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48" r:id="rId2"/>
    <p:sldId id="355" r:id="rId3"/>
    <p:sldId id="354" r:id="rId4"/>
  </p:sldIdLst>
  <p:sldSz cx="18288000" cy="10288588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85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2057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743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3429000" algn="l" defTabSz="13716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4114800" algn="l" defTabSz="13716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4800600" algn="l" defTabSz="13716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5486400" algn="l" defTabSz="13716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98" userDrawn="1">
          <p15:clr>
            <a:srgbClr val="A4A3A4"/>
          </p15:clr>
        </p15:guide>
        <p15:guide id="2" pos="68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339933"/>
    <a:srgbClr val="003300"/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2" autoAdjust="0"/>
    <p:restoredTop sz="94660"/>
  </p:normalViewPr>
  <p:slideViewPr>
    <p:cSldViewPr>
      <p:cViewPr varScale="1">
        <p:scale>
          <a:sx n="77" d="100"/>
          <a:sy n="77" d="100"/>
        </p:scale>
        <p:origin x="684" y="114"/>
      </p:cViewPr>
      <p:guideLst>
        <p:guide orient="horz" pos="6098"/>
        <p:guide pos="68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269" y="-8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80538"/>
            <a:ext cx="2946400" cy="492125"/>
          </a:xfrm>
          <a:prstGeom prst="rect">
            <a:avLst/>
          </a:prstGeom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D532DE-C6D2-B949-BFD2-6EC6B1F89AAE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90F44EF-235D-7246-B5FB-263D8A5A7061}" type="datetimeFigureOut">
              <a:rPr lang="zh-TW" altLang="en-US"/>
              <a:pPr>
                <a:defRPr/>
              </a:pPr>
              <a:t>2017/3/30</a:t>
            </a:fld>
            <a:endParaRPr lang="zh-TW" altLang="en-US" dirty="0"/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18.0</a:t>
            </a: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07" tIns="46752" rIns="93507" bIns="46752" numCol="1" anchor="t" anchorCtr="0" compatLnSpc="1">
            <a:prstTxWarp prst="textNoShape">
              <a:avLst/>
            </a:prstTxWarp>
          </a:bodyPr>
          <a:lstStyle>
            <a:lvl1pPr defTabSz="935917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07" tIns="46752" rIns="93507" bIns="46752" numCol="1" anchor="t" anchorCtr="0" compatLnSpc="1">
            <a:prstTxWarp prst="textNoShape">
              <a:avLst/>
            </a:prstTxWarp>
          </a:bodyPr>
          <a:lstStyle>
            <a:lvl1pPr algn="r" defTabSz="935917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1363"/>
            <a:ext cx="65786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689475"/>
            <a:ext cx="543242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07" tIns="46752" rIns="93507" bIns="46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07" tIns="46752" rIns="93507" bIns="46752" numCol="1" anchor="b" anchorCtr="0" compatLnSpc="1">
            <a:prstTxWarp prst="textNoShape">
              <a:avLst/>
            </a:prstTxWarp>
          </a:bodyPr>
          <a:lstStyle>
            <a:lvl1pPr defTabSz="935917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7736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07" tIns="46752" rIns="93507" bIns="4675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300"/>
            </a:lvl1pPr>
          </a:lstStyle>
          <a:p>
            <a:fld id="{9ABD3FE8-C837-4040-98DB-0712E662F0F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685800"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371600"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2057400"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2743200"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3FE8-C837-4040-98DB-0712E662F0F7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37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D3FE8-C837-4040-98DB-0712E662F0F7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435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3196133"/>
            <a:ext cx="15544800" cy="220537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465442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0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400673"/>
            <a:ext cx="16459200" cy="67899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8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3258800" y="412023"/>
            <a:ext cx="4114800" cy="8778642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412023"/>
            <a:ext cx="12039600" cy="877864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8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0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400673"/>
            <a:ext cx="16459200" cy="67899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2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8"/>
          </a:xfrm>
          <a:prstGeom prst="rect">
            <a:avLst/>
          </a:prstGeo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2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0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400673"/>
            <a:ext cx="8077200" cy="6789993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296400" y="2400673"/>
            <a:ext cx="8077200" cy="6789993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0"/>
            <a:ext cx="1645920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1" y="2303025"/>
            <a:ext cx="8080376" cy="9597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14401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290053" y="2303025"/>
            <a:ext cx="8083550" cy="9597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290053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0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12020"/>
            <a:ext cx="16459200" cy="171476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2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7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2" y="409638"/>
            <a:ext cx="6016626" cy="1743344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50100" y="409640"/>
            <a:ext cx="10223501" cy="8781025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2" y="2152984"/>
            <a:ext cx="6016626" cy="7037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0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4576" y="7202012"/>
            <a:ext cx="10972800" cy="850238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584576" y="919304"/>
            <a:ext cx="10972800" cy="61731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84576" y="8052250"/>
            <a:ext cx="10972800" cy="1207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150322"/>
            <a:ext cx="18288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307" y="175385"/>
            <a:ext cx="3401475" cy="92031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106400" y="9535999"/>
            <a:ext cx="4267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564347-7959-40C9-A3BC-E4990C1C2EF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5pPr>
      <a:lvl6pPr marL="685800" algn="ctr" rtl="0" fontAlgn="base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6pPr>
      <a:lvl7pPr marL="1371600" algn="ctr" rtl="0" fontAlgn="base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7pPr>
      <a:lvl8pPr marL="2057400" algn="ctr" rtl="0" fontAlgn="base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8pPr>
      <a:lvl9pPr marL="2743200" algn="ctr" rtl="0" fontAlgn="base">
        <a:spcBef>
          <a:spcPct val="0"/>
        </a:spcBef>
        <a:spcAft>
          <a:spcPct val="0"/>
        </a:spcAft>
        <a:defRPr kumimoji="1" sz="6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514350" indent="-514350" algn="l" rtl="0" eaLnBrk="0" fontAlgn="base" hangingPunct="0">
        <a:spcBef>
          <a:spcPct val="20000"/>
        </a:spcBef>
        <a:spcAft>
          <a:spcPct val="0"/>
        </a:spcAft>
        <a:buChar char="•"/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rtl="0" eaLnBrk="0" fontAlgn="base" hangingPunct="0">
        <a:spcBef>
          <a:spcPct val="20000"/>
        </a:spcBef>
        <a:spcAft>
          <a:spcPct val="0"/>
        </a:spcAft>
        <a:buChar char="–"/>
        <a:defRPr kumimoji="1" sz="4200">
          <a:solidFill>
            <a:schemeClr val="tx1"/>
          </a:solidFill>
          <a:latin typeface="+mn-lt"/>
          <a:ea typeface="+mn-ea"/>
        </a:defRPr>
      </a:lvl2pPr>
      <a:lvl3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</a:defRPr>
      </a:lvl3pPr>
      <a:lvl4pPr marL="2400300" indent="-342900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4pPr>
      <a:lvl5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5pPr>
      <a:lvl6pPr marL="3771900" indent="-342900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6pPr>
      <a:lvl7pPr marL="4457700" indent="-342900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7pPr>
      <a:lvl8pPr marL="5143500" indent="-342900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8pPr>
      <a:lvl9pPr marL="5829300" indent="-342900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40018" y="3630203"/>
            <a:ext cx="13704360" cy="194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137139" tIns="68570" rIns="137139" bIns="6857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4800" kern="0" dirty="0">
                <a:latin typeface="Benguiat Bk BT" pitchFamily="18" charset="0"/>
              </a:rPr>
              <a:t>18.0 Conclusion</a:t>
            </a:r>
            <a:endParaRPr lang="en-US" altLang="zh-TW" sz="4800" kern="0" dirty="0">
              <a:latin typeface="Benguiat Bk BT" pitchFamily="18" charset="0"/>
              <a:ea typeface="全真魏碑體"/>
              <a:cs typeface="全真魏碑體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49015" y="1523543"/>
            <a:ext cx="9984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數位語音處理概論</a:t>
            </a:r>
            <a:endParaRPr lang="en-US" altLang="zh-TW" sz="6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Introduction to Digital Speech Processing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49013" y="7121541"/>
            <a:ext cx="10286369" cy="52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799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授課教師：國立臺灣大學 電機工程學系 李琳山 教授</a:t>
            </a:r>
            <a:endParaRPr lang="en-US" altLang="zh-TW" sz="2799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176218" y="8086137"/>
            <a:ext cx="10461840" cy="953851"/>
            <a:chOff x="746843" y="4207851"/>
            <a:chExt cx="6975636" cy="635999"/>
          </a:xfrm>
        </p:grpSpPr>
        <p:sp>
          <p:nvSpPr>
            <p:cNvPr id="8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5382727" cy="635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altLang="zh-TW" sz="2799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lang="zh-TW" altLang="en-US" sz="2799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lang="zh-TW" altLang="en-US" sz="2799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lang="en-US" altLang="zh-TW" sz="2799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lang="zh-TW" altLang="en-US" sz="2799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「姓名標示－非商業性－相同方式分享」臺灣</a:t>
              </a:r>
              <a:r>
                <a:rPr lang="en-US" altLang="zh-TW" sz="2799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lang="zh-TW" altLang="en-US" sz="2799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lang="zh-TW" altLang="en-US" sz="2799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lang="en-US" altLang="zh-TW" sz="2799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9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843" y="4271714"/>
              <a:ext cx="1592909" cy="57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3106400" y="9535321"/>
            <a:ext cx="4267200" cy="547688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50D1E6F7-9DA6-4DD6-994D-66C3697C694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307" y="176152"/>
            <a:ext cx="3401475" cy="92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14663" y="2768030"/>
            <a:ext cx="12258675" cy="49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096" tIns="68546" rIns="137096" bIns="68546">
            <a:spAutoFit/>
          </a:bodyPr>
          <a:lstStyle>
            <a:lvl1pPr marL="1258888" indent="-1258888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2403000" indent="-2403000" eaLnBrk="1" hangingPunct="1">
              <a:spcBef>
                <a:spcPct val="10000"/>
              </a:spcBef>
              <a:defRPr/>
            </a:pPr>
            <a:r>
              <a:rPr lang="en-US" altLang="zh-TW" sz="3300" b="1" dirty="0">
                <a:latin typeface="Times New Roman" pitchFamily="18" charset="0"/>
              </a:rPr>
              <a:t>Reference</a:t>
            </a:r>
            <a:r>
              <a:rPr lang="en-US" altLang="zh-TW" sz="3300" dirty="0">
                <a:latin typeface="Times New Roman" pitchFamily="18" charset="0"/>
              </a:rPr>
              <a:t>: </a:t>
            </a:r>
            <a:r>
              <a:rPr lang="en-US" altLang="zh-TW" sz="3000" dirty="0">
                <a:latin typeface="Times New Roman" pitchFamily="18" charset="0"/>
              </a:rPr>
              <a:t>1. “Special Section on Fundamental Technologies in Modern Speech  Recognition”, IEEE Signal Processing Magazine, Nov 2012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zh-TW" sz="3000" dirty="0">
              <a:latin typeface="Times New Roman" pitchFamily="18" charset="0"/>
            </a:endParaRPr>
          </a:p>
          <a:p>
            <a:pPr marL="2424113" indent="-411957" eaLnBrk="1" hangingPunct="1">
              <a:spcBef>
                <a:spcPct val="10000"/>
              </a:spcBef>
              <a:defRPr/>
            </a:pPr>
            <a:r>
              <a:rPr lang="en-US" altLang="zh-TW" sz="3000" dirty="0">
                <a:latin typeface="Times New Roman" pitchFamily="18" charset="0"/>
              </a:rPr>
              <a:t>2. “Special Issue on Spoken Language Technology”, IEEE Signal Processing Magazine, May 2008</a:t>
            </a:r>
          </a:p>
          <a:p>
            <a:pPr eaLnBrk="1" hangingPunct="1">
              <a:spcBef>
                <a:spcPct val="10000"/>
              </a:spcBef>
              <a:defRPr/>
            </a:pPr>
            <a:endParaRPr lang="en-US" altLang="zh-TW" sz="3000" dirty="0">
              <a:latin typeface="Times New Roman" pitchFamily="18" charset="0"/>
            </a:endParaRPr>
          </a:p>
          <a:p>
            <a:pPr marL="2424113" indent="-411957" eaLnBrk="1" hangingPunct="1">
              <a:spcBef>
                <a:spcPct val="10000"/>
              </a:spcBef>
              <a:defRPr/>
            </a:pPr>
            <a:r>
              <a:rPr lang="en-US" altLang="zh-TW" sz="3000" dirty="0">
                <a:latin typeface="Times New Roman" pitchFamily="18" charset="0"/>
              </a:rPr>
              <a:t>3. “Special Issue on Speech Technology in Human-Machine Communication”, IEEE Signal Processing Magazine, Sept 2005</a:t>
            </a:r>
          </a:p>
        </p:txBody>
      </p:sp>
      <p:sp>
        <p:nvSpPr>
          <p:cNvPr id="11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3106400" y="9535321"/>
            <a:ext cx="4267200" cy="547688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307" y="176152"/>
            <a:ext cx="3401475" cy="9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796"/>
            <a:ext cx="137160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4950" b="1">
                <a:latin typeface="Times New Roman" charset="0"/>
              </a:rPr>
              <a:t>Concluding Remarks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392246"/>
            <a:ext cx="13716000" cy="84423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  <a:spAutoFit/>
          </a:bodyPr>
          <a:lstStyle/>
          <a:p>
            <a:pPr marL="271463" indent="-271463" eaLnBrk="1" hangingPunct="1">
              <a:lnSpc>
                <a:spcPct val="80000"/>
              </a:lnSpc>
            </a:pPr>
            <a:r>
              <a:rPr lang="en-US" altLang="zh-TW" sz="3300" b="1">
                <a:latin typeface="Times New Roman" charset="0"/>
              </a:rPr>
              <a:t>Speech Technologies: Interdisciplinary Nature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Digital Signal Processing, Perception Analysis, Phonetics, Linguistics, Natural Language Processing, Artificial Intelligence, Pattern Recognition, Machine Learning, Statistics, Information Theory, Detection/Estimation Theory, Information Retrieval, Wireless Communications, Multimedia, Networks...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higher entry barrier with plenty of open space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integrating mathematical models with programming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zh-TW" sz="3300" b="1">
                <a:latin typeface="Times New Roman" charset="0"/>
              </a:rPr>
              <a:t>Speech is the Most Natural Communication Media for Human Beings with Unlimited Variety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everyone speaks everyday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all sentences/utterances are different acoustically/linguistically</a:t>
            </a:r>
          </a:p>
          <a:p>
            <a:pPr marL="812007" lvl="1" indent="-271463" eaLnBrk="1" hangingPunct="1">
              <a:lnSpc>
                <a:spcPct val="80000"/>
              </a:lnSpc>
            </a:pPr>
            <a:r>
              <a:rPr lang="en-US" altLang="zh-TW" sz="3000">
                <a:latin typeface="Times New Roman" charset="0"/>
              </a:rPr>
              <a:t>at least 4,000 different languages all over the world, at least 100 extensively used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zh-TW" sz="3300" b="1">
                <a:latin typeface="Times New Roman" charset="0"/>
              </a:rPr>
              <a:t>The Time of Speech is Coming</a:t>
            </a:r>
          </a:p>
          <a:p>
            <a:pPr marL="812007" lvl="1" indent="-271463" eaLnBrk="1" hangingPunct="1">
              <a:lnSpc>
                <a:spcPct val="80000"/>
              </a:lnSpc>
              <a:buFont typeface="Times New Roman" charset="0"/>
              <a:buChar char="–"/>
            </a:pPr>
            <a:r>
              <a:rPr lang="en-US" altLang="zh-TW" sz="3000">
                <a:latin typeface="Times New Roman" charset="0"/>
              </a:rPr>
              <a:t>the post-PC era specially with wearable user terminals, wireless communications  and multimedia network content have created a perfect space for speech technologies</a:t>
            </a:r>
          </a:p>
          <a:p>
            <a:pPr marL="812007" lvl="1" indent="-271463" eaLnBrk="1" hangingPunct="1">
              <a:lnSpc>
                <a:spcPct val="80000"/>
              </a:lnSpc>
              <a:buFont typeface="Times New Roman" charset="0"/>
              <a:buChar char="–"/>
            </a:pPr>
            <a:r>
              <a:rPr lang="en-US" altLang="zh-TW" sz="3000">
                <a:latin typeface="Times New Roman" charset="0"/>
              </a:rPr>
              <a:t>the improved technologies and successful products indicate that more attractive applications are yet to appear</a:t>
            </a:r>
          </a:p>
          <a:p>
            <a:pPr marL="812007" lvl="1" indent="-271463" eaLnBrk="1" hangingPunct="1">
              <a:lnSpc>
                <a:spcPct val="80000"/>
              </a:lnSpc>
              <a:buFont typeface="Times New Roman" charset="0"/>
              <a:buChar char="–"/>
            </a:pPr>
            <a:r>
              <a:rPr lang="en-US" altLang="zh-TW" sz="3000">
                <a:latin typeface="Times New Roman" charset="0"/>
              </a:rPr>
              <a:t>the opportunities and challenges are simply limited by your imagination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3106400" y="9535321"/>
            <a:ext cx="4267200" cy="547688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5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</TotalTime>
  <Words>268</Words>
  <Application>Microsoft Office PowerPoint</Application>
  <PresentationFormat>自訂</PresentationFormat>
  <Paragraphs>28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Benguiat Bk BT</vt:lpstr>
      <vt:lpstr>全真魏碑體</vt:lpstr>
      <vt:lpstr>新細明體</vt:lpstr>
      <vt:lpstr>標楷體</vt:lpstr>
      <vt:lpstr>Arial</vt:lpstr>
      <vt:lpstr>Times New Roman</vt:lpstr>
      <vt:lpstr>1_預設簡報設計</vt:lpstr>
      <vt:lpstr>PowerPoint 簡報</vt:lpstr>
      <vt:lpstr>PowerPoint 簡報</vt:lpstr>
      <vt:lpstr>Concluding Remarks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演講網臺大</cp:lastModifiedBy>
  <cp:revision>1124</cp:revision>
  <cp:lastPrinted>2013-10-11T01:35:02Z</cp:lastPrinted>
  <dcterms:created xsi:type="dcterms:W3CDTF">2002-02-22T11:13:19Z</dcterms:created>
  <dcterms:modified xsi:type="dcterms:W3CDTF">2017-03-30T07:57:37Z</dcterms:modified>
</cp:coreProperties>
</file>