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348" r:id="rId2"/>
    <p:sldId id="355" r:id="rId3"/>
    <p:sldId id="354" r:id="rId4"/>
  </p:sldIdLst>
  <p:sldSz cx="18288000" cy="10288588"/>
  <p:notesSz cx="6797675" cy="987425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685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2057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2743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3429000" algn="l" defTabSz="13716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4114800" algn="l" defTabSz="13716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4800600" algn="l" defTabSz="13716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5486400" algn="l" defTabSz="13716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98" userDrawn="1">
          <p15:clr>
            <a:srgbClr val="A4A3A4"/>
          </p15:clr>
        </p15:guide>
        <p15:guide id="2" pos="68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00"/>
    <a:srgbClr val="339933"/>
    <a:srgbClr val="003300"/>
    <a:srgbClr val="000066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02" autoAdjust="0"/>
    <p:restoredTop sz="94660"/>
  </p:normalViewPr>
  <p:slideViewPr>
    <p:cSldViewPr>
      <p:cViewPr varScale="1">
        <p:scale>
          <a:sx n="77" d="100"/>
          <a:sy n="77" d="100"/>
        </p:scale>
        <p:origin x="684" y="114"/>
      </p:cViewPr>
      <p:guideLst>
        <p:guide orient="horz" pos="6098"/>
        <p:guide pos="680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3269" y="-8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380538"/>
            <a:ext cx="2946400" cy="492125"/>
          </a:xfrm>
          <a:prstGeom prst="rect">
            <a:avLst/>
          </a:prstGeom>
        </p:spPr>
        <p:txBody>
          <a:bodyPr vert="horz" wrap="square" lIns="88230" tIns="44115" rIns="88230" bIns="441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D532DE-C6D2-B949-BFD2-6EC6B1F89AAE}" type="slidenum">
              <a:rPr lang="zh-TW" altLang="en-US"/>
              <a:pPr/>
              <a:t>‹#›</a:t>
            </a:fld>
            <a:endParaRPr lang="zh-TW" alt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90F44EF-235D-7246-B5FB-263D8A5A7061}" type="datetimeFigureOut">
              <a:rPr lang="zh-TW" altLang="en-US"/>
              <a:pPr>
                <a:defRPr/>
              </a:pPr>
              <a:t>2017/3/30</a:t>
            </a:fld>
            <a:endParaRPr lang="zh-TW" altLang="en-US" dirty="0"/>
          </a:p>
        </p:txBody>
      </p:sp>
      <p:sp>
        <p:nvSpPr>
          <p:cNvPr id="3" name="頁首版面配置區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r>
              <a:rPr lang="en-US" altLang="zh-TW"/>
              <a:t>18.0</a:t>
            </a:r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07" tIns="46752" rIns="93507" bIns="46752" numCol="1" anchor="t" anchorCtr="0" compatLnSpc="1">
            <a:prstTxWarp prst="textNoShape">
              <a:avLst/>
            </a:prstTxWarp>
          </a:bodyPr>
          <a:lstStyle>
            <a:lvl1pPr defTabSz="935917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07" tIns="46752" rIns="93507" bIns="46752" numCol="1" anchor="t" anchorCtr="0" compatLnSpc="1">
            <a:prstTxWarp prst="textNoShape">
              <a:avLst/>
            </a:prstTxWarp>
          </a:bodyPr>
          <a:lstStyle>
            <a:lvl1pPr algn="r" defTabSz="935917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713" y="741363"/>
            <a:ext cx="657860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625" y="4689475"/>
            <a:ext cx="5432425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07" tIns="46752" rIns="93507" bIns="46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6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07" tIns="46752" rIns="93507" bIns="46752" numCol="1" anchor="b" anchorCtr="0" compatLnSpc="1">
            <a:prstTxWarp prst="textNoShape">
              <a:avLst/>
            </a:prstTxWarp>
          </a:bodyPr>
          <a:lstStyle>
            <a:lvl1pPr defTabSz="935917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37736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07" tIns="46752" rIns="93507" bIns="46752" numCol="1" anchor="b" anchorCtr="0" compatLnSpc="1">
            <a:prstTxWarp prst="textNoShape">
              <a:avLst/>
            </a:prstTxWarp>
          </a:bodyPr>
          <a:lstStyle>
            <a:lvl1pPr algn="r" defTabSz="935038">
              <a:defRPr sz="1300"/>
            </a:lvl1pPr>
          </a:lstStyle>
          <a:p>
            <a:fld id="{9ABD3FE8-C837-4040-98DB-0712E662F0F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8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685800" algn="l" rtl="0" eaLnBrk="0" fontAlgn="base" hangingPunct="0">
      <a:spcBef>
        <a:spcPct val="30000"/>
      </a:spcBef>
      <a:spcAft>
        <a:spcPct val="0"/>
      </a:spcAft>
      <a:defRPr kumimoji="1" sz="18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1371600" algn="l" rtl="0" eaLnBrk="0" fontAlgn="base" hangingPunct="0">
      <a:spcBef>
        <a:spcPct val="30000"/>
      </a:spcBef>
      <a:spcAft>
        <a:spcPct val="0"/>
      </a:spcAft>
      <a:defRPr kumimoji="1" sz="18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2057400" algn="l" rtl="0" eaLnBrk="0" fontAlgn="base" hangingPunct="0">
      <a:spcBef>
        <a:spcPct val="30000"/>
      </a:spcBef>
      <a:spcAft>
        <a:spcPct val="0"/>
      </a:spcAft>
      <a:defRPr kumimoji="1" sz="18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2743200" algn="l" rtl="0" eaLnBrk="0" fontAlgn="base" hangingPunct="0">
      <a:spcBef>
        <a:spcPct val="30000"/>
      </a:spcBef>
      <a:spcAft>
        <a:spcPct val="0"/>
      </a:spcAft>
      <a:defRPr kumimoji="1" sz="18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34290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D3FE8-C837-4040-98DB-0712E662F0F7}" type="slidenum">
              <a:rPr lang="en-US" altLang="zh-TW" smtClean="0"/>
              <a:pPr/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7375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D3FE8-C837-4040-98DB-0712E662F0F7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34358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71600" y="3196133"/>
            <a:ext cx="15544800" cy="2205378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743200" y="5830200"/>
            <a:ext cx="12801600" cy="26293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685800" indent="0" algn="ctr">
              <a:buNone/>
              <a:defRPr/>
            </a:lvl2pPr>
            <a:lvl3pPr marL="1371600" indent="0" algn="ctr">
              <a:buNone/>
              <a:defRPr/>
            </a:lvl3pPr>
            <a:lvl4pPr marL="2057400" indent="0" algn="ctr">
              <a:buNone/>
              <a:defRPr/>
            </a:lvl4pPr>
            <a:lvl5pPr marL="2743200" indent="0" algn="ctr">
              <a:buNone/>
              <a:defRPr/>
            </a:lvl5pPr>
            <a:lvl6pPr marL="3429000" indent="0" algn="ctr">
              <a:buNone/>
              <a:defRPr/>
            </a:lvl6pPr>
            <a:lvl7pPr marL="4114800" indent="0" algn="ctr">
              <a:buNone/>
              <a:defRPr/>
            </a:lvl7pPr>
            <a:lvl8pPr marL="4800600" indent="0" algn="ctr">
              <a:buNone/>
              <a:defRPr/>
            </a:lvl8pPr>
            <a:lvl9pPr marL="54864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3106400" y="9465442"/>
            <a:ext cx="4267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C564347-7959-40C9-A3BC-E4990C1C2EFA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824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12020"/>
            <a:ext cx="16459200" cy="171476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400673"/>
            <a:ext cx="16459200" cy="678999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3106400" y="9535999"/>
            <a:ext cx="4267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C564347-7959-40C9-A3BC-E4990C1C2EFA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481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3258800" y="412023"/>
            <a:ext cx="4114800" cy="8778642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412023"/>
            <a:ext cx="12039600" cy="877864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3106400" y="9535999"/>
            <a:ext cx="4267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C564347-7959-40C9-A3BC-E4990C1C2EFA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28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12020"/>
            <a:ext cx="16459200" cy="171476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2400673"/>
            <a:ext cx="16459200" cy="678999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3106400" y="9535999"/>
            <a:ext cx="4267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C564347-7959-40C9-A3BC-E4990C1C2EFA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22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4626" y="6611373"/>
            <a:ext cx="15544800" cy="2043428"/>
          </a:xfrm>
          <a:prstGeom prst="rect">
            <a:avLst/>
          </a:prstGeom>
        </p:spPr>
        <p:txBody>
          <a:bodyPr anchor="t"/>
          <a:lstStyle>
            <a:lvl1pPr algn="l">
              <a:defRPr sz="6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4626" y="4360743"/>
            <a:ext cx="15544800" cy="225062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/>
            </a:lvl1pPr>
            <a:lvl2pPr marL="685800" indent="0">
              <a:buNone/>
              <a:defRPr sz="2700"/>
            </a:lvl2pPr>
            <a:lvl3pPr marL="1371600" indent="0">
              <a:buNone/>
              <a:defRPr sz="2400"/>
            </a:lvl3pPr>
            <a:lvl4pPr marL="2057400" indent="0">
              <a:buNone/>
              <a:defRPr sz="2100"/>
            </a:lvl4pPr>
            <a:lvl5pPr marL="2743200" indent="0">
              <a:buNone/>
              <a:defRPr sz="2100"/>
            </a:lvl5pPr>
            <a:lvl6pPr marL="3429000" indent="0">
              <a:buNone/>
              <a:defRPr sz="2100"/>
            </a:lvl6pPr>
            <a:lvl7pPr marL="4114800" indent="0">
              <a:buNone/>
              <a:defRPr sz="2100"/>
            </a:lvl7pPr>
            <a:lvl8pPr marL="4800600" indent="0">
              <a:buNone/>
              <a:defRPr sz="2100"/>
            </a:lvl8pPr>
            <a:lvl9pPr marL="5486400" indent="0">
              <a:buNone/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3106400" y="9535999"/>
            <a:ext cx="4267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C564347-7959-40C9-A3BC-E4990C1C2EFA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629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12020"/>
            <a:ext cx="16459200" cy="171476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4400" y="2400673"/>
            <a:ext cx="8077200" cy="6789993"/>
          </a:xfrm>
          <a:prstGeom prst="rect">
            <a:avLst/>
          </a:prstGeo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9296400" y="2400673"/>
            <a:ext cx="8077200" cy="6789993"/>
          </a:xfrm>
          <a:prstGeom prst="rect">
            <a:avLst/>
          </a:prstGeo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3106400" y="9535999"/>
            <a:ext cx="4267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C564347-7959-40C9-A3BC-E4990C1C2EFA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29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12020"/>
            <a:ext cx="16459200" cy="17147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1" y="2303025"/>
            <a:ext cx="8080376" cy="95979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914401" y="3262816"/>
            <a:ext cx="8080376" cy="5927847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9290053" y="2303025"/>
            <a:ext cx="8083550" cy="95979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9290053" y="3262816"/>
            <a:ext cx="8083550" cy="5927847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0"/>
          </p:nvPr>
        </p:nvSpPr>
        <p:spPr>
          <a:xfrm>
            <a:off x="13106400" y="9535999"/>
            <a:ext cx="4267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C564347-7959-40C9-A3BC-E4990C1C2EFA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30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12020"/>
            <a:ext cx="16459200" cy="171476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3106400" y="9535999"/>
            <a:ext cx="4267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C564347-7959-40C9-A3BC-E4990C1C2EFA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32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3106400" y="9535999"/>
            <a:ext cx="4267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C564347-7959-40C9-A3BC-E4990C1C2EFA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470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2" y="409638"/>
            <a:ext cx="6016626" cy="1743344"/>
          </a:xfrm>
          <a:prstGeom prst="rect">
            <a:avLst/>
          </a:prstGeo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150100" y="409640"/>
            <a:ext cx="10223501" cy="8781025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2" y="2152984"/>
            <a:ext cx="6016626" cy="70376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3106400" y="9535999"/>
            <a:ext cx="4267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C564347-7959-40C9-A3BC-E4990C1C2EFA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800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84576" y="7202012"/>
            <a:ext cx="10972800" cy="850238"/>
          </a:xfrm>
          <a:prstGeom prst="rect">
            <a:avLst/>
          </a:prstGeo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584576" y="919304"/>
            <a:ext cx="10972800" cy="61731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584576" y="8052250"/>
            <a:ext cx="10972800" cy="12074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3106400" y="9535999"/>
            <a:ext cx="4267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C564347-7959-40C9-A3BC-E4990C1C2EFA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56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0" y="1150322"/>
            <a:ext cx="18288000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9307" y="175385"/>
            <a:ext cx="3401475" cy="920316"/>
          </a:xfrm>
          <a:prstGeom prst="rect">
            <a:avLst/>
          </a:prstGeom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3106400" y="9535999"/>
            <a:ext cx="4267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C564347-7959-40C9-A3BC-E4990C1C2EFA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6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66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66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66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6600">
          <a:solidFill>
            <a:schemeClr val="tx2"/>
          </a:solidFill>
          <a:latin typeface="Arial" charset="0"/>
          <a:ea typeface="新細明體" pitchFamily="18" charset="-120"/>
        </a:defRPr>
      </a:lvl5pPr>
      <a:lvl6pPr marL="685800" algn="ctr" rtl="0" fontAlgn="base">
        <a:spcBef>
          <a:spcPct val="0"/>
        </a:spcBef>
        <a:spcAft>
          <a:spcPct val="0"/>
        </a:spcAft>
        <a:defRPr kumimoji="1" sz="6600">
          <a:solidFill>
            <a:schemeClr val="tx2"/>
          </a:solidFill>
          <a:latin typeface="Arial" charset="0"/>
          <a:ea typeface="新細明體" pitchFamily="18" charset="-120"/>
        </a:defRPr>
      </a:lvl6pPr>
      <a:lvl7pPr marL="1371600" algn="ctr" rtl="0" fontAlgn="base">
        <a:spcBef>
          <a:spcPct val="0"/>
        </a:spcBef>
        <a:spcAft>
          <a:spcPct val="0"/>
        </a:spcAft>
        <a:defRPr kumimoji="1" sz="6600">
          <a:solidFill>
            <a:schemeClr val="tx2"/>
          </a:solidFill>
          <a:latin typeface="Arial" charset="0"/>
          <a:ea typeface="新細明體" pitchFamily="18" charset="-120"/>
        </a:defRPr>
      </a:lvl7pPr>
      <a:lvl8pPr marL="2057400" algn="ctr" rtl="0" fontAlgn="base">
        <a:spcBef>
          <a:spcPct val="0"/>
        </a:spcBef>
        <a:spcAft>
          <a:spcPct val="0"/>
        </a:spcAft>
        <a:defRPr kumimoji="1" sz="6600">
          <a:solidFill>
            <a:schemeClr val="tx2"/>
          </a:solidFill>
          <a:latin typeface="Arial" charset="0"/>
          <a:ea typeface="新細明體" pitchFamily="18" charset="-120"/>
        </a:defRPr>
      </a:lvl8pPr>
      <a:lvl9pPr marL="2743200" algn="ctr" rtl="0" fontAlgn="base">
        <a:spcBef>
          <a:spcPct val="0"/>
        </a:spcBef>
        <a:spcAft>
          <a:spcPct val="0"/>
        </a:spcAft>
        <a:defRPr kumimoji="1" sz="66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514350" indent="-514350" algn="l" rtl="0" eaLnBrk="0" fontAlgn="base" hangingPunct="0">
        <a:spcBef>
          <a:spcPct val="20000"/>
        </a:spcBef>
        <a:spcAft>
          <a:spcPct val="0"/>
        </a:spcAft>
        <a:buChar char="•"/>
        <a:defRPr kumimoji="1" sz="4800">
          <a:solidFill>
            <a:schemeClr val="tx1"/>
          </a:solidFill>
          <a:latin typeface="+mn-lt"/>
          <a:ea typeface="+mn-ea"/>
          <a:cs typeface="+mn-cs"/>
        </a:defRPr>
      </a:lvl1pPr>
      <a:lvl2pPr marL="1114425" indent="-428625" algn="l" rtl="0" eaLnBrk="0" fontAlgn="base" hangingPunct="0">
        <a:spcBef>
          <a:spcPct val="20000"/>
        </a:spcBef>
        <a:spcAft>
          <a:spcPct val="0"/>
        </a:spcAft>
        <a:buChar char="–"/>
        <a:defRPr kumimoji="1" sz="4200">
          <a:solidFill>
            <a:schemeClr val="tx1"/>
          </a:solidFill>
          <a:latin typeface="+mn-lt"/>
          <a:ea typeface="+mn-ea"/>
        </a:defRPr>
      </a:lvl2pPr>
      <a:lvl3pPr marL="17145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600">
          <a:solidFill>
            <a:schemeClr val="tx1"/>
          </a:solidFill>
          <a:latin typeface="+mn-lt"/>
          <a:ea typeface="+mn-ea"/>
        </a:defRPr>
      </a:lvl3pPr>
      <a:lvl4pPr marL="2400300" indent="-342900" algn="l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4pPr>
      <a:lvl5pPr marL="3086100" indent="-342900" algn="l" rtl="0" eaLnBrk="0" fontAlgn="base" hangingPunct="0">
        <a:spcBef>
          <a:spcPct val="20000"/>
        </a:spcBef>
        <a:spcAft>
          <a:spcPct val="0"/>
        </a:spcAft>
        <a:buChar char="»"/>
        <a:defRPr kumimoji="1" sz="3000">
          <a:solidFill>
            <a:schemeClr val="tx1"/>
          </a:solidFill>
          <a:latin typeface="+mn-lt"/>
          <a:ea typeface="+mn-ea"/>
        </a:defRPr>
      </a:lvl5pPr>
      <a:lvl6pPr marL="3771900" indent="-342900" algn="l" rtl="0" fontAlgn="base">
        <a:spcBef>
          <a:spcPct val="20000"/>
        </a:spcBef>
        <a:spcAft>
          <a:spcPct val="0"/>
        </a:spcAft>
        <a:buChar char="»"/>
        <a:defRPr kumimoji="1" sz="3000">
          <a:solidFill>
            <a:schemeClr val="tx1"/>
          </a:solidFill>
          <a:latin typeface="+mn-lt"/>
          <a:ea typeface="+mn-ea"/>
        </a:defRPr>
      </a:lvl6pPr>
      <a:lvl7pPr marL="4457700" indent="-342900" algn="l" rtl="0" fontAlgn="base">
        <a:spcBef>
          <a:spcPct val="20000"/>
        </a:spcBef>
        <a:spcAft>
          <a:spcPct val="0"/>
        </a:spcAft>
        <a:buChar char="»"/>
        <a:defRPr kumimoji="1" sz="3000">
          <a:solidFill>
            <a:schemeClr val="tx1"/>
          </a:solidFill>
          <a:latin typeface="+mn-lt"/>
          <a:ea typeface="+mn-ea"/>
        </a:defRPr>
      </a:lvl7pPr>
      <a:lvl8pPr marL="5143500" indent="-342900" algn="l" rtl="0" fontAlgn="base">
        <a:spcBef>
          <a:spcPct val="20000"/>
        </a:spcBef>
        <a:spcAft>
          <a:spcPct val="0"/>
        </a:spcAft>
        <a:buChar char="»"/>
        <a:defRPr kumimoji="1" sz="3000">
          <a:solidFill>
            <a:schemeClr val="tx1"/>
          </a:solidFill>
          <a:latin typeface="+mn-lt"/>
          <a:ea typeface="+mn-ea"/>
        </a:defRPr>
      </a:lvl8pPr>
      <a:lvl9pPr marL="5829300" indent="-342900" algn="l" rtl="0" fontAlgn="base">
        <a:spcBef>
          <a:spcPct val="20000"/>
        </a:spcBef>
        <a:spcAft>
          <a:spcPct val="0"/>
        </a:spcAft>
        <a:buChar char="»"/>
        <a:defRPr kumimoji="1" sz="3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40018" y="3630203"/>
            <a:ext cx="13704360" cy="194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137139" tIns="68570" rIns="137139" bIns="6857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zh-TW" sz="4800" kern="0" dirty="0">
                <a:latin typeface="Benguiat Bk BT" pitchFamily="18" charset="0"/>
              </a:rPr>
              <a:t>18.0 Conclusion</a:t>
            </a:r>
            <a:endParaRPr lang="en-US" altLang="zh-TW" sz="4800" kern="0" dirty="0">
              <a:latin typeface="Benguiat Bk BT" pitchFamily="18" charset="0"/>
              <a:ea typeface="全真魏碑體"/>
              <a:cs typeface="全真魏碑體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949015" y="1523543"/>
            <a:ext cx="99848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6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數位語音處理概論</a:t>
            </a:r>
            <a:endParaRPr lang="en-US" altLang="zh-TW" sz="6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Introduction to Digital Speech Processing</a:t>
            </a:r>
            <a:endParaRPr lang="zh-TW" altLang="en-US" sz="36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949013" y="7121541"/>
            <a:ext cx="10286369" cy="523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799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授課教師：國立臺灣大學 電機工程學系 李琳山 教授</a:t>
            </a:r>
            <a:endParaRPr lang="en-US" altLang="zh-TW" sz="2799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4176218" y="8086137"/>
            <a:ext cx="10461840" cy="953851"/>
            <a:chOff x="746843" y="4207851"/>
            <a:chExt cx="6975636" cy="635999"/>
          </a:xfrm>
        </p:grpSpPr>
        <p:sp>
          <p:nvSpPr>
            <p:cNvPr id="8" name="矩形 18"/>
            <p:cNvSpPr>
              <a:spLocks noChangeArrowheads="1"/>
            </p:cNvSpPr>
            <p:nvPr/>
          </p:nvSpPr>
          <p:spPr bwMode="auto">
            <a:xfrm>
              <a:off x="2339752" y="4207851"/>
              <a:ext cx="5382727" cy="635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altLang="zh-TW" sz="2799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【</a:t>
              </a:r>
              <a:r>
                <a:rPr lang="zh-TW" altLang="en-US" sz="2799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本著作除另有註明外，採取</a:t>
              </a:r>
              <a:r>
                <a:rPr lang="zh-TW" altLang="en-US" sz="2799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創用</a:t>
              </a:r>
              <a:r>
                <a:rPr lang="en-US" altLang="zh-TW" sz="2799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CC</a:t>
              </a:r>
              <a:r>
                <a:rPr lang="zh-TW" altLang="en-US" sz="2799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「姓名標示－非商業性－相同方式分享」臺灣</a:t>
              </a:r>
              <a:r>
                <a:rPr lang="en-US" altLang="zh-TW" sz="2799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3.0</a:t>
              </a:r>
              <a:r>
                <a:rPr lang="zh-TW" altLang="en-US" sz="2799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版</a:t>
              </a:r>
              <a:r>
                <a:rPr lang="zh-TW" altLang="en-US" sz="2799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授權釋出</a:t>
              </a:r>
              <a:r>
                <a:rPr lang="en-US" altLang="zh-TW" sz="2799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9" name="Picture 15" descr="cc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843" y="4271714"/>
              <a:ext cx="1592909" cy="571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13106400" y="9535321"/>
            <a:ext cx="4267200" cy="547688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50D1E6F7-9DA6-4DD6-994D-66C3697C694B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 algn="r">
                <a:defRPr/>
              </a:pPr>
              <a:t>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9307" y="176152"/>
            <a:ext cx="3401475" cy="920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014663" y="2768030"/>
            <a:ext cx="12258675" cy="498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096" tIns="68546" rIns="137096" bIns="68546">
            <a:spAutoFit/>
          </a:bodyPr>
          <a:lstStyle>
            <a:lvl1pPr marL="1258888" indent="-1258888" defTabSz="1258888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defTabSz="1258888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defTabSz="1258888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defTabSz="1258888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defTabSz="1258888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defTabSz="1258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defTabSz="1258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defTabSz="1258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defTabSz="1258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marL="2403000" indent="-2403000" eaLnBrk="1" hangingPunct="1">
              <a:spcBef>
                <a:spcPct val="10000"/>
              </a:spcBef>
              <a:defRPr/>
            </a:pPr>
            <a:r>
              <a:rPr lang="en-US" altLang="zh-TW" sz="3300" b="1" dirty="0">
                <a:latin typeface="Times New Roman" pitchFamily="18" charset="0"/>
              </a:rPr>
              <a:t>Reference</a:t>
            </a:r>
            <a:r>
              <a:rPr lang="en-US" altLang="zh-TW" sz="3300" dirty="0">
                <a:latin typeface="Times New Roman" pitchFamily="18" charset="0"/>
              </a:rPr>
              <a:t>: </a:t>
            </a:r>
            <a:r>
              <a:rPr lang="en-US" altLang="zh-TW" sz="3000" dirty="0">
                <a:latin typeface="Times New Roman" pitchFamily="18" charset="0"/>
              </a:rPr>
              <a:t>1. “Special Section on Fundamental Technologies in Modern Speech  Recognition”, IEEE Signal Processing Magazine, Nov 2012</a:t>
            </a:r>
          </a:p>
          <a:p>
            <a:pPr eaLnBrk="1" hangingPunct="1">
              <a:spcBef>
                <a:spcPct val="10000"/>
              </a:spcBef>
              <a:defRPr/>
            </a:pPr>
            <a:endParaRPr lang="en-US" altLang="zh-TW" sz="3000" dirty="0">
              <a:latin typeface="Times New Roman" pitchFamily="18" charset="0"/>
            </a:endParaRPr>
          </a:p>
          <a:p>
            <a:pPr marL="2424113" indent="-411957" eaLnBrk="1" hangingPunct="1">
              <a:spcBef>
                <a:spcPct val="10000"/>
              </a:spcBef>
              <a:defRPr/>
            </a:pPr>
            <a:r>
              <a:rPr lang="en-US" altLang="zh-TW" sz="3000" dirty="0">
                <a:latin typeface="Times New Roman" pitchFamily="18" charset="0"/>
              </a:rPr>
              <a:t>2. “Special Issue on Spoken Language Technology”, IEEE Signal Processing Magazine, May 2008</a:t>
            </a:r>
          </a:p>
          <a:p>
            <a:pPr eaLnBrk="1" hangingPunct="1">
              <a:spcBef>
                <a:spcPct val="10000"/>
              </a:spcBef>
              <a:defRPr/>
            </a:pPr>
            <a:endParaRPr lang="en-US" altLang="zh-TW" sz="3000" dirty="0">
              <a:latin typeface="Times New Roman" pitchFamily="18" charset="0"/>
            </a:endParaRPr>
          </a:p>
          <a:p>
            <a:pPr marL="2424113" indent="-411957" eaLnBrk="1" hangingPunct="1">
              <a:spcBef>
                <a:spcPct val="10000"/>
              </a:spcBef>
              <a:defRPr/>
            </a:pPr>
            <a:r>
              <a:rPr lang="en-US" altLang="zh-TW" sz="3000" dirty="0">
                <a:latin typeface="Times New Roman" pitchFamily="18" charset="0"/>
              </a:rPr>
              <a:t>3. “Special Issue on Speech Technology in Human-Machine Communication”, IEEE Signal Processing Magazine, Sept 2005</a:t>
            </a:r>
          </a:p>
        </p:txBody>
      </p:sp>
      <p:sp>
        <p:nvSpPr>
          <p:cNvPr id="11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13106400" y="9535321"/>
            <a:ext cx="4267200" cy="547688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r>
              <a:rPr lang="en-US" altLang="zh-TW" dirty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9307" y="176152"/>
            <a:ext cx="3401475" cy="92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23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0" y="796"/>
            <a:ext cx="13716000" cy="1081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7160" tIns="68580" rIns="137160" bIns="68580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4950" b="1">
                <a:latin typeface="Times New Roman" charset="0"/>
              </a:rPr>
              <a:t>Concluding Remarks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0" y="1392246"/>
            <a:ext cx="13716000" cy="84423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7160" tIns="68580" rIns="137160" bIns="68580" numCol="1" anchor="ctr" anchorCtr="0" compatLnSpc="1">
            <a:prstTxWarp prst="textNoShape">
              <a:avLst/>
            </a:prstTxWarp>
            <a:spAutoFit/>
          </a:bodyPr>
          <a:lstStyle/>
          <a:p>
            <a:pPr marL="271463" indent="-271463" eaLnBrk="1" hangingPunct="1">
              <a:lnSpc>
                <a:spcPct val="80000"/>
              </a:lnSpc>
            </a:pPr>
            <a:r>
              <a:rPr lang="en-US" altLang="zh-TW" sz="3300" b="1">
                <a:latin typeface="Times New Roman" charset="0"/>
              </a:rPr>
              <a:t>Speech Technologies: Interdisciplinary Nature</a:t>
            </a:r>
          </a:p>
          <a:p>
            <a:pPr marL="812007" lvl="1" indent="-271463" eaLnBrk="1" hangingPunct="1">
              <a:lnSpc>
                <a:spcPct val="80000"/>
              </a:lnSpc>
            </a:pPr>
            <a:r>
              <a:rPr lang="en-US" altLang="zh-TW" sz="3000">
                <a:latin typeface="Times New Roman" charset="0"/>
              </a:rPr>
              <a:t>Digital Signal Processing, Perception Analysis, Phonetics, Linguistics, Natural Language Processing, Artificial Intelligence, Pattern Recognition, Machine Learning, Statistics, Information Theory, Detection/Estimation Theory, Information Retrieval, Wireless Communications, Multimedia, Networks...</a:t>
            </a:r>
          </a:p>
          <a:p>
            <a:pPr marL="812007" lvl="1" indent="-271463" eaLnBrk="1" hangingPunct="1">
              <a:lnSpc>
                <a:spcPct val="80000"/>
              </a:lnSpc>
            </a:pPr>
            <a:r>
              <a:rPr lang="en-US" altLang="zh-TW" sz="3000">
                <a:latin typeface="Times New Roman" charset="0"/>
              </a:rPr>
              <a:t>higher entry barrier with plenty of open space</a:t>
            </a:r>
          </a:p>
          <a:p>
            <a:pPr marL="812007" lvl="1" indent="-271463" eaLnBrk="1" hangingPunct="1">
              <a:lnSpc>
                <a:spcPct val="80000"/>
              </a:lnSpc>
            </a:pPr>
            <a:r>
              <a:rPr lang="en-US" altLang="zh-TW" sz="3000">
                <a:latin typeface="Times New Roman" charset="0"/>
              </a:rPr>
              <a:t>integrating mathematical models with programming</a:t>
            </a:r>
          </a:p>
          <a:p>
            <a:pPr marL="271463" indent="-271463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zh-TW" sz="3300" b="1">
                <a:latin typeface="Times New Roman" charset="0"/>
              </a:rPr>
              <a:t>Speech is the Most Natural Communication Media for Human Beings with Unlimited Variety</a:t>
            </a:r>
          </a:p>
          <a:p>
            <a:pPr marL="812007" lvl="1" indent="-271463" eaLnBrk="1" hangingPunct="1">
              <a:lnSpc>
                <a:spcPct val="80000"/>
              </a:lnSpc>
            </a:pPr>
            <a:r>
              <a:rPr lang="en-US" altLang="zh-TW" sz="3000">
                <a:latin typeface="Times New Roman" charset="0"/>
              </a:rPr>
              <a:t>everyone speaks everyday</a:t>
            </a:r>
          </a:p>
          <a:p>
            <a:pPr marL="812007" lvl="1" indent="-271463" eaLnBrk="1" hangingPunct="1">
              <a:lnSpc>
                <a:spcPct val="80000"/>
              </a:lnSpc>
            </a:pPr>
            <a:r>
              <a:rPr lang="en-US" altLang="zh-TW" sz="3000">
                <a:latin typeface="Times New Roman" charset="0"/>
              </a:rPr>
              <a:t>all sentences/utterances are different acoustically/linguistically</a:t>
            </a:r>
          </a:p>
          <a:p>
            <a:pPr marL="812007" lvl="1" indent="-271463" eaLnBrk="1" hangingPunct="1">
              <a:lnSpc>
                <a:spcPct val="80000"/>
              </a:lnSpc>
            </a:pPr>
            <a:r>
              <a:rPr lang="en-US" altLang="zh-TW" sz="3000">
                <a:latin typeface="Times New Roman" charset="0"/>
              </a:rPr>
              <a:t>at least 4,000 different languages all over the world, at least 100 extensively used</a:t>
            </a:r>
          </a:p>
          <a:p>
            <a:pPr marL="271463" indent="-271463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zh-TW" sz="3300" b="1">
                <a:latin typeface="Times New Roman" charset="0"/>
              </a:rPr>
              <a:t>The Time of Speech is Coming</a:t>
            </a:r>
          </a:p>
          <a:p>
            <a:pPr marL="812007" lvl="1" indent="-271463" eaLnBrk="1" hangingPunct="1">
              <a:lnSpc>
                <a:spcPct val="80000"/>
              </a:lnSpc>
              <a:buFont typeface="Times New Roman" charset="0"/>
              <a:buChar char="–"/>
            </a:pPr>
            <a:r>
              <a:rPr lang="en-US" altLang="zh-TW" sz="3000">
                <a:latin typeface="Times New Roman" charset="0"/>
              </a:rPr>
              <a:t>the post-PC era specially with wearable user terminals, wireless communications  and multimedia network content have created a perfect space for speech technologies</a:t>
            </a:r>
          </a:p>
          <a:p>
            <a:pPr marL="812007" lvl="1" indent="-271463" eaLnBrk="1" hangingPunct="1">
              <a:lnSpc>
                <a:spcPct val="80000"/>
              </a:lnSpc>
              <a:buFont typeface="Times New Roman" charset="0"/>
              <a:buChar char="–"/>
            </a:pPr>
            <a:r>
              <a:rPr lang="en-US" altLang="zh-TW" sz="3000">
                <a:latin typeface="Times New Roman" charset="0"/>
              </a:rPr>
              <a:t>the improved technologies and successful products indicate that more attractive applications are yet to appear</a:t>
            </a:r>
          </a:p>
          <a:p>
            <a:pPr marL="812007" lvl="1" indent="-271463" eaLnBrk="1" hangingPunct="1">
              <a:lnSpc>
                <a:spcPct val="80000"/>
              </a:lnSpc>
              <a:buFont typeface="Times New Roman" charset="0"/>
              <a:buChar char="–"/>
            </a:pPr>
            <a:r>
              <a:rPr lang="en-US" altLang="zh-TW" sz="3000">
                <a:latin typeface="Times New Roman" charset="0"/>
              </a:rPr>
              <a:t>the opportunities and challenges are simply limited by your imagination</a:t>
            </a: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13106400" y="9535321"/>
            <a:ext cx="4267200" cy="547688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r>
              <a:rPr lang="en-US" altLang="zh-TW" dirty="0">
                <a:solidFill>
                  <a:prstClr val="black">
                    <a:tint val="75000"/>
                  </a:prstClr>
                </a:solidFill>
              </a:rPr>
              <a:t>3</a:t>
            </a:r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059374"/>
      </p:ext>
    </p:extLst>
  </p:cSld>
  <p:clrMapOvr>
    <a:masterClrMapping/>
  </p:clrMapOvr>
</p:sld>
</file>

<file path=ppt/theme/theme1.xml><?xml version="1.0" encoding="utf-8"?>
<a:theme xmlns:a="http://schemas.openxmlformats.org/drawingml/2006/main" name="1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9107</TotalTime>
  <Words>268</Words>
  <Application>Microsoft Office PowerPoint</Application>
  <PresentationFormat>自訂</PresentationFormat>
  <Paragraphs>28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Benguiat Bk BT</vt:lpstr>
      <vt:lpstr>全真魏碑體</vt:lpstr>
      <vt:lpstr>新細明體</vt:lpstr>
      <vt:lpstr>標楷體</vt:lpstr>
      <vt:lpstr>Arial</vt:lpstr>
      <vt:lpstr>Times New Roman</vt:lpstr>
      <vt:lpstr>1_預設簡報設計</vt:lpstr>
      <vt:lpstr>PowerPoint 簡報</vt:lpstr>
      <vt:lpstr>PowerPoint 簡報</vt:lpstr>
      <vt:lpstr>Concluding Remarks</vt:lpstr>
    </vt:vector>
  </TitlesOfParts>
  <Company>speech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cp:lastModifiedBy>演講網臺大</cp:lastModifiedBy>
  <cp:revision>1124</cp:revision>
  <cp:lastPrinted>2013-10-11T01:35:02Z</cp:lastPrinted>
  <dcterms:created xsi:type="dcterms:W3CDTF">2002-02-22T11:13:19Z</dcterms:created>
  <dcterms:modified xsi:type="dcterms:W3CDTF">2017-03-30T07:57:37Z</dcterms:modified>
</cp:coreProperties>
</file>