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1" r:id="rId2"/>
    <p:sldMasterId id="2147483703" r:id="rId3"/>
  </p:sldMasterIdLst>
  <p:notesMasterIdLst>
    <p:notesMasterId r:id="rId38"/>
  </p:notesMasterIdLst>
  <p:handoutMasterIdLst>
    <p:handoutMasterId r:id="rId39"/>
  </p:handoutMasterIdLst>
  <p:sldIdLst>
    <p:sldId id="305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9" r:id="rId26"/>
    <p:sldId id="300" r:id="rId27"/>
    <p:sldId id="301" r:id="rId28"/>
    <p:sldId id="304" r:id="rId29"/>
    <p:sldId id="302" r:id="rId30"/>
    <p:sldId id="298" r:id="rId31"/>
    <p:sldId id="303" r:id="rId32"/>
    <p:sldId id="306" r:id="rId33"/>
    <p:sldId id="307" r:id="rId34"/>
    <p:sldId id="308" r:id="rId35"/>
    <p:sldId id="309" r:id="rId36"/>
    <p:sldId id="310" r:id="rId37"/>
  </p:sldIdLst>
  <p:sldSz cx="18288000" cy="10288588"/>
  <p:notesSz cx="6797675" cy="9928225"/>
  <p:defaultTextStyle>
    <a:defPPr>
      <a:defRPr lang="zh-TW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3241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14.0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2017/3/30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2017/3/30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04788" y="804863"/>
            <a:ext cx="7146926" cy="402113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7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B03C-765E-4CA2-B74A-FDDD333391D5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6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B03C-765E-4CA2-B74A-FDDD333391D5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82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B03C-765E-4CA2-B74A-FDDD333391D5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1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657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6135"/>
            <a:ext cx="15544800" cy="220537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5830200"/>
            <a:ext cx="12801600" cy="2629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2024"/>
            <a:ext cx="4114800" cy="877864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2024"/>
            <a:ext cx="12039600" cy="877864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1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2400673"/>
            <a:ext cx="8077200" cy="6789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673"/>
            <a:ext cx="8077200" cy="6789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11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1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2400673"/>
            <a:ext cx="8077200" cy="6789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9296400" y="2400674"/>
            <a:ext cx="8077200" cy="3279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9296400" y="5908799"/>
            <a:ext cx="8077200" cy="32818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77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兩行專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 hasCustomPrompt="1"/>
          </p:nvPr>
        </p:nvSpPr>
        <p:spPr>
          <a:xfrm>
            <a:off x="0" y="-103805"/>
            <a:ext cx="18288000" cy="1107996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66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r>
              <a:rPr lang="en-US" altLang="zh-TW" dirty="0" smtClean="0"/>
              <a:t>(</a:t>
            </a:r>
            <a:r>
              <a:rPr lang="zh-TW" altLang="en-US" dirty="0" smtClean="0"/>
              <a:t>兩行專用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0" y="1361010"/>
            <a:ext cx="18288000" cy="387858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48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sz="44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sz="40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5pPr>
              <a:defRPr sz="36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96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模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11432"/>
            <a:ext cx="18288000" cy="1080167"/>
          </a:xfrm>
          <a:prstGeom prst="rect">
            <a:avLst/>
          </a:prstGeom>
        </p:spPr>
        <p:txBody>
          <a:bodyPr anchor="ctr" anchorCtr="0"/>
          <a:lstStyle>
            <a:lvl1pPr algn="l">
              <a:defRPr sz="66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0" y="1361010"/>
            <a:ext cx="18288000" cy="387858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48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sz="44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sz="40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5pPr>
              <a:defRPr sz="36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1147939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 sz="7200"/>
          </a:p>
        </p:txBody>
      </p:sp>
    </p:spTree>
    <p:extLst>
      <p:ext uri="{BB962C8B-B14F-4D97-AF65-F5344CB8AC3E}">
        <p14:creationId xmlns:p14="http://schemas.microsoft.com/office/powerpoint/2010/main" val="2509379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6133"/>
            <a:ext cx="15544800" cy="220537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5830200"/>
            <a:ext cx="12801600" cy="2629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64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1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400673"/>
            <a:ext cx="16459200" cy="67899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47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1373"/>
            <a:ext cx="15544800" cy="2043427"/>
          </a:xfrm>
          <a:prstGeom prst="rect">
            <a:avLst/>
          </a:prstGeo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60743"/>
            <a:ext cx="15544800" cy="2250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32240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1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673"/>
            <a:ext cx="8077200" cy="6789992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673"/>
            <a:ext cx="8077200" cy="6789992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31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080167"/>
          </a:xfrm>
        </p:spPr>
        <p:txBody>
          <a:bodyPr/>
          <a:lstStyle>
            <a:lvl1pPr>
              <a:defRPr sz="6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AF77-1678-4368-A013-0B72E91A6CD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E6F7-9DA6-4DD6-994D-66C3697C694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1"/>
            <a:ext cx="16459200" cy="17147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303026"/>
            <a:ext cx="8080376" cy="9597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0" y="3262816"/>
            <a:ext cx="8080376" cy="592784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3" y="2303026"/>
            <a:ext cx="8083550" cy="9597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3" y="3262816"/>
            <a:ext cx="8083550" cy="592784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7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1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6903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236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3" y="409637"/>
            <a:ext cx="6016626" cy="1743345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640"/>
            <a:ext cx="10223500" cy="8781025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3" y="2152985"/>
            <a:ext cx="6016626" cy="703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27108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2012"/>
            <a:ext cx="10972800" cy="850239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19304"/>
            <a:ext cx="10972800" cy="61731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2250"/>
            <a:ext cx="10972800" cy="1207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61158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1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400673"/>
            <a:ext cx="16459200" cy="67899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77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2022"/>
            <a:ext cx="4114800" cy="8778643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2022"/>
            <a:ext cx="12039600" cy="87786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335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9AA-D17A-48FA-A56B-69456E0FF7F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0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F3EE-DE9F-428B-98AA-D2C7D26FA47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43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E532-0770-47B5-A026-C7A747365DC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9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1373"/>
            <a:ext cx="15544800" cy="2043427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60743"/>
            <a:ext cx="15544800" cy="2250627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94DF-A370-4184-B243-BFF1D809AB5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02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B282-4A11-4145-8128-94B758F6C63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51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B2CE-A31B-4C26-B500-776671F1704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34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C0FD-839B-4CAE-A093-577F3ADE143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3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E518-FBC3-4DB7-B03F-2BFE668DD58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83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7D49-68B1-487D-8031-2846D551CAB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66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9246-9BDA-4AB6-8A69-E93CD0C5A52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27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5DDB-2418-4548-BCC6-A5E05E601B3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2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673"/>
            <a:ext cx="8077200" cy="678999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673"/>
            <a:ext cx="8077200" cy="678999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303026"/>
            <a:ext cx="8080376" cy="959792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0" y="3262816"/>
            <a:ext cx="8080376" cy="592784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7" y="2303026"/>
            <a:ext cx="8083550" cy="959792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7" y="3262816"/>
            <a:ext cx="8083550" cy="592784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C8E-4750-4365-8898-9CCEDC620B9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26AE-3C3D-463C-883B-D7E2328BEE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7" y="409637"/>
            <a:ext cx="6016626" cy="1743345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642"/>
            <a:ext cx="10223500" cy="8781025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7" y="2152987"/>
            <a:ext cx="6016626" cy="7037680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2014"/>
            <a:ext cx="10972800" cy="850239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19304"/>
            <a:ext cx="10972800" cy="6173153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2252"/>
            <a:ext cx="10972800" cy="1207480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914400" y="412021"/>
            <a:ext cx="16459200" cy="17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2400673"/>
            <a:ext cx="16459200" cy="678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14400" y="9536000"/>
            <a:ext cx="4267200" cy="547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2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248400" y="9536000"/>
            <a:ext cx="5791200" cy="547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3106400" y="9536000"/>
            <a:ext cx="4267200" cy="547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2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182"/>
            <a:ext cx="3823920" cy="10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9144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18288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27432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36576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685800" indent="-6858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08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5pPr>
      <a:lvl6pPr marL="914400" algn="ctr" rtl="0" fontAlgn="base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6pPr>
      <a:lvl7pPr marL="1828800" algn="ctr" rtl="0" fontAlgn="base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7pPr>
      <a:lvl8pPr marL="2743200" algn="ctr" rtl="0" fontAlgn="base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8pPr>
      <a:lvl9pPr marL="3657600" algn="ctr" rtl="0" fontAlgn="base">
        <a:spcBef>
          <a:spcPct val="0"/>
        </a:spcBef>
        <a:spcAft>
          <a:spcPct val="0"/>
        </a:spcAft>
        <a:defRPr kumimoji="1" sz="8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Char char="•"/>
        <a:defRPr kumimoji="1" sz="64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Char char="–"/>
        <a:defRPr kumimoji="1" sz="5600">
          <a:solidFill>
            <a:schemeClr val="tx1"/>
          </a:solidFill>
          <a:latin typeface="+mn-lt"/>
          <a:ea typeface="+mn-ea"/>
        </a:defRPr>
      </a:lvl2pPr>
      <a:lvl3pPr marL="2286000" indent="-457200" algn="l" rtl="0" eaLnBrk="0" fontAlgn="base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</a:defRPr>
      </a:lvl3pPr>
      <a:lvl4pPr marL="3200400" indent="-457200" algn="l" rtl="0" eaLnBrk="0" fontAlgn="base" hangingPunct="0">
        <a:spcBef>
          <a:spcPct val="20000"/>
        </a:spcBef>
        <a:spcAft>
          <a:spcPct val="0"/>
        </a:spcAft>
        <a:buChar char="–"/>
        <a:defRPr kumimoji="1" sz="4000">
          <a:solidFill>
            <a:schemeClr val="tx1"/>
          </a:solidFill>
          <a:latin typeface="+mn-lt"/>
          <a:ea typeface="+mn-ea"/>
        </a:defRPr>
      </a:lvl4pPr>
      <a:lvl5pPr marL="4114800" indent="-457200" algn="l" rtl="0" eaLnBrk="0" fontAlgn="base" hangingPunct="0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5pPr>
      <a:lvl6pPr marL="5029200" indent="-457200" algn="l" rtl="0" fontAlgn="base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6pPr>
      <a:lvl7pPr marL="5943600" indent="-457200" algn="l" rtl="0" fontAlgn="base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7pPr>
      <a:lvl8pPr marL="6858000" indent="-457200" algn="l" rtl="0" fontAlgn="base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8pPr>
      <a:lvl9pPr marL="7772400" indent="-457200" algn="l" rtl="0" fontAlgn="base">
        <a:spcBef>
          <a:spcPct val="20000"/>
        </a:spcBef>
        <a:spcAft>
          <a:spcPct val="0"/>
        </a:spcAft>
        <a:buChar char="»"/>
        <a:defRPr kumimoji="1"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6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image" Target="../media/image2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43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6.wmf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4.png"/><Relationship Id="rId10" Type="http://schemas.openxmlformats.org/officeDocument/2006/relationships/image" Target="../media/image35.wmf"/><Relationship Id="rId19" Type="http://schemas.openxmlformats.org/officeDocument/2006/relationships/image" Target="../media/image41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7.wmf"/><Relationship Id="rId22" Type="http://schemas.openxmlformats.org/officeDocument/2006/relationships/hyperlink" Target="https://creativecommons.org/licenses/by-nc-sa/3.0/tw/deed.zh_T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tw/deed.zh_TW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creativecommons.org/licenses/by-nc-sa/3.0/tw/deed.zh_T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reativecommons.org/licenses/by-nc-sa/3.0/tw/deed.zh_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3.0/tw/deed.zh_TW" TargetMode="Externa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3.0/tw/deed.zh_TW" TargetMode="Externa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tw/deed.zh_TW" TargetMode="External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7.png"/><Relationship Id="rId5" Type="http://schemas.openxmlformats.org/officeDocument/2006/relationships/image" Target="../media/image48.emf"/><Relationship Id="rId4" Type="http://schemas.openxmlformats.org/officeDocument/2006/relationships/image" Target="../media/image75.pn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1.png"/><Relationship Id="rId4" Type="http://schemas.openxmlformats.org/officeDocument/2006/relationships/image" Target="../media/image7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graphlab.org/collaborative_filtering.html" TargetMode="External"/><Relationship Id="rId2" Type="http://schemas.openxmlformats.org/officeDocument/2006/relationships/hyperlink" Target="http://www.intelligentmining.com/knowledge/slides/Collaborative.Filtering.Factorization.pdf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3.0/tw/deed.zh_TW" TargetMode="Externa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7.jpeg"/><Relationship Id="rId5" Type="http://schemas.openxmlformats.org/officeDocument/2006/relationships/image" Target="../media/image1.png"/><Relationship Id="rId4" Type="http://schemas.openxmlformats.org/officeDocument/2006/relationships/image" Target="../media/image76.png"/><Relationship Id="rId9" Type="http://schemas.openxmlformats.org/officeDocument/2006/relationships/image" Target="../media/image8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1.jpeg"/><Relationship Id="rId5" Type="http://schemas.openxmlformats.org/officeDocument/2006/relationships/image" Target="../media/image1.png"/><Relationship Id="rId4" Type="http://schemas.openxmlformats.org/officeDocument/2006/relationships/image" Target="../media/image76.png"/><Relationship Id="rId9" Type="http://schemas.openxmlformats.org/officeDocument/2006/relationships/image" Target="../media/image84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5.jpeg"/><Relationship Id="rId5" Type="http://schemas.openxmlformats.org/officeDocument/2006/relationships/image" Target="../media/image1.png"/><Relationship Id="rId4" Type="http://schemas.openxmlformats.org/officeDocument/2006/relationships/image" Target="../media/image76.png"/><Relationship Id="rId9" Type="http://schemas.openxmlformats.org/officeDocument/2006/relationships/image" Target="../media/image8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9.jpeg"/><Relationship Id="rId5" Type="http://schemas.openxmlformats.org/officeDocument/2006/relationships/image" Target="../media/image1.png"/><Relationship Id="rId4" Type="http://schemas.openxmlformats.org/officeDocument/2006/relationships/image" Target="../media/image76.png"/><Relationship Id="rId9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3.jpeg"/><Relationship Id="rId5" Type="http://schemas.openxmlformats.org/officeDocument/2006/relationships/image" Target="../media/image1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3.0/tw/deed.zh_TW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3.png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4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3.0/tw/deed.zh_TW" TargetMode="Externa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deed.zh_TW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reativecommons.org/licenses/by-nc-sa/3.0/tw/deed.zh_TW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3071" y="4879022"/>
            <a:ext cx="18505038" cy="1942800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137140" tIns="68570" rIns="137140" bIns="6857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zh-TW" dirty="0" smtClean="0">
                <a:latin typeface="Benguiat Bk BT" pitchFamily="18" charset="0"/>
              </a:rPr>
              <a:t>14.0 Linguistic Processing and Latent Topic Analysis </a:t>
            </a:r>
            <a:endParaRPr lang="en-US" altLang="zh-TW" dirty="0" smtClean="0">
              <a:latin typeface="Benguiat Bk BT" pitchFamily="18" charset="0"/>
              <a:ea typeface="全真魏碑體"/>
              <a:cs typeface="全真魏碑體"/>
            </a:endParaRPr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6376040" y="9535322"/>
            <a:ext cx="654660" cy="547688"/>
          </a:xfrm>
        </p:spPr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31232" y="1552843"/>
            <a:ext cx="13897543" cy="189282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/>
            <a:r>
              <a:rPr lang="zh-TW" altLang="en-US" sz="6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數位語音處理概論</a:t>
            </a:r>
            <a:endParaRPr lang="en-US" altLang="zh-TW" sz="60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defTabSz="1371600"/>
            <a:r>
              <a:rPr lang="en-US" altLang="zh-TW" sz="54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Introduction to Digital </a:t>
            </a:r>
            <a:r>
              <a:rPr lang="en-US" altLang="zh-TW" sz="5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Speech Processing</a:t>
            </a:r>
            <a:endParaRPr lang="zh-TW" altLang="en-US" sz="54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72406" y="5689756"/>
            <a:ext cx="10286368" cy="569387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 defTabSz="1371600"/>
            <a:r>
              <a:rPr lang="zh-TW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授課教師：國立臺灣大學 電機工程學系 李琳山 教授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996934" y="6824543"/>
            <a:ext cx="10461840" cy="954106"/>
            <a:chOff x="746843" y="4207851"/>
            <a:chExt cx="6975636" cy="636168"/>
          </a:xfrm>
        </p:grpSpPr>
        <p:sp>
          <p:nvSpPr>
            <p:cNvPr id="8" name="矩形 18"/>
            <p:cNvSpPr>
              <a:spLocks noChangeArrowheads="1"/>
            </p:cNvSpPr>
            <p:nvPr/>
          </p:nvSpPr>
          <p:spPr bwMode="auto">
            <a:xfrm>
              <a:off x="2339751" y="4207851"/>
              <a:ext cx="5382728" cy="63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1371600"/>
              <a:r>
                <a:rPr lang="en-US" altLang="zh-TW" sz="2800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lang="zh-TW" altLang="en-US" sz="2800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lang="zh-TW" altLang="en-US" sz="28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lang="en-US" altLang="zh-TW" sz="28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lang="zh-TW" altLang="en-US" sz="28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「姓名標示－非商業性－相同方式分享」臺灣</a:t>
              </a:r>
              <a:r>
                <a:rPr lang="en-US" altLang="zh-TW" sz="28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lang="zh-TW" altLang="en-US" sz="2800" b="1" u="sng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lang="zh-TW" altLang="en-US" sz="2800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lang="en-US" altLang="zh-TW" sz="2800" b="1" dirty="0">
                  <a:solidFill>
                    <a:prstClr val="black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9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43" y="4271714"/>
              <a:ext cx="1592909" cy="57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9"/>
            <a:ext cx="3823920" cy="10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94"/>
            <a:ext cx="182880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5600" b="1" dirty="0">
                <a:latin typeface="Times New Roman" pitchFamily="18" charset="0"/>
              </a:rPr>
              <a:t>Example Applications in Linguistic Processing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9850" y="1386684"/>
            <a:ext cx="18288000" cy="786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361950" indent="-361950">
              <a:lnSpc>
                <a:spcPct val="75000"/>
              </a:lnSpc>
              <a:spcBef>
                <a:spcPct val="0"/>
              </a:spcBef>
            </a:pPr>
            <a:r>
              <a:rPr lang="en-US" altLang="zh-TW" sz="4000" b="1" baseline="30000" dirty="0">
                <a:latin typeface="Times New Roman" pitchFamily="18" charset="0"/>
              </a:rPr>
              <a:t> </a:t>
            </a:r>
            <a:r>
              <a:rPr lang="en-US" altLang="zh-TW" sz="4800" b="1" dirty="0">
                <a:latin typeface="Times New Roman" pitchFamily="18" charset="0"/>
              </a:rPr>
              <a:t>Word Clustering</a:t>
            </a: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applications: class-based language modeling, information retrieval ,etc.</a:t>
            </a: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words with similar “semantic concepts” have “closer” location in the “latent semantic space”</a:t>
            </a:r>
          </a:p>
          <a:p>
            <a:pPr marL="1790700" lvl="2" indent="-346076">
              <a:lnSpc>
                <a:spcPct val="80000"/>
              </a:lnSpc>
              <a:spcBef>
                <a:spcPct val="0"/>
              </a:spcBef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they tend to appear in similar “types” of documents, although not necessarily in exactly the same documents </a:t>
            </a: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each component in the reduced word vector 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3200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3200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ii-CN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he “association” of the word with the corresponding “concept” </a:t>
            </a: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similarity measure between two words:</a:t>
            </a:r>
          </a:p>
          <a:p>
            <a:pPr marL="1085850" lvl="1" indent="-365126">
              <a:lnSpc>
                <a:spcPct val="75000"/>
              </a:lnSpc>
              <a:spcBef>
                <a:spcPct val="30000"/>
              </a:spcBef>
            </a:pPr>
            <a:endParaRPr lang="en-US" altLang="zh-TW" sz="40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75000"/>
              </a:lnSpc>
              <a:spcBef>
                <a:spcPct val="50000"/>
              </a:spcBef>
              <a:buNone/>
            </a:pP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lnSpc>
                <a:spcPct val="75000"/>
              </a:lnSpc>
              <a:spcBef>
                <a:spcPct val="0"/>
              </a:spcBef>
            </a:pPr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Document Clustering</a:t>
            </a:r>
          </a:p>
          <a:p>
            <a:pPr marL="1085850" lvl="1" indent="-365126">
              <a:lnSpc>
                <a:spcPct val="75000"/>
              </a:lnSpc>
              <a:spcBef>
                <a:spcPct val="0"/>
              </a:spcBef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applications: clustered language modeling, language model adaptation, information retrieval, etc.</a:t>
            </a:r>
          </a:p>
          <a:p>
            <a:pPr marL="1085850" lvl="1" indent="-365126">
              <a:lnSpc>
                <a:spcPct val="75000"/>
              </a:lnSpc>
              <a:spcBef>
                <a:spcPct val="0"/>
              </a:spcBef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documents with similar “semantic concepts” have “closer” location in the “latent semantic space”</a:t>
            </a:r>
          </a:p>
          <a:p>
            <a:pPr marL="1790700" lvl="2" indent="-346076">
              <a:lnSpc>
                <a:spcPct val="75000"/>
              </a:lnSpc>
              <a:spcBef>
                <a:spcPct val="0"/>
              </a:spcBef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they tend to include similar “types” of words, although not necessarily exactly the same words</a:t>
            </a: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each component on the reduced document vector 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3200" u="sng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32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is the “association” of the document with the corresponding “concept”</a:t>
            </a:r>
          </a:p>
          <a:p>
            <a:pPr marL="1085850" lvl="1" indent="-365126">
              <a:lnSpc>
                <a:spcPct val="75000"/>
              </a:lnSpc>
              <a:spcBef>
                <a:spcPct val="0"/>
              </a:spcBef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“similarity” measure between two documents:</a:t>
            </a:r>
          </a:p>
          <a:p>
            <a:pPr marL="1085850" lvl="1" indent="-365126">
              <a:lnSpc>
                <a:spcPct val="75000"/>
              </a:lnSpc>
              <a:spcBef>
                <a:spcPct val="0"/>
              </a:spcBef>
            </a:pP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2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68877" y="4713290"/>
          <a:ext cx="5692774" cy="1095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" name="方程式" r:id="rId3" imgW="1981200" imgH="508000" progId="Equation.3">
                  <p:embed/>
                </p:oleObj>
              </mc:Choice>
              <mc:Fallback>
                <p:oleObj name="方程式" r:id="rId3" imgW="1981200" imgH="508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7" y="4713290"/>
                        <a:ext cx="5692774" cy="1095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4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84583" y="9032878"/>
          <a:ext cx="5489574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" name="方程式" r:id="rId5" imgW="1917700" imgH="508000" progId="Equation.3">
                  <p:embed/>
                </p:oleObj>
              </mc:Choice>
              <mc:Fallback>
                <p:oleObj name="方程式" r:id="rId5" imgW="1917700" imgH="508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83" y="9032878"/>
                        <a:ext cx="5489574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44"/>
          <p:cNvSpPr txBox="1">
            <a:spLocks noChangeArrowheads="1"/>
          </p:cNvSpPr>
          <p:nvPr/>
        </p:nvSpPr>
        <p:spPr bwMode="auto">
          <a:xfrm>
            <a:off x="9594851" y="4675192"/>
            <a:ext cx="72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2</a:t>
            </a:r>
          </a:p>
        </p:txBody>
      </p:sp>
      <p:sp>
        <p:nvSpPr>
          <p:cNvPr id="12295" name="Text Box 45"/>
          <p:cNvSpPr txBox="1">
            <a:spLocks noChangeArrowheads="1"/>
          </p:cNvSpPr>
          <p:nvPr/>
        </p:nvSpPr>
        <p:spPr bwMode="auto">
          <a:xfrm>
            <a:off x="8029576" y="8990016"/>
            <a:ext cx="7207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2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9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字方塊 1"/>
          <p:cNvSpPr txBox="1">
            <a:spLocks noChangeArrowheads="1"/>
          </p:cNvSpPr>
          <p:nvPr/>
        </p:nvSpPr>
        <p:spPr bwMode="auto">
          <a:xfrm>
            <a:off x="0" y="794"/>
            <a:ext cx="18288000" cy="108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LSA for Linguistic Processing</a:t>
            </a:r>
            <a:endParaRPr lang="zh-TW" altLang="en-US" sz="6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1072" y="1006798"/>
            <a:ext cx="10801200" cy="78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 rot="16200000">
                <a:off x="4092720" y="6896447"/>
                <a:ext cx="756084" cy="1877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5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5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92720" y="6896447"/>
                <a:ext cx="756084" cy="1877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 rot="16200000">
                <a:off x="5944000" y="6897043"/>
                <a:ext cx="756084" cy="1877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5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5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44000" y="6897043"/>
                <a:ext cx="756084" cy="18773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359024" y="179592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/>
              <a:t>Cosine Similarity</a:t>
            </a:r>
            <a:endParaRPr lang="zh-TW" altLang="en-US" sz="4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65" y="3915200"/>
            <a:ext cx="3186110" cy="2458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17110" y="4351474"/>
                <a:ext cx="864096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4800" i="1"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4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10" y="4351474"/>
                <a:ext cx="864096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010164" y="5833731"/>
                <a:ext cx="864096" cy="920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4800" i="1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TW" altLang="en-US" sz="4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164" y="5833731"/>
                <a:ext cx="864096" cy="9206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786062" y="4712635"/>
                <a:ext cx="8640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4800" i="1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4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62" y="4712635"/>
                <a:ext cx="86409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223120" y="7091096"/>
                <a:ext cx="6269964" cy="1059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5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5200" i="1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5200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TW" sz="5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52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en-US" altLang="zh-TW" sz="52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5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5200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TW" sz="5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5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5200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sz="5200" i="1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altLang="zh-TW" sz="5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52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5200" i="1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en-US" sz="5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120" y="7091096"/>
                <a:ext cx="6269964" cy="10590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2836349" y="8168634"/>
            <a:ext cx="2851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magnitude</a:t>
            </a:r>
            <a:endParaRPr lang="zh-TW" altLang="en-US" sz="4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687616" y="8170994"/>
            <a:ext cx="2448272" cy="6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TW" sz="4000" dirty="0"/>
              <a:t>Similarity</a:t>
            </a:r>
            <a:endParaRPr lang="zh-TW" altLang="en-US" sz="40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2312352" y="2119962"/>
            <a:ext cx="5040560" cy="4410680"/>
            <a:chOff x="6156176" y="1059584"/>
            <a:chExt cx="2520280" cy="220534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059584"/>
              <a:ext cx="2160240" cy="18064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6876256" y="1583922"/>
                  <a:ext cx="792088" cy="477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5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52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52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sz="52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sz="5200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1583922"/>
                  <a:ext cx="792088" cy="47715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7884368" y="2231994"/>
                  <a:ext cx="792088" cy="477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5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5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5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sz="5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5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2231994"/>
                  <a:ext cx="792088" cy="47715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7380360" y="2166740"/>
                  <a:ext cx="432000" cy="410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4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4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zh-TW" altLang="en-US" sz="4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60" y="2166740"/>
                  <a:ext cx="432000" cy="41085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6568096" y="2787774"/>
                  <a:ext cx="596195" cy="477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5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5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5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zh-TW" altLang="en-US" sz="5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096" y="2787774"/>
                  <a:ext cx="596195" cy="47715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035268" y="3848150"/>
                <a:ext cx="6989052" cy="197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800" i="1">
                          <a:solidFill>
                            <a:srgbClr val="C00000"/>
                          </a:solidFill>
                          <a:latin typeface="Cambria Math"/>
                        </a:rPr>
                        <m:t>−1</m:t>
                      </m:r>
                      <m:r>
                        <a:rPr lang="en-US" altLang="zh-TW" sz="48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func>
                        <m:funcPr>
                          <m:ctrlPr>
                            <a:rPr lang="en-US" altLang="zh-TW" sz="4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480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48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zh-TW" sz="4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4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zh-TW" alt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4800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TW" sz="48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TW" sz="4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480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4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48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4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48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altLang="zh-TW" sz="48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48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≤1</m:t>
                      </m:r>
                    </m:oMath>
                  </m:oMathPara>
                </a14:m>
                <a:endParaRPr lang="zh-TW" altLang="en-US" sz="4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268" y="3848150"/>
                <a:ext cx="6989052" cy="19791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106014" y="5569140"/>
                <a:ext cx="3579472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4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zh-TW" altLang="en-US" sz="4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4800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4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altLang="zh-TW" sz="4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altLang="zh-TW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4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TW" sz="4800" dirty="0">
                    <a:solidFill>
                      <a:srgbClr val="C00000"/>
                    </a:solidFill>
                  </a:rPr>
                  <a:t> </a:t>
                </a:r>
                <a:endParaRPr lang="zh-TW" alt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014" y="5569140"/>
                <a:ext cx="3579472" cy="925446"/>
              </a:xfrm>
              <a:prstGeom prst="rect">
                <a:avLst/>
              </a:prstGeom>
              <a:blipFill>
                <a:blip r:embed="rId15"/>
                <a:stretch>
                  <a:fillRect t="-3974" b="-35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圖片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9"/>
            <a:ext cx="3823920" cy="1068934"/>
          </a:xfrm>
          <a:prstGeom prst="rect">
            <a:avLst/>
          </a:prstGeom>
        </p:spPr>
      </p:pic>
      <p:pic>
        <p:nvPicPr>
          <p:cNvPr id="26" name="圖片 25">
            <a:hlinkClick r:id="rId17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400" y="6623038"/>
            <a:ext cx="2016224" cy="703168"/>
          </a:xfrm>
          <a:prstGeom prst="rect">
            <a:avLst/>
          </a:prstGeom>
        </p:spPr>
      </p:pic>
      <p:pic>
        <p:nvPicPr>
          <p:cNvPr id="27" name="圖片 26">
            <a:hlinkClick r:id="rId17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96" y="6077996"/>
            <a:ext cx="2016224" cy="703168"/>
          </a:xfrm>
          <a:prstGeom prst="rect">
            <a:avLst/>
          </a:prstGeom>
        </p:spPr>
      </p:pic>
      <p:sp>
        <p:nvSpPr>
          <p:cNvPr id="28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94"/>
            <a:ext cx="182880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5600" b="1" dirty="0">
                <a:latin typeface="Times New Roman" pitchFamily="18" charset="0"/>
              </a:rPr>
              <a:t>Example Applications in Linguistic Processing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9850" y="1362875"/>
            <a:ext cx="18288000" cy="8408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61950" indent="-361950">
              <a:spcBef>
                <a:spcPct val="10000"/>
              </a:spcBef>
            </a:pPr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Information Retrieval</a:t>
            </a:r>
          </a:p>
          <a:p>
            <a:pPr marL="1085850" lvl="1" indent="-365126">
              <a:spcBef>
                <a:spcPct val="10000"/>
              </a:spcBef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“concept matching” </a:t>
            </a:r>
            <a:r>
              <a:rPr lang="en-US" altLang="zh-TW" sz="3600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 “lexical matching” : relevant documents are associated with similar “concepts”, but may not include exactly the same words</a:t>
            </a:r>
          </a:p>
          <a:p>
            <a:pPr marL="1085850" lvl="1" indent="-365126">
              <a:spcBef>
                <a:spcPct val="10000"/>
              </a:spcBef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example approach: treating the query as a new document (by “folding-in”), and evaluating its “similarity” with all possible documents</a:t>
            </a:r>
          </a:p>
          <a:p>
            <a:pPr marL="361950" indent="-361950">
              <a:spcBef>
                <a:spcPct val="10000"/>
              </a:spcBef>
            </a:pPr>
            <a:r>
              <a:rPr lang="en-US" altLang="zh-TW" sz="4800" b="1" dirty="0">
                <a:latin typeface="Times New Roman" pitchFamily="18" charset="0"/>
              </a:rPr>
              <a:t>Fold-in</a:t>
            </a:r>
            <a:r>
              <a:rPr lang="en-US" altLang="zh-TW" sz="5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85850" lvl="1" indent="-365126">
              <a:spcBef>
                <a:spcPct val="10000"/>
              </a:spcBef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consider a new document outside of the training corpus T, but with similar language patterns or “concepts”</a:t>
            </a:r>
          </a:p>
          <a:p>
            <a:pPr marL="1085850" lvl="1" indent="-365126">
              <a:spcBef>
                <a:spcPct val="10000"/>
              </a:spcBef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construct a new column </a:t>
            </a:r>
            <a:r>
              <a:rPr lang="en-US" altLang="zh-TW" sz="36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600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 ,p&gt;N, with respect to the M words</a:t>
            </a:r>
          </a:p>
          <a:p>
            <a:pPr marL="1085850" lvl="1" indent="-365126">
              <a:spcBef>
                <a:spcPct val="10000"/>
              </a:spcBef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assuming U and S remain unchanged</a:t>
            </a:r>
          </a:p>
          <a:p>
            <a:pPr marL="1085850" lvl="1" indent="-365126">
              <a:spcBef>
                <a:spcPct val="10000"/>
              </a:spcBef>
              <a:buNone/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36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600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36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altLang="zh-TW" sz="36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3600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   (just as a column in W= USV</a:t>
            </a:r>
            <a:r>
              <a:rPr lang="en-US" altLang="zh-TW" sz="360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85850" lvl="1" indent="-365126">
              <a:spcBef>
                <a:spcPct val="10000"/>
              </a:spcBef>
              <a:buNone/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36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36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600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3600" baseline="30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6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              as an R-dim representation of the new document</a:t>
            </a:r>
          </a:p>
          <a:p>
            <a:pPr marL="1085850" lvl="1" indent="-365126">
              <a:spcBef>
                <a:spcPct val="10000"/>
              </a:spcBef>
              <a:buNone/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				         (i.e. obtaining the projection of </a:t>
            </a:r>
            <a:r>
              <a:rPr lang="en-US" altLang="zh-TW" sz="36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600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 on the basis </a:t>
            </a:r>
            <a:r>
              <a:rPr lang="en-US" altLang="zh-TW" sz="36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36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 of U by 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inner product)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5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94"/>
            <a:ext cx="182880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6000" b="1" dirty="0">
                <a:latin typeface="Times New Roman" pitchFamily="18" charset="0"/>
              </a:rPr>
              <a:t>Integration with N-gram Language Models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" y="1361597"/>
            <a:ext cx="18288002" cy="901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361950" indent="-361950">
              <a:lnSpc>
                <a:spcPct val="90000"/>
              </a:lnSpc>
              <a:spcBef>
                <a:spcPct val="0"/>
              </a:spcBef>
            </a:pP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Language Modeling for Speech Recognition</a:t>
            </a:r>
          </a:p>
          <a:p>
            <a:pPr marL="1085850" lvl="1" indent="-365126">
              <a:lnSpc>
                <a:spcPct val="90000"/>
              </a:lnSpc>
              <a:spcBef>
                <a:spcPct val="15000"/>
              </a:spcBef>
            </a:pP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|d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1085850" lvl="1" indent="-365126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the q-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word in the current document to be recognized (q: sequence index)</a:t>
            </a:r>
          </a:p>
          <a:p>
            <a:pPr marL="1085850" lvl="1" indent="-365126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the recognized history in the current document</a:t>
            </a:r>
          </a:p>
          <a:p>
            <a:pPr marL="1085850" lvl="1" indent="-365126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800" u="sng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=d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U : representation of d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by v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(folded-in)</a:t>
            </a:r>
            <a:endParaRPr lang="en-US" altLang="zh-TW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</a:pP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|d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 can be estimated by </a:t>
            </a:r>
            <a:r>
              <a:rPr lang="en-US" altLang="zh-TW" sz="2800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u="sng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in the R-dim space</a:t>
            </a:r>
            <a:endParaRPr lang="en-US" altLang="zh-TW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integration with N-gram  </a:t>
            </a: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|H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|h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history up to w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    </a:t>
            </a:r>
          </a:p>
          <a:p>
            <a:pPr marL="1085850" lvl="1" indent="-365126">
              <a:lnSpc>
                <a:spcPct val="90000"/>
              </a:lnSpc>
              <a:buNone/>
            </a:pP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:&lt;w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q-n+1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q-n+2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,... w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&gt;</a:t>
            </a: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N-gram gives local relationships, while d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gives semantic concepts</a:t>
            </a: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emphasizes more the key content words, while N-gram counts all words similarly including function words</a:t>
            </a:r>
          </a:p>
          <a:p>
            <a:pPr marL="361950" indent="-361950">
              <a:lnSpc>
                <a:spcPct val="90000"/>
              </a:lnSpc>
              <a:spcBef>
                <a:spcPct val="0"/>
              </a:spcBef>
            </a:pPr>
            <a:r>
              <a:rPr lang="en-US" altLang="zh-TW" sz="4000" b="1" u="sng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000" b="1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 for d</a:t>
            </a:r>
            <a:r>
              <a:rPr lang="en-US" altLang="zh-TW" sz="4000" b="1" baseline="-25000" dirty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 can be estimated iteratively</a:t>
            </a:r>
          </a:p>
          <a:p>
            <a:pPr marL="1085850" lvl="1" indent="-365126">
              <a:lnSpc>
                <a:spcPct val="90000"/>
              </a:lnSpc>
              <a:spcBef>
                <a:spcPct val="10000"/>
              </a:spcBef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assuming the q-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word in the current document is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</a:pP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58457717"/>
              </p:ext>
            </p:extLst>
          </p:nvPr>
        </p:nvGraphicFramePr>
        <p:xfrm>
          <a:off x="1597025" y="7667761"/>
          <a:ext cx="10433050" cy="162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方程式" r:id="rId3" imgW="3581400" imgH="749300" progId="Equation.3">
                  <p:embed/>
                </p:oleObj>
              </mc:Choice>
              <mc:Fallback>
                <p:oleObj name="方程式" r:id="rId3" imgW="3581400" imgH="749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7667761"/>
                        <a:ext cx="10433050" cy="1621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75376" y="4427539"/>
            <a:ext cx="1143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latin typeface="Times New Roman" pitchFamily="18" charset="0"/>
              </a:rPr>
              <a:t>(n)</a:t>
            </a:r>
            <a:endParaRPr lang="en-US" altLang="zh-TW" sz="72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279526" y="5387185"/>
            <a:ext cx="1143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latin typeface="Times New Roman" pitchFamily="18" charset="0"/>
              </a:rPr>
              <a:t>(n)</a:t>
            </a:r>
            <a:endParaRPr lang="en-US" altLang="zh-TW" sz="72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473192" y="9182235"/>
            <a:ext cx="13249276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</a:rPr>
              <a:t>v</a:t>
            </a:r>
            <a:r>
              <a:rPr lang="en-US" altLang="zh-TW" sz="1600">
                <a:latin typeface="Times New Roman" pitchFamily="18" charset="0"/>
              </a:rPr>
              <a:t> </a:t>
            </a:r>
            <a:r>
              <a:rPr lang="en-US" altLang="zh-TW" sz="3200" baseline="-25000">
                <a:latin typeface="Times New Roman" pitchFamily="18" charset="0"/>
              </a:rPr>
              <a:t>q</a:t>
            </a:r>
            <a:r>
              <a:rPr lang="en-US" altLang="zh-TW" sz="3200">
                <a:latin typeface="Times New Roman" pitchFamily="18" charset="0"/>
              </a:rPr>
              <a:t> moves in the R-dim space initially, eventually settle down somewhere</a:t>
            </a:r>
            <a:endParaRPr lang="en-US" altLang="zh-TW" sz="7200"/>
          </a:p>
        </p:txBody>
      </p: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6838951" y="7451721"/>
            <a:ext cx="5664202" cy="1147762"/>
            <a:chOff x="2154" y="3129"/>
            <a:chExt cx="1784" cy="482"/>
          </a:xfrm>
        </p:grpSpPr>
        <p:grpSp>
          <p:nvGrpSpPr>
            <p:cNvPr id="15369" name="Group 11"/>
            <p:cNvGrpSpPr>
              <a:grpSpLocks/>
            </p:cNvGrpSpPr>
            <p:nvPr/>
          </p:nvGrpSpPr>
          <p:grpSpPr bwMode="auto">
            <a:xfrm>
              <a:off x="2154" y="3430"/>
              <a:ext cx="1784" cy="181"/>
              <a:chOff x="2026" y="3572"/>
              <a:chExt cx="1784" cy="181"/>
            </a:xfrm>
          </p:grpSpPr>
          <p:sp>
            <p:nvSpPr>
              <p:cNvPr id="15371" name="Text Box 9"/>
              <p:cNvSpPr txBox="1">
                <a:spLocks noChangeArrowheads="1"/>
              </p:cNvSpPr>
              <p:nvPr/>
            </p:nvSpPr>
            <p:spPr bwMode="auto">
              <a:xfrm>
                <a:off x="2177" y="3572"/>
                <a:ext cx="163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800" dirty="0" err="1">
                    <a:latin typeface="Times New Roman" pitchFamily="18" charset="0"/>
                  </a:rPr>
                  <a:t>i-th</a:t>
                </a:r>
                <a:r>
                  <a:rPr lang="en-US" altLang="zh-TW" sz="2800" dirty="0">
                    <a:latin typeface="Times New Roman" pitchFamily="18" charset="0"/>
                  </a:rPr>
                  <a:t> dimensionality out of M</a:t>
                </a:r>
                <a:endParaRPr lang="en-US" altLang="zh-TW" sz="2800" dirty="0"/>
              </a:p>
            </p:txBody>
          </p:sp>
          <p:sp>
            <p:nvSpPr>
              <p:cNvPr id="15372" name="Line 10"/>
              <p:cNvSpPr>
                <a:spLocks noChangeShapeType="1"/>
              </p:cNvSpPr>
              <p:nvPr/>
            </p:nvSpPr>
            <p:spPr bwMode="auto">
              <a:xfrm flipH="1" flipV="1">
                <a:off x="2026" y="3572"/>
                <a:ext cx="151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</p:grpSp>
        <p:sp>
          <p:nvSpPr>
            <p:cNvPr id="15370" name="Text Box 12"/>
            <p:cNvSpPr txBox="1">
              <a:spLocks noChangeArrowheads="1"/>
            </p:cNvSpPr>
            <p:nvPr/>
          </p:nvSpPr>
          <p:spPr bwMode="auto">
            <a:xfrm>
              <a:off x="2520" y="3129"/>
              <a:ext cx="36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latin typeface="Times New Roman" pitchFamily="18" charset="0"/>
                </a:rPr>
                <a:t>T</a:t>
              </a:r>
              <a:endParaRPr lang="en-US" altLang="zh-TW" sz="7200" dirty="0"/>
            </a:p>
          </p:txBody>
        </p:sp>
      </p:grp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14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94"/>
            <a:ext cx="182880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5600" dirty="0"/>
              <a:t>Probabilistic Latent Semantic Analysis (PLSA)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90576" y="4172747"/>
            <a:ext cx="17497424" cy="6115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5800" indent="-685800">
              <a:spcBef>
                <a:spcPct val="20000"/>
              </a:spcBef>
              <a:buFontTx/>
              <a:buChar char="•"/>
            </a:pPr>
            <a:endParaRPr lang="en-US" altLang="zh-TW" sz="5600" dirty="0"/>
          </a:p>
          <a:p>
            <a:pPr marL="685800" indent="-685800">
              <a:spcBef>
                <a:spcPct val="20000"/>
              </a:spcBef>
              <a:buFontTx/>
              <a:buChar char="•"/>
            </a:pPr>
            <a:r>
              <a:rPr lang="en-US" altLang="zh-TW" dirty="0">
                <a:latin typeface="Times New Roman" pitchFamily="18" charset="0"/>
              </a:rPr>
              <a:t>Exactly the same as LSA, using a set of latent topics{               }to construct a new relationship between the documents and terms, but with a probabilistic framework          </a:t>
            </a:r>
          </a:p>
          <a:p>
            <a:pPr marL="685800" indent="-685800">
              <a:spcBef>
                <a:spcPct val="20000"/>
              </a:spcBef>
              <a:buFontTx/>
              <a:buChar char="•"/>
            </a:pPr>
            <a:r>
              <a:rPr lang="en-US" altLang="zh-TW" dirty="0">
                <a:latin typeface="Times New Roman" pitchFamily="18" charset="0"/>
              </a:rPr>
              <a:t> Trained with EM by maximizing the total likelihood </a:t>
            </a:r>
          </a:p>
          <a:p>
            <a:pPr marL="685800" indent="-685800">
              <a:spcBef>
                <a:spcPct val="20000"/>
              </a:spcBef>
            </a:pPr>
            <a:endParaRPr lang="en-US" altLang="zh-TW" dirty="0">
              <a:latin typeface="Times New Roman" pitchFamily="18" charset="0"/>
            </a:endParaRPr>
          </a:p>
          <a:p>
            <a:pPr marL="685800" indent="-685800">
              <a:spcBef>
                <a:spcPct val="20000"/>
              </a:spcBef>
              <a:buFontTx/>
              <a:buChar char="•"/>
            </a:pPr>
            <a:endParaRPr lang="en-US" altLang="zh-TW" sz="4800" dirty="0"/>
          </a:p>
          <a:p>
            <a:pPr marL="685800" indent="-685800">
              <a:spcBef>
                <a:spcPct val="20000"/>
              </a:spcBef>
            </a:pPr>
            <a:r>
              <a:rPr lang="en-US" altLang="zh-TW" sz="4800" dirty="0"/>
              <a:t>                   </a:t>
            </a:r>
            <a:r>
              <a:rPr lang="en-US" altLang="zh-TW" sz="4000" dirty="0" smtClean="0"/>
              <a:t>: </a:t>
            </a:r>
            <a:r>
              <a:rPr lang="en-US" altLang="zh-TW" sz="4000" dirty="0">
                <a:latin typeface="Times New Roman" pitchFamily="18" charset="0"/>
              </a:rPr>
              <a:t>frequency count of term     in the document </a:t>
            </a:r>
          </a:p>
          <a:p>
            <a:pPr marL="685800" indent="-685800">
              <a:spcBef>
                <a:spcPct val="20000"/>
              </a:spcBef>
              <a:buFontTx/>
              <a:buChar char="•"/>
            </a:pPr>
            <a:endParaRPr lang="en-US" altLang="zh-TW" dirty="0">
              <a:latin typeface="Times New Roman" pitchFamily="18" charset="0"/>
            </a:endParaRP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842197"/>
              </p:ext>
            </p:extLst>
          </p:nvPr>
        </p:nvGraphicFramePr>
        <p:xfrm>
          <a:off x="11592272" y="5288310"/>
          <a:ext cx="1590468" cy="36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0" name="方程式" r:id="rId3" imgW="698197" imgH="215806" progId="Equation.3">
                  <p:embed/>
                </p:oleObj>
              </mc:Choice>
              <mc:Fallback>
                <p:oleObj name="方程式" r:id="rId3" imgW="69819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2272" y="5288310"/>
                        <a:ext cx="1590468" cy="367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914315"/>
              </p:ext>
            </p:extLst>
          </p:nvPr>
        </p:nvGraphicFramePr>
        <p:xfrm>
          <a:off x="4146551" y="6872486"/>
          <a:ext cx="7156450" cy="1133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" name="方程式" r:id="rId5" imgW="2044700" imgH="431800" progId="Equation.3">
                  <p:embed/>
                </p:oleObj>
              </mc:Choice>
              <mc:Fallback>
                <p:oleObj name="方程式" r:id="rId5" imgW="2044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1" y="6872486"/>
                        <a:ext cx="7156450" cy="1133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599959"/>
              </p:ext>
            </p:extLst>
          </p:nvPr>
        </p:nvGraphicFramePr>
        <p:xfrm>
          <a:off x="4041775" y="7736582"/>
          <a:ext cx="69151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2" name="方程式" r:id="rId7" imgW="1993900" imgH="444500" progId="Equation.3">
                  <p:embed/>
                </p:oleObj>
              </mc:Choice>
              <mc:Fallback>
                <p:oleObj name="方程式" r:id="rId7" imgW="1993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7736582"/>
                        <a:ext cx="69151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28399"/>
              </p:ext>
            </p:extLst>
          </p:nvPr>
        </p:nvGraphicFramePr>
        <p:xfrm>
          <a:off x="1314094" y="8739410"/>
          <a:ext cx="2149476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3" name="方程式" r:id="rId9" imgW="533169" imgH="241195" progId="Equation.3">
                  <p:embed/>
                </p:oleObj>
              </mc:Choice>
              <mc:Fallback>
                <p:oleObj name="方程式" r:id="rId9" imgW="53316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094" y="8739410"/>
                        <a:ext cx="2149476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72194"/>
              </p:ext>
            </p:extLst>
          </p:nvPr>
        </p:nvGraphicFramePr>
        <p:xfrm>
          <a:off x="8737600" y="8817369"/>
          <a:ext cx="584200" cy="754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4" name="方程式" r:id="rId11" imgW="139680" imgH="241200" progId="Equation.3">
                  <p:embed/>
                </p:oleObj>
              </mc:Choice>
              <mc:Fallback>
                <p:oleObj name="方程式" r:id="rId11" imgW="13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8817369"/>
                        <a:ext cx="584200" cy="754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124928"/>
              </p:ext>
            </p:extLst>
          </p:nvPr>
        </p:nvGraphicFramePr>
        <p:xfrm>
          <a:off x="12819781" y="8739410"/>
          <a:ext cx="841374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5" name="方程式" r:id="rId13" imgW="190440" imgH="228600" progId="Equation.3">
                  <p:embed/>
                </p:oleObj>
              </mc:Choice>
              <mc:Fallback>
                <p:oleObj name="方程式" r:id="rId13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9781" y="8739410"/>
                        <a:ext cx="841374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2"/>
          <p:cNvGraphicFramePr>
            <a:graphicFrameLocks noChangeAspect="1"/>
          </p:cNvGraphicFramePr>
          <p:nvPr/>
        </p:nvGraphicFramePr>
        <p:xfrm>
          <a:off x="9029700" y="4982371"/>
          <a:ext cx="228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6" name="方程式" r:id="rId15" imgW="114151" imgH="215619" progId="Equation.3">
                  <p:embed/>
                </p:oleObj>
              </mc:Choice>
              <mc:Fallback>
                <p:oleObj name="方程式" r:id="rId1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700" y="4982371"/>
                        <a:ext cx="2286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5" name="群組 1"/>
          <p:cNvGrpSpPr>
            <a:grpSpLocks/>
          </p:cNvGrpSpPr>
          <p:nvPr/>
        </p:nvGrpSpPr>
        <p:grpSpPr bwMode="auto">
          <a:xfrm>
            <a:off x="2517776" y="1472406"/>
            <a:ext cx="11680776" cy="3564732"/>
            <a:chOff x="1258888" y="981075"/>
            <a:chExt cx="5840388" cy="2376488"/>
          </a:xfrm>
        </p:grpSpPr>
        <p:grpSp>
          <p:nvGrpSpPr>
            <p:cNvPr id="16396" name="Group 13"/>
            <p:cNvGrpSpPr>
              <a:grpSpLocks/>
            </p:cNvGrpSpPr>
            <p:nvPr/>
          </p:nvGrpSpPr>
          <p:grpSpPr bwMode="auto">
            <a:xfrm>
              <a:off x="1258888" y="981075"/>
              <a:ext cx="4392612" cy="2376488"/>
              <a:chOff x="664" y="1400"/>
              <a:chExt cx="6656" cy="3920"/>
            </a:xfrm>
          </p:grpSpPr>
          <p:pic>
            <p:nvPicPr>
              <p:cNvPr id="16400" name="Picture 14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" y="1528"/>
                <a:ext cx="1224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Picture 15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" y="1400"/>
                <a:ext cx="1472" cy="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2" name="Picture 16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8" y="1728"/>
                <a:ext cx="1248" cy="2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3" name="Picture 17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4" y="2976"/>
                <a:ext cx="2584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4" name="Picture 1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" y="2912"/>
                <a:ext cx="228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7" name="Text Box 19"/>
            <p:cNvSpPr txBox="1">
              <a:spLocks noChangeArrowheads="1"/>
            </p:cNvSpPr>
            <p:nvPr/>
          </p:nvSpPr>
          <p:spPr bwMode="auto">
            <a:xfrm>
              <a:off x="2124075" y="2781300"/>
              <a:ext cx="151130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i="1">
                  <a:latin typeface="Times New Roman" pitchFamily="18" charset="0"/>
                </a:rPr>
                <a:t>D</a:t>
              </a:r>
              <a:r>
                <a:rPr lang="en-US" altLang="zh-TW" sz="2800" i="1" baseline="-25000">
                  <a:latin typeface="Times New Roman" pitchFamily="18" charset="0"/>
                </a:rPr>
                <a:t>i</a:t>
              </a:r>
              <a:r>
                <a:rPr lang="en-US" altLang="zh-TW" sz="2800">
                  <a:latin typeface="Times New Roman" pitchFamily="18" charset="0"/>
                </a:rPr>
                <a:t>:</a:t>
              </a:r>
              <a:r>
                <a:rPr lang="en-US" altLang="zh-TW" sz="2800"/>
                <a:t> </a:t>
              </a:r>
              <a:r>
                <a:rPr lang="en-US" altLang="zh-TW" sz="2800">
                  <a:latin typeface="Times New Roman" pitchFamily="18" charset="0"/>
                </a:rPr>
                <a:t>documents</a:t>
              </a:r>
            </a:p>
          </p:txBody>
        </p:sp>
        <p:sp>
          <p:nvSpPr>
            <p:cNvPr id="16398" name="Text Box 20"/>
            <p:cNvSpPr txBox="1">
              <a:spLocks noChangeArrowheads="1"/>
            </p:cNvSpPr>
            <p:nvPr/>
          </p:nvSpPr>
          <p:spPr bwMode="auto">
            <a:xfrm>
              <a:off x="3749675" y="2782888"/>
              <a:ext cx="1439863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i="1" dirty="0" err="1">
                  <a:latin typeface="Times New Roman" pitchFamily="18" charset="0"/>
                </a:rPr>
                <a:t>T</a:t>
              </a:r>
              <a:r>
                <a:rPr lang="en-US" altLang="zh-TW" sz="2800" i="1" baseline="-25000" dirty="0" err="1">
                  <a:latin typeface="Times New Roman" pitchFamily="18" charset="0"/>
                </a:rPr>
                <a:t>k</a:t>
              </a:r>
              <a:r>
                <a:rPr lang="en-US" altLang="zh-TW" sz="2800" dirty="0">
                  <a:latin typeface="Times New Roman" pitchFamily="18" charset="0"/>
                </a:rPr>
                <a:t>: latent topics</a:t>
              </a:r>
            </a:p>
          </p:txBody>
        </p:sp>
        <p:sp>
          <p:nvSpPr>
            <p:cNvPr id="16399" name="Text Box 21"/>
            <p:cNvSpPr txBox="1">
              <a:spLocks noChangeArrowheads="1"/>
            </p:cNvSpPr>
            <p:nvPr/>
          </p:nvSpPr>
          <p:spPr bwMode="auto">
            <a:xfrm>
              <a:off x="5657826" y="2806348"/>
              <a:ext cx="1441450" cy="3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i="1" dirty="0" err="1">
                  <a:latin typeface="Times New Roman" pitchFamily="18" charset="0"/>
                </a:rPr>
                <a:t>t</a:t>
              </a:r>
              <a:r>
                <a:rPr lang="en-US" altLang="zh-TW" sz="2800" i="1" baseline="-25000" dirty="0" err="1">
                  <a:latin typeface="Times New Roman" pitchFamily="18" charset="0"/>
                </a:rPr>
                <a:t>j</a:t>
              </a:r>
              <a:r>
                <a:rPr lang="en-US" altLang="zh-TW" sz="2800" dirty="0">
                  <a:latin typeface="Times New Roman" pitchFamily="18" charset="0"/>
                </a:rPr>
                <a:t>: terms</a:t>
              </a:r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22" name="圖片 21">
            <a:hlinkClick r:id="rId22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788" y="4236938"/>
            <a:ext cx="2016224" cy="703168"/>
          </a:xfrm>
          <a:prstGeom prst="rect">
            <a:avLst/>
          </a:prstGeom>
        </p:spPr>
      </p:pic>
      <p:sp>
        <p:nvSpPr>
          <p:cNvPr id="23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5600" dirty="0"/>
              <a:t>Probabilistic Latent Semantic Analysis (PLSA)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2401096"/>
            <a:ext cx="16459200" cy="678894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5" name="文字方塊 24"/>
          <p:cNvSpPr txBox="1"/>
          <p:nvPr/>
        </p:nvSpPr>
        <p:spPr>
          <a:xfrm>
            <a:off x="4307505" y="5908368"/>
            <a:ext cx="96276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TW" sz="5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w: word</a:t>
            </a:r>
          </a:p>
          <a:p>
            <a:pPr defTabSz="914400"/>
            <a:r>
              <a:rPr lang="en-US" altLang="zh-TW" sz="5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z: topic</a:t>
            </a:r>
          </a:p>
          <a:p>
            <a:pPr defTabSz="914400"/>
            <a:r>
              <a:rPr lang="en-US" altLang="zh-TW" sz="5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d: document</a:t>
            </a:r>
          </a:p>
          <a:p>
            <a:pPr defTabSz="914400"/>
            <a:r>
              <a:rPr lang="en-US" altLang="zh-TW" sz="5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N: words in document d</a:t>
            </a:r>
          </a:p>
          <a:p>
            <a:pPr defTabSz="914400"/>
            <a:r>
              <a:rPr lang="en-US" altLang="zh-TW" sz="5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M: documents in corpus </a:t>
            </a:r>
            <a:endParaRPr lang="zh-TW" altLang="en-US" sz="56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grpSp>
        <p:nvGrpSpPr>
          <p:cNvPr id="7" name="群組 6"/>
          <p:cNvGrpSpPr/>
          <p:nvPr/>
        </p:nvGrpSpPr>
        <p:grpSpPr>
          <a:xfrm>
            <a:off x="-1801216" y="1677219"/>
            <a:ext cx="17155332" cy="4303506"/>
            <a:chOff x="-900608" y="838212"/>
            <a:chExt cx="8577666" cy="2151753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089" y="1501937"/>
              <a:ext cx="5121334" cy="14835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256264" y="860229"/>
                  <a:ext cx="1420794" cy="3231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𝑤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6264" y="860229"/>
                  <a:ext cx="1420794" cy="3231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9512" y="838212"/>
                  <a:ext cx="1420794" cy="3231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838212"/>
                  <a:ext cx="1420794" cy="3231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弧形 27"/>
            <p:cNvSpPr/>
            <p:nvPr/>
          </p:nvSpPr>
          <p:spPr>
            <a:xfrm>
              <a:off x="2268373" y="1001780"/>
              <a:ext cx="4194149" cy="1988185"/>
            </a:xfrm>
            <a:prstGeom prst="arc">
              <a:avLst>
                <a:gd name="adj1" fmla="val 16750237"/>
                <a:gd name="adj2" fmla="val 54170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TW" altLang="en-US" sz="7200">
                <a:solidFill>
                  <a:prstClr val="black"/>
                </a:solidFill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>
              <a:off x="-900608" y="977284"/>
              <a:ext cx="4194149" cy="1988185"/>
            </a:xfrm>
            <a:prstGeom prst="arc">
              <a:avLst>
                <a:gd name="adj1" fmla="val 16750237"/>
                <a:gd name="adj2" fmla="val 5417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TW" altLang="en-US" sz="7200">
                <a:solidFill>
                  <a:prstClr val="black"/>
                </a:solidFill>
              </a:endParaRPr>
            </a:p>
          </p:txBody>
        </p:sp>
      </p:grpSp>
      <p:pic>
        <p:nvPicPr>
          <p:cNvPr id="12" name="圖片 1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552" y="5205200"/>
            <a:ext cx="2016224" cy="703168"/>
          </a:xfrm>
          <a:prstGeom prst="rect">
            <a:avLst/>
          </a:prstGeom>
        </p:spPr>
      </p:pic>
      <p:sp>
        <p:nvSpPr>
          <p:cNvPr id="13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731746" y="1416613"/>
            <a:ext cx="17341246" cy="8478800"/>
            <a:chOff x="365873" y="707909"/>
            <a:chExt cx="8670623" cy="4239400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725" y="904463"/>
              <a:ext cx="5777778" cy="36285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30725" y="1948000"/>
                  <a:ext cx="3151280" cy="458716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defTabSz="914400"/>
                  <a14:m>
                    <m:oMath xmlns:m="http://schemas.openxmlformats.org/officeDocument/2006/math"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TW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l-GR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altLang="zh-TW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Dirichlet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Distribution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0725" y="1948000"/>
                  <a:ext cx="3151280" cy="458716"/>
                </a:xfrm>
                <a:prstGeom prst="rect">
                  <a:avLst/>
                </a:prstGeom>
                <a:blipFill>
                  <a:blip r:embed="rId4"/>
                  <a:stretch>
                    <a:fillRect b="-7097"/>
                  </a:stretch>
                </a:blipFill>
                <a:ln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714866" y="707909"/>
                  <a:ext cx="3093937" cy="383182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defTabSz="914400"/>
                  <a14:m>
                    <m:oMath xmlns:m="http://schemas.openxmlformats.org/officeDocument/2006/math"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acc>
                        </m:e>
                      </m:d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altLang="zh-TW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Dirichlet</a:t>
                  </a:r>
                  <a:r>
                    <a:rPr lang="en-US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Distribution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4866" y="707909"/>
                  <a:ext cx="3093937" cy="383182"/>
                </a:xfrm>
                <a:prstGeom prst="rect">
                  <a:avLst/>
                </a:prstGeom>
                <a:blipFill>
                  <a:blip r:embed="rId5"/>
                  <a:stretch>
                    <a:fillRect b="-21538"/>
                  </a:stretch>
                </a:blipFill>
                <a:ln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1693926" y="1275933"/>
                  <a:ext cx="1703672" cy="360997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defTabSz="914400"/>
                  <a14:m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0070C0"/>
                          </a:solidFill>
                          <a:latin typeface="Cambria Math"/>
                        </a:rPr>
                        <m:t>( </m:t>
                      </m:r>
                      <m:acc>
                        <m:accPr>
                          <m:chr m:val="⃑"/>
                          <m:ctrlP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acc>
                    </m:oMath>
                  </a14:m>
                  <a:r>
                    <a:rPr lang="en-US" altLang="zh-TW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: prior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TW" alt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altLang="zh-TW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TW" alt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926" y="1275933"/>
                  <a:ext cx="1703672" cy="360997"/>
                </a:xfrm>
                <a:prstGeom prst="rect">
                  <a:avLst/>
                </a:prstGeom>
                <a:blipFill>
                  <a:blip r:embed="rId6"/>
                  <a:stretch>
                    <a:fillRect t="-1639" r="-3908" b="-2868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單箭頭接點 14"/>
            <p:cNvCxnSpPr/>
            <p:nvPr/>
          </p:nvCxnSpPr>
          <p:spPr>
            <a:xfrm>
              <a:off x="3452806" y="1449149"/>
              <a:ext cx="44654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6455464" y="1086551"/>
                  <a:ext cx="2456218" cy="596125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TW" alt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topic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distribution</m:t>
                                </m:r>
                                <m:r>
                                  <a:rPr lang="en-US" altLang="zh-TW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document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m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5464" y="1086551"/>
                  <a:ext cx="2456218" cy="5961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線單箭頭接點 22"/>
            <p:cNvCxnSpPr/>
            <p:nvPr/>
          </p:nvCxnSpPr>
          <p:spPr>
            <a:xfrm flipH="1">
              <a:off x="5879287" y="1460484"/>
              <a:ext cx="619676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>
              <a:off x="4505914" y="1013232"/>
              <a:ext cx="0" cy="44725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>
              <a:off x="3531013" y="2407943"/>
              <a:ext cx="0" cy="91605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/>
                <p:cNvSpPr/>
                <p:nvPr/>
              </p:nvSpPr>
              <p:spPr>
                <a:xfrm>
                  <a:off x="1582924" y="2455016"/>
                  <a:ext cx="1708032" cy="364267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defTabSz="914400"/>
                  <a14:m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0070C0"/>
                          </a:solidFill>
                          <a:latin typeface="Cambria Math"/>
                        </a:rPr>
                        <m:t>( </m:t>
                      </m:r>
                      <m:acc>
                        <m:accPr>
                          <m:chr m:val="⃑"/>
                          <m:ctrlP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acc>
                    </m:oMath>
                  </a14:m>
                  <a:r>
                    <a:rPr lang="en-US" altLang="zh-TW" dirty="0">
                      <a:solidFill>
                        <a:srgbClr val="0070C0"/>
                      </a:solidFill>
                    </a:rPr>
                    <a:t>:</a:t>
                  </a:r>
                  <a:r>
                    <a:rPr lang="en-US" altLang="zh-TW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 prior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TW" alt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l-GR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endParaRPr lang="zh-TW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矩形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2924" y="2455016"/>
                  <a:ext cx="1708032" cy="364267"/>
                </a:xfrm>
                <a:prstGeom prst="rect">
                  <a:avLst/>
                </a:prstGeom>
                <a:blipFill>
                  <a:blip r:embed="rId8"/>
                  <a:stretch>
                    <a:fillRect t="-2439" b="-29268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直線單箭頭接點 41"/>
            <p:cNvCxnSpPr/>
            <p:nvPr/>
          </p:nvCxnSpPr>
          <p:spPr>
            <a:xfrm>
              <a:off x="3106365" y="2865385"/>
              <a:ext cx="2506" cy="303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44"/>
                <p:cNvSpPr/>
                <p:nvPr/>
              </p:nvSpPr>
              <p:spPr>
                <a:xfrm>
                  <a:off x="365873" y="2844157"/>
                  <a:ext cx="2341154" cy="593592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TW" alt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l-GR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: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word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distribution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topic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矩形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873" y="2844157"/>
                  <a:ext cx="2341154" cy="59359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弧形 57"/>
            <p:cNvSpPr/>
            <p:nvPr/>
          </p:nvSpPr>
          <p:spPr>
            <a:xfrm rot="10800000">
              <a:off x="1931251" y="2838446"/>
              <a:ext cx="2078181" cy="889840"/>
            </a:xfrm>
            <a:prstGeom prst="arc">
              <a:avLst>
                <a:gd name="adj1" fmla="val 11493297"/>
                <a:gd name="adj2" fmla="val 20905752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TW" altLang="en-US" sz="7200">
                <a:solidFill>
                  <a:prstClr val="black"/>
                </a:solidFill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655699" y="3875533"/>
              <a:ext cx="3123334" cy="2923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400"/>
              <a:r>
                <a:rPr lang="en-US" altLang="zh-TW" sz="3200" dirty="0">
                  <a:solidFill>
                    <a:srgbClr val="0070C0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( k: topic index, a total of K topics )</a:t>
              </a:r>
              <a:endParaRPr lang="zh-TW" altLang="en-US" sz="3200" dirty="0">
                <a:solidFill>
                  <a:srgbClr val="0070C0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cxnSp>
          <p:nvCxnSpPr>
            <p:cNvPr id="18" name="直線單箭頭接點 17"/>
            <p:cNvCxnSpPr/>
            <p:nvPr/>
          </p:nvCxnSpPr>
          <p:spPr>
            <a:xfrm>
              <a:off x="4296584" y="3659066"/>
              <a:ext cx="0" cy="21469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6378051" y="2113955"/>
                  <a:ext cx="2584502" cy="66858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topic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distribution</m:t>
                                </m:r>
                                <m:r>
                                  <a:rPr lang="en-US" altLang="zh-TW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of</m:t>
                                </m:r>
                                <m:r>
                                  <a:rPr lang="en-US" altLang="zh-TW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051" y="2113955"/>
                  <a:ext cx="2584502" cy="66858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線單箭頭接點 26"/>
            <p:cNvCxnSpPr/>
            <p:nvPr/>
          </p:nvCxnSpPr>
          <p:spPr>
            <a:xfrm flipH="1">
              <a:off x="5888104" y="2407943"/>
              <a:ext cx="619676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6379311" y="2715681"/>
              <a:ext cx="2584502" cy="600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endParaRPr lang="zh-TW" altLang="en-US" sz="72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6408291" y="2844157"/>
                  <a:ext cx="2584502" cy="54717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th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word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in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document</m:t>
                                </m:r>
                                <m:r>
                                  <a:rPr lang="en-US" altLang="zh-TW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altLang="zh-TW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291" y="2844157"/>
                  <a:ext cx="2584502" cy="5471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單箭頭接點 31"/>
            <p:cNvCxnSpPr/>
            <p:nvPr/>
          </p:nvCxnSpPr>
          <p:spPr>
            <a:xfrm flipH="1">
              <a:off x="5888108" y="3168757"/>
              <a:ext cx="748751" cy="8293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/>
                <p:cNvSpPr/>
                <p:nvPr/>
              </p:nvSpPr>
              <p:spPr>
                <a:xfrm>
                  <a:off x="6228635" y="3325258"/>
                  <a:ext cx="2807861" cy="56220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altLang="zh-TW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n</m:t>
                                </m:r>
                                <m:r>
                                  <a:rPr lang="en-US" altLang="zh-TW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word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index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total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TW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words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document</m:t>
                                </m:r>
                                <m:r>
                                  <a:rPr lang="en-US" altLang="zh-TW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altLang="zh-TW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矩形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635" y="3325258"/>
                  <a:ext cx="2807861" cy="5622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線單箭頭接點 33"/>
            <p:cNvCxnSpPr/>
            <p:nvPr/>
          </p:nvCxnSpPr>
          <p:spPr>
            <a:xfrm flipH="1">
              <a:off x="6090884" y="3536774"/>
              <a:ext cx="282130" cy="6561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6273109" y="3838051"/>
              <a:ext cx="2584502" cy="600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endParaRPr lang="zh-TW" altLang="en-US" sz="72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373014" y="3714150"/>
              <a:ext cx="2584502" cy="600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endParaRPr lang="zh-TW" altLang="en-US" sz="72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/>
                <p:cNvSpPr/>
                <p:nvPr/>
              </p:nvSpPr>
              <p:spPr>
                <a:xfrm>
                  <a:off x="6408291" y="3873762"/>
                  <a:ext cx="2554262" cy="83256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altLang="zh-TW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m</m:t>
                                </m:r>
                                <m:r>
                                  <a:rPr lang="en-US" altLang="zh-TW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document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index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a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total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documents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in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the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dirty="0">
                                    <a:solidFill>
                                      <a:srgbClr val="0070C0"/>
                                    </a:solidFill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corpus</m:t>
                                </m:r>
                                <m:r>
                                  <a:rPr lang="en-US" altLang="zh-TW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7" name="矩形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291" y="3873762"/>
                  <a:ext cx="2554262" cy="83256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線單箭頭接點 37"/>
            <p:cNvCxnSpPr/>
            <p:nvPr/>
          </p:nvCxnSpPr>
          <p:spPr>
            <a:xfrm flipH="1" flipV="1">
              <a:off x="6090887" y="3925451"/>
              <a:ext cx="412805" cy="1875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4519265" y="4347144"/>
                  <a:ext cx="1866789" cy="600165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defTabSz="914400"/>
                  <a14:m>
                    <m:oMath xmlns:m="http://schemas.openxmlformats.org/officeDocument/2006/math">
                      <m:r>
                        <a:rPr lang="en-US" altLang="zh-TW" sz="3200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sz="32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3200">
                              <a:solidFill>
                                <a:prstClr val="black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TW" alt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l-GR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32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altLang="zh-TW" sz="7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zh-TW" altLang="en-US" sz="7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9265" y="4347144"/>
                  <a:ext cx="1866789" cy="600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線單箭頭接點 38"/>
            <p:cNvCxnSpPr/>
            <p:nvPr/>
          </p:nvCxnSpPr>
          <p:spPr>
            <a:xfrm flipV="1">
              <a:off x="5107751" y="3492583"/>
              <a:ext cx="344949" cy="104045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6636859" y="1707502"/>
                  <a:ext cx="1308404" cy="45871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TW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TW" alt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6859" y="1707502"/>
                  <a:ext cx="1308404" cy="45871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線單箭頭接點 40"/>
            <p:cNvCxnSpPr/>
            <p:nvPr/>
          </p:nvCxnSpPr>
          <p:spPr>
            <a:xfrm flipH="1">
              <a:off x="5584826" y="1955426"/>
              <a:ext cx="1075354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Allocation(LDA)</a:t>
            </a:r>
            <a:endParaRPr 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05270" y="8214947"/>
            <a:ext cx="7813588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defTabSz="914400">
              <a:buFont typeface="Arial" pitchFamily="34" charset="0"/>
              <a:buChar char="•"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 document is represented as random mixtures of latent topics</a:t>
            </a:r>
          </a:p>
          <a:p>
            <a:pPr marL="571500" indent="-571500" defTabSz="914400">
              <a:buFont typeface="Arial" pitchFamily="34" charset="0"/>
              <a:buChar char="•"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Each topic is characterized by a distribution over words </a:t>
            </a:r>
            <a:endParaRPr lang="zh-TW" altLang="en-US" sz="32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43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46" name="圖片 45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842" y="9469116"/>
            <a:ext cx="2016224" cy="703168"/>
          </a:xfrm>
          <a:prstGeom prst="rect">
            <a:avLst/>
          </a:prstGeom>
        </p:spPr>
      </p:pic>
      <p:sp>
        <p:nvSpPr>
          <p:cNvPr id="47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in general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61597"/>
                <a:ext cx="18288000" cy="8557498"/>
              </a:xfrm>
            </p:spPr>
            <p:txBody>
              <a:bodyPr vert="horz" wrap="square" lIns="91440" tIns="45720" rIns="7200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To  obtain a distribution of a given form with unknown parameters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48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800" b="1" i="1">
                                <a:latin typeface="Cambria Math"/>
                                <a:cs typeface="Times New Roman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zh-TW" sz="4800" b="1" i="1">
                                <a:latin typeface="Cambria Math"/>
                                <a:cs typeface="Times New Roman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TW" sz="4800" b="1" i="1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altLang="zh-TW" sz="4800" b="1" i="1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  <m:r>
                          <a:rPr lang="en-US" altLang="zh-TW" sz="4800" b="1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TW" sz="48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TW" sz="4800" b="1" i="1">
                            <a:latin typeface="Cambria Math"/>
                            <a:cs typeface="Times New Roman" pitchFamily="18" charset="0"/>
                          </a:rPr>
                          <m:t>,⋯, </m:t>
                        </m:r>
                        <m:r>
                          <a:rPr lang="en-US" altLang="zh-TW" sz="48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𝑴</m:t>
                        </m:r>
                      </m:e>
                    </m:d>
                  </m:oMath>
                </a14:m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28700" indent="-1028700">
                  <a:buAutoNum type="arabicPeriod"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Initialize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(0)</m:t>
                            </m:r>
                          </m:sup>
                        </m:sSubSup>
                        <m:r>
                          <a:rPr lang="en-US" altLang="zh-TW" sz="4400" i="1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altLang="zh-TW" sz="44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4400" i="1">
                            <a:latin typeface="Cambria Math"/>
                            <a:cs typeface="Times New Roman" pitchFamily="18" charset="0"/>
                          </a:rPr>
                          <m:t>=1,⋯, </m:t>
                        </m:r>
                        <m:r>
                          <a:rPr lang="en-US" altLang="zh-TW" sz="4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altLang="zh-TW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28700" indent="-1028700">
                  <a:buAutoNum type="arabicPeriod"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𝜏</m:t>
                    </m:r>
                    <m:r>
                      <a:rPr lang="en-US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4400" i="1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zh-TW" sz="440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TW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⋯ </m:t>
                    </m:r>
                    <m:r>
                      <m:rPr>
                        <m:nor/>
                      </m:rPr>
                      <a:rPr lang="en-US" altLang="zh-TW" sz="440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  </m:t>
                    </m:r>
                    <m:r>
                      <a:rPr lang="en-US" altLang="zh-TW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𝑇</m:t>
                    </m:r>
                    <m:r>
                      <a:rPr lang="en-US" altLang="zh-TW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 :</m:t>
                    </m:r>
                  </m:oMath>
                </a14:m>
                <a:endParaRPr lang="en-US" altLang="zh-TW" sz="44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1800000" indent="-714376">
                  <a:buFont typeface="Times New Roman" pitchFamily="18" charset="0"/>
                  <a:buChar char="–"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4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TW" sz="4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sz="4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zh-TW" altLang="en-US" sz="4400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altLang="zh-TW" sz="4400" i="1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4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4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4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4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4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4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85624" indent="0">
                  <a:buNone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Take a sample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4400" i="1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4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base on the distribution </a:t>
                </a:r>
                <a14:m>
                  <m:oMath xmlns:m="http://schemas.openxmlformats.org/officeDocument/2006/math">
                    <m:r>
                      <a:rPr lang="en-US" altLang="zh-TW" sz="4400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4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4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4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4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4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4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771424">
                  <a:buFont typeface="Times New Roman" pitchFamily="18" charset="0"/>
                  <a:buChar char="–"/>
                </a:pPr>
                <a:r>
                  <a:rPr lang="en-US" altLang="zh-TW" sz="44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4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TW" sz="4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TW" sz="4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zh-TW" altLang="en-US" sz="4400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altLang="zh-TW" sz="4400" i="1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altLang="zh-TW" sz="44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4400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4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4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+1)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4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4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4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44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4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85624" indent="0">
                  <a:buNone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771424">
                  <a:buFont typeface="Times New Roman" pitchFamily="18" charset="0"/>
                  <a:buChar char="–"/>
                </a:pPr>
                <a:r>
                  <a:rPr lang="en-US" altLang="zh-TW" sz="44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TW" sz="440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44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440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zh-TW" altLang="en-US" sz="4400">
                            <a:latin typeface="Cambria Math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altLang="zh-TW" sz="440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altLang="zh-TW" sz="44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4400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4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44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+1)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4400"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cs typeface="Times New Roman" pitchFamily="18" charset="0"/>
                          </a:rPr>
                          <m:t> , </m:t>
                        </m:r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4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4400">
                                    <a:latin typeface="Cambria Math"/>
                                    <a:cs typeface="Times New Roman" pitchFamily="18" charset="0"/>
                                  </a:rPr>
                                  <m:t>𝜏</m:t>
                                </m:r>
                                <m:r>
                                  <a:rPr lang="en-US" altLang="zh-TW" sz="4400">
                                    <a:latin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44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4400"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44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85624" indent="0">
                  <a:buNone/>
                </a:pPr>
                <a:r>
                  <a:rPr lang="en-US" altLang="zh-TW" sz="4400" dirty="0">
                    <a:ea typeface="Cambria Math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440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4400" i="1"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endParaRPr lang="en-US" altLang="zh-TW" sz="4400" dirty="0">
                  <a:ea typeface="Cambria Math"/>
                  <a:cs typeface="Times New Roman" pitchFamily="18" charset="0"/>
                </a:endParaRPr>
              </a:p>
              <a:p>
                <a:pPr marL="1771424">
                  <a:buFont typeface="Times New Roman" pitchFamily="18" charset="0"/>
                  <a:buChar char="–"/>
                </a:pPr>
                <a:r>
                  <a:rPr lang="en-US" altLang="zh-TW" sz="44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TW" sz="440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44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  <m:sup>
                        <m:r>
                          <a:rPr lang="en-US" altLang="zh-TW" sz="440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zh-TW" altLang="en-US" sz="4400">
                            <a:latin typeface="Cambria Math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altLang="zh-TW" sz="440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altLang="zh-TW" sz="44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4400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4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44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+1)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4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4400">
                                    <a:latin typeface="Cambria Math"/>
                                    <a:cs typeface="Times New Roman" pitchFamily="18" charset="0"/>
                                  </a:rPr>
                                  <m:t>𝜏</m:t>
                                </m:r>
                                <m:r>
                                  <a:rPr lang="en-US" altLang="zh-TW" sz="4400">
                                    <a:latin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4400"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4400">
                            <a:latin typeface="Times New Roman" pitchFamily="18" charset="0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44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4400">
                                <a:latin typeface="Cambria Math"/>
                                <a:cs typeface="Times New Roman" pitchFamily="18" charset="0"/>
                              </a:rPr>
                              <m:t>+1)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sz="4800" b="1" dirty="0">
                    <a:latin typeface="Times New Roman" pitchFamily="18" charset="0"/>
                    <a:cs typeface="Times New Roman" pitchFamily="18" charset="0"/>
                  </a:rPr>
                  <a:t>Apply </a:t>
                </a:r>
                <a:r>
                  <a:rPr lang="en-US" altLang="zh-TW" sz="4800" b="1" dirty="0" err="1">
                    <a:latin typeface="Times New Roman" pitchFamily="18" charset="0"/>
                    <a:cs typeface="Times New Roman" pitchFamily="18" charset="0"/>
                  </a:rPr>
                  <a:t>MarKov</a:t>
                </a:r>
                <a:r>
                  <a:rPr lang="en-US" altLang="zh-TW" sz="4800" b="1" dirty="0">
                    <a:latin typeface="Times New Roman" pitchFamily="18" charset="0"/>
                    <a:cs typeface="Times New Roman" pitchFamily="18" charset="0"/>
                  </a:rPr>
                  <a:t> Chain Monte Carlo and sample each variable sequentially conditioned on the other variables until the distribution converges, then estimate the parameters based on the </a:t>
                </a:r>
                <a:r>
                  <a:rPr lang="en-US" altLang="zh-TW" sz="4800" b="1" dirty="0" err="1">
                    <a:latin typeface="Times New Roman" pitchFamily="18" charset="0"/>
                    <a:cs typeface="Times New Roman" pitchFamily="18" charset="0"/>
                  </a:rPr>
                  <a:t>coverged</a:t>
                </a:r>
                <a:r>
                  <a:rPr lang="en-US" altLang="zh-TW" sz="4800" b="1" dirty="0">
                    <a:latin typeface="Times New Roman" pitchFamily="18" charset="0"/>
                    <a:cs typeface="Times New Roman" pitchFamily="18" charset="0"/>
                  </a:rPr>
                  <a:t> distribution</a:t>
                </a:r>
                <a:endParaRPr lang="en-US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61597"/>
                <a:ext cx="18288000" cy="8557498"/>
              </a:xfrm>
              <a:blipFill>
                <a:blip r:embed="rId2"/>
                <a:stretch>
                  <a:fillRect l="-933" t="-2422" r="-9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5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12354752" y="6781853"/>
            <a:ext cx="77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740007" y="1469594"/>
            <a:ext cx="9994726" cy="2298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43706" y="2732833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11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98926" y="1599499"/>
            <a:ext cx="1395372" cy="946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7200" dirty="0">
                <a:solidFill>
                  <a:prstClr val="black"/>
                </a:solidFill>
              </a:rPr>
              <a:t>?</a:t>
            </a: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8796612" y="2546451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841592" y="2732833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12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896812" y="1599499"/>
            <a:ext cx="1395372" cy="946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7200" dirty="0">
                <a:solidFill>
                  <a:prstClr val="black"/>
                </a:solidFill>
              </a:rPr>
              <a:t>?</a:t>
            </a: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10594498" y="2546451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1661674" y="2732833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13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716894" y="1599499"/>
            <a:ext cx="1395372" cy="946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7200" dirty="0">
                <a:solidFill>
                  <a:prstClr val="black"/>
                </a:solidFill>
              </a:rPr>
              <a:t>?</a:t>
            </a: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12414580" y="2546451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4533088" y="2732833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1n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588308" y="1599499"/>
            <a:ext cx="1395372" cy="946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7200" dirty="0">
                <a:solidFill>
                  <a:prstClr val="black"/>
                </a:solidFill>
              </a:rPr>
              <a:t>?</a:t>
            </a: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15285994" y="2546451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499899" y="2380775"/>
            <a:ext cx="1033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478006" y="3164280"/>
            <a:ext cx="169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Doc 1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740000" y="4056195"/>
            <a:ext cx="10433832" cy="2323350"/>
            <a:chOff x="3699707" y="2847777"/>
            <a:chExt cx="5216916" cy="1548900"/>
          </a:xfrm>
        </p:grpSpPr>
        <p:sp>
          <p:nvSpPr>
            <p:cNvPr id="38" name="Rectangle 37"/>
            <p:cNvSpPr/>
            <p:nvPr/>
          </p:nvSpPr>
          <p:spPr>
            <a:xfrm>
              <a:off x="3699707" y="2847777"/>
              <a:ext cx="4997363" cy="15324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7200">
                <a:solidFill>
                  <a:prstClr val="black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851560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21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879170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7200" dirty="0">
                  <a:solidFill>
                    <a:prstClr val="black"/>
                  </a:solidFill>
                </a:rPr>
                <a:t>?</a:t>
              </a:r>
            </a:p>
          </p:txBody>
        </p:sp>
        <p:cxnSp>
          <p:nvCxnSpPr>
            <p:cNvPr id="41" name="Straight Connector 40"/>
            <p:cNvCxnSpPr>
              <a:stCxn id="40" idx="4"/>
              <a:endCxn id="39" idx="0"/>
            </p:cNvCxnSpPr>
            <p:nvPr/>
          </p:nvCxnSpPr>
          <p:spPr>
            <a:xfrm>
              <a:off x="4228013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750503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22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778113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7200" dirty="0">
                  <a:solidFill>
                    <a:prstClr val="black"/>
                  </a:solidFill>
                </a:rPr>
                <a:t>?</a:t>
              </a:r>
            </a:p>
          </p:txBody>
        </p:sp>
        <p:cxnSp>
          <p:nvCxnSpPr>
            <p:cNvPr id="44" name="Straight Connector 43"/>
            <p:cNvCxnSpPr>
              <a:stCxn id="43" idx="4"/>
              <a:endCxn id="42" idx="0"/>
            </p:cNvCxnSpPr>
            <p:nvPr/>
          </p:nvCxnSpPr>
          <p:spPr>
            <a:xfrm>
              <a:off x="5126956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660544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23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688154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7200" dirty="0">
                  <a:solidFill>
                    <a:prstClr val="black"/>
                  </a:solidFill>
                </a:rPr>
                <a:t>?</a:t>
              </a:r>
            </a:p>
          </p:txBody>
        </p:sp>
        <p:cxnSp>
          <p:nvCxnSpPr>
            <p:cNvPr id="47" name="Straight Connector 46"/>
            <p:cNvCxnSpPr>
              <a:stCxn id="46" idx="4"/>
              <a:endCxn id="45" idx="0"/>
            </p:cNvCxnSpPr>
            <p:nvPr/>
          </p:nvCxnSpPr>
          <p:spPr>
            <a:xfrm>
              <a:off x="6036997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096251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2n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123861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7200" dirty="0">
                  <a:solidFill>
                    <a:prstClr val="black"/>
                  </a:solidFill>
                </a:rPr>
                <a:t>?</a:t>
              </a:r>
            </a:p>
          </p:txBody>
        </p:sp>
        <p:cxnSp>
          <p:nvCxnSpPr>
            <p:cNvPr id="50" name="Straight Connector 49"/>
            <p:cNvCxnSpPr>
              <a:stCxn id="49" idx="4"/>
              <a:endCxn id="48" idx="0"/>
            </p:cNvCxnSpPr>
            <p:nvPr/>
          </p:nvCxnSpPr>
          <p:spPr>
            <a:xfrm>
              <a:off x="7472704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566395" y="3381014"/>
              <a:ext cx="516597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68710" y="3965790"/>
              <a:ext cx="8479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Doc 2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94400" y="1534395"/>
            <a:ext cx="701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800" dirty="0">
                <a:solidFill>
                  <a:prstClr val="black"/>
                </a:solidFill>
                <a:latin typeface="Calibri"/>
              </a:rPr>
              <a:t>Sample P(Z,W) :</a:t>
            </a:r>
          </a:p>
          <a:p>
            <a:pPr marL="1028700" indent="-1028700" defTabSz="914400">
              <a:buFontTx/>
              <a:buAutoNum type="arabicPeriod"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marL="1028700" indent="-1028700" defTabSz="914400">
              <a:buFontTx/>
              <a:buAutoNum type="arabicPeriod"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marL="1028700" indent="-1028700" defTabSz="914400">
              <a:buFontTx/>
              <a:buAutoNum type="arabicPeriod"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marL="1028700" indent="-1028700" defTabSz="914400">
              <a:buFontTx/>
              <a:buAutoNum type="arabicPeriod"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marL="1028700" indent="-1028700" defTabSz="914400">
              <a:buFontTx/>
              <a:buAutoNum type="arabicPeriod"/>
            </a:pP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3514400" y="7733597"/>
            <a:ext cx="1395372" cy="9469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6588800" y="7733597"/>
            <a:ext cx="1395372" cy="9469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5033600" y="7733597"/>
            <a:ext cx="1395372" cy="946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6818874" y="2074048"/>
            <a:ext cx="584268" cy="4629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6831540" y="3153088"/>
            <a:ext cx="584268" cy="46291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34680" y="1889198"/>
            <a:ext cx="2208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800" dirty="0">
                <a:solidFill>
                  <a:prstClr val="black"/>
                </a:solidFill>
                <a:latin typeface="Calibri"/>
              </a:rPr>
              <a:t>Topic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96592" y="3000800"/>
            <a:ext cx="2208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800" dirty="0">
                <a:solidFill>
                  <a:prstClr val="black"/>
                </a:solidFill>
                <a:latin typeface="Calibri"/>
              </a:rPr>
              <a:t>Word</a:t>
            </a:r>
          </a:p>
        </p:txBody>
      </p: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53" name="圖片 5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900" y="8888710"/>
            <a:ext cx="2016224" cy="703168"/>
          </a:xfrm>
          <a:prstGeom prst="rect">
            <a:avLst/>
          </a:prstGeom>
        </p:spPr>
      </p:pic>
      <p:sp>
        <p:nvSpPr>
          <p:cNvPr id="54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12354752" y="6781853"/>
            <a:ext cx="77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740007" y="1469594"/>
            <a:ext cx="9994726" cy="2298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43706" y="2732833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11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98926" y="1599499"/>
            <a:ext cx="1395372" cy="9469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8796612" y="2546451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841592" y="2732833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12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896812" y="1599499"/>
            <a:ext cx="1395372" cy="946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10594498" y="2546451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1661674" y="2732833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13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716894" y="1599499"/>
            <a:ext cx="1395372" cy="9469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12414580" y="2546451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4533088" y="2732833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1n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588308" y="1599499"/>
            <a:ext cx="1395372" cy="9469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15285994" y="2546451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499899" y="2380775"/>
            <a:ext cx="1033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526670" y="3169424"/>
            <a:ext cx="169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Doc 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920164" y="4306887"/>
            <a:ext cx="9994726" cy="2298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043706" y="5319431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21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098926" y="4186099"/>
            <a:ext cx="1395372" cy="946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8796612" y="5133051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841592" y="5319431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22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896812" y="4186099"/>
            <a:ext cx="1395372" cy="9469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10594498" y="5133051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1661674" y="5319431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23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1716894" y="4186099"/>
            <a:ext cx="1395372" cy="946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12414580" y="5133051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4533088" y="5319431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2n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4588308" y="4186099"/>
            <a:ext cx="1395372" cy="946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15285994" y="5133051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3473383" y="4856051"/>
            <a:ext cx="1033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615742" y="5959212"/>
            <a:ext cx="169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Doc 2</a:t>
            </a:r>
          </a:p>
        </p:txBody>
      </p:sp>
      <p:sp>
        <p:nvSpPr>
          <p:cNvPr id="52" name="Oval 51"/>
          <p:cNvSpPr/>
          <p:nvPr/>
        </p:nvSpPr>
        <p:spPr>
          <a:xfrm>
            <a:off x="13514400" y="7733597"/>
            <a:ext cx="1395372" cy="9469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6588800" y="7733597"/>
            <a:ext cx="1395372" cy="9469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5033600" y="7733597"/>
            <a:ext cx="1395372" cy="946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4407" y="1534395"/>
            <a:ext cx="7012874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1000"/>
              </a:spcBef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Sample P(Z,W) :</a:t>
            </a:r>
          </a:p>
          <a:p>
            <a:pPr marL="1028700" indent="-1028700" defTabSz="914400">
              <a:spcBef>
                <a:spcPts val="1000"/>
              </a:spcBef>
              <a:buFontTx/>
              <a:buAutoNum type="arabicPeriod"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Random Initialization</a:t>
            </a:r>
          </a:p>
          <a:p>
            <a:pPr marL="1028700" indent="-1028700" defTabSz="914400">
              <a:buFontTx/>
              <a:buAutoNum type="arabicPeriod"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marL="1028700" indent="-1028700" defTabSz="914400">
              <a:buFontTx/>
              <a:buAutoNum type="arabicPeriod"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marL="1028700" indent="-1028700" defTabSz="914400">
              <a:buFontTx/>
              <a:buAutoNum type="arabicPeriod"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marL="1028700" indent="-1028700" defTabSz="914400">
              <a:buFontTx/>
              <a:buAutoNum type="arabicPeriod"/>
            </a:pP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57" name="圖片 5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337" y="8902322"/>
            <a:ext cx="2016224" cy="703168"/>
          </a:xfrm>
          <a:prstGeom prst="rect">
            <a:avLst/>
          </a:prstGeom>
        </p:spPr>
      </p:pic>
      <p:sp>
        <p:nvSpPr>
          <p:cNvPr id="58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/>
          <a:stretch/>
        </p:blipFill>
        <p:spPr bwMode="auto">
          <a:xfrm>
            <a:off x="1800226" y="1978450"/>
            <a:ext cx="14757400" cy="756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文字方塊 1"/>
          <p:cNvSpPr txBox="1">
            <a:spLocks noChangeArrowheads="1"/>
          </p:cNvSpPr>
          <p:nvPr/>
        </p:nvSpPr>
        <p:spPr bwMode="auto">
          <a:xfrm>
            <a:off x="1268242" y="8526772"/>
            <a:ext cx="69837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7200" dirty="0"/>
              <a:t>     Documents</a:t>
            </a:r>
            <a:endParaRPr lang="zh-TW" altLang="en-US" sz="7200" dirty="0"/>
          </a:p>
        </p:txBody>
      </p:sp>
      <p:sp>
        <p:nvSpPr>
          <p:cNvPr id="4101" name="文字方塊 4"/>
          <p:cNvSpPr txBox="1">
            <a:spLocks noChangeArrowheads="1"/>
          </p:cNvSpPr>
          <p:nvPr/>
        </p:nvSpPr>
        <p:spPr bwMode="auto">
          <a:xfrm>
            <a:off x="13176257" y="8709028"/>
            <a:ext cx="417512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7200"/>
              <a:t>   Words</a:t>
            </a:r>
            <a:endParaRPr lang="zh-TW" altLang="en-US" sz="7200"/>
          </a:p>
        </p:txBody>
      </p:sp>
      <p:sp>
        <p:nvSpPr>
          <p:cNvPr id="4102" name="文字方塊 5"/>
          <p:cNvSpPr txBox="1">
            <a:spLocks noChangeArrowheads="1"/>
          </p:cNvSpPr>
          <p:nvPr/>
        </p:nvSpPr>
        <p:spPr bwMode="auto">
          <a:xfrm>
            <a:off x="7270750" y="6965952"/>
            <a:ext cx="41783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7200">
                <a:solidFill>
                  <a:srgbClr val="FF0000"/>
                </a:solidFill>
              </a:rPr>
              <a:t>Topic</a:t>
            </a:r>
            <a:endParaRPr lang="zh-TW" altLang="en-US" sz="7200">
              <a:solidFill>
                <a:srgbClr val="FF0000"/>
              </a:solidFill>
            </a:endParaRPr>
          </a:p>
        </p:txBody>
      </p:sp>
      <p:sp>
        <p:nvSpPr>
          <p:cNvPr id="4103" name="矩形 2"/>
          <p:cNvSpPr>
            <a:spLocks noChangeArrowheads="1"/>
          </p:cNvSpPr>
          <p:nvPr/>
        </p:nvSpPr>
        <p:spPr bwMode="auto">
          <a:xfrm>
            <a:off x="8569328" y="5470529"/>
            <a:ext cx="114326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72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TW" altLang="en-US" sz="7200" b="1">
              <a:solidFill>
                <a:srgbClr val="FF0000"/>
              </a:solidFill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94"/>
            <a:ext cx="182880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b="1" dirty="0"/>
              <a:t>Latent Semantic Analysis (LSA</a:t>
            </a:r>
            <a:r>
              <a:rPr lang="en-US" altLang="zh-TW" b="1" dirty="0" smtClean="0"/>
              <a:t>)</a:t>
            </a:r>
            <a:endParaRPr lang="en-US" altLang="zh-TW" b="1" dirty="0" smtClean="0">
              <a:solidFill>
                <a:schemeClr val="tx1"/>
              </a:solidFill>
            </a:endParaRPr>
          </a:p>
        </p:txBody>
      </p:sp>
      <p:pic>
        <p:nvPicPr>
          <p:cNvPr id="10" name="圖片 9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588" y="8166281"/>
            <a:ext cx="2016224" cy="703168"/>
          </a:xfrm>
          <a:prstGeom prst="rect">
            <a:avLst/>
          </a:prstGeom>
        </p:spPr>
      </p:pic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6376040" y="9535322"/>
            <a:ext cx="654660" cy="547688"/>
          </a:xfrm>
        </p:spPr>
        <p:txBody>
          <a:bodyPr/>
          <a:lstStyle/>
          <a:p>
            <a:fld id="{7A20235C-42BF-4B25-9723-BC31C62EF58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7738079" y="1469595"/>
            <a:ext cx="10485972" cy="7210952"/>
            <a:chOff x="3869039" y="734400"/>
            <a:chExt cx="5242986" cy="3605476"/>
          </a:xfrm>
        </p:grpSpPr>
        <p:sp>
          <p:nvSpPr>
            <p:cNvPr id="66" name="TextBox 65"/>
            <p:cNvSpPr txBox="1"/>
            <p:nvPr/>
          </p:nvSpPr>
          <p:spPr>
            <a:xfrm rot="5400000">
              <a:off x="6176783" y="3390529"/>
              <a:ext cx="38744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69039" y="734400"/>
              <a:ext cx="4997363" cy="11493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7200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020892" y="1366019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11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048502" y="799352"/>
              <a:ext cx="697686" cy="4734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7200" dirty="0">
                  <a:solidFill>
                    <a:prstClr val="black"/>
                  </a:solidFill>
                </a:rPr>
                <a:t>?</a:t>
              </a:r>
            </a:p>
          </p:txBody>
        </p:sp>
        <p:cxnSp>
          <p:nvCxnSpPr>
            <p:cNvPr id="13" name="Straight Connector 12"/>
            <p:cNvCxnSpPr>
              <a:stCxn id="9" idx="4"/>
              <a:endCxn id="8" idx="0"/>
            </p:cNvCxnSpPr>
            <p:nvPr/>
          </p:nvCxnSpPr>
          <p:spPr>
            <a:xfrm>
              <a:off x="4397345" y="1272828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919835" y="1366019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12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947445" y="799352"/>
              <a:ext cx="697686" cy="473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>
              <a:stCxn id="30" idx="4"/>
              <a:endCxn id="29" idx="0"/>
            </p:cNvCxnSpPr>
            <p:nvPr/>
          </p:nvCxnSpPr>
          <p:spPr>
            <a:xfrm>
              <a:off x="5296288" y="1272828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5829876" y="1366019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13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857486" y="799352"/>
              <a:ext cx="697686" cy="4734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>
              <a:stCxn id="33" idx="4"/>
              <a:endCxn id="32" idx="0"/>
            </p:cNvCxnSpPr>
            <p:nvPr/>
          </p:nvCxnSpPr>
          <p:spPr>
            <a:xfrm>
              <a:off x="6206329" y="1272828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265583" y="1366019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1n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293193" y="799352"/>
              <a:ext cx="697686" cy="4734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37" name="Straight Connector 36"/>
            <p:cNvCxnSpPr>
              <a:stCxn id="36" idx="4"/>
              <a:endCxn id="35" idx="0"/>
            </p:cNvCxnSpPr>
            <p:nvPr/>
          </p:nvCxnSpPr>
          <p:spPr>
            <a:xfrm>
              <a:off x="7642036" y="1272828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748989" y="1189990"/>
              <a:ext cx="51659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36481" y="1580967"/>
              <a:ext cx="847913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Doc 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69039" y="2027700"/>
              <a:ext cx="4997363" cy="11493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7200">
                <a:solidFill>
                  <a:prstClr val="black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20892" y="2659318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21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048502" y="2092652"/>
              <a:ext cx="697686" cy="473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9" idx="0"/>
            </p:cNvCxnSpPr>
            <p:nvPr/>
          </p:nvCxnSpPr>
          <p:spPr>
            <a:xfrm>
              <a:off x="4397345" y="2566128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919835" y="2659318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22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947445" y="2092652"/>
              <a:ext cx="697686" cy="4734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44" name="Straight Connector 43"/>
            <p:cNvCxnSpPr>
              <a:stCxn id="43" idx="4"/>
              <a:endCxn id="42" idx="0"/>
            </p:cNvCxnSpPr>
            <p:nvPr/>
          </p:nvCxnSpPr>
          <p:spPr>
            <a:xfrm>
              <a:off x="5296288" y="2566128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829876" y="2659318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23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857486" y="2092652"/>
              <a:ext cx="697686" cy="473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47" name="Straight Connector 46"/>
            <p:cNvCxnSpPr>
              <a:stCxn id="46" idx="4"/>
              <a:endCxn id="45" idx="0"/>
            </p:cNvCxnSpPr>
            <p:nvPr/>
          </p:nvCxnSpPr>
          <p:spPr>
            <a:xfrm>
              <a:off x="6206329" y="2566128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265583" y="2659318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2n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293193" y="2092652"/>
              <a:ext cx="697686" cy="473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50" name="Straight Connector 49"/>
            <p:cNvCxnSpPr>
              <a:stCxn id="49" idx="4"/>
              <a:endCxn id="48" idx="0"/>
            </p:cNvCxnSpPr>
            <p:nvPr/>
          </p:nvCxnSpPr>
          <p:spPr>
            <a:xfrm>
              <a:off x="7642036" y="2566128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735730" y="2427628"/>
              <a:ext cx="51659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264112" y="2889595"/>
              <a:ext cx="847913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Doc 2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6756976" y="3866401"/>
              <a:ext cx="697686" cy="4734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8292961" y="3866401"/>
              <a:ext cx="697686" cy="4734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517873" y="3866401"/>
              <a:ext cx="697686" cy="473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94400" y="1534397"/>
            <a:ext cx="7012800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1000"/>
              </a:spcBef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Sample P(Z,W) :</a:t>
            </a:r>
          </a:p>
          <a:p>
            <a:pPr marL="1028700" indent="-1028700" defTabSz="914400">
              <a:spcBef>
                <a:spcPts val="1000"/>
              </a:spcBef>
              <a:buFontTx/>
              <a:buAutoNum type="arabicPeriod"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Random Initialization</a:t>
            </a:r>
          </a:p>
          <a:p>
            <a:pPr marL="1028700" indent="-1028700" defTabSz="914400">
              <a:spcBef>
                <a:spcPts val="1000"/>
              </a:spcBef>
              <a:buFontTx/>
              <a:buAutoNum type="arabicPeriod"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Erase Z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11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, and draw a new Z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11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 ~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-70413" y="4758945"/>
                <a:ext cx="7955063" cy="733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413" y="4758945"/>
                <a:ext cx="7955063" cy="733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58" name="圖片 5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780" y="8888710"/>
            <a:ext cx="2016224" cy="703168"/>
          </a:xfrm>
          <a:prstGeom prst="rect">
            <a:avLst/>
          </a:prstGeom>
        </p:spPr>
      </p:pic>
      <p:sp>
        <p:nvSpPr>
          <p:cNvPr id="59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7738079" y="1471886"/>
            <a:ext cx="10439534" cy="7207406"/>
            <a:chOff x="3869039" y="735546"/>
            <a:chExt cx="5219767" cy="3603703"/>
          </a:xfrm>
        </p:grpSpPr>
        <p:sp>
          <p:nvSpPr>
            <p:cNvPr id="66" name="TextBox 65"/>
            <p:cNvSpPr txBox="1"/>
            <p:nvPr/>
          </p:nvSpPr>
          <p:spPr>
            <a:xfrm rot="5400000">
              <a:off x="6176783" y="3389599"/>
              <a:ext cx="38744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69039" y="735546"/>
              <a:ext cx="4997363" cy="11493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7200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020892" y="1367165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11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048502" y="800498"/>
              <a:ext cx="697686" cy="4734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>
              <a:stCxn id="9" idx="4"/>
              <a:endCxn id="8" idx="0"/>
            </p:cNvCxnSpPr>
            <p:nvPr/>
          </p:nvCxnSpPr>
          <p:spPr>
            <a:xfrm>
              <a:off x="4397345" y="1273974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919835" y="1367165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12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947445" y="800498"/>
              <a:ext cx="697686" cy="4734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7200" dirty="0">
                  <a:solidFill>
                    <a:prstClr val="black"/>
                  </a:solidFill>
                </a:rPr>
                <a:t>?</a:t>
              </a:r>
            </a:p>
          </p:txBody>
        </p:sp>
        <p:cxnSp>
          <p:nvCxnSpPr>
            <p:cNvPr id="31" name="Straight Connector 30"/>
            <p:cNvCxnSpPr>
              <a:stCxn id="30" idx="4"/>
              <a:endCxn id="29" idx="0"/>
            </p:cNvCxnSpPr>
            <p:nvPr/>
          </p:nvCxnSpPr>
          <p:spPr>
            <a:xfrm>
              <a:off x="5296288" y="1273974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5829876" y="1367165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13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857486" y="800498"/>
              <a:ext cx="697686" cy="4734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>
              <a:stCxn id="33" idx="4"/>
              <a:endCxn id="32" idx="0"/>
            </p:cNvCxnSpPr>
            <p:nvPr/>
          </p:nvCxnSpPr>
          <p:spPr>
            <a:xfrm>
              <a:off x="6206329" y="1273974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265583" y="1367165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1n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293193" y="800498"/>
              <a:ext cx="697686" cy="4734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37" name="Straight Connector 36"/>
            <p:cNvCxnSpPr>
              <a:stCxn id="36" idx="4"/>
              <a:endCxn id="35" idx="0"/>
            </p:cNvCxnSpPr>
            <p:nvPr/>
          </p:nvCxnSpPr>
          <p:spPr>
            <a:xfrm>
              <a:off x="7642036" y="1273974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748989" y="1191137"/>
              <a:ext cx="51659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40893" y="1595987"/>
              <a:ext cx="847913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Doc 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69039" y="2027822"/>
              <a:ext cx="4997363" cy="11493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7200">
                <a:solidFill>
                  <a:prstClr val="black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20892" y="2659439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21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048502" y="2092774"/>
              <a:ext cx="697686" cy="473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9" idx="0"/>
            </p:cNvCxnSpPr>
            <p:nvPr/>
          </p:nvCxnSpPr>
          <p:spPr>
            <a:xfrm>
              <a:off x="4397345" y="2566249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919835" y="2659439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22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947445" y="2092774"/>
              <a:ext cx="697686" cy="4734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44" name="Straight Connector 43"/>
            <p:cNvCxnSpPr>
              <a:stCxn id="43" idx="4"/>
              <a:endCxn id="42" idx="0"/>
            </p:cNvCxnSpPr>
            <p:nvPr/>
          </p:nvCxnSpPr>
          <p:spPr>
            <a:xfrm>
              <a:off x="5296288" y="2566249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829876" y="2659439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23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857486" y="2092774"/>
              <a:ext cx="697686" cy="473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47" name="Straight Connector 46"/>
            <p:cNvCxnSpPr>
              <a:stCxn id="46" idx="4"/>
              <a:endCxn id="45" idx="0"/>
            </p:cNvCxnSpPr>
            <p:nvPr/>
          </p:nvCxnSpPr>
          <p:spPr>
            <a:xfrm>
              <a:off x="6206329" y="2566249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265583" y="2659439"/>
              <a:ext cx="752906" cy="473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000" dirty="0">
                  <a:solidFill>
                    <a:prstClr val="white"/>
                  </a:solidFill>
                </a:rPr>
                <a:t>w</a:t>
              </a:r>
              <a:r>
                <a:rPr lang="en-US" sz="2400" dirty="0">
                  <a:solidFill>
                    <a:prstClr val="white"/>
                  </a:solidFill>
                </a:rPr>
                <a:t>2n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293193" y="2092774"/>
              <a:ext cx="697686" cy="473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cxnSp>
          <p:nvCxnSpPr>
            <p:cNvPr id="50" name="Straight Connector 49"/>
            <p:cNvCxnSpPr>
              <a:stCxn id="49" idx="4"/>
              <a:endCxn id="48" idx="0"/>
            </p:cNvCxnSpPr>
            <p:nvPr/>
          </p:nvCxnSpPr>
          <p:spPr>
            <a:xfrm>
              <a:off x="7642036" y="2566249"/>
              <a:ext cx="0" cy="931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735730" y="2427749"/>
              <a:ext cx="51659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222836" y="2874964"/>
              <a:ext cx="847913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Doc 2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6756976" y="3865774"/>
              <a:ext cx="697686" cy="4734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8292961" y="3865774"/>
              <a:ext cx="697686" cy="4734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517873" y="3865774"/>
              <a:ext cx="697686" cy="473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7200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94400" y="1534396"/>
            <a:ext cx="7012800" cy="582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1000"/>
              </a:spcBef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Sample P(Z,W) :</a:t>
            </a:r>
          </a:p>
          <a:p>
            <a:pPr marL="1028700" indent="-1028700" defTabSz="914400">
              <a:spcBef>
                <a:spcPts val="1000"/>
              </a:spcBef>
              <a:buFontTx/>
              <a:buAutoNum type="arabicPeriod"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Random Initialization</a:t>
            </a:r>
          </a:p>
          <a:p>
            <a:pPr marL="1028700" indent="-1028700" defTabSz="914400">
              <a:spcBef>
                <a:spcPts val="1000"/>
              </a:spcBef>
              <a:buFontTx/>
              <a:buAutoNum type="arabicPeriod"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Erase Z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11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, and draw a new Z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11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 ~</a:t>
            </a:r>
          </a:p>
          <a:p>
            <a:pPr marL="1028700" indent="-1028700" defTabSz="914400">
              <a:spcBef>
                <a:spcPts val="1000"/>
              </a:spcBef>
              <a:buFontTx/>
              <a:buAutoNum type="arabicPeriod"/>
            </a:pPr>
            <a:endParaRPr lang="en-US" sz="4800" dirty="0">
              <a:solidFill>
                <a:prstClr val="black"/>
              </a:solidFill>
              <a:latin typeface="Calibri"/>
            </a:endParaRPr>
          </a:p>
          <a:p>
            <a:pPr marL="1028700" indent="-1028700" defTabSz="914400">
              <a:spcBef>
                <a:spcPts val="1400"/>
              </a:spcBef>
              <a:buFontTx/>
              <a:buAutoNum type="arabicPeriod"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Erase Z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, and draw a new Z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 ~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-105911" y="7181321"/>
                <a:ext cx="8033097" cy="680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30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911" y="7181321"/>
                <a:ext cx="8033097" cy="6801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-66893" y="4740170"/>
                <a:ext cx="7955063" cy="733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893" y="4740170"/>
                <a:ext cx="7955063" cy="733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圖片 58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274" y="8888710"/>
            <a:ext cx="2016224" cy="703168"/>
          </a:xfrm>
          <a:prstGeom prst="rect">
            <a:avLst/>
          </a:prstGeom>
        </p:spPr>
      </p:pic>
      <p:sp>
        <p:nvSpPr>
          <p:cNvPr id="60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38079" y="1471886"/>
            <a:ext cx="9994726" cy="2298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41784" y="2735125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11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97004" y="1601791"/>
            <a:ext cx="1395372" cy="9469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8794690" y="2548743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839670" y="2735125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12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894890" y="1601791"/>
            <a:ext cx="1395372" cy="9469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10592576" y="2548743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1659752" y="2735125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13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714972" y="1601791"/>
            <a:ext cx="1395372" cy="9469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12412658" y="2548743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4531166" y="2735125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1n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586386" y="1601791"/>
            <a:ext cx="1395372" cy="9469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15284072" y="2548743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738079" y="4056438"/>
            <a:ext cx="9994726" cy="2298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041784" y="5319673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21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097004" y="4186343"/>
            <a:ext cx="1395372" cy="946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8794690" y="5133293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839670" y="5319673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22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894890" y="4186343"/>
            <a:ext cx="1395372" cy="9469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10592576" y="5133293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1659752" y="5319673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23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1714972" y="4186343"/>
            <a:ext cx="1395372" cy="946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12412658" y="5133293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4531166" y="5319673"/>
            <a:ext cx="1505812" cy="946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</a:rPr>
              <a:t>w</a:t>
            </a:r>
            <a:r>
              <a:rPr lang="en-US" sz="2400" dirty="0">
                <a:solidFill>
                  <a:prstClr val="white"/>
                </a:solidFill>
              </a:rPr>
              <a:t>2n</a:t>
            </a:r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4586386" y="4186343"/>
            <a:ext cx="1395372" cy="946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15284072" y="5133293"/>
            <a:ext cx="0" cy="186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497979" y="2383069"/>
            <a:ext cx="1033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471461" y="4856293"/>
            <a:ext cx="1033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66" name="TextBox 65"/>
          <p:cNvSpPr txBox="1"/>
          <p:nvPr/>
        </p:nvSpPr>
        <p:spPr>
          <a:xfrm rot="5400000">
            <a:off x="12353566" y="6779990"/>
            <a:ext cx="77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492531" y="3174248"/>
            <a:ext cx="169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Doc 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480576" y="5707864"/>
            <a:ext cx="169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Doc 2</a:t>
            </a:r>
          </a:p>
        </p:txBody>
      </p:sp>
      <p:sp>
        <p:nvSpPr>
          <p:cNvPr id="52" name="Oval 51"/>
          <p:cNvSpPr/>
          <p:nvPr/>
        </p:nvSpPr>
        <p:spPr>
          <a:xfrm>
            <a:off x="13513952" y="7732343"/>
            <a:ext cx="1395372" cy="9469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6585922" y="7732343"/>
            <a:ext cx="1395372" cy="9469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5035746" y="7732343"/>
            <a:ext cx="1395372" cy="946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3275" y="1398622"/>
            <a:ext cx="7012874" cy="496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1000"/>
              </a:spcBef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Sample P(Z,W) :</a:t>
            </a:r>
          </a:p>
          <a:p>
            <a:pPr marL="1028700" indent="-1028700" defTabSz="914400">
              <a:spcBef>
                <a:spcPts val="1000"/>
              </a:spcBef>
              <a:buFontTx/>
              <a:buAutoNum type="arabicPeriod"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Random Initialization</a:t>
            </a:r>
          </a:p>
          <a:p>
            <a:pPr marL="1028700" indent="-1028700" defTabSz="914400">
              <a:spcBef>
                <a:spcPts val="1000"/>
              </a:spcBef>
              <a:buFontTx/>
              <a:buAutoNum type="arabicPeriod"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Erase Z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11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, and draw a new Z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11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 ~</a:t>
            </a:r>
          </a:p>
          <a:p>
            <a:pPr marL="1028700" indent="-1028700" defTabSz="914400">
              <a:spcBef>
                <a:spcPts val="1400"/>
              </a:spcBef>
              <a:buFontTx/>
              <a:buAutoNum type="arabicPeriod"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Erase Z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, and draw a new Z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 ~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268" y="7109633"/>
            <a:ext cx="1014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defTabSz="914400">
              <a:buFontTx/>
              <a:buAutoNum type="arabicPeriod" startAt="4"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Iteratively update topic assignment for each word until converge</a:t>
            </a:r>
          </a:p>
          <a:p>
            <a:pPr marL="914400" indent="-914400" defTabSz="914400">
              <a:buFontTx/>
              <a:buAutoNum type="arabicPeriod" startAt="4"/>
            </a:pPr>
            <a:r>
              <a:rPr lang="en-US" altLang="zh-TW" sz="4800" dirty="0">
                <a:solidFill>
                  <a:prstClr val="black"/>
                </a:solidFill>
              </a:rPr>
              <a:t>Compute θ, φ according to the final setting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71461" y="4376211"/>
                <a:ext cx="7082580" cy="662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sz="32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altLang="zh-TW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US" altLang="zh-TW" sz="32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32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sz="32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US" altLang="zh-TW" sz="32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20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1" y="4376211"/>
                <a:ext cx="7082580" cy="662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71461" y="6306603"/>
                <a:ext cx="8033097" cy="680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33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33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en-US" altLang="zh-TW" sz="33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30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1" y="6306603"/>
                <a:ext cx="8033097" cy="680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圖片 5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78" y="8888710"/>
            <a:ext cx="2016224" cy="703168"/>
          </a:xfrm>
          <a:prstGeom prst="rect">
            <a:avLst/>
          </a:prstGeom>
        </p:spPr>
      </p:pic>
      <p:sp>
        <p:nvSpPr>
          <p:cNvPr id="60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0" y="416295"/>
            <a:ext cx="18288000" cy="830997"/>
          </a:xfrm>
        </p:spPr>
        <p:txBody>
          <a:bodyPr>
            <a:spAutoFit/>
          </a:bodyPr>
          <a:lstStyle/>
          <a:p>
            <a:r>
              <a:rPr lang="en-US" altLang="zh-TW" sz="4800" dirty="0"/>
              <a:t>Matrix Factorization (MF) for Recommendation systems</a:t>
            </a:r>
            <a:endParaRPr lang="zh-TW" altLang="en-US" sz="48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05190435"/>
              </p:ext>
            </p:extLst>
          </p:nvPr>
        </p:nvGraphicFramePr>
        <p:xfrm>
          <a:off x="1367136" y="2443995"/>
          <a:ext cx="16306800" cy="5018162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8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582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Movie1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Movie2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Movie3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Movie4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Movie5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Movie6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Movie7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Movie8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Movie9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48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A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3.7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4.0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40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B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4.0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4.3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8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C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4.1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48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D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2.3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2.5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48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E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3.3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486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F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2.9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49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</a:t>
                      </a:r>
                      <a:r>
                        <a:rPr kumimoji="0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+mn-cs"/>
                        </a:rPr>
                        <a:t>G</a:t>
                      </a:r>
                      <a:endParaRPr kumimoji="0" lang="zh-TW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2.6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8" marB="685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2.7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L="182880" marR="182880" marT="68572" marB="685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687910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 sz="7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367136" y="7844596"/>
                <a:ext cx="76328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4800" i="1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TW" sz="4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𝑢𝑖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rating   </a:t>
                </a:r>
              </a:p>
              <a:p>
                <a:r>
                  <a:rPr lang="en-US" altLang="zh-TW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u:</a:t>
                </a:r>
                <a:r>
                  <a:rPr lang="zh-TW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user     </a:t>
                </a:r>
              </a:p>
              <a:p>
                <a:r>
                  <a:rPr lang="en-US" altLang="zh-TW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i:</a:t>
                </a:r>
                <a:r>
                  <a:rPr lang="zh-TW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item </a:t>
                </a:r>
                <a:endParaRPr lang="zh-TW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136" y="7844596"/>
                <a:ext cx="7632848" cy="2308324"/>
              </a:xfrm>
              <a:prstGeom prst="rect">
                <a:avLst/>
              </a:prstGeom>
              <a:blipFill>
                <a:blip r:embed="rId2"/>
                <a:stretch>
                  <a:fillRect l="-3594" t="-5805" b="-131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Factorization (MF)</a:t>
            </a:r>
            <a:endParaRPr lang="zh-TW" altLang="en-US" dirty="0" smtClean="0"/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>
          <a:xfrm>
            <a:off x="625957" y="1569246"/>
            <a:ext cx="18288000" cy="1446550"/>
          </a:xfrm>
        </p:spPr>
        <p:txBody>
          <a:bodyPr/>
          <a:lstStyle/>
          <a:p>
            <a:r>
              <a:rPr lang="en-US" altLang="zh-TW" sz="4400" dirty="0"/>
              <a:t>Mapping both users and items to a joint latent factor space of </a:t>
            </a:r>
            <a:r>
              <a:rPr lang="en-US" altLang="zh-TW" sz="4400" dirty="0">
                <a:solidFill>
                  <a:srgbClr val="FF0000"/>
                </a:solidFill>
              </a:rPr>
              <a:t>dimensionality f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295693" y="5743138"/>
            <a:ext cx="17649643" cy="3922999"/>
            <a:chOff x="1287002" y="4035164"/>
            <a:chExt cx="6128347" cy="1816201"/>
          </a:xfrm>
        </p:grpSpPr>
        <p:sp>
          <p:nvSpPr>
            <p:cNvPr id="9" name="矩形 8"/>
            <p:cNvSpPr/>
            <p:nvPr/>
          </p:nvSpPr>
          <p:spPr>
            <a:xfrm>
              <a:off x="1569749" y="4488532"/>
              <a:ext cx="2016224" cy="12097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0" name="矩形 9"/>
            <p:cNvSpPr>
              <a:spLocks/>
            </p:cNvSpPr>
            <p:nvPr/>
          </p:nvSpPr>
          <p:spPr>
            <a:xfrm>
              <a:off x="5101449" y="4488532"/>
              <a:ext cx="2016224" cy="6048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11" name="矩形 10"/>
            <p:cNvSpPr>
              <a:spLocks/>
            </p:cNvSpPr>
            <p:nvPr/>
          </p:nvSpPr>
          <p:spPr>
            <a:xfrm rot="5400000">
              <a:off x="3952023" y="4733332"/>
              <a:ext cx="1209600" cy="72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5420413" y="4593503"/>
                  <a:ext cx="253942" cy="327725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4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sz="40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413" y="4593503"/>
                  <a:ext cx="253942" cy="32772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1897923" y="5144760"/>
                  <a:ext cx="311316" cy="32772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4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𝑢𝑖</m:t>
                            </m:r>
                          </m:sub>
                        </m:sSub>
                      </m:oMath>
                    </m:oMathPara>
                  </a14:m>
                  <a:endParaRPr lang="zh-TW" altLang="en-US" sz="40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7923" y="5144760"/>
                  <a:ext cx="311316" cy="32772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379310" y="5146002"/>
                  <a:ext cx="298114" cy="327725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en-US" sz="4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0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4000" i="1">
                                <a:latin typeface="Cambria Math"/>
                              </a:rPr>
                              <m:t>𝑢</m:t>
                            </m:r>
                          </m:sub>
                          <m:sup>
                            <m:r>
                              <a:rPr lang="en-US" altLang="zh-TW" sz="4000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oMath>
                    </m:oMathPara>
                  </a14:m>
                  <a:endParaRPr lang="zh-TW" altLang="en-US" sz="40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310" y="5146002"/>
                  <a:ext cx="298114" cy="3277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接點 14"/>
            <p:cNvCxnSpPr/>
            <p:nvPr/>
          </p:nvCxnSpPr>
          <p:spPr>
            <a:xfrm>
              <a:off x="1389643" y="4651149"/>
              <a:ext cx="0" cy="54000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2073044" y="5505936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2253973" y="5311148"/>
              <a:ext cx="1332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V="1">
              <a:off x="1573941" y="5311148"/>
              <a:ext cx="252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1749797" y="4300154"/>
              <a:ext cx="252000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2027089" y="4132923"/>
              <a:ext cx="113658" cy="3277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>
              <a:off x="2206124" y="4296786"/>
              <a:ext cx="1235833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3471999" y="4123718"/>
              <a:ext cx="123676" cy="3277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555429" y="4128073"/>
              <a:ext cx="153176" cy="3277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2073044" y="4488612"/>
              <a:ext cx="0" cy="72000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1308535" y="4344049"/>
              <a:ext cx="153176" cy="3277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295226" y="5097124"/>
              <a:ext cx="153176" cy="3277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1384483" y="5376320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287002" y="5523640"/>
              <a:ext cx="192694" cy="3277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613974" y="4825814"/>
              <a:ext cx="360040" cy="29922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altLang="zh-TW" dirty="0"/>
                <a:t>=</a:t>
              </a:r>
              <a:endParaRPr lang="zh-TW" altLang="en-US" dirty="0"/>
            </a:p>
          </p:txBody>
        </p:sp>
        <p:cxnSp>
          <p:nvCxnSpPr>
            <p:cNvPr id="30" name="直線接點 29"/>
            <p:cNvCxnSpPr/>
            <p:nvPr/>
          </p:nvCxnSpPr>
          <p:spPr>
            <a:xfrm flipV="1">
              <a:off x="4208973" y="5311978"/>
              <a:ext cx="144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V="1">
              <a:off x="4771713" y="5314128"/>
              <a:ext cx="144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000477" y="4645164"/>
              <a:ext cx="0" cy="54000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3923925" y="4366388"/>
              <a:ext cx="144270" cy="2992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928216" y="5093803"/>
              <a:ext cx="144270" cy="2992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4000477" y="5352628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3918757" y="5521698"/>
              <a:ext cx="179893" cy="2992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線接點 36"/>
            <p:cNvCxnSpPr/>
            <p:nvPr/>
          </p:nvCxnSpPr>
          <p:spPr>
            <a:xfrm>
              <a:off x="5567808" y="4908490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5567808" y="4494492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231516" y="4300154"/>
              <a:ext cx="252000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文字方塊 39"/>
            <p:cNvSpPr txBox="1"/>
            <p:nvPr/>
          </p:nvSpPr>
          <p:spPr>
            <a:xfrm>
              <a:off x="5502335" y="4136291"/>
              <a:ext cx="113658" cy="3277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線接點 40"/>
            <p:cNvCxnSpPr/>
            <p:nvPr/>
          </p:nvCxnSpPr>
          <p:spPr>
            <a:xfrm>
              <a:off x="5687843" y="4296786"/>
              <a:ext cx="1235833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6953719" y="4123717"/>
              <a:ext cx="123676" cy="3277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5037148" y="4128073"/>
              <a:ext cx="153176" cy="3277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7291673" y="4628865"/>
              <a:ext cx="123676" cy="3277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右大括弧 44"/>
            <p:cNvSpPr/>
            <p:nvPr/>
          </p:nvSpPr>
          <p:spPr>
            <a:xfrm>
              <a:off x="7186157" y="4488612"/>
              <a:ext cx="117981" cy="57598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46" name="右大括弧 45"/>
            <p:cNvSpPr/>
            <p:nvPr/>
          </p:nvSpPr>
          <p:spPr>
            <a:xfrm rot="16200000">
              <a:off x="4485932" y="4103890"/>
              <a:ext cx="117981" cy="57598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720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431338" y="4035164"/>
              <a:ext cx="123676" cy="3277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4722365" y="2373286"/>
            <a:ext cx="3893820" cy="2436644"/>
            <a:chOff x="2771800" y="1577355"/>
            <a:chExt cx="2433638" cy="2030536"/>
          </a:xfrm>
        </p:grpSpPr>
        <p:pic>
          <p:nvPicPr>
            <p:cNvPr id="20485" name="圖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564904"/>
              <a:ext cx="2433638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577355"/>
              <a:ext cx="16478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276872"/>
              <a:ext cx="162877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字方塊 4"/>
          <p:cNvSpPr txBox="1"/>
          <p:nvPr/>
        </p:nvSpPr>
        <p:spPr>
          <a:xfrm>
            <a:off x="3449320" y="4712251"/>
            <a:ext cx="12499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latent factor: towards male, seriousness, etc.</a:t>
            </a:r>
            <a:endParaRPr lang="zh-TW" altLang="en-US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圖片 49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176" y="8352304"/>
            <a:ext cx="2016224" cy="703168"/>
          </a:xfrm>
          <a:prstGeom prst="rect">
            <a:avLst/>
          </a:prstGeom>
        </p:spPr>
      </p:pic>
      <p:sp>
        <p:nvSpPr>
          <p:cNvPr id="51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400" dirty="0"/>
              <a:t>Matrix Factorization (MF)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1361594"/>
                <a:ext cx="18288000" cy="4146648"/>
              </a:xfrm>
            </p:spPr>
            <p:txBody>
              <a:bodyPr/>
              <a:lstStyle/>
              <a:p>
                <a:r>
                  <a:rPr lang="en-US" altLang="zh-TW" sz="4000" dirty="0"/>
                  <a:t>Objective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𝑢𝑖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1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 + </m:t>
                              </m:r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 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zh-TW" altLang="zh-TW" dirty="0"/>
              </a:p>
              <a:p>
                <a:r>
                  <a:rPr lang="en-US" altLang="zh-TW" sz="4000" dirty="0"/>
                  <a:t>Training</a:t>
                </a:r>
              </a:p>
              <a:p>
                <a:pPr lvl="1"/>
                <a:r>
                  <a:rPr lang="en-US" altLang="zh-TW" dirty="0" smtClean="0"/>
                  <a:t>gradient decent (GD)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22530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61594"/>
                <a:ext cx="18288000" cy="4146648"/>
              </a:xfrm>
              <a:blipFill>
                <a:blip r:embed="rId2"/>
                <a:stretch>
                  <a:fillRect l="-1067" t="-2643" b="-60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3162307" y="5683800"/>
            <a:ext cx="6701774" cy="1662112"/>
            <a:chOff x="1581150" y="3959225"/>
            <a:chExt cx="3986213" cy="1755775"/>
          </a:xfrm>
        </p:grpSpPr>
        <p:pic>
          <p:nvPicPr>
            <p:cNvPr id="22532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775" y="3959225"/>
              <a:ext cx="2320925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150" y="4606925"/>
              <a:ext cx="3986213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/>
              <p:cNvSpPr txBox="1">
                <a:spLocks/>
              </p:cNvSpPr>
              <p:nvPr/>
            </p:nvSpPr>
            <p:spPr>
              <a:xfrm>
                <a:off x="0" y="7260113"/>
                <a:ext cx="18288000" cy="2701317"/>
              </a:xfrm>
              <a:prstGeom prst="rect">
                <a:avLst/>
              </a:prstGeom>
            </p:spPr>
            <p:txBody>
              <a:bodyPr vert="horz" lIns="182880" tIns="91440" rIns="182880" bIns="9144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2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TW" sz="3600" dirty="0"/>
                  <a:t>Alternating least square (ALS): alternatively fix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6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𝑢</m:t>
                        </m:r>
                      </m:sub>
                      <m:sup/>
                    </m:sSubSup>
                  </m:oMath>
                </a14:m>
                <a:r>
                  <a:rPr lang="en-US" altLang="zh-TW" sz="3600" dirty="0"/>
                  <a:t>’s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6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sz="3600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altLang="zh-TW" sz="3600" dirty="0"/>
                  <a:t>’s  and compute the other as a least square problem</a:t>
                </a:r>
              </a:p>
              <a:p>
                <a:r>
                  <a:rPr lang="en-US" altLang="zh-TW" sz="3600" dirty="0"/>
                  <a:t>Different from SVD (LSA)</a:t>
                </a:r>
              </a:p>
              <a:p>
                <a:pPr lvl="1"/>
                <a:r>
                  <a:rPr lang="en-US" altLang="zh-TW" sz="3600" dirty="0"/>
                  <a:t>SVD assumes missing entries to be zero (a poor assumption)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8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60113"/>
                <a:ext cx="18288000" cy="2701317"/>
              </a:xfrm>
              <a:prstGeom prst="rect">
                <a:avLst/>
              </a:prstGeom>
              <a:blipFill>
                <a:blip r:embed="rId5"/>
                <a:stretch>
                  <a:fillRect l="-400" b="-56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Overfitting Problem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"/>
          <a:stretch/>
        </p:blipFill>
        <p:spPr>
          <a:xfrm>
            <a:off x="8279911" y="4952924"/>
            <a:ext cx="8352922" cy="5334872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361594"/>
            <a:ext cx="18288000" cy="4475071"/>
          </a:xfrm>
        </p:spPr>
        <p:txBody>
          <a:bodyPr/>
          <a:lstStyle/>
          <a:p>
            <a:r>
              <a:rPr lang="en-US" altLang="zh-TW" sz="5600" dirty="0"/>
              <a:t>A good model is not just to fit all the training data</a:t>
            </a:r>
          </a:p>
          <a:p>
            <a:pPr lvl="1"/>
            <a:r>
              <a:rPr lang="en-US" altLang="zh-TW" sz="5200" dirty="0"/>
              <a:t>needs  to cover unseen data well which may have distributions slightly different from that of training data</a:t>
            </a:r>
          </a:p>
          <a:p>
            <a:pPr lvl="1"/>
            <a:r>
              <a:rPr lang="en-US" altLang="zh-TW" sz="5200" dirty="0"/>
              <a:t>too complicated models with too many parameters usually leads to </a:t>
            </a:r>
            <a:r>
              <a:rPr lang="en-US" altLang="zh-TW" sz="5200" dirty="0" err="1"/>
              <a:t>overfitting</a:t>
            </a:r>
            <a:endParaRPr lang="zh-TW" altLang="en-US" sz="5200" dirty="0"/>
          </a:p>
        </p:txBody>
      </p:sp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768" y="8456662"/>
            <a:ext cx="2016224" cy="703168"/>
          </a:xfrm>
          <a:prstGeom prst="rect">
            <a:avLst/>
          </a:prstGeom>
        </p:spPr>
      </p:pic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400" dirty="0"/>
              <a:t>Extensions of Matrix Factorization (MF)</a:t>
            </a:r>
            <a:endParaRPr lang="zh-TW" altLang="en-US" sz="64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361596"/>
            <a:ext cx="18288000" cy="2259080"/>
          </a:xfrm>
        </p:spPr>
        <p:txBody>
          <a:bodyPr/>
          <a:lstStyle/>
          <a:p>
            <a:r>
              <a:rPr lang="en-US" altLang="zh-TW" sz="4400" dirty="0"/>
              <a:t>Biased MF</a:t>
            </a:r>
          </a:p>
          <a:p>
            <a:pPr lvl="1"/>
            <a:r>
              <a:rPr lang="en-US" altLang="zh-TW" dirty="0"/>
              <a:t>add global bias  </a:t>
            </a:r>
            <a:r>
              <a:rPr lang="el-GR" altLang="zh-TW" i="1" dirty="0"/>
              <a:t>μ</a:t>
            </a:r>
            <a:r>
              <a:rPr lang="en-US" altLang="zh-TW" i="1" dirty="0"/>
              <a:t> </a:t>
            </a:r>
            <a:r>
              <a:rPr lang="en-US" altLang="zh-TW" dirty="0"/>
              <a:t>(usually = average rating)</a:t>
            </a:r>
            <a:r>
              <a:rPr lang="en-US" altLang="zh-TW" i="1" dirty="0"/>
              <a:t>  </a:t>
            </a:r>
            <a:r>
              <a:rPr lang="en-US" altLang="zh-TW" dirty="0"/>
              <a:t>, user bias</a:t>
            </a:r>
            <a:r>
              <a:rPr lang="zh-TW" altLang="en-US" dirty="0"/>
              <a:t>  </a:t>
            </a:r>
            <a:r>
              <a:rPr lang="en-US" altLang="zh-TW" i="1" dirty="0" err="1"/>
              <a:t>b</a:t>
            </a:r>
            <a:r>
              <a:rPr lang="en-US" altLang="zh-TW" i="1" baseline="-25000" dirty="0" err="1"/>
              <a:t>u</a:t>
            </a:r>
            <a:r>
              <a:rPr lang="zh-TW" altLang="en-US" dirty="0"/>
              <a:t> </a:t>
            </a:r>
            <a:r>
              <a:rPr lang="en-US" altLang="zh-TW" dirty="0"/>
              <a:t>, and item bias  </a:t>
            </a:r>
            <a:r>
              <a:rPr lang="en-US" altLang="zh-TW" i="1" dirty="0"/>
              <a:t>b</a:t>
            </a:r>
            <a:r>
              <a:rPr lang="en-US" altLang="zh-TW" i="1" baseline="-25000" dirty="0"/>
              <a:t>i</a:t>
            </a:r>
            <a:r>
              <a:rPr lang="zh-TW" altLang="en-US" dirty="0"/>
              <a:t>  </a:t>
            </a:r>
            <a:r>
              <a:rPr lang="en-US" altLang="zh-TW" dirty="0"/>
              <a:t>as parameters </a:t>
            </a:r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917670"/>
            <a:ext cx="6328156" cy="78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1"/>
          <p:cNvSpPr txBox="1">
            <a:spLocks/>
          </p:cNvSpPr>
          <p:nvPr/>
        </p:nvSpPr>
        <p:spPr>
          <a:xfrm>
            <a:off x="0" y="4706499"/>
            <a:ext cx="18288000" cy="1674305"/>
          </a:xfrm>
          <a:prstGeom prst="rect">
            <a:avLst/>
          </a:prstGeom>
        </p:spPr>
        <p:txBody>
          <a:bodyPr vert="horz" lIns="182880" tIns="91440" rIns="182880" bIns="9144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400" dirty="0"/>
              <a:t>Non-negative Matrix Factorization</a:t>
            </a:r>
          </a:p>
          <a:p>
            <a:pPr lvl="1"/>
            <a:r>
              <a:rPr lang="en-US" altLang="zh-TW" sz="4400" dirty="0"/>
              <a:t>restrict the value in each component of </a:t>
            </a:r>
            <a:r>
              <a:rPr lang="en-US" altLang="zh-TW" sz="4400" i="1" dirty="0" err="1"/>
              <a:t>p</a:t>
            </a:r>
            <a:r>
              <a:rPr lang="en-US" altLang="zh-TW" sz="4400" i="1" baseline="-25000" dirty="0" err="1"/>
              <a:t>u</a:t>
            </a:r>
            <a:r>
              <a:rPr lang="en-US" altLang="zh-TW" sz="4400" dirty="0"/>
              <a:t> and </a:t>
            </a:r>
            <a:r>
              <a:rPr lang="en-US" altLang="zh-TW" sz="4400" i="1" dirty="0"/>
              <a:t>q</a:t>
            </a:r>
            <a:r>
              <a:rPr lang="en-US" altLang="zh-TW" sz="4400" i="1" baseline="-25000" dirty="0"/>
              <a:t>i</a:t>
            </a:r>
            <a:r>
              <a:rPr lang="zh-TW" altLang="en-US" sz="4400" dirty="0"/>
              <a:t> </a:t>
            </a:r>
            <a:r>
              <a:rPr lang="en-US" altLang="zh-TW" sz="4400" dirty="0"/>
              <a:t>to be non-negative</a:t>
            </a:r>
            <a:endParaRPr lang="zh-TW" altLang="en-US" sz="4400" dirty="0"/>
          </a:p>
        </p:txBody>
      </p:sp>
      <p:sp>
        <p:nvSpPr>
          <p:cNvPr id="7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1595"/>
            <a:ext cx="18288000" cy="7610288"/>
          </a:xfr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de-DE" sz="3200" b="1" dirty="0">
                <a:latin typeface="Times New Roman" pitchFamily="18" charset="0"/>
                <a:cs typeface="Times New Roman" pitchFamily="18" charset="0"/>
              </a:rPr>
              <a:t>LSA and PLSA</a:t>
            </a:r>
          </a:p>
          <a:p>
            <a:pPr lvl="1">
              <a:lnSpc>
                <a:spcPct val="95000"/>
              </a:lnSpc>
              <a:spcBef>
                <a:spcPts val="200"/>
              </a:spcBef>
            </a:pP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“Exploiting Latent Semantic Information in Statistical Language Modeling”, Proceedings of the IEEE, Aug 2000 </a:t>
            </a:r>
          </a:p>
          <a:p>
            <a:pPr lvl="1">
              <a:lnSpc>
                <a:spcPct val="95000"/>
              </a:lnSpc>
              <a:spcBef>
                <a:spcPts val="200"/>
              </a:spcBef>
            </a:pP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“Latent Semantic Mapping”, IEEE Signal Processing Magazine, Sept. 2005, Special Issue on Speech Technology in Human-Machine Communication </a:t>
            </a:r>
          </a:p>
          <a:p>
            <a:pPr lvl="1">
              <a:lnSpc>
                <a:spcPct val="95000"/>
              </a:lnSpc>
              <a:spcBef>
                <a:spcPts val="200"/>
              </a:spcBef>
            </a:pP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“Probabilistic Latent Semantic Indexing”, ACM Special Interest Group on Information Retrieval (ACM SIGIR), 1999 </a:t>
            </a:r>
          </a:p>
          <a:p>
            <a:pPr lvl="1">
              <a:lnSpc>
                <a:spcPct val="95000"/>
              </a:lnSpc>
              <a:spcBef>
                <a:spcPts val="200"/>
              </a:spcBef>
            </a:pP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“Probabilistic Latent Semantic Indexing”, Proc. of  Uncertainty in Artificial Intelligence, 1999</a:t>
            </a:r>
          </a:p>
          <a:p>
            <a:pPr lvl="1">
              <a:lnSpc>
                <a:spcPct val="95000"/>
              </a:lnSpc>
              <a:spcBef>
                <a:spcPts val="200"/>
              </a:spcBef>
            </a:pPr>
            <a:r>
              <a:rPr lang="de-DE" altLang="zh-TW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Spoken Document Understanding and Organization”, IEEE Signal Processing Magazine, Sept. 2005, Special Issue on Speech Technology in Human-Machine  Communication  </a:t>
            </a:r>
          </a:p>
          <a:p>
            <a:pPr algn="just">
              <a:lnSpc>
                <a:spcPct val="90000"/>
              </a:lnSpc>
            </a:pPr>
            <a:r>
              <a:rPr lang="de-DE" sz="3200" b="1" dirty="0">
                <a:latin typeface="Times New Roman" pitchFamily="18" charset="0"/>
                <a:cs typeface="Times New Roman" pitchFamily="18" charset="0"/>
              </a:rPr>
              <a:t>LDA and Gibbs Sampling </a:t>
            </a:r>
          </a:p>
          <a:p>
            <a:pPr lvl="1">
              <a:lnSpc>
                <a:spcPct val="95000"/>
              </a:lnSpc>
              <a:spcBef>
                <a:spcPts val="200"/>
              </a:spcBef>
            </a:pP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Christopher M. Bishop,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Pattern Recognition and </a:t>
            </a:r>
            <a:r>
              <a:rPr lang="de-DE" sz="3200" dirty="0" err="1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 Learning,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Springer 2006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ts val="2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Blei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David M.; Andrew Y. Ng, Michael I. Jordan. "Latent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Allocation”, Journal of Machine Learning Research 2003</a:t>
            </a:r>
          </a:p>
          <a:p>
            <a:pPr lvl="1">
              <a:lnSpc>
                <a:spcPct val="95000"/>
              </a:lnSpc>
              <a:spcBef>
                <a:spcPts val="200"/>
              </a:spcBef>
            </a:pP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Gregor Heinrich,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arameter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estimation for text analysis”, 2005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5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794"/>
            <a:ext cx="18288000" cy="1080000"/>
          </a:xfrm>
        </p:spPr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361595"/>
            <a:ext cx="18288000" cy="8997335"/>
          </a:xfrm>
        </p:spPr>
        <p:txBody>
          <a:bodyPr>
            <a:spAutoFit/>
          </a:bodyPr>
          <a:lstStyle/>
          <a:p>
            <a:r>
              <a:rPr lang="en-US" altLang="zh-TW" sz="5200" dirty="0"/>
              <a:t>Matrix Factorization</a:t>
            </a:r>
            <a:r>
              <a:rPr lang="en-US" altLang="zh-TW" sz="5200" i="1" dirty="0"/>
              <a:t> 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en-US" altLang="zh-TW" sz="4000" dirty="0"/>
              <a:t>A Linear Ensemble of Individual and Blended Models for Music Rating Prediction. </a:t>
            </a:r>
            <a:r>
              <a:rPr lang="nl-NL" altLang="zh-TW" sz="4000" dirty="0"/>
              <a:t>In JMLR W&amp;CP, volume 18, 2011.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en-US" altLang="zh-TW" sz="4000" dirty="0"/>
              <a:t>Y. </a:t>
            </a:r>
            <a:r>
              <a:rPr lang="en-US" altLang="zh-TW" sz="4000" dirty="0" err="1"/>
              <a:t>Koren</a:t>
            </a:r>
            <a:r>
              <a:rPr lang="en-US" altLang="zh-TW" sz="4000" dirty="0"/>
              <a:t>, R. M. Bell, and C. </a:t>
            </a:r>
            <a:r>
              <a:rPr lang="en-US" altLang="zh-TW" sz="4000" dirty="0" err="1"/>
              <a:t>Volinsky</a:t>
            </a:r>
            <a:r>
              <a:rPr lang="en-US" altLang="zh-TW" sz="4000" dirty="0"/>
              <a:t>. Matrix factorization techniques for recommender systems. Computer, 42(8):30-37, 2009.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en-US" altLang="zh-TW" sz="4000" dirty="0"/>
              <a:t>Introduction to Matrix Factorization Methods Collaborative Filtering (</a:t>
            </a:r>
            <a:r>
              <a:rPr lang="en-US" altLang="zh-TW" sz="4000" dirty="0">
                <a:hlinkClick r:id="rId2"/>
              </a:rPr>
              <a:t>http://www.intelligentmining.com/knowledge/slides/Collaborative.Filtering.Factorization.pdf</a:t>
            </a:r>
            <a:r>
              <a:rPr lang="en-US" altLang="zh-TW" sz="4000" dirty="0"/>
              <a:t>)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en-US" altLang="zh-TW" sz="4000" dirty="0" err="1"/>
              <a:t>GraphLab</a:t>
            </a:r>
            <a:r>
              <a:rPr lang="en-US" altLang="zh-TW" sz="4000" dirty="0"/>
              <a:t> API: Collaborative Filtering (</a:t>
            </a:r>
            <a:r>
              <a:rPr lang="en-US" altLang="zh-TW" sz="4000" dirty="0">
                <a:hlinkClick r:id="rId3"/>
              </a:rPr>
              <a:t>http://docs.graphlab.org/collaborative_filtering.html</a:t>
            </a:r>
            <a:r>
              <a:rPr lang="en-US" altLang="zh-TW" sz="4000" dirty="0"/>
              <a:t>)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en-US" altLang="zh-TW" sz="4000" dirty="0"/>
              <a:t>J </a:t>
            </a:r>
            <a:r>
              <a:rPr lang="en-US" altLang="zh-TW" sz="4000" dirty="0" err="1"/>
              <a:t>Mairal</a:t>
            </a:r>
            <a:r>
              <a:rPr lang="en-US" altLang="zh-TW" sz="4000" dirty="0"/>
              <a:t>, F Bach, J Ponce, G </a:t>
            </a:r>
            <a:r>
              <a:rPr lang="en-US" altLang="zh-TW" sz="4000" dirty="0" err="1"/>
              <a:t>Sapiro</a:t>
            </a:r>
            <a:r>
              <a:rPr lang="en-US" altLang="zh-TW" sz="4000" dirty="0"/>
              <a:t>, Online learning for matrix factorization and sparse coding, The Journal of Machine Learning, 2010 </a:t>
            </a:r>
            <a:endParaRPr lang="zh-TW" altLang="en-US" sz="4000" dirty="0"/>
          </a:p>
        </p:txBody>
      </p:sp>
      <p:sp>
        <p:nvSpPr>
          <p:cNvPr id="4" name="投影片編號版面配置區 4"/>
          <p:cNvSpPr txBox="1">
            <a:spLocks/>
          </p:cNvSpPr>
          <p:nvPr/>
        </p:nvSpPr>
        <p:spPr>
          <a:xfrm>
            <a:off x="16200784" y="9535322"/>
            <a:ext cx="829916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94"/>
            <a:ext cx="18288000" cy="12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Latent Semantic Analysis (LSA) - </a:t>
            </a:r>
            <a:r>
              <a:rPr lang="en-US" altLang="zh-TW" sz="3600" b="1" dirty="0">
                <a:latin typeface="Times New Roman" pitchFamily="18" charset="0"/>
              </a:rPr>
              <a:t>Word-Document Matrix Representation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1458794"/>
            <a:ext cx="18288000" cy="851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61950" indent="-361950">
              <a:lnSpc>
                <a:spcPct val="80000"/>
              </a:lnSpc>
              <a:spcBef>
                <a:spcPct val="0"/>
              </a:spcBef>
            </a:pPr>
            <a:r>
              <a:rPr lang="en-US" altLang="zh-TW" sz="4800" b="1" dirty="0">
                <a:latin typeface="Times New Roman" pitchFamily="18" charset="0"/>
              </a:rPr>
              <a:t>Vocabulary V of size M and Corpus T of size N</a:t>
            </a: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V={w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,w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}   ,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 the i-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word    ,e.g. M=2</a:t>
            </a:r>
            <a:r>
              <a:rPr lang="en-US" altLang="zh-TW" sz="2800" dirty="0">
                <a:latin typeface="AR MinchoL JIS" pitchFamily="49" charset="-128"/>
                <a:ea typeface="AR MinchoL JIS" pitchFamily="49" charset="-128"/>
                <a:cs typeface="Times New Roman" pitchFamily="18" charset="0"/>
              </a:rPr>
              <a:t>×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TW" sz="2800" baseline="30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zh-TW" sz="2800" baseline="30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T={d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}   ,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 the j-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document  ,e.g. N=10</a:t>
            </a:r>
            <a:r>
              <a:rPr lang="en-US" altLang="zh-TW" sz="2800" baseline="300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number of times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occurs in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total number of words present in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    	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altLang="zh-TW" sz="2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altLang="zh-TW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: total number of times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occurs in T</a:t>
            </a:r>
            <a:endParaRPr lang="en-US" altLang="zh-TW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80000"/>
              </a:lnSpc>
              <a:spcBef>
                <a:spcPct val="80000"/>
              </a:spcBef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l-GR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lnSpc>
                <a:spcPct val="80000"/>
              </a:lnSpc>
              <a:spcBef>
                <a:spcPct val="50000"/>
              </a:spcBef>
            </a:pPr>
            <a:r>
              <a:rPr lang="en-US" altLang="zh-TW" sz="4800" b="1" dirty="0">
                <a:latin typeface="Times New Roman" pitchFamily="18" charset="0"/>
              </a:rPr>
              <a:t>Word-Document Matrix W</a:t>
            </a: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3200" dirty="0">
                <a:latin typeface="Times New Roman" pitchFamily="18" charset="0"/>
              </a:rPr>
              <a:t>	</a:t>
            </a: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2800" dirty="0">
                <a:latin typeface="Times New Roman" pitchFamily="18" charset="0"/>
              </a:rPr>
              <a:t>	W = [</a:t>
            </a:r>
            <a:r>
              <a:rPr lang="en-US" altLang="zh-TW" sz="2800" dirty="0" err="1">
                <a:latin typeface="Times New Roman" pitchFamily="18" charset="0"/>
              </a:rPr>
              <a:t>w</a:t>
            </a:r>
            <a:r>
              <a:rPr lang="en-US" altLang="zh-TW" sz="2800" baseline="-25000" dirty="0" err="1">
                <a:latin typeface="Times New Roman" pitchFamily="18" charset="0"/>
              </a:rPr>
              <a:t>ij</a:t>
            </a:r>
            <a:r>
              <a:rPr lang="en-US" altLang="zh-TW" sz="2800" dirty="0">
                <a:latin typeface="Times New Roman" pitchFamily="18" charset="0"/>
              </a:rPr>
              <a:t>]</a:t>
            </a: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80000"/>
              </a:lnSpc>
              <a:spcBef>
                <a:spcPct val="0"/>
              </a:spcBef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90000"/>
              </a:lnSpc>
              <a:spcBef>
                <a:spcPct val="30000"/>
              </a:spcBef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each row of W is a N-dim “feature vector” for a word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with respect to all documents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	each column of W is a M-dim “feature vector” for a document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with respect to all words 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l-GR" altLang="zh-TW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6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6902456"/>
              </p:ext>
            </p:extLst>
          </p:nvPr>
        </p:nvGraphicFramePr>
        <p:xfrm>
          <a:off x="995758" y="3701255"/>
          <a:ext cx="17487900" cy="235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方程式" r:id="rId3" imgW="6019800" imgH="1079500" progId="Equation.3">
                  <p:embed/>
                </p:oleObj>
              </mc:Choice>
              <mc:Fallback>
                <p:oleObj name="方程式" r:id="rId3" imgW="6019800" imgH="1079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58" y="3701255"/>
                        <a:ext cx="17487900" cy="2350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Group 29"/>
          <p:cNvGrpSpPr>
            <a:grpSpLocks/>
          </p:cNvGrpSpPr>
          <p:nvPr/>
        </p:nvGrpSpPr>
        <p:grpSpPr bwMode="auto">
          <a:xfrm>
            <a:off x="10652523" y="5530051"/>
            <a:ext cx="5264149" cy="3390901"/>
            <a:chOff x="2625" y="2404"/>
            <a:chExt cx="1658" cy="1424"/>
          </a:xfrm>
        </p:grpSpPr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2845" y="2694"/>
              <a:ext cx="1349" cy="1060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7200"/>
            </a:p>
          </p:txBody>
        </p:sp>
        <p:sp>
          <p:nvSpPr>
            <p:cNvPr id="3079" name="Text Box 15"/>
            <p:cNvSpPr txBox="1">
              <a:spLocks noChangeArrowheads="1"/>
            </p:cNvSpPr>
            <p:nvPr/>
          </p:nvSpPr>
          <p:spPr bwMode="auto">
            <a:xfrm>
              <a:off x="2845" y="2404"/>
              <a:ext cx="143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 dirty="0">
                  <a:solidFill>
                    <a:srgbClr val="000066"/>
                  </a:solidFill>
                  <a:latin typeface="Times New Roman" pitchFamily="18" charset="0"/>
                </a:rPr>
                <a:t>1   </a:t>
              </a:r>
              <a:r>
                <a:rPr lang="en-US" altLang="zh-TW" dirty="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 dirty="0">
                  <a:solidFill>
                    <a:srgbClr val="000066"/>
                  </a:solidFill>
                  <a:latin typeface="Times New Roman" pitchFamily="18" charset="0"/>
                </a:rPr>
                <a:t>2 </a:t>
              </a:r>
              <a:r>
                <a:rPr lang="en-US" altLang="zh-TW" dirty="0" smtClean="0">
                  <a:solidFill>
                    <a:srgbClr val="000066"/>
                  </a:solidFill>
                  <a:latin typeface="Times New Roman" pitchFamily="18" charset="0"/>
                </a:rPr>
                <a:t>........</a:t>
              </a:r>
              <a:r>
                <a:rPr lang="en-US" altLang="zh-TW" dirty="0" err="1" smtClean="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 dirty="0" err="1" smtClean="0">
                  <a:solidFill>
                    <a:srgbClr val="000066"/>
                  </a:solidFill>
                  <a:latin typeface="Times New Roman" pitchFamily="18" charset="0"/>
                </a:rPr>
                <a:t>j</a:t>
              </a:r>
              <a:r>
                <a:rPr lang="en-US" altLang="zh-TW" baseline="-25000" dirty="0" smtClean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zh-TW" dirty="0">
                  <a:solidFill>
                    <a:srgbClr val="000066"/>
                  </a:solidFill>
                  <a:latin typeface="Times New Roman" pitchFamily="18" charset="0"/>
                </a:rPr>
                <a:t>.......... </a:t>
              </a:r>
              <a:r>
                <a:rPr lang="en-US" altLang="zh-TW" dirty="0" err="1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 dirty="0" err="1">
                  <a:solidFill>
                    <a:srgbClr val="000066"/>
                  </a:solidFill>
                  <a:latin typeface="Times New Roman" pitchFamily="18" charset="0"/>
                </a:rPr>
                <a:t>N</a:t>
              </a:r>
              <a:endParaRPr lang="en-US" altLang="zh-TW" baseline="-25000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3080" name="Line 17"/>
            <p:cNvSpPr>
              <a:spLocks noChangeShapeType="1"/>
            </p:cNvSpPr>
            <p:nvPr/>
          </p:nvSpPr>
          <p:spPr bwMode="auto">
            <a:xfrm>
              <a:off x="2845" y="3403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7200"/>
            </a:p>
          </p:txBody>
        </p:sp>
        <p:sp>
          <p:nvSpPr>
            <p:cNvPr id="3081" name="Line 18"/>
            <p:cNvSpPr>
              <a:spLocks noChangeShapeType="1"/>
            </p:cNvSpPr>
            <p:nvPr/>
          </p:nvSpPr>
          <p:spPr bwMode="auto">
            <a:xfrm flipH="1">
              <a:off x="3543" y="2694"/>
              <a:ext cx="0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7200"/>
            </a:p>
          </p:txBody>
        </p:sp>
        <p:grpSp>
          <p:nvGrpSpPr>
            <p:cNvPr id="3082" name="Group 22"/>
            <p:cNvGrpSpPr>
              <a:grpSpLocks/>
            </p:cNvGrpSpPr>
            <p:nvPr/>
          </p:nvGrpSpPr>
          <p:grpSpPr bwMode="auto">
            <a:xfrm>
              <a:off x="2625" y="2613"/>
              <a:ext cx="252" cy="1215"/>
              <a:chOff x="2372" y="3026"/>
              <a:chExt cx="252" cy="1215"/>
            </a:xfrm>
          </p:grpSpPr>
          <p:sp>
            <p:nvSpPr>
              <p:cNvPr id="3084" name="Text Box 16"/>
              <p:cNvSpPr txBox="1">
                <a:spLocks noChangeArrowheads="1"/>
              </p:cNvSpPr>
              <p:nvPr/>
            </p:nvSpPr>
            <p:spPr bwMode="auto">
              <a:xfrm>
                <a:off x="2372" y="3026"/>
                <a:ext cx="252" cy="1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dirty="0" smtClean="0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sz="2800" baseline="-25000" dirty="0" smtClean="0">
                    <a:solidFill>
                      <a:srgbClr val="000066"/>
                    </a:solidFill>
                    <a:latin typeface="Times New Roman" pitchFamily="18" charset="0"/>
                  </a:rPr>
                  <a:t>1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dirty="0" smtClean="0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sz="2800" baseline="-25000" dirty="0" smtClean="0">
                    <a:solidFill>
                      <a:srgbClr val="000066"/>
                    </a:solidFill>
                    <a:latin typeface="Times New Roman" pitchFamily="18" charset="0"/>
                  </a:rPr>
                  <a:t>2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baseline="-25000" dirty="0" smtClean="0">
                    <a:solidFill>
                      <a:srgbClr val="000066"/>
                    </a:solidFill>
                    <a:latin typeface="Times New Roman" pitchFamily="18" charset="0"/>
                  </a:rPr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dirty="0" err="1" smtClean="0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sz="2800" baseline="-25000" dirty="0" err="1" smtClean="0">
                    <a:solidFill>
                      <a:srgbClr val="000066"/>
                    </a:solidFill>
                    <a:latin typeface="Times New Roman" pitchFamily="18" charset="0"/>
                  </a:rPr>
                  <a:t>i</a:t>
                </a:r>
                <a:endParaRPr lang="en-US" altLang="zh-TW" sz="2800" baseline="-25000" dirty="0">
                  <a:solidFill>
                    <a:srgbClr val="000066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dirty="0" err="1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sz="2800" baseline="-25000" dirty="0" err="1">
                    <a:solidFill>
                      <a:srgbClr val="000066"/>
                    </a:solidFill>
                    <a:latin typeface="Times New Roman" pitchFamily="18" charset="0"/>
                  </a:rPr>
                  <a:t>M</a:t>
                </a:r>
                <a:endParaRPr lang="en-US" altLang="zh-TW" sz="2800" dirty="0">
                  <a:solidFill>
                    <a:srgbClr val="0000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5" name="Line 20"/>
              <p:cNvSpPr>
                <a:spLocks noChangeShapeType="1"/>
              </p:cNvSpPr>
              <p:nvPr/>
            </p:nvSpPr>
            <p:spPr bwMode="auto">
              <a:xfrm>
                <a:off x="2460" y="3702"/>
                <a:ext cx="0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sp>
            <p:nvSpPr>
              <p:cNvPr id="3086" name="Line 21"/>
              <p:cNvSpPr>
                <a:spLocks noChangeShapeType="1"/>
              </p:cNvSpPr>
              <p:nvPr/>
            </p:nvSpPr>
            <p:spPr bwMode="auto">
              <a:xfrm>
                <a:off x="2460" y="3430"/>
                <a:ext cx="0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</p:grpSp>
        <p:sp>
          <p:nvSpPr>
            <p:cNvPr id="3083" name="Text Box 19"/>
            <p:cNvSpPr txBox="1">
              <a:spLocks noChangeArrowheads="1"/>
            </p:cNvSpPr>
            <p:nvPr/>
          </p:nvSpPr>
          <p:spPr bwMode="auto">
            <a:xfrm>
              <a:off x="3433" y="3168"/>
              <a:ext cx="29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 err="1">
                  <a:solidFill>
                    <a:schemeClr val="accent2"/>
                  </a:solidFill>
                  <a:latin typeface="Times New Roman" pitchFamily="18" charset="0"/>
                </a:rPr>
                <a:t>w</a:t>
              </a:r>
              <a:r>
                <a:rPr lang="en-US" altLang="zh-TW" baseline="-25000" dirty="0" err="1">
                  <a:solidFill>
                    <a:schemeClr val="accent2"/>
                  </a:solidFill>
                  <a:latin typeface="Times New Roman" pitchFamily="18" charset="0"/>
                </a:rPr>
                <a:t>ij</a:t>
              </a:r>
              <a:endParaRPr lang="en-US" altLang="zh-TW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0" y="136387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t" anchorCtr="0">
            <a:spAutoFit/>
          </a:bodyPr>
          <a:lstStyle/>
          <a:p>
            <a:endParaRPr lang="zh-TW" altLang="en-US" sz="7200"/>
          </a:p>
        </p:txBody>
      </p:sp>
      <p:pic>
        <p:nvPicPr>
          <p:cNvPr id="16" name="圖片 1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888" y="8125116"/>
            <a:ext cx="2016224" cy="703168"/>
          </a:xfrm>
          <a:prstGeom prst="rect">
            <a:avLst/>
          </a:prstGeom>
        </p:spPr>
      </p:pic>
      <p:sp>
        <p:nvSpPr>
          <p:cNvPr id="17" name="投影片編號版面配置區 4"/>
          <p:cNvSpPr txBox="1">
            <a:spLocks/>
          </p:cNvSpPr>
          <p:nvPr/>
        </p:nvSpPr>
        <p:spPr>
          <a:xfrm>
            <a:off x="16376040" y="9535322"/>
            <a:ext cx="654660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34976"/>
              </p:ext>
            </p:extLst>
          </p:nvPr>
        </p:nvGraphicFramePr>
        <p:xfrm>
          <a:off x="791072" y="1579898"/>
          <a:ext cx="16849872" cy="70521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7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2686854"/>
            <a:ext cx="1870952" cy="602623"/>
          </a:xfrm>
          <a:prstGeom prst="rect">
            <a:avLst/>
          </a:prstGeom>
        </p:spPr>
      </p:pic>
      <p:pic>
        <p:nvPicPr>
          <p:cNvPr id="12" name="圖片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4313486"/>
            <a:ext cx="1870952" cy="602623"/>
          </a:xfrm>
          <a:prstGeom prst="rect">
            <a:avLst/>
          </a:prstGeom>
        </p:spPr>
      </p:pic>
      <p:pic>
        <p:nvPicPr>
          <p:cNvPr id="13" name="圖片 1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5940118"/>
            <a:ext cx="1870952" cy="572327"/>
          </a:xfrm>
          <a:prstGeom prst="rect">
            <a:avLst/>
          </a:prstGeom>
        </p:spPr>
      </p:pic>
      <p:pic>
        <p:nvPicPr>
          <p:cNvPr id="14" name="圖片 1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7536454"/>
            <a:ext cx="1870952" cy="560168"/>
          </a:xfrm>
          <a:prstGeom prst="rect">
            <a:avLst/>
          </a:prstGeom>
        </p:spPr>
      </p:pic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30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9"/>
            <a:ext cx="3823920" cy="10689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44" y="2148693"/>
            <a:ext cx="2880320" cy="147889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54" y="3808396"/>
            <a:ext cx="2026300" cy="149955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02" y="5470426"/>
            <a:ext cx="3330804" cy="149634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32" y="7282245"/>
            <a:ext cx="4896544" cy="11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686275"/>
              </p:ext>
            </p:extLst>
          </p:nvPr>
        </p:nvGraphicFramePr>
        <p:xfrm>
          <a:off x="791072" y="1579898"/>
          <a:ext cx="16849872" cy="70521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7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42" y="2650797"/>
            <a:ext cx="1870952" cy="522912"/>
          </a:xfrm>
          <a:prstGeom prst="rect">
            <a:avLst/>
          </a:prstGeom>
        </p:spPr>
      </p:pic>
      <p:pic>
        <p:nvPicPr>
          <p:cNvPr id="12" name="圖片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4313487"/>
            <a:ext cx="1870952" cy="560402"/>
          </a:xfrm>
          <a:prstGeom prst="rect">
            <a:avLst/>
          </a:prstGeom>
        </p:spPr>
      </p:pic>
      <p:pic>
        <p:nvPicPr>
          <p:cNvPr id="13" name="圖片 1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5952534"/>
            <a:ext cx="1870952" cy="559911"/>
          </a:xfrm>
          <a:prstGeom prst="rect">
            <a:avLst/>
          </a:prstGeom>
        </p:spPr>
      </p:pic>
      <p:pic>
        <p:nvPicPr>
          <p:cNvPr id="14" name="圖片 1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42" y="7535810"/>
            <a:ext cx="1870952" cy="576063"/>
          </a:xfrm>
          <a:prstGeom prst="rect">
            <a:avLst/>
          </a:prstGeom>
        </p:spPr>
      </p:pic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31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9"/>
            <a:ext cx="3823920" cy="106893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32" y="2409539"/>
            <a:ext cx="4896544" cy="9521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4005448"/>
            <a:ext cx="4963696" cy="11054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08" y="5432502"/>
            <a:ext cx="3055640" cy="15294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72" y="7089274"/>
            <a:ext cx="1810512" cy="14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93104"/>
              </p:ext>
            </p:extLst>
          </p:nvPr>
        </p:nvGraphicFramePr>
        <p:xfrm>
          <a:off x="791072" y="1579898"/>
          <a:ext cx="16849872" cy="70521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7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2652349"/>
            <a:ext cx="1870952" cy="593936"/>
          </a:xfrm>
          <a:prstGeom prst="rect">
            <a:avLst/>
          </a:prstGeom>
        </p:spPr>
      </p:pic>
      <p:pic>
        <p:nvPicPr>
          <p:cNvPr id="12" name="圖片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4313486"/>
            <a:ext cx="1870952" cy="614783"/>
          </a:xfrm>
          <a:prstGeom prst="rect">
            <a:avLst/>
          </a:prstGeom>
        </p:spPr>
      </p:pic>
      <p:pic>
        <p:nvPicPr>
          <p:cNvPr id="13" name="圖片 1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5952534"/>
            <a:ext cx="1870952" cy="631919"/>
          </a:xfrm>
          <a:prstGeom prst="rect">
            <a:avLst/>
          </a:prstGeom>
        </p:spPr>
      </p:pic>
      <p:pic>
        <p:nvPicPr>
          <p:cNvPr id="14" name="圖片 1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04" y="7520558"/>
            <a:ext cx="1870952" cy="576063"/>
          </a:xfrm>
          <a:prstGeom prst="rect">
            <a:avLst/>
          </a:prstGeom>
        </p:spPr>
      </p:pic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32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9"/>
            <a:ext cx="3823920" cy="10689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19" y="2260517"/>
            <a:ext cx="1566850" cy="139992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32" y="3833128"/>
            <a:ext cx="4752528" cy="145009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46" y="7118161"/>
            <a:ext cx="2313992" cy="14559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0" y="5427285"/>
            <a:ext cx="4456572" cy="15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72171"/>
              </p:ext>
            </p:extLst>
          </p:nvPr>
        </p:nvGraphicFramePr>
        <p:xfrm>
          <a:off x="791072" y="1579898"/>
          <a:ext cx="16849872" cy="70521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7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2649723"/>
            <a:ext cx="1870952" cy="655649"/>
          </a:xfrm>
          <a:prstGeom prst="rect">
            <a:avLst/>
          </a:prstGeom>
        </p:spPr>
      </p:pic>
      <p:pic>
        <p:nvPicPr>
          <p:cNvPr id="12" name="圖片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4313486"/>
            <a:ext cx="1870952" cy="630936"/>
          </a:xfrm>
          <a:prstGeom prst="rect">
            <a:avLst/>
          </a:prstGeom>
        </p:spPr>
      </p:pic>
      <p:pic>
        <p:nvPicPr>
          <p:cNvPr id="13" name="圖片 1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5952535"/>
            <a:ext cx="1870952" cy="631919"/>
          </a:xfrm>
          <a:prstGeom prst="rect">
            <a:avLst/>
          </a:prstGeom>
        </p:spPr>
      </p:pic>
      <p:pic>
        <p:nvPicPr>
          <p:cNvPr id="14" name="圖片 1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79" y="7520558"/>
            <a:ext cx="1870952" cy="648071"/>
          </a:xfrm>
          <a:prstGeom prst="rect">
            <a:avLst/>
          </a:prstGeom>
        </p:spPr>
      </p:pic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33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9"/>
            <a:ext cx="3823920" cy="106893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44" y="2188582"/>
            <a:ext cx="2736304" cy="15159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2" y="3796550"/>
            <a:ext cx="2224908" cy="15685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70" y="5453771"/>
            <a:ext cx="2088232" cy="14721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01" y="7034934"/>
            <a:ext cx="2159106" cy="15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63138"/>
              </p:ext>
            </p:extLst>
          </p:nvPr>
        </p:nvGraphicFramePr>
        <p:xfrm>
          <a:off x="791072" y="1579898"/>
          <a:ext cx="16849872" cy="54301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30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7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>
                    <a:solidFill>
                      <a:srgbClr val="333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</a:t>
                      </a: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協議。</a:t>
                      </a:r>
                      <a:endParaRPr lang="en-US" altLang="zh-TW" sz="2800" b="0" i="0" kern="1200" dirty="0" smtClean="0">
                        <a:solidFill>
                          <a:schemeClr val="tx1"/>
                        </a:solidFill>
                        <a:effectLst>
                          <a:glow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L="182880" marR="182880" marT="68580" marB="68580">
                    <a:solidFill>
                      <a:srgbClr val="C4D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國立臺灣大學電機工程學系 李琳山 教授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本作品採用創用</a:t>
                      </a:r>
                      <a:r>
                        <a:rPr lang="en-US" altLang="zh-TW" sz="2800" b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「姓名標示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非商業性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相同方式分享</a:t>
                      </a:r>
                      <a:r>
                        <a:rPr lang="en-US" altLang="zh-TW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  <a:r>
                        <a:rPr lang="zh-TW" altLang="en-US" sz="2800" b="0" baseline="0" dirty="0" smtClean="0"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臺灣」</a:t>
                      </a:r>
                      <a:r>
                        <a:rPr lang="zh-TW" altLang="en-US" sz="2800" b="0" i="0" kern="1200" baseline="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許</a:t>
                      </a:r>
                      <a:r>
                        <a:rPr lang="zh-TW" altLang="en-US" sz="2800" b="0" i="0" kern="1200" dirty="0" smtClean="0">
                          <a:solidFill>
                            <a:schemeClr val="tx1"/>
                          </a:solidFill>
                          <a:effectLst>
                            <a:glow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可協議。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68580" marB="68580" anchor="ctr">
                    <a:solidFill>
                      <a:srgbClr val="C4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55568" y="28375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版權聲明</a:t>
            </a:r>
            <a:endParaRPr kumimoji="1"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2642545"/>
            <a:ext cx="1870952" cy="631181"/>
          </a:xfrm>
          <a:prstGeom prst="rect">
            <a:avLst/>
          </a:prstGeom>
        </p:spPr>
      </p:pic>
      <p:pic>
        <p:nvPicPr>
          <p:cNvPr id="12" name="圖片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4313486"/>
            <a:ext cx="1870952" cy="614783"/>
          </a:xfrm>
          <a:prstGeom prst="rect">
            <a:avLst/>
          </a:prstGeom>
        </p:spPr>
      </p:pic>
      <p:pic>
        <p:nvPicPr>
          <p:cNvPr id="13" name="圖片 1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2" y="5968029"/>
            <a:ext cx="1870952" cy="631920"/>
          </a:xfrm>
          <a:prstGeom prst="rect">
            <a:avLst/>
          </a:prstGeom>
        </p:spPr>
      </p:pic>
      <p:sp>
        <p:nvSpPr>
          <p:cNvPr id="16" name="投影片編號版面配置區 4"/>
          <p:cNvSpPr txBox="1">
            <a:spLocks/>
          </p:cNvSpPr>
          <p:nvPr/>
        </p:nvSpPr>
        <p:spPr>
          <a:xfrm>
            <a:off x="16376040" y="9496430"/>
            <a:ext cx="911452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srgbClr val="FFFFFF">
                    <a:lumMod val="65000"/>
                  </a:srgbClr>
                </a:solidFill>
              </a:rPr>
              <a:pPr/>
              <a:t>34</a:t>
            </a:fld>
            <a:endParaRPr lang="zh-TW" altLang="en-US" sz="24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080" y="44969"/>
            <a:ext cx="3823920" cy="10689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6" y="2198333"/>
            <a:ext cx="2160240" cy="15229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0" y="3985633"/>
            <a:ext cx="4967536" cy="114508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94" y="5440564"/>
            <a:ext cx="2322004" cy="14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9381" r="-2" b="1276"/>
          <a:stretch>
            <a:fillRect/>
          </a:stretch>
        </p:blipFill>
        <p:spPr bwMode="auto">
          <a:xfrm>
            <a:off x="647707" y="1361599"/>
            <a:ext cx="16849726" cy="756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94"/>
            <a:ext cx="182880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dirty="0"/>
              <a:t>Latent Semantic Analysis (LSA)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4" name="矩形 3"/>
          <p:cNvSpPr/>
          <p:nvPr/>
        </p:nvSpPr>
        <p:spPr>
          <a:xfrm>
            <a:off x="10355474" y="2247078"/>
            <a:ext cx="2880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/>
          </a:p>
        </p:txBody>
      </p:sp>
      <p:sp>
        <p:nvSpPr>
          <p:cNvPr id="3" name="文字方塊 2"/>
          <p:cNvSpPr txBox="1"/>
          <p:nvPr/>
        </p:nvSpPr>
        <p:spPr>
          <a:xfrm>
            <a:off x="10152112" y="2062750"/>
            <a:ext cx="5760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aseline="-25000" dirty="0"/>
              <a:t>j</a:t>
            </a:r>
            <a:endParaRPr lang="zh-TW" altLang="en-US" sz="4000" baseline="-25000" dirty="0"/>
          </a:p>
        </p:txBody>
      </p:sp>
      <p:pic>
        <p:nvPicPr>
          <p:cNvPr id="7" name="圖片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382" y="8063276"/>
            <a:ext cx="2016224" cy="703168"/>
          </a:xfrm>
          <a:prstGeom prst="rect">
            <a:avLst/>
          </a:prstGeom>
        </p:spPr>
      </p:pic>
      <p:sp>
        <p:nvSpPr>
          <p:cNvPr id="8" name="投影片編號版面配置區 4"/>
          <p:cNvSpPr txBox="1">
            <a:spLocks/>
          </p:cNvSpPr>
          <p:nvPr/>
        </p:nvSpPr>
        <p:spPr>
          <a:xfrm>
            <a:off x="16376040" y="9535322"/>
            <a:ext cx="654660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94"/>
            <a:ext cx="182880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7400" b="1" dirty="0">
                <a:latin typeface="Times New Roman" pitchFamily="18" charset="0"/>
              </a:rPr>
              <a:t>Dimensionality Reduction (1/2)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1361594"/>
            <a:ext cx="18288000" cy="574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61950" indent="-361950">
              <a:spcBef>
                <a:spcPct val="0"/>
              </a:spcBef>
            </a:pPr>
            <a:r>
              <a:rPr lang="en-US" altLang="zh-TW" sz="5600" b="1" baseline="30000" dirty="0">
                <a:latin typeface="Times New Roman" pitchFamily="18" charset="0"/>
              </a:rPr>
              <a:t> </a:t>
            </a:r>
          </a:p>
          <a:p>
            <a:pPr marL="1085850" lvl="1" indent="-365126">
              <a:spcBef>
                <a:spcPct val="0"/>
              </a:spcBef>
            </a:pPr>
            <a:r>
              <a:rPr lang="en-US" altLang="zh-TW" sz="4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85850" lvl="1" indent="-365126">
              <a:spcBef>
                <a:spcPct val="0"/>
              </a:spcBef>
            </a:pPr>
            <a:endParaRPr lang="en-US" altLang="zh-TW" sz="48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spcBef>
                <a:spcPct val="0"/>
              </a:spcBef>
            </a:pPr>
            <a:endParaRPr lang="en-US" altLang="zh-TW" sz="48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spcBef>
                <a:spcPts val="1200"/>
              </a:spcBef>
            </a:pPr>
            <a:endParaRPr lang="en-US" altLang="zh-TW" sz="40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spcBef>
                <a:spcPts val="1200"/>
              </a:spcBef>
            </a:pPr>
            <a:r>
              <a:rPr lang="en-US" altLang="zh-TW" sz="4000" dirty="0">
                <a:latin typeface="Times New Roman" pitchFamily="18" charset="0"/>
                <a:cs typeface="Times New Roman" pitchFamily="18" charset="0"/>
              </a:rPr>
              <a:t>dimensionality reduction: selection of R largest eigenvalues (R=800 for example)</a:t>
            </a:r>
          </a:p>
          <a:p>
            <a:pPr marL="1085850" lvl="1" indent="-365126">
              <a:spcBef>
                <a:spcPct val="0"/>
              </a:spcBef>
            </a:pPr>
            <a:endParaRPr lang="en-US" altLang="zh-TW" sz="40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spcBef>
                <a:spcPct val="0"/>
              </a:spcBef>
            </a:pPr>
            <a:endParaRPr lang="en-US" altLang="zh-TW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Object 1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20219573"/>
              </p:ext>
            </p:extLst>
          </p:nvPr>
        </p:nvGraphicFramePr>
        <p:xfrm>
          <a:off x="4392613" y="5705972"/>
          <a:ext cx="9502774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6" name="方程式" r:id="rId3" imgW="2921000" imgH="228600" progId="Equation.3">
                  <p:embed/>
                </p:oleObj>
              </mc:Choice>
              <mc:Fallback>
                <p:oleObj name="方程式" r:id="rId3" imgW="29210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5705972"/>
                        <a:ext cx="9502774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9" name="Group 27"/>
          <p:cNvGrpSpPr>
            <a:grpSpLocks/>
          </p:cNvGrpSpPr>
          <p:nvPr/>
        </p:nvGrpSpPr>
        <p:grpSpPr bwMode="auto">
          <a:xfrm>
            <a:off x="701676" y="1286671"/>
            <a:ext cx="3797300" cy="726282"/>
            <a:chOff x="221" y="515"/>
            <a:chExt cx="1196" cy="305"/>
          </a:xfrm>
        </p:grpSpPr>
        <p:graphicFrame>
          <p:nvGraphicFramePr>
            <p:cNvPr id="6168" name="Object 19"/>
            <p:cNvGraphicFramePr>
              <a:graphicFrameLocks noChangeAspect="1"/>
            </p:cNvGraphicFramePr>
            <p:nvPr/>
          </p:nvGraphicFramePr>
          <p:xfrm>
            <a:off x="221" y="527"/>
            <a:ext cx="1196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7" name="方程式" r:id="rId5" imgW="875920" imgH="215806" progId="Equation.3">
                    <p:embed/>
                  </p:oleObj>
                </mc:Choice>
                <mc:Fallback>
                  <p:oleObj name="方程式" r:id="rId5" imgW="87592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" y="527"/>
                          <a:ext cx="1196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Text Box 22"/>
            <p:cNvSpPr txBox="1">
              <a:spLocks noChangeArrowheads="1"/>
            </p:cNvSpPr>
            <p:nvPr/>
          </p:nvSpPr>
          <p:spPr bwMode="auto">
            <a:xfrm>
              <a:off x="447" y="515"/>
              <a:ext cx="21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latin typeface="Times New Roman" pitchFamily="18" charset="0"/>
                </a:rPr>
                <a:t>T</a:t>
              </a:r>
              <a:endParaRPr lang="en-US" altLang="zh-TW" sz="7200" b="1"/>
            </a:p>
          </p:txBody>
        </p:sp>
        <p:sp>
          <p:nvSpPr>
            <p:cNvPr id="6170" name="Text Box 23"/>
            <p:cNvSpPr txBox="1">
              <a:spLocks noChangeArrowheads="1"/>
            </p:cNvSpPr>
            <p:nvPr/>
          </p:nvSpPr>
          <p:spPr bwMode="auto">
            <a:xfrm>
              <a:off x="1019" y="515"/>
              <a:ext cx="21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latin typeface="Times New Roman" pitchFamily="18" charset="0"/>
                </a:rPr>
                <a:t>2</a:t>
              </a:r>
              <a:endParaRPr lang="en-US" altLang="zh-TW" sz="7200" b="1"/>
            </a:p>
          </p:txBody>
        </p:sp>
      </p:grpSp>
      <p:graphicFrame>
        <p:nvGraphicFramePr>
          <p:cNvPr id="6157" name="Object 2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46137987"/>
              </p:ext>
            </p:extLst>
          </p:nvPr>
        </p:nvGraphicFramePr>
        <p:xfrm>
          <a:off x="1169988" y="2263775"/>
          <a:ext cx="109378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8" name="方程式" r:id="rId7" imgW="4012920" imgH="482400" progId="Equation.3">
                  <p:embed/>
                </p:oleObj>
              </mc:Choice>
              <mc:Fallback>
                <p:oleObj name="方程式" r:id="rId7" imgW="4012920" imgH="482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2263775"/>
                        <a:ext cx="10937875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3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31704708"/>
              </p:ext>
            </p:extLst>
          </p:nvPr>
        </p:nvGraphicFramePr>
        <p:xfrm>
          <a:off x="1223121" y="3128071"/>
          <a:ext cx="11814174" cy="48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9" name="方程式" r:id="rId9" imgW="4368800" imgH="241300" progId="Equation.3">
                  <p:embed/>
                </p:oleObj>
              </mc:Choice>
              <mc:Fallback>
                <p:oleObj name="方程式" r:id="rId9" imgW="4368800" imgH="241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21" y="3128071"/>
                        <a:ext cx="11814174" cy="483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3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9531582"/>
              </p:ext>
            </p:extLst>
          </p:nvPr>
        </p:nvGraphicFramePr>
        <p:xfrm>
          <a:off x="1349377" y="3702844"/>
          <a:ext cx="10217150" cy="67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0" name="方程式" r:id="rId11" imgW="4140000" imgH="342720" progId="Equation.3">
                  <p:embed/>
                </p:oleObj>
              </mc:Choice>
              <mc:Fallback>
                <p:oleObj name="方程式" r:id="rId11" imgW="4140000" imgH="342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7" y="3702844"/>
                        <a:ext cx="10217150" cy="676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5831632" y="6277158"/>
            <a:ext cx="8915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Times New Roman" pitchFamily="18" charset="0"/>
              </a:rPr>
              <a:t>R “concepts” or “latent semantic concepts”</a:t>
            </a:r>
            <a:endParaRPr lang="en-US" altLang="zh-TW" sz="3200" dirty="0"/>
          </a:p>
        </p:txBody>
      </p:sp>
      <p:graphicFrame>
        <p:nvGraphicFramePr>
          <p:cNvPr id="6161" name="Object 3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14001061"/>
              </p:ext>
            </p:extLst>
          </p:nvPr>
        </p:nvGraphicFramePr>
        <p:xfrm>
          <a:off x="5240338" y="4124325"/>
          <a:ext cx="97170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1" name="方程式" r:id="rId13" imgW="3644640" imgH="241200" progId="Equation.3">
                  <p:embed/>
                </p:oleObj>
              </mc:Choice>
              <mc:Fallback>
                <p:oleObj name="方程式" r:id="rId13" imgW="364464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4124325"/>
                        <a:ext cx="971708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29" name="圖片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6" y="6872487"/>
            <a:ext cx="13319564" cy="312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5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970" y="7465462"/>
            <a:ext cx="2016224" cy="703168"/>
          </a:xfrm>
          <a:prstGeom prst="rect">
            <a:avLst/>
          </a:prstGeom>
        </p:spPr>
      </p:pic>
      <p:sp>
        <p:nvSpPr>
          <p:cNvPr id="17" name="投影片編號版面配置區 4"/>
          <p:cNvSpPr txBox="1">
            <a:spLocks/>
          </p:cNvSpPr>
          <p:nvPr/>
        </p:nvSpPr>
        <p:spPr>
          <a:xfrm>
            <a:off x="16376040" y="9535322"/>
            <a:ext cx="654660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94"/>
            <a:ext cx="182880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dirty="0"/>
              <a:t>Dimensionality Reduction (2/2)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0" y="1334275"/>
            <a:ext cx="18288000" cy="5898811"/>
            <a:chOff x="0" y="3221443"/>
            <a:chExt cx="9144000" cy="3932540"/>
          </a:xfrm>
        </p:grpSpPr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0" y="3356992"/>
              <a:ext cx="9144000" cy="310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950" indent="-361950">
                <a:spcBef>
                  <a:spcPct val="0"/>
                </a:spcBef>
              </a:pPr>
              <a:r>
                <a:rPr lang="en-US" altLang="zh-TW" sz="5600" b="1" baseline="30000" dirty="0">
                  <a:latin typeface="Times New Roman" pitchFamily="18" charset="0"/>
                </a:rPr>
                <a:t> </a:t>
              </a:r>
            </a:p>
            <a:p>
              <a:pPr marL="1085850" lvl="1" indent="-365126">
                <a:spcBef>
                  <a:spcPts val="1000"/>
                </a:spcBef>
              </a:pPr>
              <a:r>
                <a:rPr lang="en-US" altLang="zh-TW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l-GR" altLang="zh-TW" sz="4000" dirty="0">
                <a:latin typeface="Times New Roman" pitchFamily="18" charset="0"/>
                <a:cs typeface="Times New Roman" pitchFamily="18" charset="0"/>
              </a:endParaRPr>
            </a:p>
            <a:p>
              <a:pPr marL="361950" indent="-361950">
                <a:spcBef>
                  <a:spcPct val="0"/>
                </a:spcBef>
              </a:pPr>
              <a:endParaRPr lang="en-US" altLang="zh-TW" sz="4000" dirty="0">
                <a:latin typeface="Times New Roman" pitchFamily="18" charset="0"/>
                <a:cs typeface="Times New Roman" pitchFamily="18" charset="0"/>
              </a:endParaRPr>
            </a:p>
            <a:p>
              <a:pPr marL="361950" indent="-361950">
                <a:spcBef>
                  <a:spcPct val="0"/>
                </a:spcBef>
              </a:pPr>
              <a:endParaRPr lang="en-US" altLang="zh-TW" sz="5600" b="1" baseline="30000" dirty="0">
                <a:latin typeface="Times New Roman" pitchFamily="18" charset="0"/>
                <a:cs typeface="Times New Roman" pitchFamily="18" charset="0"/>
              </a:endParaRPr>
            </a:p>
            <a:p>
              <a:pPr marL="361950" indent="-361950">
                <a:spcBef>
                  <a:spcPct val="0"/>
                </a:spcBef>
              </a:pPr>
              <a:endParaRPr lang="en-US" altLang="zh-TW" sz="5600" b="1" baseline="30000" dirty="0">
                <a:latin typeface="Times New Roman" pitchFamily="18" charset="0"/>
                <a:cs typeface="Times New Roman" pitchFamily="18" charset="0"/>
              </a:endParaRPr>
            </a:p>
            <a:p>
              <a:pPr marL="361950" indent="-361950">
                <a:spcBef>
                  <a:spcPct val="0"/>
                </a:spcBef>
              </a:pPr>
              <a:endParaRPr lang="en-US" altLang="zh-TW" sz="5600" b="1" baseline="30000" dirty="0">
                <a:latin typeface="Times New Roman" pitchFamily="18" charset="0"/>
                <a:cs typeface="Times New Roman" pitchFamily="18" charset="0"/>
              </a:endParaRPr>
            </a:p>
            <a:p>
              <a:pPr marL="1085850" lvl="1" indent="-365126">
                <a:spcBef>
                  <a:spcPts val="1600"/>
                </a:spcBef>
              </a:pPr>
              <a:r>
                <a:rPr lang="en-US" altLang="zh-TW" sz="4000" dirty="0">
                  <a:latin typeface="Times New Roman" pitchFamily="18" charset="0"/>
                  <a:cs typeface="Times New Roman" pitchFamily="18" charset="0"/>
                </a:rPr>
                <a:t> dimensionality reduction: selection of R largest eigenvalues</a:t>
              </a:r>
              <a:endParaRPr lang="el-GR" altLang="zh-TW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" name="Group 39"/>
            <p:cNvGrpSpPr>
              <a:grpSpLocks/>
            </p:cNvGrpSpPr>
            <p:nvPr/>
          </p:nvGrpSpPr>
          <p:grpSpPr bwMode="auto">
            <a:xfrm>
              <a:off x="242885" y="3221443"/>
              <a:ext cx="2136775" cy="528638"/>
              <a:chOff x="201" y="2235"/>
              <a:chExt cx="1346" cy="333"/>
            </a:xfrm>
          </p:grpSpPr>
          <p:graphicFrame>
            <p:nvGraphicFramePr>
              <p:cNvPr id="61" name="Object 21"/>
              <p:cNvGraphicFramePr>
                <a:graphicFrameLocks noChangeAspect="1"/>
              </p:cNvGraphicFramePr>
              <p:nvPr/>
            </p:nvGraphicFramePr>
            <p:xfrm>
              <a:off x="201" y="2275"/>
              <a:ext cx="1208" cy="2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58" name="方程式" r:id="rId3" imgW="901309" imgH="215806" progId="Equation.3">
                      <p:embed/>
                    </p:oleObj>
                  </mc:Choice>
                  <mc:Fallback>
                    <p:oleObj name="方程式" r:id="rId3" imgW="901309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" y="2275"/>
                            <a:ext cx="1208" cy="2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" name="Text Box 24"/>
              <p:cNvSpPr txBox="1">
                <a:spLocks noChangeArrowheads="1"/>
              </p:cNvSpPr>
              <p:nvPr/>
            </p:nvSpPr>
            <p:spPr bwMode="auto">
              <a:xfrm>
                <a:off x="1087" y="2235"/>
                <a:ext cx="21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400" b="1">
                    <a:latin typeface="Times New Roman" pitchFamily="18" charset="0"/>
                  </a:rPr>
                  <a:t>2</a:t>
                </a:r>
                <a:endParaRPr lang="en-US" altLang="zh-TW" sz="7200" b="1"/>
              </a:p>
            </p:txBody>
          </p:sp>
          <p:sp>
            <p:nvSpPr>
              <p:cNvPr id="63" name="Text Box 25"/>
              <p:cNvSpPr txBox="1">
                <a:spLocks noChangeArrowheads="1"/>
              </p:cNvSpPr>
              <p:nvPr/>
            </p:nvSpPr>
            <p:spPr bwMode="auto">
              <a:xfrm>
                <a:off x="535" y="2235"/>
                <a:ext cx="21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400" b="1">
                    <a:latin typeface="Times New Roman" pitchFamily="18" charset="0"/>
                  </a:rPr>
                  <a:t>T</a:t>
                </a:r>
                <a:endParaRPr lang="en-US" altLang="zh-TW" sz="7200" b="1"/>
              </a:p>
            </p:txBody>
          </p:sp>
          <p:sp>
            <p:nvSpPr>
              <p:cNvPr id="64" name="Text Box 30"/>
              <p:cNvSpPr txBox="1">
                <a:spLocks noChangeArrowheads="1"/>
              </p:cNvSpPr>
              <p:nvPr/>
            </p:nvSpPr>
            <p:spPr bwMode="auto">
              <a:xfrm>
                <a:off x="1331" y="2250"/>
                <a:ext cx="21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400" b="1">
                    <a:latin typeface="Times New Roman" pitchFamily="18" charset="0"/>
                  </a:rPr>
                  <a:t>T</a:t>
                </a:r>
                <a:endParaRPr lang="en-US" altLang="zh-TW" sz="7200" b="1"/>
              </a:p>
            </p:txBody>
          </p:sp>
        </p:grpSp>
        <p:graphicFrame>
          <p:nvGraphicFramePr>
            <p:cNvPr id="53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146956"/>
                </p:ext>
              </p:extLst>
            </p:nvPr>
          </p:nvGraphicFramePr>
          <p:xfrm>
            <a:off x="327025" y="5139156"/>
            <a:ext cx="6450013" cy="579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9" name="方程式" r:id="rId5" imgW="3924000" imgH="355320" progId="Equation.3">
                    <p:embed/>
                  </p:oleObj>
                </mc:Choice>
                <mc:Fallback>
                  <p:oleObj name="方程式" r:id="rId5" imgW="392400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25" y="5139156"/>
                          <a:ext cx="6450013" cy="579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 Box 35"/>
            <p:cNvSpPr txBox="1">
              <a:spLocks noChangeArrowheads="1"/>
            </p:cNvSpPr>
            <p:nvPr/>
          </p:nvSpPr>
          <p:spPr bwMode="auto">
            <a:xfrm>
              <a:off x="2492606" y="5621310"/>
              <a:ext cx="631031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>
                  <a:latin typeface="Times New Roman" pitchFamily="18" charset="0"/>
                </a:rPr>
                <a:t>s</a:t>
              </a:r>
              <a:r>
                <a:rPr lang="en-US" altLang="zh-TW" baseline="-25000" dirty="0">
                  <a:latin typeface="Times New Roman" pitchFamily="18" charset="0"/>
                </a:rPr>
                <a:t>i</a:t>
              </a:r>
              <a:r>
                <a:rPr lang="en-US" altLang="zh-TW" baseline="30000" dirty="0">
                  <a:latin typeface="Times New Roman" pitchFamily="18" charset="0"/>
                </a:rPr>
                <a:t>2</a:t>
              </a:r>
              <a:r>
                <a:rPr lang="en-US" altLang="zh-TW" baseline="-25000" dirty="0">
                  <a:latin typeface="Times New Roman" pitchFamily="18" charset="0"/>
                </a:rPr>
                <a:t> </a:t>
              </a:r>
              <a:r>
                <a:rPr lang="en-US" altLang="zh-TW" dirty="0">
                  <a:latin typeface="Times New Roman" pitchFamily="18" charset="0"/>
                </a:rPr>
                <a:t>: weights (significance of the “component matrices” </a:t>
              </a:r>
              <a:r>
                <a:rPr lang="en-US" altLang="zh-TW" dirty="0" err="1">
                  <a:latin typeface="Times New Roman" pitchFamily="18" charset="0"/>
                </a:rPr>
                <a:t>e</a:t>
              </a:r>
              <a:r>
                <a:rPr lang="en-US" altLang="zh-TW" dirty="0" err="1">
                  <a:latin typeface="Times New Roman"/>
                  <a:cs typeface="Times New Roman"/>
                </a:rPr>
                <a:t>′</a:t>
              </a:r>
              <a:r>
                <a:rPr lang="en-US" altLang="zh-TW" baseline="-25000" dirty="0" err="1">
                  <a:latin typeface="Times New Roman" pitchFamily="18" charset="0"/>
                </a:rPr>
                <a:t>i</a:t>
              </a:r>
              <a:r>
                <a:rPr lang="en-US" altLang="zh-TW" baseline="-25000" dirty="0">
                  <a:latin typeface="Times New Roman" pitchFamily="18" charset="0"/>
                </a:rPr>
                <a:t> </a:t>
              </a:r>
              <a:r>
                <a:rPr lang="en-US" altLang="zh-TW" dirty="0" err="1">
                  <a:latin typeface="Times New Roman" pitchFamily="18" charset="0"/>
                </a:rPr>
                <a:t>e</a:t>
              </a:r>
              <a:r>
                <a:rPr lang="en-US" altLang="zh-TW" dirty="0" err="1">
                  <a:latin typeface="Times New Roman"/>
                  <a:cs typeface="Times New Roman"/>
                </a:rPr>
                <a:t>′</a:t>
              </a:r>
              <a:r>
                <a:rPr lang="en-US" altLang="zh-TW" baseline="-25000" dirty="0" err="1">
                  <a:latin typeface="Times New Roman" pitchFamily="18" charset="0"/>
                </a:rPr>
                <a:t>i</a:t>
              </a:r>
              <a:r>
                <a:rPr lang="en-US" altLang="zh-TW" baseline="30000" dirty="0" err="1">
                  <a:latin typeface="Times New Roman" pitchFamily="18" charset="0"/>
                </a:rPr>
                <a:t>T</a:t>
              </a:r>
              <a:r>
                <a:rPr lang="en-US" altLang="zh-TW" dirty="0">
                  <a:latin typeface="Times New Roman" pitchFamily="18" charset="0"/>
                </a:rPr>
                <a:t>)</a:t>
              </a:r>
            </a:p>
          </p:txBody>
        </p:sp>
        <p:graphicFrame>
          <p:nvGraphicFramePr>
            <p:cNvPr id="55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3858476"/>
                </p:ext>
              </p:extLst>
            </p:nvPr>
          </p:nvGraphicFramePr>
          <p:xfrm>
            <a:off x="1992310" y="6465535"/>
            <a:ext cx="49037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60" name="方程式" r:id="rId7" imgW="2984500" imgH="203200" progId="Equation.3">
                    <p:embed/>
                  </p:oleObj>
                </mc:Choice>
                <mc:Fallback>
                  <p:oleObj name="方程式" r:id="rId7" imgW="29845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2310" y="6465535"/>
                          <a:ext cx="490378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 Box 38"/>
            <p:cNvSpPr txBox="1">
              <a:spLocks noChangeArrowheads="1"/>
            </p:cNvSpPr>
            <p:nvPr/>
          </p:nvSpPr>
          <p:spPr bwMode="auto">
            <a:xfrm>
              <a:off x="2543621" y="6814258"/>
              <a:ext cx="45259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200" dirty="0">
                  <a:latin typeface="Times New Roman" pitchFamily="18" charset="0"/>
                </a:rPr>
                <a:t>R “concepts” or “latent semantic concepts”</a:t>
              </a: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576709" y="3829918"/>
              <a:ext cx="8459787" cy="60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1000"/>
                </a:spcBef>
              </a:pPr>
              <a:r>
                <a:rPr lang="en-US" altLang="zh-TW" sz="3200" dirty="0">
                  <a:latin typeface="Times New Roman" pitchFamily="18" charset="0"/>
                </a:rPr>
                <a:t>(</a:t>
              </a:r>
              <a:r>
                <a:rPr lang="en-US" altLang="zh-TW" sz="3200" dirty="0" err="1">
                  <a:latin typeface="Times New Roman" pitchFamily="18" charset="0"/>
                </a:rPr>
                <a:t>i</a:t>
              </a:r>
              <a:r>
                <a:rPr lang="en-US" altLang="zh-TW" sz="3200" dirty="0">
                  <a:latin typeface="Times New Roman" pitchFamily="18" charset="0"/>
                </a:rPr>
                <a:t>, j) element of W</a:t>
              </a:r>
              <a:r>
                <a:rPr lang="en-US" altLang="zh-TW" sz="3200" baseline="30000" dirty="0">
                  <a:latin typeface="Times New Roman" pitchFamily="18" charset="0"/>
                </a:rPr>
                <a:t>T </a:t>
              </a:r>
              <a:r>
                <a:rPr lang="en-US" altLang="zh-TW" sz="3200" dirty="0">
                  <a:latin typeface="Times New Roman" pitchFamily="18" charset="0"/>
                </a:rPr>
                <a:t>W : inner product of </a:t>
              </a:r>
              <a:r>
                <a:rPr lang="en-US" altLang="zh-TW" sz="3200" dirty="0" err="1">
                  <a:latin typeface="Times New Roman" pitchFamily="18" charset="0"/>
                </a:rPr>
                <a:t>i-th</a:t>
              </a:r>
              <a:r>
                <a:rPr lang="en-US" altLang="zh-TW" sz="3200" dirty="0">
                  <a:latin typeface="Times New Roman" pitchFamily="18" charset="0"/>
                </a:rPr>
                <a:t> and j-</a:t>
              </a:r>
              <a:r>
                <a:rPr lang="en-US" altLang="zh-TW" sz="3200" dirty="0" err="1">
                  <a:latin typeface="Times New Roman" pitchFamily="18" charset="0"/>
                </a:rPr>
                <a:t>th</a:t>
              </a:r>
              <a:r>
                <a:rPr lang="en-US" altLang="zh-TW" sz="3200" dirty="0">
                  <a:latin typeface="Times New Roman" pitchFamily="18" charset="0"/>
                </a:rPr>
                <a:t> columns of W</a:t>
              </a:r>
            </a:p>
            <a:p>
              <a:pPr eaLnBrk="1" hangingPunct="1"/>
              <a:r>
                <a:rPr lang="en-US" altLang="zh-TW" sz="3200" dirty="0"/>
                <a:t>		     </a:t>
              </a:r>
              <a:r>
                <a:rPr lang="en-US" altLang="zh-TW" sz="3200" dirty="0">
                  <a:latin typeface="Times New Roman" pitchFamily="18" charset="0"/>
                </a:rPr>
                <a:t>“</a:t>
              </a:r>
              <a:r>
                <a:rPr lang="en-US" altLang="zh-TW" dirty="0">
                  <a:latin typeface="Times New Roman" pitchFamily="18" charset="0"/>
                </a:rPr>
                <a:t>similarity</a:t>
              </a:r>
              <a:r>
                <a:rPr lang="en-US" altLang="zh-TW" sz="3200" dirty="0">
                  <a:latin typeface="Times New Roman" pitchFamily="18" charset="0"/>
                </a:rPr>
                <a:t>” between d</a:t>
              </a:r>
              <a:r>
                <a:rPr lang="en-US" altLang="zh-TW" sz="3200" baseline="-25000" dirty="0">
                  <a:latin typeface="Times New Roman" pitchFamily="18" charset="0"/>
                </a:rPr>
                <a:t>i</a:t>
              </a:r>
              <a:r>
                <a:rPr lang="en-US" altLang="zh-TW" sz="3200" dirty="0">
                  <a:latin typeface="Times New Roman" pitchFamily="18" charset="0"/>
                </a:rPr>
                <a:t> and </a:t>
              </a:r>
              <a:r>
                <a:rPr lang="en-US" altLang="zh-TW" sz="3200" dirty="0" err="1">
                  <a:latin typeface="Times New Roman" pitchFamily="18" charset="0"/>
                </a:rPr>
                <a:t>d</a:t>
              </a:r>
              <a:r>
                <a:rPr lang="en-US" altLang="zh-TW" sz="3200" baseline="-25000" dirty="0" err="1">
                  <a:latin typeface="Times New Roman" pitchFamily="18" charset="0"/>
                </a:rPr>
                <a:t>j</a:t>
              </a:r>
              <a:endParaRPr lang="en-US" altLang="zh-TW" sz="3200" dirty="0">
                <a:latin typeface="Times New Roman" pitchFamily="18" charset="0"/>
              </a:endParaRPr>
            </a:p>
          </p:txBody>
        </p:sp>
        <p:grpSp>
          <p:nvGrpSpPr>
            <p:cNvPr id="58" name="群組 26"/>
            <p:cNvGrpSpPr>
              <a:grpSpLocks/>
            </p:cNvGrpSpPr>
            <p:nvPr/>
          </p:nvGrpSpPr>
          <p:grpSpPr bwMode="auto">
            <a:xfrm>
              <a:off x="619125" y="4250760"/>
              <a:ext cx="8489950" cy="835481"/>
              <a:chOff x="665162" y="4025910"/>
              <a:chExt cx="8489950" cy="835475"/>
            </a:xfrm>
          </p:grpSpPr>
          <p:graphicFrame>
            <p:nvGraphicFramePr>
              <p:cNvPr id="59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0395113"/>
                  </p:ext>
                </p:extLst>
              </p:nvPr>
            </p:nvGraphicFramePr>
            <p:xfrm>
              <a:off x="665162" y="4510021"/>
              <a:ext cx="8489950" cy="3513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61" name="方程式" r:id="rId9" imgW="5219700" imgH="215900" progId="Equation.3">
                      <p:embed/>
                    </p:oleObj>
                  </mc:Choice>
                  <mc:Fallback>
                    <p:oleObj name="方程式" r:id="rId9" imgW="52197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5162" y="4510021"/>
                            <a:ext cx="8489950" cy="3513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Text Box 42"/>
              <p:cNvSpPr txBox="1">
                <a:spLocks noChangeArrowheads="1"/>
              </p:cNvSpPr>
              <p:nvPr/>
            </p:nvSpPr>
            <p:spPr bwMode="auto">
              <a:xfrm>
                <a:off x="5651500" y="4025910"/>
                <a:ext cx="287337" cy="30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400">
                    <a:latin typeface="Times New Roman" pitchFamily="18" charset="0"/>
                  </a:rPr>
                  <a:t>T</a:t>
                </a: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1198324" y="9896822"/>
            <a:ext cx="194400" cy="37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/>
          </a:p>
        </p:txBody>
      </p:sp>
      <p:sp>
        <p:nvSpPr>
          <p:cNvPr id="6" name="矩形 5"/>
          <p:cNvSpPr/>
          <p:nvPr/>
        </p:nvSpPr>
        <p:spPr>
          <a:xfrm>
            <a:off x="9919196" y="879765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/>
          </a:p>
        </p:txBody>
      </p:sp>
      <p:grpSp>
        <p:nvGrpSpPr>
          <p:cNvPr id="9" name="群組 8"/>
          <p:cNvGrpSpPr/>
          <p:nvPr/>
        </p:nvGrpSpPr>
        <p:grpSpPr>
          <a:xfrm>
            <a:off x="1238424" y="7302934"/>
            <a:ext cx="15811152" cy="2887086"/>
            <a:chOff x="50800" y="2949793"/>
            <a:chExt cx="8999538" cy="2325624"/>
          </a:xfrm>
        </p:grpSpPr>
        <p:pic>
          <p:nvPicPr>
            <p:cNvPr id="65" name="圖片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" y="2949793"/>
              <a:ext cx="8999538" cy="221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5587122" y="4903534"/>
              <a:ext cx="137480" cy="37188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004048" y="4338412"/>
              <a:ext cx="137480" cy="37188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圖片 26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48" y="6594312"/>
            <a:ext cx="2016224" cy="703168"/>
          </a:xfrm>
          <a:prstGeom prst="rect">
            <a:avLst/>
          </a:prstGeom>
        </p:spPr>
      </p:pic>
      <p:sp>
        <p:nvSpPr>
          <p:cNvPr id="28" name="投影片編號版面配置區 4"/>
          <p:cNvSpPr txBox="1">
            <a:spLocks/>
          </p:cNvSpPr>
          <p:nvPr/>
        </p:nvSpPr>
        <p:spPr>
          <a:xfrm>
            <a:off x="16376040" y="9535322"/>
            <a:ext cx="654660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94"/>
            <a:ext cx="182880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7200" b="1" dirty="0">
                <a:latin typeface="Times New Roman" pitchFamily="18" charset="0"/>
              </a:rPr>
              <a:t>Singular Value Decomposition (SVD)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9850" y="1277147"/>
            <a:ext cx="18288000" cy="8972550"/>
          </a:xfrm>
          <a:ln>
            <a:miter lim="800000"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361950" indent="-36195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b="1" baseline="30000" dirty="0" smtClean="0">
                <a:latin typeface="Times New Roman" pitchFamily="18" charset="0"/>
              </a:rPr>
              <a:t> </a:t>
            </a:r>
            <a:r>
              <a:rPr lang="en-US" altLang="zh-TW" sz="4800" b="1" dirty="0">
                <a:latin typeface="Times New Roman" pitchFamily="18" charset="0"/>
              </a:rPr>
              <a:t>Singular Value Decomposition (SVD)</a:t>
            </a:r>
            <a:endParaRPr lang="en-US" altLang="zh-TW" sz="4800" b="1" baseline="30000" dirty="0">
              <a:latin typeface="Times New Roman" pitchFamily="18" charset="0"/>
            </a:endParaRPr>
          </a:p>
          <a:p>
            <a:pPr marL="2301876" lvl="2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90000"/>
              </a:lnSpc>
              <a:spcBef>
                <a:spcPct val="80000"/>
              </a:spcBef>
              <a:defRPr/>
            </a:pP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: singular values, s</a:t>
            </a:r>
            <a:r>
              <a:rPr lang="en-US" altLang="zh-TW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≥ s</a:t>
            </a:r>
            <a:r>
              <a:rPr lang="en-US" altLang="zh-TW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.... ≥ 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zh-TW" sz="3200" baseline="-25000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	U: left singular matrix, V: right singular matrix</a:t>
            </a:r>
          </a:p>
          <a:p>
            <a:pPr marL="361950" indent="-36195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Vectors for word </a:t>
            </a:r>
            <a:r>
              <a:rPr lang="en-US" altLang="zh-TW" sz="4800" b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4800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4800" b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4800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48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4800" b="1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4800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 (a row)</a:t>
            </a:r>
          </a:p>
          <a:p>
            <a:pPr marL="1085850" lvl="1" indent="-365126">
              <a:spcBef>
                <a:spcPts val="0"/>
              </a:spcBef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a vector with dimensionality N reduced to a vector 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3200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with dimensionality R</a:t>
            </a:r>
          </a:p>
          <a:p>
            <a:pPr marL="1085850" lvl="1" indent="-365126">
              <a:spcBef>
                <a:spcPts val="0"/>
              </a:spcBef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N-dimensional space defined by N documents reduced to R-dimensional space defined by R “concepts”</a:t>
            </a:r>
          </a:p>
          <a:p>
            <a:pPr marL="1085850" lvl="1" indent="-365126">
              <a:spcBef>
                <a:spcPts val="0"/>
              </a:spcBef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the R row vectors of V</a:t>
            </a:r>
            <a:r>
              <a:rPr lang="en-US" altLang="zh-TW" sz="320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, or column vectors of V, or eigenvectors {</a:t>
            </a:r>
            <a:r>
              <a:rPr lang="en-US" altLang="zh-TW" sz="3200" dirty="0">
                <a:latin typeface="Times New Roman" pitchFamily="18" charset="0"/>
              </a:rPr>
              <a:t>e</a:t>
            </a:r>
            <a:r>
              <a:rPr lang="en-US" altLang="zh-TW" sz="3200" dirty="0">
                <a:latin typeface="Times New Roman"/>
                <a:cs typeface="Times New Roman"/>
              </a:rPr>
              <a:t>′</a:t>
            </a:r>
            <a:r>
              <a:rPr lang="en-US" altLang="zh-TW" sz="3200" baseline="-25000" dirty="0">
                <a:latin typeface="Times New Roman" pitchFamily="18" charset="0"/>
              </a:rPr>
              <a:t>1</a:t>
            </a:r>
            <a:r>
              <a:rPr lang="en-US" altLang="zh-TW" sz="3200" dirty="0">
                <a:latin typeface="Times New Roman" pitchFamily="18" charset="0"/>
              </a:rPr>
              <a:t>,..e</a:t>
            </a:r>
            <a:r>
              <a:rPr lang="en-US" altLang="zh-TW" sz="3200" dirty="0">
                <a:latin typeface="Times New Roman"/>
                <a:cs typeface="Times New Roman"/>
              </a:rPr>
              <a:t>′</a:t>
            </a:r>
            <a:r>
              <a:rPr lang="en-US" altLang="zh-TW" sz="3200" baseline="-25000" dirty="0">
                <a:latin typeface="Times New Roman" pitchFamily="18" charset="0"/>
              </a:rPr>
              <a:t>R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}, are the R orthonormal basis for the “latent semantic space” with dimensionality R, with which 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2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is represented</a:t>
            </a:r>
          </a:p>
          <a:p>
            <a:pPr marL="1085850" lvl="1" indent="-365126">
              <a:spcBef>
                <a:spcPts val="0"/>
              </a:spcBef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words with similar “semantic concepts” have “closer” location in the “latent semantic space”</a:t>
            </a:r>
          </a:p>
          <a:p>
            <a:pPr marL="1790700" lvl="2" indent="-346076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they tend to appear in similar “types” of documents, although not necessarily in exactly the same documents 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06526" y="1886746"/>
          <a:ext cx="63246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方程式" r:id="rId3" imgW="1790700" imgH="254000" progId="Equation.3">
                  <p:embed/>
                </p:oleObj>
              </mc:Choice>
              <mc:Fallback>
                <p:oleObj name="方程式" r:id="rId3" imgW="1790700" imgH="254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6" y="1886746"/>
                        <a:ext cx="63246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1" name="Group 92"/>
          <p:cNvGrpSpPr>
            <a:grpSpLocks/>
          </p:cNvGrpSpPr>
          <p:nvPr/>
        </p:nvGrpSpPr>
        <p:grpSpPr bwMode="auto">
          <a:xfrm>
            <a:off x="1425583" y="2177258"/>
            <a:ext cx="13906498" cy="2976563"/>
            <a:chOff x="449" y="914"/>
            <a:chExt cx="4380" cy="1250"/>
          </a:xfrm>
        </p:grpSpPr>
        <p:grpSp>
          <p:nvGrpSpPr>
            <p:cNvPr id="9226" name="Group 81"/>
            <p:cNvGrpSpPr>
              <a:grpSpLocks/>
            </p:cNvGrpSpPr>
            <p:nvPr/>
          </p:nvGrpSpPr>
          <p:grpSpPr bwMode="auto">
            <a:xfrm>
              <a:off x="449" y="945"/>
              <a:ext cx="1604" cy="1219"/>
              <a:chOff x="449" y="795"/>
              <a:chExt cx="1604" cy="1219"/>
            </a:xfrm>
          </p:grpSpPr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685" y="1023"/>
                <a:ext cx="1206" cy="991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249" name="Text Box 30"/>
              <p:cNvSpPr txBox="1">
                <a:spLocks noChangeArrowheads="1"/>
              </p:cNvSpPr>
              <p:nvPr/>
            </p:nvSpPr>
            <p:spPr bwMode="auto">
              <a:xfrm>
                <a:off x="625" y="795"/>
                <a:ext cx="142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3000" dirty="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3000" baseline="-25000" dirty="0">
                    <a:solidFill>
                      <a:srgbClr val="000066"/>
                    </a:solidFill>
                    <a:latin typeface="Times New Roman" pitchFamily="18" charset="0"/>
                  </a:rPr>
                  <a:t>1   </a:t>
                </a:r>
                <a:r>
                  <a:rPr lang="en-US" altLang="zh-TW" sz="3000" dirty="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3000" baseline="-25000" dirty="0">
                    <a:solidFill>
                      <a:srgbClr val="0000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3000" dirty="0">
                    <a:solidFill>
                      <a:srgbClr val="000066"/>
                    </a:solidFill>
                    <a:latin typeface="Times New Roman" pitchFamily="18" charset="0"/>
                  </a:rPr>
                  <a:t>........ </a:t>
                </a:r>
                <a:r>
                  <a:rPr lang="en-US" altLang="zh-TW" sz="3000" dirty="0" smtClean="0">
                    <a:solidFill>
                      <a:srgbClr val="000066"/>
                    </a:solidFill>
                    <a:latin typeface="Times New Roman" pitchFamily="18" charset="0"/>
                  </a:rPr>
                  <a:t> </a:t>
                </a:r>
                <a:r>
                  <a:rPr lang="en-US" altLang="zh-TW" sz="3000" dirty="0" err="1" smtClean="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3000" baseline="-25000" dirty="0" err="1" smtClean="0">
                    <a:solidFill>
                      <a:srgbClr val="000066"/>
                    </a:solidFill>
                    <a:latin typeface="Times New Roman" pitchFamily="18" charset="0"/>
                  </a:rPr>
                  <a:t>j</a:t>
                </a:r>
                <a:r>
                  <a:rPr lang="en-US" altLang="zh-TW" sz="3000" baseline="-25000" dirty="0" smtClean="0">
                    <a:solidFill>
                      <a:srgbClr val="000066"/>
                    </a:solidFill>
                    <a:latin typeface="Times New Roman" pitchFamily="18" charset="0"/>
                  </a:rPr>
                  <a:t> </a:t>
                </a:r>
                <a:r>
                  <a:rPr lang="en-US" altLang="zh-TW" sz="3000" dirty="0">
                    <a:solidFill>
                      <a:srgbClr val="000066"/>
                    </a:solidFill>
                    <a:latin typeface="Times New Roman" pitchFamily="18" charset="0"/>
                  </a:rPr>
                  <a:t>.    </a:t>
                </a:r>
                <a:r>
                  <a:rPr lang="en-US" altLang="zh-TW" sz="3000" dirty="0" smtClean="0">
                    <a:solidFill>
                      <a:srgbClr val="000066"/>
                    </a:solidFill>
                    <a:latin typeface="Times New Roman" pitchFamily="18" charset="0"/>
                  </a:rPr>
                  <a:t>......... </a:t>
                </a:r>
                <a:r>
                  <a:rPr lang="en-US" altLang="zh-TW" sz="3000" dirty="0" err="1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3000" baseline="-25000" dirty="0" err="1">
                    <a:solidFill>
                      <a:srgbClr val="000066"/>
                    </a:solidFill>
                    <a:latin typeface="Times New Roman" pitchFamily="18" charset="0"/>
                  </a:rPr>
                  <a:t>N</a:t>
                </a:r>
                <a:endParaRPr lang="en-US" altLang="zh-TW" sz="3000" baseline="-25000" dirty="0">
                  <a:solidFill>
                    <a:srgbClr val="0000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50" name="Line 31"/>
              <p:cNvSpPr>
                <a:spLocks noChangeShapeType="1"/>
              </p:cNvSpPr>
              <p:nvPr/>
            </p:nvSpPr>
            <p:spPr bwMode="auto">
              <a:xfrm flipV="1">
                <a:off x="685" y="1608"/>
                <a:ext cx="5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sp>
            <p:nvSpPr>
              <p:cNvPr id="9251" name="Line 32"/>
              <p:cNvSpPr>
                <a:spLocks noChangeShapeType="1"/>
              </p:cNvSpPr>
              <p:nvPr/>
            </p:nvSpPr>
            <p:spPr bwMode="auto">
              <a:xfrm flipH="1">
                <a:off x="1293" y="1059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grpSp>
            <p:nvGrpSpPr>
              <p:cNvPr id="9252" name="Group 33"/>
              <p:cNvGrpSpPr>
                <a:grpSpLocks/>
              </p:cNvGrpSpPr>
              <p:nvPr/>
            </p:nvGrpSpPr>
            <p:grpSpPr bwMode="auto">
              <a:xfrm>
                <a:off x="449" y="915"/>
                <a:ext cx="327" cy="1066"/>
                <a:chOff x="2336" y="3013"/>
                <a:chExt cx="329" cy="1291"/>
              </a:xfrm>
            </p:grpSpPr>
            <p:sp>
              <p:nvSpPr>
                <p:cNvPr id="925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36" y="3013"/>
                  <a:ext cx="329" cy="1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30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30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30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30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30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55" name="Line 35"/>
                <p:cNvSpPr>
                  <a:spLocks noChangeShapeType="1"/>
                </p:cNvSpPr>
                <p:nvPr/>
              </p:nvSpPr>
              <p:spPr bwMode="auto">
                <a:xfrm>
                  <a:off x="2460" y="3702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 sz="7200"/>
                </a:p>
              </p:txBody>
            </p:sp>
            <p:sp>
              <p:nvSpPr>
                <p:cNvPr id="9256" name="Line 36"/>
                <p:cNvSpPr>
                  <a:spLocks noChangeShapeType="1"/>
                </p:cNvSpPr>
                <p:nvPr/>
              </p:nvSpPr>
              <p:spPr bwMode="auto">
                <a:xfrm>
                  <a:off x="2460" y="3430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 sz="7200"/>
                </a:p>
              </p:txBody>
            </p:sp>
          </p:grpSp>
          <p:sp>
            <p:nvSpPr>
              <p:cNvPr id="9253" name="Text Box 37"/>
              <p:cNvSpPr txBox="1">
                <a:spLocks noChangeArrowheads="1"/>
              </p:cNvSpPr>
              <p:nvPr/>
            </p:nvSpPr>
            <p:spPr bwMode="auto">
              <a:xfrm>
                <a:off x="1193" y="1429"/>
                <a:ext cx="29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dirty="0" err="1">
                    <a:solidFill>
                      <a:schemeClr val="accent2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 dirty="0" err="1">
                    <a:solidFill>
                      <a:schemeClr val="accent2"/>
                    </a:solidFill>
                    <a:latin typeface="Times New Roman" pitchFamily="18" charset="0"/>
                  </a:rPr>
                  <a:t>ij</a:t>
                </a:r>
                <a:endParaRPr lang="en-US" altLang="zh-TW" dirty="0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227" name="Text Box 38"/>
            <p:cNvSpPr txBox="1">
              <a:spLocks noChangeArrowheads="1"/>
            </p:cNvSpPr>
            <p:nvPr/>
          </p:nvSpPr>
          <p:spPr bwMode="auto">
            <a:xfrm>
              <a:off x="2053" y="1402"/>
              <a:ext cx="27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>
                  <a:latin typeface="Times New Roman" pitchFamily="18" charset="0"/>
                </a:rPr>
                <a:t>=</a:t>
              </a:r>
            </a:p>
          </p:txBody>
        </p:sp>
        <p:grpSp>
          <p:nvGrpSpPr>
            <p:cNvPr id="9228" name="Group 54"/>
            <p:cNvGrpSpPr>
              <a:grpSpLocks/>
            </p:cNvGrpSpPr>
            <p:nvPr/>
          </p:nvGrpSpPr>
          <p:grpSpPr bwMode="auto">
            <a:xfrm>
              <a:off x="2225" y="1059"/>
              <a:ext cx="601" cy="1104"/>
              <a:chOff x="2237" y="1087"/>
              <a:chExt cx="605" cy="1338"/>
            </a:xfrm>
          </p:grpSpPr>
          <p:sp>
            <p:nvSpPr>
              <p:cNvPr id="9240" name="Rectangle 40"/>
              <p:cNvSpPr>
                <a:spLocks noChangeArrowheads="1"/>
              </p:cNvSpPr>
              <p:nvPr/>
            </p:nvSpPr>
            <p:spPr bwMode="auto">
              <a:xfrm>
                <a:off x="2493" y="1193"/>
                <a:ext cx="349" cy="1232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241" name="Line 42"/>
              <p:cNvSpPr>
                <a:spLocks noChangeShapeType="1"/>
              </p:cNvSpPr>
              <p:nvPr/>
            </p:nvSpPr>
            <p:spPr bwMode="auto">
              <a:xfrm>
                <a:off x="2493" y="1705"/>
                <a:ext cx="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grpSp>
            <p:nvGrpSpPr>
              <p:cNvPr id="9242" name="Group 49"/>
              <p:cNvGrpSpPr>
                <a:grpSpLocks/>
              </p:cNvGrpSpPr>
              <p:nvPr/>
            </p:nvGrpSpPr>
            <p:grpSpPr bwMode="auto">
              <a:xfrm>
                <a:off x="2237" y="1087"/>
                <a:ext cx="329" cy="1291"/>
                <a:chOff x="2109" y="1087"/>
                <a:chExt cx="329" cy="1291"/>
              </a:xfrm>
            </p:grpSpPr>
            <p:sp>
              <p:nvSpPr>
                <p:cNvPr id="92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109" y="1087"/>
                  <a:ext cx="329" cy="1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30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30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30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30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30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46" name="Line 46"/>
                <p:cNvSpPr>
                  <a:spLocks noChangeShapeType="1"/>
                </p:cNvSpPr>
                <p:nvPr/>
              </p:nvSpPr>
              <p:spPr bwMode="auto">
                <a:xfrm>
                  <a:off x="2233" y="1776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 sz="7200"/>
                </a:p>
              </p:txBody>
            </p:sp>
            <p:sp>
              <p:nvSpPr>
                <p:cNvPr id="9247" name="Line 47"/>
                <p:cNvSpPr>
                  <a:spLocks noChangeShapeType="1"/>
                </p:cNvSpPr>
                <p:nvPr/>
              </p:nvSpPr>
              <p:spPr bwMode="auto">
                <a:xfrm>
                  <a:off x="2233" y="1504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 sz="7200"/>
                </a:p>
              </p:txBody>
            </p:sp>
          </p:grpSp>
          <p:sp>
            <p:nvSpPr>
              <p:cNvPr id="9243" name="Text Box 48"/>
              <p:cNvSpPr txBox="1">
                <a:spLocks noChangeArrowheads="1"/>
              </p:cNvSpPr>
              <p:nvPr/>
            </p:nvSpPr>
            <p:spPr bwMode="auto">
              <a:xfrm>
                <a:off x="2523" y="1643"/>
                <a:ext cx="295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dirty="0" err="1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  <a:r>
                  <a:rPr lang="en-US" altLang="zh-TW" baseline="-25000" dirty="0" err="1">
                    <a:solidFill>
                      <a:schemeClr val="accent2"/>
                    </a:solidFill>
                    <a:latin typeface="Times New Roman" pitchFamily="18" charset="0"/>
                  </a:rPr>
                  <a:t>i</a:t>
                </a:r>
                <a:endParaRPr lang="en-US" altLang="zh-TW" dirty="0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4" name="Text Box 51"/>
              <p:cNvSpPr txBox="1">
                <a:spLocks noChangeArrowheads="1"/>
              </p:cNvSpPr>
              <p:nvPr/>
            </p:nvSpPr>
            <p:spPr bwMode="auto">
              <a:xfrm>
                <a:off x="2523" y="1298"/>
                <a:ext cx="295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dirty="0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</a:p>
            </p:txBody>
          </p:sp>
        </p:grpSp>
        <p:grpSp>
          <p:nvGrpSpPr>
            <p:cNvPr id="9229" name="Group 90"/>
            <p:cNvGrpSpPr>
              <a:grpSpLocks/>
            </p:cNvGrpSpPr>
            <p:nvPr/>
          </p:nvGrpSpPr>
          <p:grpSpPr bwMode="auto">
            <a:xfrm>
              <a:off x="2936" y="1110"/>
              <a:ext cx="401" cy="554"/>
              <a:chOff x="2936" y="1110"/>
              <a:chExt cx="401" cy="554"/>
            </a:xfrm>
          </p:grpSpPr>
          <p:sp>
            <p:nvSpPr>
              <p:cNvPr id="9235" name="Rectangle 53"/>
              <p:cNvSpPr>
                <a:spLocks noChangeArrowheads="1"/>
              </p:cNvSpPr>
              <p:nvPr/>
            </p:nvSpPr>
            <p:spPr bwMode="auto">
              <a:xfrm>
                <a:off x="2985" y="1163"/>
                <a:ext cx="315" cy="32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9236" name="Text Box 55"/>
              <p:cNvSpPr txBox="1">
                <a:spLocks noChangeArrowheads="1"/>
              </p:cNvSpPr>
              <p:nvPr/>
            </p:nvSpPr>
            <p:spPr bwMode="auto">
              <a:xfrm>
                <a:off x="2977" y="1496"/>
                <a:ext cx="36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r>
                  <a:rPr lang="en-US" altLang="zh-TW" sz="2000" dirty="0">
                    <a:solidFill>
                      <a:schemeClr val="accent2"/>
                    </a:solidFill>
                    <a:latin typeface="Times New Roman" pitchFamily="18" charset="0"/>
                    <a:ea typeface="AR MinchoL JIS" pitchFamily="49" charset="-128"/>
                  </a:rPr>
                  <a:t>×R</a:t>
                </a:r>
              </a:p>
            </p:txBody>
          </p:sp>
          <p:sp>
            <p:nvSpPr>
              <p:cNvPr id="9237" name="Text Box 56"/>
              <p:cNvSpPr txBox="1">
                <a:spLocks noChangeArrowheads="1"/>
              </p:cNvSpPr>
              <p:nvPr/>
            </p:nvSpPr>
            <p:spPr bwMode="auto">
              <a:xfrm>
                <a:off x="2936" y="1110"/>
                <a:ext cx="19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24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1</a:t>
                </a:r>
                <a:endParaRPr lang="en-US" altLang="zh-TW" sz="24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9238" name="Text Box 57"/>
              <p:cNvSpPr txBox="1">
                <a:spLocks noChangeArrowheads="1"/>
              </p:cNvSpPr>
              <p:nvPr/>
            </p:nvSpPr>
            <p:spPr bwMode="auto">
              <a:xfrm>
                <a:off x="3034" y="1256"/>
                <a:ext cx="26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2400" dirty="0" err="1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2400" baseline="-25000" dirty="0" err="1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endParaRPr lang="en-US" altLang="zh-TW" sz="2400" dirty="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9239" name="Line 58"/>
              <p:cNvSpPr>
                <a:spLocks noChangeShapeType="1"/>
              </p:cNvSpPr>
              <p:nvPr/>
            </p:nvSpPr>
            <p:spPr bwMode="auto">
              <a:xfrm>
                <a:off x="3079" y="1256"/>
                <a:ext cx="78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</p:grpSp>
        <p:sp>
          <p:nvSpPr>
            <p:cNvPr id="9230" name="Rectangle 61"/>
            <p:cNvSpPr>
              <a:spLocks noChangeArrowheads="1"/>
            </p:cNvSpPr>
            <p:nvPr/>
          </p:nvSpPr>
          <p:spPr bwMode="auto">
            <a:xfrm>
              <a:off x="3478" y="1165"/>
              <a:ext cx="1206" cy="331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7200"/>
            </a:p>
          </p:txBody>
        </p:sp>
        <p:sp>
          <p:nvSpPr>
            <p:cNvPr id="9231" name="Text Box 62"/>
            <p:cNvSpPr txBox="1">
              <a:spLocks noChangeArrowheads="1"/>
            </p:cNvSpPr>
            <p:nvPr/>
          </p:nvSpPr>
          <p:spPr bwMode="auto">
            <a:xfrm>
              <a:off x="3401" y="914"/>
              <a:ext cx="14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3000" dirty="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3000" baseline="-25000" dirty="0">
                  <a:solidFill>
                    <a:srgbClr val="000066"/>
                  </a:solidFill>
                  <a:latin typeface="Times New Roman" pitchFamily="18" charset="0"/>
                </a:rPr>
                <a:t>1      </a:t>
              </a:r>
              <a:r>
                <a:rPr lang="en-US" altLang="zh-TW" sz="3000" dirty="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3000" baseline="-25000" dirty="0">
                  <a:solidFill>
                    <a:srgbClr val="000066"/>
                  </a:solidFill>
                  <a:latin typeface="Times New Roman" pitchFamily="18" charset="0"/>
                </a:rPr>
                <a:t>2    </a:t>
              </a:r>
              <a:r>
                <a:rPr lang="en-US" altLang="zh-TW" sz="3000" dirty="0">
                  <a:solidFill>
                    <a:srgbClr val="000066"/>
                  </a:solidFill>
                  <a:latin typeface="Times New Roman" pitchFamily="18" charset="0"/>
                </a:rPr>
                <a:t>........  </a:t>
              </a:r>
              <a:r>
                <a:rPr lang="en-US" altLang="zh-TW" sz="3000" dirty="0" err="1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3000" baseline="-25000" dirty="0" err="1">
                  <a:solidFill>
                    <a:srgbClr val="000066"/>
                  </a:solidFill>
                  <a:latin typeface="Times New Roman" pitchFamily="18" charset="0"/>
                </a:rPr>
                <a:t>j</a:t>
              </a:r>
              <a:r>
                <a:rPr lang="en-US" altLang="zh-TW" sz="3000" baseline="-25000" dirty="0">
                  <a:solidFill>
                    <a:srgbClr val="000066"/>
                  </a:solidFill>
                  <a:latin typeface="Times New Roman" pitchFamily="18" charset="0"/>
                </a:rPr>
                <a:t>    </a:t>
              </a:r>
              <a:r>
                <a:rPr lang="en-US" altLang="zh-TW" sz="3000" dirty="0">
                  <a:solidFill>
                    <a:srgbClr val="000066"/>
                  </a:solidFill>
                  <a:latin typeface="Times New Roman" pitchFamily="18" charset="0"/>
                </a:rPr>
                <a:t>.......... </a:t>
              </a:r>
              <a:r>
                <a:rPr lang="en-US" altLang="zh-TW" sz="3000" dirty="0" err="1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3000" baseline="-25000" dirty="0" err="1">
                  <a:solidFill>
                    <a:srgbClr val="000066"/>
                  </a:solidFill>
                  <a:latin typeface="Times New Roman" pitchFamily="18" charset="0"/>
                </a:rPr>
                <a:t>N</a:t>
              </a:r>
              <a:endParaRPr lang="en-US" altLang="zh-TW" sz="3000" baseline="-25000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9232" name="Text Box 70"/>
            <p:cNvSpPr txBox="1">
              <a:spLocks noChangeArrowheads="1"/>
            </p:cNvSpPr>
            <p:nvPr/>
          </p:nvSpPr>
          <p:spPr bwMode="auto">
            <a:xfrm>
              <a:off x="4192" y="1186"/>
              <a:ext cx="29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30000" dirty="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9233" name="Text Box 71"/>
            <p:cNvSpPr txBox="1">
              <a:spLocks noChangeArrowheads="1"/>
            </p:cNvSpPr>
            <p:nvPr/>
          </p:nvSpPr>
          <p:spPr bwMode="auto">
            <a:xfrm>
              <a:off x="4338" y="1518"/>
              <a:ext cx="36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2000" dirty="0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altLang="zh-TW" sz="2000" dirty="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×N</a:t>
              </a:r>
            </a:p>
          </p:txBody>
        </p:sp>
        <p:sp>
          <p:nvSpPr>
            <p:cNvPr id="9234" name="Text Box 75"/>
            <p:cNvSpPr txBox="1">
              <a:spLocks noChangeArrowheads="1"/>
            </p:cNvSpPr>
            <p:nvPr/>
          </p:nvSpPr>
          <p:spPr bwMode="auto">
            <a:xfrm>
              <a:off x="2853" y="1963"/>
              <a:ext cx="36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2000" dirty="0">
                  <a:solidFill>
                    <a:schemeClr val="accent2"/>
                  </a:solidFill>
                  <a:latin typeface="Times New Roman" pitchFamily="18" charset="0"/>
                </a:rPr>
                <a:t>M</a:t>
              </a:r>
              <a:r>
                <a:rPr lang="en-US" altLang="zh-TW" sz="2000" dirty="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×R</a:t>
              </a:r>
            </a:p>
          </p:txBody>
        </p:sp>
      </p:grpSp>
      <p:grpSp>
        <p:nvGrpSpPr>
          <p:cNvPr id="9222" name="Group 88"/>
          <p:cNvGrpSpPr>
            <a:grpSpLocks/>
          </p:cNvGrpSpPr>
          <p:nvPr/>
        </p:nvGrpSpPr>
        <p:grpSpPr bwMode="auto">
          <a:xfrm>
            <a:off x="12601576" y="2739237"/>
            <a:ext cx="1139824" cy="669131"/>
            <a:chOff x="3969" y="1150"/>
            <a:chExt cx="359" cy="281"/>
          </a:xfrm>
        </p:grpSpPr>
        <p:sp>
          <p:nvSpPr>
            <p:cNvPr id="9223" name="Line 64"/>
            <p:cNvSpPr>
              <a:spLocks noChangeShapeType="1"/>
            </p:cNvSpPr>
            <p:nvPr/>
          </p:nvSpPr>
          <p:spPr bwMode="auto">
            <a:xfrm flipH="1">
              <a:off x="4168" y="1165"/>
              <a:ext cx="0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7200"/>
            </a:p>
          </p:txBody>
        </p:sp>
        <p:sp>
          <p:nvSpPr>
            <p:cNvPr id="9224" name="Text Box 69"/>
            <p:cNvSpPr txBox="1">
              <a:spLocks noChangeArrowheads="1"/>
            </p:cNvSpPr>
            <p:nvPr/>
          </p:nvSpPr>
          <p:spPr bwMode="auto">
            <a:xfrm>
              <a:off x="3969" y="1160"/>
              <a:ext cx="29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 err="1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-25000" dirty="0" err="1">
                  <a:solidFill>
                    <a:schemeClr val="accent2"/>
                  </a:solidFill>
                  <a:latin typeface="Times New Roman" pitchFamily="18" charset="0"/>
                </a:rPr>
                <a:t>j</a:t>
              </a:r>
              <a:endParaRPr lang="en-US" altLang="zh-TW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9225" name="Text Box 85"/>
            <p:cNvSpPr txBox="1">
              <a:spLocks noChangeArrowheads="1"/>
            </p:cNvSpPr>
            <p:nvPr/>
          </p:nvSpPr>
          <p:spPr bwMode="auto">
            <a:xfrm>
              <a:off x="4035" y="1150"/>
              <a:ext cx="29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 sz="28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42" name="圖片 4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242" y="4570064"/>
            <a:ext cx="2016224" cy="703168"/>
          </a:xfrm>
          <a:prstGeom prst="rect">
            <a:avLst/>
          </a:prstGeom>
        </p:spPr>
      </p:pic>
      <p:sp>
        <p:nvSpPr>
          <p:cNvPr id="43" name="投影片編號版面配置區 4"/>
          <p:cNvSpPr txBox="1">
            <a:spLocks/>
          </p:cNvSpPr>
          <p:nvPr/>
        </p:nvSpPr>
        <p:spPr>
          <a:xfrm>
            <a:off x="16376040" y="9535322"/>
            <a:ext cx="654660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3711"/>
            <a:ext cx="17983200" cy="900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94"/>
            <a:ext cx="182880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dirty="0"/>
              <a:t>Singular Value Decomposition (SVD)</a:t>
            </a:r>
          </a:p>
        </p:txBody>
      </p:sp>
      <p:sp>
        <p:nvSpPr>
          <p:cNvPr id="2" name="矩形 1"/>
          <p:cNvSpPr/>
          <p:nvPr/>
        </p:nvSpPr>
        <p:spPr>
          <a:xfrm>
            <a:off x="8152668" y="9337543"/>
            <a:ext cx="10008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65126">
              <a:spcBef>
                <a:spcPct val="10000"/>
              </a:spcBef>
            </a:pP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altLang="zh-TW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  (just as a column in W= USV</a:t>
            </a:r>
            <a:r>
              <a:rPr lang="en-US" altLang="zh-TW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圖片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544" y="8084540"/>
            <a:ext cx="2016224" cy="703168"/>
          </a:xfrm>
          <a:prstGeom prst="rect">
            <a:avLst/>
          </a:prstGeom>
        </p:spPr>
      </p:pic>
      <p:sp>
        <p:nvSpPr>
          <p:cNvPr id="7" name="投影片編號版面配置區 4"/>
          <p:cNvSpPr txBox="1">
            <a:spLocks/>
          </p:cNvSpPr>
          <p:nvPr/>
        </p:nvSpPr>
        <p:spPr>
          <a:xfrm>
            <a:off x="16376040" y="9535322"/>
            <a:ext cx="654660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94"/>
            <a:ext cx="182880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7200" b="1" dirty="0">
                <a:latin typeface="Times New Roman" pitchFamily="18" charset="0"/>
              </a:rPr>
              <a:t>Singular Value Decomposition (SVD)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1315247"/>
            <a:ext cx="18288000" cy="8972550"/>
          </a:xfrm>
          <a:ln>
            <a:miter lim="800000"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361950" indent="-36195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b="1" baseline="30000" dirty="0" smtClean="0">
                <a:latin typeface="Times New Roman" pitchFamily="18" charset="0"/>
              </a:rPr>
              <a:t> </a:t>
            </a:r>
            <a:r>
              <a:rPr lang="en-US" altLang="zh-TW" sz="4000" b="1" dirty="0">
                <a:latin typeface="Times New Roman" pitchFamily="18" charset="0"/>
              </a:rPr>
              <a:t>Singular Value Decomposition (SVD)</a:t>
            </a:r>
            <a:endParaRPr lang="en-US" altLang="zh-TW" sz="4000" b="1" baseline="30000" dirty="0">
              <a:latin typeface="Times New Roman" pitchFamily="18" charset="0"/>
            </a:endParaRPr>
          </a:p>
          <a:p>
            <a:pPr marL="2301876" lvl="2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1085850" lvl="1" indent="-365126">
              <a:lnSpc>
                <a:spcPct val="90000"/>
              </a:lnSpc>
              <a:spcBef>
                <a:spcPct val="30000"/>
              </a:spcBef>
              <a:buNone/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Vectors for document </a:t>
            </a:r>
            <a:r>
              <a:rPr lang="en-US" altLang="zh-TW" sz="40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4000" b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40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4000" b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40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4000" b="1" u="sng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4000" b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40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(a row, or </a:t>
            </a:r>
            <a:r>
              <a:rPr lang="en-US" altLang="zh-TW" sz="4000" b="1" u="sng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4000" b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40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= S </a:t>
            </a:r>
            <a:r>
              <a:rPr lang="en-US" altLang="zh-TW" sz="40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4000" b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4000" b="1" baseline="30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40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for a column)</a:t>
            </a:r>
          </a:p>
          <a:p>
            <a:pPr marL="1085850" lvl="1" indent="-365126">
              <a:spcBef>
                <a:spcPts val="0"/>
              </a:spcBef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a vector with 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dimentionality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M reduced to a vector 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3200" u="sng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32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dimentionality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R</a:t>
            </a:r>
          </a:p>
          <a:p>
            <a:pPr marL="1085850" lvl="1" indent="-365126">
              <a:spcBef>
                <a:spcPts val="0"/>
              </a:spcBef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dimentional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space defined  by M words reduced to R-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dimentional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space defined by R “concepts”</a:t>
            </a:r>
          </a:p>
          <a:p>
            <a:pPr marL="1085850" lvl="1" indent="-365126">
              <a:spcBef>
                <a:spcPts val="0"/>
              </a:spcBef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the R columns of U, or eigenvectors{e</a:t>
            </a:r>
            <a:r>
              <a:rPr lang="en-US" altLang="zh-TW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}, are the R 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orthonormal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basis for the “latent semantic space” with dimensionality R, with which 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3200" u="sng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32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is represented</a:t>
            </a:r>
          </a:p>
          <a:p>
            <a:pPr marL="1085850" lvl="1" indent="-365126">
              <a:spcBef>
                <a:spcPts val="0"/>
              </a:spcBef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documents with similar “semantic concepts” have “closer” location in the “latent semantic space”</a:t>
            </a:r>
          </a:p>
          <a:p>
            <a:pPr marL="1790700" lvl="2" indent="-346076">
              <a:spcBef>
                <a:spcPct val="0"/>
              </a:spcBef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they tend to include similar “types” of words, although not necessarily exactly the same words</a:t>
            </a:r>
          </a:p>
          <a:p>
            <a:pPr marL="361950" indent="-361950">
              <a:lnSpc>
                <a:spcPct val="75000"/>
              </a:lnSpc>
              <a:spcBef>
                <a:spcPct val="0"/>
              </a:spcBef>
              <a:defRPr/>
            </a:pP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The Association Structure between words </a:t>
            </a:r>
            <a:r>
              <a:rPr lang="en-US" altLang="zh-TW" sz="4000" b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4000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40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and documents</a:t>
            </a:r>
            <a:r>
              <a:rPr lang="en-US" altLang="zh-TW" sz="40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40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4000" b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4000" b="1" dirty="0">
                <a:latin typeface="Times New Roman" pitchFamily="18" charset="0"/>
                <a:cs typeface="Times New Roman" pitchFamily="18" charset="0"/>
              </a:rPr>
              <a:t> is preserved with noisy information deleted, while the dimensionality is reduced to a common set of R “concepts”</a:t>
            </a:r>
            <a:endParaRPr lang="zh-TW" altLang="el-GR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8" name="Group 78"/>
          <p:cNvGrpSpPr>
            <a:grpSpLocks/>
          </p:cNvGrpSpPr>
          <p:nvPr/>
        </p:nvGrpSpPr>
        <p:grpSpPr bwMode="auto">
          <a:xfrm>
            <a:off x="1425583" y="1739109"/>
            <a:ext cx="13871574" cy="2895603"/>
            <a:chOff x="449" y="983"/>
            <a:chExt cx="4369" cy="1216"/>
          </a:xfrm>
        </p:grpSpPr>
        <p:grpSp>
          <p:nvGrpSpPr>
            <p:cNvPr id="11270" name="Group 41"/>
            <p:cNvGrpSpPr>
              <a:grpSpLocks/>
            </p:cNvGrpSpPr>
            <p:nvPr/>
          </p:nvGrpSpPr>
          <p:grpSpPr bwMode="auto">
            <a:xfrm>
              <a:off x="449" y="1049"/>
              <a:ext cx="1588" cy="1150"/>
              <a:chOff x="449" y="831"/>
              <a:chExt cx="1588" cy="1150"/>
            </a:xfrm>
          </p:grpSpPr>
          <p:sp>
            <p:nvSpPr>
              <p:cNvPr id="11295" name="Rectangle 42"/>
              <p:cNvSpPr>
                <a:spLocks noChangeArrowheads="1"/>
              </p:cNvSpPr>
              <p:nvPr/>
            </p:nvSpPr>
            <p:spPr bwMode="auto">
              <a:xfrm>
                <a:off x="685" y="1023"/>
                <a:ext cx="1206" cy="912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11296" name="Text Box 43"/>
              <p:cNvSpPr txBox="1">
                <a:spLocks noChangeArrowheads="1"/>
              </p:cNvSpPr>
              <p:nvPr/>
            </p:nvSpPr>
            <p:spPr bwMode="auto">
              <a:xfrm>
                <a:off x="609" y="831"/>
                <a:ext cx="142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30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3000" baseline="-25000">
                    <a:solidFill>
                      <a:srgbClr val="000066"/>
                    </a:solidFill>
                    <a:latin typeface="Times New Roman" pitchFamily="18" charset="0"/>
                  </a:rPr>
                  <a:t>1   </a:t>
                </a:r>
                <a:r>
                  <a:rPr lang="en-US" altLang="zh-TW" sz="30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3000" baseline="-25000">
                    <a:solidFill>
                      <a:srgbClr val="0000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3000">
                    <a:solidFill>
                      <a:srgbClr val="000066"/>
                    </a:solidFill>
                    <a:latin typeface="Times New Roman" pitchFamily="18" charset="0"/>
                  </a:rPr>
                  <a:t>........ d</a:t>
                </a:r>
                <a:r>
                  <a:rPr lang="en-US" altLang="zh-TW" sz="3000" baseline="-25000">
                    <a:solidFill>
                      <a:srgbClr val="000066"/>
                    </a:solidFill>
                    <a:latin typeface="Times New Roman" pitchFamily="18" charset="0"/>
                  </a:rPr>
                  <a:t>j </a:t>
                </a:r>
                <a:r>
                  <a:rPr lang="en-US" altLang="zh-TW" sz="3000">
                    <a:solidFill>
                      <a:srgbClr val="000066"/>
                    </a:solidFill>
                    <a:latin typeface="Times New Roman" pitchFamily="18" charset="0"/>
                  </a:rPr>
                  <a:t>.      ......... d</a:t>
                </a:r>
                <a:r>
                  <a:rPr lang="en-US" altLang="zh-TW" sz="3000" baseline="-25000">
                    <a:solidFill>
                      <a:srgbClr val="000066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11297" name="Line 44"/>
              <p:cNvSpPr>
                <a:spLocks noChangeShapeType="1"/>
              </p:cNvSpPr>
              <p:nvPr/>
            </p:nvSpPr>
            <p:spPr bwMode="auto">
              <a:xfrm>
                <a:off x="685" y="1617"/>
                <a:ext cx="4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sp>
            <p:nvSpPr>
              <p:cNvPr id="11298" name="Line 45"/>
              <p:cNvSpPr>
                <a:spLocks noChangeShapeType="1"/>
              </p:cNvSpPr>
              <p:nvPr/>
            </p:nvSpPr>
            <p:spPr bwMode="auto">
              <a:xfrm flipH="1">
                <a:off x="1288" y="1062"/>
                <a:ext cx="0" cy="4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grpSp>
            <p:nvGrpSpPr>
              <p:cNvPr id="11299" name="Group 46"/>
              <p:cNvGrpSpPr>
                <a:grpSpLocks/>
              </p:cNvGrpSpPr>
              <p:nvPr/>
            </p:nvGrpSpPr>
            <p:grpSpPr bwMode="auto">
              <a:xfrm>
                <a:off x="449" y="915"/>
                <a:ext cx="327" cy="1066"/>
                <a:chOff x="2336" y="3013"/>
                <a:chExt cx="329" cy="1291"/>
              </a:xfrm>
            </p:grpSpPr>
            <p:sp>
              <p:nvSpPr>
                <p:cNvPr id="1130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336" y="3013"/>
                  <a:ext cx="329" cy="1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30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30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30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30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30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302" name="Line 48"/>
                <p:cNvSpPr>
                  <a:spLocks noChangeShapeType="1"/>
                </p:cNvSpPr>
                <p:nvPr/>
              </p:nvSpPr>
              <p:spPr bwMode="auto">
                <a:xfrm>
                  <a:off x="2460" y="3702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 sz="7200"/>
                </a:p>
              </p:txBody>
            </p:sp>
            <p:sp>
              <p:nvSpPr>
                <p:cNvPr id="11303" name="Line 49"/>
                <p:cNvSpPr>
                  <a:spLocks noChangeShapeType="1"/>
                </p:cNvSpPr>
                <p:nvPr/>
              </p:nvSpPr>
              <p:spPr bwMode="auto">
                <a:xfrm>
                  <a:off x="2460" y="3430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 sz="7200"/>
                </a:p>
              </p:txBody>
            </p:sp>
          </p:grpSp>
          <p:sp>
            <p:nvSpPr>
              <p:cNvPr id="11300" name="Text Box 50"/>
              <p:cNvSpPr txBox="1">
                <a:spLocks noChangeArrowheads="1"/>
              </p:cNvSpPr>
              <p:nvPr/>
            </p:nvSpPr>
            <p:spPr bwMode="auto">
              <a:xfrm>
                <a:off x="1177" y="1419"/>
                <a:ext cx="29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dirty="0" err="1">
                    <a:solidFill>
                      <a:schemeClr val="accent2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 dirty="0" err="1">
                    <a:solidFill>
                      <a:schemeClr val="accent2"/>
                    </a:solidFill>
                    <a:latin typeface="Times New Roman" pitchFamily="18" charset="0"/>
                  </a:rPr>
                  <a:t>ij</a:t>
                </a:r>
                <a:endParaRPr lang="en-US" altLang="zh-TW" dirty="0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271" name="Text Box 51"/>
            <p:cNvSpPr txBox="1">
              <a:spLocks noChangeArrowheads="1"/>
            </p:cNvSpPr>
            <p:nvPr/>
          </p:nvSpPr>
          <p:spPr bwMode="auto">
            <a:xfrm>
              <a:off x="2053" y="1470"/>
              <a:ext cx="27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>
                  <a:latin typeface="Times New Roman" pitchFamily="18" charset="0"/>
                </a:rPr>
                <a:t>=</a:t>
              </a:r>
            </a:p>
          </p:txBody>
        </p:sp>
        <p:grpSp>
          <p:nvGrpSpPr>
            <p:cNvPr id="11272" name="Group 52"/>
            <p:cNvGrpSpPr>
              <a:grpSpLocks/>
            </p:cNvGrpSpPr>
            <p:nvPr/>
          </p:nvGrpSpPr>
          <p:grpSpPr bwMode="auto">
            <a:xfrm>
              <a:off x="2285" y="1133"/>
              <a:ext cx="539" cy="1066"/>
              <a:chOff x="2299" y="1094"/>
              <a:chExt cx="543" cy="1291"/>
            </a:xfrm>
          </p:grpSpPr>
          <p:sp>
            <p:nvSpPr>
              <p:cNvPr id="11287" name="Rectangle 53"/>
              <p:cNvSpPr>
                <a:spLocks noChangeArrowheads="1"/>
              </p:cNvSpPr>
              <p:nvPr/>
            </p:nvSpPr>
            <p:spPr bwMode="auto">
              <a:xfrm>
                <a:off x="2493" y="1193"/>
                <a:ext cx="349" cy="113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11288" name="Line 54"/>
              <p:cNvSpPr>
                <a:spLocks noChangeShapeType="1"/>
              </p:cNvSpPr>
              <p:nvPr/>
            </p:nvSpPr>
            <p:spPr bwMode="auto">
              <a:xfrm>
                <a:off x="2493" y="1705"/>
                <a:ext cx="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  <p:grpSp>
            <p:nvGrpSpPr>
              <p:cNvPr id="11289" name="Group 55"/>
              <p:cNvGrpSpPr>
                <a:grpSpLocks/>
              </p:cNvGrpSpPr>
              <p:nvPr/>
            </p:nvGrpSpPr>
            <p:grpSpPr bwMode="auto">
              <a:xfrm>
                <a:off x="2299" y="1094"/>
                <a:ext cx="329" cy="1291"/>
                <a:chOff x="2171" y="1094"/>
                <a:chExt cx="329" cy="1291"/>
              </a:xfrm>
            </p:grpSpPr>
            <p:sp>
              <p:nvSpPr>
                <p:cNvPr id="1129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171" y="1094"/>
                  <a:ext cx="329" cy="1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3000" dirty="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 dirty="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3000" dirty="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 dirty="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3000" dirty="0" err="1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 dirty="0" err="1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  <a:endParaRPr lang="en-US" altLang="zh-TW" sz="3000" baseline="-25000" dirty="0">
                    <a:solidFill>
                      <a:srgbClr val="000066"/>
                    </a:solidFill>
                    <a:latin typeface="Times New Roman" pitchFamily="18" charset="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3000" dirty="0" err="1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3000" baseline="-25000" dirty="0" err="1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3000" dirty="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293" name="Line 57"/>
                <p:cNvSpPr>
                  <a:spLocks noChangeShapeType="1"/>
                </p:cNvSpPr>
                <p:nvPr/>
              </p:nvSpPr>
              <p:spPr bwMode="auto">
                <a:xfrm>
                  <a:off x="2233" y="1776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 sz="7200"/>
                </a:p>
              </p:txBody>
            </p:sp>
            <p:sp>
              <p:nvSpPr>
                <p:cNvPr id="11294" name="Line 58"/>
                <p:cNvSpPr>
                  <a:spLocks noChangeShapeType="1"/>
                </p:cNvSpPr>
                <p:nvPr/>
              </p:nvSpPr>
              <p:spPr bwMode="auto">
                <a:xfrm>
                  <a:off x="2233" y="1504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 sz="7200"/>
                </a:p>
              </p:txBody>
            </p:sp>
          </p:grpSp>
          <p:sp>
            <p:nvSpPr>
              <p:cNvPr id="11290" name="Text Box 59"/>
              <p:cNvSpPr txBox="1">
                <a:spLocks noChangeArrowheads="1"/>
              </p:cNvSpPr>
              <p:nvPr/>
            </p:nvSpPr>
            <p:spPr bwMode="auto">
              <a:xfrm>
                <a:off x="2523" y="1643"/>
                <a:ext cx="295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dirty="0" err="1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  <a:r>
                  <a:rPr lang="en-US" altLang="zh-TW" baseline="-25000" dirty="0" err="1">
                    <a:solidFill>
                      <a:schemeClr val="accent2"/>
                    </a:solidFill>
                    <a:latin typeface="Times New Roman" pitchFamily="18" charset="0"/>
                  </a:rPr>
                  <a:t>i</a:t>
                </a:r>
                <a:endParaRPr lang="en-US" altLang="zh-TW" dirty="0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91" name="Text Box 60"/>
              <p:cNvSpPr txBox="1">
                <a:spLocks noChangeArrowheads="1"/>
              </p:cNvSpPr>
              <p:nvPr/>
            </p:nvSpPr>
            <p:spPr bwMode="auto">
              <a:xfrm>
                <a:off x="2523" y="1298"/>
                <a:ext cx="295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dirty="0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</a:p>
            </p:txBody>
          </p:sp>
        </p:grpSp>
        <p:grpSp>
          <p:nvGrpSpPr>
            <p:cNvPr id="11273" name="Group 77"/>
            <p:cNvGrpSpPr>
              <a:grpSpLocks/>
            </p:cNvGrpSpPr>
            <p:nvPr/>
          </p:nvGrpSpPr>
          <p:grpSpPr bwMode="auto">
            <a:xfrm>
              <a:off x="2936" y="1178"/>
              <a:ext cx="390" cy="457"/>
              <a:chOff x="2936" y="1178"/>
              <a:chExt cx="390" cy="457"/>
            </a:xfrm>
          </p:grpSpPr>
          <p:sp>
            <p:nvSpPr>
              <p:cNvPr id="11282" name="Rectangle 62"/>
              <p:cNvSpPr>
                <a:spLocks noChangeArrowheads="1"/>
              </p:cNvSpPr>
              <p:nvPr/>
            </p:nvSpPr>
            <p:spPr bwMode="auto">
              <a:xfrm>
                <a:off x="2985" y="1231"/>
                <a:ext cx="284" cy="248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7200"/>
              </a:p>
            </p:txBody>
          </p:sp>
          <p:sp>
            <p:nvSpPr>
              <p:cNvPr id="11283" name="Text Box 63"/>
              <p:cNvSpPr txBox="1">
                <a:spLocks noChangeArrowheads="1"/>
              </p:cNvSpPr>
              <p:nvPr/>
            </p:nvSpPr>
            <p:spPr bwMode="auto">
              <a:xfrm>
                <a:off x="2966" y="1467"/>
                <a:ext cx="36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2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r>
                  <a:rPr lang="en-US" altLang="zh-TW" sz="2000">
                    <a:solidFill>
                      <a:schemeClr val="accent2"/>
                    </a:solidFill>
                    <a:latin typeface="Times New Roman" pitchFamily="18" charset="0"/>
                    <a:ea typeface="AR MinchoL JIS" pitchFamily="49" charset="-128"/>
                  </a:rPr>
                  <a:t>×R</a:t>
                </a:r>
              </a:p>
            </p:txBody>
          </p:sp>
          <p:sp>
            <p:nvSpPr>
              <p:cNvPr id="11284" name="Text Box 64"/>
              <p:cNvSpPr txBox="1">
                <a:spLocks noChangeArrowheads="1"/>
              </p:cNvSpPr>
              <p:nvPr/>
            </p:nvSpPr>
            <p:spPr bwMode="auto">
              <a:xfrm>
                <a:off x="2936" y="1178"/>
                <a:ext cx="19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24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1</a:t>
                </a:r>
                <a:endParaRPr lang="en-US" altLang="zh-TW" sz="24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11285" name="Text Box 65"/>
              <p:cNvSpPr txBox="1">
                <a:spLocks noChangeArrowheads="1"/>
              </p:cNvSpPr>
              <p:nvPr/>
            </p:nvSpPr>
            <p:spPr bwMode="auto">
              <a:xfrm>
                <a:off x="3072" y="1298"/>
                <a:ext cx="23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24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endParaRPr lang="en-US" altLang="zh-TW" sz="24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11286" name="Line 66"/>
              <p:cNvSpPr>
                <a:spLocks noChangeShapeType="1"/>
              </p:cNvSpPr>
              <p:nvPr/>
            </p:nvSpPr>
            <p:spPr bwMode="auto">
              <a:xfrm>
                <a:off x="3079" y="1324"/>
                <a:ext cx="78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7200"/>
              </a:p>
            </p:txBody>
          </p:sp>
        </p:grpSp>
        <p:sp>
          <p:nvSpPr>
            <p:cNvPr id="11274" name="Rectangle 67"/>
            <p:cNvSpPr>
              <a:spLocks noChangeArrowheads="1"/>
            </p:cNvSpPr>
            <p:nvPr/>
          </p:nvSpPr>
          <p:spPr bwMode="auto">
            <a:xfrm>
              <a:off x="3478" y="1233"/>
              <a:ext cx="1206" cy="331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7200"/>
            </a:p>
          </p:txBody>
        </p:sp>
        <p:sp>
          <p:nvSpPr>
            <p:cNvPr id="11275" name="Text Box 68"/>
            <p:cNvSpPr txBox="1">
              <a:spLocks noChangeArrowheads="1"/>
            </p:cNvSpPr>
            <p:nvPr/>
          </p:nvSpPr>
          <p:spPr bwMode="auto">
            <a:xfrm>
              <a:off x="3390" y="983"/>
              <a:ext cx="14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3000" dirty="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3000" baseline="-25000" dirty="0">
                  <a:solidFill>
                    <a:srgbClr val="000066"/>
                  </a:solidFill>
                  <a:latin typeface="Times New Roman" pitchFamily="18" charset="0"/>
                </a:rPr>
                <a:t>1      </a:t>
              </a:r>
              <a:r>
                <a:rPr lang="en-US" altLang="zh-TW" sz="3000" dirty="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3000" baseline="-25000" dirty="0">
                  <a:solidFill>
                    <a:srgbClr val="000066"/>
                  </a:solidFill>
                  <a:latin typeface="Times New Roman" pitchFamily="18" charset="0"/>
                </a:rPr>
                <a:t>2    </a:t>
              </a:r>
              <a:r>
                <a:rPr lang="en-US" altLang="zh-TW" sz="3000" dirty="0">
                  <a:solidFill>
                    <a:srgbClr val="000066"/>
                  </a:solidFill>
                  <a:latin typeface="Times New Roman" pitchFamily="18" charset="0"/>
                </a:rPr>
                <a:t>........  </a:t>
              </a:r>
              <a:r>
                <a:rPr lang="en-US" altLang="zh-TW" sz="3000" dirty="0" err="1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3000" baseline="-25000" dirty="0" err="1">
                  <a:solidFill>
                    <a:srgbClr val="000066"/>
                  </a:solidFill>
                  <a:latin typeface="Times New Roman" pitchFamily="18" charset="0"/>
                </a:rPr>
                <a:t>j</a:t>
              </a:r>
              <a:r>
                <a:rPr lang="en-US" altLang="zh-TW" sz="3000" baseline="-25000" dirty="0">
                  <a:solidFill>
                    <a:srgbClr val="000066"/>
                  </a:solidFill>
                  <a:latin typeface="Times New Roman" pitchFamily="18" charset="0"/>
                </a:rPr>
                <a:t>    </a:t>
              </a:r>
              <a:r>
                <a:rPr lang="en-US" altLang="zh-TW" sz="3000" dirty="0">
                  <a:solidFill>
                    <a:srgbClr val="000066"/>
                  </a:solidFill>
                  <a:latin typeface="Times New Roman" pitchFamily="18" charset="0"/>
                </a:rPr>
                <a:t>.......... </a:t>
              </a:r>
              <a:r>
                <a:rPr lang="en-US" altLang="zh-TW" sz="3000" dirty="0" err="1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3000" baseline="-25000" dirty="0" err="1">
                  <a:solidFill>
                    <a:srgbClr val="000066"/>
                  </a:solidFill>
                  <a:latin typeface="Times New Roman" pitchFamily="18" charset="0"/>
                </a:rPr>
                <a:t>N</a:t>
              </a:r>
              <a:endParaRPr lang="en-US" altLang="zh-TW" sz="3000" baseline="-25000" dirty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1276" name="Line 69"/>
            <p:cNvSpPr>
              <a:spLocks noChangeShapeType="1"/>
            </p:cNvSpPr>
            <p:nvPr/>
          </p:nvSpPr>
          <p:spPr bwMode="auto">
            <a:xfrm flipH="1">
              <a:off x="4172" y="1233"/>
              <a:ext cx="0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7200"/>
            </a:p>
          </p:txBody>
        </p:sp>
        <p:sp>
          <p:nvSpPr>
            <p:cNvPr id="11277" name="Text Box 70"/>
            <p:cNvSpPr txBox="1">
              <a:spLocks noChangeArrowheads="1"/>
            </p:cNvSpPr>
            <p:nvPr/>
          </p:nvSpPr>
          <p:spPr bwMode="auto">
            <a:xfrm>
              <a:off x="3969" y="1228"/>
              <a:ext cx="29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 err="1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-25000" dirty="0" err="1">
                  <a:solidFill>
                    <a:schemeClr val="accent2"/>
                  </a:solidFill>
                  <a:latin typeface="Times New Roman" pitchFamily="18" charset="0"/>
                </a:rPr>
                <a:t>j</a:t>
              </a:r>
              <a:endParaRPr lang="en-US" altLang="zh-TW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78" name="Text Box 71"/>
            <p:cNvSpPr txBox="1">
              <a:spLocks noChangeArrowheads="1"/>
            </p:cNvSpPr>
            <p:nvPr/>
          </p:nvSpPr>
          <p:spPr bwMode="auto">
            <a:xfrm>
              <a:off x="4192" y="1254"/>
              <a:ext cx="29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30000" dirty="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79" name="Text Box 72"/>
            <p:cNvSpPr txBox="1">
              <a:spLocks noChangeArrowheads="1"/>
            </p:cNvSpPr>
            <p:nvPr/>
          </p:nvSpPr>
          <p:spPr bwMode="auto">
            <a:xfrm>
              <a:off x="4347" y="1629"/>
              <a:ext cx="36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2000" dirty="0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altLang="zh-TW" sz="2000" dirty="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×N</a:t>
              </a:r>
            </a:p>
          </p:txBody>
        </p:sp>
        <p:sp>
          <p:nvSpPr>
            <p:cNvPr id="11280" name="Text Box 73"/>
            <p:cNvSpPr txBox="1">
              <a:spLocks noChangeArrowheads="1"/>
            </p:cNvSpPr>
            <p:nvPr/>
          </p:nvSpPr>
          <p:spPr bwMode="auto">
            <a:xfrm>
              <a:off x="2855" y="1930"/>
              <a:ext cx="36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2000" dirty="0">
                  <a:solidFill>
                    <a:schemeClr val="accent2"/>
                  </a:solidFill>
                  <a:latin typeface="Times New Roman" pitchFamily="18" charset="0"/>
                </a:rPr>
                <a:t>M</a:t>
              </a:r>
              <a:r>
                <a:rPr lang="en-US" altLang="zh-TW" sz="2000" dirty="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×R</a:t>
              </a:r>
            </a:p>
          </p:txBody>
        </p:sp>
        <p:sp>
          <p:nvSpPr>
            <p:cNvPr id="11281" name="Text Box 74"/>
            <p:cNvSpPr txBox="1">
              <a:spLocks noChangeArrowheads="1"/>
            </p:cNvSpPr>
            <p:nvPr/>
          </p:nvSpPr>
          <p:spPr bwMode="auto">
            <a:xfrm>
              <a:off x="4039" y="1218"/>
              <a:ext cx="29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800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 sz="28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69" name="Text Box 75"/>
          <p:cNvSpPr txBox="1">
            <a:spLocks noChangeArrowheads="1"/>
          </p:cNvSpPr>
          <p:nvPr/>
        </p:nvSpPr>
        <p:spPr bwMode="auto">
          <a:xfrm>
            <a:off x="9742495" y="5139028"/>
            <a:ext cx="9302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baseline="30000" dirty="0">
                <a:latin typeface="Times New Roman" pitchFamily="18" charset="0"/>
              </a:rPr>
              <a:t>T</a:t>
            </a:r>
            <a:endParaRPr lang="en-US" altLang="zh-TW" sz="2800" b="1" dirty="0">
              <a:latin typeface="Times New Roman" pitchFamily="18" charset="0"/>
            </a:endParaRPr>
          </a:p>
        </p:txBody>
      </p:sp>
      <p:sp>
        <p:nvSpPr>
          <p:cNvPr id="40" name="Line 2"/>
          <p:cNvSpPr>
            <a:spLocks noChangeShapeType="1"/>
          </p:cNvSpPr>
          <p:nvPr/>
        </p:nvSpPr>
        <p:spPr bwMode="auto">
          <a:xfrm>
            <a:off x="0" y="1150994"/>
            <a:ext cx="18288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7200"/>
          </a:p>
        </p:txBody>
      </p:sp>
      <p:pic>
        <p:nvPicPr>
          <p:cNvPr id="41" name="圖片 4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706" y="4063780"/>
            <a:ext cx="2016224" cy="703168"/>
          </a:xfrm>
          <a:prstGeom prst="rect">
            <a:avLst/>
          </a:prstGeom>
        </p:spPr>
      </p:pic>
      <p:sp>
        <p:nvSpPr>
          <p:cNvPr id="42" name="投影片編號版面配置區 4"/>
          <p:cNvSpPr txBox="1">
            <a:spLocks/>
          </p:cNvSpPr>
          <p:nvPr/>
        </p:nvSpPr>
        <p:spPr>
          <a:xfrm>
            <a:off x="16376040" y="9535322"/>
            <a:ext cx="654660" cy="5476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0235C-42BF-4B25-9723-BC31C62EF58C}" type="slidenum">
              <a:rPr lang="zh-TW" altLang="en-US" sz="240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2357</Words>
  <Application>Microsoft Office PowerPoint</Application>
  <PresentationFormat>自訂</PresentationFormat>
  <Paragraphs>573</Paragraphs>
  <Slides>34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51" baseType="lpstr">
      <vt:lpstr>AR MinchoL JIS</vt:lpstr>
      <vt:lpstr>Benguiat Bk BT</vt:lpstr>
      <vt:lpstr>全真魏碑體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Microsoft Yi Baiti</vt:lpstr>
      <vt:lpstr>Times New Roman</vt:lpstr>
      <vt:lpstr>Tw Cen MT</vt:lpstr>
      <vt:lpstr>1_Office 佈景主題</vt:lpstr>
      <vt:lpstr>3_預設簡報設計</vt:lpstr>
      <vt:lpstr>2_Office 佈景主題</vt:lpstr>
      <vt:lpstr>方程式</vt:lpstr>
      <vt:lpstr>PowerPoint 簡報</vt:lpstr>
      <vt:lpstr>Latent Semantic Analysis (LSA)</vt:lpstr>
      <vt:lpstr>Latent Semantic Analysis (LSA) - Word-Document Matrix Representation</vt:lpstr>
      <vt:lpstr>Latent Semantic Analysis (LSA)</vt:lpstr>
      <vt:lpstr>Dimensionality Reduction (1/2)</vt:lpstr>
      <vt:lpstr>Dimensionality Reduction (2/2)</vt:lpstr>
      <vt:lpstr>Singular Value Decomposition (SVD)</vt:lpstr>
      <vt:lpstr>Singular Value Decomposition (SVD)</vt:lpstr>
      <vt:lpstr>Singular Value Decomposition (SVD)</vt:lpstr>
      <vt:lpstr>Example Applications in Linguistic Processing</vt:lpstr>
      <vt:lpstr>PowerPoint 簡報</vt:lpstr>
      <vt:lpstr>Example Applications in Linguistic Processing</vt:lpstr>
      <vt:lpstr>Integration with N-gram Language Models</vt:lpstr>
      <vt:lpstr>Probabilistic Latent Semantic Analysis (PLSA)</vt:lpstr>
      <vt:lpstr>Probabilistic Latent Semantic Analysis (PLSA)</vt:lpstr>
      <vt:lpstr>Latent Dirichlet Allocation(LDA)</vt:lpstr>
      <vt:lpstr>Gibbs Sampling in general</vt:lpstr>
      <vt:lpstr>Gibbs Sampling applied on LDA</vt:lpstr>
      <vt:lpstr>Gibbs Sampling applied on LDA</vt:lpstr>
      <vt:lpstr>Gibbs Sampling applied on LDA</vt:lpstr>
      <vt:lpstr>Gibbs Sampling applied on LDA</vt:lpstr>
      <vt:lpstr>Gibbs Sampling applied on LDA</vt:lpstr>
      <vt:lpstr>Matrix Factorization (MF) for Recommendation systems</vt:lpstr>
      <vt:lpstr>Matrix Factorization (MF)</vt:lpstr>
      <vt:lpstr>Matrix Factorization (MF)</vt:lpstr>
      <vt:lpstr>Overfitting Problem</vt:lpstr>
      <vt:lpstr>Extensions of Matrix Factorization (MF)</vt:lpstr>
      <vt:lpstr>References</vt:lpstr>
      <vt:lpstr>References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演講網臺大</cp:lastModifiedBy>
  <cp:revision>318</cp:revision>
  <cp:lastPrinted>2015-08-12T00:30:05Z</cp:lastPrinted>
  <dcterms:created xsi:type="dcterms:W3CDTF">2013-01-13T14:50:10Z</dcterms:created>
  <dcterms:modified xsi:type="dcterms:W3CDTF">2017-03-30T08:00:45Z</dcterms:modified>
</cp:coreProperties>
</file>