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3"/>
  </p:notesMasterIdLst>
  <p:handoutMasterIdLst>
    <p:handoutMasterId r:id="rId64"/>
  </p:handoutMasterIdLst>
  <p:sldIdLst>
    <p:sldId id="363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300" r:id="rId52"/>
    <p:sldId id="302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2" r:id="rId61"/>
    <p:sldId id="421" r:id="rId62"/>
  </p:sldIdLst>
  <p:sldSz cx="18288000" cy="10288588"/>
  <p:notesSz cx="6797675" cy="9928225"/>
  <p:defaultTextStyle>
    <a:defPPr>
      <a:defRPr lang="zh-TW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/>
    <p:restoredTop sz="94635"/>
  </p:normalViewPr>
  <p:slideViewPr>
    <p:cSldViewPr>
      <p:cViewPr>
        <p:scale>
          <a:sx n="60" d="100"/>
          <a:sy n="60" d="100"/>
        </p:scale>
        <p:origin x="638" y="-499"/>
      </p:cViewPr>
      <p:guideLst>
        <p:guide orient="horz" pos="3241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2017/3/24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0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085E4-C31A-40E0-8649-A92670B693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60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3"/>
            <a:ext cx="4114800" cy="877864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3"/>
            <a:ext cx="12039600" cy="87786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9296400" y="2400671"/>
            <a:ext cx="8077200" cy="3279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9296400" y="5908796"/>
            <a:ext cx="8077200" cy="32818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75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2400671"/>
            <a:ext cx="8077200" cy="3279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9296400" y="2400671"/>
            <a:ext cx="8077200" cy="3279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914400" y="5908796"/>
            <a:ext cx="8077200" cy="32818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6400" y="5908796"/>
            <a:ext cx="8077200" cy="32818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75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2020"/>
            <a:ext cx="16459200" cy="171476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673"/>
            <a:ext cx="8077200" cy="67899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66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080167"/>
          </a:xfrm>
        </p:spPr>
        <p:txBody>
          <a:bodyPr/>
          <a:lstStyle>
            <a:lvl1pPr>
              <a:defRPr sz="495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8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1" y="2303025"/>
            <a:ext cx="8080376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1" y="3262816"/>
            <a:ext cx="8080376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5"/>
            <a:ext cx="8083550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2" y="409638"/>
            <a:ext cx="6016626" cy="174334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1" cy="878102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2" y="2152984"/>
            <a:ext cx="6016626" cy="7037681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14400" y="412020"/>
            <a:ext cx="16459200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2400673"/>
            <a:ext cx="16459200" cy="67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16617516" y="9464552"/>
            <a:ext cx="756084" cy="547772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7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zh-TW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3.bin"/><Relationship Id="rId21" Type="http://schemas.openxmlformats.org/officeDocument/2006/relationships/image" Target="NUL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6.png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7.wmf"/><Relationship Id="rId22" Type="http://schemas.openxmlformats.org/officeDocument/2006/relationships/hyperlink" Target="https://creativecommons.org/licenses/by-nc-sa/3.0/t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ocw.aca.ntu.edu.tw/ntu-ocw/index.php37/info/copyright_declar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hyperlink" Target="https://creativecommons.org/licenses/by-nc-sa/3.0/tw/" TargetMode="External"/><Relationship Id="rId4" Type="http://schemas.openxmlformats.org/officeDocument/2006/relationships/slide" Target="slide4.xml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ocw.aca.ntu.edu.tw/ntu-ocw/index.php37/info/copyright_declaration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c-sa/3.0/tw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hyperlink" Target="http://ocw.aca.ntu.edu.tw/ntu-ocw/index.php37/info/copyright_declaration" TargetMode="Externa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21" Type="http://schemas.openxmlformats.org/officeDocument/2006/relationships/image" Target="NUL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7.png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wmf"/><Relationship Id="rId22" Type="http://schemas.openxmlformats.org/officeDocument/2006/relationships/hyperlink" Target="http://ocw.aca.ntu.edu.tw/ntu-ocw/index.php37/info/copyright_declaratio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hyperlink" Target="http://ocw.aca.ntu.edu.tw/ntu-ocw/index.php37/info/copyright_declaration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8.wmf"/><Relationship Id="rId9" Type="http://schemas.openxmlformats.org/officeDocument/2006/relationships/hyperlink" Target="https://creativecommons.org/licenses/by-nc-sa/3.0/tw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ocw.aca.ntu.edu.tw/ntu-ocw/index.php37/info/copyright_declaration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9.jp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hyperlink" Target="https://creativecommons.org/licenses/by-nc-sa/3.0/tw/" TargetMode="External"/><Relationship Id="rId4" Type="http://schemas.openxmlformats.org/officeDocument/2006/relationships/slide" Target="slide4.xml"/><Relationship Id="rId9" Type="http://schemas.openxmlformats.org/officeDocument/2006/relationships/image" Target="../media/image3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9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8.wmf"/><Relationship Id="rId9" Type="http://schemas.openxmlformats.org/officeDocument/2006/relationships/hyperlink" Target="http://ocw.aca.ntu.edu.tw/ntu-ocw/index.php37/info/copyright_declarati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ocw.aca.ntu.edu.tw/ntu-ocw/index.php37/info/copyright_declaratio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8.bin"/><Relationship Id="rId21" Type="http://schemas.openxmlformats.org/officeDocument/2006/relationships/image" Target="NUL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6.png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7.wmf"/><Relationship Id="rId22" Type="http://schemas.openxmlformats.org/officeDocument/2006/relationships/hyperlink" Target="https://creativecommons.org/licenses/by-nc-sa/3.0/tw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7.bin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9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ocw.aca.ntu.edu.tw/ntu-ocw/index.php37/info/copyright_declaration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.ntu.edu.tw/~karchung/Phonetics%20II%20page%20fourteen.htm" TargetMode="External"/><Relationship Id="rId13" Type="http://schemas.openxmlformats.org/officeDocument/2006/relationships/hyperlink" Target="http://www.asel.udel.edu/speech/tutorials/synthesis/vowels.html" TargetMode="External"/><Relationship Id="rId3" Type="http://schemas.openxmlformats.org/officeDocument/2006/relationships/hyperlink" Target="http://homepage.ntu.edu.tw/~karchung/phonetics%20II%20page%20eight.htm" TargetMode="External"/><Relationship Id="rId7" Type="http://schemas.openxmlformats.org/officeDocument/2006/relationships/hyperlink" Target="http://homepage.ntu.edu.tw/~karchung/Phonetics%20II%20page%20thirteen.htm" TargetMode="External"/><Relationship Id="rId12" Type="http://schemas.openxmlformats.org/officeDocument/2006/relationships/hyperlink" Target="http://homepage.ntu.edu.tw/~karchung/Phonetics%20II%20page%20twentythree.htm" TargetMode="External"/><Relationship Id="rId2" Type="http://schemas.openxmlformats.org/officeDocument/2006/relationships/hyperlink" Target="http://homepage.ntu.edu.tw/~karchung/intro%20page%20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.ntu.edu.tw/~karchung/Phonetics%20II%20page%20twelve.htm" TargetMode="External"/><Relationship Id="rId11" Type="http://schemas.openxmlformats.org/officeDocument/2006/relationships/hyperlink" Target="http://homepage.ntu.edu.tw/~karchung/Phonetics%20II%20page%20twentyone.htm" TargetMode="External"/><Relationship Id="rId5" Type="http://schemas.openxmlformats.org/officeDocument/2006/relationships/hyperlink" Target="http://homepage.ntu.edu.tw/~karchung/Phonetics%20II%20page%20ten.htm" TargetMode="External"/><Relationship Id="rId10" Type="http://schemas.openxmlformats.org/officeDocument/2006/relationships/hyperlink" Target="http://homepage.ntu.edu.tw/~karchung/Phonetics%20II%20page%20twenty.htm" TargetMode="External"/><Relationship Id="rId4" Type="http://schemas.openxmlformats.org/officeDocument/2006/relationships/hyperlink" Target="http://homepage.ntu.edu.tw/~karchung/Phonetics%20II%20page%20nine.htm" TargetMode="External"/><Relationship Id="rId9" Type="http://schemas.openxmlformats.org/officeDocument/2006/relationships/hyperlink" Target="http://homepage.ntu.edu.tw/~karchung/Phonetics%20II%20page%20nineteen.htm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ocw.aca.ntu.edu.tw/ntu-ocw/index.php37/info/copyright_declaration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37/info/copyright_declaration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2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83.png"/><Relationship Id="rId9" Type="http://schemas.openxmlformats.org/officeDocument/2006/relationships/image" Target="../media/image8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.png"/><Relationship Id="rId7" Type="http://schemas.openxmlformats.org/officeDocument/2006/relationships/image" Target="../media/image85.jpe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ocw.aca.ntu.edu.tw/ntu-ocw/index.php37/info/copyright_declaration" TargetMode="External"/><Relationship Id="rId4" Type="http://schemas.openxmlformats.org/officeDocument/2006/relationships/image" Target="../media/image43.wmf"/><Relationship Id="rId9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6.png"/><Relationship Id="rId7" Type="http://schemas.openxmlformats.org/officeDocument/2006/relationships/image" Target="../media/image87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ocw.aca.ntu.edu.tw/ntu-ocw/index.php37/info/copyright_declaration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5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37/info/copyright_declara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1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ivecommons.org/licenses/by-nc-sa/3.0/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ocw.aca.ntu.edu.tw/ntu-ocw/index.php37/info/copyright_decla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40018" y="3630205"/>
            <a:ext cx="13704360" cy="19428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137141" tIns="68570" rIns="137141" bIns="6857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>
                <a:latin typeface="Benguiat Bk BT" pitchFamily="18" charset="0"/>
              </a:rPr>
              <a:t>7.0 Speech Signal and Front-end Processing</a:t>
            </a:r>
            <a:endParaRPr lang="en-US" altLang="zh-TW" dirty="0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968182" y="5429053"/>
            <a:ext cx="12061553" cy="30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 dirty="0">
                <a:latin typeface="Times New Roman" pitchFamily="18" charset="0"/>
              </a:rPr>
              <a:t>References for 7.0</a:t>
            </a:r>
            <a:br>
              <a:rPr lang="en-US" altLang="zh-TW" sz="3600" b="1" dirty="0">
                <a:latin typeface="Times New Roman" pitchFamily="18" charset="0"/>
              </a:rPr>
            </a:br>
            <a:r>
              <a:rPr lang="en-US" altLang="zh-TW" sz="3000" dirty="0">
                <a:latin typeface="Times New Roman" pitchFamily="18" charset="0"/>
              </a:rPr>
              <a:t>1. 3.3, 3.4 of </a:t>
            </a:r>
            <a:r>
              <a:rPr lang="en-US" altLang="zh-TW" sz="3000" dirty="0" err="1">
                <a:latin typeface="Times New Roman" pitchFamily="18" charset="0"/>
              </a:rPr>
              <a:t>Becchetti</a:t>
            </a:r>
            <a:r>
              <a:rPr lang="en-US" altLang="zh-TW" sz="3000" dirty="0">
                <a:latin typeface="Times New Roman" pitchFamily="18" charset="0"/>
              </a:rPr>
              <a:t> 2. 9.3 of Huang</a:t>
            </a:r>
          </a:p>
          <a:p>
            <a:pPr eaLnBrk="1" hangingPunct="1">
              <a:spcBef>
                <a:spcPct val="20000"/>
              </a:spcBef>
            </a:pPr>
            <a:endParaRPr lang="en-US" altLang="zh-TW" sz="3000" dirty="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49016" y="1523543"/>
            <a:ext cx="9984806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數位語音處理概論</a:t>
            </a:r>
            <a:endParaRPr lang="en-US" altLang="zh-TW" sz="6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 to Digital Speech Processing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9015" y="7121542"/>
            <a:ext cx="10286369" cy="57708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zh-TW" altLang="en-US" sz="28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授課教師：國立臺灣大學 電機工程學系 李琳山 教授</a:t>
            </a:r>
            <a:endParaRPr lang="en-US" altLang="zh-TW" sz="285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76218" y="8086138"/>
            <a:ext cx="10461840" cy="969497"/>
            <a:chOff x="746843" y="4207851"/>
            <a:chExt cx="6975636" cy="646431"/>
          </a:xfrm>
        </p:grpSpPr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2339751" y="4207851"/>
              <a:ext cx="5382728" cy="64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lang="zh-TW" altLang="en-US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lang="en-US" altLang="zh-TW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lang="en-US" altLang="zh-TW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lang="zh-TW" altLang="en-US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lang="en-US" altLang="zh-TW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9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3" y="4271714"/>
              <a:ext cx="1592909" cy="5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3276602" y="3186909"/>
            <a:ext cx="1023938" cy="1331120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20451489">
            <a:off x="7622384" y="3182144"/>
            <a:ext cx="1023938" cy="13335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393157" y="107951"/>
            <a:ext cx="13496925" cy="10263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329238" y="2679701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550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4662488" y="3375026"/>
            <a:ext cx="650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3798095" y="3375026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7550947" y="3375026"/>
            <a:ext cx="6500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6686550" y="3375026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686802" y="2979741"/>
            <a:ext cx="673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771776" y="2979741"/>
            <a:ext cx="524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5865022" y="4158459"/>
            <a:ext cx="326231" cy="540545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6119813" y="4003676"/>
            <a:ext cx="4812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4067436" y="701595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4067438" y="8311357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4391286" y="6980241"/>
            <a:ext cx="2057400" cy="738188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6527268" y="8063709"/>
          <a:ext cx="638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268" y="8063709"/>
                        <a:ext cx="6381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1240" y="2593976"/>
          <a:ext cx="4948238" cy="154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1240" y="2593976"/>
                        <a:ext cx="4948238" cy="1540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332245" y="6030119"/>
          <a:ext cx="28384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245" y="6030119"/>
                        <a:ext cx="28384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10225089" y="4513265"/>
            <a:ext cx="35702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5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10225089" y="7199315"/>
            <a:ext cx="3732112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5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00875" y="4258471"/>
          <a:ext cx="847725" cy="101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258471"/>
                        <a:ext cx="847725" cy="1016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7034213" y="2265366"/>
          <a:ext cx="6381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265366"/>
                        <a:ext cx="6381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3960020" y="2265366"/>
          <a:ext cx="6381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20" y="2265366"/>
                        <a:ext cx="6381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5674522" y="4958559"/>
          <a:ext cx="878681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0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22" y="4958559"/>
                        <a:ext cx="878681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3945734" y="4203703"/>
          <a:ext cx="878681" cy="112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734" y="4203703"/>
                        <a:ext cx="878681" cy="112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5674520" y="2796384"/>
          <a:ext cx="6667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2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20" y="2796384"/>
                        <a:ext cx="66675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739844" y="8049294"/>
                <a:ext cx="8262156" cy="147732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, </m:t>
                    </m:r>
                    <m:r>
                      <a:rPr lang="en-US" altLang="zh-TW" sz="3000" i="1">
                        <a:latin typeface="Cambria Math"/>
                      </a:rPr>
                      <m:t>𝐺</m:t>
                    </m:r>
                    <m:r>
                      <a:rPr lang="en-US" altLang="zh-TW" sz="3000" i="1">
                        <a:latin typeface="Cambria Math"/>
                      </a:rPr>
                      <m:t>(</m:t>
                    </m:r>
                    <m:r>
                      <a:rPr lang="zh-TW" altLang="en-US" sz="3000" i="1">
                        <a:latin typeface="Cambria Math"/>
                      </a:rPr>
                      <m:t>𝜔</m:t>
                    </m:r>
                    <m:r>
                      <a:rPr lang="en-US" altLang="zh-TW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/>
                  <a:t>: 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between                          </a:t>
                </a:r>
              </a:p>
              <a:p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phonemes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, </m:t>
                    </m:r>
                    <m:r>
                      <a:rPr lang="en-US" altLang="zh-TW" sz="3000" i="1">
                        <a:latin typeface="Cambria Math"/>
                      </a:rPr>
                      <m:t>𝑈</m:t>
                    </m:r>
                    <m:r>
                      <a:rPr lang="en-US" altLang="zh-TW" sz="3000" i="1">
                        <a:latin typeface="Cambria Math"/>
                      </a:rPr>
                      <m:t>(</m:t>
                    </m:r>
                    <m:r>
                      <a:rPr lang="zh-TW" altLang="en-US" sz="3000" i="1">
                        <a:latin typeface="Cambria Math"/>
                      </a:rPr>
                      <m:t>𝜔</m:t>
                    </m:r>
                    <m:r>
                      <a:rPr lang="en-US" altLang="zh-TW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/>
                  <a:t>: 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9621768" y="1795926"/>
            <a:ext cx="2114520" cy="898643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/>
                <a:t>excitation</a:t>
              </a:r>
              <a:endParaRPr lang="zh-TW" altLang="en-US" sz="33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12150618" y="1506193"/>
            <a:ext cx="2691102" cy="1100322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/>
                <a:t>structure</a:t>
              </a:r>
              <a:endParaRPr lang="zh-TW" altLang="en-US" sz="33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6" y="780982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Spectrogram</a:t>
            </a:r>
          </a:p>
        </p:txBody>
      </p:sp>
      <p:pic>
        <p:nvPicPr>
          <p:cNvPr id="135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4067175" y="1670051"/>
            <a:ext cx="10260807" cy="76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456" y="806061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Spectrogram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362869"/>
            <a:ext cx="8105775" cy="892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384" y="9140738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Formant Frequencies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29000" y="3315496"/>
            <a:ext cx="5600700" cy="58745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43894"/>
            <a:ext cx="679370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40" y="2058194"/>
            <a:ext cx="667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04" y="9299335"/>
            <a:ext cx="457200" cy="40005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840" y="8168630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Formant frequency contours</a:t>
            </a:r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2394"/>
            <a:ext cx="7543800" cy="8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12137232" y="1684339"/>
            <a:ext cx="34547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>
                <a:latin typeface="Times New Roman" pitchFamily="18" charset="0"/>
              </a:rPr>
              <a:t>He will allow a rare lie.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2740820" y="9351965"/>
            <a:ext cx="91133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>
                <a:latin typeface="Times New Roman" pitchFamily="18" charset="0"/>
              </a:rPr>
              <a:t>Reference: 6.1 of Huang, or 2.2, 2.3 of </a:t>
            </a:r>
            <a:r>
              <a:rPr lang="en-US" altLang="zh-TW" sz="3000" dirty="0" err="1">
                <a:latin typeface="Times New Roman" pitchFamily="18" charset="0"/>
              </a:rPr>
              <a:t>Rabiner</a:t>
            </a:r>
            <a:r>
              <a:rPr lang="en-US" altLang="zh-TW" sz="3000" dirty="0">
                <a:latin typeface="Times New Roman" pitchFamily="18" charset="0"/>
              </a:rPr>
              <a:t> and </a:t>
            </a:r>
            <a:r>
              <a:rPr lang="en-US" altLang="zh-TW" sz="3000" dirty="0" err="1">
                <a:latin typeface="Times New Roman" pitchFamily="18" charset="0"/>
              </a:rPr>
              <a:t>Juang</a:t>
            </a:r>
            <a:endParaRPr lang="en-US" altLang="zh-TW" sz="3000" dirty="0">
              <a:latin typeface="Times New Roman" pitchFamily="18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10" y="8492666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V="1">
            <a:off x="5641182" y="7544596"/>
            <a:ext cx="0" cy="3190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393157" y="107951"/>
            <a:ext cx="13496925" cy="102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2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Speech Signals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628901" y="160099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38390" y="1362870"/>
            <a:ext cx="1316117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</a:rPr>
              <a:t>Voiced/unvoiced	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濁音、清音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  <a:ea typeface="華康魏碑體" pitchFamily="65" charset="-120"/>
              </a:rPr>
              <a:t>Pitch/tone		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音高、聲調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  <a:ea typeface="華康魏碑體" pitchFamily="65" charset="-120"/>
              </a:rPr>
              <a:t>Vocal tract        	</a:t>
            </a:r>
            <a:r>
              <a:rPr lang="zh-TW" altLang="en-US" sz="3300">
                <a:latin typeface="Times New Roman" pitchFamily="18" charset="0"/>
                <a:ea typeface="華康魏碑體" pitchFamily="65" charset="-120"/>
              </a:rPr>
              <a:t>聲道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</a:rPr>
              <a:t>Frequency domain/formant frequency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</a:rPr>
              <a:t>Spectrogram representation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3300" b="1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48290" y="7951791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3600">
              <a:latin typeface="Times New Roman" pitchFamily="18" charset="0"/>
            </a:endParaRPr>
          </a:p>
          <a:p>
            <a:pPr eaLnBrk="1" hangingPunct="1"/>
            <a:endParaRPr lang="en-US" altLang="zh-TW" sz="3600">
              <a:latin typeface="Times New Roman" pitchFamily="18" charset="0"/>
            </a:endParaRPr>
          </a:p>
        </p:txBody>
      </p:sp>
      <p:sp>
        <p:nvSpPr>
          <p:cNvPr id="140295" name="Text Box 25"/>
          <p:cNvSpPr txBox="1">
            <a:spLocks noChangeArrowheads="1"/>
          </p:cNvSpPr>
          <p:nvPr/>
        </p:nvSpPr>
        <p:spPr bwMode="auto">
          <a:xfrm>
            <a:off x="2562227" y="7380291"/>
            <a:ext cx="1316117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19138" indent="-269875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digitization and transmission of the parameters will be adequate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at receiver the parameters can produce x[n] with the model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much less parameters with much slower variation in time lead to much less bits required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the key for low bit rate speech coding</a:t>
            </a:r>
            <a:r>
              <a:rPr lang="en-US" altLang="zh-TW" sz="2700"/>
              <a:t> </a:t>
            </a:r>
          </a:p>
        </p:txBody>
      </p:sp>
      <p:sp>
        <p:nvSpPr>
          <p:cNvPr id="140296" name="Line 31"/>
          <p:cNvSpPr>
            <a:spLocks noChangeShapeType="1"/>
          </p:cNvSpPr>
          <p:nvPr/>
        </p:nvSpPr>
        <p:spPr bwMode="auto">
          <a:xfrm>
            <a:off x="6638925" y="5708651"/>
            <a:ext cx="9144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0297" name="Line 32"/>
          <p:cNvSpPr>
            <a:spLocks noChangeShapeType="1"/>
          </p:cNvSpPr>
          <p:nvPr/>
        </p:nvSpPr>
        <p:spPr bwMode="auto">
          <a:xfrm>
            <a:off x="10067925" y="5708651"/>
            <a:ext cx="9144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0298" name="Line 33"/>
          <p:cNvSpPr>
            <a:spLocks noChangeShapeType="1"/>
          </p:cNvSpPr>
          <p:nvPr/>
        </p:nvSpPr>
        <p:spPr bwMode="auto">
          <a:xfrm>
            <a:off x="7553325" y="5708651"/>
            <a:ext cx="3429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0299" name="Line 34"/>
          <p:cNvSpPr>
            <a:spLocks noChangeShapeType="1"/>
          </p:cNvSpPr>
          <p:nvPr/>
        </p:nvSpPr>
        <p:spPr bwMode="auto">
          <a:xfrm>
            <a:off x="10982325" y="5708651"/>
            <a:ext cx="1143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0300" name="Text Box 35"/>
          <p:cNvSpPr txBox="1">
            <a:spLocks noChangeArrowheads="1"/>
          </p:cNvSpPr>
          <p:nvPr/>
        </p:nvSpPr>
        <p:spPr bwMode="auto">
          <a:xfrm>
            <a:off x="10868025" y="4801394"/>
            <a:ext cx="962025" cy="84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x[n]</a:t>
            </a:r>
            <a:endParaRPr lang="en-US" altLang="zh-TW" sz="3600">
              <a:latin typeface="Times New Roman" pitchFamily="18" charset="0"/>
            </a:endParaRPr>
          </a:p>
        </p:txBody>
      </p:sp>
      <p:sp>
        <p:nvSpPr>
          <p:cNvPr id="140301" name="Text Box 36"/>
          <p:cNvSpPr txBox="1">
            <a:spLocks noChangeArrowheads="1"/>
          </p:cNvSpPr>
          <p:nvPr/>
        </p:nvSpPr>
        <p:spPr bwMode="auto">
          <a:xfrm>
            <a:off x="6819900" y="4801394"/>
            <a:ext cx="962025" cy="84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u[n]</a:t>
            </a:r>
            <a:endParaRPr lang="en-US" altLang="zh-TW" sz="3600">
              <a:latin typeface="Times New Roman" pitchFamily="18" charset="0"/>
            </a:endParaRPr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4581525" y="7006434"/>
            <a:ext cx="2057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7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2700">
              <a:latin typeface="Times New Roman" pitchFamily="18" charset="0"/>
            </a:endParaRPr>
          </a:p>
        </p:txBody>
      </p:sp>
      <p:sp>
        <p:nvSpPr>
          <p:cNvPr id="140303" name="Text Box 38"/>
          <p:cNvSpPr txBox="1">
            <a:spLocks noChangeArrowheads="1"/>
          </p:cNvSpPr>
          <p:nvPr/>
        </p:nvSpPr>
        <p:spPr bwMode="auto">
          <a:xfrm>
            <a:off x="8010525" y="6954046"/>
            <a:ext cx="2057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7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2700">
              <a:latin typeface="Times New Roman" pitchFamily="18" charset="0"/>
            </a:endParaRPr>
          </a:p>
        </p:txBody>
      </p:sp>
      <p:sp>
        <p:nvSpPr>
          <p:cNvPr id="140304" name="AutoShape 39"/>
          <p:cNvSpPr>
            <a:spLocks noChangeArrowheads="1"/>
          </p:cNvSpPr>
          <p:nvPr/>
        </p:nvSpPr>
        <p:spPr bwMode="auto">
          <a:xfrm>
            <a:off x="5224465" y="6213478"/>
            <a:ext cx="814388" cy="907256"/>
          </a:xfrm>
          <a:prstGeom prst="upArrow">
            <a:avLst>
              <a:gd name="adj1" fmla="val 66028"/>
              <a:gd name="adj2" fmla="val 40848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0305" name="AutoShape 40"/>
          <p:cNvSpPr>
            <a:spLocks noChangeArrowheads="1"/>
          </p:cNvSpPr>
          <p:nvPr/>
        </p:nvSpPr>
        <p:spPr bwMode="auto">
          <a:xfrm>
            <a:off x="8582025" y="6180141"/>
            <a:ext cx="914400" cy="909638"/>
          </a:xfrm>
          <a:prstGeom prst="upArrow">
            <a:avLst>
              <a:gd name="adj1" fmla="val 59370"/>
              <a:gd name="adj2" fmla="val 43333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0306" name="Text Box 41"/>
          <p:cNvSpPr txBox="1">
            <a:spLocks noChangeArrowheads="1"/>
          </p:cNvSpPr>
          <p:nvPr/>
        </p:nvSpPr>
        <p:spPr bwMode="auto">
          <a:xfrm>
            <a:off x="4581525" y="5163344"/>
            <a:ext cx="2057400" cy="1143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b="1">
                <a:solidFill>
                  <a:srgbClr val="003366"/>
                </a:solidFill>
                <a:latin typeface="Times New Roman" pitchFamily="18" charset="0"/>
              </a:rPr>
              <a:t>Excitation Generator</a:t>
            </a:r>
            <a:endParaRPr lang="en-US" altLang="zh-TW" sz="2700">
              <a:latin typeface="Times New Roman" pitchFamily="18" charset="0"/>
            </a:endParaRPr>
          </a:p>
        </p:txBody>
      </p:sp>
      <p:sp>
        <p:nvSpPr>
          <p:cNvPr id="140307" name="Text Box 42"/>
          <p:cNvSpPr txBox="1">
            <a:spLocks noChangeArrowheads="1"/>
          </p:cNvSpPr>
          <p:nvPr/>
        </p:nvSpPr>
        <p:spPr bwMode="auto">
          <a:xfrm>
            <a:off x="7896225" y="5163344"/>
            <a:ext cx="2171700" cy="1143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700" b="1">
                <a:solidFill>
                  <a:srgbClr val="003366"/>
                </a:solidFill>
                <a:latin typeface="Times New Roman" pitchFamily="18" charset="0"/>
              </a:rPr>
              <a:t>Vocal Tract Model</a:t>
            </a:r>
            <a:endParaRPr lang="en-US" altLang="zh-TW" sz="2700">
              <a:latin typeface="Times New Roman" pitchFamily="18" charset="0"/>
            </a:endParaRPr>
          </a:p>
        </p:txBody>
      </p:sp>
      <p:sp>
        <p:nvSpPr>
          <p:cNvPr id="140308" name="Rectangle 43"/>
          <p:cNvSpPr>
            <a:spLocks noChangeArrowheads="1"/>
          </p:cNvSpPr>
          <p:nvPr/>
        </p:nvSpPr>
        <p:spPr bwMode="auto">
          <a:xfrm>
            <a:off x="5267325" y="6982619"/>
            <a:ext cx="4229100" cy="1833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0309" name="Text Box 44"/>
          <p:cNvSpPr txBox="1">
            <a:spLocks noChangeArrowheads="1"/>
          </p:cNvSpPr>
          <p:nvPr/>
        </p:nvSpPr>
        <p:spPr bwMode="auto">
          <a:xfrm>
            <a:off x="5267325" y="4437066"/>
            <a:ext cx="800100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solidFill>
                  <a:srgbClr val="0000FF"/>
                </a:solidFill>
                <a:latin typeface="Times New Roman" pitchFamily="18" charset="0"/>
              </a:rPr>
              <a:t>Ex</a:t>
            </a:r>
            <a:endParaRPr lang="en-US" altLang="zh-TW" sz="3600">
              <a:latin typeface="Times New Roman" pitchFamily="18" charset="0"/>
            </a:endParaRPr>
          </a:p>
        </p:txBody>
      </p:sp>
      <p:sp>
        <p:nvSpPr>
          <p:cNvPr id="140310" name="Text Box 45"/>
          <p:cNvSpPr txBox="1">
            <a:spLocks noChangeArrowheads="1"/>
          </p:cNvSpPr>
          <p:nvPr/>
        </p:nvSpPr>
        <p:spPr bwMode="auto">
          <a:xfrm>
            <a:off x="7643813" y="4387057"/>
            <a:ext cx="2857500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solidFill>
                  <a:srgbClr val="0000FF"/>
                </a:solidFill>
                <a:latin typeface="Times New Roman" pitchFamily="18" charset="0"/>
              </a:rPr>
              <a:t>G(</a:t>
            </a:r>
            <a:r>
              <a:rPr lang="en-US" altLang="zh-TW" sz="3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b="1">
                <a:solidFill>
                  <a:srgbClr val="0000FF"/>
                </a:solidFill>
                <a:latin typeface="Times New Roman" pitchFamily="18" charset="0"/>
              </a:rPr>
              <a:t>),G(z), g[n]</a:t>
            </a:r>
            <a:endParaRPr lang="en-US" altLang="zh-TW" sz="3600">
              <a:latin typeface="Times New Roman" pitchFamily="18" charset="0"/>
            </a:endParaRPr>
          </a:p>
        </p:txBody>
      </p:sp>
      <p:sp>
        <p:nvSpPr>
          <p:cNvPr id="140311" name="Text Box 46"/>
          <p:cNvSpPr txBox="1">
            <a:spLocks noChangeArrowheads="1"/>
          </p:cNvSpPr>
          <p:nvPr/>
        </p:nvSpPr>
        <p:spPr bwMode="auto">
          <a:xfrm>
            <a:off x="10067925" y="5708651"/>
            <a:ext cx="285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x[n]=u[n]</a:t>
            </a:r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</a:t>
            </a:r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g[n]</a:t>
            </a:r>
          </a:p>
          <a:p>
            <a:pPr eaLnBrk="1" hangingPunct="1"/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X(</a:t>
            </a:r>
            <a:r>
              <a:rPr lang="en-US" altLang="zh-TW" sz="27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=U(</a:t>
            </a:r>
            <a:r>
              <a:rPr lang="en-US" altLang="zh-TW" sz="27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G(</a:t>
            </a:r>
            <a:r>
              <a:rPr lang="en-US" altLang="zh-TW" sz="2700" b="1">
                <a:solidFill>
                  <a:srgbClr val="993366"/>
                </a:solidFill>
                <a:sym typeface="Symbol" pitchFamily="18" charset="2"/>
              </a:rPr>
              <a:t>)</a:t>
            </a:r>
            <a:endParaRPr lang="en-US" altLang="zh-TW" sz="3000" b="1">
              <a:solidFill>
                <a:srgbClr val="9933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3000" b="1">
                <a:solidFill>
                  <a:srgbClr val="993366"/>
                </a:solidFill>
                <a:latin typeface="Times New Roman" pitchFamily="18" charset="0"/>
              </a:rPr>
              <a:t>X(z)=U(z)G(z)</a:t>
            </a:r>
          </a:p>
        </p:txBody>
      </p:sp>
      <p:sp>
        <p:nvSpPr>
          <p:cNvPr id="140312" name="Text Box 47"/>
          <p:cNvSpPr txBox="1">
            <a:spLocks noChangeArrowheads="1"/>
          </p:cNvSpPr>
          <p:nvPr/>
        </p:nvSpPr>
        <p:spPr bwMode="auto">
          <a:xfrm>
            <a:off x="6543677" y="5630069"/>
            <a:ext cx="118824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550">
                <a:solidFill>
                  <a:schemeClr val="accent2"/>
                </a:solidFill>
                <a:latin typeface="Times New Roman" pitchFamily="18" charset="0"/>
              </a:rPr>
              <a:t>U (</a:t>
            </a:r>
            <a:r>
              <a:rPr lang="en-US" altLang="zh-TW" sz="27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zh-TW" sz="255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TW" sz="2550">
                <a:solidFill>
                  <a:schemeClr val="accent2"/>
                </a:solidFill>
                <a:latin typeface="Times New Roman" pitchFamily="18" charset="0"/>
              </a:rPr>
              <a:t>U (z)</a:t>
            </a:r>
          </a:p>
        </p:txBody>
      </p:sp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425" y="670238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2624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群組 2"/>
          <p:cNvGrpSpPr>
            <a:grpSpLocks/>
          </p:cNvGrpSpPr>
          <p:nvPr/>
        </p:nvGrpSpPr>
        <p:grpSpPr bwMode="auto">
          <a:xfrm>
            <a:off x="3745707" y="608014"/>
            <a:ext cx="11229975" cy="8086725"/>
            <a:chOff x="973138" y="404813"/>
            <a:chExt cx="7487294" cy="5391150"/>
          </a:xfrm>
        </p:grpSpPr>
        <p:pic>
          <p:nvPicPr>
            <p:cNvPr id="14131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404813"/>
              <a:ext cx="7199312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6" name="文字方塊 1"/>
            <p:cNvSpPr txBox="1">
              <a:spLocks noChangeArrowheads="1"/>
            </p:cNvSpPr>
            <p:nvPr/>
          </p:nvSpPr>
          <p:spPr bwMode="auto">
            <a:xfrm>
              <a:off x="1106488" y="705664"/>
              <a:ext cx="4393889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 b="1" u="sng">
                  <a:latin typeface="Arial" charset="0"/>
                </a:rPr>
                <a:t>Speech Source Model</a:t>
              </a:r>
              <a:endParaRPr lang="zh-TW" altLang="en-US" sz="4800" b="1" u="sng">
                <a:latin typeface="Arial" charset="0"/>
              </a:endParaRPr>
            </a:p>
          </p:txBody>
        </p:sp>
        <p:sp>
          <p:nvSpPr>
            <p:cNvPr id="141317" name="矩形 1"/>
            <p:cNvSpPr>
              <a:spLocks noChangeArrowheads="1"/>
            </p:cNvSpPr>
            <p:nvPr/>
          </p:nvSpPr>
          <p:spPr bwMode="auto">
            <a:xfrm>
              <a:off x="5796136" y="1628800"/>
              <a:ext cx="108012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>
                  <a:solidFill>
                    <a:srgbClr val="0070C0"/>
                  </a:solidFill>
                  <a:latin typeface="Times New Roman" pitchFamily="18" charset="0"/>
                </a:rPr>
                <a:t>x(t)</a:t>
              </a:r>
            </a:p>
          </p:txBody>
        </p:sp>
        <p:sp>
          <p:nvSpPr>
            <p:cNvPr id="141318" name="矩形 4"/>
            <p:cNvSpPr>
              <a:spLocks noChangeArrowheads="1"/>
            </p:cNvSpPr>
            <p:nvPr/>
          </p:nvSpPr>
          <p:spPr bwMode="auto">
            <a:xfrm>
              <a:off x="7092280" y="3708321"/>
              <a:ext cx="108012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>
                  <a:solidFill>
                    <a:srgbClr val="0070C0"/>
                  </a:solidFill>
                  <a:latin typeface="Times New Roman" pitchFamily="18" charset="0"/>
                </a:rPr>
                <a:t>a[n]</a:t>
              </a:r>
            </a:p>
          </p:txBody>
        </p:sp>
        <p:sp>
          <p:nvSpPr>
            <p:cNvPr id="141319" name="矩形 5"/>
            <p:cNvSpPr>
              <a:spLocks noChangeArrowheads="1"/>
            </p:cNvSpPr>
            <p:nvPr/>
          </p:nvSpPr>
          <p:spPr bwMode="auto">
            <a:xfrm>
              <a:off x="7308304" y="2556193"/>
              <a:ext cx="108012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1320" name="矩形 6"/>
            <p:cNvSpPr>
              <a:spLocks noChangeArrowheads="1"/>
            </p:cNvSpPr>
            <p:nvPr/>
          </p:nvSpPr>
          <p:spPr bwMode="auto">
            <a:xfrm>
              <a:off x="7380312" y="4932457"/>
              <a:ext cx="108012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800">
                  <a:latin typeface="Times New Roman" pitchFamily="18" charset="0"/>
                </a:rPr>
                <a:t>n</a:t>
              </a:r>
            </a:p>
          </p:txBody>
        </p:sp>
      </p:grp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12" y="761052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Speech Source Model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1450976"/>
            <a:ext cx="12344400" cy="7474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Sophisticated model for speech production</a:t>
            </a: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endParaRPr lang="en-US" altLang="zh-TW" sz="3600" b="1">
              <a:latin typeface="Times New Roman" pitchFamily="18" charset="0"/>
            </a:endParaRPr>
          </a:p>
          <a:p>
            <a:pPr eaLnBrk="1" hangingPunct="1"/>
            <a:r>
              <a:rPr lang="en-US" altLang="zh-TW" sz="3600" b="1">
                <a:latin typeface="Times New Roman" pitchFamily="18" charset="0"/>
              </a:rPr>
              <a:t>Simplified model for speech production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4114800" y="5575303"/>
            <a:ext cx="13272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41" name="Rectangle 7"/>
          <p:cNvSpPr>
            <a:spLocks noChangeArrowheads="1"/>
          </p:cNvSpPr>
          <p:nvPr/>
        </p:nvSpPr>
        <p:spPr bwMode="auto">
          <a:xfrm>
            <a:off x="3995738" y="2884489"/>
            <a:ext cx="1993107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42" name="Rectangle 8"/>
          <p:cNvSpPr>
            <a:spLocks noChangeArrowheads="1"/>
          </p:cNvSpPr>
          <p:nvPr/>
        </p:nvSpPr>
        <p:spPr bwMode="auto">
          <a:xfrm>
            <a:off x="4757738" y="4167982"/>
            <a:ext cx="1412082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Uncorrelated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Noise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Generator</a:t>
            </a:r>
          </a:p>
        </p:txBody>
      </p:sp>
      <p:sp useBgFill="1">
        <p:nvSpPr>
          <p:cNvPr id="142343" name="Rectangle 9"/>
          <p:cNvSpPr>
            <a:spLocks noChangeArrowheads="1"/>
          </p:cNvSpPr>
          <p:nvPr/>
        </p:nvSpPr>
        <p:spPr bwMode="auto">
          <a:xfrm>
            <a:off x="6388895" y="2891632"/>
            <a:ext cx="1238250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G(z)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Glottal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filter</a:t>
            </a:r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 flipV="1">
            <a:off x="5988847" y="3339307"/>
            <a:ext cx="383381" cy="23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6205538" y="4703764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7658102" y="3336928"/>
            <a:ext cx="366713" cy="23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grpSp>
        <p:nvGrpSpPr>
          <p:cNvPr id="142347" name="Group 13"/>
          <p:cNvGrpSpPr>
            <a:grpSpLocks/>
          </p:cNvGrpSpPr>
          <p:nvPr/>
        </p:nvGrpSpPr>
        <p:grpSpPr bwMode="auto">
          <a:xfrm>
            <a:off x="8051007" y="3148809"/>
            <a:ext cx="397668" cy="395288"/>
            <a:chOff x="1715" y="2995"/>
            <a:chExt cx="167" cy="166"/>
          </a:xfrm>
        </p:grpSpPr>
        <p:sp>
          <p:nvSpPr>
            <p:cNvPr id="142402" name="Oval 14"/>
            <p:cNvSpPr>
              <a:spLocks noChangeArrowheads="1"/>
            </p:cNvSpPr>
            <p:nvPr/>
          </p:nvSpPr>
          <p:spPr bwMode="auto">
            <a:xfrm>
              <a:off x="1715" y="299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2403" name="Line 15"/>
            <p:cNvSpPr>
              <a:spLocks noChangeShapeType="1"/>
            </p:cNvSpPr>
            <p:nvPr/>
          </p:nvSpPr>
          <p:spPr bwMode="auto">
            <a:xfrm>
              <a:off x="1730" y="302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42404" name="Line 16"/>
            <p:cNvSpPr>
              <a:spLocks noChangeShapeType="1"/>
            </p:cNvSpPr>
            <p:nvPr/>
          </p:nvSpPr>
          <p:spPr bwMode="auto">
            <a:xfrm flipH="1">
              <a:off x="1740" y="301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grpSp>
        <p:nvGrpSpPr>
          <p:cNvPr id="142348" name="Group 17"/>
          <p:cNvGrpSpPr>
            <a:grpSpLocks/>
          </p:cNvGrpSpPr>
          <p:nvPr/>
        </p:nvGrpSpPr>
        <p:grpSpPr bwMode="auto">
          <a:xfrm>
            <a:off x="8105777" y="4487071"/>
            <a:ext cx="397670" cy="395288"/>
            <a:chOff x="1738" y="3557"/>
            <a:chExt cx="167" cy="166"/>
          </a:xfrm>
        </p:grpSpPr>
        <p:sp>
          <p:nvSpPr>
            <p:cNvPr id="142399" name="Oval 18"/>
            <p:cNvSpPr>
              <a:spLocks noChangeArrowheads="1"/>
            </p:cNvSpPr>
            <p:nvPr/>
          </p:nvSpPr>
          <p:spPr bwMode="auto">
            <a:xfrm>
              <a:off x="1738" y="3557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2400" name="Line 19"/>
            <p:cNvSpPr>
              <a:spLocks noChangeShapeType="1"/>
            </p:cNvSpPr>
            <p:nvPr/>
          </p:nvSpPr>
          <p:spPr bwMode="auto">
            <a:xfrm>
              <a:off x="1753" y="3588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42401" name="Line 20"/>
            <p:cNvSpPr>
              <a:spLocks noChangeShapeType="1"/>
            </p:cNvSpPr>
            <p:nvPr/>
          </p:nvSpPr>
          <p:spPr bwMode="auto">
            <a:xfrm flipH="1">
              <a:off x="1763" y="3576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sp>
        <p:nvSpPr>
          <p:cNvPr id="142349" name="Freeform 21"/>
          <p:cNvSpPr>
            <a:spLocks/>
          </p:cNvSpPr>
          <p:nvPr/>
        </p:nvSpPr>
        <p:spPr bwMode="auto">
          <a:xfrm>
            <a:off x="8532022" y="4394201"/>
            <a:ext cx="459581" cy="292893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2350" name="Freeform 22"/>
          <p:cNvSpPr>
            <a:spLocks/>
          </p:cNvSpPr>
          <p:nvPr/>
        </p:nvSpPr>
        <p:spPr bwMode="auto">
          <a:xfrm>
            <a:off x="8484397" y="3332166"/>
            <a:ext cx="526256" cy="345281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 useBgFill="1">
        <p:nvSpPr>
          <p:cNvPr id="142351" name="Oval 23"/>
          <p:cNvSpPr>
            <a:spLocks noChangeArrowheads="1"/>
          </p:cNvSpPr>
          <p:nvPr/>
        </p:nvSpPr>
        <p:spPr bwMode="auto">
          <a:xfrm>
            <a:off x="8982077" y="3703641"/>
            <a:ext cx="71438" cy="78581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 useBgFill="1">
        <p:nvSpPr>
          <p:cNvPr id="142352" name="Rectangle 24"/>
          <p:cNvSpPr>
            <a:spLocks noChangeArrowheads="1"/>
          </p:cNvSpPr>
          <p:nvPr/>
        </p:nvSpPr>
        <p:spPr bwMode="auto">
          <a:xfrm>
            <a:off x="9634540" y="3494089"/>
            <a:ext cx="1369220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 i="1">
                <a:latin typeface="Times New Roman" pitchFamily="18" charset="0"/>
              </a:rPr>
              <a:t>H(z)</a:t>
            </a:r>
            <a:endParaRPr lang="en-US" altLang="zh-TW" sz="21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Vocal Tract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Filter</a:t>
            </a:r>
          </a:p>
        </p:txBody>
      </p:sp>
      <p:sp useBgFill="1">
        <p:nvSpPr>
          <p:cNvPr id="142353" name="Rectangle 25"/>
          <p:cNvSpPr>
            <a:spLocks noChangeArrowheads="1"/>
          </p:cNvSpPr>
          <p:nvPr/>
        </p:nvSpPr>
        <p:spPr bwMode="auto">
          <a:xfrm>
            <a:off x="11325225" y="3444084"/>
            <a:ext cx="1238250" cy="121682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 i="1">
                <a:latin typeface="Times New Roman" pitchFamily="18" charset="0"/>
              </a:rPr>
              <a:t>R(z)</a:t>
            </a:r>
            <a:endParaRPr lang="en-US" altLang="zh-TW" sz="21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Lip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Radiation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Filter</a:t>
            </a:r>
          </a:p>
        </p:txBody>
      </p:sp>
      <p:sp>
        <p:nvSpPr>
          <p:cNvPr id="142354" name="Line 26"/>
          <p:cNvSpPr>
            <a:spLocks noChangeShapeType="1"/>
          </p:cNvSpPr>
          <p:nvPr/>
        </p:nvSpPr>
        <p:spPr bwMode="auto">
          <a:xfrm>
            <a:off x="9372602" y="4056064"/>
            <a:ext cx="223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 useBgFill="1">
        <p:nvSpPr>
          <p:cNvPr id="142355" name="Oval 27"/>
          <p:cNvSpPr>
            <a:spLocks noChangeArrowheads="1"/>
          </p:cNvSpPr>
          <p:nvPr/>
        </p:nvSpPr>
        <p:spPr bwMode="auto">
          <a:xfrm>
            <a:off x="9324977" y="4029869"/>
            <a:ext cx="71438" cy="7858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 useBgFill="1">
        <p:nvSpPr>
          <p:cNvPr id="142356" name="Oval 28"/>
          <p:cNvSpPr>
            <a:spLocks noChangeArrowheads="1"/>
          </p:cNvSpPr>
          <p:nvPr/>
        </p:nvSpPr>
        <p:spPr bwMode="auto">
          <a:xfrm>
            <a:off x="8951122" y="4303716"/>
            <a:ext cx="71438" cy="78581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2357" name="Line 29"/>
          <p:cNvSpPr>
            <a:spLocks noChangeShapeType="1"/>
          </p:cNvSpPr>
          <p:nvPr/>
        </p:nvSpPr>
        <p:spPr bwMode="auto">
          <a:xfrm>
            <a:off x="9041609" y="3827466"/>
            <a:ext cx="278606" cy="204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58" name="Line 30"/>
          <p:cNvSpPr>
            <a:spLocks noChangeShapeType="1"/>
          </p:cNvSpPr>
          <p:nvPr/>
        </p:nvSpPr>
        <p:spPr bwMode="auto">
          <a:xfrm>
            <a:off x="11018045" y="4017964"/>
            <a:ext cx="3214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59" name="Line 31"/>
          <p:cNvSpPr>
            <a:spLocks noChangeShapeType="1"/>
          </p:cNvSpPr>
          <p:nvPr/>
        </p:nvSpPr>
        <p:spPr bwMode="auto">
          <a:xfrm>
            <a:off x="12606340" y="3984626"/>
            <a:ext cx="5310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60" name="Rectangle 32"/>
          <p:cNvSpPr>
            <a:spLocks noChangeArrowheads="1"/>
          </p:cNvSpPr>
          <p:nvPr/>
        </p:nvSpPr>
        <p:spPr bwMode="auto">
          <a:xfrm>
            <a:off x="8589170" y="3610771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 b="1">
                <a:latin typeface="Times New Roman" pitchFamily="18" charset="0"/>
              </a:rPr>
              <a:t>V</a:t>
            </a:r>
          </a:p>
        </p:txBody>
      </p:sp>
      <p:sp>
        <p:nvSpPr>
          <p:cNvPr id="142361" name="Rectangle 33"/>
          <p:cNvSpPr>
            <a:spLocks noChangeArrowheads="1"/>
          </p:cNvSpPr>
          <p:nvPr/>
        </p:nvSpPr>
        <p:spPr bwMode="auto">
          <a:xfrm>
            <a:off x="8579645" y="4056066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 b="1">
                <a:latin typeface="Times New Roman" pitchFamily="18" charset="0"/>
              </a:rPr>
              <a:t>U</a:t>
            </a:r>
          </a:p>
        </p:txBody>
      </p:sp>
      <p:sp>
        <p:nvSpPr>
          <p:cNvPr id="142362" name="Rectangle 34"/>
          <p:cNvSpPr>
            <a:spLocks noChangeArrowheads="1"/>
          </p:cNvSpPr>
          <p:nvPr/>
        </p:nvSpPr>
        <p:spPr bwMode="auto">
          <a:xfrm>
            <a:off x="7491415" y="3332164"/>
            <a:ext cx="890588" cy="3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1200" b="1">
              <a:latin typeface="Times New Roman" pitchFamily="18" charset="0"/>
            </a:endParaRPr>
          </a:p>
        </p:txBody>
      </p:sp>
      <p:sp>
        <p:nvSpPr>
          <p:cNvPr id="142363" name="Rectangle 35"/>
          <p:cNvSpPr>
            <a:spLocks noChangeArrowheads="1"/>
          </p:cNvSpPr>
          <p:nvPr/>
        </p:nvSpPr>
        <p:spPr bwMode="auto">
          <a:xfrm>
            <a:off x="8046245" y="5163346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G</a:t>
            </a:r>
          </a:p>
        </p:txBody>
      </p:sp>
      <p:sp>
        <p:nvSpPr>
          <p:cNvPr id="142364" name="Rectangle 36"/>
          <p:cNvSpPr>
            <a:spLocks noChangeArrowheads="1"/>
          </p:cNvSpPr>
          <p:nvPr/>
        </p:nvSpPr>
        <p:spPr bwMode="auto">
          <a:xfrm>
            <a:off x="8012907" y="2536828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G</a:t>
            </a:r>
          </a:p>
        </p:txBody>
      </p:sp>
      <p:sp>
        <p:nvSpPr>
          <p:cNvPr id="142365" name="Rectangle 37"/>
          <p:cNvSpPr>
            <a:spLocks noChangeArrowheads="1"/>
          </p:cNvSpPr>
          <p:nvPr/>
        </p:nvSpPr>
        <p:spPr bwMode="auto">
          <a:xfrm>
            <a:off x="13039374" y="3436939"/>
            <a:ext cx="1057983" cy="11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Signal</a:t>
            </a:r>
          </a:p>
        </p:txBody>
      </p:sp>
      <p:sp>
        <p:nvSpPr>
          <p:cNvPr id="142366" name="Rectangle 38"/>
          <p:cNvSpPr>
            <a:spLocks noChangeArrowheads="1"/>
          </p:cNvSpPr>
          <p:nvPr/>
        </p:nvSpPr>
        <p:spPr bwMode="auto">
          <a:xfrm>
            <a:off x="4131470" y="2303466"/>
            <a:ext cx="1023294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Voiced</a:t>
            </a:r>
          </a:p>
        </p:txBody>
      </p:sp>
      <p:sp>
        <p:nvSpPr>
          <p:cNvPr id="142367" name="Line 41"/>
          <p:cNvSpPr>
            <a:spLocks noChangeShapeType="1"/>
          </p:cNvSpPr>
          <p:nvPr/>
        </p:nvSpPr>
        <p:spPr bwMode="auto">
          <a:xfrm>
            <a:off x="5255420" y="2308228"/>
            <a:ext cx="0" cy="566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68" name="Rectangle 42"/>
          <p:cNvSpPr>
            <a:spLocks noChangeArrowheads="1"/>
          </p:cNvSpPr>
          <p:nvPr/>
        </p:nvSpPr>
        <p:spPr bwMode="auto">
          <a:xfrm>
            <a:off x="5167313" y="2120109"/>
            <a:ext cx="2164557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</a:rPr>
              <a:t>Pitch period,</a:t>
            </a:r>
            <a:r>
              <a:rPr lang="en-US" altLang="zh-TW" sz="18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69" name="Line 43"/>
          <p:cNvSpPr>
            <a:spLocks noChangeShapeType="1"/>
          </p:cNvSpPr>
          <p:nvPr/>
        </p:nvSpPr>
        <p:spPr bwMode="auto">
          <a:xfrm flipH="1">
            <a:off x="8251032" y="2884489"/>
            <a:ext cx="7143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70" name="Line 44"/>
          <p:cNvSpPr>
            <a:spLocks noChangeShapeType="1"/>
          </p:cNvSpPr>
          <p:nvPr/>
        </p:nvSpPr>
        <p:spPr bwMode="auto">
          <a:xfrm flipV="1">
            <a:off x="8293897" y="4913316"/>
            <a:ext cx="4763" cy="3167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71" name="Rectangle 46"/>
          <p:cNvSpPr>
            <a:spLocks noChangeArrowheads="1"/>
          </p:cNvSpPr>
          <p:nvPr/>
        </p:nvSpPr>
        <p:spPr bwMode="auto">
          <a:xfrm>
            <a:off x="4686300" y="9713916"/>
            <a:ext cx="13272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72" name="Rectangle 47"/>
          <p:cNvSpPr>
            <a:spLocks noChangeArrowheads="1"/>
          </p:cNvSpPr>
          <p:nvPr/>
        </p:nvSpPr>
        <p:spPr bwMode="auto">
          <a:xfrm>
            <a:off x="4607722" y="7420769"/>
            <a:ext cx="1966913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73" name="Rectangle 48"/>
          <p:cNvSpPr>
            <a:spLocks noChangeArrowheads="1"/>
          </p:cNvSpPr>
          <p:nvPr/>
        </p:nvSpPr>
        <p:spPr bwMode="auto">
          <a:xfrm>
            <a:off x="4588672" y="8704264"/>
            <a:ext cx="1995488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Random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Sequence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Generator</a:t>
            </a:r>
          </a:p>
        </p:txBody>
      </p:sp>
      <p:sp>
        <p:nvSpPr>
          <p:cNvPr id="142374" name="Line 49"/>
          <p:cNvSpPr>
            <a:spLocks noChangeShapeType="1"/>
          </p:cNvSpPr>
          <p:nvPr/>
        </p:nvSpPr>
        <p:spPr bwMode="auto">
          <a:xfrm>
            <a:off x="6593682" y="9240044"/>
            <a:ext cx="141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75" name="Line 50"/>
          <p:cNvSpPr>
            <a:spLocks noChangeShapeType="1"/>
          </p:cNvSpPr>
          <p:nvPr/>
        </p:nvSpPr>
        <p:spPr bwMode="auto">
          <a:xfrm>
            <a:off x="6588920" y="7894639"/>
            <a:ext cx="138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grpSp>
        <p:nvGrpSpPr>
          <p:cNvPr id="142376" name="Group 51"/>
          <p:cNvGrpSpPr>
            <a:grpSpLocks/>
          </p:cNvGrpSpPr>
          <p:nvPr/>
        </p:nvGrpSpPr>
        <p:grpSpPr bwMode="auto">
          <a:xfrm>
            <a:off x="9413082" y="8378034"/>
            <a:ext cx="397668" cy="395288"/>
            <a:chOff x="2095" y="4955"/>
            <a:chExt cx="167" cy="166"/>
          </a:xfrm>
        </p:grpSpPr>
        <p:sp>
          <p:nvSpPr>
            <p:cNvPr id="142396" name="Oval 52"/>
            <p:cNvSpPr>
              <a:spLocks noChangeArrowheads="1"/>
            </p:cNvSpPr>
            <p:nvPr/>
          </p:nvSpPr>
          <p:spPr bwMode="auto">
            <a:xfrm>
              <a:off x="2095" y="495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2110" y="498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2120" y="497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sp>
        <p:nvSpPr>
          <p:cNvPr id="142377" name="Freeform 55"/>
          <p:cNvSpPr>
            <a:spLocks/>
          </p:cNvSpPr>
          <p:nvPr/>
        </p:nvSpPr>
        <p:spPr bwMode="auto">
          <a:xfrm>
            <a:off x="8027197" y="8947153"/>
            <a:ext cx="459581" cy="307181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2378" name="Freeform 56"/>
          <p:cNvSpPr>
            <a:spLocks/>
          </p:cNvSpPr>
          <p:nvPr/>
        </p:nvSpPr>
        <p:spPr bwMode="auto">
          <a:xfrm>
            <a:off x="7979572" y="7906544"/>
            <a:ext cx="526256" cy="316707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 useBgFill="1">
        <p:nvSpPr>
          <p:cNvPr id="142379" name="Oval 57"/>
          <p:cNvSpPr>
            <a:spLocks noChangeArrowheads="1"/>
          </p:cNvSpPr>
          <p:nvPr/>
        </p:nvSpPr>
        <p:spPr bwMode="auto">
          <a:xfrm>
            <a:off x="8477252" y="8249444"/>
            <a:ext cx="71438" cy="7858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 useBgFill="1">
        <p:nvSpPr>
          <p:cNvPr id="142380" name="Rectangle 58"/>
          <p:cNvSpPr>
            <a:spLocks noChangeArrowheads="1"/>
          </p:cNvSpPr>
          <p:nvPr/>
        </p:nvSpPr>
        <p:spPr bwMode="auto">
          <a:xfrm>
            <a:off x="10179845" y="8023226"/>
            <a:ext cx="1369218" cy="1009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Combined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Filter</a:t>
            </a:r>
          </a:p>
        </p:txBody>
      </p:sp>
      <p:sp>
        <p:nvSpPr>
          <p:cNvPr id="142381" name="Line 59"/>
          <p:cNvSpPr>
            <a:spLocks noChangeShapeType="1"/>
          </p:cNvSpPr>
          <p:nvPr/>
        </p:nvSpPr>
        <p:spPr bwMode="auto">
          <a:xfrm>
            <a:off x="8879684" y="8568532"/>
            <a:ext cx="49768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 useBgFill="1">
        <p:nvSpPr>
          <p:cNvPr id="142382" name="Oval 60"/>
          <p:cNvSpPr>
            <a:spLocks noChangeArrowheads="1"/>
          </p:cNvSpPr>
          <p:nvPr/>
        </p:nvSpPr>
        <p:spPr bwMode="auto">
          <a:xfrm>
            <a:off x="8834440" y="8544719"/>
            <a:ext cx="71438" cy="78582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 useBgFill="1">
        <p:nvSpPr>
          <p:cNvPr id="142383" name="Oval 61"/>
          <p:cNvSpPr>
            <a:spLocks noChangeArrowheads="1"/>
          </p:cNvSpPr>
          <p:nvPr/>
        </p:nvSpPr>
        <p:spPr bwMode="auto">
          <a:xfrm>
            <a:off x="8446297" y="8856666"/>
            <a:ext cx="71438" cy="78581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2384" name="Line 62"/>
          <p:cNvSpPr>
            <a:spLocks noChangeShapeType="1"/>
          </p:cNvSpPr>
          <p:nvPr/>
        </p:nvSpPr>
        <p:spPr bwMode="auto">
          <a:xfrm>
            <a:off x="8551072" y="8342316"/>
            <a:ext cx="278606" cy="204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85" name="Line 63"/>
          <p:cNvSpPr>
            <a:spLocks noChangeShapeType="1"/>
          </p:cNvSpPr>
          <p:nvPr/>
        </p:nvSpPr>
        <p:spPr bwMode="auto">
          <a:xfrm>
            <a:off x="11606215" y="8520907"/>
            <a:ext cx="5310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86" name="Rectangle 64"/>
          <p:cNvSpPr>
            <a:spLocks noChangeArrowheads="1"/>
          </p:cNvSpPr>
          <p:nvPr/>
        </p:nvSpPr>
        <p:spPr bwMode="auto">
          <a:xfrm>
            <a:off x="8098632" y="8125621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 b="1">
                <a:latin typeface="Times New Roman" pitchFamily="18" charset="0"/>
              </a:rPr>
              <a:t>V</a:t>
            </a:r>
          </a:p>
        </p:txBody>
      </p:sp>
      <p:sp>
        <p:nvSpPr>
          <p:cNvPr id="142387" name="Rectangle 65"/>
          <p:cNvSpPr>
            <a:spLocks noChangeArrowheads="1"/>
          </p:cNvSpPr>
          <p:nvPr/>
        </p:nvSpPr>
        <p:spPr bwMode="auto">
          <a:xfrm>
            <a:off x="8089107" y="8570916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 b="1">
                <a:latin typeface="Times New Roman" pitchFamily="18" charset="0"/>
              </a:rPr>
              <a:t>U</a:t>
            </a:r>
          </a:p>
        </p:txBody>
      </p:sp>
      <p:sp>
        <p:nvSpPr>
          <p:cNvPr id="142388" name="Rectangle 66"/>
          <p:cNvSpPr>
            <a:spLocks noChangeArrowheads="1"/>
          </p:cNvSpPr>
          <p:nvPr/>
        </p:nvSpPr>
        <p:spPr bwMode="auto">
          <a:xfrm>
            <a:off x="9277350" y="9092409"/>
            <a:ext cx="472887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G</a:t>
            </a:r>
          </a:p>
        </p:txBody>
      </p:sp>
      <p:sp>
        <p:nvSpPr>
          <p:cNvPr id="142389" name="Rectangle 67"/>
          <p:cNvSpPr>
            <a:spLocks noChangeArrowheads="1"/>
          </p:cNvSpPr>
          <p:nvPr/>
        </p:nvSpPr>
        <p:spPr bwMode="auto">
          <a:xfrm>
            <a:off x="12039249" y="7973220"/>
            <a:ext cx="1057983" cy="11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1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2100">
                <a:latin typeface="Times New Roman" pitchFamily="18" charset="0"/>
              </a:rPr>
              <a:t>Signal</a:t>
            </a:r>
          </a:p>
        </p:txBody>
      </p:sp>
      <p:sp>
        <p:nvSpPr>
          <p:cNvPr id="142390" name="Rectangle 68"/>
          <p:cNvSpPr>
            <a:spLocks noChangeArrowheads="1"/>
          </p:cNvSpPr>
          <p:nvPr/>
        </p:nvSpPr>
        <p:spPr bwMode="auto">
          <a:xfrm>
            <a:off x="8289134" y="7694615"/>
            <a:ext cx="2164556" cy="6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</a:rPr>
              <a:t>Voiced/unvoiced </a:t>
            </a:r>
          </a:p>
          <a:p>
            <a:pPr algn="ctr" eaLnBrk="1" hangingPunct="1"/>
            <a:r>
              <a:rPr lang="en-US" altLang="zh-TW" sz="1800" b="1">
                <a:latin typeface="Times New Roman" pitchFamily="18" charset="0"/>
              </a:rPr>
              <a:t>switch</a:t>
            </a:r>
          </a:p>
        </p:txBody>
      </p:sp>
      <p:sp>
        <p:nvSpPr>
          <p:cNvPr id="142391" name="Line 69"/>
          <p:cNvSpPr>
            <a:spLocks noChangeShapeType="1"/>
          </p:cNvSpPr>
          <p:nvPr/>
        </p:nvSpPr>
        <p:spPr bwMode="auto">
          <a:xfrm>
            <a:off x="6012657" y="6844509"/>
            <a:ext cx="0" cy="566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92" name="Rectangle 70"/>
          <p:cNvSpPr>
            <a:spLocks noChangeArrowheads="1"/>
          </p:cNvSpPr>
          <p:nvPr/>
        </p:nvSpPr>
        <p:spPr bwMode="auto">
          <a:xfrm>
            <a:off x="5767388" y="6656391"/>
            <a:ext cx="2164557" cy="4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latin typeface="Times New Roman" pitchFamily="18" charset="0"/>
              </a:rPr>
              <a:t>Pitch period,</a:t>
            </a:r>
            <a:r>
              <a:rPr lang="en-US" altLang="zh-TW" sz="18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93" name="Line 71"/>
          <p:cNvSpPr>
            <a:spLocks noChangeShapeType="1"/>
          </p:cNvSpPr>
          <p:nvPr/>
        </p:nvSpPr>
        <p:spPr bwMode="auto">
          <a:xfrm>
            <a:off x="9834563" y="858281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2394" name="Rectangle 72"/>
          <p:cNvSpPr>
            <a:spLocks noChangeArrowheads="1"/>
          </p:cNvSpPr>
          <p:nvPr/>
        </p:nvSpPr>
        <p:spPr bwMode="auto">
          <a:xfrm>
            <a:off x="4760120" y="6937378"/>
            <a:ext cx="1023294" cy="46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8113" tIns="69057" rIns="138113" bIns="69057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Voiced</a:t>
            </a:r>
          </a:p>
        </p:txBody>
      </p:sp>
      <p:sp>
        <p:nvSpPr>
          <p:cNvPr id="142395" name="Line 73"/>
          <p:cNvSpPr>
            <a:spLocks noChangeShapeType="1"/>
          </p:cNvSpPr>
          <p:nvPr/>
        </p:nvSpPr>
        <p:spPr bwMode="auto">
          <a:xfrm flipV="1">
            <a:off x="9575009" y="8770941"/>
            <a:ext cx="4763" cy="3167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pic>
        <p:nvPicPr>
          <p:cNvPr id="69" name="Picture 6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700" y="5071667"/>
            <a:ext cx="1561152" cy="549951"/>
          </a:xfrm>
          <a:prstGeom prst="rect">
            <a:avLst/>
          </a:prstGeom>
        </p:spPr>
      </p:pic>
      <p:pic>
        <p:nvPicPr>
          <p:cNvPr id="70" name="Picture 6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546" y="920908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2393157" y="107951"/>
            <a:ext cx="13496925" cy="102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42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Simplified Speech Source Model</a:t>
            </a: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2405063" y="6251576"/>
            <a:ext cx="647938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7088" indent="-28575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Excitation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     v/u : voiced/ unvoiced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     N : pitch for 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</a:rPr>
              <a:t>     G : signal gain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000">
                <a:latin typeface="Times New Roman" pitchFamily="18" charset="0"/>
                <a:sym typeface="Symbol" pitchFamily="18" charset="2"/>
              </a:rPr>
              <a:t>     </a:t>
            </a:r>
            <a:r>
              <a:rPr lang="en-US" altLang="zh-TW" sz="3000">
                <a:latin typeface="Times New Roman" pitchFamily="18" charset="0"/>
              </a:rPr>
              <a:t> excitation signal u[n]    </a:t>
            </a:r>
          </a:p>
        </p:txBody>
      </p:sp>
      <p:grpSp>
        <p:nvGrpSpPr>
          <p:cNvPr id="143364" name="Group 7"/>
          <p:cNvGrpSpPr>
            <a:grpSpLocks/>
          </p:cNvGrpSpPr>
          <p:nvPr/>
        </p:nvGrpSpPr>
        <p:grpSpPr bwMode="auto">
          <a:xfrm>
            <a:off x="2628902" y="1362869"/>
            <a:ext cx="10310813" cy="5117307"/>
            <a:chOff x="144" y="672"/>
            <a:chExt cx="4330" cy="2149"/>
          </a:xfrm>
        </p:grpSpPr>
        <p:sp>
          <p:nvSpPr>
            <p:cNvPr id="143367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7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600">
                <a:latin typeface="Times New Roman" pitchFamily="18" charset="0"/>
              </a:endParaRPr>
            </a:p>
          </p:txBody>
        </p:sp>
        <p:sp>
          <p:nvSpPr>
            <p:cNvPr id="143368" name="Text Box 9"/>
            <p:cNvSpPr txBox="1">
              <a:spLocks noChangeArrowheads="1"/>
            </p:cNvSpPr>
            <p:nvPr/>
          </p:nvSpPr>
          <p:spPr bwMode="auto">
            <a:xfrm>
              <a:off x="853" y="871"/>
              <a:ext cx="1509" cy="16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250" b="1">
                  <a:solidFill>
                    <a:srgbClr val="800000"/>
                  </a:solidFill>
                  <a:latin typeface="Times New Roman" pitchFamily="18" charset="0"/>
                </a:rPr>
                <a:t>unvoiced</a:t>
              </a:r>
            </a:p>
            <a:p>
              <a:pPr algn="ctr" eaLnBrk="1" hangingPunct="1"/>
              <a:endParaRPr lang="en-US" altLang="zh-TW" sz="225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225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225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225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807"/>
                </a:spcBef>
              </a:pPr>
              <a:r>
                <a:rPr lang="en-US" altLang="zh-TW" sz="3000" b="1">
                  <a:solidFill>
                    <a:srgbClr val="003300"/>
                  </a:solidFill>
                  <a:latin typeface="Times New Roman" pitchFamily="18" charset="0"/>
                </a:rPr>
                <a:t>                       </a:t>
              </a:r>
              <a:endParaRPr lang="en-US" altLang="zh-TW" sz="225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3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ctr" eaLnBrk="1" hangingPunct="1">
                <a:spcBef>
                  <a:spcPts val="807"/>
                </a:spcBef>
              </a:pPr>
              <a:endParaRPr lang="en-US" altLang="zh-TW" sz="225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807"/>
                </a:spcBef>
              </a:pPr>
              <a:r>
                <a:rPr lang="en-US" altLang="zh-TW" sz="2250" b="1">
                  <a:solidFill>
                    <a:srgbClr val="800000"/>
                  </a:solidFill>
                  <a:latin typeface="Times New Roman" pitchFamily="18" charset="0"/>
                </a:rPr>
                <a:t>voiced</a:t>
              </a:r>
            </a:p>
            <a:p>
              <a:pPr algn="just" eaLnBrk="1" hangingPunct="1"/>
              <a:r>
                <a:rPr lang="en-US" altLang="zh-TW" sz="3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just" eaLnBrk="1" hangingPunct="1"/>
              <a:r>
                <a:rPr lang="en-US" altLang="zh-TW" sz="3000" b="1">
                  <a:solidFill>
                    <a:srgbClr val="003300"/>
                  </a:solidFill>
                  <a:latin typeface="Times New Roman" pitchFamily="18" charset="0"/>
                </a:rPr>
                <a:t>     </a:t>
              </a:r>
              <a:endParaRPr lang="en-US" altLang="zh-TW" sz="2700"/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 flipV="1">
              <a:off x="2245" y="1454"/>
              <a:ext cx="300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4070" y="1297"/>
              <a:ext cx="393" cy="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V="1">
              <a:off x="2524" y="1453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72" name="Text Box 13"/>
            <p:cNvSpPr txBox="1">
              <a:spLocks noChangeArrowheads="1"/>
            </p:cNvSpPr>
            <p:nvPr/>
          </p:nvSpPr>
          <p:spPr bwMode="auto">
            <a:xfrm>
              <a:off x="949" y="1087"/>
              <a:ext cx="603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100" b="1">
                  <a:solidFill>
                    <a:srgbClr val="003366"/>
                  </a:solidFill>
                  <a:latin typeface="Times New Roman" pitchFamily="18" charset="0"/>
                </a:rPr>
                <a:t>random</a:t>
              </a:r>
            </a:p>
            <a:p>
              <a:pPr eaLnBrk="1" hangingPunct="1"/>
              <a:r>
                <a:rPr lang="en-US" altLang="zh-TW" sz="2100" b="1">
                  <a:solidFill>
                    <a:srgbClr val="003366"/>
                  </a:solidFill>
                  <a:latin typeface="Times New Roman" pitchFamily="18" charset="0"/>
                </a:rPr>
                <a:t>sequence</a:t>
              </a:r>
            </a:p>
            <a:p>
              <a:pPr eaLnBrk="1" hangingPunct="1"/>
              <a:r>
                <a:rPr lang="en-US" altLang="zh-TW" sz="21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2700"/>
            </a:p>
          </p:txBody>
        </p:sp>
        <p:sp>
          <p:nvSpPr>
            <p:cNvPr id="143373" name="Text Box 14"/>
            <p:cNvSpPr txBox="1">
              <a:spLocks noChangeArrowheads="1"/>
            </p:cNvSpPr>
            <p:nvPr/>
          </p:nvSpPr>
          <p:spPr bwMode="auto">
            <a:xfrm>
              <a:off x="949" y="1621"/>
              <a:ext cx="6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100" b="1">
                  <a:solidFill>
                    <a:srgbClr val="003366"/>
                  </a:solidFill>
                  <a:latin typeface="Times New Roman" pitchFamily="18" charset="0"/>
                </a:rPr>
                <a:t>periodic pulse train</a:t>
              </a:r>
            </a:p>
            <a:p>
              <a:pPr eaLnBrk="1" hangingPunct="1"/>
              <a:r>
                <a:rPr lang="en-US" altLang="zh-TW" sz="21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2700"/>
            </a:p>
          </p:txBody>
        </p:sp>
        <p:sp>
          <p:nvSpPr>
            <p:cNvPr id="143374" name="Line 15"/>
            <p:cNvSpPr>
              <a:spLocks noChangeShapeType="1"/>
            </p:cNvSpPr>
            <p:nvPr/>
          </p:nvSpPr>
          <p:spPr bwMode="auto">
            <a:xfrm flipV="1">
              <a:off x="1549" y="1735"/>
              <a:ext cx="159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75" name="Rectangle 16"/>
            <p:cNvSpPr>
              <a:spLocks noChangeArrowheads="1"/>
            </p:cNvSpPr>
            <p:nvPr/>
          </p:nvSpPr>
          <p:spPr bwMode="auto">
            <a:xfrm>
              <a:off x="1723" y="1313"/>
              <a:ext cx="26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3376" name="Line 17"/>
            <p:cNvSpPr>
              <a:spLocks noChangeShapeType="1"/>
            </p:cNvSpPr>
            <p:nvPr/>
          </p:nvSpPr>
          <p:spPr bwMode="auto">
            <a:xfrm flipV="1">
              <a:off x="1560" y="1371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77" name="Oval 18"/>
            <p:cNvSpPr>
              <a:spLocks noChangeArrowheads="1"/>
            </p:cNvSpPr>
            <p:nvPr/>
          </p:nvSpPr>
          <p:spPr bwMode="auto">
            <a:xfrm>
              <a:off x="2098" y="1351"/>
              <a:ext cx="21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3378" name="Line 19"/>
            <p:cNvSpPr>
              <a:spLocks noChangeShapeType="1"/>
            </p:cNvSpPr>
            <p:nvPr/>
          </p:nvSpPr>
          <p:spPr bwMode="auto">
            <a:xfrm flipH="1">
              <a:off x="1795" y="1385"/>
              <a:ext cx="142" cy="146"/>
            </a:xfrm>
            <a:prstGeom prst="line">
              <a:avLst/>
            </a:prstGeom>
            <a:noFill/>
            <a:ln w="22860">
              <a:solidFill>
                <a:srgbClr val="800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79" name="Line 20"/>
            <p:cNvSpPr>
              <a:spLocks noChangeShapeType="1"/>
            </p:cNvSpPr>
            <p:nvPr/>
          </p:nvSpPr>
          <p:spPr bwMode="auto">
            <a:xfrm>
              <a:off x="1805" y="1391"/>
              <a:ext cx="126" cy="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80" name="Line 21"/>
            <p:cNvSpPr>
              <a:spLocks noChangeShapeType="1"/>
            </p:cNvSpPr>
            <p:nvPr/>
          </p:nvSpPr>
          <p:spPr bwMode="auto">
            <a:xfrm>
              <a:off x="1927" y="1477"/>
              <a:ext cx="171" cy="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81" name="Text Box 22"/>
            <p:cNvSpPr txBox="1">
              <a:spLocks noChangeArrowheads="1"/>
            </p:cNvSpPr>
            <p:nvPr/>
          </p:nvSpPr>
          <p:spPr bwMode="auto">
            <a:xfrm>
              <a:off x="2091" y="1242"/>
              <a:ext cx="2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4200">
                  <a:solidFill>
                    <a:srgbClr val="80008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zh-TW" sz="2700"/>
            </a:p>
          </p:txBody>
        </p:sp>
        <p:sp>
          <p:nvSpPr>
            <p:cNvPr id="143382" name="Text Box 23"/>
            <p:cNvSpPr txBox="1">
              <a:spLocks noChangeArrowheads="1"/>
            </p:cNvSpPr>
            <p:nvPr/>
          </p:nvSpPr>
          <p:spPr bwMode="auto">
            <a:xfrm>
              <a:off x="4070" y="1012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</a:rPr>
                <a:t>x[n]</a:t>
              </a:r>
              <a:endParaRPr lang="en-US" altLang="zh-TW" sz="2700"/>
            </a:p>
          </p:txBody>
        </p:sp>
        <p:sp>
          <p:nvSpPr>
            <p:cNvPr id="143383" name="Text Box 24"/>
            <p:cNvSpPr txBox="1">
              <a:spLocks noChangeArrowheads="1"/>
            </p:cNvSpPr>
            <p:nvPr/>
          </p:nvSpPr>
          <p:spPr bwMode="auto">
            <a:xfrm>
              <a:off x="2677" y="1092"/>
              <a:ext cx="1393" cy="801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 altLang="zh-TW" sz="225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3000" b="1">
                  <a:solidFill>
                    <a:srgbClr val="003300"/>
                  </a:solidFill>
                  <a:latin typeface="Times New Roman" pitchFamily="18" charset="0"/>
                </a:rPr>
                <a:t>G(z) =</a:t>
              </a:r>
              <a:endParaRPr lang="en-US" altLang="zh-TW" sz="2700"/>
            </a:p>
          </p:txBody>
        </p:sp>
        <p:sp>
          <p:nvSpPr>
            <p:cNvPr id="143384" name="Text Box 25"/>
            <p:cNvSpPr txBox="1">
              <a:spLocks noChangeArrowheads="1"/>
            </p:cNvSpPr>
            <p:nvPr/>
          </p:nvSpPr>
          <p:spPr bwMode="auto">
            <a:xfrm>
              <a:off x="3142" y="1182"/>
              <a:ext cx="9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Aft>
                  <a:spcPts val="1350"/>
                </a:spcAft>
              </a:pPr>
              <a:r>
                <a:rPr lang="en-US" altLang="zh-TW" sz="3300">
                  <a:latin typeface="Times New Roman" pitchFamily="18" charset="0"/>
                </a:rPr>
                <a:t>       1</a:t>
              </a:r>
            </a:p>
            <a:p>
              <a:pPr eaLnBrk="1" hangingPunct="1"/>
              <a:r>
                <a:rPr lang="en-US" altLang="zh-TW" sz="3300">
                  <a:latin typeface="Times New Roman" pitchFamily="18" charset="0"/>
                </a:rPr>
                <a:t>1</a:t>
              </a:r>
              <a:r>
                <a:rPr lang="en-US" altLang="zh-TW" sz="33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3300">
                  <a:latin typeface="Times New Roman" pitchFamily="18" charset="0"/>
                </a:rPr>
                <a:t> </a:t>
              </a:r>
              <a:r>
                <a:rPr lang="en-US" altLang="zh-TW" sz="33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3300">
                  <a:latin typeface="Times New Roman" pitchFamily="18" charset="0"/>
                </a:rPr>
                <a:t> a</a:t>
              </a:r>
              <a:r>
                <a:rPr lang="en-US" altLang="zh-TW" sz="3300" b="1" baseline="-25000">
                  <a:latin typeface="Times New Roman" pitchFamily="18" charset="0"/>
                </a:rPr>
                <a:t>k</a:t>
              </a:r>
              <a:r>
                <a:rPr lang="en-US" altLang="zh-TW" sz="3300">
                  <a:latin typeface="Times New Roman" pitchFamily="18" charset="0"/>
                </a:rPr>
                <a:t>z</a:t>
              </a:r>
              <a:r>
                <a:rPr lang="en-US" altLang="zh-TW" sz="3300" b="1" baseline="30000">
                  <a:latin typeface="Times New Roman" pitchFamily="18" charset="0"/>
                </a:rPr>
                <a:t>-k </a:t>
              </a:r>
              <a:endParaRPr lang="en-US" altLang="zh-TW" sz="2700"/>
            </a:p>
          </p:txBody>
        </p:sp>
        <p:sp>
          <p:nvSpPr>
            <p:cNvPr id="143385" name="Line 26"/>
            <p:cNvSpPr>
              <a:spLocks noChangeShapeType="1"/>
            </p:cNvSpPr>
            <p:nvPr/>
          </p:nvSpPr>
          <p:spPr bwMode="auto">
            <a:xfrm flipH="1" flipV="1">
              <a:off x="3229" y="1423"/>
              <a:ext cx="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86" name="Text Box 27"/>
            <p:cNvSpPr txBox="1">
              <a:spLocks noChangeArrowheads="1"/>
            </p:cNvSpPr>
            <p:nvPr/>
          </p:nvSpPr>
          <p:spPr bwMode="auto">
            <a:xfrm>
              <a:off x="3383" y="1416"/>
              <a:ext cx="3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00" tIns="16200" rIns="81000" bIns="16200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latin typeface="Times New Roman" pitchFamily="18" charset="0"/>
                </a:rPr>
                <a:t> P</a:t>
              </a:r>
            </a:p>
            <a:p>
              <a:pPr eaLnBrk="1" hangingPunct="1"/>
              <a:endParaRPr lang="en-US" altLang="zh-TW" sz="450">
                <a:latin typeface="Times New Roman" pitchFamily="18" charset="0"/>
              </a:endParaRPr>
            </a:p>
            <a:p>
              <a:pPr eaLnBrk="1" hangingPunct="1"/>
              <a:endParaRPr lang="en-US" altLang="zh-TW" sz="1800" b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1800" b="1">
                  <a:latin typeface="Times New Roman" pitchFamily="18" charset="0"/>
                </a:rPr>
                <a:t>k = 1</a:t>
              </a:r>
              <a:endParaRPr lang="en-US" altLang="zh-TW" sz="2700"/>
            </a:p>
          </p:txBody>
        </p:sp>
        <p:sp>
          <p:nvSpPr>
            <p:cNvPr id="143387" name="Line 28"/>
            <p:cNvSpPr>
              <a:spLocks noChangeShapeType="1"/>
            </p:cNvSpPr>
            <p:nvPr/>
          </p:nvSpPr>
          <p:spPr bwMode="auto">
            <a:xfrm flipV="1">
              <a:off x="1846" y="1749"/>
              <a:ext cx="0" cy="2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88" name="Line 29"/>
            <p:cNvSpPr>
              <a:spLocks noChangeShapeType="1"/>
            </p:cNvSpPr>
            <p:nvPr/>
          </p:nvSpPr>
          <p:spPr bwMode="auto">
            <a:xfrm flipV="1">
              <a:off x="1206" y="2202"/>
              <a:ext cx="0" cy="1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89" name="Text Box 30"/>
            <p:cNvSpPr txBox="1">
              <a:spLocks noChangeArrowheads="1"/>
            </p:cNvSpPr>
            <p:nvPr/>
          </p:nvSpPr>
          <p:spPr bwMode="auto">
            <a:xfrm>
              <a:off x="1173" y="2489"/>
              <a:ext cx="86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</a:rPr>
                <a:t>Excitation</a:t>
              </a:r>
              <a:endParaRPr lang="en-US" altLang="zh-TW" sz="2700"/>
            </a:p>
          </p:txBody>
        </p:sp>
        <p:sp>
          <p:nvSpPr>
            <p:cNvPr id="143390" name="Text Box 31"/>
            <p:cNvSpPr txBox="1">
              <a:spLocks noChangeArrowheads="1"/>
            </p:cNvSpPr>
            <p:nvPr/>
          </p:nvSpPr>
          <p:spPr bwMode="auto">
            <a:xfrm>
              <a:off x="2758" y="830"/>
              <a:ext cx="124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</a:rPr>
                <a:t>G(z), G(</a:t>
              </a:r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</a:rPr>
                <a:t>), g[n]</a:t>
              </a:r>
              <a:endParaRPr lang="en-US" altLang="zh-TW" sz="2700"/>
            </a:p>
          </p:txBody>
        </p:sp>
        <p:sp>
          <p:nvSpPr>
            <p:cNvPr id="143391" name="Text Box 32"/>
            <p:cNvSpPr txBox="1">
              <a:spLocks noChangeArrowheads="1"/>
            </p:cNvSpPr>
            <p:nvPr/>
          </p:nvSpPr>
          <p:spPr bwMode="auto">
            <a:xfrm>
              <a:off x="2687" y="1894"/>
              <a:ext cx="14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</a:rPr>
                <a:t>Vocal Tract Model</a:t>
              </a:r>
              <a:endParaRPr lang="en-US" altLang="zh-TW" sz="2700"/>
            </a:p>
          </p:txBody>
        </p:sp>
        <p:sp>
          <p:nvSpPr>
            <p:cNvPr id="143392" name="Text Box 33"/>
            <p:cNvSpPr txBox="1">
              <a:spLocks noChangeArrowheads="1"/>
            </p:cNvSpPr>
            <p:nvPr/>
          </p:nvSpPr>
          <p:spPr bwMode="auto">
            <a:xfrm>
              <a:off x="2326" y="1191"/>
              <a:ext cx="4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993366"/>
                  </a:solidFill>
                  <a:latin typeface="Times New Roman" pitchFamily="18" charset="0"/>
                </a:rPr>
                <a:t>u[n]</a:t>
              </a:r>
              <a:endParaRPr lang="en-US" altLang="zh-TW" sz="2700"/>
            </a:p>
          </p:txBody>
        </p:sp>
        <p:sp>
          <p:nvSpPr>
            <p:cNvPr id="143393" name="Line 34"/>
            <p:cNvSpPr>
              <a:spLocks noChangeShapeType="1"/>
            </p:cNvSpPr>
            <p:nvPr/>
          </p:nvSpPr>
          <p:spPr bwMode="auto">
            <a:xfrm flipH="1" flipV="1">
              <a:off x="2202" y="1557"/>
              <a:ext cx="2" cy="1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3394" name="Text Box 35"/>
            <p:cNvSpPr txBox="1">
              <a:spLocks noChangeArrowheads="1"/>
            </p:cNvSpPr>
            <p:nvPr/>
          </p:nvSpPr>
          <p:spPr bwMode="auto">
            <a:xfrm>
              <a:off x="2076" y="1706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b="1">
                  <a:solidFill>
                    <a:srgbClr val="0066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3395" name="Text Box 36"/>
            <p:cNvSpPr txBox="1">
              <a:spLocks noChangeArrowheads="1"/>
            </p:cNvSpPr>
            <p:nvPr/>
          </p:nvSpPr>
          <p:spPr bwMode="auto">
            <a:xfrm>
              <a:off x="1701" y="1933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b="1">
                  <a:solidFill>
                    <a:srgbClr val="003300"/>
                  </a:solidFill>
                  <a:latin typeface="Times New Roman" pitchFamily="18" charset="0"/>
                </a:rPr>
                <a:t>v/u</a:t>
              </a:r>
            </a:p>
          </p:txBody>
        </p:sp>
        <p:sp>
          <p:nvSpPr>
            <p:cNvPr id="143396" name="Text Box 37"/>
            <p:cNvSpPr txBox="1">
              <a:spLocks noChangeArrowheads="1"/>
            </p:cNvSpPr>
            <p:nvPr/>
          </p:nvSpPr>
          <p:spPr bwMode="auto">
            <a:xfrm>
              <a:off x="1009" y="2311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3000" b="1">
                  <a:solidFill>
                    <a:srgbClr val="0033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43365" name="Text Box 39"/>
          <p:cNvSpPr txBox="1">
            <a:spLocks noChangeArrowheads="1"/>
          </p:cNvSpPr>
          <p:nvPr/>
        </p:nvSpPr>
        <p:spPr bwMode="auto">
          <a:xfrm>
            <a:off x="9063040" y="6246816"/>
            <a:ext cx="677703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54013" indent="-1746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Vocal Tract parameters</a:t>
            </a:r>
          </a:p>
          <a:p>
            <a:pPr lvl="1" eaLnBrk="1" hangingPunct="1"/>
            <a:r>
              <a:rPr lang="en-US" altLang="zh-TW" sz="3000">
                <a:latin typeface="Times New Roman" pitchFamily="18" charset="0"/>
              </a:rPr>
              <a:t>   {a</a:t>
            </a:r>
            <a:r>
              <a:rPr lang="en-US" altLang="zh-TW" sz="3000" baseline="-25000">
                <a:latin typeface="Times New Roman" pitchFamily="18" charset="0"/>
              </a:rPr>
              <a:t>k</a:t>
            </a:r>
            <a:r>
              <a:rPr lang="en-US" altLang="zh-TW" sz="3000">
                <a:latin typeface="Times New Roman" pitchFamily="18" charset="0"/>
              </a:rPr>
              <a:t>} : LPC coefficients</a:t>
            </a:r>
            <a:endParaRPr lang="en-US" altLang="zh-TW" sz="3000">
              <a:latin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altLang="zh-TW" sz="3000">
                <a:latin typeface="Times New Roman" pitchFamily="18" charset="0"/>
                <a:sym typeface="Symbol" pitchFamily="18" charset="2"/>
              </a:rPr>
              <a:t>   </a:t>
            </a:r>
            <a:r>
              <a:rPr lang="en-US" altLang="zh-TW" sz="3000">
                <a:latin typeface="Times New Roman" pitchFamily="18" charset="0"/>
              </a:rPr>
              <a:t>formant structure of speech signals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3000">
                <a:latin typeface="Times New Roman" pitchFamily="18" charset="0"/>
              </a:rPr>
              <a:t>A good approximation, though not   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3000">
                <a:latin typeface="Times New Roman" pitchFamily="18" charset="0"/>
              </a:rPr>
              <a:t>   precise enough</a:t>
            </a:r>
          </a:p>
        </p:txBody>
      </p:sp>
      <p:sp>
        <p:nvSpPr>
          <p:cNvPr id="143366" name="Text Box 40"/>
          <p:cNvSpPr txBox="1">
            <a:spLocks noChangeArrowheads="1"/>
          </p:cNvSpPr>
          <p:nvPr/>
        </p:nvSpPr>
        <p:spPr bwMode="auto">
          <a:xfrm>
            <a:off x="3419476" y="9316246"/>
            <a:ext cx="96263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>
                <a:latin typeface="Times New Roman" pitchFamily="18" charset="0"/>
              </a:rPr>
              <a:t>Reference: 3.3.1-3.3.6 of Rabiner and Juang, or 6.3 of Huang</a:t>
            </a:r>
          </a:p>
        </p:txBody>
      </p:sp>
      <p:pic>
        <p:nvPicPr>
          <p:cNvPr id="37" name="Picture 3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945" y="534908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8833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70" y="391321"/>
            <a:ext cx="8512968" cy="124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文字方塊 1"/>
          <p:cNvSpPr txBox="1">
            <a:spLocks noChangeArrowheads="1"/>
          </p:cNvSpPr>
          <p:nvPr/>
        </p:nvSpPr>
        <p:spPr bwMode="auto">
          <a:xfrm>
            <a:off x="2555082" y="686625"/>
            <a:ext cx="659026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800" b="1" u="sng">
                <a:latin typeface="Arial" charset="0"/>
              </a:rPr>
              <a:t>Speech Source Model</a:t>
            </a:r>
            <a:endParaRPr lang="zh-TW" altLang="en-US" sz="4800" b="1" u="sng">
              <a:latin typeface="Arial" charset="0"/>
            </a:endParaRPr>
          </a:p>
        </p:txBody>
      </p:sp>
      <p:sp>
        <p:nvSpPr>
          <p:cNvPr id="144389" name="矩形 4"/>
          <p:cNvSpPr>
            <a:spLocks noChangeArrowheads="1"/>
          </p:cNvSpPr>
          <p:nvPr/>
        </p:nvSpPr>
        <p:spPr bwMode="auto">
          <a:xfrm>
            <a:off x="4391025" y="2768031"/>
            <a:ext cx="162163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latin typeface="Times New Roman" pitchFamily="18" charset="0"/>
              </a:rPr>
              <a:t>u[n]</a:t>
            </a:r>
          </a:p>
        </p:txBody>
      </p:sp>
      <p:sp>
        <p:nvSpPr>
          <p:cNvPr id="144390" name="矩形 5"/>
          <p:cNvSpPr>
            <a:spLocks noChangeArrowheads="1"/>
          </p:cNvSpPr>
          <p:nvPr/>
        </p:nvSpPr>
        <p:spPr bwMode="auto">
          <a:xfrm>
            <a:off x="12816408" y="2768031"/>
            <a:ext cx="161925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latin typeface="Times New Roman" pitchFamily="18" charset="0"/>
              </a:rPr>
              <a:t>x[n]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991296" y="6656464"/>
                <a:ext cx="8100899" cy="2169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800" i="1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48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48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4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4800" i="1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4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4800" i="1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8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4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48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4800" i="1">
                          <a:latin typeface="Cambria Math"/>
                        </a:rPr>
                        <m:t>=</m:t>
                      </m:r>
                      <m:r>
                        <a:rPr lang="en-US" altLang="zh-TW" sz="4800" i="1">
                          <a:latin typeface="Cambria Math"/>
                        </a:rPr>
                        <m:t>𝑢</m:t>
                      </m:r>
                      <m:r>
                        <a:rPr lang="en-US" altLang="zh-TW" sz="4800" i="1">
                          <a:latin typeface="Cambria Math"/>
                        </a:rPr>
                        <m:t>[</m:t>
                      </m:r>
                      <m:r>
                        <a:rPr lang="en-US" altLang="zh-TW" sz="4800" i="1">
                          <a:latin typeface="Cambria Math"/>
                        </a:rPr>
                        <m:t>𝑛</m:t>
                      </m:r>
                      <m:r>
                        <a:rPr lang="en-US" altLang="zh-TW" sz="48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335688" y="2227972"/>
                <a:ext cx="6264696" cy="30469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800" i="1" dirty="0">
                    <a:latin typeface="Cambria Math"/>
                  </a:rPr>
                  <a:t>                         </a:t>
                </a:r>
                <a:r>
                  <a:rPr lang="en-US" altLang="zh-TW" sz="4800" dirty="0">
                    <a:latin typeface="Cambria Math"/>
                  </a:rPr>
                  <a:t>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zh-TW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8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4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4800" dirty="0"/>
              </a:p>
              <a:p>
                <a:endParaRPr lang="en-US" altLang="zh-TW" sz="4800" dirty="0"/>
              </a:p>
              <a:p>
                <a:endParaRPr lang="zh-TW" altLang="en-US" sz="4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blipFill rotWithShape="1">
                <a:blip r:embed="rId4"/>
                <a:stretch>
                  <a:fillRect t="-32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4607496" y="3956162"/>
            <a:ext cx="172819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12600384" y="3956162"/>
            <a:ext cx="172819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470880" y="3368874"/>
                <a:ext cx="3215111" cy="165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>
                          <a:latin typeface="Cambria Math"/>
                        </a:rPr>
                        <m:t>1− </m:t>
                      </m:r>
                      <m:nary>
                        <m:naryPr>
                          <m:chr m:val="∑"/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6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6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6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600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8470882" y="3385445"/>
            <a:ext cx="34814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0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dirty="0"/>
              <a:t>Waveform plots of typical vowel sounds - Voiced</a:t>
            </a:r>
            <a:r>
              <a:rPr lang="zh-TW" altLang="en-US" sz="4200" dirty="0">
                <a:ea typeface="華康魏碑體" pitchFamily="65" charset="-120"/>
              </a:rPr>
              <a:t>（濁音）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4" y="1386684"/>
            <a:ext cx="5364956" cy="93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6" name="群組 3"/>
          <p:cNvGrpSpPr>
            <a:grpSpLocks noChangeAspect="1"/>
          </p:cNvGrpSpPr>
          <p:nvPr/>
        </p:nvGrpSpPr>
        <p:grpSpPr bwMode="auto">
          <a:xfrm>
            <a:off x="7955757" y="2372521"/>
            <a:ext cx="7808118" cy="6903245"/>
            <a:chOff x="5078413" y="1581150"/>
            <a:chExt cx="3943350" cy="348615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1581150"/>
              <a:ext cx="394335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8" name="文字方塊 1"/>
            <p:cNvSpPr txBox="1">
              <a:spLocks noChangeArrowheads="1"/>
            </p:cNvSpPr>
            <p:nvPr/>
          </p:nvSpPr>
          <p:spPr bwMode="auto">
            <a:xfrm>
              <a:off x="8052866" y="2852936"/>
              <a:ext cx="911622" cy="27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/>
                <a:t>tone</a:t>
              </a:r>
              <a:r>
                <a:rPr lang="en-US" altLang="zh-TW" sz="2550"/>
                <a:t> 1</a:t>
              </a:r>
              <a:endParaRPr lang="zh-TW" altLang="en-US" sz="2550"/>
            </a:p>
          </p:txBody>
        </p:sp>
        <p:sp>
          <p:nvSpPr>
            <p:cNvPr id="125959" name="文字方塊 10"/>
            <p:cNvSpPr txBox="1">
              <a:spLocks noChangeArrowheads="1"/>
            </p:cNvSpPr>
            <p:nvPr/>
          </p:nvSpPr>
          <p:spPr bwMode="auto">
            <a:xfrm>
              <a:off x="7235825" y="2236788"/>
              <a:ext cx="1152525" cy="27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 dirty="0">
                  <a:solidFill>
                    <a:srgbClr val="0070C0"/>
                  </a:solidFill>
                </a:rPr>
                <a:t>tone 2</a:t>
              </a:r>
              <a:endParaRPr lang="zh-TW" altLang="en-US" sz="3000" dirty="0">
                <a:solidFill>
                  <a:srgbClr val="0070C0"/>
                </a:solidFill>
              </a:endParaRPr>
            </a:p>
          </p:txBody>
        </p:sp>
        <p:sp>
          <p:nvSpPr>
            <p:cNvPr id="125960" name="文字方塊 9"/>
            <p:cNvSpPr txBox="1">
              <a:spLocks noChangeArrowheads="1"/>
            </p:cNvSpPr>
            <p:nvPr/>
          </p:nvSpPr>
          <p:spPr bwMode="auto">
            <a:xfrm>
              <a:off x="7452320" y="3501008"/>
              <a:ext cx="911622" cy="27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>
                  <a:solidFill>
                    <a:srgbClr val="FF0000"/>
                  </a:solidFill>
                </a:rPr>
                <a:t>tone</a:t>
              </a:r>
              <a:r>
                <a:rPr lang="en-US" altLang="zh-TW" sz="2550">
                  <a:solidFill>
                    <a:srgbClr val="FF0000"/>
                  </a:solidFill>
                </a:rPr>
                <a:t> 4 </a:t>
              </a:r>
              <a:endParaRPr lang="zh-TW" altLang="en-US" sz="2550">
                <a:solidFill>
                  <a:srgbClr val="FF0000"/>
                </a:solidFill>
              </a:endParaRPr>
            </a:p>
          </p:txBody>
        </p:sp>
        <p:sp>
          <p:nvSpPr>
            <p:cNvPr id="125961" name="文字方塊 2"/>
            <p:cNvSpPr txBox="1">
              <a:spLocks noChangeArrowheads="1"/>
            </p:cNvSpPr>
            <p:nvPr/>
          </p:nvSpPr>
          <p:spPr bwMode="auto">
            <a:xfrm>
              <a:off x="7740352" y="4653136"/>
              <a:ext cx="648072" cy="279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3000"/>
                <a:t>t</a:t>
              </a:r>
              <a:endParaRPr lang="zh-TW" altLang="en-US" sz="3000"/>
            </a:p>
          </p:txBody>
        </p:sp>
        <p:sp>
          <p:nvSpPr>
            <p:cNvPr id="14" name="文字方塊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8064" y="1581150"/>
              <a:ext cx="1800200" cy="836383"/>
            </a:xfrm>
            <a:prstGeom prst="rect">
              <a:avLst/>
            </a:prstGeom>
            <a:blipFill rotWithShape="1">
              <a:blip r:embed="rId4"/>
              <a:stretch>
                <a:fillRect l="-337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</a:rPr>
                <a:t> 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0332134" y="3152557"/>
            <a:ext cx="1527683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/>
              <a:t>(</a:t>
            </a:r>
            <a:r>
              <a:rPr lang="zh-TW" altLang="en-US" sz="3000" dirty="0"/>
              <a:t>音高</a:t>
            </a:r>
            <a:r>
              <a:rPr lang="en-US" altLang="zh-TW" sz="3000" dirty="0"/>
              <a:t>)</a:t>
            </a:r>
            <a:endParaRPr lang="zh-TW" altLang="en-US" sz="3000" dirty="0"/>
          </a:p>
        </p:txBody>
      </p: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764" y="7760210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72" y="9424592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57438" y="1412878"/>
            <a:ext cx="12544425" cy="717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2738440" y="4856166"/>
            <a:ext cx="12453938" cy="4998243"/>
            <a:chOff x="45" y="1805"/>
            <a:chExt cx="5230" cy="2099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7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1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47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1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Mel </a:t>
              </a:r>
              <a:br>
                <a:rPr lang="en-US" altLang="zh-TW" sz="2700"/>
              </a:br>
              <a:r>
                <a:rPr lang="en-US" altLang="zh-TW" sz="27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Log(| |</a:t>
              </a:r>
              <a:r>
                <a:rPr lang="en-US" altLang="zh-TW" sz="2700" baseline="30000"/>
                <a:t>2</a:t>
              </a:r>
              <a:r>
                <a:rPr lang="en-US" altLang="zh-TW" sz="27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6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x’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3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k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3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m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3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 i="1">
                  <a:latin typeface="Times New Roman" pitchFamily="18" charset="0"/>
                </a:rPr>
                <a:t>’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m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4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 i="1">
                  <a:latin typeface="Times New Roman" pitchFamily="18" charset="0"/>
                </a:rPr>
                <a:t> 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j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4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1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e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endParaRPr lang="en-US" altLang="zh-TW" sz="2700"/>
            </a:p>
          </p:txBody>
        </p:sp>
      </p:grpSp>
      <p:pic>
        <p:nvPicPr>
          <p:cNvPr id="38" name="Picture 3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545" y="896144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Pre-emphasis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71725" y="1386683"/>
            <a:ext cx="12003882" cy="13572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3600" dirty="0">
                <a:latin typeface="Times New Roman" pitchFamily="18" charset="0"/>
              </a:rPr>
              <a:t>The process of Pre-emphasis : </a:t>
            </a:r>
          </a:p>
          <a:p>
            <a:pPr lvl="1" eaLnBrk="1" hangingPunct="1"/>
            <a:r>
              <a:rPr lang="en-US" altLang="zh-TW" sz="3600" dirty="0">
                <a:latin typeface="Times New Roman" pitchFamily="18" charset="0"/>
              </a:rPr>
              <a:t>a high-pass filter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662240" y="4084639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2907507" y="3632203"/>
            <a:ext cx="2533650" cy="812006"/>
          </a:xfrm>
          <a:custGeom>
            <a:avLst/>
            <a:gdLst>
              <a:gd name="T0" fmla="*/ 0 w 1406"/>
              <a:gd name="T1" fmla="*/ 2147483647 h 341"/>
              <a:gd name="T2" fmla="*/ 2147483647 w 1406"/>
              <a:gd name="T3" fmla="*/ 2147483647 h 341"/>
              <a:gd name="T4" fmla="*/ 2147483647 w 1406"/>
              <a:gd name="T5" fmla="*/ 2147483647 h 341"/>
              <a:gd name="T6" fmla="*/ 2147483647 w 1406"/>
              <a:gd name="T7" fmla="*/ 2147483647 h 341"/>
              <a:gd name="T8" fmla="*/ 2147483647 w 1406"/>
              <a:gd name="T9" fmla="*/ 2147483647 h 341"/>
              <a:gd name="T10" fmla="*/ 2147483647 w 1406"/>
              <a:gd name="T11" fmla="*/ 2147483647 h 341"/>
              <a:gd name="T12" fmla="*/ 2147483647 w 1406"/>
              <a:gd name="T13" fmla="*/ 2147483647 h 341"/>
              <a:gd name="T14" fmla="*/ 2147483647 w 1406"/>
              <a:gd name="T15" fmla="*/ 2147483647 h 341"/>
              <a:gd name="T16" fmla="*/ 2147483647 w 1406"/>
              <a:gd name="T17" fmla="*/ 2147483647 h 341"/>
              <a:gd name="T18" fmla="*/ 2147483647 w 1406"/>
              <a:gd name="T19" fmla="*/ 2147483647 h 341"/>
              <a:gd name="T20" fmla="*/ 2147483647 w 1406"/>
              <a:gd name="T21" fmla="*/ 2147483647 h 341"/>
              <a:gd name="T22" fmla="*/ 2147483647 w 1406"/>
              <a:gd name="T23" fmla="*/ 2147483647 h 341"/>
              <a:gd name="T24" fmla="*/ 2147483647 w 1406"/>
              <a:gd name="T25" fmla="*/ 2147483647 h 341"/>
              <a:gd name="T26" fmla="*/ 2147483647 w 1406"/>
              <a:gd name="T27" fmla="*/ 2147483647 h 341"/>
              <a:gd name="T28" fmla="*/ 2147483647 w 1406"/>
              <a:gd name="T29" fmla="*/ 2147483647 h 341"/>
              <a:gd name="T30" fmla="*/ 2147483647 w 1406"/>
              <a:gd name="T31" fmla="*/ 2147483647 h 341"/>
              <a:gd name="T32" fmla="*/ 2147483647 w 1406"/>
              <a:gd name="T33" fmla="*/ 2147483647 h 341"/>
              <a:gd name="T34" fmla="*/ 2147483647 w 1406"/>
              <a:gd name="T35" fmla="*/ 2147483647 h 341"/>
              <a:gd name="T36" fmla="*/ 2147483647 w 1406"/>
              <a:gd name="T37" fmla="*/ 2147483647 h 341"/>
              <a:gd name="T38" fmla="*/ 2147483647 w 1406"/>
              <a:gd name="T39" fmla="*/ 2147483647 h 341"/>
              <a:gd name="T40" fmla="*/ 2147483647 w 1406"/>
              <a:gd name="T41" fmla="*/ 2147483647 h 341"/>
              <a:gd name="T42" fmla="*/ 2147483647 w 1406"/>
              <a:gd name="T43" fmla="*/ 2147483647 h 341"/>
              <a:gd name="T44" fmla="*/ 2147483647 w 1406"/>
              <a:gd name="T45" fmla="*/ 2147483647 h 341"/>
              <a:gd name="T46" fmla="*/ 2147483647 w 1406"/>
              <a:gd name="T47" fmla="*/ 2147483647 h 341"/>
              <a:gd name="T48" fmla="*/ 2147483647 w 1406"/>
              <a:gd name="T49" fmla="*/ 2147483647 h 341"/>
              <a:gd name="T50" fmla="*/ 2147483647 w 1406"/>
              <a:gd name="T51" fmla="*/ 2147483647 h 341"/>
              <a:gd name="T52" fmla="*/ 2147483647 w 1406"/>
              <a:gd name="T53" fmla="*/ 2147483647 h 341"/>
              <a:gd name="T54" fmla="*/ 2147483647 w 1406"/>
              <a:gd name="T55" fmla="*/ 2147483647 h 341"/>
              <a:gd name="T56" fmla="*/ 2147483647 w 1406"/>
              <a:gd name="T57" fmla="*/ 2147483647 h 341"/>
              <a:gd name="T58" fmla="*/ 2147483647 w 1406"/>
              <a:gd name="T59" fmla="*/ 2147483647 h 3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06" h="341">
                <a:moveTo>
                  <a:pt x="0" y="190"/>
                </a:moveTo>
                <a:cubicBezTo>
                  <a:pt x="15" y="110"/>
                  <a:pt x="30" y="30"/>
                  <a:pt x="45" y="53"/>
                </a:cubicBezTo>
                <a:cubicBezTo>
                  <a:pt x="60" y="76"/>
                  <a:pt x="76" y="311"/>
                  <a:pt x="91" y="326"/>
                </a:cubicBezTo>
                <a:cubicBezTo>
                  <a:pt x="106" y="341"/>
                  <a:pt x="129" y="159"/>
                  <a:pt x="136" y="144"/>
                </a:cubicBezTo>
                <a:cubicBezTo>
                  <a:pt x="143" y="129"/>
                  <a:pt x="129" y="250"/>
                  <a:pt x="136" y="235"/>
                </a:cubicBezTo>
                <a:cubicBezTo>
                  <a:pt x="143" y="220"/>
                  <a:pt x="166" y="46"/>
                  <a:pt x="181" y="53"/>
                </a:cubicBezTo>
                <a:cubicBezTo>
                  <a:pt x="196" y="60"/>
                  <a:pt x="219" y="250"/>
                  <a:pt x="227" y="280"/>
                </a:cubicBezTo>
                <a:cubicBezTo>
                  <a:pt x="235" y="310"/>
                  <a:pt x="227" y="273"/>
                  <a:pt x="227" y="235"/>
                </a:cubicBezTo>
                <a:cubicBezTo>
                  <a:pt x="227" y="197"/>
                  <a:pt x="220" y="46"/>
                  <a:pt x="227" y="53"/>
                </a:cubicBezTo>
                <a:cubicBezTo>
                  <a:pt x="234" y="60"/>
                  <a:pt x="265" y="250"/>
                  <a:pt x="272" y="280"/>
                </a:cubicBezTo>
                <a:cubicBezTo>
                  <a:pt x="279" y="310"/>
                  <a:pt x="265" y="258"/>
                  <a:pt x="272" y="235"/>
                </a:cubicBezTo>
                <a:cubicBezTo>
                  <a:pt x="279" y="212"/>
                  <a:pt x="310" y="137"/>
                  <a:pt x="317" y="144"/>
                </a:cubicBezTo>
                <a:cubicBezTo>
                  <a:pt x="324" y="151"/>
                  <a:pt x="309" y="303"/>
                  <a:pt x="317" y="280"/>
                </a:cubicBezTo>
                <a:cubicBezTo>
                  <a:pt x="325" y="257"/>
                  <a:pt x="355" y="0"/>
                  <a:pt x="363" y="8"/>
                </a:cubicBezTo>
                <a:cubicBezTo>
                  <a:pt x="371" y="16"/>
                  <a:pt x="348" y="311"/>
                  <a:pt x="363" y="326"/>
                </a:cubicBezTo>
                <a:cubicBezTo>
                  <a:pt x="378" y="341"/>
                  <a:pt x="424" y="107"/>
                  <a:pt x="454" y="99"/>
                </a:cubicBezTo>
                <a:cubicBezTo>
                  <a:pt x="484" y="91"/>
                  <a:pt x="521" y="280"/>
                  <a:pt x="544" y="280"/>
                </a:cubicBezTo>
                <a:cubicBezTo>
                  <a:pt x="567" y="280"/>
                  <a:pt x="552" y="106"/>
                  <a:pt x="590" y="99"/>
                </a:cubicBezTo>
                <a:cubicBezTo>
                  <a:pt x="628" y="92"/>
                  <a:pt x="726" y="235"/>
                  <a:pt x="771" y="235"/>
                </a:cubicBezTo>
                <a:cubicBezTo>
                  <a:pt x="816" y="235"/>
                  <a:pt x="847" y="92"/>
                  <a:pt x="862" y="99"/>
                </a:cubicBezTo>
                <a:cubicBezTo>
                  <a:pt x="877" y="106"/>
                  <a:pt x="847" y="295"/>
                  <a:pt x="862" y="280"/>
                </a:cubicBezTo>
                <a:cubicBezTo>
                  <a:pt x="877" y="265"/>
                  <a:pt x="930" y="0"/>
                  <a:pt x="953" y="8"/>
                </a:cubicBezTo>
                <a:cubicBezTo>
                  <a:pt x="976" y="16"/>
                  <a:pt x="983" y="319"/>
                  <a:pt x="998" y="326"/>
                </a:cubicBezTo>
                <a:cubicBezTo>
                  <a:pt x="1013" y="333"/>
                  <a:pt x="1020" y="61"/>
                  <a:pt x="1043" y="53"/>
                </a:cubicBezTo>
                <a:cubicBezTo>
                  <a:pt x="1066" y="45"/>
                  <a:pt x="1111" y="280"/>
                  <a:pt x="1134" y="280"/>
                </a:cubicBezTo>
                <a:cubicBezTo>
                  <a:pt x="1157" y="280"/>
                  <a:pt x="1156" y="53"/>
                  <a:pt x="1179" y="53"/>
                </a:cubicBezTo>
                <a:cubicBezTo>
                  <a:pt x="1202" y="53"/>
                  <a:pt x="1247" y="272"/>
                  <a:pt x="1270" y="280"/>
                </a:cubicBezTo>
                <a:cubicBezTo>
                  <a:pt x="1293" y="288"/>
                  <a:pt x="1300" y="106"/>
                  <a:pt x="1315" y="99"/>
                </a:cubicBezTo>
                <a:cubicBezTo>
                  <a:pt x="1330" y="92"/>
                  <a:pt x="1346" y="220"/>
                  <a:pt x="1361" y="235"/>
                </a:cubicBezTo>
                <a:cubicBezTo>
                  <a:pt x="1376" y="250"/>
                  <a:pt x="1399" y="197"/>
                  <a:pt x="1406" y="19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550822" y="3415507"/>
            <a:ext cx="3564731" cy="140255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700" i="1">
                <a:latin typeface="Times New Roman" pitchFamily="18" charset="0"/>
              </a:rPr>
              <a:t>H</a:t>
            </a:r>
            <a:r>
              <a:rPr lang="en-US" altLang="zh-TW" sz="2700">
                <a:latin typeface="Times New Roman" pitchFamily="18" charset="0"/>
              </a:rPr>
              <a:t>(</a:t>
            </a:r>
            <a:r>
              <a:rPr lang="en-US" altLang="zh-TW" sz="2700" i="1">
                <a:latin typeface="Times New Roman" pitchFamily="18" charset="0"/>
              </a:rPr>
              <a:t>z</a:t>
            </a:r>
            <a:r>
              <a:rPr lang="en-US" altLang="zh-TW" sz="2700">
                <a:latin typeface="Times New Roman" pitchFamily="18" charset="0"/>
              </a:rPr>
              <a:t>)=</a:t>
            </a:r>
            <a:r>
              <a:rPr lang="en-US" altLang="zh-TW" sz="2700" i="1">
                <a:latin typeface="Times New Roman" pitchFamily="18" charset="0"/>
              </a:rPr>
              <a:t>1-a </a:t>
            </a:r>
            <a:r>
              <a:rPr lang="en-US" altLang="zh-TW" sz="2700" i="1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sz="2700" i="1">
                <a:latin typeface="Times New Roman" pitchFamily="18" charset="0"/>
              </a:rPr>
              <a:t>z</a:t>
            </a:r>
            <a:r>
              <a:rPr lang="en-US" altLang="zh-TW" sz="2700" i="1" baseline="30000">
                <a:latin typeface="Times New Roman" pitchFamily="18" charset="0"/>
              </a:rPr>
              <a:t>-1   </a:t>
            </a:r>
            <a:r>
              <a:rPr lang="en-US" altLang="zh-TW" sz="2700" i="1">
                <a:latin typeface="Times New Roman" pitchFamily="18" charset="0"/>
              </a:rPr>
              <a:t>0&lt;a</a:t>
            </a:r>
            <a:r>
              <a:rPr lang="en-US" altLang="zh-TW" sz="2700" i="1">
                <a:latin typeface="Times New Roman" pitchFamily="18" charset="0"/>
                <a:cs typeface="Times New Roman" pitchFamily="18" charset="0"/>
              </a:rPr>
              <a:t>≤1</a:t>
            </a:r>
            <a:endParaRPr lang="en-US" altLang="zh-TW" sz="2700" i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6010275" y="3848896"/>
            <a:ext cx="326232" cy="433388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662238" y="3091659"/>
            <a:ext cx="320472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dirty="0"/>
              <a:t>Speech signal   </a:t>
            </a:r>
            <a:r>
              <a:rPr lang="en-US" altLang="zh-TW" sz="2700" i="1" dirty="0">
                <a:latin typeface="Times New Roman" pitchFamily="18" charset="0"/>
              </a:rPr>
              <a:t>x</a:t>
            </a:r>
            <a:r>
              <a:rPr lang="en-US" altLang="zh-TW" sz="2700" dirty="0">
                <a:latin typeface="Times New Roman" pitchFamily="18" charset="0"/>
              </a:rPr>
              <a:t>(</a:t>
            </a:r>
            <a:r>
              <a:rPr lang="en-US" altLang="zh-TW" sz="2700" i="1" dirty="0">
                <a:latin typeface="Times New Roman" pitchFamily="18" charset="0"/>
              </a:rPr>
              <a:t>n</a:t>
            </a:r>
            <a:r>
              <a:rPr lang="en-US" altLang="zh-TW" sz="2700" dirty="0">
                <a:latin typeface="Times New Roman" pitchFamily="18" charset="0"/>
              </a:rPr>
              <a:t>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10332245" y="3848896"/>
            <a:ext cx="647700" cy="538163"/>
          </a:xfrm>
          <a:prstGeom prst="rightArrow">
            <a:avLst>
              <a:gd name="adj1" fmla="val 50000"/>
              <a:gd name="adj2" fmla="val 30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11303797" y="4172744"/>
            <a:ext cx="399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11520490" y="3632203"/>
            <a:ext cx="3348038" cy="919163"/>
          </a:xfrm>
          <a:custGeom>
            <a:avLst/>
            <a:gdLst>
              <a:gd name="T0" fmla="*/ 0 w 1406"/>
              <a:gd name="T1" fmla="*/ 2147483647 h 386"/>
              <a:gd name="T2" fmla="*/ 2147483647 w 1406"/>
              <a:gd name="T3" fmla="*/ 2147483647 h 386"/>
              <a:gd name="T4" fmla="*/ 2147483647 w 1406"/>
              <a:gd name="T5" fmla="*/ 2147483647 h 386"/>
              <a:gd name="T6" fmla="*/ 2147483647 w 1406"/>
              <a:gd name="T7" fmla="*/ 0 h 386"/>
              <a:gd name="T8" fmla="*/ 2147483647 w 1406"/>
              <a:gd name="T9" fmla="*/ 2147483647 h 386"/>
              <a:gd name="T10" fmla="*/ 2147483647 w 1406"/>
              <a:gd name="T11" fmla="*/ 2147483647 h 386"/>
              <a:gd name="T12" fmla="*/ 2147483647 w 1406"/>
              <a:gd name="T13" fmla="*/ 2147483647 h 386"/>
              <a:gd name="T14" fmla="*/ 2147483647 w 1406"/>
              <a:gd name="T15" fmla="*/ 2147483647 h 386"/>
              <a:gd name="T16" fmla="*/ 2147483647 w 1406"/>
              <a:gd name="T17" fmla="*/ 2147483647 h 386"/>
              <a:gd name="T18" fmla="*/ 2147483647 w 1406"/>
              <a:gd name="T19" fmla="*/ 2147483647 h 386"/>
              <a:gd name="T20" fmla="*/ 2147483647 w 1406"/>
              <a:gd name="T21" fmla="*/ 2147483647 h 386"/>
              <a:gd name="T22" fmla="*/ 2147483647 w 1406"/>
              <a:gd name="T23" fmla="*/ 2147483647 h 386"/>
              <a:gd name="T24" fmla="*/ 2147483647 w 1406"/>
              <a:gd name="T25" fmla="*/ 2147483647 h 386"/>
              <a:gd name="T26" fmla="*/ 2147483647 w 1406"/>
              <a:gd name="T27" fmla="*/ 2147483647 h 386"/>
              <a:gd name="T28" fmla="*/ 2147483647 w 1406"/>
              <a:gd name="T29" fmla="*/ 2147483647 h 386"/>
              <a:gd name="T30" fmla="*/ 2147483647 w 1406"/>
              <a:gd name="T31" fmla="*/ 2147483647 h 386"/>
              <a:gd name="T32" fmla="*/ 2147483647 w 1406"/>
              <a:gd name="T33" fmla="*/ 2147483647 h 386"/>
              <a:gd name="T34" fmla="*/ 2147483647 w 1406"/>
              <a:gd name="T35" fmla="*/ 2147483647 h 386"/>
              <a:gd name="T36" fmla="*/ 2147483647 w 1406"/>
              <a:gd name="T37" fmla="*/ 2147483647 h 386"/>
              <a:gd name="T38" fmla="*/ 2147483647 w 1406"/>
              <a:gd name="T39" fmla="*/ 2147483647 h 386"/>
              <a:gd name="T40" fmla="*/ 2147483647 w 1406"/>
              <a:gd name="T41" fmla="*/ 2147483647 h 386"/>
              <a:gd name="T42" fmla="*/ 2147483647 w 1406"/>
              <a:gd name="T43" fmla="*/ 2147483647 h 386"/>
              <a:gd name="T44" fmla="*/ 2147483647 w 1406"/>
              <a:gd name="T45" fmla="*/ 2147483647 h 386"/>
              <a:gd name="T46" fmla="*/ 2147483647 w 1406"/>
              <a:gd name="T47" fmla="*/ 2147483647 h 386"/>
              <a:gd name="T48" fmla="*/ 2147483647 w 1406"/>
              <a:gd name="T49" fmla="*/ 2147483647 h 386"/>
              <a:gd name="T50" fmla="*/ 2147483647 w 1406"/>
              <a:gd name="T51" fmla="*/ 2147483647 h 386"/>
              <a:gd name="T52" fmla="*/ 2147483647 w 1406"/>
              <a:gd name="T53" fmla="*/ 2147483647 h 386"/>
              <a:gd name="T54" fmla="*/ 2147483647 w 1406"/>
              <a:gd name="T55" fmla="*/ 2147483647 h 386"/>
              <a:gd name="T56" fmla="*/ 2147483647 w 1406"/>
              <a:gd name="T57" fmla="*/ 2147483647 h 386"/>
              <a:gd name="T58" fmla="*/ 2147483647 w 1406"/>
              <a:gd name="T59" fmla="*/ 2147483647 h 386"/>
              <a:gd name="T60" fmla="*/ 2147483647 w 1406"/>
              <a:gd name="T61" fmla="*/ 2147483647 h 386"/>
              <a:gd name="T62" fmla="*/ 2147483647 w 1406"/>
              <a:gd name="T63" fmla="*/ 2147483647 h 3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6" h="386">
                <a:moveTo>
                  <a:pt x="0" y="227"/>
                </a:moveTo>
                <a:cubicBezTo>
                  <a:pt x="19" y="147"/>
                  <a:pt x="38" y="68"/>
                  <a:pt x="45" y="91"/>
                </a:cubicBezTo>
                <a:cubicBezTo>
                  <a:pt x="52" y="114"/>
                  <a:pt x="30" y="378"/>
                  <a:pt x="45" y="363"/>
                </a:cubicBezTo>
                <a:cubicBezTo>
                  <a:pt x="60" y="348"/>
                  <a:pt x="113" y="0"/>
                  <a:pt x="136" y="0"/>
                </a:cubicBezTo>
                <a:cubicBezTo>
                  <a:pt x="159" y="0"/>
                  <a:pt x="166" y="340"/>
                  <a:pt x="181" y="363"/>
                </a:cubicBezTo>
                <a:cubicBezTo>
                  <a:pt x="196" y="386"/>
                  <a:pt x="211" y="151"/>
                  <a:pt x="226" y="136"/>
                </a:cubicBezTo>
                <a:cubicBezTo>
                  <a:pt x="241" y="121"/>
                  <a:pt x="264" y="287"/>
                  <a:pt x="272" y="272"/>
                </a:cubicBezTo>
                <a:cubicBezTo>
                  <a:pt x="280" y="257"/>
                  <a:pt x="265" y="37"/>
                  <a:pt x="272" y="45"/>
                </a:cubicBezTo>
                <a:cubicBezTo>
                  <a:pt x="279" y="53"/>
                  <a:pt x="302" y="295"/>
                  <a:pt x="317" y="318"/>
                </a:cubicBezTo>
                <a:cubicBezTo>
                  <a:pt x="332" y="341"/>
                  <a:pt x="347" y="190"/>
                  <a:pt x="362" y="182"/>
                </a:cubicBezTo>
                <a:cubicBezTo>
                  <a:pt x="377" y="174"/>
                  <a:pt x="400" y="287"/>
                  <a:pt x="408" y="272"/>
                </a:cubicBezTo>
                <a:cubicBezTo>
                  <a:pt x="416" y="257"/>
                  <a:pt x="401" y="91"/>
                  <a:pt x="408" y="91"/>
                </a:cubicBezTo>
                <a:cubicBezTo>
                  <a:pt x="415" y="91"/>
                  <a:pt x="438" y="280"/>
                  <a:pt x="453" y="272"/>
                </a:cubicBezTo>
                <a:cubicBezTo>
                  <a:pt x="468" y="264"/>
                  <a:pt x="491" y="30"/>
                  <a:pt x="499" y="45"/>
                </a:cubicBezTo>
                <a:cubicBezTo>
                  <a:pt x="507" y="60"/>
                  <a:pt x="492" y="355"/>
                  <a:pt x="499" y="363"/>
                </a:cubicBezTo>
                <a:cubicBezTo>
                  <a:pt x="506" y="371"/>
                  <a:pt x="537" y="106"/>
                  <a:pt x="544" y="91"/>
                </a:cubicBezTo>
                <a:cubicBezTo>
                  <a:pt x="551" y="76"/>
                  <a:pt x="537" y="257"/>
                  <a:pt x="544" y="272"/>
                </a:cubicBezTo>
                <a:cubicBezTo>
                  <a:pt x="551" y="287"/>
                  <a:pt x="574" y="182"/>
                  <a:pt x="589" y="182"/>
                </a:cubicBezTo>
                <a:cubicBezTo>
                  <a:pt x="604" y="182"/>
                  <a:pt x="620" y="295"/>
                  <a:pt x="635" y="272"/>
                </a:cubicBezTo>
                <a:cubicBezTo>
                  <a:pt x="650" y="249"/>
                  <a:pt x="665" y="37"/>
                  <a:pt x="680" y="45"/>
                </a:cubicBezTo>
                <a:cubicBezTo>
                  <a:pt x="695" y="53"/>
                  <a:pt x="702" y="303"/>
                  <a:pt x="725" y="318"/>
                </a:cubicBezTo>
                <a:cubicBezTo>
                  <a:pt x="748" y="333"/>
                  <a:pt x="801" y="136"/>
                  <a:pt x="816" y="136"/>
                </a:cubicBezTo>
                <a:cubicBezTo>
                  <a:pt x="831" y="136"/>
                  <a:pt x="801" y="325"/>
                  <a:pt x="816" y="318"/>
                </a:cubicBezTo>
                <a:cubicBezTo>
                  <a:pt x="831" y="311"/>
                  <a:pt x="877" y="99"/>
                  <a:pt x="907" y="91"/>
                </a:cubicBezTo>
                <a:cubicBezTo>
                  <a:pt x="937" y="83"/>
                  <a:pt x="967" y="265"/>
                  <a:pt x="997" y="272"/>
                </a:cubicBezTo>
                <a:cubicBezTo>
                  <a:pt x="1027" y="279"/>
                  <a:pt x="1065" y="128"/>
                  <a:pt x="1088" y="136"/>
                </a:cubicBezTo>
                <a:cubicBezTo>
                  <a:pt x="1111" y="144"/>
                  <a:pt x="1119" y="310"/>
                  <a:pt x="1134" y="318"/>
                </a:cubicBezTo>
                <a:cubicBezTo>
                  <a:pt x="1149" y="326"/>
                  <a:pt x="1156" y="190"/>
                  <a:pt x="1179" y="182"/>
                </a:cubicBezTo>
                <a:cubicBezTo>
                  <a:pt x="1202" y="174"/>
                  <a:pt x="1247" y="280"/>
                  <a:pt x="1270" y="272"/>
                </a:cubicBezTo>
                <a:cubicBezTo>
                  <a:pt x="1293" y="264"/>
                  <a:pt x="1300" y="143"/>
                  <a:pt x="1315" y="136"/>
                </a:cubicBezTo>
                <a:cubicBezTo>
                  <a:pt x="1330" y="129"/>
                  <a:pt x="1345" y="212"/>
                  <a:pt x="1360" y="227"/>
                </a:cubicBezTo>
                <a:cubicBezTo>
                  <a:pt x="1375" y="242"/>
                  <a:pt x="1390" y="234"/>
                  <a:pt x="1406" y="227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11844338" y="3091659"/>
            <a:ext cx="272702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i="1">
                <a:latin typeface="Times New Roman" pitchFamily="18" charset="0"/>
              </a:rPr>
              <a:t>x’</a:t>
            </a:r>
            <a:r>
              <a:rPr lang="en-US" altLang="zh-TW" sz="2700">
                <a:latin typeface="Times New Roman" pitchFamily="18" charset="0"/>
              </a:rPr>
              <a:t>(</a:t>
            </a:r>
            <a:r>
              <a:rPr lang="en-US" altLang="zh-TW" sz="2700" i="1">
                <a:latin typeface="Times New Roman" pitchFamily="18" charset="0"/>
              </a:rPr>
              <a:t>n</a:t>
            </a:r>
            <a:r>
              <a:rPr lang="en-US" altLang="zh-TW" sz="2700">
                <a:latin typeface="Times New Roman" pitchFamily="18" charset="0"/>
              </a:rPr>
              <a:t>)=</a:t>
            </a:r>
            <a:r>
              <a:rPr lang="en-US" altLang="zh-TW" sz="2700" i="1">
                <a:latin typeface="Times New Roman" pitchFamily="18" charset="0"/>
              </a:rPr>
              <a:t>x</a:t>
            </a:r>
            <a:r>
              <a:rPr lang="en-US" altLang="zh-TW" sz="2700">
                <a:latin typeface="Times New Roman" pitchFamily="18" charset="0"/>
              </a:rPr>
              <a:t>(</a:t>
            </a:r>
            <a:r>
              <a:rPr lang="en-US" altLang="zh-TW" sz="2700" i="1">
                <a:latin typeface="Times New Roman" pitchFamily="18" charset="0"/>
              </a:rPr>
              <a:t>n</a:t>
            </a:r>
            <a:r>
              <a:rPr lang="en-US" altLang="zh-TW" sz="2700">
                <a:latin typeface="Times New Roman" pitchFamily="18" charset="0"/>
              </a:rPr>
              <a:t>)-a</a:t>
            </a:r>
            <a:r>
              <a:rPr lang="en-US" altLang="zh-TW" sz="2700" i="1">
                <a:latin typeface="Times New Roman" pitchFamily="18" charset="0"/>
              </a:rPr>
              <a:t>x</a:t>
            </a:r>
            <a:r>
              <a:rPr lang="en-US" altLang="zh-TW" sz="2700">
                <a:latin typeface="Times New Roman" pitchFamily="18" charset="0"/>
              </a:rPr>
              <a:t>(</a:t>
            </a:r>
            <a:r>
              <a:rPr lang="en-US" altLang="zh-TW" sz="2700" i="1">
                <a:latin typeface="Times New Roman" pitchFamily="18" charset="0"/>
              </a:rPr>
              <a:t>n-1</a:t>
            </a:r>
            <a:r>
              <a:rPr lang="en-US" altLang="zh-TW" sz="2700">
                <a:latin typeface="Times New Roman" pitchFamily="18" charset="0"/>
              </a:rPr>
              <a:t>)</a:t>
            </a:r>
          </a:p>
        </p:txBody>
      </p:sp>
      <p:pic>
        <p:nvPicPr>
          <p:cNvPr id="146445" name="Picture 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2286000" y="5068094"/>
            <a:ext cx="6773526" cy="521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2" y="6116402"/>
            <a:ext cx="6789434" cy="270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382" y="9030292"/>
            <a:ext cx="1561152" cy="549951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33" y="9228608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Why pre-emphasis?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0300" y="1493839"/>
            <a:ext cx="13346907" cy="613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Reason :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Voiced sections of the speech signal naturally have a negative spectral slope (attenuation) of approximately 20 dB per decade due to the physiological characteristics of the speech production system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High frequency formants have small amplitude with respect to low frequency formants. A pre-emphasis of high frequencies is therefore helpful to obtain similar amplitude for all formants</a:t>
            </a:r>
          </a:p>
          <a:p>
            <a:pPr lvl="1" eaLnBrk="1" hangingPunct="1"/>
            <a:endParaRPr lang="en-US" altLang="zh-TW" sz="3600" dirty="0">
              <a:latin typeface="Times New Roman" pitchFamily="18" charset="0"/>
            </a:endParaRPr>
          </a:p>
          <a:p>
            <a:pPr eaLnBrk="1" hangingPunct="1"/>
            <a:endParaRPr lang="en-US" altLang="zh-TW" sz="3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dirty="0"/>
              <a:t>Why Windowing?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3638" y="1465264"/>
            <a:ext cx="13173075" cy="8589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Why dividing the speech signal into successive and overlapping frames?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Voice signals change their characteristics from time to time. The characteristics remain unchanged only in short </a:t>
            </a:r>
            <a:r>
              <a:rPr lang="en-US" altLang="zh-TW" sz="3600" dirty="0">
                <a:solidFill>
                  <a:schemeClr val="tx2"/>
                </a:solidFill>
                <a:latin typeface="Times New Roman" pitchFamily="18" charset="0"/>
              </a:rPr>
              <a:t>time intervals (short-time stationary, short-time Fourier transform)</a:t>
            </a:r>
          </a:p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Frames</a:t>
            </a:r>
          </a:p>
          <a:p>
            <a:pPr lvl="1" eaLnBrk="1" hangingPunct="1"/>
            <a:r>
              <a:rPr lang="en-US" altLang="zh-TW" sz="3300" b="1" dirty="0">
                <a:latin typeface="Times New Roman" pitchFamily="18" charset="0"/>
              </a:rPr>
              <a:t>Frame Length</a:t>
            </a:r>
            <a:r>
              <a:rPr lang="en-US" altLang="zh-TW" sz="3300" dirty="0">
                <a:latin typeface="Times New Roman" pitchFamily="18" charset="0"/>
              </a:rPr>
              <a:t> </a:t>
            </a:r>
            <a:r>
              <a:rPr lang="en-US" altLang="zh-TW" sz="3300" b="1" dirty="0">
                <a:latin typeface="Times New Roman" pitchFamily="18" charset="0"/>
              </a:rPr>
              <a:t>: </a:t>
            </a:r>
            <a:r>
              <a:rPr lang="en-US" altLang="zh-TW" sz="3300" dirty="0">
                <a:latin typeface="Times New Roman" pitchFamily="18" charset="0"/>
              </a:rPr>
              <a:t>the length of time over which a set of parameters can be obtained and is valid. Frame length ranges between </a:t>
            </a:r>
            <a:r>
              <a:rPr lang="en-US" altLang="zh-TW" sz="3300" b="1" dirty="0">
                <a:latin typeface="Times New Roman" pitchFamily="18" charset="0"/>
              </a:rPr>
              <a:t>20 ~ 10</a:t>
            </a:r>
            <a:r>
              <a:rPr lang="en-US" altLang="zh-TW" sz="3300" dirty="0">
                <a:latin typeface="Times New Roman" pitchFamily="18" charset="0"/>
              </a:rPr>
              <a:t> </a:t>
            </a:r>
            <a:r>
              <a:rPr lang="en-US" altLang="zh-TW" sz="3300" dirty="0" err="1">
                <a:latin typeface="Times New Roman" pitchFamily="18" charset="0"/>
              </a:rPr>
              <a:t>ms</a:t>
            </a: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/>
            <a:r>
              <a:rPr lang="en-US" altLang="zh-TW" sz="3300" b="1" dirty="0">
                <a:latin typeface="Times New Roman" pitchFamily="18" charset="0"/>
              </a:rPr>
              <a:t>Frame Shift:</a:t>
            </a:r>
            <a:r>
              <a:rPr lang="en-US" altLang="zh-TW" sz="3300" dirty="0">
                <a:latin typeface="Times New Roman" pitchFamily="18" charset="0"/>
              </a:rPr>
              <a:t> the length of time between successive parameter calculations</a:t>
            </a:r>
            <a:endParaRPr lang="en-US" altLang="zh-TW" sz="3300" b="1" dirty="0">
              <a:latin typeface="Times New Roman" pitchFamily="18" charset="0"/>
            </a:endParaRPr>
          </a:p>
          <a:p>
            <a:pPr lvl="1" eaLnBrk="1" hangingPunct="1"/>
            <a:r>
              <a:rPr lang="en-US" altLang="zh-TW" sz="3300" b="1" dirty="0">
                <a:latin typeface="Times New Roman" pitchFamily="18" charset="0"/>
              </a:rPr>
              <a:t>Frame Rate: </a:t>
            </a:r>
            <a:r>
              <a:rPr lang="en-US" altLang="zh-TW" sz="3300" dirty="0">
                <a:latin typeface="Times New Roman" pitchFamily="18" charset="0"/>
              </a:rPr>
              <a:t>number of frames per second</a:t>
            </a:r>
          </a:p>
        </p:txBody>
      </p:sp>
    </p:spTree>
    <p:extLst>
      <p:ext uri="{BB962C8B-B14F-4D97-AF65-F5344CB8AC3E}">
        <p14:creationId xmlns:p14="http://schemas.microsoft.com/office/powerpoint/2010/main" val="12568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Waveform plot of a sentence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86694"/>
            <a:ext cx="6286500" cy="88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92" y="9356762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字方塊 3"/>
          <p:cNvSpPr txBox="1">
            <a:spLocks noChangeArrowheads="1"/>
          </p:cNvSpPr>
          <p:nvPr/>
        </p:nvSpPr>
        <p:spPr bwMode="auto">
          <a:xfrm>
            <a:off x="6550820" y="1579564"/>
            <a:ext cx="540543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50">
              <a:latin typeface="Arial" charset="0"/>
            </a:endParaRPr>
          </a:p>
        </p:txBody>
      </p:sp>
      <p:grpSp>
        <p:nvGrpSpPr>
          <p:cNvPr id="154627" name="群組 8"/>
          <p:cNvGrpSpPr>
            <a:grpSpLocks/>
          </p:cNvGrpSpPr>
          <p:nvPr/>
        </p:nvGrpSpPr>
        <p:grpSpPr bwMode="auto">
          <a:xfrm>
            <a:off x="3636172" y="115094"/>
            <a:ext cx="9936956" cy="10106025"/>
            <a:chOff x="899592" y="76200"/>
            <a:chExt cx="6624389" cy="6737350"/>
          </a:xfrm>
        </p:grpSpPr>
        <p:pic>
          <p:nvPicPr>
            <p:cNvPr id="15462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76200"/>
              <a:ext cx="5761037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文字方塊 2"/>
            <p:cNvSpPr txBox="1">
              <a:spLocks noChangeArrowheads="1"/>
            </p:cNvSpPr>
            <p:nvPr/>
          </p:nvSpPr>
          <p:spPr bwMode="auto">
            <a:xfrm>
              <a:off x="1547664" y="159023"/>
              <a:ext cx="158417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70C0"/>
                  </a:solidFill>
                  <a:latin typeface="Arial" charset="0"/>
                </a:rPr>
                <a:t>Hamming</a:t>
              </a:r>
            </a:p>
          </p:txBody>
        </p:sp>
        <p:sp>
          <p:nvSpPr>
            <p:cNvPr id="154631" name="文字方塊 4"/>
            <p:cNvSpPr txBox="1">
              <a:spLocks noChangeArrowheads="1"/>
            </p:cNvSpPr>
            <p:nvPr/>
          </p:nvSpPr>
          <p:spPr bwMode="auto">
            <a:xfrm>
              <a:off x="899592" y="1023119"/>
              <a:ext cx="194421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FF0000"/>
                  </a:solidFill>
                  <a:latin typeface="Arial" charset="0"/>
                </a:rPr>
                <a:t>Rectangular</a:t>
              </a:r>
              <a:endParaRPr lang="en-US" altLang="zh-TW" sz="36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2" name="文字方塊 6"/>
            <p:cNvSpPr txBox="1">
              <a:spLocks noChangeArrowheads="1"/>
            </p:cNvSpPr>
            <p:nvPr/>
          </p:nvSpPr>
          <p:spPr bwMode="auto">
            <a:xfrm>
              <a:off x="6516216" y="1887215"/>
              <a:ext cx="792088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54633" name="文字方塊 7"/>
            <p:cNvSpPr txBox="1">
              <a:spLocks noChangeArrowheads="1"/>
            </p:cNvSpPr>
            <p:nvPr/>
          </p:nvSpPr>
          <p:spPr bwMode="auto">
            <a:xfrm>
              <a:off x="4644355" y="1484784"/>
              <a:ext cx="165583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FF0000"/>
                  </a:solidFill>
                  <a:latin typeface="Arial" charset="0"/>
                </a:rPr>
                <a:t>x[n]w[n]</a:t>
              </a:r>
              <a:endParaRPr lang="en-US" altLang="zh-TW" sz="36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4" name="文字方塊 9"/>
            <p:cNvSpPr txBox="1">
              <a:spLocks noChangeArrowheads="1"/>
            </p:cNvSpPr>
            <p:nvPr/>
          </p:nvSpPr>
          <p:spPr bwMode="auto">
            <a:xfrm>
              <a:off x="2483768" y="3903439"/>
              <a:ext cx="792088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70C0"/>
                  </a:solidFill>
                  <a:latin typeface="Arial" charset="0"/>
                </a:rPr>
                <a:t>     F</a:t>
              </a:r>
            </a:p>
          </p:txBody>
        </p:sp>
        <p:sp>
          <p:nvSpPr>
            <p:cNvPr id="154635" name="文字方塊 10"/>
            <p:cNvSpPr txBox="1">
              <a:spLocks noChangeArrowheads="1"/>
            </p:cNvSpPr>
            <p:nvPr/>
          </p:nvSpPr>
          <p:spPr bwMode="auto">
            <a:xfrm>
              <a:off x="5868144" y="4077072"/>
              <a:ext cx="1655837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zh-TW" sz="360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4628" name="文字方塊 1"/>
          <p:cNvSpPr txBox="1">
            <a:spLocks noChangeArrowheads="1"/>
          </p:cNvSpPr>
          <p:nvPr/>
        </p:nvSpPr>
        <p:spPr bwMode="auto">
          <a:xfrm>
            <a:off x="6500815" y="1593851"/>
            <a:ext cx="864395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50">
              <a:latin typeface="Arial" charset="0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444" y="925044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 dirty="0">
                <a:latin typeface="Times New Roman" pitchFamily="18" charset="0"/>
              </a:rPr>
              <a:t>Effect of Windowing (1)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14590" y="1420021"/>
            <a:ext cx="13425488" cy="810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3600" b="1" dirty="0">
                <a:latin typeface="Times New Roman" pitchFamily="18" charset="0"/>
              </a:rPr>
              <a:t>Windowing 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3300" i="1" dirty="0" err="1">
                <a:latin typeface="Times New Roman" pitchFamily="18" charset="0"/>
              </a:rPr>
              <a:t>x</a:t>
            </a:r>
            <a:r>
              <a:rPr lang="en-US" altLang="zh-TW" sz="3300" i="1" baseline="-25000" dirty="0" err="1">
                <a:latin typeface="Times New Roman" pitchFamily="18" charset="0"/>
              </a:rPr>
              <a:t>t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n</a:t>
            </a:r>
            <a:r>
              <a:rPr lang="en-US" altLang="zh-TW" sz="3300" dirty="0">
                <a:latin typeface="Times New Roman" pitchFamily="18" charset="0"/>
              </a:rPr>
              <a:t>)=</a:t>
            </a:r>
            <a:r>
              <a:rPr lang="en-US" altLang="zh-TW" sz="3300" i="1" dirty="0">
                <a:latin typeface="Times New Roman" pitchFamily="18" charset="0"/>
              </a:rPr>
              <a:t>w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n</a:t>
            </a:r>
            <a:r>
              <a:rPr lang="en-US" altLang="zh-TW" sz="3300" dirty="0">
                <a:latin typeface="Times New Roman" pitchFamily="18" charset="0"/>
              </a:rPr>
              <a:t>)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•</a:t>
            </a:r>
            <a:r>
              <a:rPr lang="en-US" altLang="zh-TW" sz="3300" i="1" dirty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3300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), </a:t>
            </a:r>
            <a:r>
              <a:rPr lang="en-US" altLang="zh-TW" sz="3300" i="1" dirty="0">
                <a:latin typeface="Times New Roman" pitchFamily="18" charset="0"/>
              </a:rPr>
              <a:t>w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n</a:t>
            </a:r>
            <a:r>
              <a:rPr lang="en-US" altLang="zh-TW" sz="3300" dirty="0">
                <a:latin typeface="Times New Roman" pitchFamily="18" charset="0"/>
              </a:rPr>
              <a:t>): the shape of the window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3300" dirty="0">
                <a:latin typeface="Times New Roman" pitchFamily="18" charset="0"/>
              </a:rPr>
              <a:t>    (product in time domain)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3000" i="1" dirty="0" err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zh-TW" sz="3000" i="1" baseline="-25000" dirty="0" err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3000" dirty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</a:rPr>
              <a:t>)=</a:t>
            </a:r>
            <a:r>
              <a:rPr lang="en-US" altLang="zh-TW" sz="3000" i="1" dirty="0">
                <a:solidFill>
                  <a:schemeClr val="tx2"/>
                </a:solidFill>
                <a:latin typeface="Times New Roman" pitchFamily="18" charset="0"/>
              </a:rPr>
              <a:t>W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3000" dirty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zh-TW" sz="3000" i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zh-TW" sz="3000" dirty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3000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), *: convolution</a:t>
            </a:r>
            <a:r>
              <a:rPr lang="en-US" altLang="zh-TW" sz="3000" dirty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zh-TW" sz="3000" dirty="0">
                <a:latin typeface="Times New Roman" pitchFamily="18" charset="0"/>
                <a:cs typeface="Arial" charset="0"/>
              </a:rPr>
              <a:t>   (convolution in frequency domain)</a:t>
            </a:r>
            <a:r>
              <a:rPr lang="en-US" altLang="zh-TW" sz="3000" dirty="0"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3300" dirty="0">
                <a:latin typeface="Times New Roman" pitchFamily="18" charset="0"/>
                <a:cs typeface="Arial" charset="0"/>
              </a:rPr>
              <a:t>Rectangular window (</a:t>
            </a:r>
            <a:r>
              <a:rPr lang="en-US" altLang="zh-TW" sz="3300" i="1" dirty="0">
                <a:latin typeface="Times New Roman" pitchFamily="18" charset="0"/>
                <a:cs typeface="Arial" charset="0"/>
              </a:rPr>
              <a:t>w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3300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)=1 for </a:t>
            </a:r>
            <a:r>
              <a:rPr lang="en-US" altLang="zh-TW" sz="3300" i="1" dirty="0">
                <a:latin typeface="Times New Roman" pitchFamily="18" charset="0"/>
                <a:cs typeface="Arial" charset="0"/>
              </a:rPr>
              <a:t>0 </a:t>
            </a:r>
            <a:r>
              <a:rPr lang="en-US" altLang="zh-TW" sz="3300" i="1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zh-TW" sz="3300" i="1" dirty="0">
                <a:latin typeface="Times New Roman" pitchFamily="18" charset="0"/>
                <a:cs typeface="Arial" charset="0"/>
              </a:rPr>
              <a:t>n </a:t>
            </a:r>
            <a:r>
              <a:rPr lang="en-US" altLang="zh-TW" sz="3300" i="1" dirty="0">
                <a:latin typeface="Times New Roman" pitchFamily="18" charset="0"/>
                <a:cs typeface="Times New Roman" pitchFamily="18" charset="0"/>
              </a:rPr>
              <a:t>≤ L-1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):</a:t>
            </a:r>
            <a:r>
              <a:rPr lang="en-US" altLang="zh-TW" sz="3150" dirty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3000" dirty="0">
                <a:latin typeface="Times New Roman" pitchFamily="18" charset="0"/>
                <a:cs typeface="Arial" charset="0"/>
              </a:rPr>
              <a:t>simply extract a segment of the signal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3000" dirty="0">
                <a:latin typeface="Times New Roman" pitchFamily="18" charset="0"/>
                <a:cs typeface="Arial" charset="0"/>
              </a:rPr>
              <a:t>whose frequency response has high side lobes</a:t>
            </a:r>
            <a:endParaRPr lang="en-US" altLang="zh-TW" sz="3000" i="1" dirty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3300" i="1" dirty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 : spreads out the narrow band power </a:t>
            </a:r>
          </a:p>
          <a:p>
            <a:pPr marL="1112400" lvl="1" indent="0">
              <a:spcBef>
                <a:spcPct val="0"/>
              </a:spcBef>
              <a:buNone/>
            </a:pPr>
            <a:r>
              <a:rPr lang="en-US" altLang="zh-TW" sz="3300" dirty="0">
                <a:latin typeface="Times New Roman" pitchFamily="18" charset="0"/>
                <a:cs typeface="Arial" charset="0"/>
              </a:rPr>
              <a:t>of the signal (that around the formant </a:t>
            </a:r>
          </a:p>
          <a:p>
            <a:pPr marL="1112400" lvl="1" indent="0">
              <a:spcBef>
                <a:spcPct val="0"/>
              </a:spcBef>
              <a:buNone/>
            </a:pPr>
            <a:r>
              <a:rPr lang="en-US" altLang="zh-TW" sz="3300" dirty="0">
                <a:latin typeface="Times New Roman" pitchFamily="18" charset="0"/>
                <a:cs typeface="Arial" charset="0"/>
              </a:rPr>
              <a:t>frequency) in a wider frequency range, </a:t>
            </a:r>
            <a:br>
              <a:rPr lang="en-US" altLang="zh-TW" sz="3300" dirty="0">
                <a:latin typeface="Times New Roman" pitchFamily="18" charset="0"/>
                <a:cs typeface="Arial" charset="0"/>
              </a:rPr>
            </a:br>
            <a:r>
              <a:rPr lang="en-US" altLang="zh-TW" sz="3300" dirty="0">
                <a:latin typeface="Times New Roman" pitchFamily="18" charset="0"/>
                <a:cs typeface="Arial" charset="0"/>
              </a:rPr>
              <a:t>and thus reduces the local frequency </a:t>
            </a:r>
            <a:br>
              <a:rPr lang="en-US" altLang="zh-TW" sz="3300" dirty="0">
                <a:latin typeface="Times New Roman" pitchFamily="18" charset="0"/>
                <a:cs typeface="Arial" charset="0"/>
              </a:rPr>
            </a:br>
            <a:r>
              <a:rPr lang="en-US" altLang="zh-TW" sz="3300" dirty="0">
                <a:latin typeface="Times New Roman" pitchFamily="18" charset="0"/>
                <a:cs typeface="Arial" charset="0"/>
              </a:rPr>
              <a:t>resolution in formant allocation</a:t>
            </a:r>
            <a:endParaRPr lang="en-US" altLang="zh-TW" sz="3300" i="1" dirty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3300" i="1" dirty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3300" dirty="0">
                <a:latin typeface="Times New Roman" pitchFamily="18" charset="0"/>
                <a:cs typeface="Arial" charset="0"/>
              </a:rPr>
            </a:br>
            <a:r>
              <a:rPr lang="en-US" altLang="zh-TW" sz="3300" dirty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pic>
        <p:nvPicPr>
          <p:cNvPr id="15155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63" y="6215857"/>
            <a:ext cx="4686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8"/>
          <p:cNvSpPr txBox="1">
            <a:spLocks noChangeArrowheads="1"/>
          </p:cNvSpPr>
          <p:nvPr/>
        </p:nvSpPr>
        <p:spPr bwMode="auto">
          <a:xfrm>
            <a:off x="11149013" y="6525421"/>
            <a:ext cx="409575" cy="2377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2700"/>
          </a:p>
          <a:p>
            <a:pPr eaLnBrk="1" hangingPunct="1">
              <a:spcBef>
                <a:spcPct val="50000"/>
              </a:spcBef>
            </a:pPr>
            <a:endParaRPr lang="en-US" altLang="zh-TW" sz="2700"/>
          </a:p>
          <a:p>
            <a:pPr eaLnBrk="1" hangingPunct="1">
              <a:spcBef>
                <a:spcPct val="50000"/>
              </a:spcBef>
            </a:pPr>
            <a:endParaRPr lang="en-US" altLang="zh-TW" sz="2700"/>
          </a:p>
          <a:p>
            <a:pPr eaLnBrk="1" hangingPunct="1">
              <a:spcBef>
                <a:spcPct val="50000"/>
              </a:spcBef>
            </a:pPr>
            <a:endParaRPr lang="en-US" altLang="zh-TW" sz="2700"/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12446795" y="9354346"/>
            <a:ext cx="2159793" cy="5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700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10115552" y="824709"/>
            <a:ext cx="7572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700"/>
          </a:p>
        </p:txBody>
      </p:sp>
      <p:graphicFrame>
        <p:nvGraphicFramePr>
          <p:cNvPr id="151560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13518359" y="9342439"/>
          <a:ext cx="4238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方程式" r:id="rId4" imgW="304404" imgH="177569" progId="Equation.3">
                  <p:embed/>
                </p:oleObj>
              </mc:Choice>
              <mc:Fallback>
                <p:oleObj name="方程式" r:id="rId4" imgW="304404" imgH="17756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8359" y="9342439"/>
                        <a:ext cx="42386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Line 15"/>
          <p:cNvSpPr>
            <a:spLocks noChangeShapeType="1"/>
          </p:cNvSpPr>
          <p:nvPr/>
        </p:nvSpPr>
        <p:spPr bwMode="auto">
          <a:xfrm flipV="1">
            <a:off x="11796713" y="7268369"/>
            <a:ext cx="0" cy="983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51562" name="Line 16"/>
          <p:cNvSpPr>
            <a:spLocks noChangeShapeType="1"/>
          </p:cNvSpPr>
          <p:nvPr/>
        </p:nvSpPr>
        <p:spPr bwMode="auto">
          <a:xfrm flipV="1">
            <a:off x="13944602" y="9225757"/>
            <a:ext cx="700088" cy="21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51563" name="Line 17"/>
          <p:cNvSpPr>
            <a:spLocks noChangeShapeType="1"/>
          </p:cNvSpPr>
          <p:nvPr/>
        </p:nvSpPr>
        <p:spPr bwMode="auto">
          <a:xfrm flipV="1">
            <a:off x="15404307" y="8251828"/>
            <a:ext cx="0" cy="983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51564" name="Text Box 18"/>
          <p:cNvSpPr txBox="1">
            <a:spLocks noChangeArrowheads="1"/>
          </p:cNvSpPr>
          <p:nvPr/>
        </p:nvSpPr>
        <p:spPr bwMode="auto">
          <a:xfrm>
            <a:off x="14499434" y="9332914"/>
            <a:ext cx="1078706" cy="5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700"/>
          </a:p>
        </p:txBody>
      </p:sp>
      <p:sp>
        <p:nvSpPr>
          <p:cNvPr id="151565" name="Text Box 24"/>
          <p:cNvSpPr txBox="1">
            <a:spLocks noChangeArrowheads="1"/>
          </p:cNvSpPr>
          <p:nvPr/>
        </p:nvSpPr>
        <p:spPr bwMode="auto">
          <a:xfrm>
            <a:off x="15254288" y="9106696"/>
            <a:ext cx="43100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700"/>
              <a:t> </a:t>
            </a:r>
          </a:p>
        </p:txBody>
      </p:sp>
      <p:sp>
        <p:nvSpPr>
          <p:cNvPr id="151566" name="Text Box 25"/>
          <p:cNvSpPr txBox="1">
            <a:spLocks noChangeArrowheads="1"/>
          </p:cNvSpPr>
          <p:nvPr/>
        </p:nvSpPr>
        <p:spPr bwMode="auto">
          <a:xfrm>
            <a:off x="13418347" y="9656764"/>
            <a:ext cx="5381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1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151567" name="Text Box 26"/>
          <p:cNvSpPr txBox="1">
            <a:spLocks noChangeArrowheads="1"/>
          </p:cNvSpPr>
          <p:nvPr/>
        </p:nvSpPr>
        <p:spPr bwMode="auto">
          <a:xfrm>
            <a:off x="10872790" y="9009064"/>
            <a:ext cx="7096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1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(dB)</a:t>
            </a: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>
            <a:off x="12272965" y="7756527"/>
            <a:ext cx="500063" cy="5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700"/>
          </a:p>
        </p:txBody>
      </p:sp>
      <p:grpSp>
        <p:nvGrpSpPr>
          <p:cNvPr id="151569" name="Group 35"/>
          <p:cNvGrpSpPr>
            <a:grpSpLocks/>
          </p:cNvGrpSpPr>
          <p:nvPr/>
        </p:nvGrpSpPr>
        <p:grpSpPr bwMode="auto">
          <a:xfrm>
            <a:off x="12563475" y="5877723"/>
            <a:ext cx="3133725" cy="1138238"/>
            <a:chOff x="4381" y="2478"/>
            <a:chExt cx="1316" cy="478"/>
          </a:xfrm>
        </p:grpSpPr>
        <p:sp>
          <p:nvSpPr>
            <p:cNvPr id="151574" name="Text Box 13"/>
            <p:cNvSpPr txBox="1">
              <a:spLocks noChangeArrowheads="1"/>
            </p:cNvSpPr>
            <p:nvPr/>
          </p:nvSpPr>
          <p:spPr bwMode="auto">
            <a:xfrm>
              <a:off x="4468" y="2478"/>
              <a:ext cx="1229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2700"/>
            </a:p>
          </p:txBody>
        </p:sp>
        <p:sp>
          <p:nvSpPr>
            <p:cNvPr id="151575" name="Line 14"/>
            <p:cNvSpPr>
              <a:spLocks noChangeShapeType="1"/>
            </p:cNvSpPr>
            <p:nvPr/>
          </p:nvSpPr>
          <p:spPr bwMode="auto">
            <a:xfrm flipV="1">
              <a:off x="5272" y="2780"/>
              <a:ext cx="29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1576" name="Oval 31"/>
            <p:cNvSpPr>
              <a:spLocks noChangeArrowheads="1"/>
            </p:cNvSpPr>
            <p:nvPr/>
          </p:nvSpPr>
          <p:spPr bwMode="auto">
            <a:xfrm rot="-1179320">
              <a:off x="4381" y="2802"/>
              <a:ext cx="269" cy="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51577" name="Text Box 32"/>
            <p:cNvSpPr txBox="1">
              <a:spLocks noChangeArrowheads="1"/>
            </p:cNvSpPr>
            <p:nvPr/>
          </p:nvSpPr>
          <p:spPr bwMode="auto">
            <a:xfrm>
              <a:off x="4410" y="2833"/>
              <a:ext cx="87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200"/>
            </a:p>
          </p:txBody>
        </p:sp>
      </p:grp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13525502" y="6956426"/>
            <a:ext cx="433388" cy="21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51571" name="Text Box 36"/>
          <p:cNvSpPr txBox="1">
            <a:spLocks noChangeArrowheads="1"/>
          </p:cNvSpPr>
          <p:nvPr/>
        </p:nvSpPr>
        <p:spPr bwMode="auto">
          <a:xfrm>
            <a:off x="13392152" y="6527801"/>
            <a:ext cx="16240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100">
                <a:latin typeface="Times New Roman" pitchFamily="18" charset="0"/>
              </a:rPr>
              <a:t>Rectangular</a:t>
            </a:r>
          </a:p>
        </p:txBody>
      </p:sp>
      <p:sp>
        <p:nvSpPr>
          <p:cNvPr id="151572" name="Text Box 37"/>
          <p:cNvSpPr txBox="1">
            <a:spLocks noChangeArrowheads="1"/>
          </p:cNvSpPr>
          <p:nvPr/>
        </p:nvSpPr>
        <p:spPr bwMode="auto">
          <a:xfrm>
            <a:off x="11906252" y="8659019"/>
            <a:ext cx="142637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100">
                <a:latin typeface="Times New Roman" pitchFamily="18" charset="0"/>
              </a:rPr>
              <a:t>Hamming</a:t>
            </a:r>
          </a:p>
        </p:txBody>
      </p:sp>
      <p:sp>
        <p:nvSpPr>
          <p:cNvPr id="151573" name="Line 38"/>
          <p:cNvSpPr>
            <a:spLocks noChangeShapeType="1"/>
          </p:cNvSpPr>
          <p:nvPr/>
        </p:nvSpPr>
        <p:spPr bwMode="auto">
          <a:xfrm flipV="1">
            <a:off x="12418222" y="8347076"/>
            <a:ext cx="392906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26" name="Picture 2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23" y="8885029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3276602" y="3186909"/>
            <a:ext cx="1023938" cy="1331120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20451489">
            <a:off x="7622384" y="3182144"/>
            <a:ext cx="1023938" cy="13335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286000" y="-82452"/>
            <a:ext cx="13716000" cy="1246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42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Domains </a:t>
            </a:r>
            <a:r>
              <a:rPr lang="en-US" altLang="zh-TW" sz="3300" b="1" dirty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329238" y="2679701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550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4662488" y="3375026"/>
            <a:ext cx="650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3798095" y="3375026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7550947" y="3375026"/>
            <a:ext cx="6500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6686550" y="3375026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686802" y="2979741"/>
            <a:ext cx="673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771776" y="2979741"/>
            <a:ext cx="524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5865022" y="4158459"/>
            <a:ext cx="326231" cy="540545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6119813" y="4003676"/>
            <a:ext cx="4812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4067436" y="701595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4067438" y="8311357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4391286" y="6980241"/>
            <a:ext cx="2057400" cy="738188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6527268" y="8063709"/>
          <a:ext cx="638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268" y="8063709"/>
                        <a:ext cx="6381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1240" y="2593976"/>
          <a:ext cx="4948238" cy="154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1240" y="2593976"/>
                        <a:ext cx="4948238" cy="1540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332245" y="6030119"/>
          <a:ext cx="28384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245" y="6030119"/>
                        <a:ext cx="28384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10225089" y="4513265"/>
            <a:ext cx="35702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5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10225089" y="7199315"/>
            <a:ext cx="3732112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5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00875" y="4258471"/>
          <a:ext cx="847725" cy="101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258471"/>
                        <a:ext cx="847725" cy="1016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7034213" y="2265366"/>
          <a:ext cx="6381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265366"/>
                        <a:ext cx="6381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3960020" y="2265366"/>
          <a:ext cx="6381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20" y="2265366"/>
                        <a:ext cx="6381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5674522" y="4958559"/>
          <a:ext cx="878681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2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22" y="4958559"/>
                        <a:ext cx="878681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3945734" y="4203703"/>
          <a:ext cx="878681" cy="112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734" y="4203703"/>
                        <a:ext cx="878681" cy="112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5674520" y="2796384"/>
          <a:ext cx="6667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4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20" y="2796384"/>
                        <a:ext cx="66675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739844" y="8049294"/>
                <a:ext cx="8262156" cy="147732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, </m:t>
                    </m:r>
                    <m:r>
                      <a:rPr lang="en-US" altLang="zh-TW" sz="3000" i="1">
                        <a:latin typeface="Cambria Math"/>
                      </a:rPr>
                      <m:t>𝐺</m:t>
                    </m:r>
                    <m:r>
                      <a:rPr lang="en-US" altLang="zh-TW" sz="3000" i="1">
                        <a:latin typeface="Cambria Math"/>
                      </a:rPr>
                      <m:t>(</m:t>
                    </m:r>
                    <m:r>
                      <a:rPr lang="zh-TW" altLang="en-US" sz="3000" i="1">
                        <a:latin typeface="Cambria Math"/>
                      </a:rPr>
                      <m:t>𝜔</m:t>
                    </m:r>
                    <m:r>
                      <a:rPr lang="en-US" altLang="zh-TW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/>
                  <a:t>: 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between                          </a:t>
                </a:r>
              </a:p>
              <a:p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phonemes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, </m:t>
                    </m:r>
                    <m:r>
                      <a:rPr lang="en-US" altLang="zh-TW" sz="3000" i="1">
                        <a:latin typeface="Cambria Math"/>
                      </a:rPr>
                      <m:t>𝑈</m:t>
                    </m:r>
                    <m:r>
                      <a:rPr lang="en-US" altLang="zh-TW" sz="3000" i="1">
                        <a:latin typeface="Cambria Math"/>
                      </a:rPr>
                      <m:t>(</m:t>
                    </m:r>
                    <m:r>
                      <a:rPr lang="zh-TW" altLang="en-US" sz="3000" i="1">
                        <a:latin typeface="Cambria Math"/>
                      </a:rPr>
                      <m:t>𝜔</m:t>
                    </m:r>
                    <m:r>
                      <a:rPr lang="en-US" altLang="zh-TW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/>
                  <a:t>: 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9621768" y="1795926"/>
            <a:ext cx="2114520" cy="898643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/>
                <a:t>excitation</a:t>
              </a:r>
              <a:endParaRPr lang="zh-TW" altLang="en-US" sz="33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12150618" y="1506193"/>
            <a:ext cx="2691102" cy="1100322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/>
                <a:t>structure</a:t>
              </a:r>
              <a:endParaRPr lang="zh-TW" altLang="en-US" sz="33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55" y="8597714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7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文字方塊 1"/>
          <p:cNvSpPr txBox="1">
            <a:spLocks noChangeArrowheads="1"/>
          </p:cNvSpPr>
          <p:nvPr/>
        </p:nvSpPr>
        <p:spPr bwMode="auto">
          <a:xfrm>
            <a:off x="2662240" y="659700"/>
            <a:ext cx="3257367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 u="sng" dirty="0">
                <a:latin typeface="Arial" charset="0"/>
              </a:rPr>
              <a:t>Windowing</a:t>
            </a:r>
            <a:endParaRPr lang="zh-TW" altLang="en-US" sz="4500" b="1" u="sng" dirty="0">
              <a:latin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2" y="1440935"/>
            <a:ext cx="10893933" cy="6511671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387916" y="3817197"/>
            <a:ext cx="2659428" cy="2592288"/>
            <a:chOff x="4067944" y="3068960"/>
            <a:chExt cx="1772952" cy="1728192"/>
          </a:xfrm>
        </p:grpSpPr>
        <p:sp>
          <p:nvSpPr>
            <p:cNvPr id="9" name="文字方塊 8"/>
            <p:cNvSpPr txBox="1"/>
            <p:nvPr/>
          </p:nvSpPr>
          <p:spPr>
            <a:xfrm>
              <a:off x="4067944" y="4149080"/>
              <a:ext cx="1584176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main lobe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4932040" y="3068960"/>
              <a:ext cx="52290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048808" y="4518272"/>
              <a:ext cx="792088" cy="2788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12966084" y="3988995"/>
            <a:ext cx="2766648" cy="2002175"/>
            <a:chOff x="7120056" y="3183490"/>
            <a:chExt cx="1844432" cy="1334783"/>
          </a:xfrm>
        </p:grpSpPr>
        <p:sp>
          <p:nvSpPr>
            <p:cNvPr id="6" name="文字方塊 5"/>
            <p:cNvSpPr txBox="1"/>
            <p:nvPr/>
          </p:nvSpPr>
          <p:spPr>
            <a:xfrm>
              <a:off x="7380312" y="3636904"/>
              <a:ext cx="1584176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side lobes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7120056" y="3183490"/>
              <a:ext cx="504056" cy="42293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7308304" y="3969600"/>
              <a:ext cx="360040" cy="5486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2" y="6224414"/>
            <a:ext cx="813356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1" eaLnBrk="1" hangingPunct="1">
              <a:spcBef>
                <a:spcPct val="0"/>
              </a:spcBef>
            </a:pPr>
            <a:r>
              <a:rPr lang="en-US" altLang="zh-TW" sz="3300" i="1" dirty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 : spreads out the narrow band power of the signal (that around the formant frequency) in a wider frequency range, and thus reduces the local frequency resolution in formant allocation</a:t>
            </a:r>
            <a:endParaRPr lang="en-US" altLang="zh-TW" sz="3300" i="1" dirty="0">
              <a:latin typeface="Times New Roman" pitchFamily="18" charset="0"/>
              <a:cs typeface="Arial" charset="0"/>
            </a:endParaRPr>
          </a:p>
          <a:p>
            <a:pPr marL="540000" lvl="1" eaLnBrk="1" hangingPunct="1">
              <a:spcBef>
                <a:spcPct val="0"/>
              </a:spcBef>
            </a:pPr>
            <a:r>
              <a:rPr lang="en-US" altLang="zh-TW" sz="3300" i="1" dirty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3300" dirty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3300" dirty="0">
                <a:latin typeface="Times New Roman" pitchFamily="18" charset="0"/>
                <a:cs typeface="Arial" charset="0"/>
              </a:rPr>
            </a:br>
            <a:r>
              <a:rPr lang="en-US" altLang="zh-TW" sz="3300" dirty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03" y="708851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dirty="0"/>
              <a:t>Effect of Windowing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6970" y="1462884"/>
            <a:ext cx="12344400" cy="6788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Windowing (Cont.):</a:t>
            </a:r>
          </a:p>
          <a:p>
            <a:pPr lvl="1" eaLnBrk="1" hangingPunct="1"/>
            <a:r>
              <a:rPr lang="en-US" altLang="zh-TW" sz="3600" dirty="0">
                <a:latin typeface="Times New Roman" pitchFamily="18" charset="0"/>
              </a:rPr>
              <a:t> </a:t>
            </a:r>
            <a:r>
              <a:rPr lang="en-US" altLang="zh-TW" sz="3300" dirty="0">
                <a:latin typeface="Times New Roman" pitchFamily="18" charset="0"/>
              </a:rPr>
              <a:t>For a designed window, we wish that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the main lobe is as narrow as possible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the side lobe is as low as possible</a:t>
            </a:r>
          </a:p>
          <a:p>
            <a:pPr lvl="3" eaLnBrk="1" hangingPunct="1">
              <a:buClr>
                <a:schemeClr val="tx1"/>
              </a:buClr>
              <a:buFontTx/>
              <a:buChar char="•"/>
            </a:pPr>
            <a:r>
              <a:rPr lang="en-US" altLang="zh-TW" sz="2700" dirty="0">
                <a:latin typeface="Times New Roman" pitchFamily="18" charset="0"/>
              </a:rPr>
              <a:t>However, it is impossible to achieve both simultaneously. Some trade-off is needed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The most widely used window shape is the Hamming window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5081588" y="5896771"/>
          <a:ext cx="7441407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方程式" r:id="rId3" imgW="2997200" imgH="635000" progId="Equation.3">
                  <p:embed/>
                </p:oleObj>
              </mc:Choice>
              <mc:Fallback>
                <p:oleObj name="方程式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5896771"/>
                        <a:ext cx="7441407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7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Speech Production and Source Model</a:t>
            </a: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91877" y="2336803"/>
          <a:ext cx="66437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77" y="2336803"/>
                        <a:ext cx="66437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2419350" y="1565277"/>
            <a:ext cx="5429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9144000" y="1570039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2771777" y="2551115"/>
            <a:ext cx="5881688" cy="6102875"/>
            <a:chOff x="272" y="1093"/>
            <a:chExt cx="2539" cy="2303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27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9575007" y="2660651"/>
            <a:ext cx="1512093" cy="1188243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11951495" y="2660651"/>
            <a:ext cx="1512093" cy="1188243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550" dirty="0"/>
              <a:t>Vocal</a:t>
            </a:r>
          </a:p>
          <a:p>
            <a:pPr algn="ctr" eaLnBrk="1" hangingPunct="1"/>
            <a:r>
              <a:rPr lang="en-US" altLang="zh-TW" sz="2550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11087102" y="3201194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11141870" y="3201194"/>
            <a:ext cx="80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13463590" y="3201194"/>
            <a:ext cx="8643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573125" y="2332039"/>
          <a:ext cx="66913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25" y="2332039"/>
                        <a:ext cx="66913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57" y="4694239"/>
            <a:ext cx="6848475" cy="3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8386765" y="7813678"/>
            <a:ext cx="140493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solidFill>
                  <a:srgbClr val="0070C0"/>
                </a:solidFill>
              </a:rPr>
              <a:t>u(t)</a:t>
            </a:r>
            <a:endParaRPr lang="zh-TW" altLang="en-US" sz="42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14327984" y="4927603"/>
            <a:ext cx="140493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solidFill>
                  <a:srgbClr val="0070C0"/>
                </a:solidFill>
              </a:rPr>
              <a:t>x(t)</a:t>
            </a:r>
            <a:endParaRPr lang="zh-TW" altLang="en-US" sz="42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770543" y="3956164"/>
            <a:ext cx="172182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sz="2550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11511098" y="3524162"/>
            <a:ext cx="0" cy="43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20" name="Picture 1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599" y="7263727"/>
            <a:ext cx="1561152" cy="549951"/>
          </a:xfrm>
          <a:prstGeom prst="rect">
            <a:avLst/>
          </a:prstGeom>
        </p:spPr>
      </p:pic>
      <p:pic>
        <p:nvPicPr>
          <p:cNvPr id="21" name="Picture 2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57" y="7533013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DFT and Mel-filter-bank Processing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9825" y="1472407"/>
            <a:ext cx="13430250" cy="831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For each frame of signal (</a:t>
            </a:r>
            <a:r>
              <a:rPr lang="en-US" altLang="zh-TW" sz="3600" b="1" i="1">
                <a:latin typeface="Times New Roman" pitchFamily="18" charset="0"/>
              </a:rPr>
              <a:t>L</a:t>
            </a:r>
            <a:r>
              <a:rPr lang="en-US" altLang="zh-TW" sz="3600" b="1">
                <a:latin typeface="Times New Roman" pitchFamily="18" charset="0"/>
              </a:rPr>
              <a:t> points, e.g., L=512),</a:t>
            </a:r>
            <a:r>
              <a:rPr lang="en-US" altLang="zh-TW" sz="360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the Discrete Fourier Transform (DFT) is first performed to obtain its spectrum (</a:t>
            </a:r>
            <a:r>
              <a:rPr lang="en-US" altLang="zh-TW" sz="3300" i="1">
                <a:latin typeface="Times New Roman" pitchFamily="18" charset="0"/>
              </a:rPr>
              <a:t>L</a:t>
            </a:r>
            <a:r>
              <a:rPr lang="en-US" altLang="zh-TW" sz="3300">
                <a:latin typeface="Times New Roman" pitchFamily="18" charset="0"/>
              </a:rPr>
              <a:t> points, for example </a:t>
            </a:r>
            <a:r>
              <a:rPr lang="en-US" altLang="zh-TW" sz="3300" i="1">
                <a:latin typeface="Times New Roman" pitchFamily="18" charset="0"/>
              </a:rPr>
              <a:t>L</a:t>
            </a:r>
            <a:r>
              <a:rPr lang="en-US" altLang="zh-TW" sz="3300">
                <a:latin typeface="Times New Roman" pitchFamily="18" charset="0"/>
              </a:rPr>
              <a:t>=512)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The bank of filters based on Mel scale is then applied, and  each filter output is the sum of its filtered spectral components (</a:t>
            </a:r>
            <a:r>
              <a:rPr lang="en-US" altLang="zh-TW" sz="3300" i="1">
                <a:latin typeface="Times New Roman" pitchFamily="18" charset="0"/>
              </a:rPr>
              <a:t>M</a:t>
            </a:r>
            <a:r>
              <a:rPr lang="en-US" altLang="zh-TW" sz="3300">
                <a:latin typeface="Times New Roman" pitchFamily="18" charset="0"/>
              </a:rPr>
              <a:t> filters, and thus </a:t>
            </a:r>
            <a:r>
              <a:rPr lang="en-US" altLang="zh-TW" sz="3300" i="1">
                <a:latin typeface="Times New Roman" pitchFamily="18" charset="0"/>
              </a:rPr>
              <a:t>M</a:t>
            </a:r>
            <a:r>
              <a:rPr lang="en-US" altLang="zh-TW" sz="3300">
                <a:latin typeface="Times New Roman" pitchFamily="18" charset="0"/>
              </a:rPr>
              <a:t> outputs, for example </a:t>
            </a:r>
            <a:r>
              <a:rPr lang="en-US" altLang="zh-TW" sz="3300" i="1">
                <a:latin typeface="Times New Roman" pitchFamily="18" charset="0"/>
              </a:rPr>
              <a:t>M</a:t>
            </a:r>
            <a:r>
              <a:rPr lang="en-US" altLang="zh-TW" sz="3300">
                <a:latin typeface="Times New Roman" pitchFamily="18" charset="0"/>
              </a:rPr>
              <a:t>=24)</a:t>
            </a:r>
          </a:p>
        </p:txBody>
      </p:sp>
      <p:grpSp>
        <p:nvGrpSpPr>
          <p:cNvPr id="156676" name="Group 73"/>
          <p:cNvGrpSpPr>
            <a:grpSpLocks/>
          </p:cNvGrpSpPr>
          <p:nvPr/>
        </p:nvGrpSpPr>
        <p:grpSpPr bwMode="auto">
          <a:xfrm>
            <a:off x="2447927" y="4927602"/>
            <a:ext cx="12915903" cy="5107780"/>
            <a:chOff x="68" y="2069"/>
            <a:chExt cx="5424" cy="2145"/>
          </a:xfrm>
        </p:grpSpPr>
        <p:grpSp>
          <p:nvGrpSpPr>
            <p:cNvPr id="156681" name="Group 5"/>
            <p:cNvGrpSpPr>
              <a:grpSpLocks/>
            </p:cNvGrpSpPr>
            <p:nvPr/>
          </p:nvGrpSpPr>
          <p:grpSpPr bwMode="auto">
            <a:xfrm>
              <a:off x="126" y="2741"/>
              <a:ext cx="862" cy="279"/>
              <a:chOff x="975" y="3270"/>
              <a:chExt cx="1043" cy="320"/>
            </a:xfrm>
          </p:grpSpPr>
          <p:sp>
            <p:nvSpPr>
              <p:cNvPr id="156745" name="Line 6"/>
              <p:cNvSpPr>
                <a:spLocks noChangeShapeType="1"/>
              </p:cNvSpPr>
              <p:nvPr/>
            </p:nvSpPr>
            <p:spPr bwMode="auto">
              <a:xfrm>
                <a:off x="975" y="343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46" name="Freeform 7"/>
              <p:cNvSpPr>
                <a:spLocks/>
              </p:cNvSpPr>
              <p:nvPr/>
            </p:nvSpPr>
            <p:spPr bwMode="auto">
              <a:xfrm>
                <a:off x="1060" y="3270"/>
                <a:ext cx="873" cy="320"/>
              </a:xfrm>
              <a:custGeom>
                <a:avLst/>
                <a:gdLst>
                  <a:gd name="T0" fmla="*/ 0 w 873"/>
                  <a:gd name="T1" fmla="*/ 169 h 320"/>
                  <a:gd name="T2" fmla="*/ 28 w 873"/>
                  <a:gd name="T3" fmla="*/ 32 h 320"/>
                  <a:gd name="T4" fmla="*/ 57 w 873"/>
                  <a:gd name="T5" fmla="*/ 305 h 320"/>
                  <a:gd name="T6" fmla="*/ 84 w 873"/>
                  <a:gd name="T7" fmla="*/ 123 h 320"/>
                  <a:gd name="T8" fmla="*/ 84 w 873"/>
                  <a:gd name="T9" fmla="*/ 214 h 320"/>
                  <a:gd name="T10" fmla="*/ 112 w 873"/>
                  <a:gd name="T11" fmla="*/ 32 h 320"/>
                  <a:gd name="T12" fmla="*/ 141 w 873"/>
                  <a:gd name="T13" fmla="*/ 259 h 320"/>
                  <a:gd name="T14" fmla="*/ 141 w 873"/>
                  <a:gd name="T15" fmla="*/ 214 h 320"/>
                  <a:gd name="T16" fmla="*/ 141 w 873"/>
                  <a:gd name="T17" fmla="*/ 32 h 320"/>
                  <a:gd name="T18" fmla="*/ 169 w 873"/>
                  <a:gd name="T19" fmla="*/ 259 h 320"/>
                  <a:gd name="T20" fmla="*/ 169 w 873"/>
                  <a:gd name="T21" fmla="*/ 214 h 320"/>
                  <a:gd name="T22" fmla="*/ 197 w 873"/>
                  <a:gd name="T23" fmla="*/ 123 h 320"/>
                  <a:gd name="T24" fmla="*/ 197 w 873"/>
                  <a:gd name="T25" fmla="*/ 259 h 320"/>
                  <a:gd name="T26" fmla="*/ 254 w 873"/>
                  <a:gd name="T27" fmla="*/ 9 h 320"/>
                  <a:gd name="T28" fmla="*/ 277 w 873"/>
                  <a:gd name="T29" fmla="*/ 312 h 320"/>
                  <a:gd name="T30" fmla="*/ 350 w 873"/>
                  <a:gd name="T31" fmla="*/ 60 h 320"/>
                  <a:gd name="T32" fmla="*/ 338 w 873"/>
                  <a:gd name="T33" fmla="*/ 259 h 320"/>
                  <a:gd name="T34" fmla="*/ 439 w 873"/>
                  <a:gd name="T35" fmla="*/ 83 h 320"/>
                  <a:gd name="T36" fmla="*/ 479 w 873"/>
                  <a:gd name="T37" fmla="*/ 214 h 320"/>
                  <a:gd name="T38" fmla="*/ 491 w 873"/>
                  <a:gd name="T39" fmla="*/ 83 h 320"/>
                  <a:gd name="T40" fmla="*/ 535 w 873"/>
                  <a:gd name="T41" fmla="*/ 259 h 320"/>
                  <a:gd name="T42" fmla="*/ 587 w 873"/>
                  <a:gd name="T43" fmla="*/ 90 h 320"/>
                  <a:gd name="T44" fmla="*/ 620 w 873"/>
                  <a:gd name="T45" fmla="*/ 305 h 320"/>
                  <a:gd name="T46" fmla="*/ 648 w 873"/>
                  <a:gd name="T47" fmla="*/ 32 h 320"/>
                  <a:gd name="T48" fmla="*/ 704 w 873"/>
                  <a:gd name="T49" fmla="*/ 259 h 320"/>
                  <a:gd name="T50" fmla="*/ 732 w 873"/>
                  <a:gd name="T51" fmla="*/ 32 h 320"/>
                  <a:gd name="T52" fmla="*/ 789 w 873"/>
                  <a:gd name="T53" fmla="*/ 259 h 320"/>
                  <a:gd name="T54" fmla="*/ 816 w 873"/>
                  <a:gd name="T55" fmla="*/ 78 h 320"/>
                  <a:gd name="T56" fmla="*/ 845 w 873"/>
                  <a:gd name="T57" fmla="*/ 214 h 320"/>
                  <a:gd name="T58" fmla="*/ 873 w 873"/>
                  <a:gd name="T59" fmla="*/ 169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3" h="320">
                    <a:moveTo>
                      <a:pt x="0" y="169"/>
                    </a:moveTo>
                    <a:cubicBezTo>
                      <a:pt x="9" y="89"/>
                      <a:pt x="19" y="9"/>
                      <a:pt x="28" y="32"/>
                    </a:cubicBezTo>
                    <a:cubicBezTo>
                      <a:pt x="37" y="55"/>
                      <a:pt x="47" y="290"/>
                      <a:pt x="57" y="305"/>
                    </a:cubicBezTo>
                    <a:cubicBezTo>
                      <a:pt x="66" y="320"/>
                      <a:pt x="80" y="138"/>
                      <a:pt x="84" y="123"/>
                    </a:cubicBezTo>
                    <a:cubicBezTo>
                      <a:pt x="89" y="108"/>
                      <a:pt x="80" y="229"/>
                      <a:pt x="84" y="214"/>
                    </a:cubicBezTo>
                    <a:cubicBezTo>
                      <a:pt x="89" y="199"/>
                      <a:pt x="103" y="25"/>
                      <a:pt x="112" y="32"/>
                    </a:cubicBezTo>
                    <a:cubicBezTo>
                      <a:pt x="122" y="39"/>
                      <a:pt x="136" y="229"/>
                      <a:pt x="141" y="259"/>
                    </a:cubicBezTo>
                    <a:cubicBezTo>
                      <a:pt x="146" y="289"/>
                      <a:pt x="141" y="252"/>
                      <a:pt x="141" y="214"/>
                    </a:cubicBezTo>
                    <a:cubicBezTo>
                      <a:pt x="141" y="176"/>
                      <a:pt x="137" y="25"/>
                      <a:pt x="141" y="32"/>
                    </a:cubicBezTo>
                    <a:cubicBezTo>
                      <a:pt x="145" y="39"/>
                      <a:pt x="165" y="229"/>
                      <a:pt x="169" y="259"/>
                    </a:cubicBezTo>
                    <a:cubicBezTo>
                      <a:pt x="173" y="289"/>
                      <a:pt x="165" y="237"/>
                      <a:pt x="169" y="214"/>
                    </a:cubicBezTo>
                    <a:cubicBezTo>
                      <a:pt x="173" y="191"/>
                      <a:pt x="192" y="116"/>
                      <a:pt x="197" y="123"/>
                    </a:cubicBezTo>
                    <a:cubicBezTo>
                      <a:pt x="201" y="130"/>
                      <a:pt x="188" y="278"/>
                      <a:pt x="197" y="259"/>
                    </a:cubicBezTo>
                    <a:cubicBezTo>
                      <a:pt x="206" y="240"/>
                      <a:pt x="241" y="0"/>
                      <a:pt x="254" y="9"/>
                    </a:cubicBezTo>
                    <a:cubicBezTo>
                      <a:pt x="267" y="18"/>
                      <a:pt x="261" y="304"/>
                      <a:pt x="277" y="312"/>
                    </a:cubicBezTo>
                    <a:cubicBezTo>
                      <a:pt x="293" y="320"/>
                      <a:pt x="340" y="69"/>
                      <a:pt x="350" y="60"/>
                    </a:cubicBezTo>
                    <a:cubicBezTo>
                      <a:pt x="360" y="51"/>
                      <a:pt x="323" y="255"/>
                      <a:pt x="338" y="259"/>
                    </a:cubicBezTo>
                    <a:cubicBezTo>
                      <a:pt x="353" y="263"/>
                      <a:pt x="416" y="90"/>
                      <a:pt x="439" y="83"/>
                    </a:cubicBezTo>
                    <a:cubicBezTo>
                      <a:pt x="462" y="76"/>
                      <a:pt x="470" y="214"/>
                      <a:pt x="479" y="214"/>
                    </a:cubicBezTo>
                    <a:cubicBezTo>
                      <a:pt x="488" y="214"/>
                      <a:pt x="482" y="76"/>
                      <a:pt x="491" y="83"/>
                    </a:cubicBezTo>
                    <a:cubicBezTo>
                      <a:pt x="500" y="90"/>
                      <a:pt x="519" y="258"/>
                      <a:pt x="535" y="259"/>
                    </a:cubicBezTo>
                    <a:cubicBezTo>
                      <a:pt x="551" y="260"/>
                      <a:pt x="573" y="82"/>
                      <a:pt x="587" y="90"/>
                    </a:cubicBezTo>
                    <a:cubicBezTo>
                      <a:pt x="601" y="98"/>
                      <a:pt x="610" y="315"/>
                      <a:pt x="620" y="305"/>
                    </a:cubicBezTo>
                    <a:cubicBezTo>
                      <a:pt x="630" y="295"/>
                      <a:pt x="633" y="40"/>
                      <a:pt x="648" y="32"/>
                    </a:cubicBezTo>
                    <a:cubicBezTo>
                      <a:pt x="662" y="24"/>
                      <a:pt x="690" y="259"/>
                      <a:pt x="704" y="259"/>
                    </a:cubicBezTo>
                    <a:cubicBezTo>
                      <a:pt x="718" y="259"/>
                      <a:pt x="718" y="32"/>
                      <a:pt x="732" y="32"/>
                    </a:cubicBezTo>
                    <a:cubicBezTo>
                      <a:pt x="746" y="32"/>
                      <a:pt x="774" y="251"/>
                      <a:pt x="789" y="259"/>
                    </a:cubicBezTo>
                    <a:cubicBezTo>
                      <a:pt x="803" y="267"/>
                      <a:pt x="807" y="85"/>
                      <a:pt x="816" y="78"/>
                    </a:cubicBezTo>
                    <a:cubicBezTo>
                      <a:pt x="826" y="71"/>
                      <a:pt x="836" y="199"/>
                      <a:pt x="845" y="214"/>
                    </a:cubicBezTo>
                    <a:cubicBezTo>
                      <a:pt x="854" y="229"/>
                      <a:pt x="869" y="176"/>
                      <a:pt x="873" y="169"/>
                    </a:cubicBezTo>
                  </a:path>
                </a:pathLst>
              </a:cu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156682" name="AutoShape 8"/>
            <p:cNvSpPr>
              <a:spLocks noChangeArrowheads="1"/>
            </p:cNvSpPr>
            <p:nvPr/>
          </p:nvSpPr>
          <p:spPr bwMode="auto">
            <a:xfrm>
              <a:off x="1033" y="2702"/>
              <a:ext cx="499" cy="357"/>
            </a:xfrm>
            <a:prstGeom prst="rightArrow">
              <a:avLst>
                <a:gd name="adj1" fmla="val 50000"/>
                <a:gd name="adj2" fmla="val 34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DFT</a:t>
              </a:r>
            </a:p>
          </p:txBody>
        </p:sp>
        <p:sp>
          <p:nvSpPr>
            <p:cNvPr id="156683" name="Line 9"/>
            <p:cNvSpPr>
              <a:spLocks noChangeShapeType="1"/>
            </p:cNvSpPr>
            <p:nvPr/>
          </p:nvSpPr>
          <p:spPr bwMode="auto">
            <a:xfrm>
              <a:off x="1577" y="290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84" name="Freeform 10"/>
            <p:cNvSpPr>
              <a:spLocks/>
            </p:cNvSpPr>
            <p:nvPr/>
          </p:nvSpPr>
          <p:spPr bwMode="auto">
            <a:xfrm>
              <a:off x="1623" y="2702"/>
              <a:ext cx="635" cy="337"/>
            </a:xfrm>
            <a:custGeom>
              <a:avLst/>
              <a:gdLst>
                <a:gd name="T0" fmla="*/ 0 w 862"/>
                <a:gd name="T1" fmla="*/ 26 h 386"/>
                <a:gd name="T2" fmla="*/ 1 w 862"/>
                <a:gd name="T3" fmla="*/ 22 h 386"/>
                <a:gd name="T4" fmla="*/ 1 w 862"/>
                <a:gd name="T5" fmla="*/ 31 h 386"/>
                <a:gd name="T6" fmla="*/ 1 w 862"/>
                <a:gd name="T7" fmla="*/ 11 h 386"/>
                <a:gd name="T8" fmla="*/ 1 w 862"/>
                <a:gd name="T9" fmla="*/ 38 h 386"/>
                <a:gd name="T10" fmla="*/ 2 w 862"/>
                <a:gd name="T11" fmla="*/ 3 h 386"/>
                <a:gd name="T12" fmla="*/ 3 w 862"/>
                <a:gd name="T13" fmla="*/ 43 h 386"/>
                <a:gd name="T14" fmla="*/ 3 w 862"/>
                <a:gd name="T15" fmla="*/ 11 h 386"/>
                <a:gd name="T16" fmla="*/ 4 w 862"/>
                <a:gd name="T17" fmla="*/ 38 h 386"/>
                <a:gd name="T18" fmla="*/ 4 w 862"/>
                <a:gd name="T19" fmla="*/ 17 h 386"/>
                <a:gd name="T20" fmla="*/ 5 w 862"/>
                <a:gd name="T21" fmla="*/ 26 h 386"/>
                <a:gd name="T22" fmla="*/ 5 w 862"/>
                <a:gd name="T23" fmla="*/ 22 h 386"/>
                <a:gd name="T24" fmla="*/ 6 w 862"/>
                <a:gd name="T25" fmla="*/ 38 h 386"/>
                <a:gd name="T26" fmla="*/ 6 w 862"/>
                <a:gd name="T27" fmla="*/ 22 h 386"/>
                <a:gd name="T28" fmla="*/ 7 w 862"/>
                <a:gd name="T29" fmla="*/ 26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2" h="386">
                  <a:moveTo>
                    <a:pt x="0" y="235"/>
                  </a:moveTo>
                  <a:cubicBezTo>
                    <a:pt x="15" y="208"/>
                    <a:pt x="30" y="182"/>
                    <a:pt x="45" y="189"/>
                  </a:cubicBezTo>
                  <a:cubicBezTo>
                    <a:pt x="60" y="196"/>
                    <a:pt x="75" y="295"/>
                    <a:pt x="90" y="280"/>
                  </a:cubicBezTo>
                  <a:cubicBezTo>
                    <a:pt x="105" y="265"/>
                    <a:pt x="121" y="92"/>
                    <a:pt x="136" y="99"/>
                  </a:cubicBezTo>
                  <a:cubicBezTo>
                    <a:pt x="151" y="106"/>
                    <a:pt x="158" y="340"/>
                    <a:pt x="181" y="325"/>
                  </a:cubicBezTo>
                  <a:cubicBezTo>
                    <a:pt x="204" y="310"/>
                    <a:pt x="242" y="0"/>
                    <a:pt x="272" y="8"/>
                  </a:cubicBezTo>
                  <a:cubicBezTo>
                    <a:pt x="302" y="16"/>
                    <a:pt x="340" y="356"/>
                    <a:pt x="363" y="371"/>
                  </a:cubicBezTo>
                  <a:cubicBezTo>
                    <a:pt x="386" y="386"/>
                    <a:pt x="378" y="107"/>
                    <a:pt x="408" y="99"/>
                  </a:cubicBezTo>
                  <a:cubicBezTo>
                    <a:pt x="438" y="91"/>
                    <a:pt x="514" y="318"/>
                    <a:pt x="544" y="325"/>
                  </a:cubicBezTo>
                  <a:cubicBezTo>
                    <a:pt x="574" y="332"/>
                    <a:pt x="574" y="159"/>
                    <a:pt x="589" y="144"/>
                  </a:cubicBezTo>
                  <a:cubicBezTo>
                    <a:pt x="604" y="129"/>
                    <a:pt x="620" y="228"/>
                    <a:pt x="635" y="235"/>
                  </a:cubicBezTo>
                  <a:cubicBezTo>
                    <a:pt x="650" y="242"/>
                    <a:pt x="657" y="174"/>
                    <a:pt x="680" y="189"/>
                  </a:cubicBezTo>
                  <a:cubicBezTo>
                    <a:pt x="703" y="204"/>
                    <a:pt x="748" y="325"/>
                    <a:pt x="771" y="325"/>
                  </a:cubicBezTo>
                  <a:cubicBezTo>
                    <a:pt x="794" y="325"/>
                    <a:pt x="801" y="204"/>
                    <a:pt x="816" y="189"/>
                  </a:cubicBezTo>
                  <a:cubicBezTo>
                    <a:pt x="831" y="174"/>
                    <a:pt x="854" y="227"/>
                    <a:pt x="862" y="235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85" name="Text Box 11"/>
            <p:cNvSpPr txBox="1">
              <a:spLocks noChangeArrowheads="1"/>
            </p:cNvSpPr>
            <p:nvPr/>
          </p:nvSpPr>
          <p:spPr bwMode="auto">
            <a:xfrm>
              <a:off x="897" y="2701"/>
              <a:ext cx="1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6686" name="Text Box 12"/>
            <p:cNvSpPr txBox="1">
              <a:spLocks noChangeArrowheads="1"/>
            </p:cNvSpPr>
            <p:nvPr/>
          </p:nvSpPr>
          <p:spPr bwMode="auto">
            <a:xfrm>
              <a:off x="2348" y="2701"/>
              <a:ext cx="1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687" name="Text Box 13"/>
            <p:cNvSpPr txBox="1">
              <a:spLocks noChangeArrowheads="1"/>
            </p:cNvSpPr>
            <p:nvPr/>
          </p:nvSpPr>
          <p:spPr bwMode="auto">
            <a:xfrm>
              <a:off x="68" y="2488"/>
              <a:ext cx="119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/>
                <a:t>Time domain signal</a:t>
              </a:r>
            </a:p>
          </p:txBody>
        </p:sp>
        <p:sp>
          <p:nvSpPr>
            <p:cNvPr id="156688" name="Text Box 14"/>
            <p:cNvSpPr txBox="1">
              <a:spLocks noChangeArrowheads="1"/>
            </p:cNvSpPr>
            <p:nvPr/>
          </p:nvSpPr>
          <p:spPr bwMode="auto">
            <a:xfrm>
              <a:off x="1577" y="2504"/>
              <a:ext cx="6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/>
                <a:t>spectrum</a:t>
              </a:r>
            </a:p>
          </p:txBody>
        </p:sp>
        <p:sp>
          <p:nvSpPr>
            <p:cNvPr id="156689" name="Line 15"/>
            <p:cNvSpPr>
              <a:spLocks noChangeShapeType="1"/>
            </p:cNvSpPr>
            <p:nvPr/>
          </p:nvSpPr>
          <p:spPr bwMode="auto">
            <a:xfrm>
              <a:off x="2439" y="290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90" name="Line 16"/>
            <p:cNvSpPr>
              <a:spLocks noChangeShapeType="1"/>
            </p:cNvSpPr>
            <p:nvPr/>
          </p:nvSpPr>
          <p:spPr bwMode="auto">
            <a:xfrm>
              <a:off x="2621" y="2306"/>
              <a:ext cx="0" cy="1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91" name="Line 17"/>
            <p:cNvSpPr>
              <a:spLocks noChangeShapeType="1"/>
            </p:cNvSpPr>
            <p:nvPr/>
          </p:nvSpPr>
          <p:spPr bwMode="auto">
            <a:xfrm>
              <a:off x="2621" y="2306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92" name="Line 18"/>
            <p:cNvSpPr>
              <a:spLocks noChangeShapeType="1"/>
            </p:cNvSpPr>
            <p:nvPr/>
          </p:nvSpPr>
          <p:spPr bwMode="auto">
            <a:xfrm>
              <a:off x="2621" y="274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93" name="Line 19"/>
            <p:cNvSpPr>
              <a:spLocks noChangeShapeType="1"/>
            </p:cNvSpPr>
            <p:nvPr/>
          </p:nvSpPr>
          <p:spPr bwMode="auto">
            <a:xfrm>
              <a:off x="2621" y="3967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94" name="Rectangle 20"/>
            <p:cNvSpPr>
              <a:spLocks noChangeArrowheads="1"/>
            </p:cNvSpPr>
            <p:nvPr/>
          </p:nvSpPr>
          <p:spPr bwMode="auto">
            <a:xfrm>
              <a:off x="2712" y="2069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grpSp>
          <p:nvGrpSpPr>
            <p:cNvPr id="156695" name="Group 21"/>
            <p:cNvGrpSpPr>
              <a:grpSpLocks/>
            </p:cNvGrpSpPr>
            <p:nvPr/>
          </p:nvGrpSpPr>
          <p:grpSpPr bwMode="auto">
            <a:xfrm>
              <a:off x="2802" y="2148"/>
              <a:ext cx="953" cy="317"/>
              <a:chOff x="3424" y="1888"/>
              <a:chExt cx="681" cy="363"/>
            </a:xfrm>
          </p:grpSpPr>
          <p:sp>
            <p:nvSpPr>
              <p:cNvPr id="156743" name="Line 22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44" name="Line 23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156696" name="Group 24"/>
            <p:cNvGrpSpPr>
              <a:grpSpLocks/>
            </p:cNvGrpSpPr>
            <p:nvPr/>
          </p:nvGrpSpPr>
          <p:grpSpPr bwMode="auto">
            <a:xfrm>
              <a:off x="2848" y="2267"/>
              <a:ext cx="90" cy="198"/>
              <a:chOff x="3470" y="2024"/>
              <a:chExt cx="90" cy="227"/>
            </a:xfrm>
          </p:grpSpPr>
          <p:sp>
            <p:nvSpPr>
              <p:cNvPr id="156741" name="Line 2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42" name="Line 2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156697" name="Rectangle 27"/>
            <p:cNvSpPr>
              <a:spLocks noChangeArrowheads="1"/>
            </p:cNvSpPr>
            <p:nvPr/>
          </p:nvSpPr>
          <p:spPr bwMode="auto">
            <a:xfrm>
              <a:off x="2712" y="2583"/>
              <a:ext cx="1133" cy="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grpSp>
          <p:nvGrpSpPr>
            <p:cNvPr id="156698" name="Group 28"/>
            <p:cNvGrpSpPr>
              <a:grpSpLocks/>
            </p:cNvGrpSpPr>
            <p:nvPr/>
          </p:nvGrpSpPr>
          <p:grpSpPr bwMode="auto">
            <a:xfrm>
              <a:off x="2802" y="2623"/>
              <a:ext cx="953" cy="316"/>
              <a:chOff x="3424" y="1888"/>
              <a:chExt cx="681" cy="363"/>
            </a:xfrm>
          </p:grpSpPr>
          <p:sp>
            <p:nvSpPr>
              <p:cNvPr id="156739" name="Line 29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40" name="Line 30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156699" name="Group 31"/>
            <p:cNvGrpSpPr>
              <a:grpSpLocks/>
            </p:cNvGrpSpPr>
            <p:nvPr/>
          </p:nvGrpSpPr>
          <p:grpSpPr bwMode="auto">
            <a:xfrm>
              <a:off x="2938" y="2741"/>
              <a:ext cx="90" cy="198"/>
              <a:chOff x="3470" y="2024"/>
              <a:chExt cx="90" cy="227"/>
            </a:xfrm>
          </p:grpSpPr>
          <p:sp>
            <p:nvSpPr>
              <p:cNvPr id="156737" name="Line 3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38" name="Line 3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156700" name="Rectangle 34"/>
            <p:cNvSpPr>
              <a:spLocks noChangeArrowheads="1"/>
            </p:cNvSpPr>
            <p:nvPr/>
          </p:nvSpPr>
          <p:spPr bwMode="auto">
            <a:xfrm>
              <a:off x="2711" y="3730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grpSp>
          <p:nvGrpSpPr>
            <p:cNvPr id="156701" name="Group 35"/>
            <p:cNvGrpSpPr>
              <a:grpSpLocks/>
            </p:cNvGrpSpPr>
            <p:nvPr/>
          </p:nvGrpSpPr>
          <p:grpSpPr bwMode="auto">
            <a:xfrm>
              <a:off x="2781" y="3796"/>
              <a:ext cx="953" cy="316"/>
              <a:chOff x="3424" y="1888"/>
              <a:chExt cx="681" cy="363"/>
            </a:xfrm>
          </p:grpSpPr>
          <p:sp>
            <p:nvSpPr>
              <p:cNvPr id="156735" name="Line 36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36" name="Line 37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156702" name="Group 38"/>
            <p:cNvGrpSpPr>
              <a:grpSpLocks/>
            </p:cNvGrpSpPr>
            <p:nvPr/>
          </p:nvGrpSpPr>
          <p:grpSpPr bwMode="auto">
            <a:xfrm>
              <a:off x="3311" y="3907"/>
              <a:ext cx="240" cy="198"/>
              <a:chOff x="3470" y="2024"/>
              <a:chExt cx="90" cy="227"/>
            </a:xfrm>
          </p:grpSpPr>
          <p:sp>
            <p:nvSpPr>
              <p:cNvPr id="156733" name="Line 3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34" name="Line 4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156703" name="Line 41"/>
            <p:cNvSpPr>
              <a:spLocks noChangeShapeType="1"/>
            </p:cNvSpPr>
            <p:nvPr/>
          </p:nvSpPr>
          <p:spPr bwMode="auto">
            <a:xfrm>
              <a:off x="3256" y="31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04" name="Line 42"/>
            <p:cNvSpPr>
              <a:spLocks noChangeShapeType="1"/>
            </p:cNvSpPr>
            <p:nvPr/>
          </p:nvSpPr>
          <p:spPr bwMode="auto">
            <a:xfrm>
              <a:off x="4072" y="246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05" name="Freeform 43"/>
            <p:cNvSpPr>
              <a:spLocks/>
            </p:cNvSpPr>
            <p:nvPr/>
          </p:nvSpPr>
          <p:spPr bwMode="auto">
            <a:xfrm>
              <a:off x="4193" y="2293"/>
              <a:ext cx="151" cy="277"/>
            </a:xfrm>
            <a:custGeom>
              <a:avLst/>
              <a:gdLst>
                <a:gd name="T0" fmla="*/ 15 w 151"/>
                <a:gd name="T1" fmla="*/ 23 h 317"/>
                <a:gd name="T2" fmla="*/ 15 w 151"/>
                <a:gd name="T3" fmla="*/ 3 h 317"/>
                <a:gd name="T4" fmla="*/ 106 w 151"/>
                <a:gd name="T5" fmla="*/ 34 h 317"/>
                <a:gd name="T6" fmla="*/ 151 w 151"/>
                <a:gd name="T7" fmla="*/ 23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317">
                  <a:moveTo>
                    <a:pt x="15" y="197"/>
                  </a:moveTo>
                  <a:cubicBezTo>
                    <a:pt x="7" y="98"/>
                    <a:pt x="0" y="0"/>
                    <a:pt x="15" y="15"/>
                  </a:cubicBezTo>
                  <a:cubicBezTo>
                    <a:pt x="30" y="30"/>
                    <a:pt x="83" y="257"/>
                    <a:pt x="106" y="287"/>
                  </a:cubicBezTo>
                  <a:cubicBezTo>
                    <a:pt x="129" y="317"/>
                    <a:pt x="144" y="212"/>
                    <a:pt x="151" y="197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06" name="Line 44"/>
            <p:cNvSpPr>
              <a:spLocks noChangeShapeType="1"/>
            </p:cNvSpPr>
            <p:nvPr/>
          </p:nvSpPr>
          <p:spPr bwMode="auto">
            <a:xfrm>
              <a:off x="4072" y="290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07" name="Line 45"/>
            <p:cNvSpPr>
              <a:spLocks noChangeShapeType="1"/>
            </p:cNvSpPr>
            <p:nvPr/>
          </p:nvSpPr>
          <p:spPr bwMode="auto">
            <a:xfrm>
              <a:off x="4072" y="412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08" name="Freeform 46"/>
            <p:cNvSpPr>
              <a:spLocks/>
            </p:cNvSpPr>
            <p:nvPr/>
          </p:nvSpPr>
          <p:spPr bwMode="auto">
            <a:xfrm>
              <a:off x="4117" y="2735"/>
              <a:ext cx="234" cy="224"/>
            </a:xfrm>
            <a:custGeom>
              <a:avLst/>
              <a:gdLst>
                <a:gd name="T0" fmla="*/ 0 w 234"/>
                <a:gd name="T1" fmla="*/ 21 h 257"/>
                <a:gd name="T2" fmla="*/ 91 w 234"/>
                <a:gd name="T3" fmla="*/ 16 h 257"/>
                <a:gd name="T4" fmla="*/ 91 w 234"/>
                <a:gd name="T5" fmla="*/ 25 h 257"/>
                <a:gd name="T6" fmla="*/ 137 w 234"/>
                <a:gd name="T7" fmla="*/ 16 h 257"/>
                <a:gd name="T8" fmla="*/ 182 w 234"/>
                <a:gd name="T9" fmla="*/ 25 h 257"/>
                <a:gd name="T10" fmla="*/ 227 w 234"/>
                <a:gd name="T11" fmla="*/ 3 h 257"/>
                <a:gd name="T12" fmla="*/ 227 w 234"/>
                <a:gd name="T13" fmla="*/ 2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257">
                  <a:moveTo>
                    <a:pt x="0" y="189"/>
                  </a:moveTo>
                  <a:cubicBezTo>
                    <a:pt x="38" y="162"/>
                    <a:pt x="76" y="136"/>
                    <a:pt x="91" y="143"/>
                  </a:cubicBezTo>
                  <a:cubicBezTo>
                    <a:pt x="106" y="150"/>
                    <a:pt x="83" y="234"/>
                    <a:pt x="91" y="234"/>
                  </a:cubicBezTo>
                  <a:cubicBezTo>
                    <a:pt x="99" y="234"/>
                    <a:pt x="122" y="143"/>
                    <a:pt x="137" y="143"/>
                  </a:cubicBezTo>
                  <a:cubicBezTo>
                    <a:pt x="152" y="143"/>
                    <a:pt x="167" y="257"/>
                    <a:pt x="182" y="234"/>
                  </a:cubicBezTo>
                  <a:cubicBezTo>
                    <a:pt x="197" y="211"/>
                    <a:pt x="220" y="14"/>
                    <a:pt x="227" y="7"/>
                  </a:cubicBezTo>
                  <a:cubicBezTo>
                    <a:pt x="234" y="0"/>
                    <a:pt x="219" y="159"/>
                    <a:pt x="227" y="18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09" name="Freeform 47"/>
            <p:cNvSpPr>
              <a:spLocks/>
            </p:cNvSpPr>
            <p:nvPr/>
          </p:nvSpPr>
          <p:spPr bwMode="auto">
            <a:xfrm>
              <a:off x="4094" y="4041"/>
              <a:ext cx="265" cy="124"/>
            </a:xfrm>
            <a:custGeom>
              <a:avLst/>
              <a:gdLst>
                <a:gd name="T0" fmla="*/ 23 w 265"/>
                <a:gd name="T1" fmla="*/ 10 h 143"/>
                <a:gd name="T2" fmla="*/ 23 w 265"/>
                <a:gd name="T3" fmla="*/ 3 h 143"/>
                <a:gd name="T4" fmla="*/ 160 w 265"/>
                <a:gd name="T5" fmla="*/ 15 h 143"/>
                <a:gd name="T6" fmla="*/ 250 w 265"/>
                <a:gd name="T7" fmla="*/ 3 h 143"/>
                <a:gd name="T8" fmla="*/ 250 w 265"/>
                <a:gd name="T9" fmla="*/ 1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43">
                  <a:moveTo>
                    <a:pt x="23" y="98"/>
                  </a:moveTo>
                  <a:cubicBezTo>
                    <a:pt x="11" y="49"/>
                    <a:pt x="0" y="0"/>
                    <a:pt x="23" y="7"/>
                  </a:cubicBezTo>
                  <a:cubicBezTo>
                    <a:pt x="46" y="14"/>
                    <a:pt x="122" y="143"/>
                    <a:pt x="160" y="143"/>
                  </a:cubicBezTo>
                  <a:cubicBezTo>
                    <a:pt x="198" y="143"/>
                    <a:pt x="235" y="7"/>
                    <a:pt x="250" y="7"/>
                  </a:cubicBezTo>
                  <a:cubicBezTo>
                    <a:pt x="265" y="7"/>
                    <a:pt x="250" y="128"/>
                    <a:pt x="250" y="14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grpSp>
          <p:nvGrpSpPr>
            <p:cNvPr id="156710" name="Group 48"/>
            <p:cNvGrpSpPr>
              <a:grpSpLocks/>
            </p:cNvGrpSpPr>
            <p:nvPr/>
          </p:nvGrpSpPr>
          <p:grpSpPr bwMode="auto">
            <a:xfrm>
              <a:off x="4117" y="3928"/>
              <a:ext cx="240" cy="198"/>
              <a:chOff x="3470" y="2024"/>
              <a:chExt cx="90" cy="227"/>
            </a:xfrm>
          </p:grpSpPr>
          <p:sp>
            <p:nvSpPr>
              <p:cNvPr id="156731" name="Line 4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32" name="Line 5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156711" name="Group 51"/>
            <p:cNvGrpSpPr>
              <a:grpSpLocks/>
            </p:cNvGrpSpPr>
            <p:nvPr/>
          </p:nvGrpSpPr>
          <p:grpSpPr bwMode="auto">
            <a:xfrm>
              <a:off x="4117" y="2702"/>
              <a:ext cx="240" cy="198"/>
              <a:chOff x="3470" y="2024"/>
              <a:chExt cx="90" cy="227"/>
            </a:xfrm>
          </p:grpSpPr>
          <p:sp>
            <p:nvSpPr>
              <p:cNvPr id="156729" name="Line 5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30" name="Line 5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156712" name="Group 54"/>
            <p:cNvGrpSpPr>
              <a:grpSpLocks/>
            </p:cNvGrpSpPr>
            <p:nvPr/>
          </p:nvGrpSpPr>
          <p:grpSpPr bwMode="auto">
            <a:xfrm>
              <a:off x="4163" y="2267"/>
              <a:ext cx="194" cy="198"/>
              <a:chOff x="3470" y="2024"/>
              <a:chExt cx="90" cy="227"/>
            </a:xfrm>
          </p:grpSpPr>
          <p:sp>
            <p:nvSpPr>
              <p:cNvPr id="156727" name="Line 5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sp>
          <p:nvSpPr>
            <p:cNvPr id="156713" name="AutoShape 57"/>
            <p:cNvSpPr>
              <a:spLocks noChangeArrowheads="1"/>
            </p:cNvSpPr>
            <p:nvPr/>
          </p:nvSpPr>
          <p:spPr bwMode="auto">
            <a:xfrm>
              <a:off x="4571" y="2188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/>
                <a:t>sum</a:t>
              </a:r>
            </a:p>
          </p:txBody>
        </p:sp>
        <p:sp>
          <p:nvSpPr>
            <p:cNvPr id="156714" name="AutoShape 58"/>
            <p:cNvSpPr>
              <a:spLocks noChangeArrowheads="1"/>
            </p:cNvSpPr>
            <p:nvPr/>
          </p:nvSpPr>
          <p:spPr bwMode="auto">
            <a:xfrm>
              <a:off x="4571" y="2623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/>
                <a:t>sum</a:t>
              </a:r>
            </a:p>
          </p:txBody>
        </p:sp>
        <p:sp>
          <p:nvSpPr>
            <p:cNvPr id="156715" name="AutoShape 59"/>
            <p:cNvSpPr>
              <a:spLocks noChangeArrowheads="1"/>
            </p:cNvSpPr>
            <p:nvPr/>
          </p:nvSpPr>
          <p:spPr bwMode="auto">
            <a:xfrm>
              <a:off x="4571" y="3849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/>
                <a:t>sum</a:t>
              </a:r>
            </a:p>
          </p:txBody>
        </p:sp>
        <p:sp>
          <p:nvSpPr>
            <p:cNvPr id="156716" name="Text Box 60"/>
            <p:cNvSpPr txBox="1">
              <a:spLocks noChangeArrowheads="1"/>
            </p:cNvSpPr>
            <p:nvPr/>
          </p:nvSpPr>
          <p:spPr bwMode="auto">
            <a:xfrm>
              <a:off x="4480" y="2332"/>
              <a:ext cx="1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7" name="Text Box 61"/>
            <p:cNvSpPr txBox="1">
              <a:spLocks noChangeArrowheads="1"/>
            </p:cNvSpPr>
            <p:nvPr/>
          </p:nvSpPr>
          <p:spPr bwMode="auto">
            <a:xfrm>
              <a:off x="4480" y="2768"/>
              <a:ext cx="1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8" name="Text Box 62"/>
            <p:cNvSpPr txBox="1">
              <a:spLocks noChangeArrowheads="1"/>
            </p:cNvSpPr>
            <p:nvPr/>
          </p:nvSpPr>
          <p:spPr bwMode="auto">
            <a:xfrm>
              <a:off x="4500" y="4001"/>
              <a:ext cx="1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9" name="Text Box 63"/>
            <p:cNvSpPr txBox="1">
              <a:spLocks noChangeArrowheads="1"/>
            </p:cNvSpPr>
            <p:nvPr/>
          </p:nvSpPr>
          <p:spPr bwMode="auto">
            <a:xfrm>
              <a:off x="5012" y="2199"/>
              <a:ext cx="3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/>
                <a:t>(</a:t>
              </a:r>
              <a:r>
                <a:rPr lang="en-US" altLang="zh-TW" sz="2700" i="1">
                  <a:latin typeface="Times New Roman" pitchFamily="18" charset="0"/>
                </a:rPr>
                <a:t>0</a:t>
              </a:r>
              <a:r>
                <a:rPr lang="en-US" altLang="zh-TW" sz="2700"/>
                <a:t>)</a:t>
              </a:r>
            </a:p>
          </p:txBody>
        </p:sp>
        <p:sp>
          <p:nvSpPr>
            <p:cNvPr id="156720" name="Text Box 64"/>
            <p:cNvSpPr txBox="1">
              <a:spLocks noChangeArrowheads="1"/>
            </p:cNvSpPr>
            <p:nvPr/>
          </p:nvSpPr>
          <p:spPr bwMode="auto">
            <a:xfrm>
              <a:off x="5025" y="2623"/>
              <a:ext cx="3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/>
                <a:t>(</a:t>
              </a:r>
              <a:r>
                <a:rPr lang="en-US" altLang="zh-TW" sz="2700" i="1">
                  <a:latin typeface="Times New Roman" pitchFamily="18" charset="0"/>
                </a:rPr>
                <a:t>1</a:t>
              </a:r>
              <a:r>
                <a:rPr lang="en-US" altLang="zh-TW" sz="2700"/>
                <a:t>)</a:t>
              </a:r>
            </a:p>
          </p:txBody>
        </p:sp>
        <p:sp>
          <p:nvSpPr>
            <p:cNvPr id="156721" name="Text Box 65"/>
            <p:cNvSpPr txBox="1">
              <a:spLocks noChangeArrowheads="1"/>
            </p:cNvSpPr>
            <p:nvPr/>
          </p:nvSpPr>
          <p:spPr bwMode="auto">
            <a:xfrm>
              <a:off x="4967" y="3849"/>
              <a:ext cx="52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/>
                <a:t>(</a:t>
              </a:r>
              <a:r>
                <a:rPr lang="en-US" altLang="zh-TW" sz="2700" i="1">
                  <a:latin typeface="Times New Roman" pitchFamily="18" charset="0"/>
                </a:rPr>
                <a:t>M-1</a:t>
              </a:r>
              <a:r>
                <a:rPr lang="en-US" altLang="zh-TW" sz="2700"/>
                <a:t>)</a:t>
              </a:r>
            </a:p>
          </p:txBody>
        </p:sp>
        <p:sp>
          <p:nvSpPr>
            <p:cNvPr id="156722" name="Line 66"/>
            <p:cNvSpPr>
              <a:spLocks noChangeShapeType="1"/>
            </p:cNvSpPr>
            <p:nvPr/>
          </p:nvSpPr>
          <p:spPr bwMode="auto">
            <a:xfrm>
              <a:off x="5206" y="3097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723" name="Text Box 67"/>
            <p:cNvSpPr txBox="1">
              <a:spLocks noChangeArrowheads="1"/>
            </p:cNvSpPr>
            <p:nvPr/>
          </p:nvSpPr>
          <p:spPr bwMode="auto">
            <a:xfrm>
              <a:off x="307" y="3096"/>
              <a:ext cx="3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56724" name="Text Box 68"/>
            <p:cNvSpPr txBox="1">
              <a:spLocks noChangeArrowheads="1"/>
            </p:cNvSpPr>
            <p:nvPr/>
          </p:nvSpPr>
          <p:spPr bwMode="auto">
            <a:xfrm>
              <a:off x="1804" y="3096"/>
              <a:ext cx="3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k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56725" name="Text Box 70"/>
            <p:cNvSpPr txBox="1">
              <a:spLocks noChangeArrowheads="1"/>
            </p:cNvSpPr>
            <p:nvPr/>
          </p:nvSpPr>
          <p:spPr bwMode="auto">
            <a:xfrm>
              <a:off x="249" y="3430"/>
              <a:ext cx="9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>
                  <a:latin typeface="Times New Roman" pitchFamily="18" charset="0"/>
                </a:rPr>
                <a:t>n = 0,1,....L-1</a:t>
              </a:r>
              <a:endParaRPr lang="en-US" altLang="zh-TW" sz="2700"/>
            </a:p>
          </p:txBody>
        </p:sp>
        <p:sp>
          <p:nvSpPr>
            <p:cNvPr id="156726" name="Text Box 71"/>
            <p:cNvSpPr txBox="1">
              <a:spLocks noChangeArrowheads="1"/>
            </p:cNvSpPr>
            <p:nvPr/>
          </p:nvSpPr>
          <p:spPr bwMode="auto">
            <a:xfrm>
              <a:off x="1432" y="3430"/>
              <a:ext cx="9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>
                  <a:latin typeface="Times New Roman" pitchFamily="18" charset="0"/>
                </a:rPr>
                <a:t>k = 0,1,....   -1</a:t>
              </a:r>
              <a:endParaRPr lang="en-US" altLang="zh-TW" sz="2700"/>
            </a:p>
          </p:txBody>
        </p:sp>
      </p:grpSp>
      <p:grpSp>
        <p:nvGrpSpPr>
          <p:cNvPr id="156677" name="Group 77"/>
          <p:cNvGrpSpPr>
            <a:grpSpLocks/>
          </p:cNvGrpSpPr>
          <p:nvPr/>
        </p:nvGrpSpPr>
        <p:grpSpPr bwMode="auto">
          <a:xfrm>
            <a:off x="7105652" y="7951800"/>
            <a:ext cx="540545" cy="828676"/>
            <a:chOff x="2024" y="3339"/>
            <a:chExt cx="227" cy="348"/>
          </a:xfrm>
        </p:grpSpPr>
        <p:sp>
          <p:nvSpPr>
            <p:cNvPr id="156678" name="Text Box 74"/>
            <p:cNvSpPr txBox="1">
              <a:spLocks noChangeArrowheads="1"/>
            </p:cNvSpPr>
            <p:nvPr/>
          </p:nvSpPr>
          <p:spPr bwMode="auto">
            <a:xfrm>
              <a:off x="2024" y="3493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6679" name="Line 75"/>
            <p:cNvSpPr>
              <a:spLocks noChangeShapeType="1"/>
            </p:cNvSpPr>
            <p:nvPr/>
          </p:nvSpPr>
          <p:spPr bwMode="auto">
            <a:xfrm>
              <a:off x="2064" y="352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56680" name="Text Box 76"/>
            <p:cNvSpPr txBox="1">
              <a:spLocks noChangeArrowheads="1"/>
            </p:cNvSpPr>
            <p:nvPr/>
          </p:nvSpPr>
          <p:spPr bwMode="auto">
            <a:xfrm>
              <a:off x="2024" y="3339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>
                  <a:latin typeface="Times New Roman" pitchFamily="18" charset="0"/>
                </a:rPr>
                <a:t>L</a:t>
              </a:r>
            </a:p>
          </p:txBody>
        </p:sp>
      </p:grpSp>
      <p:pic>
        <p:nvPicPr>
          <p:cNvPr id="75" name="Picture 7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602" y="851653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2447927" y="293452"/>
            <a:ext cx="1296114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endParaRPr lang="zh-TW" altLang="en-US" sz="42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8723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970089"/>
            <a:ext cx="8572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3" y="2120107"/>
            <a:ext cx="542925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4" y="6980498"/>
            <a:ext cx="457200" cy="40005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926" y="6980498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2447927" y="272257"/>
            <a:ext cx="555069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Mel-scale Filter Bank</a:t>
            </a:r>
            <a:endParaRPr lang="zh-TW" altLang="en-US" sz="42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4" y="2443959"/>
            <a:ext cx="10720388" cy="72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924420" y="3524116"/>
                <a:ext cx="64807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170679" y="6224415"/>
                <a:ext cx="140019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6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3600" i="1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blipFill rotWithShape="1">
                <a:blip r:embed="rId4"/>
                <a:stretch>
                  <a:fillRect l="-1307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464480" y="8708692"/>
                <a:ext cx="64807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674584" y="8930796"/>
                <a:ext cx="64807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674584" y="7520560"/>
                <a:ext cx="125339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>
                          <a:latin typeface="Cambria Math"/>
                        </a:rPr>
                        <m:t>𝑋</m:t>
                      </m:r>
                      <m:r>
                        <a:rPr lang="en-US" altLang="zh-TW" sz="3600" i="1">
                          <a:latin typeface="Cambria Math"/>
                        </a:rPr>
                        <m:t>(</m:t>
                      </m:r>
                      <m:r>
                        <a:rPr lang="zh-TW" altLang="en-US" sz="3600" i="1">
                          <a:latin typeface="Cambria Math"/>
                        </a:rPr>
                        <m:t>𝜔</m:t>
                      </m:r>
                      <m:r>
                        <a:rPr lang="en-US" altLang="zh-TW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60" r="-10949"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870" y="903597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Why Filter-bank Processing?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7438" y="1386683"/>
            <a:ext cx="13268325" cy="6324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The filter-bank processing simulates human ear perception</a:t>
            </a:r>
            <a:endParaRPr lang="en-US" altLang="zh-TW" sz="3600" b="1" i="1" dirty="0">
              <a:latin typeface="Times New Roman" pitchFamily="18" charset="0"/>
            </a:endParaRPr>
          </a:p>
          <a:p>
            <a:pPr marL="1112400" lvl="2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Frequencies of a complex sound within a certain frequency band cannot be individually identified. </a:t>
            </a:r>
          </a:p>
          <a:p>
            <a:pPr marL="1112400" lvl="2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When one of the components of this sound falls outside this frequency band, it can be individually distinguished.</a:t>
            </a:r>
          </a:p>
          <a:p>
            <a:pPr marL="1112400" lvl="2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This frequency band is referred to as the critical band.</a:t>
            </a:r>
          </a:p>
          <a:p>
            <a:pPr marL="1112400" lvl="2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These critical bands somehow overlap with each other.</a:t>
            </a:r>
          </a:p>
          <a:p>
            <a:pPr marL="1112400" lvl="2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The critical bands are roughly distributed linearly in the logarithm frequency scale (including the center frequencies and the bandwidths), specially at higher frequencies.</a:t>
            </a:r>
          </a:p>
          <a:p>
            <a:pPr marL="1112400" lvl="2">
              <a:buClr>
                <a:schemeClr val="tx1"/>
              </a:buClr>
            </a:pPr>
            <a:r>
              <a:rPr lang="en-US" altLang="zh-TW" sz="3000" dirty="0">
                <a:latin typeface="Times New Roman" pitchFamily="18" charset="0"/>
              </a:rPr>
              <a:t>Human perception for pitch of signals is proportional to the </a:t>
            </a:r>
            <a:r>
              <a:rPr lang="en-US" altLang="zh-TW" sz="3000" i="1" dirty="0">
                <a:latin typeface="Times New Roman" pitchFamily="18" charset="0"/>
              </a:rPr>
              <a:t>logarithm</a:t>
            </a:r>
            <a:r>
              <a:rPr lang="en-US" altLang="zh-TW" sz="3000" dirty="0">
                <a:latin typeface="Times New Roman" pitchFamily="18" charset="0"/>
              </a:rPr>
              <a:t> of the frequencies (relative ratios between the frequencies)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8" y="8384654"/>
            <a:ext cx="3922776" cy="94640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36" y="7983461"/>
            <a:ext cx="3895344" cy="1604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327886" y="8785849"/>
                <a:ext cx="140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6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3600" i="1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961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558166" y="8479858"/>
                <a:ext cx="7000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12" y="9588233"/>
            <a:ext cx="1561152" cy="549951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24" y="9608495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1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57438" y="1412878"/>
            <a:ext cx="12544425" cy="717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330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2738440" y="4856166"/>
            <a:ext cx="12453938" cy="4998243"/>
            <a:chOff x="45" y="1805"/>
            <a:chExt cx="5230" cy="2099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7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1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47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1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Mel </a:t>
              </a:r>
              <a:br>
                <a:rPr lang="en-US" altLang="zh-TW" sz="2700"/>
              </a:br>
              <a:r>
                <a:rPr lang="en-US" altLang="zh-TW" sz="27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Log(| |</a:t>
              </a:r>
              <a:r>
                <a:rPr lang="en-US" altLang="zh-TW" sz="2700" baseline="30000"/>
                <a:t>2</a:t>
              </a:r>
              <a:r>
                <a:rPr lang="en-US" altLang="zh-TW" sz="27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6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1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x’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n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3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X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k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3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m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3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 i="1">
                  <a:latin typeface="Times New Roman" pitchFamily="18" charset="0"/>
                </a:rPr>
                <a:t>’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m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4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y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r>
                <a:rPr lang="en-US" altLang="zh-TW" sz="2700" i="1">
                  <a:latin typeface="Times New Roman" pitchFamily="18" charset="0"/>
                </a:rPr>
                <a:t> </a:t>
              </a:r>
              <a:r>
                <a:rPr lang="en-US" altLang="zh-TW" sz="2700">
                  <a:latin typeface="Times New Roman" pitchFamily="18" charset="0"/>
                </a:rPr>
                <a:t>(</a:t>
              </a:r>
              <a:r>
                <a:rPr lang="en-US" altLang="zh-TW" sz="2700" i="1">
                  <a:latin typeface="Times New Roman" pitchFamily="18" charset="0"/>
                </a:rPr>
                <a:t>j</a:t>
              </a:r>
              <a:r>
                <a:rPr lang="en-US" altLang="zh-TW" sz="2700">
                  <a:latin typeface="Times New Roman" pitchFamily="18" charset="0"/>
                </a:rPr>
                <a:t>)</a:t>
              </a:r>
              <a:endParaRPr lang="en-US" altLang="zh-TW" sz="27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0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1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700" i="1">
                  <a:latin typeface="Times New Roman" pitchFamily="18" charset="0"/>
                </a:rPr>
                <a:t>e</a:t>
              </a:r>
              <a:r>
                <a:rPr lang="en-US" altLang="zh-TW" sz="2700" i="1" baseline="-25000">
                  <a:latin typeface="Times New Roman" pitchFamily="18" charset="0"/>
                </a:rPr>
                <a:t>t</a:t>
              </a:r>
              <a:endParaRPr lang="en-US" altLang="zh-TW" sz="2700"/>
            </a:p>
          </p:txBody>
        </p:sp>
      </p:grpSp>
      <p:pic>
        <p:nvPicPr>
          <p:cNvPr id="38" name="Picture 3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658" y="903473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Logarithmic Operation and IDFT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2240" y="1472407"/>
            <a:ext cx="12653963" cy="7717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The final process of MFCC evaluation : logarithm operation and IDFT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6119813" y="4279901"/>
            <a:ext cx="64793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7091363" y="3415509"/>
            <a:ext cx="0" cy="864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7415213" y="2767809"/>
            <a:ext cx="0" cy="1512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V="1">
            <a:off x="7631907" y="3739359"/>
            <a:ext cx="0" cy="540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7846220" y="3415509"/>
            <a:ext cx="0" cy="864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8062913" y="3956051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 flipV="1">
            <a:off x="8386763" y="2984501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V="1">
            <a:off x="8603457" y="363220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8820150" y="3848894"/>
            <a:ext cx="0" cy="43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9144000" y="3525044"/>
            <a:ext cx="0" cy="7548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9358313" y="3956051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9575007" y="3308351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9791700" y="363220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10115550" y="2984501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3312321" y="3308353"/>
            <a:ext cx="25699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i="1" dirty="0">
                <a:latin typeface="Times New Roman" pitchFamily="18" charset="0"/>
              </a:rPr>
              <a:t>Mel-filter output </a:t>
            </a:r>
            <a:br>
              <a:rPr lang="en-US" altLang="zh-TW" sz="2700" i="1" dirty="0">
                <a:latin typeface="Times New Roman" pitchFamily="18" charset="0"/>
              </a:rPr>
            </a:br>
            <a:r>
              <a:rPr lang="en-US" altLang="zh-TW" sz="2700" b="1" i="1" dirty="0" err="1">
                <a:latin typeface="Times New Roman" pitchFamily="18" charset="0"/>
              </a:rPr>
              <a:t>Y</a:t>
            </a:r>
            <a:r>
              <a:rPr lang="en-US" altLang="zh-TW" sz="2700" i="1" baseline="-25000" dirty="0" err="1">
                <a:latin typeface="Times New Roman" pitchFamily="18" charset="0"/>
              </a:rPr>
              <a:t>t</a:t>
            </a:r>
            <a:r>
              <a:rPr lang="en-US" altLang="zh-TW" sz="2700" i="1" dirty="0">
                <a:latin typeface="Times New Roman" pitchFamily="18" charset="0"/>
              </a:rPr>
              <a:t>(m)</a:t>
            </a:r>
            <a:endParaRPr lang="en-US" altLang="zh-TW" sz="2700" dirty="0"/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8386763" y="4496596"/>
            <a:ext cx="973932" cy="1404938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6119813" y="6873082"/>
            <a:ext cx="64793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7091363" y="6439696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7415213" y="5684839"/>
            <a:ext cx="0" cy="1188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V="1">
            <a:off x="7631907" y="6549232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V="1">
            <a:off x="7848600" y="622538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8062913" y="6549232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8386763" y="6008689"/>
            <a:ext cx="0" cy="864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 flipV="1">
            <a:off x="8603457" y="622538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 flipV="1">
            <a:off x="8820150" y="6442078"/>
            <a:ext cx="0" cy="431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 flipV="1">
            <a:off x="9144000" y="6332539"/>
            <a:ext cx="0" cy="540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9358313" y="6549232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V="1">
            <a:off x="9575007" y="6439696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V="1">
            <a:off x="9791700" y="6549232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10115550" y="6008689"/>
            <a:ext cx="0" cy="864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11382377" y="3663159"/>
            <a:ext cx="21066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Filter index</a:t>
            </a:r>
            <a:r>
              <a:rPr lang="en-US" altLang="zh-TW" sz="2700" i="1">
                <a:latin typeface="Times New Roman" pitchFamily="18" charset="0"/>
              </a:rPr>
              <a:t>(m)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11520490" y="6296821"/>
            <a:ext cx="21066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Filter index</a:t>
            </a:r>
            <a:r>
              <a:rPr lang="en-US" altLang="zh-TW" sz="2700" i="1">
                <a:latin typeface="Times New Roman" pitchFamily="18" charset="0"/>
              </a:rPr>
              <a:t>(m)</a:t>
            </a:r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7848602" y="4713289"/>
            <a:ext cx="2052638" cy="647700"/>
          </a:xfrm>
          <a:prstGeom prst="roundRect">
            <a:avLst>
              <a:gd name="adj" fmla="val 16667"/>
            </a:avLst>
          </a:prstGeom>
          <a:solidFill>
            <a:srgbClr val="C5E5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700"/>
              <a:t>Log(| |</a:t>
            </a:r>
            <a:r>
              <a:rPr lang="en-US" altLang="zh-TW" sz="2700" baseline="30000"/>
              <a:t>2</a:t>
            </a:r>
            <a:r>
              <a:rPr lang="en-US" altLang="zh-TW" sz="2700"/>
              <a:t>)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3457662" y="5901532"/>
            <a:ext cx="10567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b="1" i="1" dirty="0" err="1">
                <a:latin typeface="Times New Roman" pitchFamily="18" charset="0"/>
              </a:rPr>
              <a:t>Y’</a:t>
            </a:r>
            <a:r>
              <a:rPr lang="en-US" altLang="zh-TW" sz="2700" i="1" baseline="-25000" dirty="0" err="1">
                <a:latin typeface="Times New Roman" pitchFamily="18" charset="0"/>
              </a:rPr>
              <a:t>t</a:t>
            </a:r>
            <a:r>
              <a:rPr lang="en-US" altLang="zh-TW" sz="2700" i="1" dirty="0">
                <a:latin typeface="Times New Roman" pitchFamily="18" charset="0"/>
              </a:rPr>
              <a:t>(m)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8386763" y="6980241"/>
            <a:ext cx="973932" cy="1404938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60807" name="AutoShape 39"/>
          <p:cNvSpPr>
            <a:spLocks noChangeArrowheads="1"/>
          </p:cNvSpPr>
          <p:nvPr/>
        </p:nvSpPr>
        <p:spPr bwMode="auto">
          <a:xfrm>
            <a:off x="7848602" y="7196932"/>
            <a:ext cx="2052638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700"/>
              <a:t>IDFT</a:t>
            </a: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6119813" y="9249569"/>
            <a:ext cx="64793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V="1">
            <a:off x="7091363" y="8061326"/>
            <a:ext cx="0" cy="1188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V="1">
            <a:off x="7415213" y="860186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7631907" y="8709026"/>
            <a:ext cx="0" cy="540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7848600" y="8816184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3" name="Line 45"/>
          <p:cNvSpPr>
            <a:spLocks noChangeShapeType="1"/>
          </p:cNvSpPr>
          <p:nvPr/>
        </p:nvSpPr>
        <p:spPr bwMode="auto">
          <a:xfrm flipV="1">
            <a:off x="8062913" y="8925719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4" name="Line 46"/>
          <p:cNvSpPr>
            <a:spLocks noChangeShapeType="1"/>
          </p:cNvSpPr>
          <p:nvPr/>
        </p:nvSpPr>
        <p:spPr bwMode="auto">
          <a:xfrm flipV="1">
            <a:off x="8386763" y="8816184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5" name="Line 47"/>
          <p:cNvSpPr>
            <a:spLocks noChangeShapeType="1"/>
          </p:cNvSpPr>
          <p:nvPr/>
        </p:nvSpPr>
        <p:spPr bwMode="auto">
          <a:xfrm flipV="1">
            <a:off x="8603457" y="9032876"/>
            <a:ext cx="0" cy="21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V="1">
            <a:off x="8820150" y="8818566"/>
            <a:ext cx="0" cy="4310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V="1">
            <a:off x="9144000" y="8709026"/>
            <a:ext cx="0" cy="540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V="1">
            <a:off x="9358313" y="8925719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11520489" y="8670927"/>
            <a:ext cx="17986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quefrency</a:t>
            </a:r>
            <a:r>
              <a:rPr lang="en-US" altLang="zh-TW" sz="2700" i="1">
                <a:latin typeface="Times New Roman" pitchFamily="18" charset="0"/>
              </a:rPr>
              <a:t>( j)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2988470" y="8273259"/>
            <a:ext cx="281679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i="1">
                <a:latin typeface="Times New Roman" pitchFamily="18" charset="0"/>
              </a:rPr>
              <a:t>MFCC vector </a:t>
            </a:r>
            <a:r>
              <a:rPr lang="en-US" altLang="zh-TW" sz="2700" b="1" i="1">
                <a:latin typeface="Times New Roman" pitchFamily="18" charset="0"/>
              </a:rPr>
              <a:t>y</a:t>
            </a:r>
            <a:r>
              <a:rPr lang="en-US" altLang="zh-TW" sz="2700" i="1" baseline="-25000">
                <a:latin typeface="Times New Roman" pitchFamily="18" charset="0"/>
              </a:rPr>
              <a:t>t</a:t>
            </a:r>
            <a:r>
              <a:rPr lang="en-US" altLang="zh-TW" sz="2700" i="1">
                <a:latin typeface="Times New Roman" pitchFamily="18" charset="0"/>
              </a:rPr>
              <a:t>( j)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10548939" y="7520784"/>
            <a:ext cx="123950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 i="1">
                <a:latin typeface="Times New Roman" pitchFamily="18" charset="0"/>
              </a:rPr>
              <a:t>y</a:t>
            </a:r>
            <a:r>
              <a:rPr lang="en-US" altLang="zh-TW" sz="2700" i="1" baseline="-25000">
                <a:latin typeface="Times New Roman" pitchFamily="18" charset="0"/>
              </a:rPr>
              <a:t>t</a:t>
            </a:r>
            <a:r>
              <a:rPr lang="en-US" altLang="zh-TW" sz="2700" i="1">
                <a:latin typeface="Times New Roman" pitchFamily="18" charset="0"/>
              </a:rPr>
              <a:t>=</a:t>
            </a:r>
            <a:r>
              <a:rPr lang="en-US" altLang="zh-TW" sz="2700" b="1">
                <a:latin typeface="Times New Roman" pitchFamily="18" charset="0"/>
              </a:rPr>
              <a:t>C</a:t>
            </a:r>
            <a:r>
              <a:rPr lang="en-US" altLang="zh-TW" sz="2700" b="1" i="1">
                <a:latin typeface="Times New Roman" pitchFamily="18" charset="0"/>
              </a:rPr>
              <a:t>Y</a:t>
            </a:r>
            <a:r>
              <a:rPr lang="en-US" altLang="zh-TW" sz="2700" i="1">
                <a:latin typeface="Times New Roman" pitchFamily="18" charset="0"/>
              </a:rPr>
              <a:t>’</a:t>
            </a:r>
            <a:r>
              <a:rPr lang="en-US" altLang="zh-TW" sz="2700" i="1" baseline="-25000">
                <a:latin typeface="Times New Roman" pitchFamily="18" charset="0"/>
              </a:rPr>
              <a:t>t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>
            <a:off x="6927057" y="4265615"/>
            <a:ext cx="32385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550" b="1">
                <a:latin typeface="Times New Roman" pitchFamily="18" charset="0"/>
              </a:rPr>
              <a:t>0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>
            <a:off x="6874670" y="6873082"/>
            <a:ext cx="32385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550" b="1">
                <a:latin typeface="Times New Roman" pitchFamily="18" charset="0"/>
              </a:rPr>
              <a:t>0</a:t>
            </a:r>
          </a:p>
        </p:txBody>
      </p:sp>
      <p:sp>
        <p:nvSpPr>
          <p:cNvPr id="160824" name="Text Box 58"/>
          <p:cNvSpPr txBox="1">
            <a:spLocks noChangeArrowheads="1"/>
          </p:cNvSpPr>
          <p:nvPr/>
        </p:nvSpPr>
        <p:spPr bwMode="auto">
          <a:xfrm>
            <a:off x="9541670" y="6818314"/>
            <a:ext cx="1188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M-1</a:t>
            </a:r>
          </a:p>
        </p:txBody>
      </p:sp>
      <p:sp>
        <p:nvSpPr>
          <p:cNvPr id="160825" name="Text Box 60"/>
          <p:cNvSpPr txBox="1">
            <a:spLocks noChangeArrowheads="1"/>
          </p:cNvSpPr>
          <p:nvPr/>
        </p:nvSpPr>
        <p:spPr bwMode="auto">
          <a:xfrm>
            <a:off x="6860382" y="9192419"/>
            <a:ext cx="48339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550" b="1">
                <a:latin typeface="Times New Roman" pitchFamily="18" charset="0"/>
              </a:rPr>
              <a:t>0</a:t>
            </a:r>
          </a:p>
        </p:txBody>
      </p:sp>
      <p:sp>
        <p:nvSpPr>
          <p:cNvPr id="160826" name="Text Box 61"/>
          <p:cNvSpPr txBox="1">
            <a:spLocks noChangeArrowheads="1"/>
          </p:cNvSpPr>
          <p:nvPr/>
        </p:nvSpPr>
        <p:spPr bwMode="auto">
          <a:xfrm>
            <a:off x="9517857" y="4279902"/>
            <a:ext cx="1188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M-1</a:t>
            </a:r>
          </a:p>
        </p:txBody>
      </p:sp>
      <p:sp>
        <p:nvSpPr>
          <p:cNvPr id="160827" name="Text Box 62"/>
          <p:cNvSpPr txBox="1">
            <a:spLocks noChangeArrowheads="1"/>
          </p:cNvSpPr>
          <p:nvPr/>
        </p:nvSpPr>
        <p:spPr bwMode="auto">
          <a:xfrm>
            <a:off x="8927309" y="9206707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="1">
                <a:latin typeface="Times New Roman" pitchFamily="18" charset="0"/>
              </a:rPr>
              <a:t>J-1</a:t>
            </a:r>
          </a:p>
        </p:txBody>
      </p:sp>
      <p:pic>
        <p:nvPicPr>
          <p:cNvPr id="60" name="Picture 5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440" y="897929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Why Log Energy Computation?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8390" y="1362871"/>
            <a:ext cx="13663613" cy="8882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</a:rPr>
              <a:t>Using the magnitude (or energy) only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Phase information is not very helpful in speech recognition</a:t>
            </a:r>
          </a:p>
          <a:p>
            <a:pPr lvl="2" eaLnBrk="1" hangingPunct="1"/>
            <a:r>
              <a:rPr lang="en-US" altLang="zh-TW" sz="3000" dirty="0">
                <a:latin typeface="Times New Roman" pitchFamily="18" charset="0"/>
              </a:rPr>
              <a:t>Replacing the phase part of the original speech signal with continuous random phase usually won’t be perceived by human ears</a:t>
            </a:r>
          </a:p>
          <a:p>
            <a:pPr eaLnBrk="1" hangingPunct="1"/>
            <a:r>
              <a:rPr lang="en-US" altLang="zh-TW" sz="3600" dirty="0">
                <a:latin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</a:rPr>
              <a:t>Using the Logarithmic operation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Human perception sensitivity is proportional to signal energy in logarithmic scale (relative ratios between signal energy values)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The logarithm compresses larger values while expands smaller values, which is a characteristic of the human hearing system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The dynamic compression also makes feature extraction less sensitive to variations in signal dynamics</a:t>
            </a:r>
          </a:p>
          <a:p>
            <a:pPr lvl="1" eaLnBrk="1" hangingPunct="1"/>
            <a:r>
              <a:rPr lang="en-US" altLang="zh-TW" sz="3300" dirty="0">
                <a:latin typeface="Times New Roman" pitchFamily="18" charset="0"/>
              </a:rPr>
              <a:t>To make a convolved noisy process additive</a:t>
            </a:r>
          </a:p>
          <a:p>
            <a:pPr lvl="2" eaLnBrk="1" hangingPunct="1"/>
            <a:r>
              <a:rPr lang="en-US" altLang="zh-TW" sz="3000" dirty="0">
                <a:latin typeface="Times New Roman" pitchFamily="18" charset="0"/>
              </a:rPr>
              <a:t>Speech signal </a:t>
            </a:r>
            <a:r>
              <a:rPr lang="en-US" altLang="zh-TW" sz="3000" i="1" dirty="0">
                <a:latin typeface="Times New Roman" pitchFamily="18" charset="0"/>
              </a:rPr>
              <a:t>x</a:t>
            </a:r>
            <a:r>
              <a:rPr lang="en-US" altLang="zh-TW" sz="3000" dirty="0">
                <a:latin typeface="Times New Roman" pitchFamily="18" charset="0"/>
              </a:rPr>
              <a:t>(</a:t>
            </a:r>
            <a:r>
              <a:rPr lang="en-US" altLang="zh-TW" sz="3000" i="1" dirty="0">
                <a:latin typeface="Times New Roman" pitchFamily="18" charset="0"/>
              </a:rPr>
              <a:t>n</a:t>
            </a:r>
            <a:r>
              <a:rPr lang="en-US" altLang="zh-TW" sz="3000" dirty="0">
                <a:latin typeface="Times New Roman" pitchFamily="18" charset="0"/>
              </a:rPr>
              <a:t>), excitation </a:t>
            </a:r>
            <a:r>
              <a:rPr lang="en-US" altLang="zh-TW" sz="3000" i="1" dirty="0">
                <a:latin typeface="Times New Roman" pitchFamily="18" charset="0"/>
              </a:rPr>
              <a:t>u</a:t>
            </a:r>
            <a:r>
              <a:rPr lang="en-US" altLang="zh-TW" sz="3000" dirty="0">
                <a:latin typeface="Times New Roman" pitchFamily="18" charset="0"/>
              </a:rPr>
              <a:t>(</a:t>
            </a:r>
            <a:r>
              <a:rPr lang="en-US" altLang="zh-TW" sz="3000" i="1" dirty="0">
                <a:latin typeface="Times New Roman" pitchFamily="18" charset="0"/>
              </a:rPr>
              <a:t>n</a:t>
            </a:r>
            <a:r>
              <a:rPr lang="en-US" altLang="zh-TW" sz="3000" dirty="0">
                <a:latin typeface="Times New Roman" pitchFamily="18" charset="0"/>
              </a:rPr>
              <a:t>) and the impulse response of vocal tract </a:t>
            </a:r>
            <a:r>
              <a:rPr lang="en-US" altLang="zh-TW" sz="3000" i="1" dirty="0">
                <a:latin typeface="Times New Roman" pitchFamily="18" charset="0"/>
              </a:rPr>
              <a:t>g</a:t>
            </a:r>
            <a:r>
              <a:rPr lang="en-US" altLang="zh-TW" sz="3000" dirty="0">
                <a:latin typeface="Times New Roman" pitchFamily="18" charset="0"/>
              </a:rPr>
              <a:t>(</a:t>
            </a:r>
            <a:r>
              <a:rPr lang="en-US" altLang="zh-TW" sz="3000" i="1" dirty="0">
                <a:latin typeface="Times New Roman" pitchFamily="18" charset="0"/>
              </a:rPr>
              <a:t>n</a:t>
            </a:r>
            <a:r>
              <a:rPr lang="en-US" altLang="zh-TW" sz="3000" dirty="0">
                <a:latin typeface="Times New Roman" pitchFamily="18" charset="0"/>
              </a:rPr>
              <a:t>)</a:t>
            </a:r>
            <a:br>
              <a:rPr lang="en-US" altLang="zh-TW" sz="3000" dirty="0">
                <a:latin typeface="Times New Roman" pitchFamily="18" charset="0"/>
              </a:rPr>
            </a:br>
            <a:r>
              <a:rPr lang="en-US" altLang="zh-TW" sz="3000" dirty="0">
                <a:latin typeface="Times New Roman" pitchFamily="18" charset="0"/>
              </a:rPr>
              <a:t>            </a:t>
            </a:r>
            <a:r>
              <a:rPr lang="en-US" altLang="zh-TW" sz="3000" i="1" dirty="0">
                <a:latin typeface="Times New Roman" pitchFamily="18" charset="0"/>
              </a:rPr>
              <a:t>x</a:t>
            </a:r>
            <a:r>
              <a:rPr lang="en-US" altLang="zh-TW" sz="3000" dirty="0">
                <a:latin typeface="Times New Roman" pitchFamily="18" charset="0"/>
              </a:rPr>
              <a:t>(</a:t>
            </a:r>
            <a:r>
              <a:rPr lang="en-US" altLang="zh-TW" sz="3000" i="1" dirty="0">
                <a:latin typeface="Times New Roman" pitchFamily="18" charset="0"/>
              </a:rPr>
              <a:t>n</a:t>
            </a:r>
            <a:r>
              <a:rPr lang="en-US" altLang="zh-TW" sz="3000" dirty="0">
                <a:latin typeface="Times New Roman" pitchFamily="18" charset="0"/>
              </a:rPr>
              <a:t>)=</a:t>
            </a:r>
            <a:r>
              <a:rPr lang="en-US" altLang="zh-TW" sz="3000" i="1" dirty="0">
                <a:latin typeface="Times New Roman" pitchFamily="18" charset="0"/>
              </a:rPr>
              <a:t>u</a:t>
            </a:r>
            <a:r>
              <a:rPr lang="en-US" altLang="zh-TW" sz="3000" dirty="0">
                <a:latin typeface="Times New Roman" pitchFamily="18" charset="0"/>
              </a:rPr>
              <a:t>(</a:t>
            </a:r>
            <a:r>
              <a:rPr lang="en-US" altLang="zh-TW" sz="3000" i="1" dirty="0">
                <a:latin typeface="Times New Roman" pitchFamily="18" charset="0"/>
              </a:rPr>
              <a:t>n</a:t>
            </a:r>
            <a:r>
              <a:rPr lang="en-US" altLang="zh-TW" sz="3000" dirty="0">
                <a:latin typeface="Times New Roman" pitchFamily="18" charset="0"/>
              </a:rPr>
              <a:t>)*</a:t>
            </a:r>
            <a:r>
              <a:rPr lang="en-US" altLang="zh-TW" sz="3000" i="1" dirty="0">
                <a:latin typeface="Times New Roman" pitchFamily="18" charset="0"/>
              </a:rPr>
              <a:t>g</a:t>
            </a:r>
            <a:r>
              <a:rPr lang="en-US" altLang="zh-TW" sz="3000" dirty="0">
                <a:latin typeface="Times New Roman" pitchFamily="18" charset="0"/>
              </a:rPr>
              <a:t>(</a:t>
            </a:r>
            <a:r>
              <a:rPr lang="en-US" altLang="zh-TW" sz="3000" i="1" dirty="0">
                <a:latin typeface="Times New Roman" pitchFamily="18" charset="0"/>
              </a:rPr>
              <a:t>n</a:t>
            </a:r>
            <a:r>
              <a:rPr lang="en-US" altLang="zh-TW" sz="3000" dirty="0">
                <a:latin typeface="Times New Roman" pitchFamily="18" charset="0"/>
              </a:rPr>
              <a:t>) 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X(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)=U(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)G(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</a:t>
            </a:r>
            <a:br>
              <a:rPr lang="en-US" altLang="zh-TW" sz="3000" dirty="0">
                <a:latin typeface="Times New Roman" pitchFamily="18" charset="0"/>
                <a:sym typeface="Wingdings" pitchFamily="2" charset="2"/>
              </a:rPr>
            </a:b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  |X(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)|=|U(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)||G(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)| </a:t>
            </a:r>
            <a:r>
              <a:rPr lang="en-US" altLang="zh-TW" sz="3000" dirty="0" err="1">
                <a:latin typeface="Times New Roman" pitchFamily="18" charset="0"/>
                <a:sym typeface="Wingdings" pitchFamily="2" charset="2"/>
              </a:rPr>
              <a:t>log|X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)|=</a:t>
            </a:r>
            <a:r>
              <a:rPr lang="en-US" altLang="zh-TW" sz="3000" dirty="0" err="1">
                <a:latin typeface="Times New Roman" pitchFamily="18" charset="0"/>
                <a:sym typeface="Wingdings" pitchFamily="2" charset="2"/>
              </a:rPr>
              <a:t>log|U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)|+</a:t>
            </a:r>
            <a:r>
              <a:rPr lang="en-US" altLang="zh-TW" sz="3000" dirty="0" err="1">
                <a:latin typeface="Times New Roman" pitchFamily="18" charset="0"/>
                <a:sym typeface="Wingdings" pitchFamily="2" charset="2"/>
              </a:rPr>
              <a:t>log|G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3000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3000" dirty="0">
                <a:latin typeface="Times New Roman" pitchFamily="18" charset="0"/>
                <a:sym typeface="Wingdings" pitchFamily="2" charset="2"/>
              </a:rPr>
              <a:t>)|</a:t>
            </a:r>
            <a:r>
              <a:rPr lang="en-US" altLang="zh-TW" sz="3000" dirty="0"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4731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Why Inverse DFT?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5545" y="1622428"/>
            <a:ext cx="13287375" cy="7815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3600" b="1" dirty="0">
                <a:latin typeface="Times New Roman" pitchFamily="18" charset="0"/>
              </a:rPr>
              <a:t>Final procedure for MFCC : performing the inverse DFT on the log-spectral power</a:t>
            </a:r>
          </a:p>
          <a:p>
            <a:pPr eaLnBrk="1" hangingPunct="1">
              <a:lnSpc>
                <a:spcPct val="90000"/>
              </a:lnSpc>
            </a:pPr>
            <a:endParaRPr lang="en-US" altLang="zh-TW" sz="3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39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3600" b="1" dirty="0">
                <a:latin typeface="Times New Roman" pitchFamily="18" charset="0"/>
              </a:rPr>
              <a:t>Advantages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3300" dirty="0">
                <a:latin typeface="Times New Roman" pitchFamily="18" charset="0"/>
              </a:rPr>
              <a:t>Since the log-power spectrum is real and symmetric, the inverse DFT reduces to a Discrete Cosine Transform (DCT). The DCT has the property to produce highly uncorrelated features </a:t>
            </a:r>
            <a:r>
              <a:rPr lang="en-US" altLang="zh-TW" sz="3300" b="1" i="1" dirty="0" err="1">
                <a:latin typeface="Times New Roman" pitchFamily="18" charset="0"/>
              </a:rPr>
              <a:t>y</a:t>
            </a:r>
            <a:r>
              <a:rPr lang="en-US" altLang="zh-TW" sz="3300" baseline="-25000" dirty="0" err="1">
                <a:latin typeface="Times New Roman" pitchFamily="18" charset="0"/>
              </a:rPr>
              <a:t>t</a:t>
            </a:r>
            <a:endParaRPr lang="en-US" altLang="zh-TW" sz="3300" dirty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3000" dirty="0">
                <a:latin typeface="Times New Roman" pitchFamily="18" charset="0"/>
              </a:rPr>
              <a:t>diagonal rather than full covariance matrices can be used in the Gaussian distributions in many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3300" dirty="0">
                <a:latin typeface="Times New Roman" pitchFamily="18" charset="0"/>
              </a:rPr>
              <a:t>Easier to remove the interference of excitation on formant structures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3000">
                <a:latin typeface="Times New Roman" pitchFamily="18" charset="0"/>
              </a:rPr>
              <a:t>the </a:t>
            </a:r>
            <a:r>
              <a:rPr lang="en-US" altLang="zh-TW" sz="3000" dirty="0">
                <a:latin typeface="Times New Roman" pitchFamily="18" charset="0"/>
              </a:rPr>
              <a:t>phoneme for a segment of speech signal is primarily based on the formant structure (or vocal tract shape)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3000" dirty="0">
                <a:latin typeface="Times New Roman" pitchFamily="18" charset="0"/>
              </a:rPr>
              <a:t>on the frequency scale the formant structure changes slowly over frequency, while the excitation changes much faster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2950370" y="2591594"/>
          <a:ext cx="11820525" cy="136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方程式" r:id="rId3" imgW="3962400" imgH="457200" progId="Equation.3">
                  <p:embed/>
                </p:oleObj>
              </mc:Choice>
              <mc:Fallback>
                <p:oleObj name="方程式" r:id="rId3" imgW="396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370" y="2591594"/>
                        <a:ext cx="11820525" cy="1364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061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 dirty="0">
                <a:latin typeface="Times New Roman" pitchFamily="18" charset="0"/>
              </a:rPr>
              <a:t>Speech Production and Source Model </a:t>
            </a:r>
            <a:r>
              <a:rPr lang="en-US" altLang="zh-TW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 of 7.0)</a:t>
            </a:r>
            <a:endParaRPr lang="en-US" altLang="zh-TW" sz="4200" b="1" dirty="0">
              <a:latin typeface="Times New Roman" pitchFamily="18" charset="0"/>
            </a:endParaRP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91877" y="2336803"/>
          <a:ext cx="66437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77" y="2336803"/>
                        <a:ext cx="66437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2419350" y="1565277"/>
            <a:ext cx="5429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9144000" y="1570039"/>
            <a:ext cx="475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36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2771777" y="2551115"/>
            <a:ext cx="5881688" cy="6102875"/>
            <a:chOff x="272" y="1093"/>
            <a:chExt cx="2539" cy="2303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27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9575007" y="2660651"/>
            <a:ext cx="1512093" cy="1188243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11951495" y="2660651"/>
            <a:ext cx="1512093" cy="1188243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550" dirty="0"/>
              <a:t>Vocal</a:t>
            </a:r>
          </a:p>
          <a:p>
            <a:pPr algn="ctr" eaLnBrk="1" hangingPunct="1"/>
            <a:r>
              <a:rPr lang="en-US" altLang="zh-TW" sz="2550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11087102" y="3201194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11141870" y="3201194"/>
            <a:ext cx="80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13463590" y="3201194"/>
            <a:ext cx="8643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573125" y="2332039"/>
          <a:ext cx="66913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25" y="2332039"/>
                        <a:ext cx="66913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57" y="4694239"/>
            <a:ext cx="6848475" cy="3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8386765" y="7813678"/>
            <a:ext cx="140493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solidFill>
                  <a:srgbClr val="0070C0"/>
                </a:solidFill>
              </a:rPr>
              <a:t>u(t)</a:t>
            </a:r>
            <a:endParaRPr lang="zh-TW" altLang="en-US" sz="42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14327984" y="4927603"/>
            <a:ext cx="1404938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solidFill>
                  <a:srgbClr val="0070C0"/>
                </a:solidFill>
              </a:rPr>
              <a:t>x(t)</a:t>
            </a:r>
            <a:endParaRPr lang="zh-TW" altLang="en-US" sz="42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770543" y="3956164"/>
            <a:ext cx="172182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sz="2550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11511098" y="3524162"/>
            <a:ext cx="0" cy="43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20" name="Picture 1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57" y="7413628"/>
            <a:ext cx="457200" cy="400050"/>
          </a:xfrm>
          <a:prstGeom prst="rect">
            <a:avLst/>
          </a:prstGeom>
        </p:spPr>
      </p:pic>
      <p:pic>
        <p:nvPicPr>
          <p:cNvPr id="21" name="Picture 2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210" y="733867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2374108" y="650878"/>
            <a:ext cx="13554075" cy="8489156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36077"/>
              <a:ext cx="6923306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TW" sz="4200" b="1" u="sng" dirty="0">
                  <a:latin typeface="Arial" charset="0"/>
                </a:rPr>
                <a:t>Voiced and Unvoiced Speech</a:t>
              </a:r>
              <a:r>
                <a:rPr lang="en-US" altLang="zh-TW" sz="4200" dirty="0">
                  <a:latin typeface="Arial" charset="0"/>
                </a:rPr>
                <a:t> </a:t>
              </a:r>
              <a:r>
                <a:rPr lang="en-US" altLang="zh-TW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(P.4 of 7.0)</a:t>
              </a:r>
              <a:r>
                <a:rPr lang="en-US" altLang="zh-TW" sz="4200" b="1" dirty="0">
                  <a:latin typeface="Arial" charset="0"/>
                </a:rPr>
                <a:t> </a:t>
              </a:r>
              <a:endParaRPr lang="zh-TW" altLang="en-US" sz="42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u(t)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x(t)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pitch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pitch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>
                  <a:latin typeface="Arial" charset="0"/>
                </a:rPr>
                <a:t>voiced</a:t>
              </a:r>
              <a:endParaRPr lang="zh-TW" altLang="en-US" sz="3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>
                  <a:latin typeface="Arial" charset="0"/>
                </a:rPr>
                <a:t>unvoiced</a:t>
              </a:r>
              <a:endParaRPr lang="zh-TW" altLang="en-US" sz="3000">
                <a:latin typeface="Arial" charset="0"/>
              </a:endParaRPr>
            </a:p>
          </p:txBody>
        </p:sp>
      </p:grp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04" y="822971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2374107" y="650878"/>
            <a:ext cx="13554075" cy="8489156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67385"/>
              <a:ext cx="5201509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 b="1" u="sng" dirty="0">
                  <a:latin typeface="Arial" charset="0"/>
                </a:rPr>
                <a:t>Voiced and Unvoiced Speech</a:t>
              </a:r>
              <a:r>
                <a:rPr lang="en-US" altLang="zh-TW" sz="4200" dirty="0">
                  <a:latin typeface="Arial" charset="0"/>
                </a:rPr>
                <a:t> </a:t>
              </a:r>
              <a:endParaRPr lang="zh-TW" altLang="en-US" sz="42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u(t)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x(t)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pitch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>
                  <a:latin typeface="Arial" charset="0"/>
                </a:rPr>
                <a:t>pitch</a:t>
              </a:r>
              <a:endParaRPr lang="zh-TW" altLang="en-US" sz="42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>
                  <a:latin typeface="Arial" charset="0"/>
                </a:rPr>
                <a:t>voiced</a:t>
              </a:r>
              <a:endParaRPr lang="zh-TW" altLang="en-US" sz="3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>
                  <a:latin typeface="Arial" charset="0"/>
                </a:rPr>
                <a:t>unvoiced</a:t>
              </a:r>
              <a:endParaRPr lang="zh-TW" altLang="en-US" sz="3000">
                <a:latin typeface="Arial" charset="0"/>
              </a:endParaRPr>
            </a:p>
          </p:txBody>
        </p:sp>
      </p:grp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830059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 dirty="0">
                <a:latin typeface="Times New Roman" pitchFamily="18" charset="0"/>
              </a:rPr>
              <a:t>Frequency domain spectra of speech signals </a:t>
            </a:r>
            <a:r>
              <a:rPr lang="en-US" altLang="zh-TW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(P.8 of 7.0)</a:t>
            </a:r>
            <a:endParaRPr lang="en-US" altLang="zh-TW" sz="4200" b="1" dirty="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14602" y="1400971"/>
            <a:ext cx="1985963" cy="82629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9024940" y="1400971"/>
            <a:ext cx="2388395" cy="85487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01094"/>
            <a:ext cx="62865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2089151"/>
            <a:ext cx="6858000" cy="8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46" y="9659144"/>
            <a:ext cx="457200" cy="40005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90" y="9459119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896538"/>
            <a:ext cx="5760720" cy="5596128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662236" y="295513"/>
            <a:ext cx="8750016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4500" b="1" u="sng" dirty="0">
                <a:latin typeface="Arial" charset="0"/>
              </a:rPr>
              <a:t>Frequency Domain</a:t>
            </a:r>
            <a:r>
              <a:rPr lang="en-US" altLang="zh-TW" sz="4500" b="1" dirty="0">
                <a:latin typeface="Arial" charset="0"/>
              </a:rPr>
              <a:t> </a:t>
            </a:r>
            <a:r>
              <a:rPr lang="en-US" altLang="zh-TW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of 7.0)</a:t>
            </a:r>
          </a:p>
          <a:p>
            <a:pPr eaLnBrk="1" hangingPunct="1">
              <a:spcBef>
                <a:spcPct val="0"/>
              </a:spcBef>
              <a:buNone/>
            </a:pPr>
            <a:endParaRPr lang="zh-TW" altLang="en-US" sz="45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4931532" y="8384656"/>
            <a:ext cx="4050000" cy="6385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33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4721195" y="2718583"/>
            <a:ext cx="1704989" cy="8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682732" y="8384654"/>
            <a:ext cx="4050000" cy="63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33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46" y="2771043"/>
            <a:ext cx="5737061" cy="5397590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3509858" y="4503923"/>
            <a:ext cx="2376264" cy="760779"/>
            <a:chOff x="539552" y="2675012"/>
            <a:chExt cx="1584176" cy="507186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>
                  <a:solidFill>
                    <a:srgbClr val="FF0000"/>
                  </a:solidFill>
                </a:rPr>
                <a:t>excitation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9621768" y="4072074"/>
            <a:ext cx="2376264" cy="898643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>
                  <a:solidFill>
                    <a:srgbClr val="FF0000"/>
                  </a:solidFill>
                </a:rPr>
                <a:t>excitation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6275594" y="3474665"/>
            <a:ext cx="2634864" cy="1089594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Structure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2816408" y="2480152"/>
            <a:ext cx="2376264" cy="1242641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Structure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663280" y="2119960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latin typeface="Times New Roman" pitchFamily="18" charset="0"/>
              </a:rPr>
              <a:t>Voiced</a:t>
            </a:r>
            <a:endParaRPr lang="zh-TW" altLang="en-US" sz="33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927976" y="2121701"/>
            <a:ext cx="2119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latin typeface="Times New Roman" pitchFamily="18" charset="0"/>
              </a:rPr>
              <a:t>Unvoiced</a:t>
            </a:r>
            <a:endParaRPr lang="zh-TW" altLang="en-US" sz="33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10548156" y="8060618"/>
            <a:ext cx="1134576" cy="64263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11349528" y="8017850"/>
            <a:ext cx="818808" cy="47481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12677034" y="8017850"/>
            <a:ext cx="0" cy="47481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13896528" y="8065574"/>
            <a:ext cx="0" cy="47481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4" y="6872486"/>
            <a:ext cx="1561152" cy="549951"/>
          </a:xfrm>
          <a:prstGeom prst="rect">
            <a:avLst/>
          </a:prstGeom>
        </p:spPr>
      </p:pic>
      <p:pic>
        <p:nvPicPr>
          <p:cNvPr id="38" name="Picture 3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125" y="710343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76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3276602" y="3186909"/>
            <a:ext cx="1023938" cy="1331120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20451489">
            <a:off x="7622384" y="3182144"/>
            <a:ext cx="1023938" cy="13335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286000" y="-82452"/>
            <a:ext cx="13716000" cy="1246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42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Domains </a:t>
            </a:r>
            <a:r>
              <a:rPr lang="en-US" altLang="zh-TW" sz="3300" b="1" dirty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329238" y="2679701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2550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4662488" y="3375026"/>
            <a:ext cx="650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3798095" y="3375026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7550947" y="3375026"/>
            <a:ext cx="6500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6686550" y="3375026"/>
            <a:ext cx="119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686802" y="2979741"/>
            <a:ext cx="673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771776" y="2979741"/>
            <a:ext cx="524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5865022" y="4158459"/>
            <a:ext cx="326231" cy="540545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550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6119813" y="4003676"/>
            <a:ext cx="4812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4067436" y="701595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4067438" y="8311357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4391286" y="6980241"/>
            <a:ext cx="2057400" cy="738188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6527268" y="8063709"/>
          <a:ext cx="638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268" y="8063709"/>
                        <a:ext cx="6381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1240" y="2593976"/>
          <a:ext cx="4948238" cy="154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" name="方程式" r:id="rId5" imgW="2120900" imgH="660400" progId="Equation.3">
                  <p:embed/>
                </p:oleObj>
              </mc:Choice>
              <mc:Fallback>
                <p:oleObj name="方程式" r:id="rId5" imgW="2120900" imgH="660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1240" y="2593976"/>
                        <a:ext cx="4948238" cy="1540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332245" y="6030119"/>
          <a:ext cx="28384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" name="方程式" r:id="rId7" imgW="1155700" imgH="457200" progId="Equation.3">
                  <p:embed/>
                </p:oleObj>
              </mc:Choice>
              <mc:Fallback>
                <p:oleObj name="方程式" r:id="rId7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245" y="6030119"/>
                        <a:ext cx="28384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10225089" y="4513265"/>
            <a:ext cx="35702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5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10225089" y="7199315"/>
            <a:ext cx="3732112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5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00875" y="4258471"/>
          <a:ext cx="847725" cy="101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" name="方程式" r:id="rId9" imgW="381000" imgH="457200" progId="Equation.3">
                  <p:embed/>
                </p:oleObj>
              </mc:Choice>
              <mc:Fallback>
                <p:oleObj name="方程式" r:id="rId9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258471"/>
                        <a:ext cx="847725" cy="1016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7034213" y="2265366"/>
          <a:ext cx="6381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265366"/>
                        <a:ext cx="6381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3960020" y="2265366"/>
          <a:ext cx="6381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" name="方程式" r:id="rId13" imgW="279400" imgH="457200" progId="Equation.3">
                  <p:embed/>
                </p:oleObj>
              </mc:Choice>
              <mc:Fallback>
                <p:oleObj name="方程式" r:id="rId13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20" y="2265366"/>
                        <a:ext cx="63817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5674522" y="4958559"/>
          <a:ext cx="878681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22" y="4958559"/>
                        <a:ext cx="878681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3945734" y="4203703"/>
          <a:ext cx="878681" cy="112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" name="方程式" r:id="rId17" imgW="355446" imgH="457002" progId="Equation.3">
                  <p:embed/>
                </p:oleObj>
              </mc:Choice>
              <mc:Fallback>
                <p:oleObj name="方程式" r:id="rId17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734" y="4203703"/>
                        <a:ext cx="878681" cy="112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5674520" y="2796384"/>
          <a:ext cx="6667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" name="方程式" r:id="rId19" imgW="291973" imgH="482391" progId="Equation.3">
                  <p:embed/>
                </p:oleObj>
              </mc:Choice>
              <mc:Fallback>
                <p:oleObj name="方程式" r:id="rId19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20" y="2796384"/>
                        <a:ext cx="66675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739844" y="8049294"/>
                <a:ext cx="8262156" cy="147732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, </m:t>
                    </m:r>
                    <m:r>
                      <a:rPr lang="en-US" altLang="zh-TW" sz="3000" i="1">
                        <a:latin typeface="Cambria Math"/>
                      </a:rPr>
                      <m:t>𝐺</m:t>
                    </m:r>
                    <m:r>
                      <a:rPr lang="en-US" altLang="zh-TW" sz="3000" i="1">
                        <a:latin typeface="Cambria Math"/>
                      </a:rPr>
                      <m:t>(</m:t>
                    </m:r>
                    <m:r>
                      <a:rPr lang="zh-TW" altLang="en-US" sz="3000" i="1">
                        <a:latin typeface="Cambria Math"/>
                      </a:rPr>
                      <m:t>𝜔</m:t>
                    </m:r>
                    <m:r>
                      <a:rPr lang="en-US" altLang="zh-TW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/>
                  <a:t>: 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between                          </a:t>
                </a:r>
              </a:p>
              <a:p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phonemes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, </m:t>
                    </m:r>
                    <m:r>
                      <a:rPr lang="en-US" altLang="zh-TW" sz="3000" i="1">
                        <a:latin typeface="Cambria Math"/>
                      </a:rPr>
                      <m:t>𝑈</m:t>
                    </m:r>
                    <m:r>
                      <a:rPr lang="en-US" altLang="zh-TW" sz="3000" i="1">
                        <a:latin typeface="Cambria Math"/>
                      </a:rPr>
                      <m:t>(</m:t>
                    </m:r>
                    <m:r>
                      <a:rPr lang="zh-TW" altLang="en-US" sz="3000" i="1">
                        <a:latin typeface="Cambria Math"/>
                      </a:rPr>
                      <m:t>𝜔</m:t>
                    </m:r>
                    <m:r>
                      <a:rPr lang="en-US" altLang="zh-TW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/>
                  <a:t>: </a:t>
                </a: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9621768" y="1795926"/>
            <a:ext cx="2114520" cy="898643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/>
                <a:t>excitation</a:t>
              </a:r>
              <a:endParaRPr lang="zh-TW" altLang="en-US" sz="33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12150618" y="1506193"/>
            <a:ext cx="2691102" cy="1100322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/>
                <a:t>structure</a:t>
              </a:r>
              <a:endParaRPr lang="zh-TW" altLang="en-US" sz="33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44" y="873885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6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群組 1"/>
          <p:cNvGrpSpPr>
            <a:grpSpLocks/>
          </p:cNvGrpSpPr>
          <p:nvPr/>
        </p:nvGrpSpPr>
        <p:grpSpPr bwMode="auto">
          <a:xfrm>
            <a:off x="4824415" y="174626"/>
            <a:ext cx="9720263" cy="10096500"/>
            <a:chOff x="1692275" y="115888"/>
            <a:chExt cx="6480125" cy="6731000"/>
          </a:xfrm>
        </p:grpSpPr>
        <p:pic>
          <p:nvPicPr>
            <p:cNvPr id="164868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15888"/>
              <a:ext cx="575945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69" name="文字方塊 1"/>
            <p:cNvSpPr txBox="1">
              <a:spLocks noChangeArrowheads="1"/>
            </p:cNvSpPr>
            <p:nvPr/>
          </p:nvSpPr>
          <p:spPr bwMode="auto">
            <a:xfrm>
              <a:off x="1806575" y="293529"/>
              <a:ext cx="3971356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 b="1" u="sng">
                  <a:latin typeface="Arial" charset="0"/>
                </a:rPr>
                <a:t>Logarithmic Operation</a:t>
              </a:r>
              <a:endParaRPr lang="zh-TW" altLang="en-US" sz="4200" b="1" u="sng">
                <a:latin typeface="Arial" charset="0"/>
              </a:endParaRPr>
            </a:p>
          </p:txBody>
        </p:sp>
        <p:sp>
          <p:nvSpPr>
            <p:cNvPr id="162821" name="文字方塊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997956" y="2616349"/>
              <a:ext cx="1655837" cy="461665"/>
            </a:xfrm>
            <a:prstGeom prst="rect">
              <a:avLst/>
            </a:prstGeom>
            <a:blipFill rotWithShape="1">
              <a:blip r:embed="rId3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 sz="4050">
                  <a:noFill/>
                </a:rPr>
                <a:t> </a:t>
              </a:r>
            </a:p>
          </p:txBody>
        </p:sp>
        <p:sp>
          <p:nvSpPr>
            <p:cNvPr id="162822" name="文字方塊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716363" y="3183359"/>
              <a:ext cx="1655837" cy="461665"/>
            </a:xfrm>
            <a:prstGeom prst="rect">
              <a:avLst/>
            </a:prstGeom>
            <a:blipFill rotWithShape="1">
              <a:blip r:embed="rId4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 sz="4050">
                  <a:noFill/>
                </a:rPr>
                <a:t> </a:t>
              </a:r>
            </a:p>
          </p:txBody>
        </p:sp>
        <p:sp>
          <p:nvSpPr>
            <p:cNvPr id="164872" name="文字方塊 5"/>
            <p:cNvSpPr txBox="1">
              <a:spLocks noChangeArrowheads="1"/>
            </p:cNvSpPr>
            <p:nvPr/>
          </p:nvSpPr>
          <p:spPr bwMode="auto">
            <a:xfrm>
              <a:off x="1943882" y="1340768"/>
              <a:ext cx="827918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latin typeface="Arial" charset="0"/>
                </a:rPr>
                <a:t>u[n]</a:t>
              </a:r>
            </a:p>
          </p:txBody>
        </p:sp>
        <p:sp>
          <p:nvSpPr>
            <p:cNvPr id="164873" name="文字方塊 6"/>
            <p:cNvSpPr txBox="1">
              <a:spLocks noChangeArrowheads="1"/>
            </p:cNvSpPr>
            <p:nvPr/>
          </p:nvSpPr>
          <p:spPr bwMode="auto">
            <a:xfrm>
              <a:off x="3240026" y="1700808"/>
              <a:ext cx="827918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latin typeface="Arial" charset="0"/>
                </a:rPr>
                <a:t>g[n]</a:t>
              </a:r>
            </a:p>
          </p:txBody>
        </p:sp>
        <p:sp>
          <p:nvSpPr>
            <p:cNvPr id="164874" name="文字方塊 7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3528392" cy="512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latin typeface="Arial" charset="0"/>
                </a:rPr>
                <a:t>x[n]= u[n]</a:t>
              </a:r>
              <a:r>
                <a:rPr lang="en-US" altLang="zh-TW" sz="6600" baseline="-26000">
                  <a:latin typeface="Arial" charset="0"/>
                </a:rPr>
                <a:t>*</a:t>
              </a:r>
              <a:r>
                <a:rPr lang="en-US" altLang="zh-TW" sz="3600">
                  <a:latin typeface="Arial" charset="0"/>
                </a:rPr>
                <a:t>g[n]</a:t>
              </a:r>
            </a:p>
          </p:txBody>
        </p:sp>
      </p:grp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84060" y="6656462"/>
            <a:ext cx="756084" cy="432048"/>
          </a:xfrm>
          <a:prstGeom prst="rect">
            <a:avLst/>
          </a:prstGeom>
          <a:blipFill rotWithShape="1">
            <a:blip r:embed="rId5"/>
            <a:stretch>
              <a:fillRect b="-78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 sz="4050">
                <a:noFill/>
              </a:rPr>
              <a:t> </a:t>
            </a:r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43" y="914073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Derivatives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770" y="1353346"/>
            <a:ext cx="13284993" cy="750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3600" b="1" dirty="0">
                <a:latin typeface="Times New Roman" pitchFamily="18" charset="0"/>
              </a:rPr>
              <a:t>Derivative operation : to obtain the change of the feature vectors with time</a:t>
            </a:r>
            <a:r>
              <a:rPr lang="en-US" altLang="zh-TW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619377" y="3877471"/>
            <a:ext cx="298030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/>
              <a:t>MFCC stream </a:t>
            </a:r>
            <a:r>
              <a:rPr lang="en-US" altLang="zh-TW" sz="2700" i="1">
                <a:latin typeface="Times New Roman" pitchFamily="18" charset="0"/>
              </a:rPr>
              <a:t>y</a:t>
            </a:r>
            <a:r>
              <a:rPr lang="en-US" altLang="zh-TW" sz="2700" baseline="-25000">
                <a:latin typeface="Times New Roman" pitchFamily="18" charset="0"/>
              </a:rPr>
              <a:t>t</a:t>
            </a:r>
            <a:r>
              <a:rPr lang="en-US" altLang="zh-TW" sz="2700" i="1">
                <a:latin typeface="Times New Roman" pitchFamily="18" charset="0"/>
              </a:rPr>
              <a:t>(j)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7205665" y="2827339"/>
            <a:ext cx="538163" cy="1778793"/>
            <a:chOff x="2064" y="1207"/>
            <a:chExt cx="226" cy="953"/>
          </a:xfrm>
        </p:grpSpPr>
        <p:sp>
          <p:nvSpPr>
            <p:cNvPr id="165992" name="Rectangle 6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93" name="AutoShape 7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94" name="AutoShape 8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95" name="Line 9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96" name="AutoShape 10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grpSp>
        <p:nvGrpSpPr>
          <p:cNvPr id="165894" name="Group 11"/>
          <p:cNvGrpSpPr>
            <a:grpSpLocks/>
          </p:cNvGrpSpPr>
          <p:nvPr/>
        </p:nvGrpSpPr>
        <p:grpSpPr bwMode="auto">
          <a:xfrm>
            <a:off x="7960522" y="2827339"/>
            <a:ext cx="538163" cy="1778793"/>
            <a:chOff x="2064" y="1207"/>
            <a:chExt cx="226" cy="953"/>
          </a:xfrm>
        </p:grpSpPr>
        <p:sp>
          <p:nvSpPr>
            <p:cNvPr id="165987" name="Rectangle 12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88" name="AutoShape 13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89" name="AutoShape 14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90" name="Line 15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91" name="AutoShape 16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grpSp>
        <p:nvGrpSpPr>
          <p:cNvPr id="165895" name="Group 17"/>
          <p:cNvGrpSpPr>
            <a:grpSpLocks/>
          </p:cNvGrpSpPr>
          <p:nvPr/>
        </p:nvGrpSpPr>
        <p:grpSpPr bwMode="auto">
          <a:xfrm>
            <a:off x="8717757" y="2827339"/>
            <a:ext cx="540543" cy="1778793"/>
            <a:chOff x="2064" y="1207"/>
            <a:chExt cx="226" cy="953"/>
          </a:xfrm>
        </p:grpSpPr>
        <p:sp>
          <p:nvSpPr>
            <p:cNvPr id="165982" name="Rectangle 1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83" name="AutoShape 1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84" name="AutoShape 2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86" name="AutoShape 2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sp>
        <p:nvSpPr>
          <p:cNvPr id="165896" name="Line 23"/>
          <p:cNvSpPr>
            <a:spLocks noChangeShapeType="1"/>
          </p:cNvSpPr>
          <p:nvPr/>
        </p:nvSpPr>
        <p:spPr bwMode="auto">
          <a:xfrm>
            <a:off x="5362577" y="4775201"/>
            <a:ext cx="649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897" name="Line 24"/>
          <p:cNvSpPr>
            <a:spLocks noChangeShapeType="1"/>
          </p:cNvSpPr>
          <p:nvPr/>
        </p:nvSpPr>
        <p:spPr bwMode="auto">
          <a:xfrm flipV="1">
            <a:off x="6338888" y="2660653"/>
            <a:ext cx="0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898" name="Text Box 25"/>
          <p:cNvSpPr txBox="1">
            <a:spLocks noChangeArrowheads="1"/>
          </p:cNvSpPr>
          <p:nvPr/>
        </p:nvSpPr>
        <p:spPr bwMode="auto">
          <a:xfrm>
            <a:off x="4607720" y="2660652"/>
            <a:ext cx="167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 dirty="0">
                <a:latin typeface="Times New Roman" pitchFamily="18" charset="0"/>
              </a:rPr>
              <a:t>quefrency(j)</a:t>
            </a:r>
          </a:p>
        </p:txBody>
      </p:sp>
      <p:sp>
        <p:nvSpPr>
          <p:cNvPr id="165899" name="Text Box 26"/>
          <p:cNvSpPr txBox="1">
            <a:spLocks noChangeArrowheads="1"/>
          </p:cNvSpPr>
          <p:nvPr/>
        </p:nvSpPr>
        <p:spPr bwMode="auto">
          <a:xfrm>
            <a:off x="11096627" y="4294189"/>
            <a:ext cx="1747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Frame index</a:t>
            </a:r>
          </a:p>
        </p:txBody>
      </p:sp>
      <p:grpSp>
        <p:nvGrpSpPr>
          <p:cNvPr id="165900" name="Group 27"/>
          <p:cNvGrpSpPr>
            <a:grpSpLocks/>
          </p:cNvGrpSpPr>
          <p:nvPr/>
        </p:nvGrpSpPr>
        <p:grpSpPr bwMode="auto">
          <a:xfrm>
            <a:off x="9474997" y="2827339"/>
            <a:ext cx="538163" cy="1778793"/>
            <a:chOff x="2064" y="1207"/>
            <a:chExt cx="226" cy="953"/>
          </a:xfrm>
        </p:grpSpPr>
        <p:sp>
          <p:nvSpPr>
            <p:cNvPr id="165977" name="Rectangle 2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78" name="AutoShape 2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79" name="AutoShape 3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80" name="Line 3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81" name="AutoShape 3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sp>
        <p:nvSpPr>
          <p:cNvPr id="165901" name="Line 33"/>
          <p:cNvSpPr>
            <a:spLocks noChangeShapeType="1"/>
          </p:cNvSpPr>
          <p:nvPr/>
        </p:nvSpPr>
        <p:spPr bwMode="auto">
          <a:xfrm>
            <a:off x="10339388" y="3758407"/>
            <a:ext cx="97393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02" name="Text Box 34"/>
          <p:cNvSpPr txBox="1">
            <a:spLocks noChangeArrowheads="1"/>
          </p:cNvSpPr>
          <p:nvPr/>
        </p:nvSpPr>
        <p:spPr bwMode="auto">
          <a:xfrm>
            <a:off x="6874672" y="2336802"/>
            <a:ext cx="313258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/>
              <a:t>   </a:t>
            </a:r>
            <a:r>
              <a:rPr lang="en-US" altLang="zh-TW" sz="2100" i="1"/>
              <a:t>t-1        t       t+1     t+2</a:t>
            </a:r>
          </a:p>
        </p:txBody>
      </p:sp>
      <p:grpSp>
        <p:nvGrpSpPr>
          <p:cNvPr id="165903" name="Group 35"/>
          <p:cNvGrpSpPr>
            <a:grpSpLocks/>
          </p:cNvGrpSpPr>
          <p:nvPr/>
        </p:nvGrpSpPr>
        <p:grpSpPr bwMode="auto">
          <a:xfrm>
            <a:off x="7258052" y="5349084"/>
            <a:ext cx="538163" cy="1778795"/>
            <a:chOff x="2066" y="2275"/>
            <a:chExt cx="226" cy="747"/>
          </a:xfrm>
        </p:grpSpPr>
        <p:sp>
          <p:nvSpPr>
            <p:cNvPr id="165972" name="Rectangle 36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73" name="AutoShape 37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74" name="AutoShape 38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75" name="Line 39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76" name="AutoShape 40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sp>
        <p:nvSpPr>
          <p:cNvPr id="165904" name="Line 41"/>
          <p:cNvSpPr>
            <a:spLocks noChangeShapeType="1"/>
          </p:cNvSpPr>
          <p:nvPr/>
        </p:nvSpPr>
        <p:spPr bwMode="auto">
          <a:xfrm>
            <a:off x="5362577" y="7270751"/>
            <a:ext cx="649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05" name="Line 42"/>
          <p:cNvSpPr>
            <a:spLocks noChangeShapeType="1"/>
          </p:cNvSpPr>
          <p:nvPr/>
        </p:nvSpPr>
        <p:spPr bwMode="auto">
          <a:xfrm flipV="1">
            <a:off x="6334127" y="5251453"/>
            <a:ext cx="4763" cy="221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06" name="Text Box 43"/>
          <p:cNvSpPr txBox="1">
            <a:spLocks noChangeArrowheads="1"/>
          </p:cNvSpPr>
          <p:nvPr/>
        </p:nvSpPr>
        <p:spPr bwMode="auto">
          <a:xfrm>
            <a:off x="4607720" y="5251452"/>
            <a:ext cx="167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07" name="Text Box 44"/>
          <p:cNvSpPr txBox="1">
            <a:spLocks noChangeArrowheads="1"/>
          </p:cNvSpPr>
          <p:nvPr/>
        </p:nvSpPr>
        <p:spPr bwMode="auto">
          <a:xfrm>
            <a:off x="11096627" y="6792120"/>
            <a:ext cx="1747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08" name="Line 45"/>
          <p:cNvSpPr>
            <a:spLocks noChangeShapeType="1"/>
          </p:cNvSpPr>
          <p:nvPr/>
        </p:nvSpPr>
        <p:spPr bwMode="auto">
          <a:xfrm>
            <a:off x="10339388" y="6349207"/>
            <a:ext cx="97393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165909" name="Group 46"/>
          <p:cNvGrpSpPr>
            <a:grpSpLocks/>
          </p:cNvGrpSpPr>
          <p:nvPr/>
        </p:nvGrpSpPr>
        <p:grpSpPr bwMode="auto">
          <a:xfrm>
            <a:off x="8043865" y="5330034"/>
            <a:ext cx="538163" cy="1778795"/>
            <a:chOff x="2066" y="2275"/>
            <a:chExt cx="226" cy="747"/>
          </a:xfrm>
        </p:grpSpPr>
        <p:sp>
          <p:nvSpPr>
            <p:cNvPr id="165967" name="Rectangle 47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68" name="AutoShape 48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69" name="AutoShape 49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70" name="Line 50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71" name="AutoShape 51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grpSp>
        <p:nvGrpSpPr>
          <p:cNvPr id="165910" name="Group 52"/>
          <p:cNvGrpSpPr>
            <a:grpSpLocks/>
          </p:cNvGrpSpPr>
          <p:nvPr/>
        </p:nvGrpSpPr>
        <p:grpSpPr bwMode="auto">
          <a:xfrm>
            <a:off x="8820152" y="5330034"/>
            <a:ext cx="538163" cy="1778795"/>
            <a:chOff x="2066" y="2275"/>
            <a:chExt cx="226" cy="747"/>
          </a:xfrm>
        </p:grpSpPr>
        <p:sp>
          <p:nvSpPr>
            <p:cNvPr id="165962" name="Rectangle 53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63" name="AutoShape 54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64" name="AutoShape 55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65" name="Line 56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66" name="AutoShape 57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grpSp>
        <p:nvGrpSpPr>
          <p:cNvPr id="165911" name="Group 58"/>
          <p:cNvGrpSpPr>
            <a:grpSpLocks/>
          </p:cNvGrpSpPr>
          <p:nvPr/>
        </p:nvGrpSpPr>
        <p:grpSpPr bwMode="auto">
          <a:xfrm>
            <a:off x="9575009" y="5346701"/>
            <a:ext cx="538163" cy="1778793"/>
            <a:chOff x="2066" y="2275"/>
            <a:chExt cx="226" cy="747"/>
          </a:xfrm>
        </p:grpSpPr>
        <p:sp>
          <p:nvSpPr>
            <p:cNvPr id="165957" name="Rectangle 59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58" name="AutoShape 60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59" name="AutoShape 61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61" name="AutoShape 63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sp>
        <p:nvSpPr>
          <p:cNvPr id="165912" name="Line 64"/>
          <p:cNvSpPr>
            <a:spLocks noChangeShapeType="1"/>
          </p:cNvSpPr>
          <p:nvPr/>
        </p:nvSpPr>
        <p:spPr bwMode="auto">
          <a:xfrm>
            <a:off x="7524750" y="4684716"/>
            <a:ext cx="64770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13" name="Line 65"/>
          <p:cNvSpPr>
            <a:spLocks noChangeShapeType="1"/>
          </p:cNvSpPr>
          <p:nvPr/>
        </p:nvSpPr>
        <p:spPr bwMode="auto">
          <a:xfrm>
            <a:off x="8279607" y="4684716"/>
            <a:ext cx="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14" name="Line 66"/>
          <p:cNvSpPr>
            <a:spLocks noChangeShapeType="1"/>
          </p:cNvSpPr>
          <p:nvPr/>
        </p:nvSpPr>
        <p:spPr bwMode="auto">
          <a:xfrm flipH="1">
            <a:off x="8386763" y="4684716"/>
            <a:ext cx="650082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15" name="Line 67"/>
          <p:cNvSpPr>
            <a:spLocks noChangeShapeType="1"/>
          </p:cNvSpPr>
          <p:nvPr/>
        </p:nvSpPr>
        <p:spPr bwMode="auto">
          <a:xfrm>
            <a:off x="8389145" y="4684716"/>
            <a:ext cx="64770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16" name="Line 68"/>
          <p:cNvSpPr>
            <a:spLocks noChangeShapeType="1"/>
          </p:cNvSpPr>
          <p:nvPr/>
        </p:nvSpPr>
        <p:spPr bwMode="auto">
          <a:xfrm>
            <a:off x="9144000" y="4684716"/>
            <a:ext cx="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17" name="Line 69"/>
          <p:cNvSpPr>
            <a:spLocks noChangeShapeType="1"/>
          </p:cNvSpPr>
          <p:nvPr/>
        </p:nvSpPr>
        <p:spPr bwMode="auto">
          <a:xfrm flipH="1">
            <a:off x="9251159" y="4684716"/>
            <a:ext cx="650081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18" name="Text Box 70"/>
          <p:cNvSpPr txBox="1">
            <a:spLocks noChangeArrowheads="1"/>
          </p:cNvSpPr>
          <p:nvPr/>
        </p:nvSpPr>
        <p:spPr bwMode="auto">
          <a:xfrm>
            <a:off x="2562225" y="6115845"/>
            <a:ext cx="377428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700">
                <a:sym typeface="Symbol" pitchFamily="18" charset="2"/>
              </a:rPr>
              <a:t></a:t>
            </a:r>
            <a:r>
              <a:rPr lang="en-US" altLang="zh-TW" sz="2700"/>
              <a:t>MFCC stream </a:t>
            </a:r>
            <a:r>
              <a:rPr lang="en-US" altLang="zh-TW" sz="2700">
                <a:sym typeface="Symbol" pitchFamily="18" charset="2"/>
              </a:rPr>
              <a:t></a:t>
            </a:r>
            <a:r>
              <a:rPr lang="en-US" altLang="zh-TW" sz="2700">
                <a:latin typeface="Times New Roman" pitchFamily="18" charset="0"/>
              </a:rPr>
              <a:t>y</a:t>
            </a:r>
            <a:r>
              <a:rPr lang="en-US" altLang="zh-TW" sz="2700" baseline="-25000">
                <a:latin typeface="Times New Roman" pitchFamily="18" charset="0"/>
              </a:rPr>
              <a:t>t </a:t>
            </a:r>
            <a:r>
              <a:rPr lang="en-US" altLang="zh-TW" sz="2700">
                <a:latin typeface="Times New Roman" pitchFamily="18" charset="0"/>
              </a:rPr>
              <a:t>(j)</a:t>
            </a:r>
          </a:p>
        </p:txBody>
      </p:sp>
      <p:grpSp>
        <p:nvGrpSpPr>
          <p:cNvPr id="165919" name="Group 71"/>
          <p:cNvGrpSpPr>
            <a:grpSpLocks/>
          </p:cNvGrpSpPr>
          <p:nvPr/>
        </p:nvGrpSpPr>
        <p:grpSpPr bwMode="auto">
          <a:xfrm>
            <a:off x="7308059" y="7808914"/>
            <a:ext cx="538163" cy="1778793"/>
            <a:chOff x="2088" y="3249"/>
            <a:chExt cx="226" cy="747"/>
          </a:xfrm>
        </p:grpSpPr>
        <p:sp>
          <p:nvSpPr>
            <p:cNvPr id="165952" name="Rectangle 72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53" name="AutoShape 73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54" name="AutoShape 74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55" name="Line 75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56" name="AutoShape 76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sp>
        <p:nvSpPr>
          <p:cNvPr id="165920" name="Line 77"/>
          <p:cNvSpPr>
            <a:spLocks noChangeShapeType="1"/>
          </p:cNvSpPr>
          <p:nvPr/>
        </p:nvSpPr>
        <p:spPr bwMode="auto">
          <a:xfrm>
            <a:off x="5362577" y="9744869"/>
            <a:ext cx="649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21" name="Line 78"/>
          <p:cNvSpPr>
            <a:spLocks noChangeShapeType="1"/>
          </p:cNvSpPr>
          <p:nvPr/>
        </p:nvSpPr>
        <p:spPr bwMode="auto">
          <a:xfrm flipH="1" flipV="1">
            <a:off x="6336509" y="7787484"/>
            <a:ext cx="2381" cy="214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22" name="Text Box 79"/>
          <p:cNvSpPr txBox="1">
            <a:spLocks noChangeArrowheads="1"/>
          </p:cNvSpPr>
          <p:nvPr/>
        </p:nvSpPr>
        <p:spPr bwMode="auto">
          <a:xfrm>
            <a:off x="4607720" y="7696995"/>
            <a:ext cx="167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23" name="Text Box 80"/>
          <p:cNvSpPr txBox="1">
            <a:spLocks noChangeArrowheads="1"/>
          </p:cNvSpPr>
          <p:nvPr/>
        </p:nvSpPr>
        <p:spPr bwMode="auto">
          <a:xfrm>
            <a:off x="11096627" y="9230520"/>
            <a:ext cx="1747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24" name="Line 81"/>
          <p:cNvSpPr>
            <a:spLocks noChangeShapeType="1"/>
          </p:cNvSpPr>
          <p:nvPr/>
        </p:nvSpPr>
        <p:spPr bwMode="auto">
          <a:xfrm>
            <a:off x="10339388" y="8723314"/>
            <a:ext cx="97393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165925" name="Group 82"/>
          <p:cNvGrpSpPr>
            <a:grpSpLocks/>
          </p:cNvGrpSpPr>
          <p:nvPr/>
        </p:nvGrpSpPr>
        <p:grpSpPr bwMode="auto">
          <a:xfrm>
            <a:off x="8089109" y="7801771"/>
            <a:ext cx="538163" cy="1778795"/>
            <a:chOff x="2088" y="3249"/>
            <a:chExt cx="226" cy="747"/>
          </a:xfrm>
        </p:grpSpPr>
        <p:sp>
          <p:nvSpPr>
            <p:cNvPr id="165947" name="Rectangle 83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48" name="AutoShape 84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49" name="AutoShape 85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50" name="Line 86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51" name="AutoShape 87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grpSp>
        <p:nvGrpSpPr>
          <p:cNvPr id="165926" name="Group 88"/>
          <p:cNvGrpSpPr>
            <a:grpSpLocks/>
          </p:cNvGrpSpPr>
          <p:nvPr/>
        </p:nvGrpSpPr>
        <p:grpSpPr bwMode="auto">
          <a:xfrm>
            <a:off x="8810627" y="7804151"/>
            <a:ext cx="538163" cy="1778793"/>
            <a:chOff x="2088" y="3249"/>
            <a:chExt cx="226" cy="747"/>
          </a:xfrm>
        </p:grpSpPr>
        <p:sp>
          <p:nvSpPr>
            <p:cNvPr id="165942" name="Rectangle 89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43" name="AutoShape 90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44" name="AutoShape 91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45" name="Line 92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46" name="AutoShape 93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grpSp>
        <p:nvGrpSpPr>
          <p:cNvPr id="165927" name="Group 94"/>
          <p:cNvGrpSpPr>
            <a:grpSpLocks/>
          </p:cNvGrpSpPr>
          <p:nvPr/>
        </p:nvGrpSpPr>
        <p:grpSpPr bwMode="auto">
          <a:xfrm>
            <a:off x="9575009" y="7794626"/>
            <a:ext cx="538163" cy="1778793"/>
            <a:chOff x="2088" y="3249"/>
            <a:chExt cx="226" cy="747"/>
          </a:xfrm>
        </p:grpSpPr>
        <p:sp>
          <p:nvSpPr>
            <p:cNvPr id="165937" name="Rectangle 95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38" name="AutoShape 96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39" name="AutoShape 97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  <p:sp>
          <p:nvSpPr>
            <p:cNvPr id="165940" name="Line 98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65941" name="AutoShape 99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2550"/>
            </a:p>
          </p:txBody>
        </p:sp>
      </p:grpSp>
      <p:sp>
        <p:nvSpPr>
          <p:cNvPr id="165928" name="Line 100"/>
          <p:cNvSpPr>
            <a:spLocks noChangeShapeType="1"/>
          </p:cNvSpPr>
          <p:nvPr/>
        </p:nvSpPr>
        <p:spPr bwMode="auto">
          <a:xfrm>
            <a:off x="7524750" y="7189791"/>
            <a:ext cx="64770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29" name="Line 101"/>
          <p:cNvSpPr>
            <a:spLocks noChangeShapeType="1"/>
          </p:cNvSpPr>
          <p:nvPr/>
        </p:nvSpPr>
        <p:spPr bwMode="auto">
          <a:xfrm>
            <a:off x="8279607" y="7189791"/>
            <a:ext cx="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30" name="Line 102"/>
          <p:cNvSpPr>
            <a:spLocks noChangeShapeType="1"/>
          </p:cNvSpPr>
          <p:nvPr/>
        </p:nvSpPr>
        <p:spPr bwMode="auto">
          <a:xfrm flipH="1">
            <a:off x="8386763" y="7189791"/>
            <a:ext cx="650082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31" name="Line 103"/>
          <p:cNvSpPr>
            <a:spLocks noChangeShapeType="1"/>
          </p:cNvSpPr>
          <p:nvPr/>
        </p:nvSpPr>
        <p:spPr bwMode="auto">
          <a:xfrm>
            <a:off x="8389145" y="7189791"/>
            <a:ext cx="64770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32" name="Line 104"/>
          <p:cNvSpPr>
            <a:spLocks noChangeShapeType="1"/>
          </p:cNvSpPr>
          <p:nvPr/>
        </p:nvSpPr>
        <p:spPr bwMode="auto">
          <a:xfrm>
            <a:off x="9144000" y="7189791"/>
            <a:ext cx="0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33" name="Line 105"/>
          <p:cNvSpPr>
            <a:spLocks noChangeShapeType="1"/>
          </p:cNvSpPr>
          <p:nvPr/>
        </p:nvSpPr>
        <p:spPr bwMode="auto">
          <a:xfrm flipH="1">
            <a:off x="9251159" y="7189791"/>
            <a:ext cx="650081" cy="538163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165934" name="Text Box 106"/>
          <p:cNvSpPr txBox="1">
            <a:spLocks noChangeArrowheads="1"/>
          </p:cNvSpPr>
          <p:nvPr/>
        </p:nvSpPr>
        <p:spPr bwMode="auto">
          <a:xfrm>
            <a:off x="2338390" y="8601871"/>
            <a:ext cx="392192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700">
                <a:sym typeface="Symbol" pitchFamily="18" charset="2"/>
              </a:rPr>
              <a:t></a:t>
            </a:r>
            <a:r>
              <a:rPr lang="en-US" altLang="zh-TW" sz="2700" baseline="30000">
                <a:cs typeface="Arial" charset="0"/>
              </a:rPr>
              <a:t>2 </a:t>
            </a:r>
            <a:r>
              <a:rPr lang="en-US" altLang="zh-TW" sz="2700"/>
              <a:t>MFCC stream </a:t>
            </a:r>
            <a:r>
              <a:rPr lang="en-US" altLang="zh-TW" sz="2700">
                <a:sym typeface="Symbol" pitchFamily="18" charset="2"/>
              </a:rPr>
              <a:t></a:t>
            </a:r>
            <a:r>
              <a:rPr lang="en-US" altLang="zh-TW" sz="2700" baseline="30000">
                <a:latin typeface="Times New Roman" pitchFamily="18" charset="0"/>
              </a:rPr>
              <a:t>2 </a:t>
            </a:r>
            <a:r>
              <a:rPr lang="en-US" altLang="zh-TW" sz="2700">
                <a:latin typeface="Times New Roman" pitchFamily="18" charset="0"/>
              </a:rPr>
              <a:t>y</a:t>
            </a:r>
            <a:r>
              <a:rPr lang="en-US" altLang="zh-TW" sz="2700" baseline="-25000">
                <a:latin typeface="Times New Roman" pitchFamily="18" charset="0"/>
              </a:rPr>
              <a:t>t</a:t>
            </a:r>
            <a:r>
              <a:rPr lang="en-US" altLang="zh-TW" sz="2700">
                <a:latin typeface="Times New Roman" pitchFamily="18" charset="0"/>
              </a:rPr>
              <a:t>(j)</a:t>
            </a:r>
            <a:endParaRPr lang="en-US" altLang="zh-TW" sz="2700"/>
          </a:p>
        </p:txBody>
      </p:sp>
      <p:graphicFrame>
        <p:nvGraphicFramePr>
          <p:cNvPr id="165935" name="Object 107"/>
          <p:cNvGraphicFramePr>
            <a:graphicFrameLocks noChangeAspect="1"/>
          </p:cNvGraphicFramePr>
          <p:nvPr/>
        </p:nvGraphicFramePr>
        <p:xfrm>
          <a:off x="12670634" y="4065591"/>
          <a:ext cx="3005138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方程式" r:id="rId3" imgW="1485900" imgH="698500" progId="Equation.3">
                  <p:embed/>
                </p:oleObj>
              </mc:Choice>
              <mc:Fallback>
                <p:oleObj name="方程式" r:id="rId3" imgW="14859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0634" y="4065591"/>
                        <a:ext cx="3005138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6" name="Object 108"/>
          <p:cNvGraphicFramePr>
            <a:graphicFrameLocks noChangeAspect="1"/>
          </p:cNvGraphicFramePr>
          <p:nvPr/>
        </p:nvGraphicFramePr>
        <p:xfrm>
          <a:off x="12656347" y="6808791"/>
          <a:ext cx="3262313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方程式" r:id="rId5" imgW="1612900" imgH="698500" progId="Equation.3">
                  <p:embed/>
                </p:oleObj>
              </mc:Choice>
              <mc:Fallback>
                <p:oleObj name="方程式" r:id="rId5" imgW="16129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6347" y="6808791"/>
                        <a:ext cx="3262313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" name="Picture 10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255" y="925736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1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07" y="67469"/>
            <a:ext cx="10960893" cy="101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字方塊 1"/>
          <p:cNvSpPr txBox="1">
            <a:spLocks noChangeArrowheads="1"/>
          </p:cNvSpPr>
          <p:nvPr/>
        </p:nvSpPr>
        <p:spPr bwMode="auto">
          <a:xfrm>
            <a:off x="3945733" y="538257"/>
            <a:ext cx="5218095" cy="7848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 u="sng">
                <a:latin typeface="Arial" charset="0"/>
              </a:rPr>
              <a:t>Linear Regression</a:t>
            </a:r>
            <a:endParaRPr lang="zh-TW" altLang="en-US" sz="4500" b="1" u="sng"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168190" y="1751014"/>
            <a:ext cx="2483645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600" spc="900" dirty="0">
                <a:solidFill>
                  <a:srgbClr val="0070C0"/>
                </a:solidFill>
              </a:rPr>
              <a:t>(x</a:t>
            </a:r>
            <a:r>
              <a:rPr lang="en-US" altLang="zh-TW" sz="3600" spc="900" baseline="-25000" dirty="0">
                <a:solidFill>
                  <a:srgbClr val="0070C0"/>
                </a:solidFill>
              </a:rPr>
              <a:t>i</a:t>
            </a:r>
            <a:r>
              <a:rPr lang="en-US" altLang="zh-TW" sz="3600" spc="900" dirty="0">
                <a:solidFill>
                  <a:srgbClr val="0070C0"/>
                </a:solidFill>
              </a:rPr>
              <a:t>, </a:t>
            </a:r>
            <a:r>
              <a:rPr lang="en-US" altLang="zh-TW" sz="3600" spc="900" dirty="0" err="1">
                <a:solidFill>
                  <a:srgbClr val="0070C0"/>
                </a:solidFill>
              </a:rPr>
              <a:t>y</a:t>
            </a:r>
            <a:r>
              <a:rPr lang="en-US" altLang="zh-TW" sz="3600" spc="900" baseline="-25000" dirty="0" err="1">
                <a:solidFill>
                  <a:srgbClr val="0070C0"/>
                </a:solidFill>
              </a:rPr>
              <a:t>i</a:t>
            </a:r>
            <a:r>
              <a:rPr lang="en-US" altLang="zh-TW" sz="3600" spc="9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2277727" y="4560891"/>
            <a:ext cx="2483645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600" spc="900" dirty="0">
                <a:solidFill>
                  <a:srgbClr val="FF0000"/>
                </a:solidFill>
              </a:rPr>
              <a:t>y=</a:t>
            </a:r>
            <a:r>
              <a:rPr lang="en-US" altLang="zh-TW" sz="3600" spc="900" dirty="0" err="1">
                <a:solidFill>
                  <a:srgbClr val="FF0000"/>
                </a:solidFill>
              </a:rPr>
              <a:t>ax+b</a:t>
            </a:r>
            <a:endParaRPr lang="en-US" altLang="zh-TW" sz="3600" spc="900" dirty="0">
              <a:solidFill>
                <a:srgbClr val="0070C0"/>
              </a:solidFill>
            </a:endParaRPr>
          </a:p>
        </p:txBody>
      </p:sp>
      <p:graphicFrame>
        <p:nvGraphicFramePr>
          <p:cNvPr id="166918" name="物件 1"/>
          <p:cNvGraphicFramePr>
            <a:graphicFrameLocks noChangeAspect="1"/>
          </p:cNvGraphicFramePr>
          <p:nvPr/>
        </p:nvGraphicFramePr>
        <p:xfrm>
          <a:off x="6984209" y="7087394"/>
          <a:ext cx="6155531" cy="19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方程式" r:id="rId4" imgW="1409700" imgH="469900" progId="Equation.3">
                  <p:embed/>
                </p:oleObj>
              </mc:Choice>
              <mc:Fallback>
                <p:oleObj name="方程式" r:id="rId4" imgW="1409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209" y="7087394"/>
                        <a:ext cx="6155531" cy="19454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文字方塊 3"/>
          <p:cNvSpPr txBox="1">
            <a:spLocks noChangeArrowheads="1"/>
          </p:cNvSpPr>
          <p:nvPr/>
        </p:nvSpPr>
        <p:spPr bwMode="auto">
          <a:xfrm>
            <a:off x="9684547" y="9128126"/>
            <a:ext cx="334803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800">
                <a:latin typeface="Arial" charset="0"/>
              </a:rPr>
              <a:t>find a, b</a:t>
            </a:r>
            <a:endParaRPr lang="zh-TW" altLang="en-US" sz="4800">
              <a:latin typeface="Arial" charset="0"/>
            </a:endParaRPr>
          </a:p>
        </p:txBody>
      </p:sp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448" y="666240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5538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Why Delta Coefficients?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8382" y="1362871"/>
            <a:ext cx="13660374" cy="8751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3600" b="1" dirty="0">
                <a:latin typeface="Times New Roman" pitchFamily="18" charset="0"/>
              </a:rPr>
              <a:t>To capture the dynamic characters of the speech signal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3300" dirty="0">
                <a:latin typeface="Times New Roman" pitchFamily="18" charset="0"/>
              </a:rPr>
              <a:t>Such information carries relevant information for speech recognition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3300" dirty="0">
                <a:latin typeface="Times New Roman" pitchFamily="18" charset="0"/>
              </a:rPr>
              <a:t>The value of </a:t>
            </a:r>
            <a:r>
              <a:rPr lang="en-US" altLang="zh-TW" sz="3300" i="1" dirty="0">
                <a:latin typeface="Times New Roman" pitchFamily="18" charset="0"/>
              </a:rPr>
              <a:t>p</a:t>
            </a:r>
            <a:r>
              <a:rPr lang="en-US" altLang="zh-TW" sz="3300" dirty="0">
                <a:latin typeface="Times New Roman" pitchFamily="18" charset="0"/>
              </a:rPr>
              <a:t> should be properly chosen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3000" dirty="0">
                <a:latin typeface="Times New Roman" pitchFamily="18" charset="0"/>
              </a:rPr>
              <a:t>The dynamic characters may not be properly extracted if </a:t>
            </a:r>
            <a:r>
              <a:rPr lang="en-US" altLang="zh-TW" sz="3000" i="1" dirty="0">
                <a:latin typeface="Times New Roman" pitchFamily="18" charset="0"/>
              </a:rPr>
              <a:t>p</a:t>
            </a:r>
            <a:r>
              <a:rPr lang="en-US" altLang="zh-TW" sz="3000" dirty="0">
                <a:latin typeface="Times New Roman" pitchFamily="18" charset="0"/>
              </a:rPr>
              <a:t> is too small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3000" dirty="0">
                <a:latin typeface="Times New Roman" pitchFamily="18" charset="0"/>
              </a:rPr>
              <a:t>Too large P may imply frames too far away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3600" b="1" dirty="0">
                <a:latin typeface="Times New Roman" pitchFamily="18" charset="0"/>
              </a:rPr>
              <a:t>To cancel the DC part (channel distortion or convolutional noise) of the MFCC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3300" dirty="0">
                <a:latin typeface="Times New Roman" pitchFamily="18" charset="0"/>
              </a:rPr>
              <a:t>Assume, for clean speech, an MFCC parameter stream for an utterance is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{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t-N</a:t>
            </a:r>
            <a:r>
              <a:rPr lang="en-US" altLang="zh-TW" sz="3300" dirty="0">
                <a:latin typeface="Times New Roman" pitchFamily="18" charset="0"/>
              </a:rPr>
              <a:t>),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t-N+1</a:t>
            </a:r>
            <a:r>
              <a:rPr lang="en-US" altLang="zh-TW" sz="3300" dirty="0">
                <a:latin typeface="Times New Roman" pitchFamily="18" charset="0"/>
              </a:rPr>
              <a:t>),…....,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</a:t>
            </a:r>
            <a:r>
              <a:rPr lang="en-US" altLang="zh-TW" sz="3300" dirty="0">
                <a:latin typeface="Times New Roman" pitchFamily="18" charset="0"/>
              </a:rPr>
              <a:t>),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t+1</a:t>
            </a:r>
            <a:r>
              <a:rPr lang="en-US" altLang="zh-TW" sz="3300" dirty="0">
                <a:latin typeface="Times New Roman" pitchFamily="18" charset="0"/>
              </a:rPr>
              <a:t>),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t+2</a:t>
            </a:r>
            <a:r>
              <a:rPr lang="en-US" altLang="zh-TW" sz="3300" dirty="0">
                <a:latin typeface="Times New Roman" pitchFamily="18" charset="0"/>
              </a:rPr>
              <a:t>), ……},</a:t>
            </a:r>
          </a:p>
          <a:p>
            <a:pPr marL="1112400" lvl="1" indent="0">
              <a:lnSpc>
                <a:spcPct val="120000"/>
              </a:lnSpc>
              <a:buNone/>
            </a:pPr>
            <a:r>
              <a:rPr lang="en-US" altLang="zh-TW" sz="3300" dirty="0">
                <a:latin typeface="Times New Roman" pitchFamily="18" charset="0"/>
              </a:rPr>
              <a:t>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</a:t>
            </a:r>
            <a:r>
              <a:rPr lang="en-US" altLang="zh-TW" sz="3300" dirty="0">
                <a:latin typeface="Times New Roman" pitchFamily="18" charset="0"/>
              </a:rPr>
              <a:t>) is an MFCC parameter at time </a:t>
            </a:r>
            <a:r>
              <a:rPr lang="en-US" altLang="zh-TW" sz="3300" i="1" dirty="0">
                <a:latin typeface="Times New Roman" pitchFamily="18" charset="0"/>
              </a:rPr>
              <a:t>t</a:t>
            </a:r>
            <a:r>
              <a:rPr lang="en-US" altLang="zh-TW" sz="3300" dirty="0">
                <a:latin typeface="Times New Roman" pitchFamily="18" charset="0"/>
              </a:rPr>
              <a:t>,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while after channel distortion, the MFCC </a:t>
            </a:r>
            <a:r>
              <a:rPr lang="en-US" altLang="zh-TW" sz="3300">
                <a:latin typeface="Times New Roman" pitchFamily="18" charset="0"/>
              </a:rPr>
              <a:t>stream becomes</a:t>
            </a:r>
            <a:r>
              <a:rPr lang="en-US" altLang="zh-TW" sz="3300" dirty="0">
                <a:latin typeface="Times New Roman" pitchFamily="18" charset="0"/>
              </a:rPr>
              <a:t/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{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t-N</a:t>
            </a:r>
            <a:r>
              <a:rPr lang="en-US" altLang="zh-TW" sz="3300" dirty="0">
                <a:latin typeface="Times New Roman" pitchFamily="18" charset="0"/>
              </a:rPr>
              <a:t>)+</a:t>
            </a:r>
            <a:r>
              <a:rPr lang="en-US" altLang="zh-TW" sz="3300" i="1" dirty="0">
                <a:latin typeface="Times New Roman" pitchFamily="18" charset="0"/>
              </a:rPr>
              <a:t>h</a:t>
            </a:r>
            <a:r>
              <a:rPr lang="en-US" altLang="zh-TW" sz="3300" dirty="0">
                <a:latin typeface="Times New Roman" pitchFamily="18" charset="0"/>
              </a:rPr>
              <a:t>,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t-N+1</a:t>
            </a:r>
            <a:r>
              <a:rPr lang="en-US" altLang="zh-TW" sz="3300" dirty="0">
                <a:latin typeface="Times New Roman" pitchFamily="18" charset="0"/>
              </a:rPr>
              <a:t>)+</a:t>
            </a:r>
            <a:r>
              <a:rPr lang="en-US" altLang="zh-TW" sz="3300" i="1" dirty="0">
                <a:latin typeface="Times New Roman" pitchFamily="18" charset="0"/>
              </a:rPr>
              <a:t>h</a:t>
            </a:r>
            <a:r>
              <a:rPr lang="en-US" altLang="zh-TW" sz="3300" dirty="0">
                <a:latin typeface="Times New Roman" pitchFamily="18" charset="0"/>
              </a:rPr>
              <a:t>,…....,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</a:t>
            </a:r>
            <a:r>
              <a:rPr lang="en-US" altLang="zh-TW" sz="3300" dirty="0">
                <a:latin typeface="Times New Roman" pitchFamily="18" charset="0"/>
              </a:rPr>
              <a:t>)+</a:t>
            </a:r>
            <a:r>
              <a:rPr lang="en-US" altLang="zh-TW" sz="3300" i="1" dirty="0">
                <a:latin typeface="Times New Roman" pitchFamily="18" charset="0"/>
              </a:rPr>
              <a:t>h</a:t>
            </a:r>
            <a:r>
              <a:rPr lang="en-US" altLang="zh-TW" sz="3300" dirty="0">
                <a:latin typeface="Times New Roman" pitchFamily="18" charset="0"/>
              </a:rPr>
              <a:t>,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t+1</a:t>
            </a:r>
            <a:r>
              <a:rPr lang="en-US" altLang="zh-TW" sz="3300" dirty="0">
                <a:latin typeface="Times New Roman" pitchFamily="18" charset="0"/>
              </a:rPr>
              <a:t>)+</a:t>
            </a:r>
            <a:r>
              <a:rPr lang="en-US" altLang="zh-TW" sz="3300" i="1" dirty="0">
                <a:latin typeface="Times New Roman" pitchFamily="18" charset="0"/>
              </a:rPr>
              <a:t>h</a:t>
            </a:r>
            <a:r>
              <a:rPr lang="en-US" altLang="zh-TW" sz="3300" dirty="0">
                <a:latin typeface="Times New Roman" pitchFamily="18" charset="0"/>
              </a:rPr>
              <a:t>, </a:t>
            </a:r>
            <a:r>
              <a:rPr lang="en-US" altLang="zh-TW" sz="3300" b="1" dirty="0">
                <a:latin typeface="Times New Roman" pitchFamily="18" charset="0"/>
              </a:rPr>
              <a:t>y</a:t>
            </a:r>
            <a:r>
              <a:rPr lang="en-US" altLang="zh-TW" sz="3300" dirty="0">
                <a:latin typeface="Times New Roman" pitchFamily="18" charset="0"/>
              </a:rPr>
              <a:t>(</a:t>
            </a:r>
            <a:r>
              <a:rPr lang="en-US" altLang="zh-TW" sz="3300" i="1" dirty="0">
                <a:latin typeface="Times New Roman" pitchFamily="18" charset="0"/>
              </a:rPr>
              <a:t>t+2</a:t>
            </a:r>
            <a:r>
              <a:rPr lang="en-US" altLang="zh-TW" sz="3300" dirty="0">
                <a:latin typeface="Times New Roman" pitchFamily="18" charset="0"/>
              </a:rPr>
              <a:t>)+</a:t>
            </a:r>
            <a:r>
              <a:rPr lang="en-US" altLang="zh-TW" sz="3300" i="1" dirty="0">
                <a:latin typeface="Times New Roman" pitchFamily="18" charset="0"/>
              </a:rPr>
              <a:t>h</a:t>
            </a:r>
            <a:r>
              <a:rPr lang="en-US" altLang="zh-TW" sz="3300" dirty="0">
                <a:latin typeface="Times New Roman" pitchFamily="18" charset="0"/>
              </a:rPr>
              <a:t>, ……}</a:t>
            </a:r>
            <a:br>
              <a:rPr lang="en-US" altLang="zh-TW" sz="3300" dirty="0">
                <a:latin typeface="Times New Roman" pitchFamily="18" charset="0"/>
              </a:rPr>
            </a:br>
            <a:r>
              <a:rPr lang="en-US" altLang="zh-TW" sz="3300" dirty="0">
                <a:latin typeface="Times New Roman" pitchFamily="18" charset="0"/>
              </a:rPr>
              <a:t>the channel effect </a:t>
            </a:r>
            <a:r>
              <a:rPr lang="en-US" altLang="zh-TW" sz="3300" i="1" dirty="0">
                <a:latin typeface="Times New Roman" pitchFamily="18" charset="0"/>
              </a:rPr>
              <a:t>h</a:t>
            </a:r>
            <a:r>
              <a:rPr lang="en-US" altLang="zh-TW" sz="3300" dirty="0">
                <a:latin typeface="Times New Roman" pitchFamily="18" charset="0"/>
              </a:rPr>
              <a:t> is eliminated in the delta (difference) coefficients</a:t>
            </a:r>
            <a:endParaRPr lang="en-US" altLang="zh-TW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83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群組 6"/>
          <p:cNvGrpSpPr>
            <a:grpSpLocks/>
          </p:cNvGrpSpPr>
          <p:nvPr/>
        </p:nvGrpSpPr>
        <p:grpSpPr bwMode="auto">
          <a:xfrm>
            <a:off x="3200400" y="500857"/>
            <a:ext cx="11991975" cy="9229725"/>
            <a:chOff x="609600" y="332656"/>
            <a:chExt cx="7994848" cy="6153150"/>
          </a:xfrm>
        </p:grpSpPr>
        <p:pic>
          <p:nvPicPr>
            <p:cNvPr id="16896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2656"/>
              <a:ext cx="7924801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文字方塊 1"/>
            <p:cNvSpPr txBox="1">
              <a:spLocks noChangeArrowheads="1"/>
            </p:cNvSpPr>
            <p:nvPr/>
          </p:nvSpPr>
          <p:spPr bwMode="auto">
            <a:xfrm>
              <a:off x="665163" y="506254"/>
              <a:ext cx="3592098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4200" b="1" u="sng">
                  <a:latin typeface="Arial" charset="0"/>
                </a:rPr>
                <a:t>Convolutional Noise</a:t>
              </a:r>
              <a:endParaRPr lang="zh-TW" altLang="en-US" sz="4200" b="1" u="sng">
                <a:latin typeface="Arial" charset="0"/>
              </a:endParaRPr>
            </a:p>
          </p:txBody>
        </p:sp>
        <p:sp>
          <p:nvSpPr>
            <p:cNvPr id="168970" name="文字方塊 7"/>
            <p:cNvSpPr txBox="1">
              <a:spLocks noChangeArrowheads="1"/>
            </p:cNvSpPr>
            <p:nvPr/>
          </p:nvSpPr>
          <p:spPr bwMode="auto">
            <a:xfrm>
              <a:off x="4283968" y="1484784"/>
              <a:ext cx="3528419" cy="800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70C0"/>
                  </a:solidFill>
                  <a:latin typeface="Arial" charset="0"/>
                </a:rPr>
                <a:t>y[n]= x[n]</a:t>
              </a:r>
              <a:r>
                <a:rPr lang="en-US" altLang="zh-TW" sz="5400" baseline="-20000">
                  <a:solidFill>
                    <a:srgbClr val="0070C0"/>
                  </a:solidFill>
                  <a:latin typeface="Arial" charset="0"/>
                </a:rPr>
                <a:t>*</a:t>
              </a:r>
              <a:r>
                <a:rPr lang="en-US" altLang="zh-TW" sz="3600">
                  <a:solidFill>
                    <a:srgbClr val="0070C0"/>
                  </a:solidFill>
                  <a:latin typeface="Arial" charset="0"/>
                </a:rPr>
                <a:t>h[n]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36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68971" name="文字方塊 7"/>
            <p:cNvSpPr txBox="1">
              <a:spLocks noChangeArrowheads="1"/>
            </p:cNvSpPr>
            <p:nvPr/>
          </p:nvSpPr>
          <p:spPr bwMode="auto">
            <a:xfrm>
              <a:off x="1403649" y="1815207"/>
              <a:ext cx="13681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68972" name="矩形 1"/>
            <p:cNvSpPr>
              <a:spLocks noChangeArrowheads="1"/>
            </p:cNvSpPr>
            <p:nvPr/>
          </p:nvSpPr>
          <p:spPr bwMode="auto">
            <a:xfrm>
              <a:off x="3059832" y="2267580"/>
              <a:ext cx="79208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700" dirty="0">
                  <a:solidFill>
                    <a:srgbClr val="0070C0"/>
                  </a:solidFill>
                  <a:latin typeface="Arial" charset="0"/>
                </a:rPr>
                <a:t>h[n]</a:t>
              </a:r>
              <a:endParaRPr lang="zh-TW" altLang="en-US" sz="2550" dirty="0">
                <a:latin typeface="Arial" charset="0"/>
              </a:endParaRPr>
            </a:p>
          </p:txBody>
        </p:sp>
        <p:sp>
          <p:nvSpPr>
            <p:cNvPr id="168973" name="矩形 2"/>
            <p:cNvSpPr>
              <a:spLocks noChangeArrowheads="1"/>
            </p:cNvSpPr>
            <p:nvPr/>
          </p:nvSpPr>
          <p:spPr bwMode="auto">
            <a:xfrm>
              <a:off x="7452320" y="2636912"/>
              <a:ext cx="115212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700" b="1">
                  <a:solidFill>
                    <a:srgbClr val="FF0000"/>
                  </a:solidFill>
                  <a:latin typeface="Times New Roman" pitchFamily="18" charset="0"/>
                </a:rPr>
                <a:t>MFCC</a:t>
              </a:r>
              <a:endParaRPr lang="zh-TW" altLang="en-US" sz="255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8963" name="文字方塊 1"/>
          <p:cNvSpPr txBox="1">
            <a:spLocks noChangeArrowheads="1"/>
          </p:cNvSpPr>
          <p:nvPr/>
        </p:nvSpPr>
        <p:spPr bwMode="auto">
          <a:xfrm>
            <a:off x="9036847" y="5144294"/>
            <a:ext cx="3348038" cy="12695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55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55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50">
              <a:latin typeface="Arial" charset="0"/>
            </a:endParaRPr>
          </a:p>
        </p:txBody>
      </p:sp>
      <p:sp>
        <p:nvSpPr>
          <p:cNvPr id="168964" name="文字方塊 2"/>
          <p:cNvSpPr txBox="1">
            <a:spLocks noChangeArrowheads="1"/>
          </p:cNvSpPr>
          <p:nvPr/>
        </p:nvSpPr>
        <p:spPr bwMode="auto">
          <a:xfrm>
            <a:off x="9467852" y="5144296"/>
            <a:ext cx="2405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200">
                <a:latin typeface="Arial" charset="0"/>
              </a:rPr>
              <a:t>y = x + h</a:t>
            </a:r>
            <a:endParaRPr lang="zh-TW" altLang="en-US" sz="4200">
              <a:latin typeface="Arial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9575009" y="5251451"/>
            <a:ext cx="326231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0439400" y="5251451"/>
            <a:ext cx="32385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1303795" y="5251451"/>
            <a:ext cx="32385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93" y="881670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4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5538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End-point Detection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9827" y="1405734"/>
            <a:ext cx="13177838" cy="8751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ct val="10000"/>
              </a:spcBef>
            </a:pPr>
            <a:r>
              <a:rPr lang="en-US" altLang="zh-TW" sz="3600" b="1">
                <a:latin typeface="Times New Roman" pitchFamily="18" charset="0"/>
              </a:rPr>
              <a:t>Push (and Hold) to Talk/Continuously Listening</a:t>
            </a:r>
          </a:p>
          <a:p>
            <a:pPr marL="266700" indent="-266700">
              <a:spcBef>
                <a:spcPct val="10000"/>
              </a:spcBef>
            </a:pPr>
            <a:r>
              <a:rPr lang="en-US" altLang="zh-TW" sz="3600" b="1">
                <a:latin typeface="Times New Roman" pitchFamily="18" charset="0"/>
              </a:rPr>
              <a:t>Adaptive Energy Threshold</a:t>
            </a:r>
          </a:p>
          <a:p>
            <a:pPr marL="266700" indent="-266700">
              <a:spcBef>
                <a:spcPct val="10000"/>
              </a:spcBef>
            </a:pPr>
            <a:r>
              <a:rPr lang="en-US" altLang="zh-TW" sz="3600" b="1">
                <a:latin typeface="Times New Roman" pitchFamily="18" charset="0"/>
              </a:rPr>
              <a:t>Low Rejection Rate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300">
                <a:latin typeface="Times New Roman" pitchFamily="18" charset="0"/>
              </a:rPr>
              <a:t>false acceptance may be rescued</a:t>
            </a:r>
          </a:p>
          <a:p>
            <a:pPr marL="266700" indent="-266700">
              <a:spcBef>
                <a:spcPct val="10000"/>
              </a:spcBef>
            </a:pPr>
            <a:r>
              <a:rPr lang="en-US" altLang="zh-TW" sz="3600" b="1">
                <a:latin typeface="Times New Roman" pitchFamily="18" charset="0"/>
              </a:rPr>
              <a:t>Vocabulary Words Preceded and Followed by a Silence/Noise Model</a:t>
            </a:r>
          </a:p>
          <a:p>
            <a:pPr marL="266700" indent="-266700">
              <a:spcBef>
                <a:spcPct val="10000"/>
              </a:spcBef>
            </a:pPr>
            <a:r>
              <a:rPr lang="en-US" altLang="zh-TW" sz="3600" b="1">
                <a:latin typeface="Times New Roman" pitchFamily="18" charset="0"/>
              </a:rPr>
              <a:t>Two-class Pattern Classifier</a:t>
            </a:r>
          </a:p>
          <a:p>
            <a:pPr marL="266700" indent="-266700">
              <a:spcBef>
                <a:spcPct val="10000"/>
              </a:spcBef>
              <a:buNone/>
            </a:pPr>
            <a:endParaRPr lang="en-US" altLang="zh-TW" sz="4200" b="1">
              <a:latin typeface="Times New Roman" pitchFamily="18" charset="0"/>
            </a:endParaRPr>
          </a:p>
          <a:p>
            <a:pPr marL="266700" indent="-266700">
              <a:spcBef>
                <a:spcPct val="10000"/>
              </a:spcBef>
              <a:buNone/>
            </a:pPr>
            <a:endParaRPr lang="en-US" altLang="zh-TW" sz="4200" b="1">
              <a:latin typeface="Times New Roman" pitchFamily="18" charset="0"/>
            </a:endParaRPr>
          </a:p>
          <a:p>
            <a:pPr marL="266700" indent="-266700">
              <a:spcBef>
                <a:spcPct val="10000"/>
              </a:spcBef>
              <a:buNone/>
            </a:pPr>
            <a:endParaRPr lang="en-US" altLang="zh-TW" sz="4200" b="1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39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TW" sz="3300">
                <a:latin typeface="Times New Roman" pitchFamily="18" charset="0"/>
              </a:rPr>
              <a:t>Gaussian density functions used to model the two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300">
                <a:latin typeface="Times New Roman" pitchFamily="18" charset="0"/>
              </a:rPr>
              <a:t>log-energy, delta log-energy as the feature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3300">
                <a:latin typeface="Times New Roman" pitchFamily="18" charset="0"/>
              </a:rPr>
              <a:t>dynamically adapted parameters</a:t>
            </a:r>
          </a:p>
        </p:txBody>
      </p:sp>
      <p:grpSp>
        <p:nvGrpSpPr>
          <p:cNvPr id="169988" name="Group 25"/>
          <p:cNvGrpSpPr>
            <a:grpSpLocks/>
          </p:cNvGrpSpPr>
          <p:nvPr/>
        </p:nvGrpSpPr>
        <p:grpSpPr bwMode="auto">
          <a:xfrm>
            <a:off x="5117309" y="5551489"/>
            <a:ext cx="5138738" cy="2219325"/>
            <a:chOff x="1159" y="2313"/>
            <a:chExt cx="2220" cy="932"/>
          </a:xfrm>
        </p:grpSpPr>
        <p:sp>
          <p:nvSpPr>
            <p:cNvPr id="169989" name="Oval 4"/>
            <p:cNvSpPr>
              <a:spLocks noChangeArrowheads="1"/>
            </p:cNvSpPr>
            <p:nvPr/>
          </p:nvSpPr>
          <p:spPr bwMode="auto">
            <a:xfrm>
              <a:off x="1162" y="2432"/>
              <a:ext cx="726" cy="466"/>
            </a:xfrm>
            <a:prstGeom prst="ellipse">
              <a:avLst/>
            </a:prstGeom>
            <a:gradFill rotWithShape="1">
              <a:gsLst>
                <a:gs pos="0">
                  <a:srgbClr val="000066">
                    <a:alpha val="39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>
                  <a:solidFill>
                    <a:srgbClr val="000066"/>
                  </a:solidFill>
                </a:rPr>
                <a:t>Speech</a:t>
              </a: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auto">
            <a:xfrm>
              <a:off x="2653" y="2420"/>
              <a:ext cx="726" cy="46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9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700">
                  <a:solidFill>
                    <a:srgbClr val="000066"/>
                  </a:solidFill>
                </a:rPr>
                <a:t>Silence/</a:t>
              </a:r>
            </a:p>
            <a:p>
              <a:pPr algn="ctr" eaLnBrk="1" hangingPunct="1"/>
              <a:r>
                <a:rPr lang="en-US" altLang="zh-TW" sz="2700">
                  <a:solidFill>
                    <a:srgbClr val="000066"/>
                  </a:solidFill>
                </a:rPr>
                <a:t>Noise</a:t>
              </a:r>
            </a:p>
          </p:txBody>
        </p:sp>
        <p:sp>
          <p:nvSpPr>
            <p:cNvPr id="169991" name="Arc 12"/>
            <p:cNvSpPr>
              <a:spLocks/>
            </p:cNvSpPr>
            <p:nvPr/>
          </p:nvSpPr>
          <p:spPr bwMode="auto">
            <a:xfrm rot="7601167">
              <a:off x="2050" y="2472"/>
              <a:ext cx="482" cy="559"/>
            </a:xfrm>
            <a:custGeom>
              <a:avLst/>
              <a:gdLst>
                <a:gd name="T0" fmla="*/ 0 w 22923"/>
                <a:gd name="T1" fmla="*/ 0 h 25408"/>
                <a:gd name="T2" fmla="*/ 0 w 22923"/>
                <a:gd name="T3" fmla="*/ 0 h 25408"/>
                <a:gd name="T4" fmla="*/ 0 w 22923"/>
                <a:gd name="T5" fmla="*/ 0 h 25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5408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</a:path>
                <a:path w="22923" h="25408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69992" name="Arc 13"/>
            <p:cNvSpPr>
              <a:spLocks/>
            </p:cNvSpPr>
            <p:nvPr/>
          </p:nvSpPr>
          <p:spPr bwMode="auto">
            <a:xfrm rot="-3073672">
              <a:off x="2001" y="2251"/>
              <a:ext cx="482" cy="605"/>
            </a:xfrm>
            <a:custGeom>
              <a:avLst/>
              <a:gdLst>
                <a:gd name="T0" fmla="*/ 0 w 22923"/>
                <a:gd name="T1" fmla="*/ 0 h 26179"/>
                <a:gd name="T2" fmla="*/ 0 w 22923"/>
                <a:gd name="T3" fmla="*/ 0 h 26179"/>
                <a:gd name="T4" fmla="*/ 0 w 22923"/>
                <a:gd name="T5" fmla="*/ 0 h 26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6179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</a:path>
                <a:path w="22923" h="26179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grpSp>
          <p:nvGrpSpPr>
            <p:cNvPr id="169993" name="Group 23"/>
            <p:cNvGrpSpPr>
              <a:grpSpLocks/>
            </p:cNvGrpSpPr>
            <p:nvPr/>
          </p:nvGrpSpPr>
          <p:grpSpPr bwMode="auto">
            <a:xfrm>
              <a:off x="1159" y="2864"/>
              <a:ext cx="704" cy="381"/>
              <a:chOff x="1159" y="2864"/>
              <a:chExt cx="704" cy="381"/>
            </a:xfrm>
          </p:grpSpPr>
          <p:sp>
            <p:nvSpPr>
              <p:cNvPr id="169997" name="Arc 17"/>
              <p:cNvSpPr>
                <a:spLocks/>
              </p:cNvSpPr>
              <p:nvPr/>
            </p:nvSpPr>
            <p:spPr bwMode="auto">
              <a:xfrm>
                <a:off x="1194" y="286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4050"/>
              </a:p>
            </p:txBody>
          </p:sp>
          <p:sp>
            <p:nvSpPr>
              <p:cNvPr id="169998" name="Arc 18"/>
              <p:cNvSpPr>
                <a:spLocks/>
              </p:cNvSpPr>
              <p:nvPr/>
            </p:nvSpPr>
            <p:spPr bwMode="auto">
              <a:xfrm rot="9250182" flipV="1">
                <a:off x="1159" y="2895"/>
                <a:ext cx="246" cy="137"/>
              </a:xfrm>
              <a:custGeom>
                <a:avLst/>
                <a:gdLst>
                  <a:gd name="T0" fmla="*/ 0 w 21600"/>
                  <a:gd name="T1" fmla="*/ 0 h 19934"/>
                  <a:gd name="T2" fmla="*/ 0 w 21600"/>
                  <a:gd name="T3" fmla="*/ 0 h 19934"/>
                  <a:gd name="T4" fmla="*/ 0 w 21600"/>
                  <a:gd name="T5" fmla="*/ 0 h 199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934" fill="none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</a:path>
                  <a:path w="21600" h="19934" stroke="0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  <a:lnTo>
                      <a:pt x="0" y="18395"/>
                    </a:lnTo>
                    <a:lnTo>
                      <a:pt x="11321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  <p:grpSp>
          <p:nvGrpSpPr>
            <p:cNvPr id="169994" name="Group 24"/>
            <p:cNvGrpSpPr>
              <a:grpSpLocks/>
            </p:cNvGrpSpPr>
            <p:nvPr/>
          </p:nvGrpSpPr>
          <p:grpSpPr bwMode="auto">
            <a:xfrm>
              <a:off x="2667" y="2844"/>
              <a:ext cx="706" cy="381"/>
              <a:chOff x="2667" y="2844"/>
              <a:chExt cx="706" cy="381"/>
            </a:xfrm>
          </p:grpSpPr>
          <p:sp>
            <p:nvSpPr>
              <p:cNvPr id="169995" name="Arc 21"/>
              <p:cNvSpPr>
                <a:spLocks/>
              </p:cNvSpPr>
              <p:nvPr/>
            </p:nvSpPr>
            <p:spPr bwMode="auto">
              <a:xfrm>
                <a:off x="2704" y="284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4050"/>
              </a:p>
            </p:txBody>
          </p:sp>
          <p:sp>
            <p:nvSpPr>
              <p:cNvPr id="169996" name="Arc 22"/>
              <p:cNvSpPr>
                <a:spLocks/>
              </p:cNvSpPr>
              <p:nvPr/>
            </p:nvSpPr>
            <p:spPr bwMode="auto">
              <a:xfrm rot="9250182" flipV="1">
                <a:off x="2667" y="2869"/>
                <a:ext cx="246" cy="144"/>
              </a:xfrm>
              <a:custGeom>
                <a:avLst/>
                <a:gdLst>
                  <a:gd name="T0" fmla="*/ 0 w 21600"/>
                  <a:gd name="T1" fmla="*/ 0 h 21063"/>
                  <a:gd name="T2" fmla="*/ 0 w 21600"/>
                  <a:gd name="T3" fmla="*/ 0 h 21063"/>
                  <a:gd name="T4" fmla="*/ 0 w 21600"/>
                  <a:gd name="T5" fmla="*/ 0 h 210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063" fill="none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</a:path>
                  <a:path w="21600" h="21063" stroke="0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  <a:lnTo>
                      <a:pt x="0" y="19524"/>
                    </a:lnTo>
                    <a:lnTo>
                      <a:pt x="9239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 sz="4050"/>
              </a:p>
            </p:txBody>
          </p:sp>
        </p:grpSp>
      </p:grpSp>
      <p:pic>
        <p:nvPicPr>
          <p:cNvPr id="15" name="Picture 1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92" y="731718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0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5538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dirty="0"/>
              <a:t>End-point Detection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42" y="3898264"/>
            <a:ext cx="11938716" cy="249206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307796" y="2443994"/>
            <a:ext cx="3348372" cy="1761120"/>
            <a:chOff x="3124049" y="3911320"/>
            <a:chExt cx="2232248" cy="1174080"/>
          </a:xfrm>
        </p:grpSpPr>
        <p:sp>
          <p:nvSpPr>
            <p:cNvPr id="6" name="文字方塊 5"/>
            <p:cNvSpPr txBox="1"/>
            <p:nvPr/>
          </p:nvSpPr>
          <p:spPr>
            <a:xfrm>
              <a:off x="3785412" y="3911320"/>
              <a:ext cx="112554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C00000"/>
                  </a:solidFill>
                </a:rPr>
                <a:t>silence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C00000"/>
                  </a:solidFill>
                </a:rPr>
                <a:t>(noise)</a:t>
              </a:r>
              <a:endParaRPr lang="zh-TW" altLang="en-US" sz="33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3124049" y="4545340"/>
              <a:ext cx="864096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4564209" y="4545340"/>
              <a:ext cx="792088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8063880" y="6224416"/>
            <a:ext cx="3092916" cy="1337285"/>
            <a:chOff x="2462980" y="3893318"/>
            <a:chExt cx="2061944" cy="891523"/>
          </a:xfrm>
        </p:grpSpPr>
        <p:sp>
          <p:nvSpPr>
            <p:cNvPr id="13" name="文字方塊 12"/>
            <p:cNvSpPr txBox="1"/>
            <p:nvPr/>
          </p:nvSpPr>
          <p:spPr>
            <a:xfrm>
              <a:off x="2462980" y="4452442"/>
              <a:ext cx="2061944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C00000"/>
                  </a:solidFill>
                </a:rPr>
                <a:t>false rejection</a:t>
              </a:r>
              <a:endParaRPr lang="zh-TW" altLang="en-US" sz="33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600209" y="3893318"/>
              <a:ext cx="29481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4391474" y="6224416"/>
            <a:ext cx="3474587" cy="1335954"/>
            <a:chOff x="3111052" y="3894205"/>
            <a:chExt cx="2316391" cy="890636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11052" y="4452442"/>
              <a:ext cx="2316391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C00000"/>
                  </a:solidFill>
                </a:rPr>
                <a:t>false acceptance</a:t>
              </a:r>
              <a:endParaRPr lang="zh-TW" altLang="en-US" sz="33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4335188" y="3894205"/>
              <a:ext cx="20529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10116110" y="4948400"/>
            <a:ext cx="4644521" cy="904863"/>
            <a:chOff x="5525073" y="3298404"/>
            <a:chExt cx="2738703" cy="603242"/>
          </a:xfrm>
        </p:grpSpPr>
        <p:sp>
          <p:nvSpPr>
            <p:cNvPr id="26" name="文字方塊 25"/>
            <p:cNvSpPr txBox="1"/>
            <p:nvPr/>
          </p:nvSpPr>
          <p:spPr>
            <a:xfrm>
              <a:off x="6265521" y="3298404"/>
              <a:ext cx="1998255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002060"/>
                  </a:solidFill>
                </a:rPr>
                <a:t>detected speech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002060"/>
                  </a:solidFill>
                </a:rPr>
                <a:t>segments</a:t>
              </a:r>
              <a:endParaRPr lang="zh-TW" altLang="en-US" sz="33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5525073" y="3462404"/>
              <a:ext cx="720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4715508" y="2763325"/>
            <a:ext cx="3672408" cy="1300848"/>
            <a:chOff x="3916137" y="4125808"/>
            <a:chExt cx="2448272" cy="86723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014727" y="4125808"/>
              <a:ext cx="1125546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/>
                <a:t>speech</a:t>
              </a:r>
              <a:endParaRPr lang="zh-TW" altLang="en-US" sz="3300" dirty="0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3916137" y="4546940"/>
              <a:ext cx="346749" cy="4461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708225" y="4488984"/>
              <a:ext cx="1656184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034" y="6478963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2151443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Waveform plots of typical consonant sounds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628900" y="1658146"/>
            <a:ext cx="6057900" cy="678894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 </a:t>
            </a:r>
            <a:r>
              <a:rPr lang="zh-TW" altLang="en-US" smtClean="0">
                <a:latin typeface="華康魏碑體" pitchFamily="65" charset="-120"/>
                <a:ea typeface="華康魏碑體" pitchFamily="65" charset="-120"/>
              </a:rPr>
              <a:t>（清音）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9029700" y="1658146"/>
            <a:ext cx="6057900" cy="678894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 </a:t>
            </a:r>
            <a:r>
              <a:rPr lang="zh-TW" altLang="en-US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15394"/>
            <a:ext cx="5486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05">
            <a:off x="8915400" y="2622553"/>
            <a:ext cx="6286500" cy="60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74" y="8081567"/>
            <a:ext cx="457200" cy="40005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78" y="8072261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3496925" cy="1026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800">
                <a:ea typeface="華康魏碑體" pitchFamily="65" charset="-120"/>
              </a:rPr>
              <a:t>與語音學、訊號波型、頻譜特性有關的網址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1800" y="1255714"/>
            <a:ext cx="12344400" cy="885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100" dirty="0"/>
              <a:t>	17. Three Tutorials on Voicing and Plosives</a:t>
            </a:r>
            <a:br>
              <a:rPr lang="en-US" altLang="zh-TW" sz="2100" dirty="0"/>
            </a:br>
            <a:r>
              <a:rPr lang="en-US" altLang="zh-TW" sz="2100" dirty="0">
                <a:hlinkClick r:id="rId2" invalidUrl="http://homepage.ntu.edu.tw/~karchung/intro page 17.htm"/>
              </a:rPr>
              <a:t>http://homepage.ntu.edu.tw/~karchung/intro%20page%2017.htm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8. Fundamental frequency and harmonics</a:t>
            </a:r>
            <a:br>
              <a:rPr lang="en-US" altLang="zh-TW" sz="2100" dirty="0"/>
            </a:br>
            <a:r>
              <a:rPr lang="en-US" altLang="zh-TW" sz="2100" dirty="0">
                <a:hlinkClick r:id="rId3" invalidUrl="http://homepage.ntu.edu.tw/~karchung/phonetics II page eight.htm"/>
              </a:rPr>
              <a:t>http://homepage.ntu.edu.tw/~karchung/phonetics%20II%20page%20eight.htm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9. Vowels and Formants I: Resonance (with soda bottle demonstration)</a:t>
            </a:r>
            <a:br>
              <a:rPr lang="en-US" altLang="zh-TW" sz="2100" dirty="0"/>
            </a:br>
            <a:r>
              <a:rPr lang="en-US" altLang="zh-TW" sz="2100" dirty="0">
                <a:hlinkClick r:id="rId4" invalidUrl="http://homepage.ntu.edu.tw/~karchung/Phonetics II page nine.htm"/>
              </a:rPr>
              <a:t>http://homepage.ntu.edu.tw/~karchung/Phonetics%20II%20page%20nine.htm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10. Vowels and Formants II (with duck call demonstration)</a:t>
            </a:r>
            <a:br>
              <a:rPr lang="en-US" altLang="zh-TW" sz="2100" dirty="0"/>
            </a:br>
            <a:r>
              <a:rPr lang="en-US" altLang="zh-TW" sz="2100" dirty="0">
                <a:hlinkClick r:id="rId5" invalidUrl="http://homepage.ntu.edu.tw/~karchung/Phonetics II page ten.htm"/>
              </a:rPr>
              <a:t>http://homepage.ntu.edu.tw/~karchung/Phonetics%20II%20page%20ten.htm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12. Understanding Decibels (A PowerPoint slide show)</a:t>
            </a:r>
            <a:br>
              <a:rPr lang="en-US" altLang="zh-TW" sz="2100" dirty="0"/>
            </a:br>
            <a:r>
              <a:rPr lang="en-US" altLang="zh-TW" sz="2100" dirty="0">
                <a:hlinkClick r:id="rId6" invalidUrl="http://homepage.ntu.edu.tw/~karchung/Phonetics II page twelve.htm"/>
              </a:rPr>
              <a:t>http://homepage.ntu.edu.tw/~karchung/Phonetics%20II%20page%20twelve.htm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13. The Case of the Missing Fundamental</a:t>
            </a:r>
            <a:br>
              <a:rPr lang="en-US" altLang="zh-TW" sz="2100" dirty="0"/>
            </a:br>
            <a:r>
              <a:rPr lang="en-US" altLang="zh-TW" sz="2100" dirty="0">
                <a:hlinkClick r:id="rId7" invalidUrl="http://homepage.ntu.edu.tw/~karchung/Phonetics II page thirteen.htm"/>
              </a:rPr>
              <a:t>http://homepage.ntu.edu.tw/~karchung/Phonetics%20II%20page%20thirteen.htm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14. </a:t>
            </a:r>
            <a:r>
              <a:rPr lang="en-US" altLang="zh-TW" sz="2100" dirty="0" err="1"/>
              <a:t>Forry</a:t>
            </a:r>
            <a:r>
              <a:rPr lang="en-US" altLang="zh-TW" sz="2100" dirty="0"/>
              <a:t>, wrong number! I  The frequency ranges of speech and hearing</a:t>
            </a:r>
            <a:br>
              <a:rPr lang="en-US" altLang="zh-TW" sz="2100" dirty="0"/>
            </a:br>
            <a:r>
              <a:rPr lang="en-US" altLang="zh-TW" sz="2100" dirty="0">
                <a:hlinkClick r:id="rId8" invalidUrl="http://homepage.ntu.edu.tw/~karchung/Phonetics II page fourteen.htm"/>
              </a:rPr>
              <a:t>http://homepage.ntu.edu.tw/~karchung/Phonetics%20II%20page%20fourteen.htm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19. Vowels and Formants III: Formants for fun and profit (with </a:t>
            </a:r>
            <a:r>
              <a:rPr lang="en-US" altLang="zh-TW" sz="2100" dirty="0" err="1"/>
              <a:t>samplesof</a:t>
            </a:r>
            <a:r>
              <a:rPr lang="en-US" altLang="zh-TW" sz="2100" dirty="0"/>
              <a:t> exotic music)</a:t>
            </a:r>
            <a:br>
              <a:rPr lang="en-US" altLang="zh-TW" sz="2100" dirty="0"/>
            </a:br>
            <a:r>
              <a:rPr lang="en-US" altLang="zh-TW" sz="2100" dirty="0">
                <a:hlinkClick r:id="rId9" invalidUrl="http://homepage.ntu.edu.tw/~karchung/Phonetics II page nineteen.htm"/>
              </a:rPr>
              <a:t>http://homepage.ntu.edu.tw/~karchung/Phonetics%20II%20page%20nineteen.htm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20. Getting into spectrograms: Some useful links</a:t>
            </a:r>
            <a:br>
              <a:rPr lang="en-US" altLang="zh-TW" sz="2100" dirty="0"/>
            </a:br>
            <a:r>
              <a:rPr lang="en-US" altLang="zh-TW" sz="2100" dirty="0">
                <a:hlinkClick r:id="rId10" invalidUrl="http://homepage.ntu.edu.tw/~karchung/Phonetics II page twenty.htm"/>
              </a:rPr>
              <a:t>http://homepage.ntu.edu.tw/~karchung/Phonetics%20II%20page%20twenty.htm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21. Two other ways to visualize sound signals</a:t>
            </a:r>
            <a:br>
              <a:rPr lang="en-US" altLang="zh-TW" sz="2100" dirty="0"/>
            </a:br>
            <a:r>
              <a:rPr lang="en-US" altLang="zh-TW" sz="2100" dirty="0">
                <a:hlinkClick r:id="rId11" invalidUrl="http://homepage.ntu.edu.tw/~karchung/Phonetics II page twentyone.htm"/>
              </a:rPr>
              <a:t>http://homepage.ntu.edu.tw/~karchung/Phonetics%20II%20page%20twentyone.htm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23. Advanced speech analysis tools II: </a:t>
            </a:r>
            <a:r>
              <a:rPr lang="en-US" altLang="zh-TW" sz="2100" dirty="0" err="1"/>
              <a:t>Praat</a:t>
            </a:r>
            <a:r>
              <a:rPr lang="en-US" altLang="zh-TW" sz="2100" dirty="0"/>
              <a:t> and more</a:t>
            </a:r>
            <a:br>
              <a:rPr lang="en-US" altLang="zh-TW" sz="2100" dirty="0"/>
            </a:br>
            <a:r>
              <a:rPr lang="en-US" altLang="zh-TW" sz="2100" dirty="0">
                <a:hlinkClick r:id="rId12" invalidUrl="http://homepage.ntu.edu.tw/~karchung/Phonetics II page twentythree.htm"/>
              </a:rPr>
              <a:t>http://homepage.ntu.edu.tw/~karchung/Phonetics%20II%20page%20twentythree.htm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en-US" altLang="zh-TW" sz="2100" dirty="0"/>
              <a:t>25. Synthesizing vowels online</a:t>
            </a:r>
            <a:br>
              <a:rPr lang="en-US" altLang="zh-TW" sz="2100" dirty="0"/>
            </a:br>
            <a:r>
              <a:rPr lang="en-US" altLang="zh-TW" sz="2100" dirty="0">
                <a:hlinkClick r:id="rId13"/>
              </a:rPr>
              <a:t>http://www.asel.udel.edu/speech/tutorials/synthesis/vowels.html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endParaRPr lang="en-US" altLang="zh-TW" sz="2100" dirty="0"/>
          </a:p>
        </p:txBody>
      </p:sp>
    </p:spTree>
    <p:extLst>
      <p:ext uri="{BB962C8B-B14F-4D97-AF65-F5344CB8AC3E}">
        <p14:creationId xmlns:p14="http://schemas.microsoft.com/office/powerpoint/2010/main" val="6344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626350"/>
              </p:ext>
            </p:extLst>
          </p:nvPr>
        </p:nvGraphicFramePr>
        <p:xfrm>
          <a:off x="827076" y="1480381"/>
          <a:ext cx="16633848" cy="796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26,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3, 38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2.3 Representing Speech in Time and Frequency Domains, page 16,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3, 38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50" y="3005692"/>
            <a:ext cx="457200" cy="40005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r="13474" b="8993"/>
          <a:stretch/>
        </p:blipFill>
        <p:spPr bwMode="auto">
          <a:xfrm>
            <a:off x="4175448" y="2227970"/>
            <a:ext cx="972108" cy="208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5" y="4604235"/>
            <a:ext cx="1350206" cy="119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9" y="6024042"/>
            <a:ext cx="1350392" cy="145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圖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8" y="7782696"/>
            <a:ext cx="2668931" cy="143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50" y="6606265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343597"/>
              </p:ext>
            </p:extLst>
          </p:nvPr>
        </p:nvGraphicFramePr>
        <p:xfrm>
          <a:off x="827076" y="1480381"/>
          <a:ext cx="16633848" cy="851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4, 39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35,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35,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6, 24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24,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7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2227971"/>
            <a:ext cx="3240360" cy="20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4604234"/>
            <a:ext cx="989298" cy="115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4195">
            <a:off x="3922556" y="6066650"/>
            <a:ext cx="1495082" cy="14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5046686"/>
            <a:ext cx="457200" cy="400050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6589814"/>
            <a:ext cx="457200" cy="400050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21" y="7683682"/>
            <a:ext cx="1242575" cy="173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8353459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32186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8, 40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Claudio </a:t>
                      </a:r>
                      <a:r>
                        <a:rPr lang="en-US" altLang="zh-TW" sz="2100" dirty="0" err="1" smtClean="0"/>
                        <a:t>Becchetti</a:t>
                      </a:r>
                      <a:r>
                        <a:rPr lang="en-US" altLang="zh-TW" sz="2100" dirty="0" smtClean="0"/>
                        <a:t>, Lucio </a:t>
                      </a:r>
                      <a:r>
                        <a:rPr lang="en-US" altLang="zh-TW" sz="2100" dirty="0" err="1" smtClean="0"/>
                        <a:t>Prina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dirty="0" err="1" smtClean="0"/>
                        <a:t>Ricotti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baseline="0" dirty="0" smtClean="0"/>
                        <a:t>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Speech Recognition: Theory and C++ Implementation, </a:t>
                      </a:r>
                      <a:r>
                        <a:rPr lang="en-US" altLang="zh-TW" sz="2100" baseline="0" dirty="0" smtClean="0"/>
                        <a:t>Wiley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8, 40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Claudio </a:t>
                      </a:r>
                      <a:r>
                        <a:rPr lang="en-US" altLang="zh-TW" sz="2100" dirty="0" err="1" smtClean="0"/>
                        <a:t>Becchetti</a:t>
                      </a:r>
                      <a:r>
                        <a:rPr lang="en-US" altLang="zh-TW" sz="2100" dirty="0" smtClean="0"/>
                        <a:t>, Lucio </a:t>
                      </a:r>
                      <a:r>
                        <a:rPr lang="en-US" altLang="zh-TW" sz="2100" dirty="0" err="1" smtClean="0"/>
                        <a:t>Prina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dirty="0" err="1" smtClean="0"/>
                        <a:t>Ricotti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baseline="0" dirty="0" smtClean="0"/>
                        <a:t>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Speech Recognition: Theory and C++ Implementation, </a:t>
                      </a:r>
                      <a:r>
                        <a:rPr lang="en-US" altLang="zh-TW" sz="2100" baseline="0" dirty="0" smtClean="0"/>
                        <a:t>Wiley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9, 41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4" y="2305949"/>
            <a:ext cx="2325807" cy="194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37" y="4496222"/>
            <a:ext cx="1179689" cy="14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54" y="6094849"/>
            <a:ext cx="1198172" cy="14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5046686"/>
            <a:ext cx="457200" cy="400050"/>
          </a:xfrm>
          <a:prstGeom prst="rect">
            <a:avLst/>
          </a:prstGeom>
        </p:spPr>
      </p:pic>
      <p:pic>
        <p:nvPicPr>
          <p:cNvPr id="15" name="Picture 1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6589814"/>
            <a:ext cx="457200" cy="400050"/>
          </a:xfrm>
          <a:prstGeom prst="rect">
            <a:avLst/>
          </a:prstGeom>
        </p:spPr>
      </p:pic>
      <p:pic>
        <p:nvPicPr>
          <p:cNvPr id="17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12" y="7776976"/>
            <a:ext cx="1543674" cy="14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05356"/>
              </p:ext>
            </p:extLst>
          </p:nvPr>
        </p:nvGraphicFramePr>
        <p:xfrm>
          <a:off x="827076" y="1480381"/>
          <a:ext cx="16633848" cy="800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9, 41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10, 27, 42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22,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11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7" y="2233050"/>
            <a:ext cx="2222531" cy="2091020"/>
          </a:xfrm>
          <a:prstGeom prst="rect">
            <a:avLst/>
          </a:prstGeom>
        </p:spPr>
      </p:pic>
      <p:sp>
        <p:nvSpPr>
          <p:cNvPr id="13" name="Freeform 16"/>
          <p:cNvSpPr>
            <a:spLocks/>
          </p:cNvSpPr>
          <p:nvPr/>
        </p:nvSpPr>
        <p:spPr bwMode="auto">
          <a:xfrm>
            <a:off x="3609941" y="4834315"/>
            <a:ext cx="2057400" cy="738188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15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3666402" y="6026776"/>
            <a:ext cx="1944477" cy="14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5" y="7746392"/>
            <a:ext cx="1357232" cy="149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8353459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142337"/>
              </p:ext>
            </p:extLst>
          </p:nvPr>
        </p:nvGraphicFramePr>
        <p:xfrm>
          <a:off x="827076" y="1480381"/>
          <a:ext cx="16633848" cy="788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02753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27,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Lawrence</a:t>
                      </a:r>
                      <a:r>
                        <a:rPr lang="en-US" altLang="zh-TW" sz="2100" baseline="0" dirty="0" smtClean="0"/>
                        <a:t> </a:t>
                      </a:r>
                      <a:r>
                        <a:rPr lang="en-US" altLang="zh-TW" sz="2100" baseline="0" dirty="0" err="1" smtClean="0"/>
                        <a:t>Rabiner</a:t>
                      </a:r>
                      <a:r>
                        <a:rPr lang="en-US" altLang="zh-TW" sz="2100" baseline="0" dirty="0" smtClean="0"/>
                        <a:t>, </a:t>
                      </a:r>
                      <a:r>
                        <a:rPr lang="en-US" altLang="zh-TW" sz="2100" baseline="0" dirty="0" err="1" smtClean="0"/>
                        <a:t>Biing</a:t>
                      </a:r>
                      <a:r>
                        <a:rPr lang="en-US" altLang="zh-TW" sz="2100" baseline="0" dirty="0" smtClean="0"/>
                        <a:t>-Hwang </a:t>
                      </a:r>
                      <a:r>
                        <a:rPr lang="en-US" altLang="zh-TW" sz="2100" baseline="0" dirty="0" err="1" smtClean="0"/>
                        <a:t>Juang</a:t>
                      </a:r>
                      <a:r>
                        <a:rPr lang="en-US" altLang="zh-TW" sz="2100" baseline="0" dirty="0" smtClean="0"/>
                        <a:t>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FUNDAMENTALS OF SPEECH RECOGNITION Chap. 2, Sec. 2.4 Speech Sounds and Features, page 27,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Xuedong Huang, Alex </a:t>
                      </a:r>
                      <a:r>
                        <a:rPr lang="en-US" altLang="zh-TW" sz="2100" dirty="0" err="1" smtClean="0"/>
                        <a:t>Acero</a:t>
                      </a:r>
                      <a:r>
                        <a:rPr lang="en-US" altLang="zh-TW" sz="2100" dirty="0" smtClean="0"/>
                        <a:t>, Hsiao-</a:t>
                      </a:r>
                      <a:r>
                        <a:rPr lang="en-US" altLang="zh-TW" sz="2100" dirty="0" err="1" smtClean="0"/>
                        <a:t>Wuen</a:t>
                      </a:r>
                      <a:r>
                        <a:rPr lang="en-US" altLang="zh-TW" sz="2100" dirty="0" smtClean="0"/>
                        <a:t> Hon / Spoken Language Processing: A Guide to Theory, Algorithm and System Development Chap. 6, Sec.</a:t>
                      </a:r>
                      <a:r>
                        <a:rPr lang="en-US" altLang="zh-TW" sz="2100" baseline="0" dirty="0" smtClean="0"/>
                        <a:t> 6.1, Prentice-Hall International, Inc</a:t>
                      </a:r>
                      <a:r>
                        <a:rPr lang="en-US" altLang="zh-TW" sz="2100" baseline="0" dirty="0" smtClean="0"/>
                        <a:t>.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2227971"/>
            <a:ext cx="1781436" cy="19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53" y="4496222"/>
            <a:ext cx="1321131" cy="13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5046686"/>
            <a:ext cx="457200" cy="400050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50" y="3005692"/>
            <a:ext cx="457200" cy="40005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53" y="6055360"/>
            <a:ext cx="1331640" cy="143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6589814"/>
            <a:ext cx="457200" cy="400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04" y="7780647"/>
            <a:ext cx="3630975" cy="1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22417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8" y="2569196"/>
            <a:ext cx="1894398" cy="141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8" y="4639444"/>
            <a:ext cx="2853279" cy="1127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61" y="6117490"/>
            <a:ext cx="3494852" cy="1344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57" y="7797256"/>
            <a:ext cx="2661987" cy="13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689516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20, 34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Claudio </a:t>
                      </a:r>
                      <a:r>
                        <a:rPr lang="en-US" altLang="zh-TW" sz="2100" dirty="0" err="1" smtClean="0"/>
                        <a:t>Becchetti</a:t>
                      </a:r>
                      <a:r>
                        <a:rPr lang="en-US" altLang="zh-TW" sz="2100" dirty="0" smtClean="0"/>
                        <a:t>, Lucio </a:t>
                      </a:r>
                      <a:r>
                        <a:rPr lang="en-US" altLang="zh-TW" sz="2100" dirty="0" err="1" smtClean="0"/>
                        <a:t>Prina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dirty="0" err="1" smtClean="0"/>
                        <a:t>Ricotti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baseline="0" dirty="0" smtClean="0"/>
                        <a:t>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Speech Recognition: Theory and C++ Implementation, </a:t>
                      </a:r>
                      <a:r>
                        <a:rPr lang="en-US" altLang="zh-TW" sz="2100" baseline="0" dirty="0" smtClean="0"/>
                        <a:t>Wiley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2" y="2443995"/>
            <a:ext cx="3827190" cy="152881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2" y="4604234"/>
            <a:ext cx="2668236" cy="106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3635388" y="6008390"/>
            <a:ext cx="2033775" cy="15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6589814"/>
            <a:ext cx="457200" cy="400050"/>
          </a:xfrm>
          <a:prstGeom prst="rect">
            <a:avLst/>
          </a:prstGeom>
        </p:spPr>
      </p:pic>
      <p:pic>
        <p:nvPicPr>
          <p:cNvPr id="13" name="圖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62" y="7684687"/>
            <a:ext cx="1371050" cy="160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010406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Claudio </a:t>
                      </a:r>
                      <a:r>
                        <a:rPr lang="en-US" altLang="zh-TW" sz="2100" dirty="0" err="1" smtClean="0"/>
                        <a:t>Becchetti</a:t>
                      </a:r>
                      <a:r>
                        <a:rPr lang="en-US" altLang="zh-TW" sz="2100" dirty="0" smtClean="0"/>
                        <a:t>, Lucio </a:t>
                      </a:r>
                      <a:r>
                        <a:rPr lang="en-US" altLang="zh-TW" sz="2100" dirty="0" err="1" smtClean="0"/>
                        <a:t>Prina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dirty="0" err="1" smtClean="0"/>
                        <a:t>Ricotti</a:t>
                      </a:r>
                      <a:r>
                        <a:rPr lang="en-US" altLang="zh-TW" sz="2100" dirty="0" smtClean="0"/>
                        <a:t> </a:t>
                      </a:r>
                      <a:r>
                        <a:rPr lang="en-US" altLang="zh-TW" sz="2100" baseline="0" dirty="0" smtClean="0"/>
                        <a:t>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aseline="0" dirty="0" smtClean="0"/>
                        <a:t>Speech Recognition: Theory and C++ Implementation, </a:t>
                      </a:r>
                      <a:r>
                        <a:rPr lang="en-US" altLang="zh-TW" sz="2100" baseline="0" dirty="0" smtClean="0"/>
                        <a:t>Wiley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Carolina Ear Care and Hearing Aid Center/ http://</a:t>
                      </a:r>
                      <a:r>
                        <a:rPr lang="en-US" altLang="zh-TW" sz="2100" dirty="0" smtClean="0"/>
                        <a:t>www.carolinaearcare.com/page3.html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4" y="2335983"/>
            <a:ext cx="2484276" cy="18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3063448"/>
            <a:ext cx="457200" cy="400050"/>
          </a:xfrm>
          <a:prstGeom prst="rect">
            <a:avLst/>
          </a:prstGeom>
        </p:spPr>
      </p:pic>
      <p:pic>
        <p:nvPicPr>
          <p:cNvPr id="10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99" y="4647874"/>
            <a:ext cx="1858806" cy="1111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6" y="6060023"/>
            <a:ext cx="3534093" cy="1459632"/>
          </a:xfrm>
          <a:prstGeom prst="rect">
            <a:avLst/>
          </a:prstGeom>
        </p:spPr>
      </p:pic>
      <p:pic>
        <p:nvPicPr>
          <p:cNvPr id="13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82" y="7820734"/>
            <a:ext cx="1664615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8314298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770317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err="1" smtClean="0"/>
                        <a:t>Encyclopædia</a:t>
                      </a:r>
                      <a:r>
                        <a:rPr lang="en-US" altLang="zh-TW" sz="2100" dirty="0" smtClean="0"/>
                        <a:t> Britannica, Inc.</a:t>
                      </a:r>
                      <a:r>
                        <a:rPr lang="en-US" altLang="zh-TW" sz="2100" baseline="0" dirty="0" smtClean="0"/>
                        <a:t> / https://</a:t>
                      </a:r>
                      <a:r>
                        <a:rPr lang="en-US" altLang="zh-TW" sz="2100" baseline="0" dirty="0" smtClean="0"/>
                        <a:t>global.britannica.com/topic/Encyclopaedia-Britannica-English-language-reference-work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本作品依據著作權法第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條合理使用。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8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2335982"/>
            <a:ext cx="3132348" cy="17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2" y="3063448"/>
            <a:ext cx="457200" cy="40005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4604235"/>
            <a:ext cx="1634157" cy="110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14" y="6316637"/>
            <a:ext cx="3922776" cy="946404"/>
          </a:xfrm>
          <a:prstGeom prst="rect">
            <a:avLst/>
          </a:prstGeom>
        </p:spPr>
      </p:pic>
      <p:pic>
        <p:nvPicPr>
          <p:cNvPr id="15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3" y="7872334"/>
            <a:ext cx="3170693" cy="13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225945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/>
              <a:t>Waveform plot of a sentence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86694"/>
            <a:ext cx="6286500" cy="88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56" y="9680798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902410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8218612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8" y="2227970"/>
            <a:ext cx="2118699" cy="1971435"/>
          </a:xfrm>
          <a:prstGeom prst="rect">
            <a:avLst/>
          </a:prstGeom>
        </p:spPr>
      </p:pic>
      <p:pic>
        <p:nvPicPr>
          <p:cNvPr id="10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37" y="4604235"/>
            <a:ext cx="1069073" cy="124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85" y="6154999"/>
            <a:ext cx="2263974" cy="1269681"/>
          </a:xfrm>
          <a:prstGeom prst="rect">
            <a:avLst/>
          </a:prstGeom>
        </p:spPr>
      </p:pic>
      <p:pic>
        <p:nvPicPr>
          <p:cNvPr id="13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51" y="7809231"/>
            <a:ext cx="1525242" cy="14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082238"/>
              </p:ext>
            </p:extLst>
          </p:nvPr>
        </p:nvGraphicFramePr>
        <p:xfrm>
          <a:off x="827076" y="1480381"/>
          <a:ext cx="16633848" cy="617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3003584"/>
            <a:ext cx="1561152" cy="549951"/>
          </a:xfrm>
          <a:prstGeom prst="rect">
            <a:avLst/>
          </a:prstGeom>
        </p:spPr>
      </p:pic>
      <p:pic>
        <p:nvPicPr>
          <p:cNvPr id="20" name="Picture 1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17" y="4928434"/>
            <a:ext cx="1561152" cy="549951"/>
          </a:xfrm>
          <a:prstGeom prst="rect">
            <a:avLst/>
          </a:prstGeom>
        </p:spPr>
      </p:pic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6514864"/>
            <a:ext cx="1561152" cy="5499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63980"/>
            <a:ext cx="18288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600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pic>
        <p:nvPicPr>
          <p:cNvPr id="8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5" y="2335982"/>
            <a:ext cx="25039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15" y="4635064"/>
            <a:ext cx="2625593" cy="1136690"/>
          </a:xfrm>
          <a:prstGeom prst="rect">
            <a:avLst/>
          </a:prstGeom>
        </p:spPr>
      </p:pic>
      <p:pic>
        <p:nvPicPr>
          <p:cNvPr id="10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69" y="6426105"/>
            <a:ext cx="3485082" cy="7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2555082" y="486571"/>
            <a:ext cx="1220554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u="sng" dirty="0">
                <a:latin typeface="Times New Roman" pitchFamily="18" charset="0"/>
                <a:cs typeface="Times New Roman" pitchFamily="18" charset="0"/>
              </a:rPr>
              <a:t>Time and Frequency Domains</a:t>
            </a:r>
            <a:r>
              <a:rPr lang="en-US" altLang="zh-TW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of 2.0)</a:t>
            </a:r>
            <a:endParaRPr lang="zh-TW" altLang="en-US" sz="45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2" y="1362869"/>
            <a:ext cx="10477500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3312322" y="3308353"/>
            <a:ext cx="1402556" cy="715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050">
                <a:solidFill>
                  <a:schemeClr val="accent2"/>
                </a:solidFill>
              </a:rPr>
              <a:t>X[k]</a:t>
            </a:r>
            <a:endParaRPr lang="zh-TW" altLang="en-US" sz="4050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40144" y="2011946"/>
            <a:ext cx="2268252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50" dirty="0">
                <a:solidFill>
                  <a:schemeClr val="tx1"/>
                </a:solidFill>
              </a:rPr>
              <a:t>time domain</a:t>
            </a:r>
            <a:endParaRPr lang="zh-TW" altLang="en-US" sz="405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0582" y="2876042"/>
            <a:ext cx="4716066" cy="205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50" dirty="0">
                <a:solidFill>
                  <a:schemeClr val="tx1"/>
                </a:solidFill>
              </a:rPr>
              <a:t>1-1</a:t>
            </a:r>
            <a:r>
              <a:rPr lang="zh-TW" altLang="en-US" sz="4050" dirty="0">
                <a:solidFill>
                  <a:schemeClr val="tx1"/>
                </a:solidFill>
              </a:rPr>
              <a:t> </a:t>
            </a:r>
            <a:r>
              <a:rPr lang="en-US" altLang="zh-TW" sz="4050" dirty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sz="4050" dirty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sz="4050" dirty="0">
                <a:solidFill>
                  <a:schemeClr val="tx1"/>
                </a:solidFill>
              </a:rPr>
              <a:t>Fast Fourier Transform (FFT)</a:t>
            </a:r>
          </a:p>
          <a:p>
            <a:endParaRPr lang="en-US" altLang="zh-TW" sz="1500" dirty="0">
              <a:solidFill>
                <a:schemeClr val="tx1"/>
              </a:solidFill>
            </a:endParaRPr>
          </a:p>
          <a:p>
            <a:r>
              <a:rPr lang="zh-TW" altLang="en-US" sz="4050" dirty="0">
                <a:solidFill>
                  <a:schemeClr val="tx1"/>
                </a:solidFill>
              </a:rPr>
              <a:t>      </a:t>
            </a:r>
            <a:r>
              <a:rPr lang="en-US" altLang="zh-TW" sz="4050" dirty="0">
                <a:solidFill>
                  <a:schemeClr val="tx1"/>
                </a:solidFill>
              </a:rPr>
              <a:t>frequency domain</a:t>
            </a:r>
            <a:endParaRPr lang="zh-TW" altLang="en-US" sz="4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13599" y="6008390"/>
                <a:ext cx="6642572" cy="1404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40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40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40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405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40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5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40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40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40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405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40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405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405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sz="405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4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14002" y="7304534"/>
                <a:ext cx="5075232" cy="2821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sz="405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=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4050" dirty="0">
                  <a:solidFill>
                    <a:schemeClr val="tx1"/>
                  </a:solidFill>
                </a:endParaRPr>
              </a:p>
              <a:p>
                <a:endParaRPr lang="en-US" altLang="zh-TW" sz="150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405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405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405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4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5677226" y="9311093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sp>
        <p:nvSpPr>
          <p:cNvPr id="5" name="橢圓 4"/>
          <p:cNvSpPr/>
          <p:nvPr/>
        </p:nvSpPr>
        <p:spPr>
          <a:xfrm>
            <a:off x="6246262" y="9248750"/>
            <a:ext cx="999194" cy="54006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sp>
        <p:nvSpPr>
          <p:cNvPr id="10" name="橢圓 9"/>
          <p:cNvSpPr/>
          <p:nvPr/>
        </p:nvSpPr>
        <p:spPr>
          <a:xfrm>
            <a:off x="4631753" y="6776918"/>
            <a:ext cx="1261499" cy="59406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sp>
        <p:nvSpPr>
          <p:cNvPr id="14" name="橢圓 13"/>
          <p:cNvSpPr/>
          <p:nvPr/>
        </p:nvSpPr>
        <p:spPr>
          <a:xfrm>
            <a:off x="6042826" y="6764474"/>
            <a:ext cx="1173656" cy="59406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sp>
        <p:nvSpPr>
          <p:cNvPr id="24" name="手繪多邊形 23"/>
          <p:cNvSpPr/>
          <p:nvPr/>
        </p:nvSpPr>
        <p:spPr>
          <a:xfrm>
            <a:off x="7180118" y="7201693"/>
            <a:ext cx="872859" cy="2263082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sp>
        <p:nvSpPr>
          <p:cNvPr id="25" name="手繪多邊形 24"/>
          <p:cNvSpPr/>
          <p:nvPr/>
        </p:nvSpPr>
        <p:spPr>
          <a:xfrm>
            <a:off x="4622297" y="7367950"/>
            <a:ext cx="1117169" cy="1979354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/>
          </a:p>
        </p:txBody>
      </p:sp>
      <p:pic>
        <p:nvPicPr>
          <p:cNvPr id="15" name="Picture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091" y="8973775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157" y="107951"/>
            <a:ext cx="12259455" cy="102631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200" b="1">
                <a:latin typeface="Times New Roman" pitchFamily="18" charset="0"/>
              </a:rPr>
              <a:t>Frequency domain spectra of speech signals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14602" y="1400971"/>
            <a:ext cx="1985963" cy="82629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9024940" y="1400971"/>
            <a:ext cx="2388395" cy="85487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01094"/>
            <a:ext cx="62865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2089151"/>
            <a:ext cx="6858000" cy="811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26" y="9356762"/>
            <a:ext cx="457200" cy="40005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036" y="8956712"/>
            <a:ext cx="457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68" y="2896538"/>
            <a:ext cx="5760720" cy="5596128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662238" y="295513"/>
            <a:ext cx="615772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500" b="1" u="sng" dirty="0">
                <a:latin typeface="Arial" charset="0"/>
              </a:rPr>
              <a:t>Frequency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5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4931532" y="8384656"/>
            <a:ext cx="4050000" cy="6385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33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4721195" y="2718583"/>
            <a:ext cx="1704989" cy="8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682732" y="8384654"/>
            <a:ext cx="4050000" cy="63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33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46" y="2771043"/>
            <a:ext cx="5737061" cy="5397590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3509858" y="4503923"/>
            <a:ext cx="2376264" cy="760779"/>
            <a:chOff x="539552" y="2675012"/>
            <a:chExt cx="1584176" cy="507186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>
                  <a:solidFill>
                    <a:srgbClr val="FF0000"/>
                  </a:solidFill>
                </a:rPr>
                <a:t>excitation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9621768" y="4072074"/>
            <a:ext cx="2376264" cy="898643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300" dirty="0">
                  <a:solidFill>
                    <a:srgbClr val="FF0000"/>
                  </a:solidFill>
                </a:rPr>
                <a:t>excitation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6275594" y="3474665"/>
            <a:ext cx="2634864" cy="1089594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Structure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2816408" y="2480152"/>
            <a:ext cx="2376264" cy="1242641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0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3300" dirty="0">
                  <a:solidFill>
                    <a:srgbClr val="FF0000"/>
                  </a:solidFill>
                </a:rPr>
                <a:t>Structure</a:t>
              </a:r>
              <a:endParaRPr lang="zh-TW" altLang="en-US" sz="33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663280" y="2119960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latin typeface="Times New Roman" pitchFamily="18" charset="0"/>
              </a:rPr>
              <a:t>Voiced</a:t>
            </a:r>
            <a:endParaRPr lang="zh-TW" altLang="en-US" sz="33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927976" y="2121701"/>
            <a:ext cx="2119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latin typeface="Times New Roman" pitchFamily="18" charset="0"/>
              </a:rPr>
              <a:t>Unvoiced</a:t>
            </a:r>
            <a:endParaRPr lang="zh-TW" altLang="en-US" sz="33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10548156" y="8060618"/>
            <a:ext cx="1134576" cy="64263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11349528" y="8017850"/>
            <a:ext cx="818808" cy="47481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12677034" y="8017850"/>
            <a:ext cx="0" cy="47481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13896528" y="8065574"/>
            <a:ext cx="0" cy="47481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32" y="7088510"/>
            <a:ext cx="1561152" cy="549951"/>
          </a:xfrm>
          <a:prstGeom prst="rect">
            <a:avLst/>
          </a:prstGeom>
        </p:spPr>
      </p:pic>
      <p:pic>
        <p:nvPicPr>
          <p:cNvPr id="38" name="Picture 3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672" y="708851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557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3607</Words>
  <Application>Microsoft Office PowerPoint</Application>
  <PresentationFormat>自訂</PresentationFormat>
  <Paragraphs>781</Paragraphs>
  <Slides>61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77" baseType="lpstr">
      <vt:lpstr>Benguiat Bk BT</vt:lpstr>
      <vt:lpstr>BiauKai</vt:lpstr>
      <vt:lpstr>全真魏碑體</vt:lpstr>
      <vt:lpstr>華康魏碑體</vt:lpstr>
      <vt:lpstr>新細明體</vt:lpstr>
      <vt:lpstr>標楷體</vt:lpstr>
      <vt:lpstr>Arial</vt:lpstr>
      <vt:lpstr>Book Antiqua</vt:lpstr>
      <vt:lpstr>Calibri</vt:lpstr>
      <vt:lpstr>Cambria Math</vt:lpstr>
      <vt:lpstr>French Script MT</vt:lpstr>
      <vt:lpstr>Symbol</vt:lpstr>
      <vt:lpstr>Times New Roman</vt:lpstr>
      <vt:lpstr>Wingdings</vt:lpstr>
      <vt:lpstr>1_Office 佈景主題</vt:lpstr>
      <vt:lpstr>方程式</vt:lpstr>
      <vt:lpstr>PowerPoint 簡報</vt:lpstr>
      <vt:lpstr>Waveform plots of typical vowel sounds - Voiced（濁音）</vt:lpstr>
      <vt:lpstr>Speech Production and Source Model</vt:lpstr>
      <vt:lpstr>PowerPoint 簡報</vt:lpstr>
      <vt:lpstr>Waveform plots of typical consonant sounds</vt:lpstr>
      <vt:lpstr>Waveform plot of a sentence</vt:lpstr>
      <vt:lpstr>PowerPoint 簡報</vt:lpstr>
      <vt:lpstr>Frequency domain spectra of speech signals</vt:lpstr>
      <vt:lpstr>PowerPoint 簡報</vt:lpstr>
      <vt:lpstr>PowerPoint 簡報</vt:lpstr>
      <vt:lpstr>Spectrogram</vt:lpstr>
      <vt:lpstr>Spectrogram</vt:lpstr>
      <vt:lpstr>Formant Frequencies</vt:lpstr>
      <vt:lpstr>Formant frequency contours</vt:lpstr>
      <vt:lpstr>PowerPoint 簡報</vt:lpstr>
      <vt:lpstr>PowerPoint 簡報</vt:lpstr>
      <vt:lpstr>Speech Source Model</vt:lpstr>
      <vt:lpstr>PowerPoint 簡報</vt:lpstr>
      <vt:lpstr>PowerPoint 簡報</vt:lpstr>
      <vt:lpstr>Feature Extraction - MFCC</vt:lpstr>
      <vt:lpstr>Pre-emphasis</vt:lpstr>
      <vt:lpstr>Why pre-emphasis? </vt:lpstr>
      <vt:lpstr>Why Windowing? </vt:lpstr>
      <vt:lpstr>Waveform plot of a sentence</vt:lpstr>
      <vt:lpstr>PowerPoint 簡報</vt:lpstr>
      <vt:lpstr>Effect of Windowing (1)</vt:lpstr>
      <vt:lpstr>PowerPoint 簡報</vt:lpstr>
      <vt:lpstr>PowerPoint 簡報</vt:lpstr>
      <vt:lpstr>Effect of Windowing (2)</vt:lpstr>
      <vt:lpstr>DFT and Mel-filter-bank Processing</vt:lpstr>
      <vt:lpstr>PowerPoint 簡報</vt:lpstr>
      <vt:lpstr>PowerPoint 簡報</vt:lpstr>
      <vt:lpstr>Why Filter-bank Processing?</vt:lpstr>
      <vt:lpstr>Feature Extraction - MFCC</vt:lpstr>
      <vt:lpstr>Logarithmic Operation and IDFT</vt:lpstr>
      <vt:lpstr>Why Log Energy Computation?</vt:lpstr>
      <vt:lpstr>Why Inverse DFT?</vt:lpstr>
      <vt:lpstr>Speech Production and Source Model (P.3 of 7.0)</vt:lpstr>
      <vt:lpstr>PowerPoint 簡報</vt:lpstr>
      <vt:lpstr>Frequency domain spectra of speech signals (P.8 of 7.0)</vt:lpstr>
      <vt:lpstr>PowerPoint 簡報</vt:lpstr>
      <vt:lpstr>PowerPoint 簡報</vt:lpstr>
      <vt:lpstr>PowerPoint 簡報</vt:lpstr>
      <vt:lpstr>Derivatives</vt:lpstr>
      <vt:lpstr>PowerPoint 簡報</vt:lpstr>
      <vt:lpstr>Why Delta Coefficients?</vt:lpstr>
      <vt:lpstr>PowerPoint 簡報</vt:lpstr>
      <vt:lpstr>End-point Detection</vt:lpstr>
      <vt:lpstr>End-point Detection</vt:lpstr>
      <vt:lpstr>與語音學、訊號波型、頻譜特性有關的網址</vt:lpstr>
      <vt:lpstr>版權聲明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255</cp:revision>
  <cp:lastPrinted>2016-02-25T02:51:32Z</cp:lastPrinted>
  <dcterms:created xsi:type="dcterms:W3CDTF">2013-01-13T14:50:10Z</dcterms:created>
  <dcterms:modified xsi:type="dcterms:W3CDTF">2017-03-24T01:21:24Z</dcterms:modified>
</cp:coreProperties>
</file>