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theme/theme6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7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4" r:id="rId2"/>
    <p:sldMasterId id="2147483674" r:id="rId3"/>
    <p:sldMasterId id="2147483676" r:id="rId4"/>
    <p:sldMasterId id="2147483678" r:id="rId5"/>
    <p:sldMasterId id="2147483680" r:id="rId6"/>
    <p:sldMasterId id="2147483715" r:id="rId7"/>
    <p:sldMasterId id="2147483727" r:id="rId8"/>
  </p:sldMasterIdLst>
  <p:notesMasterIdLst>
    <p:notesMasterId r:id="rId32"/>
  </p:notesMasterIdLst>
  <p:handoutMasterIdLst>
    <p:handoutMasterId r:id="rId33"/>
  </p:handoutMasterIdLst>
  <p:sldIdLst>
    <p:sldId id="305" r:id="rId9"/>
    <p:sldId id="265" r:id="rId10"/>
    <p:sldId id="284" r:id="rId11"/>
    <p:sldId id="291" r:id="rId12"/>
    <p:sldId id="269" r:id="rId13"/>
    <p:sldId id="292" r:id="rId14"/>
    <p:sldId id="285" r:id="rId15"/>
    <p:sldId id="297" r:id="rId16"/>
    <p:sldId id="298" r:id="rId17"/>
    <p:sldId id="299" r:id="rId18"/>
    <p:sldId id="286" r:id="rId19"/>
    <p:sldId id="272" r:id="rId20"/>
    <p:sldId id="300" r:id="rId21"/>
    <p:sldId id="273" r:id="rId22"/>
    <p:sldId id="274" r:id="rId23"/>
    <p:sldId id="290" r:id="rId24"/>
    <p:sldId id="288" r:id="rId25"/>
    <p:sldId id="303" r:id="rId26"/>
    <p:sldId id="287" r:id="rId27"/>
    <p:sldId id="304" r:id="rId28"/>
    <p:sldId id="306" r:id="rId29"/>
    <p:sldId id="307" r:id="rId30"/>
    <p:sldId id="308" r:id="rId31"/>
  </p:sldIdLst>
  <p:sldSz cx="18288000" cy="10288588"/>
  <p:notesSz cx="6797675" cy="992822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91444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1828891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2743337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365778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4572229" algn="l" defTabSz="1828891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5486674" algn="l" defTabSz="1828891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6401120" algn="l" defTabSz="1828891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7315566" algn="l" defTabSz="1828891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0" userDrawn="1">
          <p15:clr>
            <a:srgbClr val="A4A3A4"/>
          </p15:clr>
        </p15:guide>
        <p15:guide id="2" pos="1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4672" autoAdjust="0"/>
  </p:normalViewPr>
  <p:slideViewPr>
    <p:cSldViewPr>
      <p:cViewPr varScale="1">
        <p:scale>
          <a:sx n="51" d="100"/>
          <a:sy n="51" d="100"/>
        </p:scale>
        <p:origin x="931" y="67"/>
      </p:cViewPr>
      <p:guideLst>
        <p:guide orient="horz" pos="2900"/>
        <p:guide pos="1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82"/>
    </p:cViewPr>
  </p:sorterViewPr>
  <p:notesViewPr>
    <p:cSldViewPr>
      <p:cViewPr varScale="1">
        <p:scale>
          <a:sx n="56" d="100"/>
          <a:sy n="56" d="100"/>
        </p:scale>
        <p:origin x="-3288" y="-101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21" Type="http://schemas.openxmlformats.org/officeDocument/2006/relationships/slide" Target="slides/slide13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10" Type="http://schemas.openxmlformats.org/officeDocument/2006/relationships/image" Target="../media/image39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885" y="9430218"/>
            <a:ext cx="2946400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5470A388-8461-45BD-9690-750F190D79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" name="日期版面配置區 1"/>
          <p:cNvSpPr>
            <a:spLocks noGrp="1"/>
          </p:cNvSpPr>
          <p:nvPr>
            <p:ph type="dt" sz="quarter" idx="1"/>
          </p:nvPr>
        </p:nvSpPr>
        <p:spPr>
          <a:xfrm>
            <a:off x="3830885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pPr>
              <a:defRPr/>
            </a:pPr>
            <a:fld id="{6BE8893D-5A2D-4BC9-98D0-D1D61976A701}" type="datetimeFigureOut">
              <a:rPr lang="zh-TW" altLang="en-US">
                <a:solidFill>
                  <a:schemeClr val="bg1">
                    <a:lumMod val="65000"/>
                  </a:schemeClr>
                </a:solidFill>
              </a:rPr>
              <a:pPr>
                <a:defRPr/>
              </a:pPr>
              <a:t>2017/3/17</a:t>
            </a:fld>
            <a:endParaRPr lang="zh-TW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頁首版面配置區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altLang="zh-TW">
                <a:solidFill>
                  <a:schemeClr val="bg1">
                    <a:lumMod val="65000"/>
                  </a:schemeClr>
                </a:solidFill>
              </a:rPr>
              <a:t>5.0</a:t>
            </a:r>
            <a:endParaRPr lang="zh-TW" altLang="en-US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3857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813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6" y="0"/>
            <a:ext cx="2944813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5109"/>
            <a:ext cx="5438775" cy="4469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218"/>
            <a:ext cx="2944813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6" y="9430218"/>
            <a:ext cx="2944813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BCD4E5F7-E3D8-4164-9060-E4F241C067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687513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914446" algn="l" rtl="0" eaLnBrk="0" fontAlgn="base" hangingPunct="0">
      <a:spcBef>
        <a:spcPct val="3000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1828891" algn="l" rtl="0" eaLnBrk="0" fontAlgn="base" hangingPunct="0">
      <a:spcBef>
        <a:spcPct val="3000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2743337" algn="l" rtl="0" eaLnBrk="0" fontAlgn="base" hangingPunct="0">
      <a:spcBef>
        <a:spcPct val="3000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3657783" algn="l" rtl="0" eaLnBrk="0" fontAlgn="base" hangingPunct="0">
      <a:spcBef>
        <a:spcPct val="3000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4572229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-204788" y="804863"/>
            <a:ext cx="7146926" cy="402113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FE0E58-CA24-49C2-BA23-6B749917B16E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67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D4E5F7-E3D8-4164-9060-E4F241C0679B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2746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6A913DC4-70C7-4FAE-8551-4EAC4CCFF426}" type="slidenum">
              <a:rPr lang="en-US" altLang="zh-TW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zh-TW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9875" cy="3724275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5109"/>
            <a:ext cx="4984750" cy="4469297"/>
          </a:xfrm>
          <a:noFill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91458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FE0E58-CA24-49C2-BA23-6B749917B16E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726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FE0E58-CA24-49C2-BA23-6B749917B16E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726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FE0E58-CA24-49C2-BA23-6B749917B16E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726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71600" y="3196133"/>
            <a:ext cx="15544800" cy="2205378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743200" y="5830200"/>
            <a:ext cx="12801600" cy="26293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914400" indent="0" algn="ctr">
              <a:buNone/>
              <a:defRPr/>
            </a:lvl2pPr>
            <a:lvl3pPr marL="1828800" indent="0" algn="ctr">
              <a:buNone/>
              <a:defRPr/>
            </a:lvl3pPr>
            <a:lvl4pPr marL="2743200" indent="0" algn="ctr">
              <a:buNone/>
              <a:defRPr/>
            </a:lvl4pPr>
            <a:lvl5pPr marL="3657600" indent="0" algn="ctr">
              <a:buNone/>
              <a:defRPr/>
            </a:lvl5pPr>
            <a:lvl6pPr marL="4572000" indent="0" algn="ctr">
              <a:buNone/>
              <a:defRPr/>
            </a:lvl6pPr>
            <a:lvl7pPr marL="5486400" indent="0" algn="ctr">
              <a:buNone/>
              <a:defRPr/>
            </a:lvl7pPr>
            <a:lvl8pPr marL="6400800" indent="0" algn="ctr">
              <a:buNone/>
              <a:defRPr/>
            </a:lvl8pPr>
            <a:lvl9pPr marL="73152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8262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12021"/>
            <a:ext cx="16459200" cy="171476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400673"/>
            <a:ext cx="16459200" cy="678999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907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3258800" y="412022"/>
            <a:ext cx="4114800" cy="8778643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412022"/>
            <a:ext cx="12039600" cy="877864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372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12021"/>
            <a:ext cx="16459200" cy="171476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14400" y="2400673"/>
            <a:ext cx="8077200" cy="678999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9296400" y="2400673"/>
            <a:ext cx="8077200" cy="678999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1489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12021"/>
            <a:ext cx="16459200" cy="171476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14400" y="2400673"/>
            <a:ext cx="8077200" cy="678999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9296400" y="2400672"/>
            <a:ext cx="8077200" cy="3279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9296400" y="5908797"/>
            <a:ext cx="8077200" cy="32818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8851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標題及圖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12021"/>
            <a:ext cx="16459200" cy="171476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表版面配置區 2"/>
          <p:cNvSpPr>
            <a:spLocks noGrp="1"/>
          </p:cNvSpPr>
          <p:nvPr>
            <p:ph type="chart" idx="1"/>
          </p:nvPr>
        </p:nvSpPr>
        <p:spPr>
          <a:xfrm>
            <a:off x="914400" y="2400673"/>
            <a:ext cx="16459200" cy="6789992"/>
          </a:xfrm>
          <a:prstGeom prst="rect">
            <a:avLst/>
          </a:prstGeom>
        </p:spPr>
        <p:txBody>
          <a:bodyPr/>
          <a:lstStyle/>
          <a:p>
            <a:pPr lvl="0"/>
            <a:endParaRPr lang="zh-TW" alt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564350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71600" y="3196133"/>
            <a:ext cx="15544800" cy="220537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743200" y="5830200"/>
            <a:ext cx="12801600" cy="26293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0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8AFCD-08B0-46C9-B77C-01C62ACA652D}" type="datetimeFigureOut">
              <a:rPr lang="zh-TW" altLang="en-US"/>
              <a:pPr>
                <a:defRPr/>
              </a:pPr>
              <a:t>2017/3/17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E58AE-8BFE-4CC5-A520-31F1907CAEA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6757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D3A75-F556-4025-B58C-1EC72FE9B7FB}" type="datetimeFigureOut">
              <a:rPr lang="zh-TW" altLang="en-US"/>
              <a:pPr>
                <a:defRPr/>
              </a:pPr>
              <a:t>2017/3/17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7D198-3A9C-4DDD-8548-81D1A18C819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34488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E89A8-1B3D-4885-8005-250E3A953580}" type="datetimeFigureOut">
              <a:rPr lang="zh-TW" altLang="en-US"/>
              <a:pPr>
                <a:defRPr/>
              </a:pPr>
              <a:t>2017/3/17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90BB0-2B6D-4610-ABE9-A5DC3650D36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48827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BE25B-D310-4E82-8C87-E6676C6A0877}" type="datetimeFigureOut">
              <a:rPr lang="zh-TW" altLang="en-US"/>
              <a:pPr>
                <a:defRPr/>
              </a:pPr>
              <a:t>2017/3/17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39C58-B587-414A-9794-7EE4F3B0338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95668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DFD35-0301-47E2-A8E2-51B413E776D5}" type="datetimeFigureOut">
              <a:rPr lang="zh-TW" altLang="en-US"/>
              <a:pPr>
                <a:defRPr/>
              </a:pPr>
              <a:t>2017/3/17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CA920-A67E-46E5-969E-C3D08EAB8F3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3172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12021"/>
            <a:ext cx="16459200" cy="171476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2400673"/>
            <a:ext cx="16459200" cy="678999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39381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71600" y="3196133"/>
            <a:ext cx="15544800" cy="2205378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743200" y="5830200"/>
            <a:ext cx="12801600" cy="26293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914400" indent="0" algn="ctr">
              <a:buNone/>
              <a:defRPr/>
            </a:lvl2pPr>
            <a:lvl3pPr marL="1828800" indent="0" algn="ctr">
              <a:buNone/>
              <a:defRPr/>
            </a:lvl3pPr>
            <a:lvl4pPr marL="2743200" indent="0" algn="ctr">
              <a:buNone/>
              <a:defRPr/>
            </a:lvl4pPr>
            <a:lvl5pPr marL="3657600" indent="0" algn="ctr">
              <a:buNone/>
              <a:defRPr/>
            </a:lvl5pPr>
            <a:lvl6pPr marL="4572000" indent="0" algn="ctr">
              <a:buNone/>
              <a:defRPr/>
            </a:lvl6pPr>
            <a:lvl7pPr marL="5486400" indent="0" algn="ctr">
              <a:buNone/>
              <a:defRPr/>
            </a:lvl7pPr>
            <a:lvl8pPr marL="6400800" indent="0" algn="ctr">
              <a:buNone/>
              <a:defRPr/>
            </a:lvl8pPr>
            <a:lvl9pPr marL="73152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72692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12021"/>
            <a:ext cx="16459200" cy="171476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2400673"/>
            <a:ext cx="16459200" cy="678999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75796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4626" y="6611373"/>
            <a:ext cx="15544800" cy="2043427"/>
          </a:xfrm>
          <a:prstGeom prst="rect">
            <a:avLst/>
          </a:prstGeom>
        </p:spPr>
        <p:txBody>
          <a:bodyPr anchor="t"/>
          <a:lstStyle>
            <a:lvl1pPr algn="l">
              <a:defRPr sz="8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44626" y="4360743"/>
            <a:ext cx="15544800" cy="225062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000"/>
            </a:lvl1pPr>
            <a:lvl2pPr marL="914400" indent="0">
              <a:buNone/>
              <a:defRPr sz="3600"/>
            </a:lvl2pPr>
            <a:lvl3pPr marL="1828800" indent="0">
              <a:buNone/>
              <a:defRPr sz="3200"/>
            </a:lvl3pPr>
            <a:lvl4pPr marL="2743200" indent="0">
              <a:buNone/>
              <a:defRPr sz="2800"/>
            </a:lvl4pPr>
            <a:lvl5pPr marL="3657600" indent="0">
              <a:buNone/>
              <a:defRPr sz="2800"/>
            </a:lvl5pPr>
            <a:lvl6pPr marL="4572000" indent="0">
              <a:buNone/>
              <a:defRPr sz="2800"/>
            </a:lvl6pPr>
            <a:lvl7pPr marL="5486400" indent="0">
              <a:buNone/>
              <a:defRPr sz="2800"/>
            </a:lvl7pPr>
            <a:lvl8pPr marL="6400800" indent="0">
              <a:buNone/>
              <a:defRPr sz="2800"/>
            </a:lvl8pPr>
            <a:lvl9pPr marL="7315200" indent="0">
              <a:buNone/>
              <a:defRPr sz="2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3356541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12021"/>
            <a:ext cx="16459200" cy="171476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4400" y="2400673"/>
            <a:ext cx="8077200" cy="6789992"/>
          </a:xfrm>
          <a:prstGeom prst="rect">
            <a:avLst/>
          </a:prstGeo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9296400" y="2400673"/>
            <a:ext cx="8077200" cy="6789992"/>
          </a:xfrm>
          <a:prstGeom prst="rect">
            <a:avLst/>
          </a:prstGeo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88127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12021"/>
            <a:ext cx="16459200" cy="17147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2303026"/>
            <a:ext cx="8080376" cy="9597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914400" y="3262816"/>
            <a:ext cx="8080376" cy="5927847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9290053" y="2303026"/>
            <a:ext cx="8083550" cy="9597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9290053" y="3262816"/>
            <a:ext cx="8083550" cy="5927847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03938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12021"/>
            <a:ext cx="16459200" cy="1714765"/>
          </a:xfrm>
          <a:prstGeom prst="rect">
            <a:avLst/>
          </a:prstGeom>
        </p:spPr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118169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16314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3" y="409637"/>
            <a:ext cx="6016626" cy="1743345"/>
          </a:xfrm>
          <a:prstGeom prst="rect">
            <a:avLst/>
          </a:prstGeo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150100" y="409640"/>
            <a:ext cx="10223500" cy="8781025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3" y="2152985"/>
            <a:ext cx="6016626" cy="70376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0250583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84576" y="7202012"/>
            <a:ext cx="10972800" cy="850239"/>
          </a:xfrm>
          <a:prstGeom prst="rect">
            <a:avLst/>
          </a:prstGeo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584576" y="919304"/>
            <a:ext cx="10972800" cy="61731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584576" y="8052250"/>
            <a:ext cx="10972800" cy="12074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7945183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12021"/>
            <a:ext cx="16459200" cy="171476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400673"/>
            <a:ext cx="16459200" cy="678999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4878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4626" y="6611373"/>
            <a:ext cx="15544800" cy="2043427"/>
          </a:xfrm>
          <a:prstGeom prst="rect">
            <a:avLst/>
          </a:prstGeom>
        </p:spPr>
        <p:txBody>
          <a:bodyPr anchor="t"/>
          <a:lstStyle>
            <a:lvl1pPr algn="l">
              <a:defRPr sz="8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44626" y="4360743"/>
            <a:ext cx="15544800" cy="225062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000"/>
            </a:lvl1pPr>
            <a:lvl2pPr marL="914400" indent="0">
              <a:buNone/>
              <a:defRPr sz="3600"/>
            </a:lvl2pPr>
            <a:lvl3pPr marL="1828800" indent="0">
              <a:buNone/>
              <a:defRPr sz="3200"/>
            </a:lvl3pPr>
            <a:lvl4pPr marL="2743200" indent="0">
              <a:buNone/>
              <a:defRPr sz="2800"/>
            </a:lvl4pPr>
            <a:lvl5pPr marL="3657600" indent="0">
              <a:buNone/>
              <a:defRPr sz="2800"/>
            </a:lvl5pPr>
            <a:lvl6pPr marL="4572000" indent="0">
              <a:buNone/>
              <a:defRPr sz="2800"/>
            </a:lvl6pPr>
            <a:lvl7pPr marL="5486400" indent="0">
              <a:buNone/>
              <a:defRPr sz="2800"/>
            </a:lvl7pPr>
            <a:lvl8pPr marL="6400800" indent="0">
              <a:buNone/>
              <a:defRPr sz="2800"/>
            </a:lvl8pPr>
            <a:lvl9pPr marL="7315200" indent="0">
              <a:buNone/>
              <a:defRPr sz="2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5980156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3258800" y="412022"/>
            <a:ext cx="4114800" cy="8778643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412022"/>
            <a:ext cx="12039600" cy="877864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70753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609AA-D17A-48FA-A56B-69456E0FF7F3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2017/3/17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235C-42BF-4B25-9723-BC31C62EF58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3470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F3EE-DE9F-428B-98AA-D2C7D26FA47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2017/3/17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235C-42BF-4B25-9723-BC31C62EF58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6288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E532-0770-47B5-A026-C7A747365DC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2017/3/17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235C-42BF-4B25-9723-BC31C62EF58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8431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394DF-A370-4184-B243-BFF1D809AB51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2017/3/17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235C-42BF-4B25-9723-BC31C62EF58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0385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8B282-4A11-4145-8128-94B758F6C633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2017/3/17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235C-42BF-4B25-9723-BC31C62EF58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5420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B2CE-A31B-4C26-B500-776671F17049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2017/3/17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235C-42BF-4B25-9723-BC31C62EF58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96707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9C0FD-839B-4CAE-A093-577F3ADE1438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2017/3/17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235C-42BF-4B25-9723-BC31C62EF58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1126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2E518-FBC3-4DB7-B03F-2BFE668DD585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2017/3/17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235C-42BF-4B25-9723-BC31C62EF58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87659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7D49-68B1-487D-8031-2846D551CAB7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2017/3/17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235C-42BF-4B25-9723-BC31C62EF58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337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12021"/>
            <a:ext cx="16459200" cy="171476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4400" y="2400673"/>
            <a:ext cx="8077200" cy="6789992"/>
          </a:xfrm>
          <a:prstGeom prst="rect">
            <a:avLst/>
          </a:prstGeo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9296400" y="2400673"/>
            <a:ext cx="8077200" cy="6789992"/>
          </a:xfrm>
          <a:prstGeom prst="rect">
            <a:avLst/>
          </a:prstGeo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985959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9246-9BDA-4AB6-8A69-E93CD0C5A528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2017/3/17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235C-42BF-4B25-9723-BC31C62EF58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6418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05DDB-2418-4548-BCC6-A5E05E601B3B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2017/3/17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235C-42BF-4B25-9723-BC31C62EF58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918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12021"/>
            <a:ext cx="16459200" cy="17147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2303026"/>
            <a:ext cx="8080376" cy="9597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914400" y="3262816"/>
            <a:ext cx="8080376" cy="5927847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9290053" y="2303026"/>
            <a:ext cx="8083550" cy="9597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9290053" y="3262816"/>
            <a:ext cx="8083550" cy="5927847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9240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760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626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3" y="409637"/>
            <a:ext cx="6016626" cy="1743345"/>
          </a:xfrm>
          <a:prstGeom prst="rect">
            <a:avLst/>
          </a:prstGeo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150100" y="409640"/>
            <a:ext cx="10223500" cy="8781025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3" y="2152985"/>
            <a:ext cx="6016626" cy="70376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881190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84576" y="7202012"/>
            <a:ext cx="10972800" cy="850239"/>
          </a:xfrm>
          <a:prstGeom prst="rect">
            <a:avLst/>
          </a:prstGeo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584576" y="919304"/>
            <a:ext cx="10972800" cy="61731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584576" y="8052250"/>
            <a:ext cx="10972800" cy="12074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402369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7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 userDrawn="1"/>
        </p:nvSpPr>
        <p:spPr bwMode="auto">
          <a:xfrm>
            <a:off x="0" y="1276547"/>
            <a:ext cx="18288000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2" name="圖片 1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4080" y="44178"/>
            <a:ext cx="3823920" cy="10690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Arial" charset="0"/>
          <a:ea typeface="新細明體" pitchFamily="18" charset="-120"/>
        </a:defRPr>
      </a:lvl5pPr>
      <a:lvl6pPr marL="914400" algn="ctr" rtl="0" fontAlgn="base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Arial" charset="0"/>
          <a:ea typeface="新細明體" pitchFamily="18" charset="-120"/>
        </a:defRPr>
      </a:lvl6pPr>
      <a:lvl7pPr marL="1828800" algn="ctr" rtl="0" fontAlgn="base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Arial" charset="0"/>
          <a:ea typeface="新細明體" pitchFamily="18" charset="-120"/>
        </a:defRPr>
      </a:lvl7pPr>
      <a:lvl8pPr marL="2743200" algn="ctr" rtl="0" fontAlgn="base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Arial" charset="0"/>
          <a:ea typeface="新細明體" pitchFamily="18" charset="-120"/>
        </a:defRPr>
      </a:lvl8pPr>
      <a:lvl9pPr marL="3657600" algn="ctr" rtl="0" fontAlgn="base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685800" indent="-685800" algn="l" rtl="0" eaLnBrk="0" fontAlgn="base" hangingPunct="0">
        <a:spcBef>
          <a:spcPct val="20000"/>
        </a:spcBef>
        <a:spcAft>
          <a:spcPct val="0"/>
        </a:spcAft>
        <a:buChar char="•"/>
        <a:defRPr kumimoji="1" sz="6400">
          <a:solidFill>
            <a:schemeClr val="tx1"/>
          </a:solidFill>
          <a:latin typeface="+mn-lt"/>
          <a:ea typeface="+mn-ea"/>
          <a:cs typeface="+mn-cs"/>
        </a:defRPr>
      </a:lvl1pPr>
      <a:lvl2pPr marL="1485900" indent="-571500" algn="l" rtl="0" eaLnBrk="0" fontAlgn="base" hangingPunct="0">
        <a:spcBef>
          <a:spcPct val="20000"/>
        </a:spcBef>
        <a:spcAft>
          <a:spcPct val="0"/>
        </a:spcAft>
        <a:buChar char="–"/>
        <a:defRPr kumimoji="1" sz="5600">
          <a:solidFill>
            <a:schemeClr val="tx1"/>
          </a:solidFill>
          <a:latin typeface="+mn-lt"/>
          <a:ea typeface="+mn-ea"/>
        </a:defRPr>
      </a:lvl2pPr>
      <a:lvl3pPr marL="2286000" indent="-457200" algn="l" rtl="0" eaLnBrk="0" fontAlgn="base" hangingPunct="0">
        <a:spcBef>
          <a:spcPct val="20000"/>
        </a:spcBef>
        <a:spcAft>
          <a:spcPct val="0"/>
        </a:spcAft>
        <a:buChar char="•"/>
        <a:defRPr kumimoji="1" sz="4800">
          <a:solidFill>
            <a:schemeClr val="tx1"/>
          </a:solidFill>
          <a:latin typeface="+mn-lt"/>
          <a:ea typeface="+mn-ea"/>
        </a:defRPr>
      </a:lvl3pPr>
      <a:lvl4pPr marL="3200400" indent="-457200" algn="l" rtl="0" eaLnBrk="0" fontAlgn="base" hangingPunct="0">
        <a:spcBef>
          <a:spcPct val="20000"/>
        </a:spcBef>
        <a:spcAft>
          <a:spcPct val="0"/>
        </a:spcAft>
        <a:buChar char="–"/>
        <a:defRPr kumimoji="1" sz="4000">
          <a:solidFill>
            <a:schemeClr val="tx1"/>
          </a:solidFill>
          <a:latin typeface="+mn-lt"/>
          <a:ea typeface="+mn-ea"/>
        </a:defRPr>
      </a:lvl4pPr>
      <a:lvl5pPr marL="4114800" indent="-457200" algn="l" rtl="0" eaLnBrk="0" fontAlgn="base" hangingPunct="0">
        <a:spcBef>
          <a:spcPct val="20000"/>
        </a:spcBef>
        <a:spcAft>
          <a:spcPct val="0"/>
        </a:spcAft>
        <a:buChar char="»"/>
        <a:defRPr kumimoji="1" sz="4000">
          <a:solidFill>
            <a:schemeClr val="tx1"/>
          </a:solidFill>
          <a:latin typeface="+mn-lt"/>
          <a:ea typeface="+mn-ea"/>
        </a:defRPr>
      </a:lvl5pPr>
      <a:lvl6pPr marL="5029200" indent="-457200" algn="l" rtl="0" fontAlgn="base">
        <a:spcBef>
          <a:spcPct val="20000"/>
        </a:spcBef>
        <a:spcAft>
          <a:spcPct val="0"/>
        </a:spcAft>
        <a:buChar char="»"/>
        <a:defRPr kumimoji="1" sz="4000">
          <a:solidFill>
            <a:schemeClr val="tx1"/>
          </a:solidFill>
          <a:latin typeface="+mn-lt"/>
          <a:ea typeface="+mn-ea"/>
        </a:defRPr>
      </a:lvl6pPr>
      <a:lvl7pPr marL="5943600" indent="-457200" algn="l" rtl="0" fontAlgn="base">
        <a:spcBef>
          <a:spcPct val="20000"/>
        </a:spcBef>
        <a:spcAft>
          <a:spcPct val="0"/>
        </a:spcAft>
        <a:buChar char="»"/>
        <a:defRPr kumimoji="1" sz="4000">
          <a:solidFill>
            <a:schemeClr val="tx1"/>
          </a:solidFill>
          <a:latin typeface="+mn-lt"/>
          <a:ea typeface="+mn-ea"/>
        </a:defRPr>
      </a:lvl7pPr>
      <a:lvl8pPr marL="6858000" indent="-457200" algn="l" rtl="0" fontAlgn="base">
        <a:spcBef>
          <a:spcPct val="20000"/>
        </a:spcBef>
        <a:spcAft>
          <a:spcPct val="0"/>
        </a:spcAft>
        <a:buChar char="»"/>
        <a:defRPr kumimoji="1" sz="4000">
          <a:solidFill>
            <a:schemeClr val="tx1"/>
          </a:solidFill>
          <a:latin typeface="+mn-lt"/>
          <a:ea typeface="+mn-ea"/>
        </a:defRPr>
      </a:lvl8pPr>
      <a:lvl9pPr marL="7772400" indent="-457200" algn="l" rtl="0" fontAlgn="base">
        <a:spcBef>
          <a:spcPct val="20000"/>
        </a:spcBef>
        <a:spcAft>
          <a:spcPct val="0"/>
        </a:spcAft>
        <a:buChar char="»"/>
        <a:defRPr kumimoji="1" sz="4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版面配置區 1"/>
          <p:cNvSpPr>
            <a:spLocks noGrp="1"/>
          </p:cNvSpPr>
          <p:nvPr>
            <p:ph type="title"/>
          </p:nvPr>
        </p:nvSpPr>
        <p:spPr bwMode="auto">
          <a:xfrm>
            <a:off x="914400" y="412021"/>
            <a:ext cx="16459200" cy="171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1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914400" y="2400673"/>
            <a:ext cx="16459200" cy="6789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914400" y="9535998"/>
            <a:ext cx="4267200" cy="547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24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ED8A7C5-0190-4E42-B2EB-CDDB9AB4A8C8}" type="datetimeFigureOut">
              <a:rPr lang="zh-TW" altLang="en-US"/>
              <a:pPr>
                <a:defRPr/>
              </a:pPr>
              <a:t>2017/3/17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6248400" y="9535998"/>
            <a:ext cx="5791200" cy="547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24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3106400" y="9535998"/>
            <a:ext cx="4267200" cy="547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24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E3A989-0937-4C96-B541-EAE9BB7C2E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914400" algn="ctr" rtl="0" fontAlgn="base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1828800" algn="ctr" rtl="0" fontAlgn="base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2743200" algn="ctr" rtl="0" fontAlgn="base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3657600" algn="ctr" rtl="0" fontAlgn="base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685800" indent="-6858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indent="-5715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914400" y="412021"/>
            <a:ext cx="16459200" cy="171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614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914400" y="2400673"/>
            <a:ext cx="16459200" cy="6789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914400" y="9535998"/>
            <a:ext cx="4267200" cy="547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24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9069246-FC4E-4E91-A176-8379A5348E83}" type="datetimeFigureOut">
              <a:rPr lang="zh-TW" altLang="en-US"/>
              <a:pPr>
                <a:defRPr/>
              </a:pPr>
              <a:t>2017/3/17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6248400" y="9535998"/>
            <a:ext cx="5791200" cy="547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24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3106400" y="9535998"/>
            <a:ext cx="4267200" cy="547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24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3B161A9-5206-48F9-A024-3753AD80F86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914400" algn="ctr" rtl="0" fontAlgn="base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1828800" algn="ctr" rtl="0" fontAlgn="base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2743200" algn="ctr" rtl="0" fontAlgn="base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3657600" algn="ctr" rtl="0" fontAlgn="base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685800" indent="-6858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indent="-5715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版面配置區 1"/>
          <p:cNvSpPr>
            <a:spLocks noGrp="1"/>
          </p:cNvSpPr>
          <p:nvPr>
            <p:ph type="title"/>
          </p:nvPr>
        </p:nvSpPr>
        <p:spPr bwMode="auto">
          <a:xfrm>
            <a:off x="914400" y="412021"/>
            <a:ext cx="16459200" cy="171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7171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914400" y="2400673"/>
            <a:ext cx="16459200" cy="6789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914400" y="9535998"/>
            <a:ext cx="4267200" cy="547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24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5C598AA-6301-4C60-86E1-73CEA018377E}" type="datetimeFigureOut">
              <a:rPr lang="zh-TW" altLang="en-US"/>
              <a:pPr>
                <a:defRPr/>
              </a:pPr>
              <a:t>2017/3/17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6248400" y="9535998"/>
            <a:ext cx="5791200" cy="547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24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3106400" y="9535998"/>
            <a:ext cx="4267200" cy="547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24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6ADA46E-A14A-404E-951E-1CE7ED85699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914400" algn="ctr" rtl="0" fontAlgn="base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1828800" algn="ctr" rtl="0" fontAlgn="base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2743200" algn="ctr" rtl="0" fontAlgn="base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3657600" algn="ctr" rtl="0" fontAlgn="base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685800" indent="-6858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indent="-5715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版面配置區 1"/>
          <p:cNvSpPr>
            <a:spLocks noGrp="1"/>
          </p:cNvSpPr>
          <p:nvPr>
            <p:ph type="title"/>
          </p:nvPr>
        </p:nvSpPr>
        <p:spPr bwMode="auto">
          <a:xfrm>
            <a:off x="914400" y="412021"/>
            <a:ext cx="16459200" cy="171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8195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914400" y="2400673"/>
            <a:ext cx="16459200" cy="6789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914400" y="9535998"/>
            <a:ext cx="4267200" cy="547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24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BE7CA0D-473E-4121-9DCC-A1E4497B940F}" type="datetimeFigureOut">
              <a:rPr lang="zh-TW" altLang="en-US"/>
              <a:pPr>
                <a:defRPr/>
              </a:pPr>
              <a:t>2017/3/17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6248400" y="9535998"/>
            <a:ext cx="5791200" cy="547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24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3106400" y="9535998"/>
            <a:ext cx="4267200" cy="547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24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5A5C940-BB89-4A6B-A15B-BA6A333971C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914400" algn="ctr" rtl="0" fontAlgn="base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1828800" algn="ctr" rtl="0" fontAlgn="base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2743200" algn="ctr" rtl="0" fontAlgn="base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3657600" algn="ctr" rtl="0" fontAlgn="base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685800" indent="-6858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indent="-5715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版面配置區 1"/>
          <p:cNvSpPr>
            <a:spLocks noGrp="1"/>
          </p:cNvSpPr>
          <p:nvPr>
            <p:ph type="title"/>
          </p:nvPr>
        </p:nvSpPr>
        <p:spPr bwMode="auto">
          <a:xfrm>
            <a:off x="914400" y="412021"/>
            <a:ext cx="16459200" cy="171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9219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914400" y="2400673"/>
            <a:ext cx="16459200" cy="6789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914400" y="9535998"/>
            <a:ext cx="4267200" cy="547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24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B679E0C-53D7-4B25-B14A-423CEA1CB0AF}" type="datetimeFigureOut">
              <a:rPr lang="zh-TW" altLang="en-US"/>
              <a:pPr>
                <a:defRPr/>
              </a:pPr>
              <a:t>2017/3/17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6248400" y="9535998"/>
            <a:ext cx="5791200" cy="547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24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3106400" y="9535998"/>
            <a:ext cx="4267200" cy="547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24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F8C85E2-D13C-42D2-83C0-FD894FF9025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914400" algn="ctr" rtl="0" fontAlgn="base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1828800" algn="ctr" rtl="0" fontAlgn="base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2743200" algn="ctr" rtl="0" fontAlgn="base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3657600" algn="ctr" rtl="0" fontAlgn="base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685800" indent="-6858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indent="-5715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571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Arial" charset="0"/>
          <a:ea typeface="新細明體" pitchFamily="18" charset="-120"/>
        </a:defRPr>
      </a:lvl5pPr>
      <a:lvl6pPr marL="914400" algn="ctr" rtl="0" fontAlgn="base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Arial" charset="0"/>
          <a:ea typeface="新細明體" pitchFamily="18" charset="-120"/>
        </a:defRPr>
      </a:lvl6pPr>
      <a:lvl7pPr marL="1828800" algn="ctr" rtl="0" fontAlgn="base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Arial" charset="0"/>
          <a:ea typeface="新細明體" pitchFamily="18" charset="-120"/>
        </a:defRPr>
      </a:lvl7pPr>
      <a:lvl8pPr marL="2743200" algn="ctr" rtl="0" fontAlgn="base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Arial" charset="0"/>
          <a:ea typeface="新細明體" pitchFamily="18" charset="-120"/>
        </a:defRPr>
      </a:lvl8pPr>
      <a:lvl9pPr marL="3657600" algn="ctr" rtl="0" fontAlgn="base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685800" indent="-685800" algn="l" rtl="0" eaLnBrk="0" fontAlgn="base" hangingPunct="0">
        <a:spcBef>
          <a:spcPct val="20000"/>
        </a:spcBef>
        <a:spcAft>
          <a:spcPct val="0"/>
        </a:spcAft>
        <a:buChar char="•"/>
        <a:defRPr kumimoji="1" sz="6400">
          <a:solidFill>
            <a:schemeClr val="tx1"/>
          </a:solidFill>
          <a:latin typeface="+mn-lt"/>
          <a:ea typeface="+mn-ea"/>
          <a:cs typeface="+mn-cs"/>
        </a:defRPr>
      </a:lvl1pPr>
      <a:lvl2pPr marL="1485900" indent="-571500" algn="l" rtl="0" eaLnBrk="0" fontAlgn="base" hangingPunct="0">
        <a:spcBef>
          <a:spcPct val="20000"/>
        </a:spcBef>
        <a:spcAft>
          <a:spcPct val="0"/>
        </a:spcAft>
        <a:buChar char="–"/>
        <a:defRPr kumimoji="1" sz="5600">
          <a:solidFill>
            <a:schemeClr val="tx1"/>
          </a:solidFill>
          <a:latin typeface="+mn-lt"/>
          <a:ea typeface="+mn-ea"/>
        </a:defRPr>
      </a:lvl2pPr>
      <a:lvl3pPr marL="2286000" indent="-457200" algn="l" rtl="0" eaLnBrk="0" fontAlgn="base" hangingPunct="0">
        <a:spcBef>
          <a:spcPct val="20000"/>
        </a:spcBef>
        <a:spcAft>
          <a:spcPct val="0"/>
        </a:spcAft>
        <a:buChar char="•"/>
        <a:defRPr kumimoji="1" sz="4800">
          <a:solidFill>
            <a:schemeClr val="tx1"/>
          </a:solidFill>
          <a:latin typeface="+mn-lt"/>
          <a:ea typeface="+mn-ea"/>
        </a:defRPr>
      </a:lvl3pPr>
      <a:lvl4pPr marL="3200400" indent="-457200" algn="l" rtl="0" eaLnBrk="0" fontAlgn="base" hangingPunct="0">
        <a:spcBef>
          <a:spcPct val="20000"/>
        </a:spcBef>
        <a:spcAft>
          <a:spcPct val="0"/>
        </a:spcAft>
        <a:buChar char="–"/>
        <a:defRPr kumimoji="1" sz="4000">
          <a:solidFill>
            <a:schemeClr val="tx1"/>
          </a:solidFill>
          <a:latin typeface="+mn-lt"/>
          <a:ea typeface="+mn-ea"/>
        </a:defRPr>
      </a:lvl4pPr>
      <a:lvl5pPr marL="4114800" indent="-457200" algn="l" rtl="0" eaLnBrk="0" fontAlgn="base" hangingPunct="0">
        <a:spcBef>
          <a:spcPct val="20000"/>
        </a:spcBef>
        <a:spcAft>
          <a:spcPct val="0"/>
        </a:spcAft>
        <a:buChar char="»"/>
        <a:defRPr kumimoji="1" sz="4000">
          <a:solidFill>
            <a:schemeClr val="tx1"/>
          </a:solidFill>
          <a:latin typeface="+mn-lt"/>
          <a:ea typeface="+mn-ea"/>
        </a:defRPr>
      </a:lvl5pPr>
      <a:lvl6pPr marL="5029200" indent="-457200" algn="l" rtl="0" fontAlgn="base">
        <a:spcBef>
          <a:spcPct val="20000"/>
        </a:spcBef>
        <a:spcAft>
          <a:spcPct val="0"/>
        </a:spcAft>
        <a:buChar char="»"/>
        <a:defRPr kumimoji="1" sz="4000">
          <a:solidFill>
            <a:schemeClr val="tx1"/>
          </a:solidFill>
          <a:latin typeface="+mn-lt"/>
          <a:ea typeface="+mn-ea"/>
        </a:defRPr>
      </a:lvl6pPr>
      <a:lvl7pPr marL="5943600" indent="-457200" algn="l" rtl="0" fontAlgn="base">
        <a:spcBef>
          <a:spcPct val="20000"/>
        </a:spcBef>
        <a:spcAft>
          <a:spcPct val="0"/>
        </a:spcAft>
        <a:buChar char="»"/>
        <a:defRPr kumimoji="1" sz="4000">
          <a:solidFill>
            <a:schemeClr val="tx1"/>
          </a:solidFill>
          <a:latin typeface="+mn-lt"/>
          <a:ea typeface="+mn-ea"/>
        </a:defRPr>
      </a:lvl7pPr>
      <a:lvl8pPr marL="6858000" indent="-457200" algn="l" rtl="0" fontAlgn="base">
        <a:spcBef>
          <a:spcPct val="20000"/>
        </a:spcBef>
        <a:spcAft>
          <a:spcPct val="0"/>
        </a:spcAft>
        <a:buChar char="»"/>
        <a:defRPr kumimoji="1" sz="4000">
          <a:solidFill>
            <a:schemeClr val="tx1"/>
          </a:solidFill>
          <a:latin typeface="+mn-lt"/>
          <a:ea typeface="+mn-ea"/>
        </a:defRPr>
      </a:lvl8pPr>
      <a:lvl9pPr marL="7772400" indent="-457200" algn="l" rtl="0" fontAlgn="base">
        <a:spcBef>
          <a:spcPct val="20000"/>
        </a:spcBef>
        <a:spcAft>
          <a:spcPct val="0"/>
        </a:spcAft>
        <a:buChar char="»"/>
        <a:defRPr kumimoji="1" sz="4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386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oleObject" Target="../embeddings/oleObject11.bin"/><Relationship Id="rId7" Type="http://schemas.openxmlformats.org/officeDocument/2006/relationships/image" Target="../media/image21.jpg"/><Relationship Id="rId12" Type="http://schemas.openxmlformats.org/officeDocument/2006/relationships/image" Target="../media/image36.png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1.png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wmf"/><Relationship Id="rId11" Type="http://schemas.openxmlformats.org/officeDocument/2006/relationships/image" Target="../media/image35.png"/><Relationship Id="rId5" Type="http://schemas.openxmlformats.org/officeDocument/2006/relationships/oleObject" Target="../embeddings/oleObject12.bin"/><Relationship Id="rId15" Type="http://schemas.openxmlformats.org/officeDocument/2006/relationships/image" Target="../media/image39.png"/><Relationship Id="rId10" Type="http://schemas.openxmlformats.org/officeDocument/2006/relationships/image" Target="../media/image22.png"/><Relationship Id="rId4" Type="http://schemas.openxmlformats.org/officeDocument/2006/relationships/image" Target="../media/image19.wmf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image" Target="../media/image41.png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40.png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6.bin"/><Relationship Id="rId4" Type="http://schemas.openxmlformats.org/officeDocument/2006/relationships/image" Target="../media/image22.wmf"/><Relationship Id="rId9" Type="http://schemas.openxmlformats.org/officeDocument/2006/relationships/image" Target="../media/image26.jpg"/><Relationship Id="rId14" Type="http://schemas.openxmlformats.org/officeDocument/2006/relationships/image" Target="../media/image4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7" Type="http://schemas.openxmlformats.org/officeDocument/2006/relationships/image" Target="../media/image5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37.wmf"/><Relationship Id="rId3" Type="http://schemas.openxmlformats.org/officeDocument/2006/relationships/oleObject" Target="../embeddings/oleObject17.bin"/><Relationship Id="rId21" Type="http://schemas.openxmlformats.org/officeDocument/2006/relationships/oleObject" Target="../embeddings/oleObject26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34.wmf"/><Relationship Id="rId1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6.wmf"/><Relationship Id="rId20" Type="http://schemas.openxmlformats.org/officeDocument/2006/relationships/image" Target="../media/image38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33.wmf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30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35.wmf"/><Relationship Id="rId22" Type="http://schemas.openxmlformats.org/officeDocument/2006/relationships/image" Target="../media/image3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44.emf"/><Relationship Id="rId4" Type="http://schemas.openxmlformats.org/officeDocument/2006/relationships/oleObject" Target="../embeddings/Microsoft_Word_97_-_2003___1.doc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5.emf"/><Relationship Id="rId5" Type="http://schemas.openxmlformats.org/officeDocument/2006/relationships/oleObject" Target="../embeddings/Microsoft_Excel_97-2003____2.xls"/><Relationship Id="rId4" Type="http://schemas.openxmlformats.org/officeDocument/2006/relationships/oleObject" Target="../embeddings/oleObject29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-nc-sa/3.0/tw/deed.zh_TW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4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48.jpg"/><Relationship Id="rId5" Type="http://schemas.openxmlformats.org/officeDocument/2006/relationships/image" Target="../media/image47.jpg"/><Relationship Id="rId4" Type="http://schemas.openxmlformats.org/officeDocument/2006/relationships/image" Target="../media/image46.jpg"/><Relationship Id="rId9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-nc-sa/3.0/tw/deed.zh_TW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52.jpg"/><Relationship Id="rId5" Type="http://schemas.openxmlformats.org/officeDocument/2006/relationships/image" Target="../media/image51.jpeg"/><Relationship Id="rId4" Type="http://schemas.openxmlformats.org/officeDocument/2006/relationships/image" Target="../media/image50.jpeg"/><Relationship Id="rId9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s://creativecommons.org/licenses/by-nc-sa/3.0/tw/deed.zh_TW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56.jpeg"/><Relationship Id="rId5" Type="http://schemas.openxmlformats.org/officeDocument/2006/relationships/image" Target="../media/image55.jpeg"/><Relationship Id="rId4" Type="http://schemas.openxmlformats.org/officeDocument/2006/relationships/image" Target="../media/image5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7.wmf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5.pn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5.bin"/><Relationship Id="rId5" Type="http://schemas.openxmlformats.org/officeDocument/2006/relationships/image" Target="../media/image11.png"/><Relationship Id="rId15" Type="http://schemas.openxmlformats.org/officeDocument/2006/relationships/image" Target="../media/image12.png"/><Relationship Id="rId10" Type="http://schemas.openxmlformats.org/officeDocument/2006/relationships/image" Target="../media/image8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3.wmf"/><Relationship Id="rId9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3.png"/><Relationship Id="rId7" Type="http://schemas.openxmlformats.org/officeDocument/2006/relationships/image" Target="../media/image1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7.png"/><Relationship Id="rId18" Type="http://schemas.openxmlformats.org/officeDocument/2006/relationships/image" Target="../media/image5.png"/><Relationship Id="rId3" Type="http://schemas.openxmlformats.org/officeDocument/2006/relationships/image" Target="../media/image17.jpg"/><Relationship Id="rId7" Type="http://schemas.openxmlformats.org/officeDocument/2006/relationships/image" Target="../media/image20.png"/><Relationship Id="rId12" Type="http://schemas.openxmlformats.org/officeDocument/2006/relationships/image" Target="../media/image26.png"/><Relationship Id="rId17" Type="http://schemas.openxmlformats.org/officeDocument/2006/relationships/image" Target="../media/image31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9.png"/><Relationship Id="rId11" Type="http://schemas.openxmlformats.org/officeDocument/2006/relationships/image" Target="../media/image25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18.jpg"/><Relationship Id="rId19" Type="http://schemas.openxmlformats.org/officeDocument/2006/relationships/image" Target="../media/image1.png"/><Relationship Id="rId4" Type="http://schemas.openxmlformats.org/officeDocument/2006/relationships/image" Target="../media/image17.png"/><Relationship Id="rId9" Type="http://schemas.openxmlformats.org/officeDocument/2006/relationships/image" Target="../media/image23.png"/><Relationship Id="rId1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2240018" y="3630204"/>
            <a:ext cx="13704360" cy="1942800"/>
          </a:xfr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137140" tIns="68570" rIns="137140" bIns="6857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buFontTx/>
              <a:buNone/>
            </a:pPr>
            <a:r>
              <a:rPr lang="en-US" altLang="zh-TW" dirty="0">
                <a:latin typeface="Benguiat Bk BT" pitchFamily="18" charset="0"/>
              </a:rPr>
              <a:t>5</a:t>
            </a:r>
            <a:r>
              <a:rPr lang="en-US" altLang="zh-TW" dirty="0" smtClean="0">
                <a:latin typeface="Benguiat Bk BT" pitchFamily="18" charset="0"/>
              </a:rPr>
              <a:t>.0 Acoustic Modeling</a:t>
            </a:r>
            <a:endParaRPr lang="en-US" altLang="zh-TW" dirty="0" smtClean="0">
              <a:latin typeface="Benguiat Bk BT" pitchFamily="18" charset="0"/>
              <a:ea typeface="全真魏碑體"/>
              <a:cs typeface="全真魏碑體"/>
            </a:endParaRPr>
          </a:p>
        </p:txBody>
      </p:sp>
      <p:sp>
        <p:nvSpPr>
          <p:cNvPr id="12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16376040" y="9535320"/>
            <a:ext cx="654660" cy="547688"/>
          </a:xfrm>
        </p:spPr>
        <p:txBody>
          <a:bodyPr/>
          <a:lstStyle/>
          <a:p>
            <a:fld id="{7A20235C-42BF-4B25-9723-BC31C62EF58C}" type="slidenum">
              <a:rPr lang="zh-TW" altLang="en-US" smtClean="0"/>
              <a:t>1</a:t>
            </a:fld>
            <a:endParaRPr lang="zh-TW" altLang="en-US" dirty="0"/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3527379" y="4673759"/>
            <a:ext cx="13502358" cy="3023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38823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68580" rIns="137160" bIns="68580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447675" indent="-18097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b="1" dirty="0">
                <a:latin typeface="Times New Roman" pitchFamily="18" charset="0"/>
              </a:rPr>
              <a:t>References</a:t>
            </a:r>
            <a:r>
              <a:rPr lang="en-US" altLang="zh-TW" dirty="0">
                <a:latin typeface="Times New Roman" pitchFamily="18" charset="0"/>
              </a:rPr>
              <a:t>: 1.  2.2, 3.4.1, 4.5, 9.1~ 9.4 of Huang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dirty="0">
                <a:latin typeface="Times New Roman" pitchFamily="18" charset="0"/>
              </a:rPr>
              <a:t>	</a:t>
            </a:r>
            <a:r>
              <a:rPr lang="zh-TW" altLang="en-US" dirty="0" smtClean="0">
                <a:latin typeface="Times New Roman" pitchFamily="18" charset="0"/>
              </a:rPr>
              <a:t>    </a:t>
            </a:r>
            <a:r>
              <a:rPr lang="en-US" altLang="zh-TW" dirty="0" smtClean="0">
                <a:latin typeface="Times New Roman" pitchFamily="18" charset="0"/>
              </a:rPr>
              <a:t> </a:t>
            </a:r>
            <a:r>
              <a:rPr lang="en-US" altLang="zh-TW" dirty="0">
                <a:latin typeface="Times New Roman" pitchFamily="18" charset="0"/>
              </a:rPr>
              <a:t>2.  “ Predicting Unseen </a:t>
            </a:r>
            <a:r>
              <a:rPr lang="en-US" altLang="zh-TW" dirty="0" err="1">
                <a:latin typeface="Times New Roman" pitchFamily="18" charset="0"/>
              </a:rPr>
              <a:t>Triphones</a:t>
            </a:r>
            <a:r>
              <a:rPr lang="en-US" altLang="zh-TW" dirty="0">
                <a:latin typeface="Times New Roman" pitchFamily="18" charset="0"/>
              </a:rPr>
              <a:t> with </a:t>
            </a:r>
            <a:r>
              <a:rPr lang="en-US" altLang="zh-TW" dirty="0" err="1">
                <a:latin typeface="Times New Roman" pitchFamily="18" charset="0"/>
              </a:rPr>
              <a:t>Senones</a:t>
            </a:r>
            <a:r>
              <a:rPr lang="en-US" altLang="zh-TW" dirty="0">
                <a:latin typeface="Times New Roman" pitchFamily="18" charset="0"/>
              </a:rPr>
              <a:t>”,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dirty="0">
                <a:latin typeface="Times New Roman" pitchFamily="18" charset="0"/>
              </a:rPr>
              <a:t>	      IEEE Trans. on Speech &amp; Audio Processing, Nov 1996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3949023" y="1523544"/>
            <a:ext cx="9984806" cy="1338828"/>
          </a:xfrm>
          <a:prstGeom prst="rect">
            <a:avLst/>
          </a:prstGeom>
          <a:noFill/>
        </p:spPr>
        <p:txBody>
          <a:bodyPr wrap="square" lIns="137160" tIns="68580" rIns="137160" bIns="68580" rtlCol="0">
            <a:spAutoFit/>
          </a:bodyPr>
          <a:lstStyle/>
          <a:p>
            <a:pPr algn="ctr" defTabSz="1371600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60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kumimoji="0" lang="zh-TW" altLang="en-US" sz="6000" b="1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數位語音處理概論</a:t>
            </a:r>
            <a:endParaRPr kumimoji="0" lang="en-US" altLang="zh-TW" sz="6000" b="1" dirty="0">
              <a:solidFill>
                <a:prstClr val="black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 defTabSz="1371600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zh-TW" b="1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Introduction to Digital Speech Processing</a:t>
            </a:r>
            <a:endParaRPr kumimoji="0" lang="zh-TW" altLang="en-US" b="1" dirty="0">
              <a:solidFill>
                <a:prstClr val="black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949014" y="7121544"/>
            <a:ext cx="10286368" cy="569387"/>
          </a:xfrm>
          <a:prstGeom prst="rect">
            <a:avLst/>
          </a:prstGeom>
        </p:spPr>
        <p:txBody>
          <a:bodyPr wrap="square" lIns="137160" tIns="68580" rIns="137160" bIns="68580">
            <a:spAutoFit/>
          </a:bodyPr>
          <a:lstStyle/>
          <a:p>
            <a:pPr algn="ctr" defTabSz="1371600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授課教師：國立臺灣大學 電機工程學系 李琳山 教授</a:t>
            </a:r>
            <a:endParaRPr kumimoji="0" lang="en-US" altLang="zh-TW" sz="2800" dirty="0">
              <a:solidFill>
                <a:prstClr val="black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4176218" y="8086140"/>
            <a:ext cx="10461840" cy="954106"/>
            <a:chOff x="746843" y="4207851"/>
            <a:chExt cx="6975636" cy="636168"/>
          </a:xfrm>
        </p:grpSpPr>
        <p:sp>
          <p:nvSpPr>
            <p:cNvPr id="8" name="矩形 18"/>
            <p:cNvSpPr>
              <a:spLocks noChangeArrowheads="1"/>
            </p:cNvSpPr>
            <p:nvPr/>
          </p:nvSpPr>
          <p:spPr bwMode="auto">
            <a:xfrm>
              <a:off x="2339751" y="4207851"/>
              <a:ext cx="5382728" cy="636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 defTabSz="1371600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altLang="zh-TW" sz="2800" b="1" dirty="0">
                  <a:solidFill>
                    <a:prstClr val="black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【</a:t>
              </a:r>
              <a:r>
                <a:rPr kumimoji="0" lang="zh-TW" altLang="en-US" sz="2800" b="1" dirty="0">
                  <a:solidFill>
                    <a:prstClr val="black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本著作除另有註明外，採取</a:t>
              </a:r>
              <a:r>
                <a:rPr kumimoji="0" lang="zh-TW" altLang="en-US" sz="2800" b="1" u="sng" dirty="0">
                  <a:solidFill>
                    <a:prstClr val="black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創用</a:t>
              </a:r>
              <a:r>
                <a:rPr kumimoji="0" lang="en-US" altLang="zh-TW" sz="2800" b="1" u="sng" dirty="0">
                  <a:solidFill>
                    <a:prstClr val="black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CC</a:t>
              </a:r>
              <a:r>
                <a:rPr kumimoji="0" lang="zh-TW" altLang="en-US" sz="2800" b="1" u="sng" dirty="0">
                  <a:solidFill>
                    <a:prstClr val="black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「姓名標示－非商業性－相同方式分享」臺灣</a:t>
              </a:r>
              <a:r>
                <a:rPr kumimoji="0" lang="en-US" altLang="zh-TW" sz="2800" b="1" u="sng" dirty="0">
                  <a:solidFill>
                    <a:prstClr val="black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3.0</a:t>
              </a:r>
              <a:r>
                <a:rPr kumimoji="0" lang="zh-TW" altLang="en-US" sz="2800" b="1" u="sng" dirty="0">
                  <a:solidFill>
                    <a:prstClr val="black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版</a:t>
              </a:r>
              <a:r>
                <a:rPr kumimoji="0" lang="zh-TW" altLang="en-US" sz="2800" b="1" dirty="0">
                  <a:solidFill>
                    <a:prstClr val="black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授權釋出</a:t>
              </a:r>
              <a:r>
                <a:rPr kumimoji="0" lang="en-US" altLang="zh-TW" sz="2800" b="1" dirty="0">
                  <a:solidFill>
                    <a:prstClr val="black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】</a:t>
              </a:r>
            </a:p>
          </p:txBody>
        </p:sp>
        <p:pic>
          <p:nvPicPr>
            <p:cNvPr id="9" name="Picture 15" descr="cc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843" y="4271714"/>
              <a:ext cx="1592909" cy="571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圖片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4080" y="44965"/>
            <a:ext cx="3823920" cy="106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73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文字方塊 2"/>
          <p:cNvSpPr txBox="1">
            <a:spLocks noChangeArrowheads="1"/>
          </p:cNvSpPr>
          <p:nvPr/>
        </p:nvSpPr>
        <p:spPr bwMode="auto">
          <a:xfrm>
            <a:off x="11592590" y="4793965"/>
            <a:ext cx="5904836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2530" name="文字方塊 2"/>
          <p:cNvSpPr txBox="1">
            <a:spLocks noChangeArrowheads="1"/>
          </p:cNvSpPr>
          <p:nvPr/>
        </p:nvSpPr>
        <p:spPr bwMode="auto">
          <a:xfrm>
            <a:off x="720727" y="541341"/>
            <a:ext cx="12504257" cy="10156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6000" b="1" u="sng" dirty="0">
                <a:latin typeface="Times New Roman" pitchFamily="18" charset="0"/>
                <a:cs typeface="Times New Roman" pitchFamily="18" charset="0"/>
              </a:rPr>
              <a:t>Fundamentals in Information Theory</a:t>
            </a:r>
            <a:endParaRPr lang="zh-TW" altLang="en-US" sz="6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上-下雙向箭號 2"/>
          <p:cNvSpPr/>
          <p:nvPr/>
        </p:nvSpPr>
        <p:spPr>
          <a:xfrm>
            <a:off x="6983763" y="3956162"/>
            <a:ext cx="863902" cy="4320480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7415808" y="1687910"/>
            <a:ext cx="504056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所帶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Information 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量最大</a:t>
            </a:r>
            <a:endParaRPr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亂度最大，最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random</a:t>
            </a:r>
          </a:p>
          <a:p>
            <a:pPr algn="ctr">
              <a:lnSpc>
                <a:spcPct val="150000"/>
              </a:lnSpc>
            </a:pP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不確定性最大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8567936" y="6767087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一個 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distribution</a:t>
            </a:r>
          </a:p>
          <a:p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集中或分散的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程度</a:t>
            </a:r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269721" y="7938668"/>
            <a:ext cx="1608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H(S)</a:t>
            </a:r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r>
              <a:rPr lang="en-US" altLang="zh-TW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Entropy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415808" y="8708690"/>
            <a:ext cx="5616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確定性最大，最不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random</a:t>
            </a:r>
          </a:p>
          <a:p>
            <a:pPr algn="ctr">
              <a:lnSpc>
                <a:spcPct val="150000"/>
              </a:lnSpc>
            </a:pP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純度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最高</a:t>
            </a:r>
            <a:endParaRPr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14" name="群組 13"/>
          <p:cNvGrpSpPr/>
          <p:nvPr/>
        </p:nvGrpSpPr>
        <p:grpSpPr>
          <a:xfrm>
            <a:off x="7703840" y="4514495"/>
            <a:ext cx="10657184" cy="2630734"/>
            <a:chOff x="338138" y="4643438"/>
            <a:chExt cx="5328592" cy="1753822"/>
          </a:xfrm>
        </p:grpSpPr>
        <p:graphicFrame>
          <p:nvGraphicFramePr>
            <p:cNvPr id="15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38154390"/>
                </p:ext>
              </p:extLst>
            </p:nvPr>
          </p:nvGraphicFramePr>
          <p:xfrm>
            <a:off x="625698" y="4690989"/>
            <a:ext cx="1944688" cy="327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952" name="方程式" r:id="rId3" imgW="1041120" imgH="177480" progId="Equation.3">
                    <p:embed/>
                  </p:oleObj>
                </mc:Choice>
                <mc:Fallback>
                  <p:oleObj name="方程式" r:id="rId3" imgW="10411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5698" y="4690989"/>
                          <a:ext cx="1944688" cy="3270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338138" y="5219502"/>
              <a:ext cx="1727200" cy="11777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TW" sz="3200" dirty="0">
                  <a:latin typeface="Times New Roman" pitchFamily="18" charset="0"/>
                </a:rPr>
                <a:t>equality when</a:t>
              </a:r>
            </a:p>
            <a:p>
              <a:pPr algn="ctr" eaLnBrk="1" hangingPunct="1">
                <a:spcBef>
                  <a:spcPct val="20000"/>
                </a:spcBef>
              </a:pPr>
              <a:r>
                <a:rPr lang="en-US" altLang="zh-TW" sz="3200" dirty="0">
                  <a:latin typeface="Times New Roman" pitchFamily="18" charset="0"/>
                </a:rPr>
                <a:t>P(</a:t>
              </a:r>
              <a:r>
                <a:rPr lang="en-US" altLang="zh-TW" sz="3200" dirty="0" err="1">
                  <a:latin typeface="Times New Roman" pitchFamily="18" charset="0"/>
                </a:rPr>
                <a:t>x</a:t>
              </a:r>
              <a:r>
                <a:rPr lang="en-US" altLang="zh-TW" sz="3200" baseline="-25000" dirty="0" err="1">
                  <a:latin typeface="Times New Roman" pitchFamily="18" charset="0"/>
                </a:rPr>
                <a:t>j</a:t>
              </a:r>
              <a:r>
                <a:rPr lang="en-US" altLang="zh-TW" sz="3200" dirty="0">
                  <a:latin typeface="Times New Roman" pitchFamily="18" charset="0"/>
                </a:rPr>
                <a:t>)= 1, some j</a:t>
              </a:r>
            </a:p>
            <a:p>
              <a:pPr eaLnBrk="1" hangingPunct="1">
                <a:spcBef>
                  <a:spcPct val="20000"/>
                </a:spcBef>
              </a:pPr>
              <a:r>
                <a:rPr lang="en-US" altLang="zh-TW" sz="3200" dirty="0">
                  <a:latin typeface="Times New Roman" pitchFamily="18" charset="0"/>
                </a:rPr>
                <a:t>   P(</a:t>
              </a:r>
              <a:r>
                <a:rPr lang="en-US" altLang="zh-TW" sz="3200" dirty="0" err="1">
                  <a:latin typeface="Times New Roman" pitchFamily="18" charset="0"/>
                </a:rPr>
                <a:t>x</a:t>
              </a:r>
              <a:r>
                <a:rPr lang="en-US" altLang="zh-TW" sz="3200" baseline="-25000" dirty="0" err="1">
                  <a:latin typeface="Times New Roman" pitchFamily="18" charset="0"/>
                </a:rPr>
                <a:t>k</a:t>
              </a:r>
              <a:r>
                <a:rPr lang="en-US" altLang="zh-TW" sz="3200" dirty="0">
                  <a:latin typeface="Times New Roman" pitchFamily="18" charset="0"/>
                </a:rPr>
                <a:t>)=0, k</a:t>
              </a:r>
              <a:r>
                <a:rPr lang="en-US" altLang="zh-TW" sz="3200" dirty="0">
                  <a:latin typeface="Times New Roman" pitchFamily="18" charset="0"/>
                  <a:sym typeface="Symbol" pitchFamily="18" charset="2"/>
                </a:rPr>
                <a:t></a:t>
              </a:r>
              <a:r>
                <a:rPr lang="en-US" altLang="zh-TW" sz="3200" dirty="0">
                  <a:latin typeface="Times New Roman" pitchFamily="18" charset="0"/>
                </a:rPr>
                <a:t> j</a:t>
              </a:r>
            </a:p>
          </p:txBody>
        </p:sp>
        <p:sp>
          <p:nvSpPr>
            <p:cNvPr id="17" name="Text Box 12"/>
            <p:cNvSpPr txBox="1">
              <a:spLocks noChangeArrowheads="1"/>
            </p:cNvSpPr>
            <p:nvPr/>
          </p:nvSpPr>
          <p:spPr bwMode="auto">
            <a:xfrm>
              <a:off x="2426370" y="5392738"/>
              <a:ext cx="1727200" cy="882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3200" dirty="0">
                  <a:latin typeface="Times New Roman" pitchFamily="18" charset="0"/>
                </a:rPr>
                <a:t>equality when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zh-TW" sz="3200" dirty="0">
                  <a:latin typeface="Times New Roman" pitchFamily="18" charset="0"/>
                </a:rPr>
                <a:t>P(x</a:t>
              </a:r>
              <a:r>
                <a:rPr lang="en-US" altLang="zh-TW" sz="3200" baseline="-25000" dirty="0">
                  <a:latin typeface="Times New Roman" pitchFamily="18" charset="0"/>
                </a:rPr>
                <a:t>i</a:t>
              </a:r>
              <a:r>
                <a:rPr lang="en-US" altLang="zh-TW" sz="3200" dirty="0">
                  <a:latin typeface="Times New Roman" pitchFamily="18" charset="0"/>
                </a:rPr>
                <a:t>)=     , all </a:t>
              </a:r>
              <a:r>
                <a:rPr lang="en-US" altLang="zh-TW" sz="3200" dirty="0" err="1">
                  <a:latin typeface="Times New Roman" pitchFamily="18" charset="0"/>
                </a:rPr>
                <a:t>i</a:t>
              </a:r>
              <a:endParaRPr lang="en-US" altLang="zh-TW" sz="3200" dirty="0">
                <a:latin typeface="Times New Roman" pitchFamily="18" charset="0"/>
              </a:endParaRPr>
            </a:p>
          </p:txBody>
        </p:sp>
        <p:graphicFrame>
          <p:nvGraphicFramePr>
            <p:cNvPr id="18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95808921"/>
                </p:ext>
              </p:extLst>
            </p:nvPr>
          </p:nvGraphicFramePr>
          <p:xfrm>
            <a:off x="3204295" y="5724525"/>
            <a:ext cx="230187" cy="396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953" name="方程式" r:id="rId5" imgW="228501" imgH="393529" progId="Equation.3">
                    <p:embed/>
                  </p:oleObj>
                </mc:Choice>
                <mc:Fallback>
                  <p:oleObj name="方程式" r:id="rId5" imgW="228501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4295" y="5724525"/>
                          <a:ext cx="230187" cy="3968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Line 14"/>
            <p:cNvSpPr>
              <a:spLocks noChangeShapeType="1"/>
            </p:cNvSpPr>
            <p:nvPr/>
          </p:nvSpPr>
          <p:spPr bwMode="auto">
            <a:xfrm flipV="1">
              <a:off x="942777" y="4931470"/>
              <a:ext cx="0" cy="287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 flipV="1">
              <a:off x="1778298" y="4931470"/>
              <a:ext cx="0" cy="287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1778298" y="5220395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>
              <a:off x="3073698" y="5220395"/>
              <a:ext cx="0" cy="144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" name="Text Box 19"/>
            <p:cNvSpPr txBox="1">
              <a:spLocks noChangeArrowheads="1"/>
            </p:cNvSpPr>
            <p:nvPr/>
          </p:nvSpPr>
          <p:spPr bwMode="auto">
            <a:xfrm>
              <a:off x="2425055" y="4643438"/>
              <a:ext cx="324167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TW" dirty="0">
                  <a:latin typeface="Times New Roman" pitchFamily="18" charset="0"/>
                </a:rPr>
                <a:t>, M: number of different symbols</a:t>
              </a:r>
            </a:p>
          </p:txBody>
        </p:sp>
      </p:grpSp>
      <p:sp>
        <p:nvSpPr>
          <p:cNvPr id="24" name="文字方塊 23"/>
          <p:cNvSpPr txBox="1"/>
          <p:nvPr/>
        </p:nvSpPr>
        <p:spPr>
          <a:xfrm>
            <a:off x="8278588" y="3842489"/>
            <a:ext cx="33136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It can be shown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503040" y="1471886"/>
            <a:ext cx="5616624" cy="7791232"/>
            <a:chOff x="251520" y="735546"/>
            <a:chExt cx="2808312" cy="3895616"/>
          </a:xfrm>
        </p:grpSpPr>
        <p:pic>
          <p:nvPicPr>
            <p:cNvPr id="2" name="圖片 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3640" y="951570"/>
              <a:ext cx="2294184" cy="3679592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文字方塊 24"/>
                <p:cNvSpPr txBox="1"/>
                <p:nvPr/>
              </p:nvSpPr>
              <p:spPr>
                <a:xfrm>
                  <a:off x="251520" y="813071"/>
                  <a:ext cx="720080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/>
                            <a:ea typeface="新細明體" pitchFamily="18" charset="-120"/>
                          </a:rPr>
                          <m:t>𝑃</m:t>
                        </m:r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/>
                            <a:ea typeface="新細明體" pitchFamily="18" charset="-120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新細明體" pitchFamily="18" charset="-12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新細明體" pitchFamily="18" charset="-120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/>
                            <a:ea typeface="新細明體" pitchFamily="18" charset="-120"/>
                          </a:rPr>
                          <m:t>)</m:t>
                        </m:r>
                      </m:oMath>
                    </m:oMathPara>
                  </a14:m>
                  <a:endParaRPr lang="zh-TW" altLang="en-US" dirty="0">
                    <a:solidFill>
                      <a:schemeClr val="tx1"/>
                    </a:solidFill>
                    <a:ea typeface="新細明體" pitchFamily="18" charset="-120"/>
                  </a:endParaRPr>
                </a:p>
              </p:txBody>
            </p:sp>
          </mc:Choice>
          <mc:Fallback xmlns="">
            <p:sp>
              <p:nvSpPr>
                <p:cNvPr id="25" name="文字方塊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520" y="1084094"/>
                  <a:ext cx="72008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r="-3390" b="-1500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文字方塊 25"/>
                <p:cNvSpPr txBox="1"/>
                <p:nvPr/>
              </p:nvSpPr>
              <p:spPr>
                <a:xfrm>
                  <a:off x="611560" y="1059582"/>
                  <a:ext cx="360040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新細明體" pitchFamily="18" charset="-12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新細明體" pitchFamily="18" charset="-12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TW" altLang="en-US" dirty="0">
                    <a:solidFill>
                      <a:schemeClr val="tx1"/>
                    </a:solidFill>
                    <a:ea typeface="新細明體" pitchFamily="18" charset="-120"/>
                  </a:endParaRPr>
                </a:p>
              </p:txBody>
            </p:sp>
          </mc:Choice>
          <mc:Fallback xmlns="">
            <p:sp>
              <p:nvSpPr>
                <p:cNvPr id="26" name="文字方塊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1560" y="1412776"/>
                  <a:ext cx="360040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r="-1695" b="-1667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文字方塊 26"/>
                <p:cNvSpPr txBox="1"/>
                <p:nvPr/>
              </p:nvSpPr>
              <p:spPr>
                <a:xfrm>
                  <a:off x="2627784" y="1090751"/>
                  <a:ext cx="432048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新細明體" pitchFamily="18" charset="-12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新細明體" pitchFamily="18" charset="-120"/>
                              </a:rPr>
                              <m:t>𝑀</m:t>
                            </m:r>
                          </m:sub>
                        </m:sSub>
                      </m:oMath>
                    </m:oMathPara>
                  </a14:m>
                  <a:endParaRPr lang="zh-TW" altLang="en-US" dirty="0">
                    <a:solidFill>
                      <a:schemeClr val="tx1"/>
                    </a:solidFill>
                    <a:ea typeface="新細明體" pitchFamily="18" charset="-120"/>
                  </a:endParaRPr>
                </a:p>
              </p:txBody>
            </p:sp>
          </mc:Choice>
          <mc:Fallback xmlns="">
            <p:sp>
              <p:nvSpPr>
                <p:cNvPr id="27" name="文字方塊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7784" y="1454334"/>
                  <a:ext cx="432048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文字方塊 27"/>
                <p:cNvSpPr txBox="1"/>
                <p:nvPr/>
              </p:nvSpPr>
              <p:spPr>
                <a:xfrm>
                  <a:off x="2124000" y="735546"/>
                  <a:ext cx="720080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𝐻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(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𝑆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)</m:t>
                        </m:r>
                      </m:oMath>
                    </m:oMathPara>
                  </a14:m>
                  <a:endParaRPr lang="zh-TW" altLang="en-US" dirty="0">
                    <a:solidFill>
                      <a:srgbClr val="FF0000"/>
                    </a:solidFill>
                    <a:ea typeface="新細明體" pitchFamily="18" charset="-120"/>
                  </a:endParaRPr>
                </a:p>
              </p:txBody>
            </p:sp>
          </mc:Choice>
          <mc:Fallback xmlns="">
            <p:sp>
              <p:nvSpPr>
                <p:cNvPr id="28" name="文字方塊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24000" y="980728"/>
                  <a:ext cx="720080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文字方塊 28"/>
                <p:cNvSpPr txBox="1"/>
                <p:nvPr/>
              </p:nvSpPr>
              <p:spPr>
                <a:xfrm>
                  <a:off x="2124000" y="1491630"/>
                  <a:ext cx="720080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𝐻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(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𝑆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)</m:t>
                        </m:r>
                      </m:oMath>
                    </m:oMathPara>
                  </a14:m>
                  <a:endParaRPr lang="zh-TW" altLang="en-US" dirty="0">
                    <a:solidFill>
                      <a:srgbClr val="FF0000"/>
                    </a:solidFill>
                    <a:ea typeface="新細明體" pitchFamily="18" charset="-120"/>
                  </a:endParaRPr>
                </a:p>
              </p:txBody>
            </p:sp>
          </mc:Choice>
          <mc:Fallback xmlns="">
            <p:sp>
              <p:nvSpPr>
                <p:cNvPr id="29" name="文字方塊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24000" y="1988840"/>
                  <a:ext cx="720080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文字方塊 29"/>
                <p:cNvSpPr txBox="1"/>
                <p:nvPr/>
              </p:nvSpPr>
              <p:spPr>
                <a:xfrm>
                  <a:off x="2124000" y="3921900"/>
                  <a:ext cx="720080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𝐻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(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𝑆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)</m:t>
                        </m:r>
                      </m:oMath>
                    </m:oMathPara>
                  </a14:m>
                  <a:endParaRPr lang="zh-TW" altLang="en-US" dirty="0">
                    <a:solidFill>
                      <a:srgbClr val="FF0000"/>
                    </a:solidFill>
                    <a:ea typeface="新細明體" pitchFamily="18" charset="-120"/>
                  </a:endParaRPr>
                </a:p>
              </p:txBody>
            </p:sp>
          </mc:Choice>
          <mc:Fallback xmlns="">
            <p:sp>
              <p:nvSpPr>
                <p:cNvPr id="30" name="文字方塊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24000" y="5229200"/>
                  <a:ext cx="720080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文字方塊 30"/>
                <p:cNvSpPr txBox="1"/>
                <p:nvPr/>
              </p:nvSpPr>
              <p:spPr>
                <a:xfrm>
                  <a:off x="2124000" y="3033600"/>
                  <a:ext cx="720080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𝐻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(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𝑆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)</m:t>
                        </m:r>
                      </m:oMath>
                    </m:oMathPara>
                  </a14:m>
                  <a:endParaRPr lang="zh-TW" altLang="en-US" dirty="0">
                    <a:solidFill>
                      <a:srgbClr val="FF0000"/>
                    </a:solidFill>
                    <a:ea typeface="新細明體" pitchFamily="18" charset="-120"/>
                  </a:endParaRPr>
                </a:p>
              </p:txBody>
            </p:sp>
          </mc:Choice>
          <mc:Fallback xmlns="">
            <p:sp>
              <p:nvSpPr>
                <p:cNvPr id="31" name="文字方塊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24000" y="4044800"/>
                  <a:ext cx="720080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文字方塊 31"/>
                <p:cNvSpPr txBox="1"/>
                <p:nvPr/>
              </p:nvSpPr>
              <p:spPr>
                <a:xfrm>
                  <a:off x="2124000" y="2163221"/>
                  <a:ext cx="720080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𝐻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(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𝑆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)</m:t>
                        </m:r>
                      </m:oMath>
                    </m:oMathPara>
                  </a14:m>
                  <a:endParaRPr lang="zh-TW" altLang="en-US" dirty="0">
                    <a:solidFill>
                      <a:srgbClr val="FF0000"/>
                    </a:solidFill>
                    <a:ea typeface="新細明體" pitchFamily="18" charset="-120"/>
                  </a:endParaRPr>
                </a:p>
              </p:txBody>
            </p:sp>
          </mc:Choice>
          <mc:Fallback xmlns="">
            <p:sp>
              <p:nvSpPr>
                <p:cNvPr id="32" name="文字方塊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24000" y="2884294"/>
                  <a:ext cx="720080" cy="369332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33" name="圖片 32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4080" y="795"/>
            <a:ext cx="3823920" cy="1068934"/>
          </a:xfrm>
          <a:prstGeom prst="rect">
            <a:avLst/>
          </a:prstGeom>
        </p:spPr>
      </p:pic>
      <p:pic>
        <p:nvPicPr>
          <p:cNvPr id="34" name="圖片 33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4756" y="9464774"/>
            <a:ext cx="2000868" cy="697812"/>
          </a:xfrm>
          <a:prstGeom prst="rect">
            <a:avLst/>
          </a:prstGeom>
        </p:spPr>
      </p:pic>
      <p:sp>
        <p:nvSpPr>
          <p:cNvPr id="35" name="投影片編號版面配置區 4"/>
          <p:cNvSpPr txBox="1">
            <a:spLocks/>
          </p:cNvSpPr>
          <p:nvPr/>
        </p:nvSpPr>
        <p:spPr>
          <a:xfrm>
            <a:off x="16376040" y="9496430"/>
            <a:ext cx="911452" cy="5476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fld id="{7A20235C-42BF-4B25-9723-BC31C62EF58C}" type="slidenum">
              <a:rPr lang="zh-TW" altLang="en-US" sz="2400">
                <a:solidFill>
                  <a:schemeClr val="bg1">
                    <a:lumMod val="65000"/>
                  </a:schemeClr>
                </a:solidFill>
              </a:rPr>
              <a:pPr/>
              <a:t>10</a:t>
            </a:fld>
            <a:endParaRPr lang="zh-TW" alt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350" y="155577"/>
            <a:ext cx="17795876" cy="933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zh-TW" sz="6000" b="1" dirty="0">
                <a:latin typeface="Times New Roman" pitchFamily="18" charset="0"/>
              </a:rPr>
              <a:t>Some Fundamentals in Information Theory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114300" y="1386683"/>
            <a:ext cx="18173700" cy="872728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3600" b="1" dirty="0">
                <a:latin typeface="Times New Roman" pitchFamily="18" charset="0"/>
              </a:rPr>
              <a:t>Jensen’s Inequality</a:t>
            </a:r>
            <a:r>
              <a:rPr lang="en-US" altLang="zh-TW" sz="3600" dirty="0">
                <a:latin typeface="Times New Roman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TW" sz="3600" dirty="0">
                <a:latin typeface="Times New Roman" pitchFamily="18" charset="0"/>
              </a:rPr>
              <a:t>   </a:t>
            </a:r>
          </a:p>
          <a:p>
            <a:pPr lvl="3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zh-TW" sz="3600" dirty="0">
                <a:latin typeface="Times New Roman" pitchFamily="18" charset="0"/>
              </a:rPr>
              <a:t>	q(x</a:t>
            </a:r>
            <a:r>
              <a:rPr lang="en-US" altLang="zh-TW" sz="3600" baseline="-25000" dirty="0">
                <a:latin typeface="Times New Roman" pitchFamily="18" charset="0"/>
              </a:rPr>
              <a:t>i</a:t>
            </a:r>
            <a:r>
              <a:rPr lang="en-US" altLang="zh-TW" sz="3600" dirty="0">
                <a:latin typeface="Times New Roman" pitchFamily="18" charset="0"/>
              </a:rPr>
              <a:t>): another probability distribution, q(x</a:t>
            </a:r>
            <a:r>
              <a:rPr lang="en-US" altLang="zh-TW" sz="3600" baseline="-25000" dirty="0">
                <a:latin typeface="Times New Roman" pitchFamily="18" charset="0"/>
              </a:rPr>
              <a:t>i</a:t>
            </a:r>
            <a:r>
              <a:rPr lang="en-US" altLang="zh-TW" sz="3600" dirty="0">
                <a:latin typeface="Times New Roman" pitchFamily="18" charset="0"/>
              </a:rPr>
              <a:t>) </a:t>
            </a:r>
            <a:r>
              <a:rPr lang="en-US" altLang="zh-TW" sz="3600" dirty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altLang="zh-TW" sz="3600" dirty="0">
                <a:latin typeface="Times New Roman" pitchFamily="18" charset="0"/>
              </a:rPr>
              <a:t> 0,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TW" sz="3600" dirty="0">
                <a:latin typeface="Times New Roman" pitchFamily="18" charset="0"/>
              </a:rPr>
              <a:t>           equality when p(x</a:t>
            </a:r>
            <a:r>
              <a:rPr lang="en-US" altLang="zh-TW" sz="3600" baseline="-25000" dirty="0">
                <a:latin typeface="Times New Roman" pitchFamily="18" charset="0"/>
              </a:rPr>
              <a:t>i</a:t>
            </a:r>
            <a:r>
              <a:rPr lang="en-US" altLang="zh-TW" sz="3600" dirty="0">
                <a:latin typeface="Times New Roman" pitchFamily="18" charset="0"/>
              </a:rPr>
              <a:t>)= q(x</a:t>
            </a:r>
            <a:r>
              <a:rPr lang="en-US" altLang="zh-TW" sz="3600" baseline="-25000" dirty="0">
                <a:latin typeface="Times New Roman" pitchFamily="18" charset="0"/>
              </a:rPr>
              <a:t>i</a:t>
            </a:r>
            <a:r>
              <a:rPr lang="en-US" altLang="zh-TW" sz="3600" dirty="0">
                <a:latin typeface="Times New Roman" pitchFamily="18" charset="0"/>
              </a:rPr>
              <a:t>), all </a:t>
            </a:r>
            <a:r>
              <a:rPr lang="en-US" altLang="zh-TW" sz="3600" dirty="0" err="1">
                <a:latin typeface="Times New Roman" pitchFamily="18" charset="0"/>
              </a:rPr>
              <a:t>i</a:t>
            </a:r>
            <a:endParaRPr lang="en-US" altLang="zh-TW" sz="3600" dirty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zh-TW" sz="3600" dirty="0">
                <a:latin typeface="Times New Roman" pitchFamily="18" charset="0"/>
              </a:rPr>
              <a:t>proof: log x</a:t>
            </a:r>
            <a:r>
              <a:rPr lang="en-US" altLang="zh-TW" sz="3600" dirty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altLang="zh-TW" sz="3600" dirty="0">
                <a:latin typeface="Times New Roman" pitchFamily="18" charset="0"/>
              </a:rPr>
              <a:t> x-1, equality when x=1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zh-TW" sz="3600" dirty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zh-TW" sz="3600" dirty="0">
                <a:latin typeface="Times New Roman" pitchFamily="18" charset="0"/>
              </a:rPr>
              <a:t>replacing p(x</a:t>
            </a:r>
            <a:r>
              <a:rPr lang="en-US" altLang="zh-TW" sz="3600" baseline="-25000" dirty="0">
                <a:latin typeface="Times New Roman" pitchFamily="18" charset="0"/>
              </a:rPr>
              <a:t>i</a:t>
            </a:r>
            <a:r>
              <a:rPr lang="en-US" altLang="zh-TW" sz="3600" dirty="0">
                <a:latin typeface="Times New Roman" pitchFamily="18" charset="0"/>
              </a:rPr>
              <a:t>) by q(x</a:t>
            </a:r>
            <a:r>
              <a:rPr lang="en-US" altLang="zh-TW" sz="3600" baseline="-25000" dirty="0">
                <a:latin typeface="Times New Roman" pitchFamily="18" charset="0"/>
              </a:rPr>
              <a:t>i</a:t>
            </a:r>
            <a:r>
              <a:rPr lang="en-US" altLang="zh-TW" sz="3600" dirty="0">
                <a:latin typeface="Times New Roman" pitchFamily="18" charset="0"/>
              </a:rPr>
              <a:t>), the entropy is increased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TW" sz="3600" dirty="0">
                <a:latin typeface="Times New Roman" pitchFamily="18" charset="0"/>
              </a:rPr>
              <a:t>	using an incorrectly estimated distribution giving higher degree of uncertainty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zh-TW" sz="3600" b="1" dirty="0" err="1">
                <a:latin typeface="Times New Roman" pitchFamily="18" charset="0"/>
              </a:rPr>
              <a:t>Kullback-Leibler</a:t>
            </a:r>
            <a:r>
              <a:rPr lang="en-US" altLang="zh-TW" sz="3600" b="1" dirty="0">
                <a:latin typeface="Times New Roman" pitchFamily="18" charset="0"/>
              </a:rPr>
              <a:t>(KL</a:t>
            </a:r>
            <a:r>
              <a:rPr lang="en-US" altLang="zh-TW" sz="3600" b="1" dirty="0">
                <a:latin typeface="Times New Roman" pitchFamily="18" charset="0"/>
              </a:rPr>
              <a:t>) </a:t>
            </a:r>
            <a:r>
              <a:rPr lang="en-US" altLang="zh-TW" sz="3600" b="1" dirty="0">
                <a:latin typeface="Times New Roman" pitchFamily="18" charset="0"/>
              </a:rPr>
              <a:t>distance </a:t>
            </a:r>
            <a:r>
              <a:rPr lang="en-US" altLang="zh-TW" sz="3600" b="1" dirty="0">
                <a:latin typeface="Times New Roman" pitchFamily="18" charset="0"/>
              </a:rPr>
              <a:t>(KL </a:t>
            </a:r>
            <a:r>
              <a:rPr lang="en-US" altLang="zh-TW" sz="3600" b="1" dirty="0">
                <a:latin typeface="Times New Roman" pitchFamily="18" charset="0"/>
              </a:rPr>
              <a:t>Divergence) </a:t>
            </a:r>
            <a:endParaRPr lang="en-US" altLang="zh-TW" sz="3600" b="1" dirty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endParaRPr lang="en-US" altLang="zh-TW" sz="3600" b="1" dirty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80000"/>
              </a:spcBef>
            </a:pPr>
            <a:r>
              <a:rPr lang="en-US" altLang="zh-TW" sz="3600" dirty="0">
                <a:latin typeface="Times New Roman" pitchFamily="18" charset="0"/>
              </a:rPr>
              <a:t>difference in quantity of information (or extra degree of uncertainty) when p(x) replaced by q(x), a measure of distance between two probability distributions, asymmetric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altLang="zh-TW" sz="3600" dirty="0">
                <a:latin typeface="Times New Roman" pitchFamily="18" charset="0"/>
              </a:rPr>
              <a:t>Cross-Entropy </a:t>
            </a:r>
            <a:r>
              <a:rPr lang="en-US" altLang="zh-TW" sz="3600" dirty="0">
                <a:latin typeface="Times New Roman" pitchFamily="18" charset="0"/>
              </a:rPr>
              <a:t>(Relative Entropy)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3600" b="1" dirty="0">
                <a:latin typeface="Times New Roman" pitchFamily="18" charset="0"/>
              </a:rPr>
              <a:t>Continuous Distribution Versions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" y="-1838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1616076" y="1903415"/>
          <a:ext cx="8289924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3" name="方程式" r:id="rId3" imgW="2578100" imgH="406400" progId="Equation.3">
                  <p:embed/>
                </p:oleObj>
              </mc:Choice>
              <mc:Fallback>
                <p:oleObj name="方程式" r:id="rId3" imgW="2578100" imgH="406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076" y="1903415"/>
                        <a:ext cx="8289924" cy="91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" y="-1838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graphicFrame>
        <p:nvGraphicFramePr>
          <p:cNvPr id="235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6398531"/>
              </p:ext>
            </p:extLst>
          </p:nvPr>
        </p:nvGraphicFramePr>
        <p:xfrm>
          <a:off x="3095328" y="4190858"/>
          <a:ext cx="7489824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4" name="方程式" r:id="rId5" imgW="2794000" imgH="482600" progId="Equation.3">
                  <p:embed/>
                </p:oleObj>
              </mc:Choice>
              <mc:Fallback>
                <p:oleObj name="方程式" r:id="rId5" imgW="2794000" imgH="482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328" y="4190858"/>
                        <a:ext cx="7489824" cy="1014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1" y="-1838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graphicFrame>
        <p:nvGraphicFramePr>
          <p:cNvPr id="23561" name="Object 9"/>
          <p:cNvGraphicFramePr>
            <a:graphicFrameLocks noChangeAspect="1"/>
          </p:cNvGraphicFramePr>
          <p:nvPr/>
        </p:nvGraphicFramePr>
        <p:xfrm>
          <a:off x="1762129" y="6713539"/>
          <a:ext cx="7956550" cy="1131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5" name="方程式" r:id="rId7" imgW="2425700" imgH="482600" progId="Equation.3">
                  <p:embed/>
                </p:oleObj>
              </mc:Choice>
              <mc:Fallback>
                <p:oleObj name="方程式" r:id="rId7" imgW="2425700" imgH="482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29" y="6713539"/>
                        <a:ext cx="7956550" cy="11310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群組 4"/>
          <p:cNvGrpSpPr/>
          <p:nvPr/>
        </p:nvGrpSpPr>
        <p:grpSpPr>
          <a:xfrm>
            <a:off x="13889624" y="2770328"/>
            <a:ext cx="3929120" cy="2571876"/>
            <a:chOff x="6944812" y="1978923"/>
            <a:chExt cx="1964560" cy="1714584"/>
          </a:xfrm>
        </p:grpSpPr>
        <p:pic>
          <p:nvPicPr>
            <p:cNvPr id="2" name="圖片 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4812" y="2204864"/>
              <a:ext cx="1659636" cy="1488643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文字方塊 2"/>
                <p:cNvSpPr txBox="1"/>
                <p:nvPr/>
              </p:nvSpPr>
              <p:spPr>
                <a:xfrm>
                  <a:off x="8244408" y="2771637"/>
                  <a:ext cx="57606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altLang="zh-TW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i="0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altLang="zh-TW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func>
                      </m:oMath>
                    </m:oMathPara>
                  </a14:m>
                  <a:endParaRPr lang="zh-TW" altLang="en-US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3" name="文字方塊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44408" y="2771636"/>
                  <a:ext cx="576064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2105" r="-6316" b="-1500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文字方塊 3"/>
                <p:cNvSpPr txBox="1"/>
                <p:nvPr/>
              </p:nvSpPr>
              <p:spPr>
                <a:xfrm>
                  <a:off x="8189292" y="2121406"/>
                  <a:ext cx="720080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altLang="zh-TW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−1</m:t>
                        </m:r>
                      </m:oMath>
                    </m:oMathPara>
                  </a14:m>
                  <a:endParaRPr lang="zh-TW" alt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文字方塊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89292" y="2121406"/>
                  <a:ext cx="720080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文字方塊 13"/>
                <p:cNvSpPr txBox="1"/>
                <p:nvPr/>
              </p:nvSpPr>
              <p:spPr>
                <a:xfrm>
                  <a:off x="7469212" y="1978923"/>
                  <a:ext cx="720080" cy="246221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oMath>
                    </m:oMathPara>
                  </a14:m>
                  <a:endParaRPr lang="zh-TW" alt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文字方塊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69212" y="1978923"/>
                  <a:ext cx="720080" cy="492443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l="-11017" b="-6557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23562" name="Object 10"/>
          <p:cNvGraphicFramePr>
            <a:graphicFrameLocks noGrp="1" noChangeAspect="1"/>
          </p:cNvGraphicFramePr>
          <p:nvPr>
            <p:ph sz="half" idx="2"/>
          </p:nvPr>
        </p:nvGraphicFramePr>
        <p:xfrm>
          <a:off x="13271503" y="2403476"/>
          <a:ext cx="2152650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6" name="方程式" r:id="rId15" imgW="736280" imgH="406224" progId="Equation.3">
                  <p:embed/>
                </p:oleObj>
              </mc:Choice>
              <mc:Fallback>
                <p:oleObj name="方程式" r:id="rId15" imgW="736280" imgH="406224" progId="Equation.3">
                  <p:embed/>
                  <p:pic>
                    <p:nvPicPr>
                      <p:cNvPr id="0" name="Object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3" y="2403476"/>
                        <a:ext cx="2152650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圖片 15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8230" y="4856262"/>
            <a:ext cx="2000868" cy="697812"/>
          </a:xfrm>
          <a:prstGeom prst="rect">
            <a:avLst/>
          </a:prstGeom>
        </p:spPr>
      </p:pic>
      <p:sp>
        <p:nvSpPr>
          <p:cNvPr id="17" name="投影片編號版面配置區 4"/>
          <p:cNvSpPr txBox="1">
            <a:spLocks/>
          </p:cNvSpPr>
          <p:nvPr/>
        </p:nvSpPr>
        <p:spPr>
          <a:xfrm>
            <a:off x="16376040" y="9496430"/>
            <a:ext cx="911452" cy="5476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fld id="{7A20235C-42BF-4B25-9723-BC31C62EF58C}" type="slidenum">
              <a:rPr lang="zh-TW" altLang="en-US" sz="2400">
                <a:solidFill>
                  <a:schemeClr val="accent3">
                    <a:lumMod val="65000"/>
                  </a:schemeClr>
                </a:solidFill>
              </a:rPr>
              <a:pPr/>
              <a:t>11</a:t>
            </a:fld>
            <a:endParaRPr lang="zh-TW" altLang="en-US" sz="2400" dirty="0">
              <a:solidFill>
                <a:schemeClr val="accent3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5576" y="141288"/>
            <a:ext cx="16459200" cy="969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zh-TW" sz="5600" b="1" dirty="0">
                <a:latin typeface="Times New Roman" pitchFamily="18" charset="0"/>
              </a:rPr>
              <a:t>Classification and Regression Trees (CART)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415257"/>
            <a:ext cx="18087976" cy="4400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3600" b="1" dirty="0">
                <a:latin typeface="Times New Roman" pitchFamily="18" charset="0"/>
              </a:rPr>
              <a:t>An Efficient Approach of Representing/Predicting the Structure of A Set of Data </a:t>
            </a:r>
            <a:r>
              <a:rPr lang="en-US" altLang="zh-TW" sz="3600" b="1" dirty="0"/>
              <a:t>— </a:t>
            </a:r>
            <a:r>
              <a:rPr lang="en-US" altLang="zh-TW" sz="3600" b="1" dirty="0">
                <a:latin typeface="Times New Roman" pitchFamily="18" charset="0"/>
              </a:rPr>
              <a:t>trained by a set of training data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3600" b="1" dirty="0">
                <a:latin typeface="Times New Roman" pitchFamily="18" charset="0"/>
              </a:rPr>
              <a:t>A Simple Example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3600" dirty="0">
                <a:latin typeface="Times New Roman" pitchFamily="18" charset="0"/>
              </a:rPr>
              <a:t>dividing a group of people into 5 height classes without knowing the heights: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TW" sz="3600" dirty="0">
                <a:latin typeface="Times New Roman" pitchFamily="18" charset="0"/>
              </a:rPr>
              <a:t>			Tall(T), Medium-tall(t), Medium(M), Medium-short(s),Short(S)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3600" dirty="0">
                <a:latin typeface="Times New Roman" pitchFamily="18" charset="0"/>
              </a:rPr>
              <a:t>several observable data available for each person: age, gender, occupation....(but not the height)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3600" dirty="0">
                <a:latin typeface="Times New Roman" pitchFamily="18" charset="0"/>
              </a:rPr>
              <a:t>based on a set of questions about the available data</a:t>
            </a:r>
          </a:p>
        </p:txBody>
      </p:sp>
      <p:grpSp>
        <p:nvGrpSpPr>
          <p:cNvPr id="24580" name="Group 34"/>
          <p:cNvGrpSpPr>
            <a:grpSpLocks/>
          </p:cNvGrpSpPr>
          <p:nvPr/>
        </p:nvGrpSpPr>
        <p:grpSpPr bwMode="auto">
          <a:xfrm>
            <a:off x="647700" y="5694364"/>
            <a:ext cx="17487900" cy="4538663"/>
            <a:chOff x="204" y="2391"/>
            <a:chExt cx="5508" cy="1906"/>
          </a:xfrm>
        </p:grpSpPr>
        <p:sp>
          <p:nvSpPr>
            <p:cNvPr id="24581" name="Text Box 4"/>
            <p:cNvSpPr txBox="1">
              <a:spLocks noChangeArrowheads="1"/>
            </p:cNvSpPr>
            <p:nvPr/>
          </p:nvSpPr>
          <p:spPr bwMode="auto">
            <a:xfrm>
              <a:off x="3195" y="2635"/>
              <a:ext cx="2517" cy="10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80975" indent="-180975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AutoNum type="arabicPeriod"/>
              </a:pPr>
              <a:r>
                <a:rPr lang="en-US" altLang="zh-TW" sz="2800" dirty="0">
                  <a:latin typeface="Times New Roman" pitchFamily="18" charset="0"/>
                </a:rPr>
                <a:t>Age &gt; 12 ?</a:t>
              </a:r>
            </a:p>
            <a:p>
              <a:pPr eaLnBrk="1" hangingPunct="1">
                <a:spcBef>
                  <a:spcPct val="50000"/>
                </a:spcBef>
                <a:buFontTx/>
                <a:buAutoNum type="arabicPeriod"/>
              </a:pPr>
              <a:r>
                <a:rPr lang="en-US" altLang="zh-TW" sz="2800" dirty="0">
                  <a:latin typeface="Times New Roman" pitchFamily="18" charset="0"/>
                </a:rPr>
                <a:t>Occupation= professional basketball player ?</a:t>
              </a:r>
            </a:p>
            <a:p>
              <a:pPr eaLnBrk="1" hangingPunct="1">
                <a:spcBef>
                  <a:spcPct val="50000"/>
                </a:spcBef>
                <a:buFontTx/>
                <a:buAutoNum type="arabicPeriod"/>
              </a:pPr>
              <a:r>
                <a:rPr lang="en-US" altLang="zh-TW" sz="2800" dirty="0">
                  <a:latin typeface="Times New Roman" pitchFamily="18" charset="0"/>
                </a:rPr>
                <a:t>Milk Consumption &gt; 5 quarts per week ?</a:t>
              </a:r>
            </a:p>
            <a:p>
              <a:pPr eaLnBrk="1" hangingPunct="1">
                <a:spcBef>
                  <a:spcPct val="50000"/>
                </a:spcBef>
                <a:buFontTx/>
                <a:buAutoNum type="arabicPeriod"/>
              </a:pPr>
              <a:r>
                <a:rPr lang="en-US" altLang="zh-TW" sz="2800" dirty="0">
                  <a:latin typeface="Times New Roman" pitchFamily="18" charset="0"/>
                </a:rPr>
                <a:t>gender = male ?</a:t>
              </a:r>
            </a:p>
          </p:txBody>
        </p:sp>
        <p:grpSp>
          <p:nvGrpSpPr>
            <p:cNvPr id="24582" name="Group 32"/>
            <p:cNvGrpSpPr>
              <a:grpSpLocks/>
            </p:cNvGrpSpPr>
            <p:nvPr/>
          </p:nvGrpSpPr>
          <p:grpSpPr bwMode="auto">
            <a:xfrm>
              <a:off x="1192" y="2391"/>
              <a:ext cx="1461" cy="1583"/>
              <a:chOff x="1192" y="2391"/>
              <a:chExt cx="1643" cy="1765"/>
            </a:xfrm>
          </p:grpSpPr>
          <p:sp>
            <p:nvSpPr>
              <p:cNvPr id="24584" name="Oval 5"/>
              <p:cNvSpPr>
                <a:spLocks noChangeArrowheads="1"/>
              </p:cNvSpPr>
              <p:nvPr/>
            </p:nvSpPr>
            <p:spPr bwMode="auto">
              <a:xfrm>
                <a:off x="2018" y="2391"/>
                <a:ext cx="227" cy="227"/>
              </a:xfrm>
              <a:prstGeom prst="ellipse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 dirty="0">
                    <a:solidFill>
                      <a:srgbClr val="000066"/>
                    </a:solidFill>
                  </a:rPr>
                  <a:t>1</a:t>
                </a:r>
              </a:p>
            </p:txBody>
          </p:sp>
          <p:sp>
            <p:nvSpPr>
              <p:cNvPr id="24585" name="Oval 6"/>
              <p:cNvSpPr>
                <a:spLocks noChangeArrowheads="1"/>
              </p:cNvSpPr>
              <p:nvPr/>
            </p:nvSpPr>
            <p:spPr bwMode="auto">
              <a:xfrm>
                <a:off x="1582" y="2741"/>
                <a:ext cx="227" cy="227"/>
              </a:xfrm>
              <a:prstGeom prst="ellipse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2</a:t>
                </a:r>
              </a:p>
            </p:txBody>
          </p:sp>
          <p:sp>
            <p:nvSpPr>
              <p:cNvPr id="24586" name="Line 7"/>
              <p:cNvSpPr>
                <a:spLocks noChangeShapeType="1"/>
              </p:cNvSpPr>
              <p:nvPr/>
            </p:nvSpPr>
            <p:spPr bwMode="auto">
              <a:xfrm flipH="1">
                <a:off x="1770" y="2569"/>
                <a:ext cx="248" cy="17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587" name="Rectangle 8"/>
              <p:cNvSpPr>
                <a:spLocks noChangeArrowheads="1"/>
              </p:cNvSpPr>
              <p:nvPr/>
            </p:nvSpPr>
            <p:spPr bwMode="auto">
              <a:xfrm>
                <a:off x="2320" y="2783"/>
                <a:ext cx="318" cy="227"/>
              </a:xfrm>
              <a:prstGeom prst="rect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S</a:t>
                </a:r>
              </a:p>
            </p:txBody>
          </p:sp>
          <p:sp>
            <p:nvSpPr>
              <p:cNvPr id="24588" name="Line 9"/>
              <p:cNvSpPr>
                <a:spLocks noChangeShapeType="1"/>
              </p:cNvSpPr>
              <p:nvPr/>
            </p:nvSpPr>
            <p:spPr bwMode="auto">
              <a:xfrm>
                <a:off x="2242" y="2557"/>
                <a:ext cx="221" cy="21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589" name="Rectangle 10"/>
              <p:cNvSpPr>
                <a:spLocks noChangeArrowheads="1"/>
              </p:cNvSpPr>
              <p:nvPr/>
            </p:nvSpPr>
            <p:spPr bwMode="auto">
              <a:xfrm>
                <a:off x="1192" y="3155"/>
                <a:ext cx="318" cy="227"/>
              </a:xfrm>
              <a:prstGeom prst="rect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T</a:t>
                </a:r>
              </a:p>
            </p:txBody>
          </p:sp>
          <p:sp>
            <p:nvSpPr>
              <p:cNvPr id="24590" name="Line 11"/>
              <p:cNvSpPr>
                <a:spLocks noChangeShapeType="1"/>
              </p:cNvSpPr>
              <p:nvPr/>
            </p:nvSpPr>
            <p:spPr bwMode="auto">
              <a:xfrm flipH="1">
                <a:off x="1374" y="2959"/>
                <a:ext cx="248" cy="17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591" name="Oval 12"/>
              <p:cNvSpPr>
                <a:spLocks noChangeArrowheads="1"/>
              </p:cNvSpPr>
              <p:nvPr/>
            </p:nvSpPr>
            <p:spPr bwMode="auto">
              <a:xfrm>
                <a:off x="1940" y="3158"/>
                <a:ext cx="227" cy="227"/>
              </a:xfrm>
              <a:prstGeom prst="ellipse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24592" name="Line 13"/>
              <p:cNvSpPr>
                <a:spLocks noChangeShapeType="1"/>
              </p:cNvSpPr>
              <p:nvPr/>
            </p:nvSpPr>
            <p:spPr bwMode="auto">
              <a:xfrm>
                <a:off x="1788" y="2946"/>
                <a:ext cx="209" cy="21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593" name="Rectangle 14"/>
              <p:cNvSpPr>
                <a:spLocks noChangeArrowheads="1"/>
              </p:cNvSpPr>
              <p:nvPr/>
            </p:nvSpPr>
            <p:spPr bwMode="auto">
              <a:xfrm>
                <a:off x="1582" y="3566"/>
                <a:ext cx="318" cy="227"/>
              </a:xfrm>
              <a:prstGeom prst="rect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t</a:t>
                </a:r>
              </a:p>
            </p:txBody>
          </p:sp>
          <p:sp>
            <p:nvSpPr>
              <p:cNvPr id="24594" name="Oval 15"/>
              <p:cNvSpPr>
                <a:spLocks noChangeArrowheads="1"/>
              </p:cNvSpPr>
              <p:nvPr/>
            </p:nvSpPr>
            <p:spPr bwMode="auto">
              <a:xfrm>
                <a:off x="2305" y="3551"/>
                <a:ext cx="227" cy="227"/>
              </a:xfrm>
              <a:prstGeom prst="ellipse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4</a:t>
                </a:r>
              </a:p>
            </p:txBody>
          </p:sp>
          <p:sp>
            <p:nvSpPr>
              <p:cNvPr id="24595" name="Line 16"/>
              <p:cNvSpPr>
                <a:spLocks noChangeShapeType="1"/>
              </p:cNvSpPr>
              <p:nvPr/>
            </p:nvSpPr>
            <p:spPr bwMode="auto">
              <a:xfrm flipH="1">
                <a:off x="1733" y="3381"/>
                <a:ext cx="248" cy="17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596" name="Line 17"/>
              <p:cNvSpPr>
                <a:spLocks noChangeShapeType="1"/>
              </p:cNvSpPr>
              <p:nvPr/>
            </p:nvSpPr>
            <p:spPr bwMode="auto">
              <a:xfrm>
                <a:off x="2151" y="3352"/>
                <a:ext cx="209" cy="20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597" name="Rectangle 18"/>
              <p:cNvSpPr>
                <a:spLocks noChangeArrowheads="1"/>
              </p:cNvSpPr>
              <p:nvPr/>
            </p:nvSpPr>
            <p:spPr bwMode="auto">
              <a:xfrm>
                <a:off x="1972" y="3929"/>
                <a:ext cx="318" cy="227"/>
              </a:xfrm>
              <a:prstGeom prst="rect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M</a:t>
                </a:r>
              </a:p>
            </p:txBody>
          </p:sp>
          <p:sp>
            <p:nvSpPr>
              <p:cNvPr id="24598" name="Rectangle 19"/>
              <p:cNvSpPr>
                <a:spLocks noChangeArrowheads="1"/>
              </p:cNvSpPr>
              <p:nvPr/>
            </p:nvSpPr>
            <p:spPr bwMode="auto">
              <a:xfrm>
                <a:off x="2517" y="3929"/>
                <a:ext cx="318" cy="227"/>
              </a:xfrm>
              <a:prstGeom prst="rect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s</a:t>
                </a:r>
              </a:p>
            </p:txBody>
          </p:sp>
          <p:sp>
            <p:nvSpPr>
              <p:cNvPr id="24599" name="Line 20"/>
              <p:cNvSpPr>
                <a:spLocks noChangeShapeType="1"/>
              </p:cNvSpPr>
              <p:nvPr/>
            </p:nvSpPr>
            <p:spPr bwMode="auto">
              <a:xfrm flipH="1">
                <a:off x="2127" y="3766"/>
                <a:ext cx="218" cy="15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600" name="Line 21"/>
              <p:cNvSpPr>
                <a:spLocks noChangeShapeType="1"/>
              </p:cNvSpPr>
              <p:nvPr/>
            </p:nvSpPr>
            <p:spPr bwMode="auto">
              <a:xfrm>
                <a:off x="2520" y="3747"/>
                <a:ext cx="173" cy="17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601" name="Rectangle 22"/>
              <p:cNvSpPr>
                <a:spLocks noChangeArrowheads="1"/>
              </p:cNvSpPr>
              <p:nvPr/>
            </p:nvSpPr>
            <p:spPr bwMode="auto">
              <a:xfrm>
                <a:off x="1719" y="2478"/>
                <a:ext cx="31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Y</a:t>
                </a:r>
              </a:p>
            </p:txBody>
          </p:sp>
          <p:sp>
            <p:nvSpPr>
              <p:cNvPr id="24602" name="Rectangle 23"/>
              <p:cNvSpPr>
                <a:spLocks noChangeArrowheads="1"/>
              </p:cNvSpPr>
              <p:nvPr/>
            </p:nvSpPr>
            <p:spPr bwMode="auto">
              <a:xfrm>
                <a:off x="1338" y="2841"/>
                <a:ext cx="31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Y</a:t>
                </a:r>
              </a:p>
            </p:txBody>
          </p:sp>
          <p:sp>
            <p:nvSpPr>
              <p:cNvPr id="24603" name="Rectangle 24"/>
              <p:cNvSpPr>
                <a:spLocks noChangeArrowheads="1"/>
              </p:cNvSpPr>
              <p:nvPr/>
            </p:nvSpPr>
            <p:spPr bwMode="auto">
              <a:xfrm>
                <a:off x="1706" y="3267"/>
                <a:ext cx="31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Y</a:t>
                </a:r>
              </a:p>
            </p:txBody>
          </p:sp>
          <p:sp>
            <p:nvSpPr>
              <p:cNvPr id="24604" name="Rectangle 25"/>
              <p:cNvSpPr>
                <a:spLocks noChangeArrowheads="1"/>
              </p:cNvSpPr>
              <p:nvPr/>
            </p:nvSpPr>
            <p:spPr bwMode="auto">
              <a:xfrm>
                <a:off x="2069" y="3657"/>
                <a:ext cx="31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Y</a:t>
                </a:r>
              </a:p>
            </p:txBody>
          </p:sp>
          <p:sp>
            <p:nvSpPr>
              <p:cNvPr id="24605" name="Rectangle 26"/>
              <p:cNvSpPr>
                <a:spLocks noChangeArrowheads="1"/>
              </p:cNvSpPr>
              <p:nvPr/>
            </p:nvSpPr>
            <p:spPr bwMode="auto">
              <a:xfrm>
                <a:off x="2233" y="2451"/>
                <a:ext cx="31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N</a:t>
                </a:r>
              </a:p>
            </p:txBody>
          </p:sp>
          <p:sp>
            <p:nvSpPr>
              <p:cNvPr id="24606" name="Rectangle 27"/>
              <p:cNvSpPr>
                <a:spLocks noChangeArrowheads="1"/>
              </p:cNvSpPr>
              <p:nvPr/>
            </p:nvSpPr>
            <p:spPr bwMode="auto">
              <a:xfrm>
                <a:off x="1783" y="2853"/>
                <a:ext cx="31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N</a:t>
                </a:r>
              </a:p>
            </p:txBody>
          </p:sp>
          <p:sp>
            <p:nvSpPr>
              <p:cNvPr id="24607" name="Rectangle 28"/>
              <p:cNvSpPr>
                <a:spLocks noChangeArrowheads="1"/>
              </p:cNvSpPr>
              <p:nvPr/>
            </p:nvSpPr>
            <p:spPr bwMode="auto">
              <a:xfrm>
                <a:off x="2136" y="3255"/>
                <a:ext cx="31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N</a:t>
                </a:r>
              </a:p>
            </p:txBody>
          </p:sp>
          <p:sp>
            <p:nvSpPr>
              <p:cNvPr id="24608" name="Rectangle 29"/>
              <p:cNvSpPr>
                <a:spLocks noChangeArrowheads="1"/>
              </p:cNvSpPr>
              <p:nvPr/>
            </p:nvSpPr>
            <p:spPr bwMode="auto">
              <a:xfrm>
                <a:off x="2499" y="3651"/>
                <a:ext cx="31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N</a:t>
                </a:r>
              </a:p>
            </p:txBody>
          </p:sp>
        </p:grpSp>
        <p:sp>
          <p:nvSpPr>
            <p:cNvPr id="24583" name="Text Box 33"/>
            <p:cNvSpPr txBox="1">
              <a:spLocks noChangeArrowheads="1"/>
            </p:cNvSpPr>
            <p:nvPr/>
          </p:nvSpPr>
          <p:spPr bwMode="auto">
            <a:xfrm>
              <a:off x="204" y="3974"/>
              <a:ext cx="5261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47675" indent="-2667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Times New Roman" pitchFamily="18" charset="0"/>
                <a:buChar char="–"/>
              </a:pPr>
              <a:r>
                <a:rPr lang="en-US" altLang="zh-TW" sz="4400" dirty="0">
                  <a:latin typeface="Times New Roman" pitchFamily="18" charset="0"/>
                </a:rPr>
                <a:t>question: how to design the tree to make it most efficient?</a:t>
              </a:r>
            </a:p>
          </p:txBody>
        </p:sp>
      </p:grpSp>
      <p:pic>
        <p:nvPicPr>
          <p:cNvPr id="33" name="圖片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248" y="8688624"/>
            <a:ext cx="2000868" cy="697812"/>
          </a:xfrm>
          <a:prstGeom prst="rect">
            <a:avLst/>
          </a:prstGeom>
        </p:spPr>
      </p:pic>
      <p:sp>
        <p:nvSpPr>
          <p:cNvPr id="34" name="投影片編號版面配置區 4"/>
          <p:cNvSpPr txBox="1">
            <a:spLocks/>
          </p:cNvSpPr>
          <p:nvPr/>
        </p:nvSpPr>
        <p:spPr>
          <a:xfrm>
            <a:off x="16376040" y="9496430"/>
            <a:ext cx="911452" cy="5476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fld id="{7A20235C-42BF-4B25-9723-BC31C62EF58C}" type="slidenum">
              <a:rPr lang="zh-TW" altLang="en-US" sz="2400">
                <a:solidFill>
                  <a:schemeClr val="accent3">
                    <a:lumMod val="65000"/>
                  </a:schemeClr>
                </a:solidFill>
              </a:rPr>
              <a:pPr/>
              <a:t>12</a:t>
            </a:fld>
            <a:endParaRPr lang="zh-TW" altLang="en-US" sz="2400" dirty="0">
              <a:solidFill>
                <a:schemeClr val="accent3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7" name="群組 2"/>
          <p:cNvGrpSpPr>
            <a:grpSpLocks/>
          </p:cNvGrpSpPr>
          <p:nvPr/>
        </p:nvGrpSpPr>
        <p:grpSpPr bwMode="auto">
          <a:xfrm>
            <a:off x="215903" y="1177133"/>
            <a:ext cx="17840326" cy="8803482"/>
            <a:chOff x="107950" y="784225"/>
            <a:chExt cx="8920163" cy="5868988"/>
          </a:xfrm>
        </p:grpSpPr>
        <p:pic>
          <p:nvPicPr>
            <p:cNvPr id="26628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950" y="784225"/>
              <a:ext cx="8920163" cy="58689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629" name="矩形 1"/>
            <p:cNvSpPr>
              <a:spLocks noChangeArrowheads="1"/>
            </p:cNvSpPr>
            <p:nvPr/>
          </p:nvSpPr>
          <p:spPr bwMode="auto">
            <a:xfrm>
              <a:off x="5568785" y="5153417"/>
              <a:ext cx="1477328" cy="6155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360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純度變高最多</a:t>
              </a:r>
              <a:endParaRPr lang="en-US" altLang="zh-TW" sz="360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</p:grpSp>
      <p:sp>
        <p:nvSpPr>
          <p:cNvPr id="26626" name="文字方塊 1"/>
          <p:cNvSpPr txBox="1">
            <a:spLocks noChangeArrowheads="1"/>
          </p:cNvSpPr>
          <p:nvPr/>
        </p:nvSpPr>
        <p:spPr bwMode="auto">
          <a:xfrm>
            <a:off x="720726" y="541341"/>
            <a:ext cx="4908716" cy="10156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6000" b="1" u="sng" dirty="0">
                <a:latin typeface="Times New Roman" pitchFamily="18" charset="0"/>
                <a:cs typeface="Times New Roman" pitchFamily="18" charset="0"/>
              </a:rPr>
              <a:t>Node Splitting</a:t>
            </a:r>
            <a:endParaRPr lang="zh-TW" altLang="en-US" sz="6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779544" y="1053790"/>
            <a:ext cx="1508472" cy="634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4400" dirty="0">
                <a:solidFill>
                  <a:srgbClr val="FF0000"/>
                </a:solidFill>
              </a:rPr>
              <a:t>Goal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1304240" y="1053790"/>
            <a:ext cx="1508472" cy="634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4400" dirty="0">
                <a:solidFill>
                  <a:srgbClr val="FF0000"/>
                </a:solidFill>
              </a:rPr>
              <a:t>Goal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/>
              <p:cNvSpPr/>
              <p:nvPr/>
            </p:nvSpPr>
            <p:spPr>
              <a:xfrm>
                <a:off x="5975648" y="3200078"/>
                <a:ext cx="2304256" cy="6341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4400" i="1">
                          <a:solidFill>
                            <a:schemeClr val="tx1"/>
                          </a:solidFill>
                          <a:latin typeface="Cambria Math"/>
                        </a:rPr>
                        <m:t>(1−</m:t>
                      </m:r>
                      <m:r>
                        <a:rPr lang="en-US" altLang="zh-TW" sz="4400" i="1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altLang="zh-TW" sz="4400" i="1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TW" altLang="en-US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2132856"/>
                <a:ext cx="1152128" cy="422746"/>
              </a:xfrm>
              <a:prstGeom prst="rect">
                <a:avLst/>
              </a:prstGeom>
              <a:blipFill rotWithShape="1">
                <a:blip r:embed="rId3"/>
                <a:stretch>
                  <a:fillRect l="-3175" b="-1884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矩形 8"/>
          <p:cNvSpPr/>
          <p:nvPr/>
        </p:nvSpPr>
        <p:spPr>
          <a:xfrm>
            <a:off x="6407696" y="2552006"/>
            <a:ext cx="2304256" cy="3240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S </a:t>
            </a:r>
            <a:r>
              <a:rPr lang="en-US" altLang="zh-TW" dirty="0" err="1" smtClean="0">
                <a:solidFill>
                  <a:schemeClr val="tx1"/>
                </a:solidFill>
              </a:rPr>
              <a:t>s</a:t>
            </a:r>
            <a:r>
              <a:rPr lang="en-US" altLang="zh-TW" dirty="0" smtClean="0">
                <a:solidFill>
                  <a:schemeClr val="tx1"/>
                </a:solidFill>
              </a:rPr>
              <a:t> M t  </a:t>
            </a:r>
            <a:r>
              <a:rPr lang="en-US" altLang="zh-TW" dirty="0" err="1" smtClean="0">
                <a:solidFill>
                  <a:schemeClr val="tx1"/>
                </a:solidFill>
              </a:rPr>
              <a:t>T</a:t>
            </a:r>
            <a:endParaRPr lang="zh-TW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/>
              <p:cNvSpPr/>
              <p:nvPr/>
            </p:nvSpPr>
            <p:spPr>
              <a:xfrm>
                <a:off x="8939561" y="4939582"/>
                <a:ext cx="3675338" cy="6341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4400" i="1">
                          <a:solidFill>
                            <a:schemeClr val="tx1"/>
                          </a:solidFill>
                          <a:latin typeface="Cambria Math"/>
                        </a:rPr>
                        <m:t>𝐻</m:t>
                      </m:r>
                      <m:r>
                        <a:rPr lang="en-US" altLang="zh-TW" sz="4400" i="1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altLang="zh-TW" sz="4400" i="1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altLang="zh-TW" sz="4400" i="1">
                          <a:solidFill>
                            <a:schemeClr val="tx1"/>
                          </a:solidFill>
                          <a:latin typeface="Cambria Math"/>
                        </a:rPr>
                        <m:t>)(1−</m:t>
                      </m:r>
                      <m:r>
                        <a:rPr lang="en-US" altLang="zh-TW" sz="4400" i="1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altLang="zh-TW" sz="4400" i="1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TW" altLang="en-US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矩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779" y="3292525"/>
                <a:ext cx="1837669" cy="422746"/>
              </a:xfrm>
              <a:prstGeom prst="rect">
                <a:avLst/>
              </a:prstGeom>
              <a:blipFill rotWithShape="1">
                <a:blip r:embed="rId4"/>
                <a:stretch>
                  <a:fillRect b="-1884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/>
              <p:cNvSpPr/>
              <p:nvPr/>
            </p:nvSpPr>
            <p:spPr>
              <a:xfrm>
                <a:off x="288032" y="5050234"/>
                <a:ext cx="2087216" cy="6341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4400" i="1">
                          <a:solidFill>
                            <a:schemeClr val="tx1"/>
                          </a:solidFill>
                          <a:latin typeface="Cambria Math"/>
                        </a:rPr>
                        <m:t>𝐻</m:t>
                      </m:r>
                      <m:r>
                        <a:rPr lang="en-US" altLang="zh-TW" sz="4400" i="1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altLang="zh-TW" sz="4400" i="1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altLang="zh-TW" sz="4400" i="1">
                          <a:solidFill>
                            <a:schemeClr val="tx1"/>
                          </a:solidFill>
                          <a:latin typeface="Cambria Math"/>
                        </a:rPr>
                        <m:t>)⋅</m:t>
                      </m:r>
                      <m:r>
                        <a:rPr lang="en-US" altLang="zh-TW" sz="4400" i="1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zh-TW" altLang="en-US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矩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016" y="3366294"/>
                <a:ext cx="1043608" cy="422746"/>
              </a:xfrm>
              <a:prstGeom prst="rect">
                <a:avLst/>
              </a:prstGeom>
              <a:blipFill rotWithShape="1">
                <a:blip r:embed="rId5"/>
                <a:stretch>
                  <a:fillRect l="-9357" b="-1714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圖片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4080" y="44965"/>
            <a:ext cx="3823920" cy="1068934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2672" y="8049640"/>
            <a:ext cx="2000868" cy="697812"/>
          </a:xfrm>
          <a:prstGeom prst="rect">
            <a:avLst/>
          </a:prstGeom>
        </p:spPr>
      </p:pic>
      <p:sp>
        <p:nvSpPr>
          <p:cNvPr id="14" name="投影片編號版面配置區 4"/>
          <p:cNvSpPr txBox="1">
            <a:spLocks/>
          </p:cNvSpPr>
          <p:nvPr/>
        </p:nvSpPr>
        <p:spPr>
          <a:xfrm>
            <a:off x="16376040" y="9496430"/>
            <a:ext cx="911452" cy="5476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fld id="{7A20235C-42BF-4B25-9723-BC31C62EF58C}" type="slidenum">
              <a:rPr lang="zh-TW" altLang="en-US" sz="2400">
                <a:solidFill>
                  <a:schemeClr val="bg1">
                    <a:lumMod val="65000"/>
                  </a:schemeClr>
                </a:solidFill>
              </a:rPr>
              <a:pPr/>
              <a:t>13</a:t>
            </a:fld>
            <a:endParaRPr lang="zh-TW" alt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8750" y="329409"/>
            <a:ext cx="16459200" cy="79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zh-TW" sz="6600" b="1">
                <a:latin typeface="Times New Roman" pitchFamily="18" charset="0"/>
              </a:rPr>
              <a:t>Splitting Criteria for the Decision Tree</a:t>
            </a: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1" y="-1838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04" name="Rectangle 7"/>
          <p:cNvSpPr>
            <a:spLocks noChangeArrowheads="1"/>
          </p:cNvSpPr>
          <p:nvPr/>
        </p:nvSpPr>
        <p:spPr bwMode="auto">
          <a:xfrm>
            <a:off x="1" y="-1838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05" name="Rectangle 9"/>
          <p:cNvSpPr>
            <a:spLocks noChangeArrowheads="1"/>
          </p:cNvSpPr>
          <p:nvPr/>
        </p:nvSpPr>
        <p:spPr bwMode="auto">
          <a:xfrm>
            <a:off x="1" y="-1838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06" name="Rectangle 11"/>
          <p:cNvSpPr>
            <a:spLocks noChangeArrowheads="1"/>
          </p:cNvSpPr>
          <p:nvPr/>
        </p:nvSpPr>
        <p:spPr bwMode="auto">
          <a:xfrm>
            <a:off x="1" y="476674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07" name="Rectangle 13"/>
          <p:cNvSpPr>
            <a:spLocks noChangeArrowheads="1"/>
          </p:cNvSpPr>
          <p:nvPr/>
        </p:nvSpPr>
        <p:spPr bwMode="auto">
          <a:xfrm>
            <a:off x="1" y="478103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08" name="Rectangle 15"/>
          <p:cNvSpPr>
            <a:spLocks noChangeArrowheads="1"/>
          </p:cNvSpPr>
          <p:nvPr/>
        </p:nvSpPr>
        <p:spPr bwMode="auto">
          <a:xfrm>
            <a:off x="1" y="475960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09" name="Rectangle 19"/>
          <p:cNvSpPr>
            <a:spLocks noChangeArrowheads="1"/>
          </p:cNvSpPr>
          <p:nvPr/>
        </p:nvSpPr>
        <p:spPr bwMode="auto">
          <a:xfrm>
            <a:off x="1" y="-1838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10" name="Rectangle 30"/>
          <p:cNvSpPr>
            <a:spLocks noChangeArrowheads="1"/>
          </p:cNvSpPr>
          <p:nvPr/>
        </p:nvSpPr>
        <p:spPr bwMode="auto">
          <a:xfrm>
            <a:off x="1" y="478103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11" name="Rectangle 33"/>
          <p:cNvSpPr>
            <a:spLocks noChangeArrowheads="1"/>
          </p:cNvSpPr>
          <p:nvPr/>
        </p:nvSpPr>
        <p:spPr bwMode="auto">
          <a:xfrm>
            <a:off x="1" y="-1838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12" name="Rectangle 36"/>
          <p:cNvSpPr>
            <a:spLocks noChangeArrowheads="1"/>
          </p:cNvSpPr>
          <p:nvPr/>
        </p:nvSpPr>
        <p:spPr bwMode="auto">
          <a:xfrm>
            <a:off x="1" y="-1838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grpSp>
        <p:nvGrpSpPr>
          <p:cNvPr id="25613" name="Group 55"/>
          <p:cNvGrpSpPr>
            <a:grpSpLocks/>
          </p:cNvGrpSpPr>
          <p:nvPr/>
        </p:nvGrpSpPr>
        <p:grpSpPr bwMode="auto">
          <a:xfrm>
            <a:off x="0" y="1327152"/>
            <a:ext cx="17564100" cy="9043988"/>
            <a:chOff x="0" y="557"/>
            <a:chExt cx="5532" cy="3798"/>
          </a:xfrm>
        </p:grpSpPr>
        <p:sp>
          <p:nvSpPr>
            <p:cNvPr id="25614" name="Rectangle 3"/>
            <p:cNvSpPr>
              <a:spLocks noChangeArrowheads="1"/>
            </p:cNvSpPr>
            <p:nvPr/>
          </p:nvSpPr>
          <p:spPr bwMode="auto">
            <a:xfrm>
              <a:off x="0" y="557"/>
              <a:ext cx="5532" cy="3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77800" indent="-1778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625475" indent="-268288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50938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70000"/>
                </a:lnSpc>
                <a:buFontTx/>
                <a:buChar char="•"/>
              </a:pPr>
              <a:r>
                <a:rPr lang="en-US" altLang="zh-TW" sz="2800" b="1" dirty="0">
                  <a:latin typeface="Times New Roman" pitchFamily="18" charset="0"/>
                </a:rPr>
                <a:t>Assume a Node n is to be split into nodes a and b</a:t>
              </a:r>
            </a:p>
            <a:p>
              <a:pPr lvl="1" eaLnBrk="1" hangingPunct="1">
                <a:lnSpc>
                  <a:spcPct val="70000"/>
                </a:lnSpc>
                <a:spcBef>
                  <a:spcPct val="20000"/>
                </a:spcBef>
                <a:spcAft>
                  <a:spcPct val="20000"/>
                </a:spcAft>
                <a:buFontTx/>
                <a:buChar char="–"/>
              </a:pPr>
              <a:r>
                <a:rPr lang="en-US" altLang="zh-TW" sz="2800" dirty="0">
                  <a:latin typeface="Times New Roman" pitchFamily="18" charset="0"/>
                </a:rPr>
                <a:t>weighted entropy</a:t>
              </a:r>
            </a:p>
            <a:p>
              <a:pPr lvl="2" eaLnBrk="1" hangingPunct="1">
                <a:lnSpc>
                  <a:spcPct val="70000"/>
                </a:lnSpc>
              </a:pPr>
              <a:r>
                <a:rPr lang="en-US" altLang="zh-TW" sz="2800" dirty="0">
                  <a:latin typeface="Times New Roman" pitchFamily="18" charset="0"/>
                </a:rPr>
                <a:t>     </a:t>
              </a:r>
              <a:r>
                <a:rPr lang="en-US" altLang="zh-TW" sz="2800" baseline="-25000" dirty="0">
                  <a:latin typeface="Times New Roman" pitchFamily="18" charset="0"/>
                </a:rPr>
                <a:t>=</a:t>
              </a:r>
            </a:p>
            <a:p>
              <a:pPr lvl="2" eaLnBrk="1" hangingPunct="1">
                <a:lnSpc>
                  <a:spcPct val="70000"/>
                </a:lnSpc>
                <a:spcBef>
                  <a:spcPct val="100000"/>
                </a:spcBef>
              </a:pPr>
              <a:r>
                <a:rPr lang="en-US" altLang="zh-TW" sz="2800" dirty="0">
                  <a:latin typeface="Times New Roman" pitchFamily="18" charset="0"/>
                </a:rPr>
                <a:t>	                   : percentage of data samples for class </a:t>
              </a:r>
              <a:r>
                <a:rPr lang="en-US" altLang="zh-TW" sz="2800" dirty="0" err="1">
                  <a:latin typeface="Times New Roman" pitchFamily="18" charset="0"/>
                </a:rPr>
                <a:t>i</a:t>
              </a:r>
              <a:r>
                <a:rPr lang="en-US" altLang="zh-TW" sz="2800" dirty="0">
                  <a:latin typeface="Times New Roman" pitchFamily="18" charset="0"/>
                </a:rPr>
                <a:t> at node n</a:t>
              </a:r>
            </a:p>
            <a:p>
              <a:pPr lvl="2" eaLnBrk="1" hangingPunct="1">
                <a:lnSpc>
                  <a:spcPct val="70000"/>
                </a:lnSpc>
                <a:spcBef>
                  <a:spcPct val="30000"/>
                </a:spcBef>
              </a:pPr>
              <a:r>
                <a:rPr lang="en-US" altLang="zh-TW" sz="2800" dirty="0">
                  <a:latin typeface="Times New Roman" pitchFamily="18" charset="0"/>
                </a:rPr>
                <a:t>              p(n):  prior probability of n, percentage of samples at node n out of </a:t>
              </a:r>
              <a:r>
                <a:rPr lang="en-US" altLang="zh-TW" sz="2800" dirty="0">
                  <a:latin typeface="Times New Roman" pitchFamily="18" charset="0"/>
                </a:rPr>
                <a:t>total </a:t>
              </a:r>
              <a:r>
                <a:rPr lang="en-US" altLang="zh-TW" sz="2800" dirty="0">
                  <a:latin typeface="Times New Roman" pitchFamily="18" charset="0"/>
                </a:rPr>
                <a:t>number of samples</a:t>
              </a:r>
            </a:p>
            <a:p>
              <a:pPr lvl="1" eaLnBrk="1" hangingPunct="1">
                <a:lnSpc>
                  <a:spcPct val="70000"/>
                </a:lnSpc>
                <a:spcAft>
                  <a:spcPct val="50000"/>
                </a:spcAft>
                <a:buFontTx/>
                <a:buChar char="–"/>
              </a:pPr>
              <a:r>
                <a:rPr lang="en-US" altLang="zh-TW" sz="2800" dirty="0">
                  <a:latin typeface="Times New Roman" pitchFamily="18" charset="0"/>
                </a:rPr>
                <a:t>entropy reduction for the split for a question q</a:t>
              </a:r>
            </a:p>
            <a:p>
              <a:pPr lvl="2" eaLnBrk="1" hangingPunct="1">
                <a:lnSpc>
                  <a:spcPct val="70000"/>
                </a:lnSpc>
                <a:spcBef>
                  <a:spcPct val="25000"/>
                </a:spcBef>
                <a:spcAft>
                  <a:spcPct val="25000"/>
                </a:spcAft>
              </a:pPr>
              <a:endParaRPr lang="en-US" altLang="zh-TW" sz="2800" dirty="0">
                <a:latin typeface="Times New Roman" pitchFamily="18" charset="0"/>
              </a:endParaRPr>
            </a:p>
            <a:p>
              <a:pPr lvl="1" eaLnBrk="1" hangingPunct="1">
                <a:lnSpc>
                  <a:spcPct val="70000"/>
                </a:lnSpc>
                <a:spcAft>
                  <a:spcPct val="50000"/>
                </a:spcAft>
                <a:buFontTx/>
                <a:buChar char="–"/>
              </a:pPr>
              <a:r>
                <a:rPr lang="en-US" altLang="zh-TW" sz="2800" dirty="0">
                  <a:latin typeface="Times New Roman" pitchFamily="18" charset="0"/>
                </a:rPr>
                <a:t>choosing the best question for the split at each node</a:t>
              </a:r>
            </a:p>
            <a:p>
              <a:pPr lvl="2" eaLnBrk="1" hangingPunct="1">
                <a:lnSpc>
                  <a:spcPct val="70000"/>
                </a:lnSpc>
                <a:spcBef>
                  <a:spcPct val="30000"/>
                </a:spcBef>
                <a:spcAft>
                  <a:spcPct val="30000"/>
                </a:spcAft>
              </a:pPr>
              <a:r>
                <a:rPr lang="en-US" altLang="zh-TW" sz="2800" dirty="0">
                  <a:latin typeface="Times New Roman" pitchFamily="18" charset="0"/>
                </a:rPr>
                <a:t>q</a:t>
              </a:r>
              <a:r>
                <a:rPr lang="en-US" altLang="zh-TW" sz="2800" baseline="30000" dirty="0">
                  <a:latin typeface="Times New Roman" pitchFamily="18" charset="0"/>
                </a:rPr>
                <a:t>* </a:t>
              </a:r>
              <a:r>
                <a:rPr lang="en-US" altLang="zh-TW" sz="2800" dirty="0">
                  <a:latin typeface="Times New Roman" pitchFamily="18" charset="0"/>
                </a:rPr>
                <a:t>=</a:t>
              </a:r>
            </a:p>
            <a:p>
              <a:pPr eaLnBrk="1" hangingPunct="1">
                <a:lnSpc>
                  <a:spcPct val="70000"/>
                </a:lnSpc>
                <a:buFontTx/>
                <a:buChar char="•"/>
              </a:pPr>
              <a:r>
                <a:rPr lang="en-US" altLang="zh-TW" sz="2800" b="1" dirty="0">
                  <a:latin typeface="Times New Roman" pitchFamily="18" charset="0"/>
                </a:rPr>
                <a:t>It can be shown</a:t>
              </a:r>
            </a:p>
            <a:p>
              <a:pPr lvl="2" eaLnBrk="1" hangingPunct="1">
                <a:lnSpc>
                  <a:spcPct val="70000"/>
                </a:lnSpc>
                <a:spcBef>
                  <a:spcPct val="30000"/>
                </a:spcBef>
                <a:spcAft>
                  <a:spcPct val="30000"/>
                </a:spcAft>
              </a:pPr>
              <a:endParaRPr lang="en-US" altLang="zh-TW" sz="2800" dirty="0">
                <a:latin typeface="Times New Roman" pitchFamily="18" charset="0"/>
              </a:endParaRPr>
            </a:p>
            <a:p>
              <a:pPr lvl="2" eaLnBrk="1" hangingPunct="1">
                <a:lnSpc>
                  <a:spcPct val="70000"/>
                </a:lnSpc>
                <a:spcBef>
                  <a:spcPct val="30000"/>
                </a:spcBef>
                <a:spcAft>
                  <a:spcPct val="30000"/>
                </a:spcAft>
              </a:pPr>
              <a:endParaRPr lang="en-US" altLang="zh-TW" sz="2800" dirty="0">
                <a:latin typeface="Times New Roman" pitchFamily="18" charset="0"/>
              </a:endParaRPr>
            </a:p>
            <a:p>
              <a:pPr lvl="2" eaLnBrk="1" hangingPunct="1">
                <a:lnSpc>
                  <a:spcPct val="70000"/>
                </a:lnSpc>
                <a:spcBef>
                  <a:spcPct val="30000"/>
                </a:spcBef>
                <a:spcAft>
                  <a:spcPct val="30000"/>
                </a:spcAft>
              </a:pPr>
              <a:endParaRPr lang="en-US" altLang="zh-TW" sz="2800" dirty="0">
                <a:latin typeface="Times New Roman" pitchFamily="18" charset="0"/>
              </a:endParaRPr>
            </a:p>
            <a:p>
              <a:pPr lvl="1" eaLnBrk="1" hangingPunct="1">
                <a:lnSpc>
                  <a:spcPct val="70000"/>
                </a:lnSpc>
                <a:spcBef>
                  <a:spcPct val="80000"/>
                </a:spcBef>
                <a:buFontTx/>
                <a:buChar char="–"/>
              </a:pPr>
              <a:r>
                <a:rPr lang="en-US" altLang="zh-TW" sz="2800" dirty="0">
                  <a:latin typeface="Times New Roman" pitchFamily="18" charset="0"/>
                </a:rPr>
                <a:t>weighting by number of samples also taking into  considerations the reliability of the statistics</a:t>
              </a:r>
            </a:p>
            <a:p>
              <a:pPr eaLnBrk="1" hangingPunct="1">
                <a:lnSpc>
                  <a:spcPct val="70000"/>
                </a:lnSpc>
                <a:spcBef>
                  <a:spcPct val="30000"/>
                </a:spcBef>
                <a:buFontTx/>
                <a:buChar char="•"/>
              </a:pPr>
              <a:r>
                <a:rPr lang="en-US" altLang="zh-TW" sz="2800" b="1" dirty="0">
                  <a:latin typeface="Times New Roman" pitchFamily="18" charset="0"/>
                </a:rPr>
                <a:t>Entropy of the Tree T</a:t>
              </a:r>
            </a:p>
            <a:p>
              <a:pPr lvl="1" eaLnBrk="1" hangingPunct="1">
                <a:lnSpc>
                  <a:spcPct val="70000"/>
                </a:lnSpc>
                <a:buFontTx/>
                <a:buChar char="–"/>
              </a:pPr>
              <a:endParaRPr lang="en-US" altLang="zh-TW" sz="2800" dirty="0">
                <a:latin typeface="Times New Roman" pitchFamily="18" charset="0"/>
              </a:endParaRPr>
            </a:p>
            <a:p>
              <a:pPr lvl="1" eaLnBrk="1" hangingPunct="1">
                <a:lnSpc>
                  <a:spcPct val="70000"/>
                </a:lnSpc>
                <a:buFontTx/>
                <a:buChar char="–"/>
              </a:pPr>
              <a:endParaRPr lang="en-US" altLang="zh-TW" sz="2800" dirty="0">
                <a:latin typeface="Times New Roman" pitchFamily="18" charset="0"/>
              </a:endParaRPr>
            </a:p>
            <a:p>
              <a:pPr lvl="1" eaLnBrk="1" hangingPunct="1">
                <a:lnSpc>
                  <a:spcPct val="70000"/>
                </a:lnSpc>
                <a:buFontTx/>
                <a:buChar char="–"/>
              </a:pPr>
              <a:endParaRPr lang="en-US" altLang="zh-TW" sz="2800" dirty="0">
                <a:latin typeface="Times New Roman" pitchFamily="18" charset="0"/>
              </a:endParaRPr>
            </a:p>
            <a:p>
              <a:pPr lvl="1" eaLnBrk="1" hangingPunct="1">
                <a:lnSpc>
                  <a:spcPct val="70000"/>
                </a:lnSpc>
                <a:buFontTx/>
                <a:buChar char="–"/>
              </a:pPr>
              <a:r>
                <a:rPr lang="en-US" altLang="zh-TW" sz="2800" dirty="0">
                  <a:latin typeface="Times New Roman" pitchFamily="18" charset="0"/>
                </a:rPr>
                <a:t>the tree-growing (splitting) process repeatedly reduces</a:t>
              </a:r>
            </a:p>
          </p:txBody>
        </p:sp>
        <p:graphicFrame>
          <p:nvGraphicFramePr>
            <p:cNvPr id="25615" name="Object 4"/>
            <p:cNvGraphicFramePr>
              <a:graphicFrameLocks noChangeAspect="1"/>
            </p:cNvGraphicFramePr>
            <p:nvPr/>
          </p:nvGraphicFramePr>
          <p:xfrm>
            <a:off x="601" y="899"/>
            <a:ext cx="187" cy="1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89" name="方程式" r:id="rId3" imgW="203024" imgH="203024" progId="Equation.3">
                    <p:embed/>
                  </p:oleObj>
                </mc:Choice>
                <mc:Fallback>
                  <p:oleObj name="方程式" r:id="rId3" imgW="203024" imgH="203024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" y="899"/>
                          <a:ext cx="187" cy="1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16" name="Object 6"/>
            <p:cNvGraphicFramePr>
              <a:graphicFrameLocks noChangeAspect="1"/>
            </p:cNvGraphicFramePr>
            <p:nvPr/>
          </p:nvGraphicFramePr>
          <p:xfrm>
            <a:off x="1004" y="915"/>
            <a:ext cx="1617" cy="2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90" name="方程式" r:id="rId5" imgW="1675673" imgH="266584" progId="Equation.3">
                    <p:embed/>
                  </p:oleObj>
                </mc:Choice>
                <mc:Fallback>
                  <p:oleObj name="方程式" r:id="rId5" imgW="1675673" imgH="266584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4" y="915"/>
                          <a:ext cx="1617" cy="2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17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1954154"/>
                </p:ext>
              </p:extLst>
            </p:nvPr>
          </p:nvGraphicFramePr>
          <p:xfrm>
            <a:off x="883" y="1132"/>
            <a:ext cx="435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91" name="方程式" r:id="rId7" imgW="482391" imgH="253890" progId="Equation.3">
                    <p:embed/>
                  </p:oleObj>
                </mc:Choice>
                <mc:Fallback>
                  <p:oleObj name="方程式" r:id="rId7" imgW="482391" imgH="25389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3" y="1132"/>
                          <a:ext cx="435" cy="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18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12037418"/>
                </p:ext>
              </p:extLst>
            </p:nvPr>
          </p:nvGraphicFramePr>
          <p:xfrm>
            <a:off x="601" y="1673"/>
            <a:ext cx="1620" cy="2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92" name="方程式" r:id="rId9" imgW="1600200" imgH="241300" progId="Equation.3">
                    <p:embed/>
                  </p:oleObj>
                </mc:Choice>
                <mc:Fallback>
                  <p:oleObj name="方程式" r:id="rId9" imgW="1600200" imgH="241300" progId="Equation.3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" y="1673"/>
                          <a:ext cx="1620" cy="2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19" name="Text Box 21"/>
            <p:cNvSpPr txBox="1">
              <a:spLocks noChangeArrowheads="1"/>
            </p:cNvSpPr>
            <p:nvPr/>
          </p:nvSpPr>
          <p:spPr bwMode="auto">
            <a:xfrm>
              <a:off x="790" y="2139"/>
              <a:ext cx="544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altLang="zh-TW" sz="2800">
                  <a:latin typeface="Times New Roman" pitchFamily="18" charset="0"/>
                </a:rPr>
                <a:t>arg max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altLang="zh-TW" sz="2800">
                  <a:latin typeface="Times New Roman" pitchFamily="18" charset="0"/>
                </a:rPr>
                <a:t>q</a:t>
              </a:r>
            </a:p>
          </p:txBody>
        </p:sp>
        <p:graphicFrame>
          <p:nvGraphicFramePr>
            <p:cNvPr id="25620" name="Object 22"/>
            <p:cNvGraphicFramePr>
              <a:graphicFrameLocks noChangeAspect="1"/>
            </p:cNvGraphicFramePr>
            <p:nvPr/>
          </p:nvGraphicFramePr>
          <p:xfrm>
            <a:off x="1270" y="2197"/>
            <a:ext cx="484" cy="2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93" name="方程式" r:id="rId11" imgW="571252" imgH="241195" progId="Equation.3">
                    <p:embed/>
                  </p:oleObj>
                </mc:Choice>
                <mc:Fallback>
                  <p:oleObj name="方程式" r:id="rId11" imgW="571252" imgH="241195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70" y="2197"/>
                          <a:ext cx="484" cy="2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21" name="Object 29"/>
            <p:cNvGraphicFramePr>
              <a:graphicFrameLocks noChangeAspect="1"/>
            </p:cNvGraphicFramePr>
            <p:nvPr/>
          </p:nvGraphicFramePr>
          <p:xfrm>
            <a:off x="678" y="2581"/>
            <a:ext cx="1184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94" name="方程式" r:id="rId13" imgW="1333500" imgH="241300" progId="Equation.3">
                    <p:embed/>
                  </p:oleObj>
                </mc:Choice>
                <mc:Fallback>
                  <p:oleObj name="方程式" r:id="rId13" imgW="1333500" imgH="241300" progId="Equation.3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8" y="2581"/>
                          <a:ext cx="1184" cy="2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22" name="Object 32"/>
            <p:cNvGraphicFramePr>
              <a:graphicFrameLocks noChangeAspect="1"/>
            </p:cNvGraphicFramePr>
            <p:nvPr/>
          </p:nvGraphicFramePr>
          <p:xfrm>
            <a:off x="947" y="2808"/>
            <a:ext cx="2160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95" name="方程式" r:id="rId15" imgW="2527300" imgH="254000" progId="Equation.3">
                    <p:embed/>
                  </p:oleObj>
                </mc:Choice>
                <mc:Fallback>
                  <p:oleObj name="方程式" r:id="rId15" imgW="2527300" imgH="254000" progId="Equation.3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7" y="2808"/>
                          <a:ext cx="2160" cy="2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23" name="Text Box 34"/>
            <p:cNvSpPr txBox="1">
              <a:spLocks noChangeArrowheads="1"/>
            </p:cNvSpPr>
            <p:nvPr/>
          </p:nvSpPr>
          <p:spPr bwMode="auto">
            <a:xfrm>
              <a:off x="703" y="2956"/>
              <a:ext cx="3096" cy="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/>
              <a:r>
                <a:rPr lang="en-US" altLang="zh-TW" sz="2800" dirty="0">
                  <a:latin typeface="Times New Roman" pitchFamily="18" charset="0"/>
                </a:rPr>
                <a:t>a(x): distribution in node a,  b(x) distribution in node b</a:t>
              </a:r>
            </a:p>
            <a:p>
              <a:pPr eaLnBrk="1" hangingPunct="1"/>
              <a:r>
                <a:rPr lang="en-US" altLang="zh-TW" sz="2800" dirty="0">
                  <a:latin typeface="Times New Roman" pitchFamily="18" charset="0"/>
                </a:rPr>
                <a:t>n(x): distribution in node n   ,             </a:t>
              </a:r>
              <a:r>
                <a:rPr lang="en-US" altLang="zh-TW" sz="2800" dirty="0">
                  <a:latin typeface="Times New Roman" pitchFamily="18" charset="0"/>
                </a:rPr>
                <a:t>: </a:t>
              </a:r>
              <a:r>
                <a:rPr lang="en-US" altLang="zh-TW" sz="2800" dirty="0">
                  <a:latin typeface="Times New Roman" pitchFamily="18" charset="0"/>
                </a:rPr>
                <a:t>cross entropy</a:t>
              </a:r>
              <a:endParaRPr lang="en-US" altLang="zh-TW" sz="2800" dirty="0"/>
            </a:p>
          </p:txBody>
        </p:sp>
        <p:graphicFrame>
          <p:nvGraphicFramePr>
            <p:cNvPr id="25624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86632076"/>
                </p:ext>
              </p:extLst>
            </p:nvPr>
          </p:nvGraphicFramePr>
          <p:xfrm>
            <a:off x="2081" y="3170"/>
            <a:ext cx="340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96" name="方程式" r:id="rId17" imgW="507780" imgH="253890" progId="Equation.3">
                    <p:embed/>
                  </p:oleObj>
                </mc:Choice>
                <mc:Fallback>
                  <p:oleObj name="方程式" r:id="rId17" imgW="507780" imgH="253890" progId="Equation.3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81" y="3170"/>
                          <a:ext cx="340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25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28733154"/>
                </p:ext>
              </p:extLst>
            </p:nvPr>
          </p:nvGraphicFramePr>
          <p:xfrm>
            <a:off x="2925" y="3971"/>
            <a:ext cx="363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97" name="方程式" r:id="rId19" imgW="368300" imgH="241300" progId="Equation.3">
                    <p:embed/>
                  </p:oleObj>
                </mc:Choice>
                <mc:Fallback>
                  <p:oleObj name="方程式" r:id="rId19" imgW="368300" imgH="24130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5" y="3971"/>
                          <a:ext cx="363" cy="2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26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7568772"/>
                </p:ext>
              </p:extLst>
            </p:nvPr>
          </p:nvGraphicFramePr>
          <p:xfrm>
            <a:off x="466" y="3713"/>
            <a:ext cx="861" cy="2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98" name="方程式" r:id="rId21" imgW="939392" imgH="291973" progId="Equation.3">
                    <p:embed/>
                  </p:oleObj>
                </mc:Choice>
                <mc:Fallback>
                  <p:oleObj name="方程式" r:id="rId21" imgW="939392" imgH="291973" progId="Equation.3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6" y="3713"/>
                          <a:ext cx="861" cy="2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27" name="Text Box 39"/>
            <p:cNvSpPr txBox="1">
              <a:spLocks noChangeArrowheads="1"/>
            </p:cNvSpPr>
            <p:nvPr/>
          </p:nvSpPr>
          <p:spPr bwMode="auto">
            <a:xfrm>
              <a:off x="771" y="3896"/>
              <a:ext cx="4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1600" dirty="0">
                  <a:latin typeface="Times New Roman" pitchFamily="18" charset="0"/>
                </a:rPr>
                <a:t>terminal n</a:t>
              </a:r>
              <a:endParaRPr lang="en-US" altLang="zh-TW" dirty="0"/>
            </a:p>
          </p:txBody>
        </p:sp>
        <p:sp>
          <p:nvSpPr>
            <p:cNvPr id="25628" name="Text Box 42"/>
            <p:cNvSpPr txBox="1">
              <a:spLocks noChangeArrowheads="1"/>
            </p:cNvSpPr>
            <p:nvPr/>
          </p:nvSpPr>
          <p:spPr bwMode="auto">
            <a:xfrm>
              <a:off x="1178" y="3787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1600" dirty="0">
                  <a:latin typeface="Times New Roman" pitchFamily="18" charset="0"/>
                </a:rPr>
                <a:t>n</a:t>
              </a:r>
              <a:endParaRPr lang="en-US" altLang="zh-TW" dirty="0"/>
            </a:p>
          </p:txBody>
        </p:sp>
        <p:sp>
          <p:nvSpPr>
            <p:cNvPr id="25629" name="Text Box 43"/>
            <p:cNvSpPr txBox="1">
              <a:spLocks noChangeArrowheads="1"/>
            </p:cNvSpPr>
            <p:nvPr/>
          </p:nvSpPr>
          <p:spPr bwMode="auto">
            <a:xfrm>
              <a:off x="663" y="996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1600">
                  <a:latin typeface="Times New Roman" pitchFamily="18" charset="0"/>
                </a:rPr>
                <a:t>n</a:t>
              </a:r>
              <a:endParaRPr lang="en-US" altLang="zh-TW"/>
            </a:p>
          </p:txBody>
        </p:sp>
        <p:sp>
          <p:nvSpPr>
            <p:cNvPr id="25630" name="Text Box 44"/>
            <p:cNvSpPr txBox="1">
              <a:spLocks noChangeArrowheads="1"/>
            </p:cNvSpPr>
            <p:nvPr/>
          </p:nvSpPr>
          <p:spPr bwMode="auto">
            <a:xfrm>
              <a:off x="765" y="1761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1600">
                  <a:latin typeface="Times New Roman" pitchFamily="18" charset="0"/>
                </a:rPr>
                <a:t>n</a:t>
              </a:r>
              <a:endParaRPr lang="en-US" altLang="zh-TW"/>
            </a:p>
          </p:txBody>
        </p:sp>
        <p:sp>
          <p:nvSpPr>
            <p:cNvPr id="25631" name="Text Box 45"/>
            <p:cNvSpPr txBox="1">
              <a:spLocks noChangeArrowheads="1"/>
            </p:cNvSpPr>
            <p:nvPr/>
          </p:nvSpPr>
          <p:spPr bwMode="auto">
            <a:xfrm>
              <a:off x="1256" y="1724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1600" dirty="0">
                  <a:latin typeface="Times New Roman" pitchFamily="18" charset="0"/>
                </a:rPr>
                <a:t>n</a:t>
              </a:r>
              <a:endParaRPr lang="en-US" altLang="zh-TW" dirty="0"/>
            </a:p>
          </p:txBody>
        </p:sp>
        <p:sp>
          <p:nvSpPr>
            <p:cNvPr id="25632" name="Text Box 46"/>
            <p:cNvSpPr txBox="1">
              <a:spLocks noChangeArrowheads="1"/>
            </p:cNvSpPr>
            <p:nvPr/>
          </p:nvSpPr>
          <p:spPr bwMode="auto">
            <a:xfrm>
              <a:off x="1621" y="1737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1600" dirty="0">
                  <a:latin typeface="Times New Roman" pitchFamily="18" charset="0"/>
                </a:rPr>
                <a:t>a</a:t>
              </a:r>
              <a:endParaRPr lang="en-US" altLang="zh-TW" dirty="0"/>
            </a:p>
          </p:txBody>
        </p:sp>
        <p:sp>
          <p:nvSpPr>
            <p:cNvPr id="25633" name="Text Box 47"/>
            <p:cNvSpPr txBox="1">
              <a:spLocks noChangeArrowheads="1"/>
            </p:cNvSpPr>
            <p:nvPr/>
          </p:nvSpPr>
          <p:spPr bwMode="auto">
            <a:xfrm>
              <a:off x="1927" y="1765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1600" dirty="0">
                  <a:latin typeface="Times New Roman" pitchFamily="18" charset="0"/>
                </a:rPr>
                <a:t>b</a:t>
              </a:r>
              <a:endParaRPr lang="en-US" altLang="zh-TW" dirty="0"/>
            </a:p>
          </p:txBody>
        </p:sp>
        <p:sp>
          <p:nvSpPr>
            <p:cNvPr id="25634" name="Text Box 48"/>
            <p:cNvSpPr txBox="1">
              <a:spLocks noChangeArrowheads="1"/>
            </p:cNvSpPr>
            <p:nvPr/>
          </p:nvSpPr>
          <p:spPr bwMode="auto">
            <a:xfrm>
              <a:off x="1444" y="2278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1600">
                  <a:latin typeface="Times New Roman" pitchFamily="18" charset="0"/>
                </a:rPr>
                <a:t>n</a:t>
              </a:r>
              <a:endParaRPr lang="en-US" altLang="zh-TW"/>
            </a:p>
          </p:txBody>
        </p:sp>
        <p:sp>
          <p:nvSpPr>
            <p:cNvPr id="25635" name="Text Box 50"/>
            <p:cNvSpPr txBox="1">
              <a:spLocks noChangeArrowheads="1"/>
            </p:cNvSpPr>
            <p:nvPr/>
          </p:nvSpPr>
          <p:spPr bwMode="auto">
            <a:xfrm>
              <a:off x="833" y="2679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1600">
                  <a:latin typeface="Times New Roman" pitchFamily="18" charset="0"/>
                </a:rPr>
                <a:t>n</a:t>
              </a:r>
              <a:endParaRPr lang="en-US" altLang="zh-TW"/>
            </a:p>
          </p:txBody>
        </p:sp>
        <p:sp>
          <p:nvSpPr>
            <p:cNvPr id="25636" name="Text Box 51"/>
            <p:cNvSpPr txBox="1">
              <a:spLocks noChangeArrowheads="1"/>
            </p:cNvSpPr>
            <p:nvPr/>
          </p:nvSpPr>
          <p:spPr bwMode="auto">
            <a:xfrm>
              <a:off x="1105" y="2672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1600">
                  <a:latin typeface="Times New Roman" pitchFamily="18" charset="0"/>
                </a:rPr>
                <a:t>n</a:t>
              </a:r>
              <a:endParaRPr lang="en-US" altLang="zh-TW"/>
            </a:p>
          </p:txBody>
        </p:sp>
        <p:sp>
          <p:nvSpPr>
            <p:cNvPr id="25637" name="Text Box 52"/>
            <p:cNvSpPr txBox="1">
              <a:spLocks noChangeArrowheads="1"/>
            </p:cNvSpPr>
            <p:nvPr/>
          </p:nvSpPr>
          <p:spPr bwMode="auto">
            <a:xfrm>
              <a:off x="1411" y="2678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1600">
                  <a:latin typeface="Times New Roman" pitchFamily="18" charset="0"/>
                </a:rPr>
                <a:t>a</a:t>
              </a:r>
              <a:endParaRPr lang="en-US" altLang="zh-TW"/>
            </a:p>
          </p:txBody>
        </p:sp>
        <p:sp>
          <p:nvSpPr>
            <p:cNvPr id="25638" name="Text Box 53"/>
            <p:cNvSpPr txBox="1">
              <a:spLocks noChangeArrowheads="1"/>
            </p:cNvSpPr>
            <p:nvPr/>
          </p:nvSpPr>
          <p:spPr bwMode="auto">
            <a:xfrm>
              <a:off x="1689" y="2689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1600">
                  <a:latin typeface="Times New Roman" pitchFamily="18" charset="0"/>
                </a:rPr>
                <a:t>b</a:t>
              </a:r>
              <a:endParaRPr lang="en-US" altLang="zh-TW"/>
            </a:p>
          </p:txBody>
        </p:sp>
      </p:grpSp>
      <p:sp>
        <p:nvSpPr>
          <p:cNvPr id="39" name="投影片編號版面配置區 4"/>
          <p:cNvSpPr txBox="1">
            <a:spLocks/>
          </p:cNvSpPr>
          <p:nvPr/>
        </p:nvSpPr>
        <p:spPr>
          <a:xfrm>
            <a:off x="16376040" y="9496430"/>
            <a:ext cx="911452" cy="5476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fld id="{7A20235C-42BF-4B25-9723-BC31C62EF58C}" type="slidenum">
              <a:rPr lang="zh-TW" altLang="en-US" sz="2400">
                <a:solidFill>
                  <a:schemeClr val="accent3">
                    <a:lumMod val="65000"/>
                  </a:schemeClr>
                </a:solidFill>
              </a:rPr>
              <a:pPr/>
              <a:t>14</a:t>
            </a:fld>
            <a:endParaRPr lang="zh-TW" altLang="en-US" sz="2400" dirty="0">
              <a:solidFill>
                <a:schemeClr val="accent3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62744"/>
            <a:ext cx="181356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zh-TW" sz="5600" b="1" dirty="0">
                <a:latin typeface="Times New Roman" pitchFamily="18" charset="0"/>
              </a:rPr>
              <a:t>Training </a:t>
            </a:r>
            <a:r>
              <a:rPr lang="en-US" altLang="zh-TW" sz="5600" b="1" dirty="0" err="1">
                <a:latin typeface="Times New Roman" pitchFamily="18" charset="0"/>
              </a:rPr>
              <a:t>Triphone</a:t>
            </a:r>
            <a:r>
              <a:rPr lang="en-US" altLang="zh-TW" sz="5600" b="1" dirty="0">
                <a:latin typeface="Times New Roman" pitchFamily="18" charset="0"/>
              </a:rPr>
              <a:t> Models with Decision Trees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0" y="1362869"/>
            <a:ext cx="18278476" cy="892492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</a:bodyPr>
          <a:lstStyle/>
          <a:p>
            <a:pPr marL="355600" indent="-3556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4000" b="1" dirty="0">
                <a:latin typeface="Times New Roman" pitchFamily="18" charset="0"/>
              </a:rPr>
              <a:t>Construct a tree for each state of each base phoneme (including all possible context dependency) </a:t>
            </a:r>
          </a:p>
          <a:p>
            <a:pPr marL="1250950" lvl="1" indent="-536576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4000" dirty="0">
                <a:latin typeface="Times New Roman" pitchFamily="18" charset="0"/>
              </a:rPr>
              <a:t>e.g. 50 phonemes, 5 states each HMM</a:t>
            </a:r>
          </a:p>
          <a:p>
            <a:pPr marL="2454276" lvl="2" indent="-307976" eaLnBrk="1" hangingPunct="1">
              <a:lnSpc>
                <a:spcPct val="80000"/>
              </a:lnSpc>
              <a:spcBef>
                <a:spcPct val="30000"/>
              </a:spcBef>
              <a:buClr>
                <a:schemeClr val="tx2"/>
              </a:buClr>
              <a:buNone/>
            </a:pPr>
            <a:r>
              <a:rPr lang="en-US" altLang="zh-TW" sz="4000" dirty="0">
                <a:solidFill>
                  <a:schemeClr val="tx2"/>
                </a:solidFill>
                <a:latin typeface="Times New Roman" pitchFamily="18" charset="0"/>
              </a:rPr>
              <a:t>5*50=250 trees</a:t>
            </a:r>
            <a:r>
              <a:rPr lang="en-US" altLang="zh-TW" sz="4000" dirty="0">
                <a:latin typeface="Times New Roman" pitchFamily="18" charset="0"/>
                <a:cs typeface="Arial" charset="0"/>
              </a:rPr>
              <a:t> </a:t>
            </a:r>
            <a:r>
              <a:rPr lang="en-US" altLang="zh-TW" sz="4000" dirty="0">
                <a:latin typeface="Times New Roman" pitchFamily="18" charset="0"/>
              </a:rPr>
              <a:t> </a:t>
            </a:r>
          </a:p>
          <a:p>
            <a:pPr marL="355600" indent="-3556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4000" b="1" dirty="0">
                <a:latin typeface="Times New Roman" pitchFamily="18" charset="0"/>
                <a:cs typeface="Arial" charset="0"/>
              </a:rPr>
              <a:t>Develop a set of questions from phonetic knowledge</a:t>
            </a:r>
          </a:p>
          <a:p>
            <a:pPr marL="355600" indent="-3556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4000" b="1" dirty="0">
                <a:latin typeface="Times New Roman" pitchFamily="18" charset="0"/>
                <a:cs typeface="Arial" charset="0"/>
              </a:rPr>
              <a:t>Grow the tree starting from the root node with all available training data</a:t>
            </a:r>
          </a:p>
          <a:p>
            <a:pPr marL="355600" indent="-3556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4000" b="1" dirty="0">
                <a:latin typeface="Times New Roman" pitchFamily="18" charset="0"/>
                <a:cs typeface="Arial" charset="0"/>
              </a:rPr>
              <a:t>Some stop criteria determine the final structure of the trees</a:t>
            </a:r>
          </a:p>
          <a:p>
            <a:pPr marL="1250950" lvl="1" indent="-536576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4000" dirty="0">
                <a:latin typeface="Times New Roman" pitchFamily="18" charset="0"/>
                <a:cs typeface="Arial" charset="0"/>
              </a:rPr>
              <a:t>e.g. minimum entropy reduction, minimum number of samples in each leaf node</a:t>
            </a:r>
          </a:p>
          <a:p>
            <a:pPr marL="355600" indent="-3556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4000" b="1" dirty="0">
                <a:latin typeface="Times New Roman" pitchFamily="18" charset="0"/>
                <a:cs typeface="Arial" charset="0"/>
              </a:rPr>
              <a:t>For any unseen </a:t>
            </a:r>
            <a:r>
              <a:rPr lang="en-US" altLang="zh-TW" sz="4000" b="1" dirty="0" err="1">
                <a:latin typeface="Times New Roman" pitchFamily="18" charset="0"/>
                <a:cs typeface="Arial" charset="0"/>
              </a:rPr>
              <a:t>triphone</a:t>
            </a:r>
            <a:r>
              <a:rPr lang="en-US" altLang="zh-TW" sz="4000" b="1" dirty="0">
                <a:latin typeface="Times New Roman" pitchFamily="18" charset="0"/>
                <a:cs typeface="Arial" charset="0"/>
              </a:rPr>
              <a:t>, traversal across the tree by answering the questions leading to the most appropriate state distribution</a:t>
            </a:r>
          </a:p>
          <a:p>
            <a:pPr marL="355600" indent="-3556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4000" b="1" dirty="0">
                <a:latin typeface="Times New Roman" pitchFamily="18" charset="0"/>
                <a:cs typeface="Arial" charset="0"/>
              </a:rPr>
              <a:t>The </a:t>
            </a:r>
            <a:r>
              <a:rPr lang="en-US" altLang="zh-TW" sz="4000" b="1" dirty="0" err="1">
                <a:latin typeface="Times New Roman" pitchFamily="18" charset="0"/>
                <a:cs typeface="Arial" charset="0"/>
              </a:rPr>
              <a:t>Gaussion</a:t>
            </a:r>
            <a:r>
              <a:rPr lang="en-US" altLang="zh-TW" sz="4000" b="1" dirty="0">
                <a:latin typeface="Times New Roman" pitchFamily="18" charset="0"/>
                <a:cs typeface="Arial" charset="0"/>
              </a:rPr>
              <a:t> mixture distribution for each state of a phoneme model for contexts with similar linguistic properties are “tied” together, sharing the same training data and parameters</a:t>
            </a:r>
          </a:p>
          <a:p>
            <a:pPr marL="355600" indent="-3556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4000" b="1" dirty="0">
                <a:latin typeface="Times New Roman" pitchFamily="18" charset="0"/>
                <a:cs typeface="Arial" charset="0"/>
              </a:rPr>
              <a:t>The classification is both data-driven and linguistic-knowledge-driven</a:t>
            </a:r>
          </a:p>
          <a:p>
            <a:pPr marL="355600" indent="-3556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4000" b="1" dirty="0">
                <a:latin typeface="Times New Roman" pitchFamily="18" charset="0"/>
                <a:cs typeface="Arial" charset="0"/>
              </a:rPr>
              <a:t>Further approaches such as tree pruning and composite questions </a:t>
            </a:r>
          </a:p>
          <a:p>
            <a:pPr marL="355600" indent="-355600" eaLnBrk="1" hangingPunct="1">
              <a:lnSpc>
                <a:spcPct val="80000"/>
              </a:lnSpc>
              <a:spcBef>
                <a:spcPct val="30000"/>
              </a:spcBef>
              <a:buNone/>
            </a:pPr>
            <a:r>
              <a:rPr lang="en-US" altLang="zh-TW" sz="4000" b="1" dirty="0">
                <a:latin typeface="Times New Roman" pitchFamily="18" charset="0"/>
                <a:cs typeface="Arial" charset="0"/>
              </a:rPr>
              <a:t>	(e.g.                    )</a:t>
            </a:r>
          </a:p>
        </p:txBody>
      </p:sp>
      <p:sp>
        <p:nvSpPr>
          <p:cNvPr id="27652" name="Text Box 10"/>
          <p:cNvSpPr txBox="1">
            <a:spLocks noChangeArrowheads="1"/>
          </p:cNvSpPr>
          <p:nvPr/>
        </p:nvSpPr>
        <p:spPr bwMode="auto">
          <a:xfrm>
            <a:off x="10439403" y="824708"/>
            <a:ext cx="10096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/>
          </a:p>
        </p:txBody>
      </p:sp>
      <p:sp>
        <p:nvSpPr>
          <p:cNvPr id="27653" name="Rectangle 41"/>
          <p:cNvSpPr>
            <a:spLocks noChangeArrowheads="1"/>
          </p:cNvSpPr>
          <p:nvPr/>
        </p:nvSpPr>
        <p:spPr bwMode="auto">
          <a:xfrm>
            <a:off x="1" y="-1838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graphicFrame>
        <p:nvGraphicFramePr>
          <p:cNvPr id="27654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1999658"/>
              </p:ext>
            </p:extLst>
          </p:nvPr>
        </p:nvGraphicFramePr>
        <p:xfrm>
          <a:off x="1511153" y="9032726"/>
          <a:ext cx="25717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1" name="方程式" r:id="rId3" imgW="533169" imgH="253890" progId="Equation.3">
                  <p:embed/>
                </p:oleObj>
              </mc:Choice>
              <mc:Fallback>
                <p:oleObj name="方程式" r:id="rId3" imgW="533169" imgH="25389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1153" y="9032726"/>
                        <a:ext cx="257175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投影片編號版面配置區 4"/>
          <p:cNvSpPr txBox="1">
            <a:spLocks/>
          </p:cNvSpPr>
          <p:nvPr/>
        </p:nvSpPr>
        <p:spPr>
          <a:xfrm>
            <a:off x="16376040" y="9496430"/>
            <a:ext cx="911452" cy="5476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fld id="{7A20235C-42BF-4B25-9723-BC31C62EF58C}" type="slidenum">
              <a:rPr lang="zh-TW" altLang="en-US" sz="2400">
                <a:solidFill>
                  <a:schemeClr val="accent3">
                    <a:lumMod val="65000"/>
                  </a:schemeClr>
                </a:solidFill>
              </a:rPr>
              <a:pPr/>
              <a:t>15</a:t>
            </a:fld>
            <a:endParaRPr lang="zh-TW" altLang="en-US" sz="2400" dirty="0">
              <a:solidFill>
                <a:schemeClr val="accent3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794"/>
            <a:ext cx="18288000" cy="108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 eaLnBrk="1" hangingPunct="1"/>
            <a:r>
              <a:rPr lang="en-US" altLang="zh-TW" sz="5600" b="1" dirty="0">
                <a:latin typeface="Times New Roman" pitchFamily="18" charset="0"/>
              </a:rPr>
              <a:t>Training Tri-phone Models with Decision Trees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10191754" y="7713664"/>
            <a:ext cx="7881240" cy="2400300"/>
          </a:xfrm>
          <a:prstGeom prst="rect">
            <a:avLst/>
          </a:prstGeom>
          <a:solidFill>
            <a:srgbClr val="CCECFF">
              <a:alpha val="50195"/>
            </a:srgbClr>
          </a:solidFill>
          <a:ln w="19050">
            <a:solidFill>
              <a:srgbClr val="0099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zh-TW" sz="3200" b="1" dirty="0">
                <a:solidFill>
                  <a:schemeClr val="accent2"/>
                </a:solidFill>
                <a:latin typeface="Times New Roman" pitchFamily="18" charset="0"/>
              </a:rPr>
              <a:t>Example Questions: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zh-TW" sz="3200" b="1" dirty="0">
                <a:solidFill>
                  <a:schemeClr val="accent2"/>
                </a:solidFill>
                <a:latin typeface="Times New Roman" pitchFamily="18" charset="0"/>
              </a:rPr>
              <a:t>12: Is left context a vowel?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zh-TW" sz="3200" b="1" dirty="0">
                <a:solidFill>
                  <a:schemeClr val="accent2"/>
                </a:solidFill>
                <a:latin typeface="Times New Roman" pitchFamily="18" charset="0"/>
              </a:rPr>
              <a:t>24: Is left context a back-vowel?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zh-TW" sz="3200" b="1" dirty="0">
                <a:solidFill>
                  <a:schemeClr val="accent2"/>
                </a:solidFill>
                <a:latin typeface="Times New Roman" pitchFamily="18" charset="0"/>
              </a:rPr>
              <a:t>30: Is left context a low-vowel?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zh-TW" sz="3200" b="1" dirty="0">
                <a:solidFill>
                  <a:schemeClr val="accent2"/>
                </a:solidFill>
                <a:latin typeface="Times New Roman" pitchFamily="18" charset="0"/>
              </a:rPr>
              <a:t>32: Is left context a rounded-vowel?</a:t>
            </a:r>
          </a:p>
        </p:txBody>
      </p:sp>
      <p:grpSp>
        <p:nvGrpSpPr>
          <p:cNvPr id="28676" name="群組 1"/>
          <p:cNvGrpSpPr>
            <a:grpSpLocks/>
          </p:cNvGrpSpPr>
          <p:nvPr/>
        </p:nvGrpSpPr>
        <p:grpSpPr bwMode="auto">
          <a:xfrm>
            <a:off x="2276479" y="4198939"/>
            <a:ext cx="7486650" cy="5731666"/>
            <a:chOff x="1111250" y="1482727"/>
            <a:chExt cx="3743325" cy="3821117"/>
          </a:xfrm>
        </p:grpSpPr>
        <p:sp>
          <p:nvSpPr>
            <p:cNvPr id="28730" name="Oval 4"/>
            <p:cNvSpPr>
              <a:spLocks noChangeArrowheads="1"/>
            </p:cNvSpPr>
            <p:nvPr/>
          </p:nvSpPr>
          <p:spPr bwMode="auto">
            <a:xfrm>
              <a:off x="2436813" y="1482727"/>
              <a:ext cx="744537" cy="32226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2400" b="1">
                  <a:latin typeface="Times New Roman" pitchFamily="18" charset="0"/>
                  <a:ea typeface="全真魏碑體" pitchFamily="49" charset="-120"/>
                </a:rPr>
                <a:t>12</a:t>
              </a:r>
            </a:p>
          </p:txBody>
        </p:sp>
        <p:sp>
          <p:nvSpPr>
            <p:cNvPr id="2" name="Oval 5"/>
            <p:cNvSpPr>
              <a:spLocks noChangeArrowheads="1"/>
            </p:cNvSpPr>
            <p:nvPr/>
          </p:nvSpPr>
          <p:spPr bwMode="auto">
            <a:xfrm>
              <a:off x="1844675" y="2006603"/>
              <a:ext cx="746125" cy="32226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2400" b="1">
                  <a:latin typeface="Times New Roman" pitchFamily="18" charset="0"/>
                  <a:ea typeface="全真魏碑體" pitchFamily="49" charset="-120"/>
                </a:rPr>
                <a:t>30</a:t>
              </a:r>
            </a:p>
          </p:txBody>
        </p:sp>
        <p:sp>
          <p:nvSpPr>
            <p:cNvPr id="28732" name="Rectangle 6"/>
            <p:cNvSpPr>
              <a:spLocks noChangeArrowheads="1"/>
            </p:cNvSpPr>
            <p:nvPr/>
          </p:nvSpPr>
          <p:spPr bwMode="auto">
            <a:xfrm>
              <a:off x="3140075" y="2006603"/>
              <a:ext cx="669925" cy="30480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2400" b="1">
                  <a:latin typeface="Times New Roman" pitchFamily="18" charset="0"/>
                  <a:ea typeface="全真魏碑體" pitchFamily="49" charset="-120"/>
                </a:rPr>
                <a:t>sil-b+u</a:t>
              </a:r>
            </a:p>
          </p:txBody>
        </p:sp>
        <p:sp>
          <p:nvSpPr>
            <p:cNvPr id="3" name="Rectangle 7"/>
            <p:cNvSpPr>
              <a:spLocks noChangeArrowheads="1"/>
            </p:cNvSpPr>
            <p:nvPr/>
          </p:nvSpPr>
          <p:spPr bwMode="auto">
            <a:xfrm>
              <a:off x="1185863" y="2540003"/>
              <a:ext cx="633412" cy="66198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altLang="zh-TW" sz="2400" b="1">
                  <a:latin typeface="Times New Roman" pitchFamily="18" charset="0"/>
                  <a:ea typeface="全真魏碑體" pitchFamily="49" charset="-120"/>
                </a:rPr>
                <a:t>a-b+u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altLang="zh-TW" sz="2400" b="1">
                  <a:latin typeface="Times New Roman" pitchFamily="18" charset="0"/>
                  <a:ea typeface="全真魏碑體" pitchFamily="49" charset="-120"/>
                </a:rPr>
                <a:t>o-b+u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altLang="zh-TW" sz="2400" b="1">
                  <a:latin typeface="Times New Roman" pitchFamily="18" charset="0"/>
                  <a:ea typeface="全真魏碑體" pitchFamily="49" charset="-120"/>
                </a:rPr>
                <a:t>y-b+u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altLang="zh-TW" sz="2400" b="1">
                  <a:latin typeface="Times New Roman" pitchFamily="18" charset="0"/>
                  <a:ea typeface="全真魏碑體" pitchFamily="49" charset="-120"/>
                </a:rPr>
                <a:t>Y-b+u</a:t>
              </a:r>
            </a:p>
          </p:txBody>
        </p:sp>
        <p:sp>
          <p:nvSpPr>
            <p:cNvPr id="28734" name="Oval 8"/>
            <p:cNvSpPr>
              <a:spLocks noChangeArrowheads="1"/>
            </p:cNvSpPr>
            <p:nvPr/>
          </p:nvSpPr>
          <p:spPr bwMode="auto">
            <a:xfrm>
              <a:off x="2514600" y="2540003"/>
              <a:ext cx="719138" cy="32226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2400" b="1">
                  <a:latin typeface="Times New Roman" pitchFamily="18" charset="0"/>
                  <a:ea typeface="全真魏碑體" pitchFamily="49" charset="-120"/>
                </a:rPr>
                <a:t>32</a:t>
              </a:r>
            </a:p>
          </p:txBody>
        </p:sp>
        <p:sp>
          <p:nvSpPr>
            <p:cNvPr id="28735" name="Oval 9"/>
            <p:cNvSpPr>
              <a:spLocks noChangeArrowheads="1"/>
            </p:cNvSpPr>
            <p:nvPr/>
          </p:nvSpPr>
          <p:spPr bwMode="auto">
            <a:xfrm>
              <a:off x="1905000" y="3225805"/>
              <a:ext cx="744538" cy="32226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2400" b="1">
                  <a:latin typeface="Times New Roman" pitchFamily="18" charset="0"/>
                  <a:ea typeface="全真魏碑體" pitchFamily="49" charset="-120"/>
                </a:rPr>
                <a:t>46</a:t>
              </a:r>
            </a:p>
          </p:txBody>
        </p:sp>
        <p:sp>
          <p:nvSpPr>
            <p:cNvPr id="28736" name="Oval 10"/>
            <p:cNvSpPr>
              <a:spLocks noChangeArrowheads="1"/>
            </p:cNvSpPr>
            <p:nvPr/>
          </p:nvSpPr>
          <p:spPr bwMode="auto">
            <a:xfrm>
              <a:off x="3444875" y="3225805"/>
              <a:ext cx="746125" cy="32226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2400" b="1">
                  <a:latin typeface="Times New Roman" pitchFamily="18" charset="0"/>
                  <a:ea typeface="全真魏碑體" pitchFamily="49" charset="-120"/>
                </a:rPr>
                <a:t>42</a:t>
              </a:r>
            </a:p>
          </p:txBody>
        </p:sp>
        <p:sp>
          <p:nvSpPr>
            <p:cNvPr id="28737" name="Rectangle 11"/>
            <p:cNvSpPr>
              <a:spLocks noChangeArrowheads="1"/>
            </p:cNvSpPr>
            <p:nvPr/>
          </p:nvSpPr>
          <p:spPr bwMode="auto">
            <a:xfrm>
              <a:off x="1111250" y="3863980"/>
              <a:ext cx="744538" cy="276226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2400" b="1">
                  <a:latin typeface="Times New Roman" pitchFamily="18" charset="0"/>
                  <a:ea typeface="全真魏碑體" pitchFamily="49" charset="-120"/>
                </a:rPr>
                <a:t>U-b+u</a:t>
              </a:r>
            </a:p>
          </p:txBody>
        </p:sp>
        <p:sp>
          <p:nvSpPr>
            <p:cNvPr id="28738" name="Rectangle 12"/>
            <p:cNvSpPr>
              <a:spLocks noChangeArrowheads="1"/>
            </p:cNvSpPr>
            <p:nvPr/>
          </p:nvSpPr>
          <p:spPr bwMode="auto">
            <a:xfrm>
              <a:off x="2074863" y="3863980"/>
              <a:ext cx="744537" cy="276226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2400" b="1">
                  <a:latin typeface="Times New Roman" pitchFamily="18" charset="0"/>
                  <a:ea typeface="全真魏碑體" pitchFamily="49" charset="-120"/>
                </a:rPr>
                <a:t>u-b+u</a:t>
              </a:r>
            </a:p>
          </p:txBody>
        </p:sp>
        <p:sp>
          <p:nvSpPr>
            <p:cNvPr id="28739" name="Rectangle 13"/>
            <p:cNvSpPr>
              <a:spLocks noChangeArrowheads="1"/>
            </p:cNvSpPr>
            <p:nvPr/>
          </p:nvSpPr>
          <p:spPr bwMode="auto">
            <a:xfrm>
              <a:off x="4059238" y="3857631"/>
              <a:ext cx="795337" cy="263526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2400" b="1">
                  <a:latin typeface="Times New Roman" pitchFamily="18" charset="0"/>
                  <a:ea typeface="全真魏碑體" pitchFamily="49" charset="-120"/>
                </a:rPr>
                <a:t>i-b+u</a:t>
              </a:r>
            </a:p>
          </p:txBody>
        </p:sp>
        <p:sp>
          <p:nvSpPr>
            <p:cNvPr id="28740" name="Oval 14"/>
            <p:cNvSpPr>
              <a:spLocks noChangeArrowheads="1"/>
            </p:cNvSpPr>
            <p:nvPr/>
          </p:nvSpPr>
          <p:spPr bwMode="auto">
            <a:xfrm>
              <a:off x="3014663" y="3835406"/>
              <a:ext cx="744537" cy="32226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2400" b="1">
                  <a:latin typeface="Times New Roman" pitchFamily="18" charset="0"/>
                  <a:ea typeface="全真魏碑體" pitchFamily="49" charset="-120"/>
                </a:rPr>
                <a:t>24</a:t>
              </a:r>
            </a:p>
          </p:txBody>
        </p:sp>
        <p:sp>
          <p:nvSpPr>
            <p:cNvPr id="28741" name="Rectangle 15"/>
            <p:cNvSpPr>
              <a:spLocks noChangeArrowheads="1"/>
            </p:cNvSpPr>
            <p:nvPr/>
          </p:nvSpPr>
          <p:spPr bwMode="auto">
            <a:xfrm>
              <a:off x="2328863" y="4346581"/>
              <a:ext cx="793750" cy="30480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2400" b="1">
                  <a:latin typeface="Times New Roman" pitchFamily="18" charset="0"/>
                  <a:ea typeface="全真魏碑體" pitchFamily="49" charset="-120"/>
                </a:rPr>
                <a:t>e-b+u</a:t>
              </a:r>
            </a:p>
            <a:p>
              <a:pPr algn="ctr" eaLnBrk="1" hangingPunct="1">
                <a:lnSpc>
                  <a:spcPct val="75000"/>
                </a:lnSpc>
              </a:pPr>
              <a:r>
                <a:rPr lang="en-US" altLang="zh-TW" sz="2400" b="1">
                  <a:latin typeface="Times New Roman" pitchFamily="18" charset="0"/>
                  <a:ea typeface="全真魏碑體" pitchFamily="49" charset="-120"/>
                </a:rPr>
                <a:t>r-b+u</a:t>
              </a:r>
            </a:p>
          </p:txBody>
        </p:sp>
        <p:sp>
          <p:nvSpPr>
            <p:cNvPr id="28742" name="Oval 16"/>
            <p:cNvSpPr>
              <a:spLocks noChangeArrowheads="1"/>
            </p:cNvSpPr>
            <p:nvPr/>
          </p:nvSpPr>
          <p:spPr bwMode="auto">
            <a:xfrm>
              <a:off x="3567113" y="4346581"/>
              <a:ext cx="744537" cy="32226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2400" b="1">
                  <a:latin typeface="Times New Roman" pitchFamily="18" charset="0"/>
                  <a:ea typeface="全真魏碑體" pitchFamily="49" charset="-120"/>
                </a:rPr>
                <a:t>50</a:t>
              </a:r>
            </a:p>
          </p:txBody>
        </p:sp>
        <p:sp>
          <p:nvSpPr>
            <p:cNvPr id="28743" name="Rectangle 17"/>
            <p:cNvSpPr>
              <a:spLocks noChangeArrowheads="1"/>
            </p:cNvSpPr>
            <p:nvPr/>
          </p:nvSpPr>
          <p:spPr bwMode="auto">
            <a:xfrm>
              <a:off x="3057525" y="4973644"/>
              <a:ext cx="757238" cy="33020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2400" b="1" dirty="0" err="1">
                  <a:latin typeface="Times New Roman" pitchFamily="18" charset="0"/>
                  <a:ea typeface="全真魏碑體" pitchFamily="49" charset="-120"/>
                </a:rPr>
                <a:t>N-b+u</a:t>
              </a:r>
              <a:endParaRPr lang="en-US" altLang="zh-TW" sz="2400" b="1" dirty="0">
                <a:latin typeface="Times New Roman" pitchFamily="18" charset="0"/>
                <a:ea typeface="全真魏碑體" pitchFamily="49" charset="-120"/>
              </a:endParaRPr>
            </a:p>
            <a:p>
              <a:pPr algn="ctr" eaLnBrk="1" hangingPunct="1">
                <a:lnSpc>
                  <a:spcPct val="75000"/>
                </a:lnSpc>
              </a:pPr>
              <a:r>
                <a:rPr lang="en-US" altLang="zh-TW" sz="2400" b="1" dirty="0" err="1">
                  <a:latin typeface="Times New Roman" pitchFamily="18" charset="0"/>
                  <a:ea typeface="全真魏碑體" pitchFamily="49" charset="-120"/>
                </a:rPr>
                <a:t>M-b+u</a:t>
              </a:r>
              <a:endParaRPr lang="en-US" altLang="zh-TW" sz="2400" b="1" dirty="0">
                <a:latin typeface="Times New Roman" pitchFamily="18" charset="0"/>
                <a:ea typeface="全真魏碑體" pitchFamily="49" charset="-120"/>
              </a:endParaRPr>
            </a:p>
          </p:txBody>
        </p:sp>
        <p:sp>
          <p:nvSpPr>
            <p:cNvPr id="28744" name="Rectangle 18"/>
            <p:cNvSpPr>
              <a:spLocks noChangeArrowheads="1"/>
            </p:cNvSpPr>
            <p:nvPr/>
          </p:nvSpPr>
          <p:spPr bwMode="auto">
            <a:xfrm>
              <a:off x="4054475" y="4973644"/>
              <a:ext cx="746125" cy="32385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2400" b="1">
                  <a:latin typeface="Times New Roman" pitchFamily="18" charset="0"/>
                  <a:ea typeface="全真魏碑體" pitchFamily="49" charset="-120"/>
                </a:rPr>
                <a:t>E-b+u</a:t>
              </a:r>
            </a:p>
          </p:txBody>
        </p:sp>
        <p:sp>
          <p:nvSpPr>
            <p:cNvPr id="28745" name="Line 19"/>
            <p:cNvSpPr>
              <a:spLocks noChangeShapeType="1"/>
            </p:cNvSpPr>
            <p:nvPr/>
          </p:nvSpPr>
          <p:spPr bwMode="auto">
            <a:xfrm flipH="1">
              <a:off x="2209800" y="1817690"/>
              <a:ext cx="581025" cy="209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6" name="Line 20"/>
            <p:cNvSpPr>
              <a:spLocks noChangeShapeType="1"/>
            </p:cNvSpPr>
            <p:nvPr/>
          </p:nvSpPr>
          <p:spPr bwMode="auto">
            <a:xfrm>
              <a:off x="2790825" y="1808165"/>
              <a:ext cx="623888" cy="2047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7" name="Line 21"/>
            <p:cNvSpPr>
              <a:spLocks noChangeShapeType="1"/>
            </p:cNvSpPr>
            <p:nvPr/>
          </p:nvSpPr>
          <p:spPr bwMode="auto">
            <a:xfrm flipH="1">
              <a:off x="1524000" y="2332042"/>
              <a:ext cx="685800" cy="2079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8" name="Line 22"/>
            <p:cNvSpPr>
              <a:spLocks noChangeShapeType="1"/>
            </p:cNvSpPr>
            <p:nvPr/>
          </p:nvSpPr>
          <p:spPr bwMode="auto">
            <a:xfrm>
              <a:off x="2209800" y="2332042"/>
              <a:ext cx="685800" cy="209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9" name="Line 23"/>
            <p:cNvSpPr>
              <a:spLocks noChangeShapeType="1"/>
            </p:cNvSpPr>
            <p:nvPr/>
          </p:nvSpPr>
          <p:spPr bwMode="auto">
            <a:xfrm flipH="1">
              <a:off x="2244725" y="2865441"/>
              <a:ext cx="650875" cy="360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0" name="Line 24"/>
            <p:cNvSpPr>
              <a:spLocks noChangeShapeType="1"/>
            </p:cNvSpPr>
            <p:nvPr/>
          </p:nvSpPr>
          <p:spPr bwMode="auto">
            <a:xfrm>
              <a:off x="2895600" y="2865441"/>
              <a:ext cx="838200" cy="360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1" name="Line 25"/>
            <p:cNvSpPr>
              <a:spLocks noChangeShapeType="1"/>
            </p:cNvSpPr>
            <p:nvPr/>
          </p:nvSpPr>
          <p:spPr bwMode="auto">
            <a:xfrm flipH="1">
              <a:off x="1487488" y="3541718"/>
              <a:ext cx="639762" cy="328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2" name="Line 26"/>
            <p:cNvSpPr>
              <a:spLocks noChangeShapeType="1"/>
            </p:cNvSpPr>
            <p:nvPr/>
          </p:nvSpPr>
          <p:spPr bwMode="auto">
            <a:xfrm>
              <a:off x="2149475" y="3543305"/>
              <a:ext cx="411163" cy="317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3" name="Line 27"/>
            <p:cNvSpPr>
              <a:spLocks noChangeShapeType="1"/>
            </p:cNvSpPr>
            <p:nvPr/>
          </p:nvSpPr>
          <p:spPr bwMode="auto">
            <a:xfrm flipH="1">
              <a:off x="3387725" y="3551242"/>
              <a:ext cx="422275" cy="2952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4" name="Line 28"/>
            <p:cNvSpPr>
              <a:spLocks noChangeShapeType="1"/>
            </p:cNvSpPr>
            <p:nvPr/>
          </p:nvSpPr>
          <p:spPr bwMode="auto">
            <a:xfrm>
              <a:off x="3810000" y="3551242"/>
              <a:ext cx="457200" cy="3063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5" name="Line 29"/>
            <p:cNvSpPr>
              <a:spLocks noChangeShapeType="1"/>
            </p:cNvSpPr>
            <p:nvPr/>
          </p:nvSpPr>
          <p:spPr bwMode="auto">
            <a:xfrm flipH="1">
              <a:off x="2921000" y="4162430"/>
              <a:ext cx="446088" cy="1825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6" name="Line 30"/>
            <p:cNvSpPr>
              <a:spLocks noChangeShapeType="1"/>
            </p:cNvSpPr>
            <p:nvPr/>
          </p:nvSpPr>
          <p:spPr bwMode="auto">
            <a:xfrm>
              <a:off x="3389313" y="4162430"/>
              <a:ext cx="427037" cy="2016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7" name="Line 31"/>
            <p:cNvSpPr>
              <a:spLocks noChangeShapeType="1"/>
            </p:cNvSpPr>
            <p:nvPr/>
          </p:nvSpPr>
          <p:spPr bwMode="auto">
            <a:xfrm flipH="1">
              <a:off x="3505200" y="4673607"/>
              <a:ext cx="4508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8" name="Line 32"/>
            <p:cNvSpPr>
              <a:spLocks noChangeShapeType="1"/>
            </p:cNvSpPr>
            <p:nvPr/>
          </p:nvSpPr>
          <p:spPr bwMode="auto">
            <a:xfrm>
              <a:off x="3962400" y="4673607"/>
              <a:ext cx="457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9" name="Text Box 34"/>
            <p:cNvSpPr txBox="1">
              <a:spLocks noChangeArrowheads="1"/>
            </p:cNvSpPr>
            <p:nvPr/>
          </p:nvSpPr>
          <p:spPr bwMode="auto">
            <a:xfrm>
              <a:off x="1981200" y="1630365"/>
              <a:ext cx="685800" cy="3693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3000" b="1">
                  <a:solidFill>
                    <a:schemeClr val="accent2"/>
                  </a:solidFill>
                  <a:latin typeface="Times New Roman" pitchFamily="18" charset="0"/>
                  <a:ea typeface="全真魏碑體" pitchFamily="49" charset="-120"/>
                </a:rPr>
                <a:t>yes</a:t>
              </a:r>
            </a:p>
          </p:txBody>
        </p:sp>
        <p:sp>
          <p:nvSpPr>
            <p:cNvPr id="28760" name="Text Box 35"/>
            <p:cNvSpPr txBox="1">
              <a:spLocks noChangeArrowheads="1"/>
            </p:cNvSpPr>
            <p:nvPr/>
          </p:nvSpPr>
          <p:spPr bwMode="auto">
            <a:xfrm>
              <a:off x="3276600" y="1630362"/>
              <a:ext cx="685800" cy="3693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3000" b="1">
                  <a:solidFill>
                    <a:schemeClr val="accent2"/>
                  </a:solidFill>
                  <a:latin typeface="Times New Roman" pitchFamily="18" charset="0"/>
                  <a:ea typeface="全真魏碑體" pitchFamily="49" charset="-120"/>
                </a:rPr>
                <a:t>no</a:t>
              </a:r>
              <a:endParaRPr lang="en-US" altLang="zh-TW" sz="3000" b="1">
                <a:latin typeface="Times New Roman" pitchFamily="18" charset="0"/>
                <a:ea typeface="全真魏碑體" pitchFamily="49" charset="-120"/>
              </a:endParaRPr>
            </a:p>
          </p:txBody>
        </p:sp>
      </p:grpSp>
      <p:sp>
        <p:nvSpPr>
          <p:cNvPr id="4" name="文字方塊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03040" y="2135003"/>
            <a:ext cx="2880320" cy="1800494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zh-TW" altLang="en-US">
                <a:noFill/>
              </a:rPr>
              <a:t> </a:t>
            </a:r>
          </a:p>
        </p:txBody>
      </p:sp>
      <p:sp>
        <p:nvSpPr>
          <p:cNvPr id="5" name="右大括弧 4"/>
          <p:cNvSpPr/>
          <p:nvPr/>
        </p:nvSpPr>
        <p:spPr>
          <a:xfrm>
            <a:off x="3327401" y="2174876"/>
            <a:ext cx="577850" cy="14097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" name="向右箭號 5"/>
          <p:cNvSpPr/>
          <p:nvPr/>
        </p:nvSpPr>
        <p:spPr>
          <a:xfrm>
            <a:off x="4197350" y="2610646"/>
            <a:ext cx="863600" cy="540544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5400679" y="2389191"/>
            <a:ext cx="790574" cy="59293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42" name="橢圓 41"/>
          <p:cNvSpPr/>
          <p:nvPr/>
        </p:nvSpPr>
        <p:spPr>
          <a:xfrm>
            <a:off x="6623053" y="2389191"/>
            <a:ext cx="793750" cy="59293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43" name="橢圓 42"/>
          <p:cNvSpPr/>
          <p:nvPr/>
        </p:nvSpPr>
        <p:spPr>
          <a:xfrm>
            <a:off x="9067803" y="2386806"/>
            <a:ext cx="793750" cy="5929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44" name="橢圓 43"/>
          <p:cNvSpPr/>
          <p:nvPr/>
        </p:nvSpPr>
        <p:spPr>
          <a:xfrm>
            <a:off x="7848600" y="2386808"/>
            <a:ext cx="790576" cy="59531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9" name="直線接點 8"/>
          <p:cNvCxnSpPr>
            <a:stCxn id="7" idx="6"/>
            <a:endCxn id="42" idx="2"/>
          </p:cNvCxnSpPr>
          <p:nvPr/>
        </p:nvCxnSpPr>
        <p:spPr>
          <a:xfrm>
            <a:off x="6191250" y="2686844"/>
            <a:ext cx="431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直線接點 46"/>
          <p:cNvCxnSpPr/>
          <p:nvPr/>
        </p:nvCxnSpPr>
        <p:spPr>
          <a:xfrm flipV="1">
            <a:off x="7416800" y="2684464"/>
            <a:ext cx="431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直線接點 47"/>
          <p:cNvCxnSpPr/>
          <p:nvPr/>
        </p:nvCxnSpPr>
        <p:spPr>
          <a:xfrm>
            <a:off x="8670926" y="2696368"/>
            <a:ext cx="431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5254626" y="2282033"/>
            <a:ext cx="0" cy="1350170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線接點 61"/>
          <p:cNvCxnSpPr/>
          <p:nvPr/>
        </p:nvCxnSpPr>
        <p:spPr>
          <a:xfrm>
            <a:off x="6403976" y="2282033"/>
            <a:ext cx="0" cy="1350170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接點 62"/>
          <p:cNvCxnSpPr/>
          <p:nvPr/>
        </p:nvCxnSpPr>
        <p:spPr>
          <a:xfrm flipH="1">
            <a:off x="4203700" y="3627439"/>
            <a:ext cx="1066800" cy="826294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線接點 64"/>
          <p:cNvCxnSpPr>
            <a:endCxn id="28760" idx="0"/>
          </p:cNvCxnSpPr>
          <p:nvPr/>
        </p:nvCxnSpPr>
        <p:spPr>
          <a:xfrm>
            <a:off x="6375401" y="3610769"/>
            <a:ext cx="917578" cy="809622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接點 68"/>
          <p:cNvCxnSpPr/>
          <p:nvPr/>
        </p:nvCxnSpPr>
        <p:spPr>
          <a:xfrm>
            <a:off x="8855076" y="2260602"/>
            <a:ext cx="0" cy="1350168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接點 69"/>
          <p:cNvCxnSpPr/>
          <p:nvPr/>
        </p:nvCxnSpPr>
        <p:spPr>
          <a:xfrm>
            <a:off x="10153650" y="2262983"/>
            <a:ext cx="0" cy="1350170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接點 74"/>
          <p:cNvCxnSpPr/>
          <p:nvPr/>
        </p:nvCxnSpPr>
        <p:spPr>
          <a:xfrm>
            <a:off x="8855079" y="3608389"/>
            <a:ext cx="498474" cy="400050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直線接點 77"/>
          <p:cNvCxnSpPr/>
          <p:nvPr/>
        </p:nvCxnSpPr>
        <p:spPr>
          <a:xfrm flipH="1">
            <a:off x="8794753" y="4008441"/>
            <a:ext cx="577850" cy="414338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8695" name="群組 57"/>
          <p:cNvGrpSpPr>
            <a:grpSpLocks/>
          </p:cNvGrpSpPr>
          <p:nvPr/>
        </p:nvGrpSpPr>
        <p:grpSpPr bwMode="auto">
          <a:xfrm>
            <a:off x="8280403" y="4141794"/>
            <a:ext cx="6038850" cy="3271848"/>
            <a:chOff x="4343615" y="2616508"/>
            <a:chExt cx="3018996" cy="2181454"/>
          </a:xfrm>
        </p:grpSpPr>
        <p:sp>
          <p:nvSpPr>
            <p:cNvPr id="79" name="橢圓 78"/>
            <p:cNvSpPr/>
            <p:nvPr/>
          </p:nvSpPr>
          <p:spPr>
            <a:xfrm>
              <a:off x="5135665" y="2616508"/>
              <a:ext cx="288884" cy="2873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80" name="橢圓 79"/>
            <p:cNvSpPr/>
            <p:nvPr/>
          </p:nvSpPr>
          <p:spPr>
            <a:xfrm>
              <a:off x="4703927" y="2997546"/>
              <a:ext cx="287296" cy="2873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81" name="橢圓 80"/>
            <p:cNvSpPr/>
            <p:nvPr/>
          </p:nvSpPr>
          <p:spPr>
            <a:xfrm>
              <a:off x="5711846" y="2999133"/>
              <a:ext cx="287297" cy="2873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82" name="橢圓 81"/>
            <p:cNvSpPr/>
            <p:nvPr/>
          </p:nvSpPr>
          <p:spPr>
            <a:xfrm>
              <a:off x="4343615" y="3359534"/>
              <a:ext cx="287297" cy="2873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83" name="橢圓 82"/>
            <p:cNvSpPr/>
            <p:nvPr/>
          </p:nvSpPr>
          <p:spPr>
            <a:xfrm>
              <a:off x="5064238" y="3359534"/>
              <a:ext cx="287297" cy="2873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84" name="橢圓 83"/>
            <p:cNvSpPr/>
            <p:nvPr/>
          </p:nvSpPr>
          <p:spPr>
            <a:xfrm>
              <a:off x="5424549" y="3359534"/>
              <a:ext cx="287296" cy="2873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87" name="橢圓 86"/>
            <p:cNvSpPr/>
            <p:nvPr/>
          </p:nvSpPr>
          <p:spPr>
            <a:xfrm>
              <a:off x="6111839" y="3348418"/>
              <a:ext cx="287297" cy="2873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89" name="橢圓 88"/>
            <p:cNvSpPr/>
            <p:nvPr/>
          </p:nvSpPr>
          <p:spPr>
            <a:xfrm>
              <a:off x="5651529" y="3716757"/>
              <a:ext cx="288884" cy="2889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90" name="橢圓 89"/>
            <p:cNvSpPr/>
            <p:nvPr/>
          </p:nvSpPr>
          <p:spPr>
            <a:xfrm>
              <a:off x="6673734" y="3723107"/>
              <a:ext cx="287297" cy="2889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91" name="橢圓 90"/>
            <p:cNvSpPr/>
            <p:nvPr/>
          </p:nvSpPr>
          <p:spPr>
            <a:xfrm>
              <a:off x="5254711" y="4091446"/>
              <a:ext cx="287297" cy="2889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92" name="橢圓 91"/>
            <p:cNvSpPr/>
            <p:nvPr/>
          </p:nvSpPr>
          <p:spPr>
            <a:xfrm>
              <a:off x="6011841" y="4077157"/>
              <a:ext cx="288884" cy="2889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93" name="橢圓 92"/>
            <p:cNvSpPr/>
            <p:nvPr/>
          </p:nvSpPr>
          <p:spPr>
            <a:xfrm>
              <a:off x="6372152" y="4077157"/>
              <a:ext cx="287297" cy="2889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94" name="橢圓 93"/>
            <p:cNvSpPr/>
            <p:nvPr/>
          </p:nvSpPr>
          <p:spPr>
            <a:xfrm>
              <a:off x="7075315" y="4077157"/>
              <a:ext cx="287296" cy="2889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cxnSp>
          <p:nvCxnSpPr>
            <p:cNvPr id="28709" name="直線接點 28708"/>
            <p:cNvCxnSpPr>
              <a:stCxn id="79" idx="3"/>
              <a:endCxn id="80" idx="7"/>
            </p:cNvCxnSpPr>
            <p:nvPr/>
          </p:nvCxnSpPr>
          <p:spPr>
            <a:xfrm flipH="1">
              <a:off x="4949954" y="2862598"/>
              <a:ext cx="228568" cy="17623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714" name="直線接點 28713"/>
            <p:cNvCxnSpPr>
              <a:stCxn id="79" idx="5"/>
              <a:endCxn id="81" idx="1"/>
            </p:cNvCxnSpPr>
            <p:nvPr/>
          </p:nvCxnSpPr>
          <p:spPr>
            <a:xfrm>
              <a:off x="5381692" y="2862599"/>
              <a:ext cx="373010" cy="17781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722" name="直線接點 28721"/>
            <p:cNvCxnSpPr>
              <a:stCxn id="80" idx="3"/>
              <a:endCxn id="82" idx="7"/>
            </p:cNvCxnSpPr>
            <p:nvPr/>
          </p:nvCxnSpPr>
          <p:spPr>
            <a:xfrm flipH="1">
              <a:off x="4589641" y="3243639"/>
              <a:ext cx="155553" cy="15718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724" name="直線接點 28723"/>
            <p:cNvCxnSpPr>
              <a:stCxn id="80" idx="5"/>
              <a:endCxn id="83" idx="1"/>
            </p:cNvCxnSpPr>
            <p:nvPr/>
          </p:nvCxnSpPr>
          <p:spPr>
            <a:xfrm>
              <a:off x="4949950" y="3243640"/>
              <a:ext cx="155553" cy="15718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726" name="直線接點 28725"/>
            <p:cNvCxnSpPr>
              <a:stCxn id="81" idx="3"/>
              <a:endCxn id="84" idx="7"/>
            </p:cNvCxnSpPr>
            <p:nvPr/>
          </p:nvCxnSpPr>
          <p:spPr>
            <a:xfrm flipH="1">
              <a:off x="5668986" y="3245228"/>
              <a:ext cx="85713" cy="15559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729" name="直線接點 28728"/>
            <p:cNvCxnSpPr>
              <a:stCxn id="81" idx="5"/>
              <a:endCxn id="87" idx="1"/>
            </p:cNvCxnSpPr>
            <p:nvPr/>
          </p:nvCxnSpPr>
          <p:spPr>
            <a:xfrm>
              <a:off x="5956282" y="3243641"/>
              <a:ext cx="196822" cy="14765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731" name="直線接點 28730"/>
            <p:cNvCxnSpPr>
              <a:stCxn id="87" idx="3"/>
              <a:endCxn id="89" idx="7"/>
            </p:cNvCxnSpPr>
            <p:nvPr/>
          </p:nvCxnSpPr>
          <p:spPr>
            <a:xfrm flipH="1">
              <a:off x="5899140" y="3594514"/>
              <a:ext cx="253964" cy="16352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733" name="直線接點 28732"/>
            <p:cNvCxnSpPr>
              <a:stCxn id="87" idx="5"/>
            </p:cNvCxnSpPr>
            <p:nvPr/>
          </p:nvCxnSpPr>
          <p:spPr>
            <a:xfrm>
              <a:off x="6357863" y="3594517"/>
              <a:ext cx="360311" cy="15400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單箭頭接點 33"/>
            <p:cNvCxnSpPr>
              <a:stCxn id="89" idx="3"/>
            </p:cNvCxnSpPr>
            <p:nvPr/>
          </p:nvCxnSpPr>
          <p:spPr>
            <a:xfrm flipH="1">
              <a:off x="5464229" y="3962856"/>
              <a:ext cx="230155" cy="157178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>
              <a:stCxn id="89" idx="5"/>
              <a:endCxn id="92" idx="1"/>
            </p:cNvCxnSpPr>
            <p:nvPr/>
          </p:nvCxnSpPr>
          <p:spPr>
            <a:xfrm>
              <a:off x="5899146" y="3962857"/>
              <a:ext cx="155553" cy="15559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>
              <a:stCxn id="90" idx="3"/>
            </p:cNvCxnSpPr>
            <p:nvPr/>
          </p:nvCxnSpPr>
          <p:spPr>
            <a:xfrm flipH="1">
              <a:off x="6581674" y="3969208"/>
              <a:ext cx="133331" cy="11431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>
              <a:stCxn id="90" idx="5"/>
              <a:endCxn id="94" idx="1"/>
            </p:cNvCxnSpPr>
            <p:nvPr/>
          </p:nvCxnSpPr>
          <p:spPr>
            <a:xfrm>
              <a:off x="6919764" y="3969204"/>
              <a:ext cx="198409" cy="14924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7" name="橢圓 136"/>
            <p:cNvSpPr/>
            <p:nvPr/>
          </p:nvSpPr>
          <p:spPr>
            <a:xfrm>
              <a:off x="6080091" y="4509011"/>
              <a:ext cx="287297" cy="2873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138" name="橢圓 137"/>
            <p:cNvSpPr/>
            <p:nvPr/>
          </p:nvSpPr>
          <p:spPr>
            <a:xfrm>
              <a:off x="6841977" y="4509007"/>
              <a:ext cx="287297" cy="2889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cxnSp>
          <p:nvCxnSpPr>
            <p:cNvPr id="52" name="直線接點 51"/>
            <p:cNvCxnSpPr>
              <a:stCxn id="93" idx="3"/>
              <a:endCxn id="137" idx="0"/>
            </p:cNvCxnSpPr>
            <p:nvPr/>
          </p:nvCxnSpPr>
          <p:spPr>
            <a:xfrm flipH="1">
              <a:off x="6222932" y="4323258"/>
              <a:ext cx="190473" cy="18575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>
              <a:stCxn id="93" idx="5"/>
              <a:endCxn id="138" idx="0"/>
            </p:cNvCxnSpPr>
            <p:nvPr/>
          </p:nvCxnSpPr>
          <p:spPr>
            <a:xfrm>
              <a:off x="6616586" y="4323257"/>
              <a:ext cx="369835" cy="18575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3" name="橢圓 142"/>
          <p:cNvSpPr/>
          <p:nvPr/>
        </p:nvSpPr>
        <p:spPr>
          <a:xfrm>
            <a:off x="10296529" y="2384428"/>
            <a:ext cx="790574" cy="59531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144" name="直線接點 143"/>
          <p:cNvCxnSpPr/>
          <p:nvPr/>
        </p:nvCxnSpPr>
        <p:spPr>
          <a:xfrm>
            <a:off x="9886950" y="2696368"/>
            <a:ext cx="431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6" name="直線接點 145"/>
          <p:cNvCxnSpPr/>
          <p:nvPr/>
        </p:nvCxnSpPr>
        <p:spPr>
          <a:xfrm>
            <a:off x="10153650" y="3610768"/>
            <a:ext cx="596900" cy="431008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699" name="Rectangle 3"/>
          <p:cNvSpPr>
            <a:spLocks noChangeArrowheads="1"/>
          </p:cNvSpPr>
          <p:nvPr/>
        </p:nvSpPr>
        <p:spPr bwMode="auto">
          <a:xfrm>
            <a:off x="0" y="1360489"/>
            <a:ext cx="18288000" cy="850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4150" tIns="92076" rIns="184150" bIns="92076">
            <a:spAutoFit/>
          </a:bodyPr>
          <a:lstStyle>
            <a:lvl1pPr marL="282575" indent="-282575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58825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5000"/>
              </a:spcBef>
              <a:buFont typeface="Symbol" pitchFamily="18" charset="2"/>
              <a:buChar char="·"/>
            </a:pPr>
            <a:r>
              <a:rPr lang="en-US" altLang="zh-TW" sz="4800" b="1" dirty="0">
                <a:latin typeface="Times New Roman" pitchFamily="18" charset="0"/>
              </a:rPr>
              <a:t>An Example: </a:t>
            </a:r>
            <a:r>
              <a:rPr lang="en-US" altLang="zh-TW" sz="4800" b="1" dirty="0">
                <a:latin typeface="Times New Roman" pitchFamily="18" charset="0"/>
                <a:ea typeface="全真魏碑體" pitchFamily="49" charset="-120"/>
              </a:rPr>
              <a:t>“( _ </a:t>
            </a:r>
            <a:r>
              <a:rPr lang="en-US" altLang="zh-TW" sz="4800" b="1" dirty="0">
                <a:latin typeface="Times New Roman" pitchFamily="18" charset="0"/>
                <a:ea typeface="全真魏碑體" pitchFamily="49" charset="-120"/>
                <a:cs typeface="Times New Roman" pitchFamily="18" charset="0"/>
              </a:rPr>
              <a:t>‒</a:t>
            </a:r>
            <a:r>
              <a:rPr lang="en-US" altLang="zh-TW" sz="4800" b="1" dirty="0">
                <a:latin typeface="Times New Roman" pitchFamily="18" charset="0"/>
                <a:ea typeface="全真魏碑體" pitchFamily="49" charset="-120"/>
              </a:rPr>
              <a:t> ) b ( +_ )”</a:t>
            </a:r>
            <a:endParaRPr lang="en-US" altLang="zh-TW" sz="4800" dirty="0">
              <a:latin typeface="Times New Roman" pitchFamily="18" charset="0"/>
            </a:endParaRPr>
          </a:p>
        </p:txBody>
      </p:sp>
      <p:cxnSp>
        <p:nvCxnSpPr>
          <p:cNvPr id="11" name="直線單箭頭接點 10"/>
          <p:cNvCxnSpPr>
            <a:endCxn id="28730" idx="0"/>
          </p:cNvCxnSpPr>
          <p:nvPr/>
        </p:nvCxnSpPr>
        <p:spPr>
          <a:xfrm flipH="1">
            <a:off x="5673729" y="3808415"/>
            <a:ext cx="409574" cy="390526"/>
          </a:xfrm>
          <a:prstGeom prst="straightConnector1">
            <a:avLst/>
          </a:prstGeom>
          <a:ln w="127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95" name="圖片 9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6768" y="6717610"/>
            <a:ext cx="2000868" cy="697812"/>
          </a:xfrm>
          <a:prstGeom prst="rect">
            <a:avLst/>
          </a:prstGeom>
        </p:spPr>
      </p:pic>
      <p:sp>
        <p:nvSpPr>
          <p:cNvPr id="96" name="投影片編號版面配置區 4"/>
          <p:cNvSpPr txBox="1">
            <a:spLocks/>
          </p:cNvSpPr>
          <p:nvPr/>
        </p:nvSpPr>
        <p:spPr>
          <a:xfrm>
            <a:off x="16376040" y="9496430"/>
            <a:ext cx="911452" cy="5476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fld id="{7A20235C-42BF-4B25-9723-BC31C62EF58C}" type="slidenum">
              <a:rPr lang="zh-TW" altLang="en-US" sz="2400">
                <a:solidFill>
                  <a:schemeClr val="accent3">
                    <a:lumMod val="65000"/>
                  </a:schemeClr>
                </a:solidFill>
              </a:rPr>
              <a:pPr/>
              <a:t>16</a:t>
            </a:fld>
            <a:endParaRPr lang="zh-TW" altLang="en-US" sz="2400" dirty="0">
              <a:solidFill>
                <a:schemeClr val="accent3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 advTm="2496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52400" y="429420"/>
            <a:ext cx="17198976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4150" tIns="92076" rIns="184150" bIns="92076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z="6400" b="1" dirty="0">
                <a:solidFill>
                  <a:schemeClr val="tx2"/>
                </a:solidFill>
                <a:latin typeface="Times New Roman" pitchFamily="18" charset="0"/>
              </a:rPr>
              <a:t>Phonetic Structure of Mandarin Syllables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57200" y="1600994"/>
            <a:ext cx="17373600" cy="708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4150" tIns="92076" rIns="184150" bIns="92076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zh-TW" sz="6400"/>
              <a:t> </a:t>
            </a:r>
          </a:p>
        </p:txBody>
      </p:sp>
      <p:graphicFrame>
        <p:nvGraphicFramePr>
          <p:cNvPr id="29700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1521075"/>
              </p:ext>
            </p:extLst>
          </p:nvPr>
        </p:nvGraphicFramePr>
        <p:xfrm>
          <a:off x="2286000" y="2401094"/>
          <a:ext cx="13893800" cy="655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7" name="Document" r:id="rId4" imgW="7058519" imgH="4699794" progId="Word.Document.8">
                  <p:embed/>
                </p:oleObj>
              </mc:Choice>
              <mc:Fallback>
                <p:oleObj name="Document" r:id="rId4" imgW="7058519" imgH="4699794" progId="Word.Document.8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401094"/>
                        <a:ext cx="13893800" cy="655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投影片編號版面配置區 4"/>
          <p:cNvSpPr txBox="1">
            <a:spLocks/>
          </p:cNvSpPr>
          <p:nvPr/>
        </p:nvSpPr>
        <p:spPr>
          <a:xfrm>
            <a:off x="16376040" y="9496430"/>
            <a:ext cx="911452" cy="5476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fld id="{7A20235C-42BF-4B25-9723-BC31C62EF58C}" type="slidenum">
              <a:rPr lang="zh-TW" altLang="en-US" sz="2400">
                <a:solidFill>
                  <a:schemeClr val="accent3">
                    <a:lumMod val="65000"/>
                  </a:schemeClr>
                </a:solidFill>
              </a:rPr>
              <a:pPr/>
              <a:t>17</a:t>
            </a:fld>
            <a:endParaRPr lang="zh-TW" altLang="en-US" sz="2400" dirty="0">
              <a:solidFill>
                <a:schemeClr val="accent3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內容版面配置區 2"/>
          <p:cNvSpPr>
            <a:spLocks noGrp="1"/>
          </p:cNvSpPr>
          <p:nvPr>
            <p:ph idx="1"/>
          </p:nvPr>
        </p:nvSpPr>
        <p:spPr bwMode="auto">
          <a:xfrm>
            <a:off x="647700" y="2401096"/>
            <a:ext cx="14112876" cy="67889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zh-TW" altLang="en-US" sz="4800" b="1" dirty="0">
                <a:latin typeface="Times New Roman" pitchFamily="18" charset="0"/>
              </a:rPr>
              <a:t>巴 拔 把 霸 吧：</a:t>
            </a:r>
            <a:r>
              <a:rPr lang="en-US" altLang="zh-TW" sz="4800" b="1" dirty="0">
                <a:latin typeface="Times New Roman" pitchFamily="18" charset="0"/>
              </a:rPr>
              <a:t>5</a:t>
            </a:r>
            <a:r>
              <a:rPr lang="zh-TW" altLang="en-US" sz="4800" b="1" dirty="0">
                <a:latin typeface="Times New Roman" pitchFamily="18" charset="0"/>
              </a:rPr>
              <a:t> </a:t>
            </a:r>
            <a:r>
              <a:rPr lang="en-US" altLang="zh-TW" sz="4800" b="1" dirty="0">
                <a:latin typeface="Times New Roman" pitchFamily="18" charset="0"/>
              </a:rPr>
              <a:t>syllables, 1 base-syllable</a:t>
            </a:r>
          </a:p>
          <a:p>
            <a:pPr marL="0" indent="0">
              <a:buNone/>
            </a:pPr>
            <a:endParaRPr lang="en-US" altLang="zh-TW" sz="4800" b="1" dirty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zh-TW" altLang="en-US" sz="4800" b="1" dirty="0">
                <a:latin typeface="Times New Roman" pitchFamily="18" charset="0"/>
              </a:rPr>
              <a:t>ㄕ ㄐ ㄇ  ㄒ ㄐ ㄉ    </a:t>
            </a:r>
            <a:r>
              <a:rPr lang="zh-TW" altLang="en-US" sz="4800" b="1" dirty="0">
                <a:solidFill>
                  <a:srgbClr val="FF0000"/>
                </a:solidFill>
                <a:latin typeface="Times New Roman" pitchFamily="18" charset="0"/>
              </a:rPr>
              <a:t>聲母</a:t>
            </a:r>
            <a:r>
              <a:rPr lang="en-US" altLang="zh-TW" sz="4800" b="1" dirty="0">
                <a:solidFill>
                  <a:srgbClr val="FF0000"/>
                </a:solidFill>
                <a:latin typeface="Times New Roman" pitchFamily="18" charset="0"/>
              </a:rPr>
              <a:t>(INITIAL’s)</a:t>
            </a:r>
            <a:r>
              <a:rPr lang="zh-TW" altLang="en-US" sz="4800" b="1" dirty="0">
                <a:latin typeface="Times New Roman" pitchFamily="18" charset="0"/>
              </a:rPr>
              <a:t>         空聲母</a:t>
            </a:r>
            <a:endParaRPr lang="en-US" altLang="zh-TW" sz="4800" b="1" dirty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zh-TW" altLang="en-US" sz="4800" b="1" dirty="0">
                <a:latin typeface="Times New Roman" pitchFamily="18" charset="0"/>
              </a:rPr>
              <a:t>ㄨ ㄧ ㄚ  ㄧ ㄩ ㄨ    </a:t>
            </a:r>
            <a:r>
              <a:rPr lang="zh-TW" altLang="en-US" sz="4800" b="1" dirty="0">
                <a:solidFill>
                  <a:srgbClr val="FF0000"/>
                </a:solidFill>
                <a:latin typeface="Times New Roman" pitchFamily="18" charset="0"/>
              </a:rPr>
              <a:t>韻母</a:t>
            </a:r>
            <a:r>
              <a:rPr lang="en-US" altLang="zh-TW" sz="4800" b="1" dirty="0">
                <a:solidFill>
                  <a:srgbClr val="FF0000"/>
                </a:solidFill>
                <a:latin typeface="Times New Roman" pitchFamily="18" charset="0"/>
              </a:rPr>
              <a:t>(FINAL’s)</a:t>
            </a:r>
            <a:r>
              <a:rPr lang="zh-TW" altLang="en-US" sz="4800" b="1" dirty="0">
                <a:latin typeface="Times New Roman" pitchFamily="18" charset="0"/>
              </a:rPr>
              <a:t>            空韻母</a:t>
            </a:r>
            <a:endParaRPr lang="en-US" altLang="zh-TW" sz="4800" b="1" dirty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zh-TW" altLang="en-US" sz="4800" b="1" dirty="0">
                <a:latin typeface="Times New Roman" pitchFamily="18" charset="0"/>
              </a:rPr>
              <a:t>                ㄢ ㄝ ㄢ</a:t>
            </a:r>
            <a:endParaRPr lang="en-US" altLang="zh-TW" sz="4800" b="1" dirty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zh-TW" altLang="en-US" sz="4800" b="1" dirty="0">
                <a:latin typeface="Times New Roman" pitchFamily="18" charset="0"/>
              </a:rPr>
              <a:t> </a:t>
            </a:r>
            <a:endParaRPr lang="en-US" altLang="zh-TW" sz="4800" b="1" dirty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en-US" altLang="zh-TW" sz="4800" b="1" dirty="0">
                <a:latin typeface="Times New Roman" pitchFamily="18" charset="0"/>
              </a:rPr>
              <a:t>-n </a:t>
            </a:r>
            <a:r>
              <a:rPr lang="zh-TW" altLang="en-US" sz="4800" b="1" dirty="0">
                <a:latin typeface="Times New Roman" pitchFamily="18" charset="0"/>
              </a:rPr>
              <a:t> ：ㄣ  ㄢ</a:t>
            </a:r>
            <a:endParaRPr lang="en-US" altLang="zh-TW" sz="4800" b="1" dirty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en-US" altLang="zh-TW" sz="4800" b="1" dirty="0">
                <a:latin typeface="Times New Roman" pitchFamily="18" charset="0"/>
              </a:rPr>
              <a:t>-ng</a:t>
            </a:r>
            <a:r>
              <a:rPr lang="zh-TW" altLang="en-US" sz="4800" b="1" dirty="0">
                <a:latin typeface="Times New Roman" pitchFamily="18" charset="0"/>
              </a:rPr>
              <a:t>：ㄥ  ㄤ</a:t>
            </a:r>
            <a:endParaRPr lang="en-US" altLang="zh-TW" sz="4800" b="1" dirty="0">
              <a:latin typeface="Times New Roman" pitchFamily="18" charset="0"/>
            </a:endParaRPr>
          </a:p>
          <a:p>
            <a:pPr marL="0" indent="0">
              <a:buNone/>
            </a:pPr>
            <a:endParaRPr lang="zh-TW" altLang="en-US" sz="4800" b="1" dirty="0">
              <a:latin typeface="Times New Roman" pitchFamily="18" charset="0"/>
            </a:endParaRPr>
          </a:p>
        </p:txBody>
      </p:sp>
      <p:cxnSp>
        <p:nvCxnSpPr>
          <p:cNvPr id="5" name="直線接點 4"/>
          <p:cNvCxnSpPr/>
          <p:nvPr/>
        </p:nvCxnSpPr>
        <p:spPr>
          <a:xfrm>
            <a:off x="789537" y="5110798"/>
            <a:ext cx="10226674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橢圓 6"/>
          <p:cNvSpPr/>
          <p:nvPr/>
        </p:nvSpPr>
        <p:spPr>
          <a:xfrm>
            <a:off x="3095625" y="5192564"/>
            <a:ext cx="2728126" cy="767956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11" name="直線單箭頭接點 10"/>
          <p:cNvCxnSpPr>
            <a:endCxn id="7" idx="5"/>
          </p:cNvCxnSpPr>
          <p:nvPr/>
        </p:nvCxnSpPr>
        <p:spPr>
          <a:xfrm flipH="1" flipV="1">
            <a:off x="5424226" y="5848056"/>
            <a:ext cx="1557604" cy="5327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6" name="文字方塊 13"/>
          <p:cNvSpPr txBox="1">
            <a:spLocks noChangeArrowheads="1"/>
          </p:cNvSpPr>
          <p:nvPr/>
        </p:nvSpPr>
        <p:spPr bwMode="auto">
          <a:xfrm>
            <a:off x="6911381" y="6011480"/>
            <a:ext cx="31686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dirty="0" err="1">
                <a:solidFill>
                  <a:srgbClr val="FF0000"/>
                </a:solidFill>
              </a:rPr>
              <a:t>Medials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5" name="橢圓 14"/>
          <p:cNvSpPr/>
          <p:nvPr/>
        </p:nvSpPr>
        <p:spPr>
          <a:xfrm>
            <a:off x="717552" y="7773670"/>
            <a:ext cx="1225548" cy="1691104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16" name="直線單箭頭接點 15"/>
          <p:cNvCxnSpPr/>
          <p:nvPr/>
        </p:nvCxnSpPr>
        <p:spPr>
          <a:xfrm flipH="1" flipV="1">
            <a:off x="1934374" y="9206495"/>
            <a:ext cx="838200" cy="3619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9" name="文字方塊 16"/>
          <p:cNvSpPr txBox="1">
            <a:spLocks noChangeArrowheads="1"/>
          </p:cNvSpPr>
          <p:nvPr/>
        </p:nvSpPr>
        <p:spPr bwMode="auto">
          <a:xfrm>
            <a:off x="2655103" y="9313650"/>
            <a:ext cx="31686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dirty="0">
                <a:solidFill>
                  <a:srgbClr val="FF0000"/>
                </a:solidFill>
              </a:rPr>
              <a:t>Nasal ending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0730" name="文字方塊 18"/>
          <p:cNvSpPr txBox="1">
            <a:spLocks noChangeArrowheads="1"/>
          </p:cNvSpPr>
          <p:nvPr/>
        </p:nvSpPr>
        <p:spPr bwMode="auto">
          <a:xfrm>
            <a:off x="7848600" y="7325868"/>
            <a:ext cx="76327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4800" b="1" dirty="0">
                <a:latin typeface="Times New Roman" pitchFamily="18" charset="0"/>
                <a:ea typeface="+mn-ea"/>
              </a:rPr>
              <a:t>Tone</a:t>
            </a:r>
            <a:r>
              <a:rPr lang="zh-TW" altLang="en-US" sz="4800" b="1" dirty="0">
                <a:latin typeface="Times New Roman" pitchFamily="18" charset="0"/>
                <a:ea typeface="+mn-ea"/>
              </a:rPr>
              <a:t>：聲調</a:t>
            </a:r>
            <a:endParaRPr lang="en-US" altLang="zh-TW" sz="4800" b="1" dirty="0">
              <a:latin typeface="Times New Roman" pitchFamily="18" charset="0"/>
              <a:ea typeface="+mn-ea"/>
            </a:endParaRPr>
          </a:p>
          <a:p>
            <a:pPr eaLnBrk="1" hangingPunct="1">
              <a:defRPr/>
            </a:pPr>
            <a:r>
              <a:rPr lang="zh-TW" altLang="en-US" dirty="0" smtClean="0"/>
              <a:t>     </a:t>
            </a:r>
            <a:r>
              <a:rPr lang="en-US" altLang="zh-TW" sz="4800" b="1" dirty="0">
                <a:latin typeface="Times New Roman" pitchFamily="18" charset="0"/>
                <a:ea typeface="+mn-ea"/>
              </a:rPr>
              <a:t>4</a:t>
            </a:r>
            <a:r>
              <a:rPr lang="zh-TW" altLang="en-US" sz="4800" b="1" dirty="0">
                <a:latin typeface="Times New Roman" pitchFamily="18" charset="0"/>
                <a:ea typeface="+mn-ea"/>
              </a:rPr>
              <a:t>    </a:t>
            </a:r>
            <a:r>
              <a:rPr lang="en-US" altLang="zh-TW" sz="4800" b="1" dirty="0">
                <a:latin typeface="Times New Roman" pitchFamily="18" charset="0"/>
                <a:ea typeface="+mn-ea"/>
              </a:rPr>
              <a:t>Lexical tones </a:t>
            </a:r>
            <a:r>
              <a:rPr lang="zh-TW" altLang="en-US" sz="4800" b="1" dirty="0">
                <a:latin typeface="Times New Roman" pitchFamily="18" charset="0"/>
                <a:ea typeface="+mn-ea"/>
              </a:rPr>
              <a:t>  字調</a:t>
            </a:r>
            <a:endParaRPr lang="en-US" altLang="zh-TW" sz="4800" b="1" dirty="0">
              <a:latin typeface="Times New Roman" pitchFamily="18" charset="0"/>
              <a:ea typeface="+mn-ea"/>
            </a:endParaRPr>
          </a:p>
          <a:p>
            <a:pPr eaLnBrk="1" hangingPunct="1">
              <a:defRPr/>
            </a:pPr>
            <a:r>
              <a:rPr lang="zh-TW" altLang="en-US" sz="4800" b="1" dirty="0">
                <a:latin typeface="Times New Roman" pitchFamily="18" charset="0"/>
                <a:ea typeface="+mn-ea"/>
              </a:rPr>
              <a:t>    </a:t>
            </a:r>
            <a:r>
              <a:rPr lang="en-US" altLang="zh-TW" sz="4800" b="1" dirty="0">
                <a:latin typeface="Times New Roman" pitchFamily="18" charset="0"/>
                <a:ea typeface="+mn-ea"/>
              </a:rPr>
              <a:t>1</a:t>
            </a:r>
            <a:r>
              <a:rPr lang="zh-TW" altLang="en-US" sz="4800" b="1" dirty="0">
                <a:latin typeface="Times New Roman" pitchFamily="18" charset="0"/>
                <a:ea typeface="+mn-ea"/>
              </a:rPr>
              <a:t>    </a:t>
            </a:r>
            <a:r>
              <a:rPr lang="en-US" altLang="zh-TW" sz="4800" b="1" dirty="0">
                <a:latin typeface="Times New Roman" pitchFamily="18" charset="0"/>
                <a:ea typeface="+mn-ea"/>
              </a:rPr>
              <a:t>Neutral tone    </a:t>
            </a:r>
            <a:r>
              <a:rPr lang="zh-TW" altLang="en-US" sz="4800" b="1" dirty="0">
                <a:latin typeface="Times New Roman" pitchFamily="18" charset="0"/>
                <a:ea typeface="+mn-ea"/>
              </a:rPr>
              <a:t>輕聲</a:t>
            </a:r>
            <a:endParaRPr lang="en-US" altLang="zh-TW" sz="4800" b="1" dirty="0">
              <a:latin typeface="Times New Roman" pitchFamily="18" charset="0"/>
              <a:ea typeface="+mn-ea"/>
            </a:endParaRPr>
          </a:p>
          <a:p>
            <a:pPr eaLnBrk="1" hangingPunct="1">
              <a:defRPr/>
            </a:pPr>
            <a:endParaRPr lang="en-US" altLang="zh-TW" dirty="0" smtClean="0"/>
          </a:p>
          <a:p>
            <a:pPr eaLnBrk="1" hangingPunct="1">
              <a:defRPr/>
            </a:pPr>
            <a:endParaRPr lang="zh-TW" altLang="en-US" dirty="0" smtClean="0"/>
          </a:p>
        </p:txBody>
      </p:sp>
      <p:sp>
        <p:nvSpPr>
          <p:cNvPr id="30731" name="Rectangle 2"/>
          <p:cNvSpPr>
            <a:spLocks noChangeArrowheads="1"/>
          </p:cNvSpPr>
          <p:nvPr/>
        </p:nvSpPr>
        <p:spPr bwMode="auto">
          <a:xfrm>
            <a:off x="152400" y="429420"/>
            <a:ext cx="17198976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4150" tIns="92076" rIns="184150" bIns="92076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z="6400" b="1" dirty="0">
                <a:solidFill>
                  <a:schemeClr val="tx2"/>
                </a:solidFill>
                <a:latin typeface="Times New Roman" pitchFamily="18" charset="0"/>
              </a:rPr>
              <a:t>Phonetic Structure of Mandarin Syllables</a:t>
            </a:r>
          </a:p>
        </p:txBody>
      </p:sp>
      <p:sp>
        <p:nvSpPr>
          <p:cNvPr id="30732" name="內容版面配置區 2"/>
          <p:cNvSpPr txBox="1">
            <a:spLocks/>
          </p:cNvSpPr>
          <p:nvPr/>
        </p:nvSpPr>
        <p:spPr bwMode="auto">
          <a:xfrm>
            <a:off x="13750929" y="2443956"/>
            <a:ext cx="4537074" cy="421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TW" sz="3200" b="1" dirty="0">
                <a:solidFill>
                  <a:srgbClr val="FF0000"/>
                </a:solidFill>
                <a:latin typeface="Times New Roman" pitchFamily="18" charset="0"/>
              </a:rPr>
              <a:t>Same  RCD  INITIAL’S</a:t>
            </a:r>
          </a:p>
          <a:p>
            <a:pPr>
              <a:spcBef>
                <a:spcPct val="20000"/>
              </a:spcBef>
            </a:pPr>
            <a:endParaRPr lang="en-US" altLang="zh-TW" sz="2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en-US" altLang="zh-TW" sz="2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2800" b="1" dirty="0">
                <a:solidFill>
                  <a:srgbClr val="FF0000"/>
                </a:solidFill>
                <a:latin typeface="Times New Roman" pitchFamily="18" charset="0"/>
              </a:rPr>
              <a:t>             </a:t>
            </a:r>
            <a:r>
              <a:rPr lang="zh-TW" altLang="en-US" sz="4000" b="1" dirty="0">
                <a:latin typeface="Times New Roman" pitchFamily="18" charset="0"/>
              </a:rPr>
              <a:t>ㄅ  ㄅ  ㄅ  ㄅ</a:t>
            </a:r>
            <a:endParaRPr lang="en-US" altLang="zh-TW" sz="4000" b="1" dirty="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4000" b="1" dirty="0">
                <a:latin typeface="Times New Roman" pitchFamily="18" charset="0"/>
              </a:rPr>
              <a:t>         ㄚ  ㄢ  ㄠ  ㄤ</a:t>
            </a:r>
            <a:endParaRPr lang="en-US" altLang="zh-TW" sz="4000" b="1" dirty="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1600" b="1" dirty="0">
                <a:solidFill>
                  <a:srgbClr val="FF0000"/>
                </a:solidFill>
                <a:latin typeface="Times New Roman" pitchFamily="18" charset="0"/>
              </a:rPr>
              <a:t>                                         </a:t>
            </a:r>
            <a:endParaRPr lang="en-US" altLang="zh-TW" sz="16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4000" b="1" dirty="0">
                <a:latin typeface="Times New Roman" pitchFamily="18" charset="0"/>
              </a:rPr>
              <a:t>               ㄚ  ㄚ  ㄚ</a:t>
            </a:r>
            <a:endParaRPr lang="en-US" altLang="zh-TW" sz="4000" b="1" dirty="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4000" b="1" dirty="0">
                <a:latin typeface="Times New Roman" pitchFamily="18" charset="0"/>
              </a:rPr>
              <a:t>               ㄣ  ㄨ  ㄥ</a:t>
            </a:r>
            <a:endParaRPr lang="en-US" altLang="zh-TW" sz="4000" b="1" dirty="0">
              <a:latin typeface="Times New Roman" pitchFamily="18" charset="0"/>
            </a:endParaRPr>
          </a:p>
        </p:txBody>
      </p:sp>
      <p:sp>
        <p:nvSpPr>
          <p:cNvPr id="10" name="弧形 9"/>
          <p:cNvSpPr/>
          <p:nvPr/>
        </p:nvSpPr>
        <p:spPr>
          <a:xfrm>
            <a:off x="15836900" y="4849020"/>
            <a:ext cx="536576" cy="442912"/>
          </a:xfrm>
          <a:prstGeom prst="arc">
            <a:avLst>
              <a:gd name="adj1" fmla="val 12434422"/>
              <a:gd name="adj2" fmla="val 2030335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0" name="弧形 19"/>
          <p:cNvSpPr/>
          <p:nvPr/>
        </p:nvSpPr>
        <p:spPr>
          <a:xfrm>
            <a:off x="16633829" y="4837114"/>
            <a:ext cx="536574" cy="442912"/>
          </a:xfrm>
          <a:prstGeom prst="arc">
            <a:avLst>
              <a:gd name="adj1" fmla="val 12333431"/>
              <a:gd name="adj2" fmla="val 20442792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1" name="弧形 20"/>
          <p:cNvSpPr/>
          <p:nvPr/>
        </p:nvSpPr>
        <p:spPr>
          <a:xfrm>
            <a:off x="17351379" y="4832351"/>
            <a:ext cx="539750" cy="445294"/>
          </a:xfrm>
          <a:prstGeom prst="arc">
            <a:avLst>
              <a:gd name="adj1" fmla="val 12166142"/>
              <a:gd name="adj2" fmla="val 20652657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2" name="弧形 21"/>
          <p:cNvSpPr/>
          <p:nvPr/>
        </p:nvSpPr>
        <p:spPr>
          <a:xfrm>
            <a:off x="15836900" y="5851528"/>
            <a:ext cx="536576" cy="442912"/>
          </a:xfrm>
          <a:prstGeom prst="arc">
            <a:avLst>
              <a:gd name="adj1" fmla="val 1185852"/>
              <a:gd name="adj2" fmla="val 956201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3" name="弧形 22"/>
          <p:cNvSpPr/>
          <p:nvPr/>
        </p:nvSpPr>
        <p:spPr>
          <a:xfrm>
            <a:off x="16633829" y="5887246"/>
            <a:ext cx="536574" cy="442912"/>
          </a:xfrm>
          <a:prstGeom prst="arc">
            <a:avLst>
              <a:gd name="adj1" fmla="val 1172409"/>
              <a:gd name="adj2" fmla="val 963753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4" name="弧形 23"/>
          <p:cNvSpPr/>
          <p:nvPr/>
        </p:nvSpPr>
        <p:spPr>
          <a:xfrm>
            <a:off x="17351379" y="5887246"/>
            <a:ext cx="539750" cy="442912"/>
          </a:xfrm>
          <a:prstGeom prst="arc">
            <a:avLst>
              <a:gd name="adj1" fmla="val 1268956"/>
              <a:gd name="adj2" fmla="val 962369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18" name="直線單箭頭接點 17"/>
          <p:cNvCxnSpPr/>
          <p:nvPr/>
        </p:nvCxnSpPr>
        <p:spPr>
          <a:xfrm>
            <a:off x="15836900" y="2984500"/>
            <a:ext cx="536576" cy="54054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橢圓 18"/>
          <p:cNvSpPr/>
          <p:nvPr/>
        </p:nvSpPr>
        <p:spPr>
          <a:xfrm>
            <a:off x="14617703" y="4172746"/>
            <a:ext cx="3600450" cy="6477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" name="文字方塊 1"/>
          <p:cNvSpPr txBox="1"/>
          <p:nvPr/>
        </p:nvSpPr>
        <p:spPr>
          <a:xfrm>
            <a:off x="9879226" y="3254773"/>
            <a:ext cx="35718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800" dirty="0"/>
              <a:t>(</a:t>
            </a:r>
            <a:r>
              <a:rPr lang="zh-TW" altLang="en-US" sz="4800" dirty="0"/>
              <a:t>艾</a:t>
            </a:r>
            <a:r>
              <a:rPr lang="en-US" altLang="zh-TW" sz="4800" dirty="0"/>
              <a:t>,</a:t>
            </a:r>
            <a:r>
              <a:rPr lang="zh-TW" altLang="en-US" sz="4800" dirty="0"/>
              <a:t>宜</a:t>
            </a:r>
            <a:r>
              <a:rPr lang="en-US" altLang="zh-TW" sz="4800" dirty="0"/>
              <a:t>,</a:t>
            </a:r>
            <a:r>
              <a:rPr lang="zh-TW" altLang="en-US" sz="4800" dirty="0"/>
              <a:t>烏</a:t>
            </a:r>
            <a:r>
              <a:rPr lang="en-US" altLang="zh-TW" sz="4800" dirty="0"/>
              <a:t>,</a:t>
            </a:r>
            <a:r>
              <a:rPr lang="zh-TW" altLang="en-US" sz="4800" dirty="0"/>
              <a:t>于</a:t>
            </a:r>
            <a:r>
              <a:rPr lang="en-US" altLang="zh-TW" sz="4800" dirty="0"/>
              <a:t>)</a:t>
            </a:r>
            <a:endParaRPr lang="zh-TW" altLang="en-US" sz="4800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11448256" y="5700904"/>
            <a:ext cx="353814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800" dirty="0"/>
              <a:t>(</a:t>
            </a:r>
            <a:r>
              <a:rPr lang="zh-TW" altLang="en-US" sz="4800" dirty="0"/>
              <a:t>制</a:t>
            </a:r>
            <a:r>
              <a:rPr lang="en-US" altLang="zh-TW" sz="4800" dirty="0"/>
              <a:t>,</a:t>
            </a:r>
            <a:r>
              <a:rPr lang="zh-TW" altLang="en-US" sz="4800" dirty="0"/>
              <a:t>尺</a:t>
            </a:r>
            <a:r>
              <a:rPr lang="en-US" altLang="zh-TW" sz="4800" dirty="0"/>
              <a:t>,</a:t>
            </a:r>
            <a:r>
              <a:rPr lang="zh-TW" altLang="en-US" sz="4800" dirty="0"/>
              <a:t>時</a:t>
            </a:r>
            <a:r>
              <a:rPr lang="en-US" altLang="zh-TW" sz="4800" dirty="0"/>
              <a:t>,</a:t>
            </a:r>
            <a:r>
              <a:rPr lang="zh-TW" altLang="en-US" sz="4800" dirty="0"/>
              <a:t>日</a:t>
            </a:r>
            <a:r>
              <a:rPr lang="en-US" altLang="zh-TW" sz="4800" dirty="0"/>
              <a:t>,</a:t>
            </a:r>
          </a:p>
          <a:p>
            <a:r>
              <a:rPr lang="en-US" altLang="zh-TW" sz="4800" dirty="0"/>
              <a:t>   </a:t>
            </a:r>
            <a:r>
              <a:rPr lang="zh-TW" altLang="en-US" sz="4800" dirty="0"/>
              <a:t>紫</a:t>
            </a:r>
            <a:r>
              <a:rPr lang="en-US" altLang="zh-TW" sz="4800" dirty="0"/>
              <a:t>,</a:t>
            </a:r>
            <a:r>
              <a:rPr lang="zh-TW" altLang="en-US" sz="4800" dirty="0"/>
              <a:t>次</a:t>
            </a:r>
            <a:r>
              <a:rPr lang="en-US" altLang="zh-TW" sz="4800" dirty="0"/>
              <a:t>,</a:t>
            </a:r>
            <a:r>
              <a:rPr lang="zh-TW" altLang="en-US" sz="4800" dirty="0"/>
              <a:t>思</a:t>
            </a:r>
            <a:r>
              <a:rPr lang="en-US" altLang="zh-TW" sz="4800" dirty="0"/>
              <a:t>)</a:t>
            </a:r>
          </a:p>
        </p:txBody>
      </p:sp>
      <p:sp>
        <p:nvSpPr>
          <p:cNvPr id="26" name="投影片編號版面配置區 4"/>
          <p:cNvSpPr txBox="1">
            <a:spLocks/>
          </p:cNvSpPr>
          <p:nvPr/>
        </p:nvSpPr>
        <p:spPr>
          <a:xfrm>
            <a:off x="16376040" y="9496430"/>
            <a:ext cx="911452" cy="5476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fld id="{7A20235C-42BF-4B25-9723-BC31C62EF58C}" type="slidenum">
              <a:rPr lang="zh-TW" altLang="en-US" sz="2400">
                <a:solidFill>
                  <a:schemeClr val="accent3">
                    <a:lumMod val="65000"/>
                  </a:schemeClr>
                </a:solidFill>
              </a:rPr>
              <a:pPr/>
              <a:t>18</a:t>
            </a:fld>
            <a:endParaRPr lang="zh-TW" altLang="en-US" sz="2400" dirty="0">
              <a:solidFill>
                <a:schemeClr val="accent3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52400" y="129382"/>
            <a:ext cx="1828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4150" tIns="92076" rIns="184150" bIns="92076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zh-TW" sz="4000" b="1" dirty="0" err="1">
                <a:solidFill>
                  <a:schemeClr val="tx2"/>
                </a:solidFill>
                <a:latin typeface="Times New Roman" pitchFamily="18" charset="0"/>
              </a:rPr>
              <a:t>Subsyllabic</a:t>
            </a:r>
            <a:r>
              <a:rPr lang="en-US" altLang="zh-TW" sz="4000" b="1" dirty="0">
                <a:solidFill>
                  <a:schemeClr val="tx2"/>
                </a:solidFill>
                <a:latin typeface="Times New Roman" pitchFamily="18" charset="0"/>
              </a:rPr>
              <a:t> Units Considering Mandarin Syllable Structures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52400" y="1500982"/>
            <a:ext cx="18135600" cy="3939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4150" tIns="92076" rIns="184150" bIns="92076">
            <a:spAutoFit/>
          </a:bodyPr>
          <a:lstStyle>
            <a:lvl1pPr marL="282575" indent="-282575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58825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5000"/>
              </a:spcBef>
              <a:buFont typeface="Symbol" pitchFamily="18" charset="2"/>
              <a:buChar char="·"/>
            </a:pPr>
            <a:r>
              <a:rPr lang="en-US" altLang="zh-TW" b="1" dirty="0">
                <a:latin typeface="Times New Roman" pitchFamily="18" charset="0"/>
              </a:rPr>
              <a:t>Considering Phonetic Structure of Mandarin Syllables</a:t>
            </a:r>
            <a:endParaRPr lang="en-US" altLang="zh-TW" dirty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dirty="0">
                <a:latin typeface="Times New Roman" pitchFamily="18" charset="0"/>
              </a:rPr>
              <a:t>INITIAL / FINAL’s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dirty="0" smtClean="0">
                <a:latin typeface="Times New Roman" pitchFamily="18" charset="0"/>
              </a:rPr>
              <a:t>Phone(me)-like-units </a:t>
            </a:r>
            <a:r>
              <a:rPr lang="en-US" altLang="zh-TW" dirty="0">
                <a:latin typeface="Times New Roman" pitchFamily="18" charset="0"/>
              </a:rPr>
              <a:t>/ </a:t>
            </a:r>
            <a:r>
              <a:rPr lang="en-US" altLang="zh-TW" dirty="0" smtClean="0">
                <a:latin typeface="Times New Roman" pitchFamily="18" charset="0"/>
              </a:rPr>
              <a:t>phonemes</a:t>
            </a:r>
            <a:endParaRPr lang="en-US" altLang="zh-TW" dirty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5000"/>
              </a:spcBef>
              <a:buFont typeface="Symbol" pitchFamily="18" charset="2"/>
              <a:buChar char="·"/>
            </a:pPr>
            <a:r>
              <a:rPr lang="en-US" altLang="zh-TW" b="1" dirty="0">
                <a:latin typeface="Times New Roman" pitchFamily="18" charset="0"/>
              </a:rPr>
              <a:t>Different Degrees of Context Dependency</a:t>
            </a:r>
            <a:endParaRPr lang="en-US" altLang="zh-TW" dirty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dirty="0">
                <a:latin typeface="Times New Roman" pitchFamily="18" charset="0"/>
              </a:rPr>
              <a:t>intra-syllable only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dirty="0">
                <a:latin typeface="Times New Roman" pitchFamily="18" charset="0"/>
              </a:rPr>
              <a:t>intra-syllable plus inter-syllable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dirty="0">
                <a:latin typeface="Times New Roman" pitchFamily="18" charset="0"/>
              </a:rPr>
              <a:t>right context dependent only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dirty="0">
                <a:latin typeface="Times New Roman" pitchFamily="18" charset="0"/>
              </a:rPr>
              <a:t>both right and left context dependent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  <a:buFont typeface="Symbol" pitchFamily="18" charset="2"/>
              <a:buChar char="·"/>
            </a:pPr>
            <a:r>
              <a:rPr lang="en-US" altLang="zh-TW" b="1" dirty="0">
                <a:latin typeface="Times New Roman" pitchFamily="18" charset="0"/>
              </a:rPr>
              <a:t>Examples :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dirty="0">
                <a:latin typeface="Times New Roman" pitchFamily="18" charset="0"/>
              </a:rPr>
              <a:t>113 right-context-dependent (RCD)</a:t>
            </a:r>
            <a:r>
              <a:rPr lang="zh-TW" altLang="en-US" dirty="0">
                <a:latin typeface="Times New Roman" pitchFamily="18" charset="0"/>
              </a:rPr>
              <a:t> </a:t>
            </a:r>
            <a:r>
              <a:rPr lang="en-US" altLang="zh-TW" dirty="0">
                <a:latin typeface="Times New Roman" pitchFamily="18" charset="0"/>
              </a:rPr>
              <a:t>INITIAL’s</a:t>
            </a:r>
            <a:r>
              <a:rPr lang="zh-TW" altLang="en-US" dirty="0">
                <a:latin typeface="Times New Roman" pitchFamily="18" charset="0"/>
              </a:rPr>
              <a:t> </a:t>
            </a:r>
            <a:r>
              <a:rPr lang="en-US" altLang="zh-TW" dirty="0">
                <a:latin typeface="Times New Roman" pitchFamily="18" charset="0"/>
              </a:rPr>
              <a:t>extended from 22 INITIAL’s plus 37 context independent FINAL’s: 150 </a:t>
            </a:r>
            <a:r>
              <a:rPr lang="en-US" altLang="zh-TW" dirty="0" err="1">
                <a:latin typeface="Times New Roman" pitchFamily="18" charset="0"/>
              </a:rPr>
              <a:t>intrasyllable</a:t>
            </a:r>
            <a:r>
              <a:rPr lang="en-US" altLang="zh-TW" dirty="0">
                <a:latin typeface="Times New Roman" pitchFamily="18" charset="0"/>
              </a:rPr>
              <a:t> RCD INITIAL/FINAL’s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dirty="0">
                <a:latin typeface="Times New Roman" pitchFamily="18" charset="0"/>
              </a:rPr>
              <a:t>33 </a:t>
            </a:r>
            <a:r>
              <a:rPr lang="en-US" altLang="zh-TW" dirty="0" smtClean="0">
                <a:latin typeface="Times New Roman" pitchFamily="18" charset="0"/>
              </a:rPr>
              <a:t>phone(me)-like-units </a:t>
            </a:r>
            <a:r>
              <a:rPr lang="en-US" altLang="zh-TW" dirty="0">
                <a:latin typeface="Times New Roman" pitchFamily="18" charset="0"/>
              </a:rPr>
              <a:t>extended to 145 intra-syllable right-context-dependent </a:t>
            </a:r>
            <a:r>
              <a:rPr lang="en-US" altLang="zh-TW" dirty="0" smtClean="0">
                <a:latin typeface="Times New Roman" pitchFamily="18" charset="0"/>
              </a:rPr>
              <a:t>phone(me)-like-units</a:t>
            </a:r>
            <a:r>
              <a:rPr lang="en-US" altLang="zh-TW" dirty="0">
                <a:latin typeface="Times New Roman" pitchFamily="18" charset="0"/>
              </a:rPr>
              <a:t>, or 481 with both intra/inter-syllable context dependency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dirty="0">
                <a:latin typeface="Times New Roman" pitchFamily="18" charset="0"/>
              </a:rPr>
              <a:t>At least 4,600 </a:t>
            </a:r>
            <a:r>
              <a:rPr lang="en-US" altLang="zh-TW" dirty="0" err="1">
                <a:latin typeface="Times New Roman" pitchFamily="18" charset="0"/>
              </a:rPr>
              <a:t>triphones</a:t>
            </a:r>
            <a:r>
              <a:rPr lang="en-US" altLang="zh-TW" dirty="0">
                <a:latin typeface="Times New Roman" pitchFamily="18" charset="0"/>
              </a:rPr>
              <a:t> with intra/inter-syllable context dependency</a:t>
            </a:r>
          </a:p>
        </p:txBody>
      </p:sp>
      <p:sp>
        <p:nvSpPr>
          <p:cNvPr id="4" name="投影片編號版面配置區 4"/>
          <p:cNvSpPr txBox="1">
            <a:spLocks/>
          </p:cNvSpPr>
          <p:nvPr/>
        </p:nvSpPr>
        <p:spPr>
          <a:xfrm>
            <a:off x="16376040" y="9496430"/>
            <a:ext cx="911452" cy="5476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fld id="{7A20235C-42BF-4B25-9723-BC31C62EF58C}" type="slidenum">
              <a:rPr lang="zh-TW" altLang="en-US" sz="2400">
                <a:solidFill>
                  <a:schemeClr val="accent3">
                    <a:lumMod val="65000"/>
                  </a:schemeClr>
                </a:solidFill>
              </a:rPr>
              <a:pPr/>
              <a:t>19</a:t>
            </a:fld>
            <a:endParaRPr lang="zh-TW" altLang="en-US" sz="2400" dirty="0">
              <a:solidFill>
                <a:schemeClr val="accent3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 flipV="1">
            <a:off x="4473576" y="7544594"/>
            <a:ext cx="0" cy="3190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27003" y="400845"/>
            <a:ext cx="18221326" cy="695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zh-TW" sz="6600" b="1">
                <a:solidFill>
                  <a:schemeClr val="tx2"/>
                </a:solidFill>
                <a:latin typeface="Times New Roman" pitchFamily="18" charset="0"/>
                <a:ea typeface="全真魏碑體" pitchFamily="49" charset="-120"/>
              </a:rPr>
              <a:t>Unit Selection for HMMs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57201" y="1600995"/>
            <a:ext cx="1847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zh-TW" sz="4800">
              <a:latin typeface="Times New Roman" pitchFamily="18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27000" y="1362870"/>
            <a:ext cx="17945100" cy="4081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9875" indent="-269875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35013" indent="-285750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lnSpc>
                <a:spcPct val="90000"/>
              </a:lnSpc>
              <a:buSzPct val="120000"/>
              <a:buFontTx/>
              <a:buChar char="•"/>
            </a:pPr>
            <a:r>
              <a:rPr lang="en-US" altLang="zh-TW" b="1" dirty="0">
                <a:latin typeface="Times New Roman" pitchFamily="18" charset="0"/>
                <a:ea typeface="華康魏碑體" pitchFamily="65" charset="-120"/>
              </a:rPr>
              <a:t>Possible Candidates</a:t>
            </a:r>
            <a:endParaRPr lang="en-US" altLang="zh-TW" dirty="0">
              <a:latin typeface="Times New Roman" pitchFamily="18" charset="0"/>
              <a:ea typeface="華康魏碑體" pitchFamily="65" charset="-120"/>
            </a:endParaRP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phrases, words, syllables, phonemes.....</a:t>
            </a:r>
          </a:p>
          <a:p>
            <a:pPr eaLnBrk="1" hangingPunct="1">
              <a:lnSpc>
                <a:spcPct val="90000"/>
              </a:lnSpc>
              <a:buSzPct val="120000"/>
              <a:buFont typeface="Wingdings" pitchFamily="2" charset="2"/>
              <a:buChar char=""/>
            </a:pPr>
            <a:r>
              <a:rPr lang="en-US" altLang="zh-TW" b="1" dirty="0">
                <a:latin typeface="Times New Roman" pitchFamily="18" charset="0"/>
                <a:ea typeface="華康魏碑體" pitchFamily="65" charset="-120"/>
              </a:rPr>
              <a:t>Phoneme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the minimum units of speech sound in a language which can serve to distinguish one word from the other</a:t>
            </a:r>
          </a:p>
          <a:p>
            <a:pPr lvl="2" eaLnBrk="1" hangingPunct="1">
              <a:lnSpc>
                <a:spcPct val="90000"/>
              </a:lnSpc>
              <a:buSzPct val="120000"/>
              <a:buFont typeface="Times New Roman" pitchFamily="18" charset="0"/>
              <a:buNone/>
            </a:pP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e.g.  </a:t>
            </a:r>
            <a:r>
              <a:rPr lang="en-US" altLang="zh-TW" u="sng" dirty="0">
                <a:latin typeface="Times New Roman" pitchFamily="18" charset="0"/>
                <a:ea typeface="華康魏碑體" pitchFamily="65" charset="-120"/>
              </a:rPr>
              <a:t>b</a:t>
            </a: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 at / </a:t>
            </a:r>
            <a:r>
              <a:rPr lang="en-US" altLang="zh-TW" u="sng" dirty="0">
                <a:latin typeface="Times New Roman" pitchFamily="18" charset="0"/>
                <a:ea typeface="華康魏碑體" pitchFamily="65" charset="-120"/>
              </a:rPr>
              <a:t>p</a:t>
            </a: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 at , b </a:t>
            </a:r>
            <a:r>
              <a:rPr lang="en-US" altLang="zh-TW" u="sng" dirty="0">
                <a:latin typeface="Times New Roman" pitchFamily="18" charset="0"/>
                <a:ea typeface="華康魏碑體" pitchFamily="65" charset="-120"/>
              </a:rPr>
              <a:t>a</a:t>
            </a: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 d / b </a:t>
            </a:r>
            <a:r>
              <a:rPr lang="en-US" altLang="zh-TW" u="sng" dirty="0">
                <a:latin typeface="Times New Roman" pitchFamily="18" charset="0"/>
                <a:ea typeface="華康魏碑體" pitchFamily="65" charset="-120"/>
              </a:rPr>
              <a:t>e</a:t>
            </a: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 d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phone : a phoneme’s acoustic realization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None/>
            </a:pP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    the same phoneme may have many different realizations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None/>
            </a:pP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         e.g. </a:t>
            </a:r>
            <a:r>
              <a:rPr lang="en-US" altLang="zh-TW" dirty="0" err="1">
                <a:latin typeface="Times New Roman" pitchFamily="18" charset="0"/>
                <a:ea typeface="華康魏碑體" pitchFamily="65" charset="-120"/>
              </a:rPr>
              <a:t>sa</a:t>
            </a: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 </a:t>
            </a:r>
            <a:r>
              <a:rPr lang="en-US" altLang="zh-TW" u="sng" dirty="0">
                <a:latin typeface="Times New Roman" pitchFamily="18" charset="0"/>
                <a:ea typeface="華康魏碑體" pitchFamily="65" charset="-120"/>
              </a:rPr>
              <a:t>t</a:t>
            </a: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 / me </a:t>
            </a:r>
            <a:r>
              <a:rPr lang="en-US" altLang="zh-TW" u="sng" dirty="0">
                <a:latin typeface="Times New Roman" pitchFamily="18" charset="0"/>
                <a:ea typeface="華康魏碑體" pitchFamily="65" charset="-120"/>
              </a:rPr>
              <a:t>t</a:t>
            </a: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 </a:t>
            </a:r>
            <a:r>
              <a:rPr lang="en-US" altLang="zh-TW" dirty="0" err="1">
                <a:latin typeface="Times New Roman" pitchFamily="18" charset="0"/>
                <a:ea typeface="華康魏碑體" pitchFamily="65" charset="-120"/>
              </a:rPr>
              <a:t>er</a:t>
            </a:r>
            <a:endParaRPr lang="en-US" altLang="zh-TW" dirty="0">
              <a:latin typeface="Times New Roman" pitchFamily="18" charset="0"/>
              <a:ea typeface="華康魏碑體" pitchFamily="65" charset="-120"/>
            </a:endParaRPr>
          </a:p>
          <a:p>
            <a:pPr eaLnBrk="1" hangingPunct="1">
              <a:lnSpc>
                <a:spcPct val="90000"/>
              </a:lnSpc>
              <a:buSzPct val="120000"/>
              <a:buFont typeface="Wingdings" pitchFamily="2" charset="2"/>
              <a:buChar char=""/>
            </a:pPr>
            <a:r>
              <a:rPr lang="en-US" altLang="zh-TW" b="1" dirty="0" err="1">
                <a:latin typeface="Times New Roman" pitchFamily="18" charset="0"/>
                <a:ea typeface="華康魏碑體" pitchFamily="65" charset="-120"/>
              </a:rPr>
              <a:t>Coarticulation</a:t>
            </a:r>
            <a:r>
              <a:rPr lang="en-US" altLang="zh-TW" b="1" dirty="0">
                <a:latin typeface="Times New Roman" pitchFamily="18" charset="0"/>
                <a:ea typeface="華康魏碑體" pitchFamily="65" charset="-120"/>
              </a:rPr>
              <a:t> and Context Dependency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context: right/left neighboring units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dirty="0" err="1">
                <a:latin typeface="Times New Roman" pitchFamily="18" charset="0"/>
                <a:ea typeface="華康魏碑體" pitchFamily="65" charset="-120"/>
              </a:rPr>
              <a:t>coarticulation</a:t>
            </a: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: sound production changed because of the neighboring units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right-context-dependent (RCD)/left-context-dependent (LCD)/ both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dirty="0" err="1">
                <a:latin typeface="Times New Roman" pitchFamily="18" charset="0"/>
                <a:ea typeface="華康魏碑體" pitchFamily="65" charset="-120"/>
              </a:rPr>
              <a:t>intraword</a:t>
            </a: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/</a:t>
            </a:r>
            <a:r>
              <a:rPr lang="en-US" altLang="zh-TW" dirty="0" err="1">
                <a:latin typeface="Times New Roman" pitchFamily="18" charset="0"/>
                <a:ea typeface="華康魏碑體" pitchFamily="65" charset="-120"/>
              </a:rPr>
              <a:t>interword</a:t>
            </a: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 context dependency</a:t>
            </a:r>
          </a:p>
          <a:p>
            <a:pPr eaLnBrk="1" hangingPunct="1">
              <a:lnSpc>
                <a:spcPct val="90000"/>
              </a:lnSpc>
              <a:buSzPct val="120000"/>
              <a:buFont typeface="Wingdings" pitchFamily="2" charset="2"/>
              <a:buChar char=""/>
            </a:pPr>
            <a:r>
              <a:rPr lang="en-US" altLang="zh-TW" b="1" dirty="0">
                <a:latin typeface="Times New Roman" pitchFamily="18" charset="0"/>
                <a:ea typeface="華康魏碑體" pitchFamily="65" charset="-120"/>
              </a:rPr>
              <a:t>For Mandarin Chinese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character/syllable mapping relation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syllable: Initial (</a:t>
            </a:r>
            <a:r>
              <a:rPr lang="zh-TW" altLang="en-US" dirty="0">
                <a:latin typeface="Times New Roman" pitchFamily="18" charset="0"/>
                <a:ea typeface="華康魏碑體" pitchFamily="65" charset="-120"/>
              </a:rPr>
              <a:t>聲母</a:t>
            </a: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) / Final (</a:t>
            </a:r>
            <a:r>
              <a:rPr lang="zh-TW" altLang="en-US" dirty="0">
                <a:latin typeface="Times New Roman" pitchFamily="18" charset="0"/>
                <a:ea typeface="華康魏碑體" pitchFamily="65" charset="-120"/>
              </a:rPr>
              <a:t>韻母</a:t>
            </a: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) / tone (</a:t>
            </a:r>
            <a:r>
              <a:rPr lang="zh-TW" altLang="en-US" dirty="0">
                <a:latin typeface="Times New Roman" pitchFamily="18" charset="0"/>
                <a:ea typeface="華康魏碑體" pitchFamily="65" charset="-120"/>
              </a:rPr>
              <a:t>聲調</a:t>
            </a: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)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083051" y="7951790"/>
            <a:ext cx="18473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en-US" altLang="zh-TW" sz="4800">
              <a:latin typeface="Times New Roman" pitchFamily="18" charset="0"/>
            </a:endParaRPr>
          </a:p>
          <a:p>
            <a:pPr eaLnBrk="1" hangingPunct="1"/>
            <a:endParaRPr lang="en-US" altLang="zh-TW" sz="4800">
              <a:latin typeface="Times New Roman" pitchFamily="18" charset="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3464480" y="4585290"/>
            <a:ext cx="43204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u="sng" dirty="0"/>
              <a:t>t</a:t>
            </a:r>
            <a:r>
              <a:rPr lang="en-US" altLang="zh-TW" sz="4400" dirty="0"/>
              <a:t>ea       i</a:t>
            </a:r>
            <a:r>
              <a:rPr lang="en-US" altLang="zh-TW" sz="4400" u="sng" dirty="0"/>
              <a:t>t</a:t>
            </a:r>
            <a:r>
              <a:rPr lang="en-US" altLang="zh-TW" sz="4400" dirty="0"/>
              <a:t>    </a:t>
            </a:r>
            <a:r>
              <a:rPr lang="zh-TW" altLang="en-US" sz="4400" u="sng" dirty="0"/>
              <a:t>ㄅ</a:t>
            </a:r>
            <a:r>
              <a:rPr lang="zh-TW" altLang="en-US" sz="4400" dirty="0"/>
              <a:t>ㄢ</a:t>
            </a:r>
            <a:endParaRPr lang="en-US" altLang="zh-TW" sz="4400" dirty="0"/>
          </a:p>
          <a:p>
            <a:r>
              <a:rPr lang="en-US" altLang="zh-TW" sz="4400" u="sng" dirty="0"/>
              <a:t>t</a:t>
            </a:r>
            <a:r>
              <a:rPr lang="en-US" altLang="zh-TW" sz="4400" dirty="0"/>
              <a:t>wo     </a:t>
            </a:r>
            <a:r>
              <a:rPr lang="zh-TW" altLang="en-US" sz="4400" dirty="0"/>
              <a:t> </a:t>
            </a:r>
            <a:r>
              <a:rPr lang="en-US" altLang="zh-TW" sz="4400" dirty="0"/>
              <a:t>a</a:t>
            </a:r>
            <a:r>
              <a:rPr lang="en-US" altLang="zh-TW" sz="4400" u="sng" dirty="0"/>
              <a:t>t</a:t>
            </a:r>
            <a:r>
              <a:rPr lang="en-US" altLang="zh-TW" sz="4400" dirty="0"/>
              <a:t>   </a:t>
            </a:r>
            <a:r>
              <a:rPr lang="zh-TW" altLang="en-US" sz="4400" u="sng" dirty="0"/>
              <a:t>ㄅ</a:t>
            </a:r>
            <a:r>
              <a:rPr lang="zh-TW" altLang="en-US" sz="4400" dirty="0"/>
              <a:t>ㄨ</a:t>
            </a:r>
            <a:endParaRPr lang="en-US" altLang="zh-TW" sz="4400" dirty="0"/>
          </a:p>
          <a:p>
            <a:r>
              <a:rPr lang="en-US" altLang="zh-TW" sz="4400" u="sng" dirty="0"/>
              <a:t>t</a:t>
            </a:r>
            <a:r>
              <a:rPr lang="en-US" altLang="zh-TW" sz="4400" dirty="0"/>
              <a:t>arget</a:t>
            </a:r>
            <a:r>
              <a:rPr lang="zh-TW" altLang="en-US" sz="4400" dirty="0"/>
              <a:t>         </a:t>
            </a:r>
            <a:r>
              <a:rPr lang="zh-TW" altLang="en-US" sz="4400" u="sng" dirty="0"/>
              <a:t>ㄅ</a:t>
            </a:r>
            <a:r>
              <a:rPr lang="zh-TW" altLang="en-US" sz="4400" dirty="0"/>
              <a:t>ㄧ</a:t>
            </a:r>
            <a:endParaRPr lang="zh-TW" altLang="en-US" sz="4400" dirty="0"/>
          </a:p>
        </p:txBody>
      </p:sp>
      <p:sp>
        <p:nvSpPr>
          <p:cNvPr id="12" name="投影片編號版面配置區 4"/>
          <p:cNvSpPr txBox="1">
            <a:spLocks/>
          </p:cNvSpPr>
          <p:nvPr/>
        </p:nvSpPr>
        <p:spPr>
          <a:xfrm>
            <a:off x="16632832" y="9496430"/>
            <a:ext cx="654660" cy="5476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fld id="{7A20235C-42BF-4B25-9723-BC31C62EF58C}" type="slidenum">
              <a:rPr lang="zh-TW" altLang="en-US" sz="2400">
                <a:solidFill>
                  <a:schemeClr val="accent3">
                    <a:lumMod val="65000"/>
                  </a:schemeClr>
                </a:solidFill>
              </a:rPr>
              <a:pPr/>
              <a:t>2</a:t>
            </a:fld>
            <a:endParaRPr lang="zh-TW" altLang="en-US" sz="2400" dirty="0">
              <a:solidFill>
                <a:schemeClr val="accent3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 advTm="4873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172" y="336604"/>
            <a:ext cx="182880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lnSpc>
                <a:spcPct val="80000"/>
              </a:lnSpc>
            </a:pPr>
            <a:r>
              <a:rPr lang="en-US" altLang="zh-TW" sz="4000" b="1" dirty="0">
                <a:latin typeface="Times New Roman" pitchFamily="18" charset="0"/>
              </a:rPr>
              <a:t>Comparison of Acoustic Models Based on Different Sets of Units</a:t>
            </a:r>
            <a:endParaRPr lang="en-US" altLang="zh-TW" sz="4000" dirty="0">
              <a:latin typeface="Times New Roman" pitchFamily="18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60329" y="1531940"/>
            <a:ext cx="588372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88925" indent="-288925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zh-TW" sz="4000" b="1" dirty="0">
                <a:latin typeface="Times New Roman" pitchFamily="18" charset="0"/>
                <a:ea typeface="全真魏碑體" pitchFamily="49" charset="-120"/>
              </a:rPr>
              <a:t>Typical Example Results</a:t>
            </a:r>
            <a:endParaRPr lang="en-US" altLang="zh-TW" sz="4000" dirty="0">
              <a:latin typeface="Times New Roman" pitchFamily="18" charset="0"/>
              <a:ea typeface="全真魏碑體" pitchFamily="49" charset="-12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501650" y="6858794"/>
            <a:ext cx="173736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8925" indent="-288925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zh-TW" sz="2800" b="1" dirty="0">
                <a:latin typeface="Times New Roman" pitchFamily="18" charset="0"/>
                <a:ea typeface="全真魏碑體" pitchFamily="49" charset="-120"/>
              </a:rPr>
              <a:t>INITIAL/FIANL (IF) better than phone for small training set </a:t>
            </a:r>
          </a:p>
          <a:p>
            <a:pPr eaLnBrk="1" hangingPunct="1">
              <a:buFontTx/>
              <a:buChar char="•"/>
            </a:pPr>
            <a:r>
              <a:rPr lang="en-US" altLang="zh-TW" sz="2800" b="1" dirty="0">
                <a:latin typeface="Times New Roman" pitchFamily="18" charset="0"/>
                <a:ea typeface="全真魏碑體" pitchFamily="49" charset="-120"/>
              </a:rPr>
              <a:t>Context Dependent (CD) better than Context Independent (CI)</a:t>
            </a:r>
          </a:p>
          <a:p>
            <a:pPr eaLnBrk="1" hangingPunct="1">
              <a:buFontTx/>
              <a:buChar char="•"/>
            </a:pPr>
            <a:r>
              <a:rPr lang="en-US" altLang="zh-TW" sz="2800" b="1" dirty="0">
                <a:latin typeface="Times New Roman" pitchFamily="18" charset="0"/>
                <a:ea typeface="全真魏碑體" pitchFamily="49" charset="-120"/>
              </a:rPr>
              <a:t>Right CD (RCD) better than Left CD (LCD)</a:t>
            </a:r>
          </a:p>
          <a:p>
            <a:pPr eaLnBrk="1" hangingPunct="1">
              <a:buFontTx/>
              <a:buChar char="•"/>
            </a:pPr>
            <a:r>
              <a:rPr lang="en-US" altLang="zh-TW" sz="2800" b="1" dirty="0">
                <a:latin typeface="Times New Roman" pitchFamily="18" charset="0"/>
                <a:ea typeface="全真魏碑體" pitchFamily="49" charset="-120"/>
              </a:rPr>
              <a:t>Inter-syllable Modeling is Better</a:t>
            </a:r>
          </a:p>
          <a:p>
            <a:pPr eaLnBrk="1" hangingPunct="1">
              <a:buFontTx/>
              <a:buChar char="•"/>
            </a:pPr>
            <a:r>
              <a:rPr lang="en-US" altLang="zh-TW" sz="2800" b="1" dirty="0" err="1">
                <a:latin typeface="Times New Roman" pitchFamily="18" charset="0"/>
                <a:ea typeface="全真魏碑體" pitchFamily="49" charset="-120"/>
              </a:rPr>
              <a:t>Triphone</a:t>
            </a:r>
            <a:r>
              <a:rPr lang="en-US" altLang="zh-TW" sz="2800" b="1" dirty="0">
                <a:latin typeface="Times New Roman" pitchFamily="18" charset="0"/>
                <a:ea typeface="全真魏碑體" pitchFamily="49" charset="-120"/>
              </a:rPr>
              <a:t> is better</a:t>
            </a:r>
          </a:p>
          <a:p>
            <a:pPr eaLnBrk="1" hangingPunct="1">
              <a:buFontTx/>
              <a:buChar char="•"/>
            </a:pPr>
            <a:r>
              <a:rPr lang="en-US" altLang="zh-TW" sz="2800" b="1" dirty="0">
                <a:latin typeface="Times New Roman" pitchFamily="18" charset="0"/>
                <a:ea typeface="全真魏碑體" pitchFamily="49" charset="-120"/>
              </a:rPr>
              <a:t>Approaches in Training </a:t>
            </a:r>
            <a:r>
              <a:rPr lang="en-US" altLang="zh-TW" sz="2800" b="1" dirty="0" err="1">
                <a:latin typeface="Times New Roman" pitchFamily="18" charset="0"/>
                <a:ea typeface="全真魏碑體" pitchFamily="49" charset="-120"/>
              </a:rPr>
              <a:t>Triphone</a:t>
            </a:r>
            <a:r>
              <a:rPr lang="en-US" altLang="zh-TW" sz="2800" b="1" dirty="0">
                <a:latin typeface="Times New Roman" pitchFamily="18" charset="0"/>
                <a:ea typeface="全真魏碑體" pitchFamily="49" charset="-120"/>
              </a:rPr>
              <a:t> Models are </a:t>
            </a:r>
            <a:r>
              <a:rPr lang="en-US" altLang="zh-TW" sz="2800" b="1" dirty="0">
                <a:latin typeface="Times New Roman" pitchFamily="18" charset="0"/>
                <a:ea typeface="全真魏碑體" pitchFamily="49" charset="-120"/>
              </a:rPr>
              <a:t>Important</a:t>
            </a:r>
          </a:p>
          <a:p>
            <a:pPr eaLnBrk="1" hangingPunct="1">
              <a:buFontTx/>
              <a:buChar char="•"/>
            </a:pPr>
            <a:r>
              <a:rPr lang="en-US" altLang="zh-TW" sz="2800" b="1" dirty="0" err="1">
                <a:latin typeface="Times New Roman" pitchFamily="18" charset="0"/>
                <a:ea typeface="全真魏碑體" pitchFamily="49" charset="-120"/>
              </a:rPr>
              <a:t>Quinphone</a:t>
            </a:r>
            <a:r>
              <a:rPr lang="en-US" altLang="zh-TW" sz="2800" b="1" dirty="0">
                <a:latin typeface="Times New Roman" pitchFamily="18" charset="0"/>
                <a:ea typeface="全真魏碑體" pitchFamily="49" charset="-120"/>
              </a:rPr>
              <a:t> (2 context units on both sides considered) are even better</a:t>
            </a:r>
            <a:endParaRPr lang="en-US" altLang="zh-TW" sz="2800" b="1" dirty="0">
              <a:latin typeface="Times New Roman" pitchFamily="18" charset="0"/>
              <a:ea typeface="全真魏碑體" pitchFamily="49" charset="-120"/>
            </a:endParaRPr>
          </a:p>
        </p:txBody>
      </p:sp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3" y="2058197"/>
          <a:ext cx="18040350" cy="4483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1" name="工作表" r:id="rId5" imgW="11155626" imgH="3337668" progId="Excel.Sheet.8">
                  <p:embed/>
                </p:oleObj>
              </mc:Choice>
              <mc:Fallback>
                <p:oleObj name="工作表" r:id="rId5" imgW="11155626" imgH="3337668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047"/>
                      <a:stretch>
                        <a:fillRect/>
                      </a:stretch>
                    </p:blipFill>
                    <p:spPr bwMode="auto">
                      <a:xfrm>
                        <a:off x="3" y="2058197"/>
                        <a:ext cx="18040350" cy="44838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730250" y="6058694"/>
            <a:ext cx="1257300" cy="8001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6768" y="6534780"/>
            <a:ext cx="2000868" cy="697812"/>
          </a:xfrm>
          <a:prstGeom prst="rect">
            <a:avLst/>
          </a:prstGeom>
        </p:spPr>
      </p:pic>
      <p:sp>
        <p:nvSpPr>
          <p:cNvPr id="8" name="投影片編號版面配置區 4"/>
          <p:cNvSpPr txBox="1">
            <a:spLocks/>
          </p:cNvSpPr>
          <p:nvPr/>
        </p:nvSpPr>
        <p:spPr>
          <a:xfrm>
            <a:off x="16376040" y="9496430"/>
            <a:ext cx="911452" cy="5476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fld id="{7A20235C-42BF-4B25-9723-BC31C62EF58C}" type="slidenum">
              <a:rPr lang="zh-TW" altLang="en-US" sz="2400">
                <a:solidFill>
                  <a:schemeClr val="accent3">
                    <a:lumMod val="65000"/>
                  </a:schemeClr>
                </a:solidFill>
              </a:rPr>
              <a:pPr/>
              <a:t>20</a:t>
            </a:fld>
            <a:endParaRPr lang="zh-TW" altLang="en-US" sz="2400" dirty="0">
              <a:solidFill>
                <a:schemeClr val="accent3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 advTm="1216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218744"/>
              </p:ext>
            </p:extLst>
          </p:nvPr>
        </p:nvGraphicFramePr>
        <p:xfrm>
          <a:off x="791072" y="1579898"/>
          <a:ext cx="16849872" cy="705217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30254"/>
                <a:gridCol w="5025400"/>
                <a:gridCol w="2217088"/>
                <a:gridCol w="8277130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頁碼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82880" marR="182880" marT="68580" marB="68580">
                    <a:solidFill>
                      <a:srgbClr val="333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作品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82880" marR="182880" marT="68580" marB="68580">
                    <a:solidFill>
                      <a:srgbClr val="333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版權標示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82880" marR="182880" marT="68580" marB="68580">
                    <a:solidFill>
                      <a:srgbClr val="333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作者</a:t>
                      </a:r>
                      <a:r>
                        <a:rPr lang="en-US" altLang="zh-TW" sz="240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altLang="en-US" sz="240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來源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82880" marR="182880" marT="68580" marB="68580">
                    <a:solidFill>
                      <a:srgbClr val="3333B3"/>
                    </a:solidFill>
                  </a:tcPr>
                </a:tc>
              </a:tr>
              <a:tr h="16220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182880" marT="68580" marB="68580" anchor="ctr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marL="182880" marR="182880" marT="68580" marB="68580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marL="182880" marR="182880" marT="68580" marB="68580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國立臺灣大學電機工程學系 李琳山 教授</a:t>
                      </a:r>
                      <a:endParaRPr lang="en-US" altLang="zh-TW" sz="2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本作品</a:t>
                      </a:r>
                      <a:r>
                        <a:rPr lang="zh-TW" altLang="en-US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採用創用</a:t>
                      </a:r>
                      <a:r>
                        <a:rPr lang="en-US" altLang="zh-TW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「姓名標示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非商業性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相同方式分享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3.0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臺灣」</a:t>
                      </a:r>
                      <a:r>
                        <a:rPr lang="zh-TW" altLang="en-US" sz="2800" b="0" i="0" kern="1200" baseline="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許</a:t>
                      </a:r>
                      <a:r>
                        <a:rPr lang="zh-TW" altLang="en-US" sz="2800" b="0" i="0" kern="120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可</a:t>
                      </a:r>
                      <a:r>
                        <a:rPr lang="zh-TW" altLang="en-US" sz="2800" b="0" i="0" kern="120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協議。</a:t>
                      </a:r>
                      <a:endParaRPr lang="en-US" altLang="zh-TW" sz="2800" b="0" i="0" kern="1200" dirty="0" smtClean="0">
                        <a:solidFill>
                          <a:schemeClr val="tx1"/>
                        </a:solidFill>
                        <a:effectLst>
                          <a:glow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82880" marR="182880" marT="68580" marB="68580" anchor="ctr">
                    <a:solidFill>
                      <a:srgbClr val="C4D3EA"/>
                    </a:solidFill>
                  </a:tcPr>
                </a:tc>
              </a:tr>
              <a:tr h="16459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182880" marT="68580" marB="68580" anchor="ctr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marL="182880" marR="182880" marT="68580" marB="68580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marL="182880" marR="182880" marT="68580" marB="68580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國立臺灣大學電機工程學系 李琳山 教授</a:t>
                      </a:r>
                      <a:endParaRPr lang="en-US" altLang="zh-TW" sz="28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本作品採用創用</a:t>
                      </a:r>
                      <a:r>
                        <a:rPr lang="en-US" altLang="zh-TW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「姓名標示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非商業性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相同方式分享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3.0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臺灣」</a:t>
                      </a:r>
                      <a:r>
                        <a:rPr lang="zh-TW" altLang="en-US" sz="2800" b="0" i="0" kern="1200" baseline="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許</a:t>
                      </a:r>
                      <a:r>
                        <a:rPr lang="zh-TW" altLang="en-US" sz="2800" b="0" i="0" kern="120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可協議。</a:t>
                      </a:r>
                      <a:endParaRPr lang="zh-TW" altLang="en-US" sz="2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82880" marR="182880" marT="68580" marB="68580" anchor="ctr">
                    <a:solidFill>
                      <a:srgbClr val="C4D3EA"/>
                    </a:solidFill>
                  </a:tcPr>
                </a:tc>
              </a:tr>
              <a:tr h="16220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182880" marT="68580" marB="68580" anchor="ctr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marL="182880" marR="182880" marT="68580" marB="68580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marL="182880" marR="182880" marT="68580" marB="68580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國立臺灣大學電機工程學系 李琳山 教授</a:t>
                      </a:r>
                      <a:endParaRPr lang="en-US" altLang="zh-TW" sz="2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本作品採用創用</a:t>
                      </a:r>
                      <a:r>
                        <a:rPr lang="en-US" altLang="zh-TW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「姓名標示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非商業性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相同方式分享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3.0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臺灣」</a:t>
                      </a:r>
                      <a:r>
                        <a:rPr lang="zh-TW" altLang="en-US" sz="2800" b="0" i="0" kern="1200" baseline="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許</a:t>
                      </a:r>
                      <a:r>
                        <a:rPr lang="zh-TW" altLang="en-US" sz="2800" b="0" i="0" kern="120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可協議。</a:t>
                      </a:r>
                      <a:endParaRPr lang="en-US" altLang="zh-TW" sz="2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82880" marR="182880" marT="68580" marB="68580" anchor="ctr">
                    <a:solidFill>
                      <a:srgbClr val="C4D3EA"/>
                    </a:solidFill>
                  </a:tcPr>
                </a:tc>
              </a:tr>
              <a:tr h="16220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182880" marT="68580" marB="68580" anchor="ctr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marL="182880" marR="182880" marT="68580" marB="68580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marL="182880" marR="182880" marT="68580" marB="68580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國立臺灣大學電機工程學系 李琳山 教授</a:t>
                      </a:r>
                      <a:endParaRPr lang="en-US" altLang="zh-TW" sz="28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本作品採用創用</a:t>
                      </a:r>
                      <a:r>
                        <a:rPr lang="en-US" altLang="zh-TW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「姓名標示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非商業性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相同方式分享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3.0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臺灣」</a:t>
                      </a:r>
                      <a:r>
                        <a:rPr lang="zh-TW" altLang="en-US" sz="2800" b="0" i="0" kern="1200" baseline="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許</a:t>
                      </a:r>
                      <a:r>
                        <a:rPr lang="zh-TW" altLang="en-US" sz="2800" b="0" i="0" kern="120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可協議。</a:t>
                      </a:r>
                      <a:endParaRPr lang="en-US" altLang="zh-TW" sz="2800" b="0" i="0" kern="1200" dirty="0" smtClean="0">
                        <a:solidFill>
                          <a:schemeClr val="tx1"/>
                        </a:solidFill>
                        <a:effectLst>
                          <a:glow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82880" marR="182880" marT="68580" marB="68580" anchor="ctr">
                    <a:solidFill>
                      <a:srgbClr val="C4D3EA"/>
                    </a:solidFill>
                  </a:tcPr>
                </a:tc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5255568" y="283755"/>
            <a:ext cx="8064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zh-TW" sz="6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版權聲明</a:t>
            </a:r>
            <a:endParaRPr lang="zh-TW" altLang="en-US" sz="60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4080" y="44965"/>
            <a:ext cx="3823920" cy="1068934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295" y="2148094"/>
            <a:ext cx="3723594" cy="1474996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950" y="3767621"/>
            <a:ext cx="2471868" cy="1581106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934" y="5395598"/>
            <a:ext cx="2456688" cy="1603248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251" y="7134800"/>
            <a:ext cx="3643638" cy="1440568"/>
          </a:xfrm>
          <a:prstGeom prst="rect">
            <a:avLst/>
          </a:prstGeom>
        </p:spPr>
      </p:pic>
      <p:sp>
        <p:nvSpPr>
          <p:cNvPr id="19" name="投影片編號版面配置區 4"/>
          <p:cNvSpPr txBox="1">
            <a:spLocks/>
          </p:cNvSpPr>
          <p:nvPr/>
        </p:nvSpPr>
        <p:spPr>
          <a:xfrm>
            <a:off x="16376040" y="9496430"/>
            <a:ext cx="911452" cy="5476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fld id="{7A20235C-42BF-4B25-9723-BC31C62EF58C}" type="slidenum">
              <a:rPr lang="zh-TW" altLang="en-US" sz="2400">
                <a:solidFill>
                  <a:schemeClr val="accent3">
                    <a:lumMod val="65000"/>
                  </a:schemeClr>
                </a:solidFill>
              </a:rPr>
              <a:pPr/>
              <a:t>21</a:t>
            </a:fld>
            <a:endParaRPr lang="zh-TW" altLang="en-US" sz="2400" dirty="0">
              <a:solidFill>
                <a:schemeClr val="accent3">
                  <a:lumMod val="65000"/>
                </a:schemeClr>
              </a:solidFill>
            </a:endParaRPr>
          </a:p>
        </p:txBody>
      </p:sp>
      <p:pic>
        <p:nvPicPr>
          <p:cNvPr id="16" name="圖片 15">
            <a:hlinkClick r:id="rId8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140" y="2536686"/>
            <a:ext cx="2000868" cy="697812"/>
          </a:xfrm>
          <a:prstGeom prst="rect">
            <a:avLst/>
          </a:prstGeom>
        </p:spPr>
      </p:pic>
      <p:pic>
        <p:nvPicPr>
          <p:cNvPr id="18" name="圖片 17">
            <a:hlinkClick r:id="rId8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630" y="7498068"/>
            <a:ext cx="2000868" cy="697812"/>
          </a:xfrm>
          <a:prstGeom prst="rect">
            <a:avLst/>
          </a:prstGeom>
        </p:spPr>
      </p:pic>
      <p:pic>
        <p:nvPicPr>
          <p:cNvPr id="20" name="圖片 19">
            <a:hlinkClick r:id="rId8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630" y="5910074"/>
            <a:ext cx="2000868" cy="697812"/>
          </a:xfrm>
          <a:prstGeom prst="rect">
            <a:avLst/>
          </a:prstGeom>
        </p:spPr>
      </p:pic>
      <p:pic>
        <p:nvPicPr>
          <p:cNvPr id="21" name="圖片 20">
            <a:hlinkClick r:id="rId8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630" y="4299580"/>
            <a:ext cx="2000868" cy="69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14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827403"/>
              </p:ext>
            </p:extLst>
          </p:nvPr>
        </p:nvGraphicFramePr>
        <p:xfrm>
          <a:off x="791072" y="1579898"/>
          <a:ext cx="16849872" cy="705217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30254"/>
                <a:gridCol w="5025400"/>
                <a:gridCol w="2217088"/>
                <a:gridCol w="8277130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頁碼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82880" marR="182880" marT="68580" marB="68580">
                    <a:solidFill>
                      <a:srgbClr val="333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作品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82880" marR="182880" marT="68580" marB="68580">
                    <a:solidFill>
                      <a:srgbClr val="333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版權標示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82880" marR="182880" marT="68580" marB="68580">
                    <a:solidFill>
                      <a:srgbClr val="333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作者</a:t>
                      </a:r>
                      <a:r>
                        <a:rPr lang="en-US" altLang="zh-TW" sz="240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altLang="en-US" sz="240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來源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82880" marR="182880" marT="68580" marB="68580">
                    <a:solidFill>
                      <a:srgbClr val="3333B3"/>
                    </a:solidFill>
                  </a:tcPr>
                </a:tc>
              </a:tr>
              <a:tr h="16220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182880" marT="68580" marB="68580" anchor="ctr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marL="182880" marR="182880" marT="68580" marB="68580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marL="182880" marR="182880" marT="68580" marB="68580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國立臺灣大學電機工程學系 李琳山 教授</a:t>
                      </a:r>
                      <a:endParaRPr lang="en-US" altLang="zh-TW" sz="2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本作品</a:t>
                      </a:r>
                      <a:r>
                        <a:rPr lang="zh-TW" altLang="en-US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採用創用</a:t>
                      </a:r>
                      <a:r>
                        <a:rPr lang="en-US" altLang="zh-TW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「姓名標示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非商業性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相同方式分享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3.0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臺灣」</a:t>
                      </a:r>
                      <a:r>
                        <a:rPr lang="zh-TW" altLang="en-US" sz="2800" b="0" i="0" kern="1200" baseline="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許</a:t>
                      </a:r>
                      <a:r>
                        <a:rPr lang="zh-TW" altLang="en-US" sz="2800" b="0" i="0" kern="120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可</a:t>
                      </a:r>
                      <a:r>
                        <a:rPr lang="zh-TW" altLang="en-US" sz="2800" b="0" i="0" kern="120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協議。</a:t>
                      </a:r>
                      <a:endParaRPr lang="en-US" altLang="zh-TW" sz="2800" b="0" i="0" kern="1200" dirty="0" smtClean="0">
                        <a:solidFill>
                          <a:schemeClr val="tx1"/>
                        </a:solidFill>
                        <a:effectLst>
                          <a:glow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82880" marR="182880" marT="68580" marB="68580" anchor="ctr">
                    <a:solidFill>
                      <a:srgbClr val="C4D3EA"/>
                    </a:solidFill>
                  </a:tcPr>
                </a:tc>
              </a:tr>
              <a:tr h="16459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182880" marT="68580" marB="68580" anchor="ctr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marL="182880" marR="182880" marT="68580" marB="68580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marL="182880" marR="182880" marT="68580" marB="68580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國立臺灣大學電機工程學系 李琳山 教授</a:t>
                      </a:r>
                      <a:endParaRPr lang="en-US" altLang="zh-TW" sz="28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本作品採用創用</a:t>
                      </a:r>
                      <a:r>
                        <a:rPr lang="en-US" altLang="zh-TW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「姓名標示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非商業性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相同方式分享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3.0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臺灣」</a:t>
                      </a:r>
                      <a:r>
                        <a:rPr lang="zh-TW" altLang="en-US" sz="2800" b="0" i="0" kern="1200" baseline="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許</a:t>
                      </a:r>
                      <a:r>
                        <a:rPr lang="zh-TW" altLang="en-US" sz="2800" b="0" i="0" kern="120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可協議。</a:t>
                      </a:r>
                      <a:endParaRPr lang="zh-TW" altLang="en-US" sz="2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82880" marR="182880" marT="68580" marB="68580" anchor="ctr">
                    <a:solidFill>
                      <a:srgbClr val="C4D3EA"/>
                    </a:solidFill>
                  </a:tcPr>
                </a:tc>
              </a:tr>
              <a:tr h="16220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182880" marT="68580" marB="68580" anchor="ctr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marL="182880" marR="182880" marT="68580" marB="68580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marL="182880" marR="182880" marT="68580" marB="68580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國立臺灣大學電機工程學系 李琳山 教授</a:t>
                      </a:r>
                      <a:endParaRPr lang="en-US" altLang="zh-TW" sz="2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本作品採用創用</a:t>
                      </a:r>
                      <a:r>
                        <a:rPr lang="en-US" altLang="zh-TW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「姓名標示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非商業性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相同方式分享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3.0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臺灣」</a:t>
                      </a:r>
                      <a:r>
                        <a:rPr lang="zh-TW" altLang="en-US" sz="2800" b="0" i="0" kern="1200" baseline="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許</a:t>
                      </a:r>
                      <a:r>
                        <a:rPr lang="zh-TW" altLang="en-US" sz="2800" b="0" i="0" kern="120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可協議。</a:t>
                      </a:r>
                      <a:endParaRPr lang="en-US" altLang="zh-TW" sz="2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82880" marR="182880" marT="68580" marB="68580" anchor="ctr">
                    <a:solidFill>
                      <a:srgbClr val="C4D3EA"/>
                    </a:solidFill>
                  </a:tcPr>
                </a:tc>
              </a:tr>
              <a:tr h="16220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182880" marT="68580" marB="68580" anchor="ctr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marL="182880" marR="182880" marT="68580" marB="68580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marL="182880" marR="182880" marT="68580" marB="68580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國立臺灣大學電機工程學系 李琳山 教授</a:t>
                      </a:r>
                      <a:endParaRPr lang="en-US" altLang="zh-TW" sz="28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本作品採用創用</a:t>
                      </a:r>
                      <a:r>
                        <a:rPr lang="en-US" altLang="zh-TW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「姓名標示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非商業性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相同方式分享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3.0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臺灣」</a:t>
                      </a:r>
                      <a:r>
                        <a:rPr lang="zh-TW" altLang="en-US" sz="2800" b="0" i="0" kern="1200" baseline="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許</a:t>
                      </a:r>
                      <a:r>
                        <a:rPr lang="zh-TW" altLang="en-US" sz="2800" b="0" i="0" kern="120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可協議。</a:t>
                      </a:r>
                      <a:endParaRPr lang="en-US" altLang="zh-TW" sz="2800" b="0" i="0" kern="1200" dirty="0" smtClean="0">
                        <a:solidFill>
                          <a:schemeClr val="tx1"/>
                        </a:solidFill>
                        <a:effectLst>
                          <a:glow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82880" marR="182880" marT="68580" marB="68580" anchor="ctr">
                    <a:solidFill>
                      <a:srgbClr val="C4D3EA"/>
                    </a:solidFill>
                  </a:tcPr>
                </a:tc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5255568" y="283755"/>
            <a:ext cx="8064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zh-TW" sz="6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版權聲明</a:t>
            </a:r>
            <a:endParaRPr lang="zh-TW" altLang="en-US" sz="60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4080" y="44965"/>
            <a:ext cx="3823920" cy="1068934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280" y="2166090"/>
            <a:ext cx="3888432" cy="1542412"/>
          </a:xfrm>
          <a:prstGeom prst="rect">
            <a:avLst/>
          </a:prstGeom>
        </p:spPr>
      </p:pic>
      <p:sp>
        <p:nvSpPr>
          <p:cNvPr id="16" name="投影片編號版面配置區 4"/>
          <p:cNvSpPr txBox="1">
            <a:spLocks/>
          </p:cNvSpPr>
          <p:nvPr/>
        </p:nvSpPr>
        <p:spPr>
          <a:xfrm>
            <a:off x="16376040" y="9496430"/>
            <a:ext cx="911452" cy="5476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fld id="{7A20235C-42BF-4B25-9723-BC31C62EF58C}" type="slidenum">
              <a:rPr lang="zh-TW" altLang="en-US" sz="2400">
                <a:solidFill>
                  <a:schemeClr val="accent3">
                    <a:lumMod val="65000"/>
                  </a:schemeClr>
                </a:solidFill>
              </a:rPr>
              <a:pPr/>
              <a:t>22</a:t>
            </a:fld>
            <a:endParaRPr lang="zh-TW" altLang="en-US" sz="2400" dirty="0">
              <a:solidFill>
                <a:schemeClr val="accent3">
                  <a:lumMod val="65000"/>
                </a:schemeClr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408" y="3834121"/>
            <a:ext cx="1044720" cy="144810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259" y="5405327"/>
            <a:ext cx="2424474" cy="158379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004" y="7058806"/>
            <a:ext cx="1836980" cy="1472144"/>
          </a:xfrm>
          <a:prstGeom prst="rect">
            <a:avLst/>
          </a:prstGeom>
        </p:spPr>
      </p:pic>
      <p:pic>
        <p:nvPicPr>
          <p:cNvPr id="18" name="圖片 17">
            <a:hlinkClick r:id="rId8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140" y="2536686"/>
            <a:ext cx="2000868" cy="697812"/>
          </a:xfrm>
          <a:prstGeom prst="rect">
            <a:avLst/>
          </a:prstGeom>
        </p:spPr>
      </p:pic>
      <p:pic>
        <p:nvPicPr>
          <p:cNvPr id="19" name="圖片 18">
            <a:hlinkClick r:id="rId8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7787" y="7528708"/>
            <a:ext cx="2000868" cy="697812"/>
          </a:xfrm>
          <a:prstGeom prst="rect">
            <a:avLst/>
          </a:prstGeom>
        </p:spPr>
      </p:pic>
      <p:pic>
        <p:nvPicPr>
          <p:cNvPr id="20" name="圖片 19">
            <a:hlinkClick r:id="rId8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7787" y="5859997"/>
            <a:ext cx="2000868" cy="697812"/>
          </a:xfrm>
          <a:prstGeom prst="rect">
            <a:avLst/>
          </a:prstGeom>
        </p:spPr>
      </p:pic>
      <p:pic>
        <p:nvPicPr>
          <p:cNvPr id="21" name="圖片 20">
            <a:hlinkClick r:id="rId8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7787" y="4191286"/>
            <a:ext cx="2000868" cy="69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23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358971"/>
              </p:ext>
            </p:extLst>
          </p:nvPr>
        </p:nvGraphicFramePr>
        <p:xfrm>
          <a:off x="791072" y="1579898"/>
          <a:ext cx="16849872" cy="543010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30254"/>
                <a:gridCol w="5025400"/>
                <a:gridCol w="2217088"/>
                <a:gridCol w="8277130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頁碼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82880" marR="182880" marT="68580" marB="68580">
                    <a:solidFill>
                      <a:srgbClr val="333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作品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82880" marR="182880" marT="68580" marB="68580">
                    <a:solidFill>
                      <a:srgbClr val="333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版權標示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82880" marR="182880" marT="68580" marB="68580">
                    <a:solidFill>
                      <a:srgbClr val="333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作者</a:t>
                      </a:r>
                      <a:r>
                        <a:rPr lang="en-US" altLang="zh-TW" sz="240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altLang="en-US" sz="240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來源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82880" marR="182880" marT="68580" marB="68580">
                    <a:solidFill>
                      <a:srgbClr val="3333B3"/>
                    </a:solidFill>
                  </a:tcPr>
                </a:tc>
              </a:tr>
              <a:tr h="16220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182880" marT="68580" marB="68580" anchor="ctr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marL="182880" marR="182880" marT="68580" marB="68580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marL="182880" marR="182880" marT="68580" marB="68580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國立臺灣大學電機工程學系 李琳山 教授</a:t>
                      </a:r>
                      <a:endParaRPr lang="en-US" altLang="zh-TW" sz="2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本作品</a:t>
                      </a:r>
                      <a:r>
                        <a:rPr lang="zh-TW" altLang="en-US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採用創用</a:t>
                      </a:r>
                      <a:r>
                        <a:rPr lang="en-US" altLang="zh-TW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「姓名標示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非商業性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相同方式分享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3.0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臺灣」</a:t>
                      </a:r>
                      <a:r>
                        <a:rPr lang="zh-TW" altLang="en-US" sz="2800" b="0" i="0" kern="1200" baseline="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許</a:t>
                      </a:r>
                      <a:r>
                        <a:rPr lang="zh-TW" altLang="en-US" sz="2800" b="0" i="0" kern="120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可</a:t>
                      </a:r>
                      <a:r>
                        <a:rPr lang="zh-TW" altLang="en-US" sz="2800" b="0" i="0" kern="120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協議。</a:t>
                      </a:r>
                      <a:endParaRPr lang="en-US" altLang="zh-TW" sz="2800" b="0" i="0" kern="1200" dirty="0" smtClean="0">
                        <a:solidFill>
                          <a:schemeClr val="tx1"/>
                        </a:solidFill>
                        <a:effectLst>
                          <a:glow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82880" marR="182880" marT="68580" marB="68580" anchor="ctr">
                    <a:solidFill>
                      <a:srgbClr val="C4D3EA"/>
                    </a:solidFill>
                  </a:tcPr>
                </a:tc>
              </a:tr>
              <a:tr h="16459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182880" marT="68580" marB="68580" anchor="ctr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marL="182880" marR="182880" marT="68580" marB="68580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marL="182880" marR="182880" marT="68580" marB="68580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國立臺灣大學電機工程學系 李琳山 教授</a:t>
                      </a:r>
                      <a:endParaRPr lang="en-US" altLang="zh-TW" sz="28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本作品採用創用</a:t>
                      </a:r>
                      <a:r>
                        <a:rPr lang="en-US" altLang="zh-TW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「姓名標示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非商業性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相同方式分享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3.0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臺灣」</a:t>
                      </a:r>
                      <a:r>
                        <a:rPr lang="zh-TW" altLang="en-US" sz="2800" b="0" i="0" kern="1200" baseline="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許</a:t>
                      </a:r>
                      <a:r>
                        <a:rPr lang="zh-TW" altLang="en-US" sz="2800" b="0" i="0" kern="120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可協議。</a:t>
                      </a:r>
                      <a:endParaRPr lang="zh-TW" altLang="en-US" sz="2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82880" marR="182880" marT="68580" marB="68580" anchor="ctr">
                    <a:solidFill>
                      <a:srgbClr val="C4D3EA"/>
                    </a:solidFill>
                  </a:tcPr>
                </a:tc>
              </a:tr>
              <a:tr h="16220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182880" marT="68580" marB="68580" anchor="ctr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marL="182880" marR="182880" marT="68580" marB="68580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marL="182880" marR="182880" marT="68580" marB="68580">
                    <a:solidFill>
                      <a:srgbClr val="C4D3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國立臺灣大學電機工程學系 李琳山 教授</a:t>
                      </a:r>
                      <a:endParaRPr lang="en-US" altLang="zh-TW" sz="2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本作品採用創用</a:t>
                      </a:r>
                      <a:r>
                        <a:rPr lang="en-US" altLang="zh-TW" sz="2800" b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「姓名標示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非商業性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相同方式分享</a:t>
                      </a:r>
                      <a:r>
                        <a:rPr lang="en-US" altLang="zh-TW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3.0</a:t>
                      </a:r>
                      <a:r>
                        <a:rPr lang="zh-TW" altLang="en-US" sz="2800" b="0" baseline="0" dirty="0" smtClean="0"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臺灣」</a:t>
                      </a:r>
                      <a:r>
                        <a:rPr lang="zh-TW" altLang="en-US" sz="2800" b="0" i="0" kern="1200" baseline="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許</a:t>
                      </a:r>
                      <a:r>
                        <a:rPr lang="zh-TW" altLang="en-US" sz="2800" b="0" i="0" kern="1200" dirty="0" smtClean="0">
                          <a:solidFill>
                            <a:schemeClr val="tx1"/>
                          </a:solidFill>
                          <a:effectLst>
                            <a:glow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可協議。</a:t>
                      </a:r>
                      <a:endParaRPr lang="en-US" altLang="zh-TW" sz="2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82880" marR="182880" marT="68580" marB="68580" anchor="ctr">
                    <a:solidFill>
                      <a:srgbClr val="C4D3EA"/>
                    </a:solidFill>
                  </a:tcPr>
                </a:tc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5255568" y="283755"/>
            <a:ext cx="8064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zh-TW" sz="6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版權聲明</a:t>
            </a:r>
            <a:endParaRPr lang="zh-TW" altLang="en-US" sz="60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4080" y="44965"/>
            <a:ext cx="3823920" cy="1068934"/>
          </a:xfrm>
          <a:prstGeom prst="rect">
            <a:avLst/>
          </a:prstGeom>
        </p:spPr>
      </p:pic>
      <p:sp>
        <p:nvSpPr>
          <p:cNvPr id="16" name="投影片編號版面配置區 4"/>
          <p:cNvSpPr txBox="1">
            <a:spLocks/>
          </p:cNvSpPr>
          <p:nvPr/>
        </p:nvSpPr>
        <p:spPr>
          <a:xfrm>
            <a:off x="16376040" y="9496430"/>
            <a:ext cx="911452" cy="5476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fld id="{7A20235C-42BF-4B25-9723-BC31C62EF58C}" type="slidenum">
              <a:rPr lang="zh-TW" altLang="en-US" sz="2400">
                <a:solidFill>
                  <a:schemeClr val="accent3">
                    <a:lumMod val="65000"/>
                  </a:schemeClr>
                </a:solidFill>
              </a:rPr>
              <a:pPr/>
              <a:t>23</a:t>
            </a:fld>
            <a:endParaRPr lang="zh-TW" altLang="en-US" sz="2400" dirty="0">
              <a:solidFill>
                <a:schemeClr val="accent3">
                  <a:lumMod val="65000"/>
                </a:schemeClr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312" y="2159812"/>
            <a:ext cx="2941320" cy="145156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788" y="3835893"/>
            <a:ext cx="3312368" cy="1534046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232" y="5588462"/>
            <a:ext cx="4896544" cy="1217520"/>
          </a:xfrm>
          <a:prstGeom prst="rect">
            <a:avLst/>
          </a:prstGeom>
        </p:spPr>
      </p:pic>
      <p:pic>
        <p:nvPicPr>
          <p:cNvPr id="14" name="圖片 13">
            <a:hlinkClick r:id="rId7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140" y="2536686"/>
            <a:ext cx="2000868" cy="697812"/>
          </a:xfrm>
          <a:prstGeom prst="rect">
            <a:avLst/>
          </a:prstGeom>
        </p:spPr>
      </p:pic>
      <p:pic>
        <p:nvPicPr>
          <p:cNvPr id="18" name="圖片 17">
            <a:hlinkClick r:id="rId7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750" y="5888677"/>
            <a:ext cx="2000868" cy="697812"/>
          </a:xfrm>
          <a:prstGeom prst="rect">
            <a:avLst/>
          </a:prstGeom>
        </p:spPr>
      </p:pic>
      <p:pic>
        <p:nvPicPr>
          <p:cNvPr id="19" name="圖片 18">
            <a:hlinkClick r:id="rId7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140" y="4223307"/>
            <a:ext cx="2000868" cy="69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99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2"/>
          <p:cNvSpPr>
            <a:spLocks noChangeShapeType="1"/>
          </p:cNvSpPr>
          <p:nvPr/>
        </p:nvSpPr>
        <p:spPr bwMode="auto">
          <a:xfrm flipV="1">
            <a:off x="4473576" y="7544594"/>
            <a:ext cx="0" cy="3190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27003" y="400845"/>
            <a:ext cx="18221326" cy="695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zh-TW" sz="6600" b="1">
                <a:solidFill>
                  <a:schemeClr val="tx2"/>
                </a:solidFill>
                <a:latin typeface="Times New Roman" pitchFamily="18" charset="0"/>
                <a:ea typeface="全真魏碑體" pitchFamily="49" charset="-120"/>
              </a:rPr>
              <a:t>Unit Selection Principles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57201" y="1600995"/>
            <a:ext cx="1847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zh-TW" sz="4800">
              <a:latin typeface="Times New Roman" pitchFamily="18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27000" y="1362868"/>
            <a:ext cx="17945100" cy="333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9875" indent="-269875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35013" indent="-285750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lnSpc>
                <a:spcPct val="90000"/>
              </a:lnSpc>
              <a:buSzPct val="120000"/>
              <a:buFontTx/>
              <a:buChar char="•"/>
            </a:pPr>
            <a:r>
              <a:rPr lang="en-US" altLang="zh-TW" b="1" dirty="0">
                <a:latin typeface="Times New Roman" pitchFamily="18" charset="0"/>
                <a:ea typeface="華康魏碑體" pitchFamily="65" charset="-120"/>
              </a:rPr>
              <a:t>Primary Considerations</a:t>
            </a:r>
            <a:endParaRPr lang="en-US" altLang="zh-TW" dirty="0">
              <a:latin typeface="Times New Roman" pitchFamily="18" charset="0"/>
              <a:ea typeface="華康魏碑體" pitchFamily="65" charset="-120"/>
            </a:endParaRP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accuracy: accurately representing the acoustic realizations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trainability: feasible to obtain enough data to estimate the model      		                 parameters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generalizability: any new word can be derived from a predefined unit 	 	           inventory</a:t>
            </a:r>
          </a:p>
          <a:p>
            <a:pPr eaLnBrk="1" hangingPunct="1">
              <a:lnSpc>
                <a:spcPct val="90000"/>
              </a:lnSpc>
              <a:buSzPct val="120000"/>
              <a:buFont typeface="Wingdings" pitchFamily="2" charset="2"/>
              <a:buChar char=""/>
            </a:pPr>
            <a:r>
              <a:rPr lang="en-US" altLang="zh-TW" b="1" dirty="0">
                <a:latin typeface="Times New Roman" pitchFamily="18" charset="0"/>
                <a:ea typeface="華康魏碑體" pitchFamily="65" charset="-120"/>
              </a:rPr>
              <a:t>Examples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words: accurate if enough data available, trainable for small vocabulary, 	         NOT generalizable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dirty="0" smtClean="0">
                <a:latin typeface="Times New Roman" pitchFamily="18" charset="0"/>
                <a:ea typeface="華康魏碑體" pitchFamily="65" charset="-120"/>
              </a:rPr>
              <a:t>phoneme </a:t>
            </a: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: trainable, generalizable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None/>
            </a:pP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		          difficult to be accurate due to context dependency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syllable: 50 in Japanese, 1300 in Mandarin Chinese, over 30000 </a:t>
            </a:r>
            <a:r>
              <a:rPr lang="en-US" altLang="zh-TW" dirty="0" smtClean="0">
                <a:latin typeface="Times New Roman" pitchFamily="18" charset="0"/>
                <a:ea typeface="華康魏碑體" pitchFamily="65" charset="-120"/>
              </a:rPr>
              <a:t>in English   </a:t>
            </a:r>
            <a:endParaRPr lang="en-US" altLang="zh-TW" dirty="0">
              <a:latin typeface="Times New Roman" pitchFamily="18" charset="0"/>
              <a:ea typeface="華康魏碑體" pitchFamily="65" charset="-120"/>
            </a:endParaRPr>
          </a:p>
          <a:p>
            <a:pPr eaLnBrk="1" hangingPunct="1">
              <a:lnSpc>
                <a:spcPct val="90000"/>
              </a:lnSpc>
              <a:buSzPct val="120000"/>
              <a:buFont typeface="Wingdings" pitchFamily="2" charset="2"/>
              <a:buChar char=""/>
            </a:pPr>
            <a:r>
              <a:rPr lang="en-US" altLang="zh-TW" b="1" dirty="0" err="1">
                <a:latin typeface="Times New Roman" pitchFamily="18" charset="0"/>
                <a:ea typeface="華康魏碑體" pitchFamily="65" charset="-120"/>
              </a:rPr>
              <a:t>Triphone</a:t>
            </a:r>
            <a:endParaRPr lang="en-US" altLang="zh-TW" b="1" dirty="0">
              <a:latin typeface="Times New Roman" pitchFamily="18" charset="0"/>
              <a:ea typeface="華康魏碑體" pitchFamily="65" charset="-120"/>
            </a:endParaRP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a </a:t>
            </a:r>
            <a:r>
              <a:rPr lang="en-US" altLang="zh-TW" dirty="0" smtClean="0">
                <a:latin typeface="Times New Roman" pitchFamily="18" charset="0"/>
                <a:ea typeface="華康魏碑體" pitchFamily="65" charset="-120"/>
              </a:rPr>
              <a:t>phoneme </a:t>
            </a: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model taking into consideration both left and right neighboring </a:t>
            </a:r>
            <a:r>
              <a:rPr lang="en-US" altLang="zh-TW" dirty="0" smtClean="0">
                <a:latin typeface="Times New Roman" pitchFamily="18" charset="0"/>
                <a:ea typeface="華康魏碑體" pitchFamily="65" charset="-120"/>
              </a:rPr>
              <a:t>phonemes</a:t>
            </a:r>
            <a:endParaRPr lang="en-US" altLang="zh-TW" dirty="0">
              <a:latin typeface="Times New Roman" pitchFamily="18" charset="0"/>
              <a:ea typeface="華康魏碑體" pitchFamily="65" charset="-120"/>
            </a:endParaRP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None/>
            </a:pP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			(60)</a:t>
            </a:r>
            <a:r>
              <a:rPr lang="en-US" altLang="zh-TW" baseline="30000" dirty="0">
                <a:latin typeface="Times New Roman" pitchFamily="18" charset="0"/>
                <a:ea typeface="華康魏碑體" pitchFamily="65" charset="-120"/>
              </a:rPr>
              <a:t>3</a:t>
            </a:r>
            <a:r>
              <a:rPr lang="en-US" altLang="zh-TW" dirty="0">
                <a:latin typeface="Times New Roman" pitchFamily="18" charset="0"/>
              </a:rPr>
              <a:t>→ 216,000</a:t>
            </a:r>
            <a:endParaRPr lang="en-US" altLang="zh-TW" dirty="0">
              <a:latin typeface="Times New Roman" pitchFamily="18" charset="0"/>
              <a:ea typeface="華康魏碑體" pitchFamily="65" charset="-120"/>
            </a:endParaRP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very good generalizability, balance between accuracy/ trainability by parameter-sharing techniques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083051" y="7951790"/>
            <a:ext cx="18473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en-US" altLang="zh-TW" sz="4800">
              <a:latin typeface="Times New Roman" pitchFamily="18" charset="0"/>
            </a:endParaRPr>
          </a:p>
          <a:p>
            <a:pPr eaLnBrk="1" hangingPunct="1"/>
            <a:endParaRPr lang="en-US" altLang="zh-TW" sz="4800">
              <a:latin typeface="Times New Roman" pitchFamily="18" charset="0"/>
            </a:endParaRPr>
          </a:p>
        </p:txBody>
      </p:sp>
      <p:sp>
        <p:nvSpPr>
          <p:cNvPr id="7" name="投影片編號版面配置區 4"/>
          <p:cNvSpPr txBox="1">
            <a:spLocks/>
          </p:cNvSpPr>
          <p:nvPr/>
        </p:nvSpPr>
        <p:spPr>
          <a:xfrm>
            <a:off x="16632832" y="9496430"/>
            <a:ext cx="654660" cy="5476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fld id="{7A20235C-42BF-4B25-9723-BC31C62EF58C}" type="slidenum">
              <a:rPr lang="zh-TW" altLang="en-US" sz="2400">
                <a:solidFill>
                  <a:schemeClr val="accent3">
                    <a:lumMod val="65000"/>
                  </a:schemeClr>
                </a:solidFill>
              </a:rPr>
              <a:pPr/>
              <a:t>3</a:t>
            </a:fld>
            <a:endParaRPr lang="zh-TW" altLang="en-US" sz="2400" dirty="0">
              <a:solidFill>
                <a:schemeClr val="accent3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 advTm="4873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0653" y="215106"/>
            <a:ext cx="18129250" cy="9048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zh-TW" sz="4600" b="1" dirty="0">
                <a:solidFill>
                  <a:schemeClr val="tx1"/>
                </a:solidFill>
                <a:latin typeface="Times New Roman" pitchFamily="18" charset="0"/>
              </a:rPr>
              <a:t>Sharing of Parameters and Training Data for </a:t>
            </a:r>
            <a:r>
              <a:rPr lang="en-US" altLang="zh-TW" sz="4600" b="1" dirty="0" err="1">
                <a:solidFill>
                  <a:schemeClr val="tx1"/>
                </a:solidFill>
                <a:latin typeface="Times New Roman" pitchFamily="18" charset="0"/>
              </a:rPr>
              <a:t>Triphones</a:t>
            </a:r>
            <a:endParaRPr lang="en-US" altLang="zh-TW" sz="46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974727" y="2212979"/>
            <a:ext cx="16710023" cy="4357687"/>
            <a:chOff x="287" y="929"/>
            <a:chExt cx="5263" cy="1830"/>
          </a:xfrm>
        </p:grpSpPr>
        <p:grpSp>
          <p:nvGrpSpPr>
            <p:cNvPr id="13318" name="Group 4"/>
            <p:cNvGrpSpPr>
              <a:grpSpLocks/>
            </p:cNvGrpSpPr>
            <p:nvPr/>
          </p:nvGrpSpPr>
          <p:grpSpPr bwMode="auto">
            <a:xfrm>
              <a:off x="407" y="1456"/>
              <a:ext cx="5143" cy="1303"/>
              <a:chOff x="407" y="1456"/>
              <a:chExt cx="5143" cy="1303"/>
            </a:xfrm>
          </p:grpSpPr>
          <p:pic>
            <p:nvPicPr>
              <p:cNvPr id="13321" name="Picture 5" descr="General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" y="1456"/>
                <a:ext cx="1896" cy="928"/>
              </a:xfrm>
              <a:prstGeom prst="rect">
                <a:avLst/>
              </a:prstGeom>
              <a:noFill/>
              <a:ln w="38100">
                <a:solidFill>
                  <a:srgbClr val="FFCC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1206" name="Text Box 6"/>
              <p:cNvSpPr txBox="1">
                <a:spLocks noChangeArrowheads="1"/>
              </p:cNvSpPr>
              <p:nvPr/>
            </p:nvSpPr>
            <p:spPr bwMode="auto">
              <a:xfrm>
                <a:off x="407" y="2410"/>
                <a:ext cx="1801" cy="3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fol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zh-TW" sz="4800" b="1" i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ea typeface="新細明體" pitchFamily="18" charset="-120"/>
                  </a:rPr>
                  <a:t>Generalized Triphone</a:t>
                </a:r>
                <a:endParaRPr lang="en-US" altLang="zh-TW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  <a:ea typeface="新細明體" pitchFamily="18" charset="-120"/>
                </a:endParaRPr>
              </a:p>
            </p:txBody>
          </p:sp>
          <p:pic>
            <p:nvPicPr>
              <p:cNvPr id="13323" name="Picture 7" descr="SD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74" y="1456"/>
                <a:ext cx="1120" cy="912"/>
              </a:xfrm>
              <a:prstGeom prst="rect">
                <a:avLst/>
              </a:prstGeom>
              <a:noFill/>
              <a:ln w="38100">
                <a:solidFill>
                  <a:srgbClr val="FFCC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1208" name="Text Box 8"/>
              <p:cNvSpPr txBox="1">
                <a:spLocks noChangeArrowheads="1"/>
              </p:cNvSpPr>
              <p:nvPr/>
            </p:nvSpPr>
            <p:spPr bwMode="auto">
              <a:xfrm>
                <a:off x="2750" y="2392"/>
                <a:ext cx="2800" cy="3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fol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zh-TW" sz="4800" b="1" i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ea typeface="新細明體" pitchFamily="18" charset="-120"/>
                  </a:rPr>
                  <a:t>Shared Distribution Model (SDM)</a:t>
                </a:r>
                <a:endParaRPr lang="en-US" altLang="zh-TW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  <a:ea typeface="新細明體" pitchFamily="18" charset="-120"/>
                </a:endParaRPr>
              </a:p>
            </p:txBody>
          </p:sp>
        </p:grpSp>
        <p:sp>
          <p:nvSpPr>
            <p:cNvPr id="13319" name="Text Box 9"/>
            <p:cNvSpPr txBox="1">
              <a:spLocks noChangeArrowheads="1"/>
            </p:cNvSpPr>
            <p:nvPr/>
          </p:nvSpPr>
          <p:spPr bwMode="auto">
            <a:xfrm>
              <a:off x="287" y="929"/>
              <a:ext cx="2178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80975" indent="-180975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zh-TW" sz="4800" b="1">
                  <a:latin typeface="Times New Roman" pitchFamily="18" charset="0"/>
                </a:rPr>
                <a:t>Sharing at Model Level</a:t>
              </a:r>
            </a:p>
          </p:txBody>
        </p:sp>
        <p:sp>
          <p:nvSpPr>
            <p:cNvPr id="13320" name="Text Box 10"/>
            <p:cNvSpPr txBox="1">
              <a:spLocks noChangeArrowheads="1"/>
            </p:cNvSpPr>
            <p:nvPr/>
          </p:nvSpPr>
          <p:spPr bwMode="auto">
            <a:xfrm>
              <a:off x="3151" y="932"/>
              <a:ext cx="2178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80975" indent="-180975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zh-TW" sz="4800" b="1">
                  <a:latin typeface="Times New Roman" pitchFamily="18" charset="0"/>
                </a:rPr>
                <a:t>Sharing at State Level</a:t>
              </a:r>
            </a:p>
          </p:txBody>
        </p:sp>
      </p:grpSp>
      <p:sp>
        <p:nvSpPr>
          <p:cNvPr id="13316" name="Text Box 11"/>
          <p:cNvSpPr txBox="1">
            <a:spLocks noChangeArrowheads="1"/>
          </p:cNvSpPr>
          <p:nvPr/>
        </p:nvSpPr>
        <p:spPr bwMode="auto">
          <a:xfrm>
            <a:off x="1079503" y="7304089"/>
            <a:ext cx="7921626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  <a:buFont typeface="Times New Roman" pitchFamily="18" charset="0"/>
              <a:buChar char="–"/>
            </a:pPr>
            <a:r>
              <a:rPr lang="en-US" altLang="zh-TW" sz="4400" dirty="0">
                <a:latin typeface="Times New Roman" pitchFamily="18" charset="0"/>
              </a:rPr>
              <a:t>clustering similar </a:t>
            </a:r>
            <a:r>
              <a:rPr lang="en-US" altLang="zh-TW" sz="4400" dirty="0" err="1">
                <a:latin typeface="Times New Roman" pitchFamily="18" charset="0"/>
              </a:rPr>
              <a:t>triphones</a:t>
            </a:r>
            <a:r>
              <a:rPr lang="en-US" altLang="zh-TW" sz="4400" dirty="0">
                <a:latin typeface="Times New Roman" pitchFamily="18" charset="0"/>
              </a:rPr>
              <a:t> and merging them together</a:t>
            </a:r>
          </a:p>
        </p:txBody>
      </p:sp>
      <p:sp>
        <p:nvSpPr>
          <p:cNvPr id="13317" name="Text Box 12"/>
          <p:cNvSpPr txBox="1">
            <a:spLocks noChangeArrowheads="1"/>
          </p:cNvSpPr>
          <p:nvPr/>
        </p:nvSpPr>
        <p:spPr bwMode="auto">
          <a:xfrm>
            <a:off x="9864726" y="7304088"/>
            <a:ext cx="80645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  <a:buFont typeface="Times New Roman" pitchFamily="18" charset="0"/>
              <a:buChar char="–"/>
            </a:pPr>
            <a:r>
              <a:rPr lang="en-US" altLang="zh-TW" sz="4400">
                <a:latin typeface="Times New Roman" pitchFamily="18" charset="0"/>
              </a:rPr>
              <a:t>those states with quite different distributions do not have to be merged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316" y="5041796"/>
            <a:ext cx="2000868" cy="697812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6688" y="5041796"/>
            <a:ext cx="2000868" cy="697812"/>
          </a:xfrm>
          <a:prstGeom prst="rect">
            <a:avLst/>
          </a:prstGeom>
        </p:spPr>
      </p:pic>
      <p:sp>
        <p:nvSpPr>
          <p:cNvPr id="15" name="投影片編號版面配置區 4"/>
          <p:cNvSpPr txBox="1">
            <a:spLocks/>
          </p:cNvSpPr>
          <p:nvPr/>
        </p:nvSpPr>
        <p:spPr>
          <a:xfrm>
            <a:off x="16632832" y="9496430"/>
            <a:ext cx="654660" cy="5476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fld id="{7A20235C-42BF-4B25-9723-BC31C62EF58C}" type="slidenum">
              <a:rPr lang="zh-TW" altLang="en-US" sz="2400">
                <a:solidFill>
                  <a:schemeClr val="accent3">
                    <a:lumMod val="65000"/>
                  </a:schemeClr>
                </a:solidFill>
              </a:rPr>
              <a:pPr/>
              <a:t>4</a:t>
            </a:fld>
            <a:endParaRPr lang="zh-TW" altLang="en-US" sz="2400" dirty="0">
              <a:solidFill>
                <a:schemeClr val="accent3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6050" y="296070"/>
            <a:ext cx="18075276" cy="814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zh-TW" sz="6000" b="1" dirty="0">
                <a:latin typeface="Times New Roman" pitchFamily="18" charset="0"/>
              </a:rPr>
              <a:t>Some Fundamentals in Information Theory</a:t>
            </a:r>
          </a:p>
        </p:txBody>
      </p:sp>
      <p:graphicFrame>
        <p:nvGraphicFramePr>
          <p:cNvPr id="14340" name="Object 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8648700" y="3717926"/>
          <a:ext cx="1473200" cy="754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61" name="方程式" r:id="rId3" imgW="761669" imgH="406224" progId="Equation.3">
                  <p:embed/>
                </p:oleObj>
              </mc:Choice>
              <mc:Fallback>
                <p:oleObj name="方程式" r:id="rId3" imgW="761669" imgH="406224" progId="Equation.3">
                  <p:embed/>
                  <p:pic>
                    <p:nvPicPr>
                      <p:cNvPr id="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48700" y="3717926"/>
                        <a:ext cx="1473200" cy="7548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341" name="Group 12"/>
          <p:cNvGrpSpPr>
            <a:grpSpLocks/>
          </p:cNvGrpSpPr>
          <p:nvPr/>
        </p:nvGrpSpPr>
        <p:grpSpPr bwMode="auto">
          <a:xfrm>
            <a:off x="2085979" y="2874965"/>
            <a:ext cx="3054350" cy="757238"/>
            <a:chOff x="657" y="1388"/>
            <a:chExt cx="962" cy="318"/>
          </a:xfrm>
        </p:grpSpPr>
        <p:sp>
          <p:nvSpPr>
            <p:cNvPr id="14353" name="Rectangle 4"/>
            <p:cNvSpPr>
              <a:spLocks noChangeArrowheads="1"/>
            </p:cNvSpPr>
            <p:nvPr/>
          </p:nvSpPr>
          <p:spPr bwMode="auto">
            <a:xfrm>
              <a:off x="657" y="1388"/>
              <a:ext cx="414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/>
              <a:r>
                <a:rPr lang="en-US" altLang="zh-TW"/>
                <a:t>S</a:t>
              </a:r>
            </a:p>
          </p:txBody>
        </p:sp>
        <p:sp>
          <p:nvSpPr>
            <p:cNvPr id="14354" name="Line 5"/>
            <p:cNvSpPr>
              <a:spLocks noChangeShapeType="1"/>
            </p:cNvSpPr>
            <p:nvPr/>
          </p:nvSpPr>
          <p:spPr bwMode="auto">
            <a:xfrm>
              <a:off x="1075" y="1546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4803776" y="2586832"/>
            <a:ext cx="12242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200">
                <a:latin typeface="Times New Roman" pitchFamily="18" charset="0"/>
              </a:rPr>
              <a:t>U = m</a:t>
            </a:r>
            <a:r>
              <a:rPr lang="en-US" altLang="zh-TW" sz="3200" baseline="-25000">
                <a:latin typeface="Times New Roman" pitchFamily="18" charset="0"/>
              </a:rPr>
              <a:t>1</a:t>
            </a:r>
            <a:r>
              <a:rPr lang="en-US" altLang="zh-TW" sz="3200">
                <a:latin typeface="Times New Roman" pitchFamily="18" charset="0"/>
              </a:rPr>
              <a:t>m</a:t>
            </a:r>
            <a:r>
              <a:rPr lang="en-US" altLang="zh-TW" sz="3200" baseline="-25000">
                <a:latin typeface="Times New Roman" pitchFamily="18" charset="0"/>
              </a:rPr>
              <a:t>2</a:t>
            </a:r>
            <a:r>
              <a:rPr lang="en-US" altLang="zh-TW" sz="3200">
                <a:latin typeface="Times New Roman" pitchFamily="18" charset="0"/>
              </a:rPr>
              <a:t>m</a:t>
            </a:r>
            <a:r>
              <a:rPr lang="en-US" altLang="zh-TW" sz="3200" baseline="-25000">
                <a:latin typeface="Times New Roman" pitchFamily="18" charset="0"/>
              </a:rPr>
              <a:t>3</a:t>
            </a:r>
            <a:r>
              <a:rPr lang="en-US" altLang="zh-TW" sz="3200">
                <a:latin typeface="Times New Roman" pitchFamily="18" charset="0"/>
              </a:rPr>
              <a:t>m</a:t>
            </a:r>
            <a:r>
              <a:rPr lang="en-US" altLang="zh-TW" sz="3200" baseline="-25000">
                <a:latin typeface="Times New Roman" pitchFamily="18" charset="0"/>
              </a:rPr>
              <a:t>4.....,</a:t>
            </a:r>
            <a:r>
              <a:rPr lang="en-US" altLang="zh-TW" sz="3200">
                <a:latin typeface="Times New Roman" pitchFamily="18" charset="0"/>
              </a:rPr>
              <a:t>m</a:t>
            </a:r>
            <a:r>
              <a:rPr lang="en-US" altLang="zh-TW" sz="3200" baseline="-25000">
                <a:latin typeface="Times New Roman" pitchFamily="18" charset="0"/>
              </a:rPr>
              <a:t>j</a:t>
            </a:r>
            <a:r>
              <a:rPr lang="en-US" altLang="zh-TW" sz="3200">
                <a:latin typeface="Times New Roman" pitchFamily="18" charset="0"/>
              </a:rPr>
              <a:t>: the j</a:t>
            </a:r>
            <a:r>
              <a:rPr lang="en-US" altLang="zh-TW" sz="3200" baseline="30000">
                <a:latin typeface="Times New Roman" pitchFamily="18" charset="0"/>
              </a:rPr>
              <a:t>-th</a:t>
            </a:r>
            <a:r>
              <a:rPr lang="en-US" altLang="zh-TW" sz="3200">
                <a:latin typeface="Times New Roman" pitchFamily="18" charset="0"/>
              </a:rPr>
              <a:t> event, a random variable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343" name="Text Box 7"/>
              <p:cNvSpPr txBox="1">
                <a:spLocks noChangeArrowheads="1"/>
              </p:cNvSpPr>
              <p:nvPr/>
            </p:nvSpPr>
            <p:spPr bwMode="auto">
              <a:xfrm>
                <a:off x="4822829" y="3220244"/>
                <a:ext cx="12528550" cy="1323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TW" sz="3200" dirty="0" err="1">
                    <a:latin typeface="Times New Roman" pitchFamily="18" charset="0"/>
                  </a:rPr>
                  <a:t>m</a:t>
                </a:r>
                <a:r>
                  <a:rPr lang="en-US" altLang="zh-TW" sz="3200" baseline="-25000" dirty="0" err="1">
                    <a:latin typeface="Times New Roman" pitchFamily="18" charset="0"/>
                  </a:rPr>
                  <a:t>j</a:t>
                </a:r>
                <a:r>
                  <a:rPr lang="en-US" altLang="zh-TW" sz="3200" dirty="0">
                    <a:latin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zh-TW" altLang="en-US" sz="3200" i="1">
                        <a:latin typeface="Cambria Math"/>
                      </a:rPr>
                      <m:t>𝜖</m:t>
                    </m:r>
                  </m:oMath>
                </a14:m>
                <a:r>
                  <a:rPr lang="zh-TW" altLang="en-US" sz="3200" dirty="0">
                    <a:latin typeface="Times New Roman" pitchFamily="18" charset="0"/>
                  </a:rPr>
                  <a:t>｛</a:t>
                </a:r>
                <a:r>
                  <a:rPr lang="en-US" altLang="zh-TW" sz="3200" dirty="0">
                    <a:latin typeface="Times New Roman" pitchFamily="18" charset="0"/>
                  </a:rPr>
                  <a:t>x</a:t>
                </a:r>
                <a:r>
                  <a:rPr lang="en-US" altLang="zh-TW" sz="3200" baseline="-25000" dirty="0">
                    <a:latin typeface="Times New Roman" pitchFamily="18" charset="0"/>
                  </a:rPr>
                  <a:t>1</a:t>
                </a:r>
                <a:r>
                  <a:rPr lang="en-US" altLang="zh-TW" sz="3200" dirty="0">
                    <a:latin typeface="Times New Roman" pitchFamily="18" charset="0"/>
                  </a:rPr>
                  <a:t>,x</a:t>
                </a:r>
                <a:r>
                  <a:rPr lang="en-US" altLang="zh-TW" sz="3200" baseline="-25000" dirty="0">
                    <a:latin typeface="Times New Roman" pitchFamily="18" charset="0"/>
                  </a:rPr>
                  <a:t>2</a:t>
                </a:r>
                <a:r>
                  <a:rPr lang="en-US" altLang="zh-TW" sz="3200" dirty="0">
                    <a:latin typeface="Times New Roman" pitchFamily="18" charset="0"/>
                  </a:rPr>
                  <a:t>,...</a:t>
                </a:r>
                <a:r>
                  <a:rPr lang="en-US" altLang="zh-TW" sz="3200" dirty="0" err="1">
                    <a:latin typeface="Times New Roman" pitchFamily="18" charset="0"/>
                  </a:rPr>
                  <a:t>x</a:t>
                </a:r>
                <a:r>
                  <a:rPr lang="en-US" altLang="zh-TW" sz="3200" baseline="-25000" dirty="0" err="1">
                    <a:latin typeface="Times New Roman" pitchFamily="18" charset="0"/>
                  </a:rPr>
                  <a:t>M</a:t>
                </a:r>
                <a:r>
                  <a:rPr lang="zh-TW" altLang="en-US" sz="3200" dirty="0">
                    <a:latin typeface="Times New Roman" pitchFamily="18" charset="0"/>
                  </a:rPr>
                  <a:t>｝</a:t>
                </a:r>
                <a:r>
                  <a:rPr lang="en-US" altLang="zh-TW" sz="3200" dirty="0">
                    <a:latin typeface="Times New Roman" pitchFamily="18" charset="0"/>
                  </a:rPr>
                  <a:t>,  M different possible kinds of outcomes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zh-TW" sz="3200" dirty="0">
                    <a:latin typeface="Times New Roman" pitchFamily="18" charset="0"/>
                  </a:rPr>
                  <a:t>P(x</a:t>
                </a:r>
                <a:r>
                  <a:rPr lang="en-US" altLang="zh-TW" sz="3200" baseline="-25000" dirty="0">
                    <a:latin typeface="Times New Roman" pitchFamily="18" charset="0"/>
                  </a:rPr>
                  <a:t>i</a:t>
                </a:r>
                <a:r>
                  <a:rPr lang="en-US" altLang="zh-TW" sz="3200" dirty="0">
                    <a:latin typeface="Times New Roman" pitchFamily="18" charset="0"/>
                  </a:rPr>
                  <a:t>)= </a:t>
                </a:r>
                <a:r>
                  <a:rPr lang="en-US" altLang="zh-TW" sz="3200" dirty="0" err="1">
                    <a:latin typeface="Times New Roman" pitchFamily="18" charset="0"/>
                  </a:rPr>
                  <a:t>Prob</a:t>
                </a:r>
                <a:r>
                  <a:rPr lang="en-US" altLang="zh-TW" sz="3200" dirty="0">
                    <a:latin typeface="Times New Roman" pitchFamily="18" charset="0"/>
                  </a:rPr>
                  <a:t> [</a:t>
                </a:r>
                <a:r>
                  <a:rPr lang="en-US" altLang="zh-TW" sz="3200" dirty="0" err="1">
                    <a:latin typeface="Times New Roman" pitchFamily="18" charset="0"/>
                  </a:rPr>
                  <a:t>m</a:t>
                </a:r>
                <a:r>
                  <a:rPr lang="en-US" altLang="zh-TW" sz="3200" baseline="-25000" dirty="0" err="1">
                    <a:latin typeface="Times New Roman" pitchFamily="18" charset="0"/>
                  </a:rPr>
                  <a:t>j</a:t>
                </a:r>
                <a:r>
                  <a:rPr lang="en-US" altLang="zh-TW" sz="3200" dirty="0">
                    <a:latin typeface="Times New Roman" pitchFamily="18" charset="0"/>
                  </a:rPr>
                  <a:t>=x</a:t>
                </a:r>
                <a:r>
                  <a:rPr lang="en-US" altLang="zh-TW" sz="3200" baseline="-25000" dirty="0">
                    <a:latin typeface="Times New Roman" pitchFamily="18" charset="0"/>
                  </a:rPr>
                  <a:t>i</a:t>
                </a:r>
                <a:r>
                  <a:rPr lang="en-US" altLang="zh-TW" sz="3200" dirty="0">
                    <a:latin typeface="Times New Roman" pitchFamily="18" charset="0"/>
                  </a:rPr>
                  <a:t>]  ,                  , P(x</a:t>
                </a:r>
                <a:r>
                  <a:rPr lang="en-US" altLang="zh-TW" sz="3200" baseline="-25000" dirty="0">
                    <a:latin typeface="Times New Roman" pitchFamily="18" charset="0"/>
                  </a:rPr>
                  <a:t>i</a:t>
                </a:r>
                <a:r>
                  <a:rPr lang="en-US" altLang="zh-TW" sz="3200" dirty="0">
                    <a:latin typeface="Times New Roman" pitchFamily="18" charset="0"/>
                  </a:rPr>
                  <a:t>)     0, </a:t>
                </a:r>
                <a:r>
                  <a:rPr lang="en-US" altLang="zh-TW" sz="3200" dirty="0" err="1">
                    <a:latin typeface="Times New Roman" pitchFamily="18" charset="0"/>
                  </a:rPr>
                  <a:t>i</a:t>
                </a:r>
                <a:r>
                  <a:rPr lang="en-US" altLang="zh-TW" sz="3200" dirty="0">
                    <a:latin typeface="Times New Roman" pitchFamily="18" charset="0"/>
                  </a:rPr>
                  <a:t>= 1,2,.....M</a:t>
                </a:r>
              </a:p>
            </p:txBody>
          </p:sp>
        </mc:Choice>
        <mc:Fallback xmlns="">
          <p:sp>
            <p:nvSpPr>
              <p:cNvPr id="14343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1414" y="1609725"/>
                <a:ext cx="6264275" cy="707886"/>
              </a:xfrm>
              <a:prstGeom prst="rect">
                <a:avLst/>
              </a:prstGeom>
              <a:blipFill rotWithShape="1">
                <a:blip r:embed="rId5"/>
                <a:stretch>
                  <a:fillRect l="-584" t="-2586" b="-1034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344" name="Object 1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1264903" y="3884615"/>
          <a:ext cx="463550" cy="416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62" name="方程式" r:id="rId6" imgW="126835" imgH="152202" progId="Equation.3">
                  <p:embed/>
                </p:oleObj>
              </mc:Choice>
              <mc:Fallback>
                <p:oleObj name="方程式" r:id="rId6" imgW="126835" imgH="152202" progId="Equation.3">
                  <p:embed/>
                  <p:pic>
                    <p:nvPicPr>
                      <p:cNvPr id="0" name="Object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64903" y="3884615"/>
                        <a:ext cx="463550" cy="4167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5" name="Object 13"/>
          <p:cNvGraphicFramePr>
            <a:graphicFrameLocks noChangeAspect="1"/>
          </p:cNvGraphicFramePr>
          <p:nvPr/>
        </p:nvGraphicFramePr>
        <p:xfrm>
          <a:off x="3533776" y="5534820"/>
          <a:ext cx="406400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63" name="方程式" r:id="rId8" imgW="126835" imgH="152202" progId="Equation.3">
                  <p:embed/>
                </p:oleObj>
              </mc:Choice>
              <mc:Fallback>
                <p:oleObj name="方程式" r:id="rId8" imgW="126835" imgH="152202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3776" y="5534820"/>
                        <a:ext cx="406400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6" name="Rectangle 15"/>
          <p:cNvSpPr>
            <a:spLocks noChangeArrowheads="1"/>
          </p:cNvSpPr>
          <p:nvPr/>
        </p:nvSpPr>
        <p:spPr bwMode="auto">
          <a:xfrm>
            <a:off x="1" y="-1838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4347" name="Rectangle 17"/>
          <p:cNvSpPr>
            <a:spLocks noChangeArrowheads="1"/>
          </p:cNvSpPr>
          <p:nvPr/>
        </p:nvSpPr>
        <p:spPr bwMode="auto">
          <a:xfrm>
            <a:off x="1" y="-1838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graphicFrame>
        <p:nvGraphicFramePr>
          <p:cNvPr id="14348" name="Object 16"/>
          <p:cNvGraphicFramePr>
            <a:graphicFrameLocks noChangeAspect="1"/>
          </p:cNvGraphicFramePr>
          <p:nvPr/>
        </p:nvGraphicFramePr>
        <p:xfrm>
          <a:off x="2641603" y="5892007"/>
          <a:ext cx="8699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64" name="方程式" r:id="rId9" imgW="431613" imgH="330057" progId="Equation.3">
                  <p:embed/>
                </p:oleObj>
              </mc:Choice>
              <mc:Fallback>
                <p:oleObj name="方程式" r:id="rId9" imgW="431613" imgH="330057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1603" y="5892007"/>
                        <a:ext cx="86995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9" name="Rectangle 19"/>
          <p:cNvSpPr>
            <a:spLocks noChangeArrowheads="1"/>
          </p:cNvSpPr>
          <p:nvPr/>
        </p:nvSpPr>
        <p:spPr bwMode="auto">
          <a:xfrm>
            <a:off x="1" y="-1838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graphicFrame>
        <p:nvGraphicFramePr>
          <p:cNvPr id="14350" name="Object 18"/>
          <p:cNvGraphicFramePr>
            <a:graphicFrameLocks noChangeAspect="1"/>
          </p:cNvGraphicFramePr>
          <p:nvPr/>
        </p:nvGraphicFramePr>
        <p:xfrm>
          <a:off x="2717801" y="7277895"/>
          <a:ext cx="6800850" cy="983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65" name="方程式" r:id="rId11" imgW="2527300" imgH="482600" progId="Equation.3">
                  <p:embed/>
                </p:oleObj>
              </mc:Choice>
              <mc:Fallback>
                <p:oleObj name="方程式" r:id="rId11" imgW="2527300" imgH="482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7801" y="7277895"/>
                        <a:ext cx="6800850" cy="9834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1" name="Rectangle 21"/>
          <p:cNvSpPr>
            <a:spLocks noChangeArrowheads="1"/>
          </p:cNvSpPr>
          <p:nvPr/>
        </p:nvSpPr>
        <p:spPr bwMode="auto">
          <a:xfrm>
            <a:off x="1" y="-1838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graphicFrame>
        <p:nvGraphicFramePr>
          <p:cNvPr id="14352" name="Object 20"/>
          <p:cNvGraphicFramePr>
            <a:graphicFrameLocks noChangeAspect="1"/>
          </p:cNvGraphicFramePr>
          <p:nvPr/>
        </p:nvGraphicFramePr>
        <p:xfrm>
          <a:off x="2879726" y="8956677"/>
          <a:ext cx="9740900" cy="873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66" name="方程式" r:id="rId13" imgW="3098800" imgH="406400" progId="Equation.3">
                  <p:embed/>
                </p:oleObj>
              </mc:Choice>
              <mc:Fallback>
                <p:oleObj name="方程式" r:id="rId13" imgW="3098800" imgH="4064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726" y="8956677"/>
                        <a:ext cx="9740900" cy="8739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184731" y="1543895"/>
            <a:ext cx="17964150" cy="9010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</a:bodyPr>
          <a:lstStyle/>
          <a:p>
            <a:pPr marL="355600" indent="-355600" defTabSz="1790700" eaLnBrk="1" hangingPunct="1">
              <a:lnSpc>
                <a:spcPct val="80000"/>
              </a:lnSpc>
            </a:pPr>
            <a:r>
              <a:rPr lang="en-US" altLang="zh-TW" sz="3200" b="1" dirty="0">
                <a:latin typeface="Times New Roman" pitchFamily="18" charset="0"/>
              </a:rPr>
              <a:t>Quantity of Information Carried by an Event (or a Random Variable)</a:t>
            </a:r>
            <a:endParaRPr lang="en-US" altLang="zh-TW" sz="3200" b="1" i="1" dirty="0">
              <a:latin typeface="Times New Roman" pitchFamily="18" charset="0"/>
            </a:endParaRPr>
          </a:p>
          <a:p>
            <a:pPr marL="1082676" lvl="1" indent="-368300" defTabSz="1790700" eaLnBrk="1" hangingPunct="1">
              <a:lnSpc>
                <a:spcPct val="80000"/>
              </a:lnSpc>
            </a:pPr>
            <a:r>
              <a:rPr lang="en-US" altLang="zh-TW" sz="3200" dirty="0">
                <a:latin typeface="Times New Roman" pitchFamily="18" charset="0"/>
              </a:rPr>
              <a:t>Assume an information source: output a random variable </a:t>
            </a:r>
            <a:r>
              <a:rPr lang="en-US" altLang="zh-TW" sz="3200" dirty="0" err="1">
                <a:latin typeface="Times New Roman" pitchFamily="18" charset="0"/>
              </a:rPr>
              <a:t>m</a:t>
            </a:r>
            <a:r>
              <a:rPr lang="en-US" altLang="zh-TW" sz="3200" baseline="-25000" dirty="0" err="1">
                <a:latin typeface="Times New Roman" pitchFamily="18" charset="0"/>
              </a:rPr>
              <a:t>j</a:t>
            </a:r>
            <a:r>
              <a:rPr lang="en-US" altLang="zh-TW" sz="3200" baseline="-25000" dirty="0">
                <a:latin typeface="Times New Roman" pitchFamily="18" charset="0"/>
              </a:rPr>
              <a:t> </a:t>
            </a:r>
            <a:r>
              <a:rPr lang="en-US" altLang="zh-TW" sz="3200" dirty="0">
                <a:latin typeface="Times New Roman" pitchFamily="18" charset="0"/>
              </a:rPr>
              <a:t>at time j</a:t>
            </a:r>
          </a:p>
          <a:p>
            <a:pPr marL="1082676" lvl="1" indent="-368300" defTabSz="1790700" eaLnBrk="1" hangingPunct="1">
              <a:lnSpc>
                <a:spcPct val="80000"/>
              </a:lnSpc>
              <a:buNone/>
            </a:pPr>
            <a:endParaRPr lang="en-US" altLang="zh-TW" sz="3200" dirty="0">
              <a:latin typeface="Times New Roman" pitchFamily="18" charset="0"/>
            </a:endParaRPr>
          </a:p>
          <a:p>
            <a:pPr marL="1082676" lvl="1" indent="-368300" defTabSz="1790700" eaLnBrk="1" hangingPunct="1">
              <a:lnSpc>
                <a:spcPct val="80000"/>
              </a:lnSpc>
              <a:buNone/>
            </a:pPr>
            <a:endParaRPr lang="en-US" altLang="zh-TW" sz="3200" dirty="0">
              <a:latin typeface="Times New Roman" pitchFamily="18" charset="0"/>
            </a:endParaRPr>
          </a:p>
          <a:p>
            <a:pPr marL="1082676" lvl="1" indent="-368300" defTabSz="1790700" eaLnBrk="1" hangingPunct="1">
              <a:lnSpc>
                <a:spcPct val="80000"/>
              </a:lnSpc>
              <a:buNone/>
            </a:pPr>
            <a:endParaRPr lang="en-US" altLang="zh-TW" sz="3200" dirty="0">
              <a:latin typeface="Times New Roman" pitchFamily="18" charset="0"/>
            </a:endParaRPr>
          </a:p>
          <a:p>
            <a:pPr marL="1082676" lvl="1" indent="-368300" defTabSz="1790700" eaLnBrk="1" hangingPunct="1">
              <a:lnSpc>
                <a:spcPct val="80000"/>
              </a:lnSpc>
              <a:buFont typeface="Times New Roman" pitchFamily="18" charset="0"/>
              <a:buChar char="–"/>
            </a:pPr>
            <a:endParaRPr lang="en-US" altLang="zh-TW" sz="3200" dirty="0">
              <a:latin typeface="Times New Roman" pitchFamily="18" charset="0"/>
            </a:endParaRPr>
          </a:p>
          <a:p>
            <a:pPr marL="1082676" lvl="1" indent="-368300" defTabSz="1790700" eaLnBrk="1" hangingPunct="1">
              <a:lnSpc>
                <a:spcPct val="80000"/>
              </a:lnSpc>
            </a:pPr>
            <a:r>
              <a:rPr lang="en-US" altLang="zh-TW" sz="3200" dirty="0">
                <a:latin typeface="Times New Roman" pitchFamily="18" charset="0"/>
              </a:rPr>
              <a:t>Define I(x</a:t>
            </a:r>
            <a:r>
              <a:rPr lang="en-US" altLang="zh-TW" sz="3200" baseline="-25000" dirty="0">
                <a:latin typeface="Times New Roman" pitchFamily="18" charset="0"/>
              </a:rPr>
              <a:t>i</a:t>
            </a:r>
            <a:r>
              <a:rPr lang="en-US" altLang="zh-TW" sz="3200" dirty="0">
                <a:latin typeface="Times New Roman" pitchFamily="18" charset="0"/>
              </a:rPr>
              <a:t>)= quantity of information carried by the event </a:t>
            </a:r>
            <a:r>
              <a:rPr lang="en-US" altLang="zh-TW" sz="3200" dirty="0" err="1">
                <a:latin typeface="Times New Roman" pitchFamily="18" charset="0"/>
              </a:rPr>
              <a:t>m</a:t>
            </a:r>
            <a:r>
              <a:rPr lang="en-US" altLang="zh-TW" sz="3200" baseline="-25000" dirty="0" err="1">
                <a:latin typeface="Times New Roman" pitchFamily="18" charset="0"/>
              </a:rPr>
              <a:t>j</a:t>
            </a:r>
            <a:r>
              <a:rPr lang="en-US" altLang="zh-TW" sz="3200" dirty="0">
                <a:latin typeface="Times New Roman" pitchFamily="18" charset="0"/>
              </a:rPr>
              <a:t>= x</a:t>
            </a:r>
            <a:r>
              <a:rPr lang="en-US" altLang="zh-TW" sz="3200" baseline="-25000" dirty="0">
                <a:latin typeface="Times New Roman" pitchFamily="18" charset="0"/>
              </a:rPr>
              <a:t>i</a:t>
            </a:r>
            <a:endParaRPr lang="en-US" altLang="zh-TW" sz="3200" dirty="0">
              <a:latin typeface="Times New Roman" pitchFamily="18" charset="0"/>
            </a:endParaRPr>
          </a:p>
          <a:p>
            <a:pPr marL="355600" indent="-355600" defTabSz="1790700" eaLnBrk="1" hangingPunct="1">
              <a:lnSpc>
                <a:spcPct val="80000"/>
              </a:lnSpc>
              <a:buNone/>
            </a:pPr>
            <a:r>
              <a:rPr lang="en-US" altLang="zh-TW" sz="3200" b="1" dirty="0">
                <a:latin typeface="Times New Roman" pitchFamily="18" charset="0"/>
              </a:rPr>
              <a:t>         </a:t>
            </a:r>
            <a:r>
              <a:rPr lang="en-US" altLang="zh-TW" sz="3200" dirty="0">
                <a:latin typeface="Times New Roman" pitchFamily="18" charset="0"/>
              </a:rPr>
              <a:t>Desired properties:</a:t>
            </a:r>
          </a:p>
          <a:p>
            <a:pPr marL="1082676" lvl="1" indent="-368300" defTabSz="1790700" eaLnBrk="1" hangingPunct="1">
              <a:lnSpc>
                <a:spcPct val="80000"/>
              </a:lnSpc>
              <a:buNone/>
            </a:pPr>
            <a:r>
              <a:rPr lang="en-US" altLang="zh-TW" sz="3200" dirty="0">
                <a:latin typeface="Times New Roman" pitchFamily="18" charset="0"/>
              </a:rPr>
              <a:t>            1. I(x</a:t>
            </a:r>
            <a:r>
              <a:rPr lang="en-US" altLang="zh-TW" sz="3200" baseline="-25000" dirty="0">
                <a:latin typeface="Times New Roman" pitchFamily="18" charset="0"/>
              </a:rPr>
              <a:t>i</a:t>
            </a:r>
            <a:r>
              <a:rPr lang="en-US" altLang="zh-TW" sz="3200" dirty="0">
                <a:latin typeface="Times New Roman" pitchFamily="18" charset="0"/>
              </a:rPr>
              <a:t>)     0</a:t>
            </a:r>
          </a:p>
          <a:p>
            <a:pPr marL="1082676" lvl="1" indent="-368300" defTabSz="1790700" eaLnBrk="1" hangingPunct="1">
              <a:lnSpc>
                <a:spcPct val="80000"/>
              </a:lnSpc>
              <a:buNone/>
            </a:pPr>
            <a:r>
              <a:rPr lang="en-US" altLang="zh-TW" sz="3200" dirty="0">
                <a:latin typeface="Times New Roman" pitchFamily="18" charset="0"/>
              </a:rPr>
              <a:t>	    	  2.       I(x</a:t>
            </a:r>
            <a:r>
              <a:rPr lang="en-US" altLang="zh-TW" sz="3200" baseline="-25000" dirty="0">
                <a:latin typeface="Times New Roman" pitchFamily="18" charset="0"/>
              </a:rPr>
              <a:t>i</a:t>
            </a:r>
            <a:r>
              <a:rPr lang="en-US" altLang="zh-TW" sz="3200" dirty="0">
                <a:latin typeface="Times New Roman" pitchFamily="18" charset="0"/>
              </a:rPr>
              <a:t>) = 0 </a:t>
            </a:r>
          </a:p>
          <a:p>
            <a:pPr marL="1082676" lvl="1" indent="-368300" defTabSz="1790700" eaLnBrk="1" hangingPunct="1">
              <a:lnSpc>
                <a:spcPct val="80000"/>
              </a:lnSpc>
              <a:spcBef>
                <a:spcPct val="30000"/>
              </a:spcBef>
              <a:buNone/>
            </a:pPr>
            <a:r>
              <a:rPr lang="en-US" altLang="zh-TW" sz="3200" dirty="0">
                <a:latin typeface="Times New Roman" pitchFamily="18" charset="0"/>
              </a:rPr>
              <a:t>		  3. I(x</a:t>
            </a:r>
            <a:r>
              <a:rPr lang="en-US" altLang="zh-TW" sz="3200" baseline="-25000" dirty="0">
                <a:latin typeface="Times New Roman" pitchFamily="18" charset="0"/>
              </a:rPr>
              <a:t>i</a:t>
            </a:r>
            <a:r>
              <a:rPr lang="en-US" altLang="zh-TW" sz="3200" dirty="0">
                <a:latin typeface="Times New Roman" pitchFamily="18" charset="0"/>
              </a:rPr>
              <a:t>) &gt; I(</a:t>
            </a:r>
            <a:r>
              <a:rPr lang="en-US" altLang="zh-TW" sz="3200" dirty="0" err="1">
                <a:latin typeface="Times New Roman" pitchFamily="18" charset="0"/>
              </a:rPr>
              <a:t>x</a:t>
            </a:r>
            <a:r>
              <a:rPr lang="en-US" altLang="zh-TW" sz="3200" baseline="-25000" dirty="0" err="1">
                <a:latin typeface="Times New Roman" pitchFamily="18" charset="0"/>
              </a:rPr>
              <a:t>j</a:t>
            </a:r>
            <a:r>
              <a:rPr lang="en-US" altLang="zh-TW" sz="3200" dirty="0">
                <a:latin typeface="Times New Roman" pitchFamily="18" charset="0"/>
              </a:rPr>
              <a:t>) , if  P(x</a:t>
            </a:r>
            <a:r>
              <a:rPr lang="en-US" altLang="zh-TW" sz="3200" baseline="-25000" dirty="0">
                <a:latin typeface="Times New Roman" pitchFamily="18" charset="0"/>
              </a:rPr>
              <a:t>i</a:t>
            </a:r>
            <a:r>
              <a:rPr lang="en-US" altLang="zh-TW" sz="3200" dirty="0">
                <a:latin typeface="Times New Roman" pitchFamily="18" charset="0"/>
              </a:rPr>
              <a:t>) &lt; P(</a:t>
            </a:r>
            <a:r>
              <a:rPr lang="en-US" altLang="zh-TW" sz="3200" dirty="0" err="1">
                <a:latin typeface="Times New Roman" pitchFamily="18" charset="0"/>
              </a:rPr>
              <a:t>x</a:t>
            </a:r>
            <a:r>
              <a:rPr lang="en-US" altLang="zh-TW" sz="3200" baseline="-25000" dirty="0" err="1">
                <a:latin typeface="Times New Roman" pitchFamily="18" charset="0"/>
              </a:rPr>
              <a:t>j</a:t>
            </a:r>
            <a:r>
              <a:rPr lang="en-US" altLang="zh-TW" sz="3200" dirty="0">
                <a:latin typeface="Times New Roman" pitchFamily="18" charset="0"/>
              </a:rPr>
              <a:t>) </a:t>
            </a:r>
          </a:p>
          <a:p>
            <a:pPr marL="1082676" lvl="1" indent="-368300" defTabSz="1790700" eaLnBrk="1" hangingPunct="1">
              <a:lnSpc>
                <a:spcPct val="80000"/>
              </a:lnSpc>
              <a:buNone/>
            </a:pPr>
            <a:r>
              <a:rPr lang="en-US" altLang="zh-TW" sz="3200" dirty="0">
                <a:latin typeface="Times New Roman" pitchFamily="18" charset="0"/>
              </a:rPr>
              <a:t>		  4.Information quantities are additive</a:t>
            </a:r>
          </a:p>
          <a:p>
            <a:pPr marL="1082676" lvl="1" indent="-368300" defTabSz="1790700" eaLnBrk="1" hangingPunct="1">
              <a:lnSpc>
                <a:spcPct val="80000"/>
              </a:lnSpc>
              <a:spcBef>
                <a:spcPct val="100000"/>
              </a:spcBef>
            </a:pPr>
            <a:r>
              <a:rPr lang="en-US" altLang="zh-TW" sz="3200" dirty="0">
                <a:latin typeface="Times New Roman" pitchFamily="18" charset="0"/>
              </a:rPr>
              <a:t>I(x</a:t>
            </a:r>
            <a:r>
              <a:rPr lang="en-US" altLang="zh-TW" sz="3200" baseline="-25000" dirty="0">
                <a:latin typeface="Times New Roman" pitchFamily="18" charset="0"/>
              </a:rPr>
              <a:t>i</a:t>
            </a:r>
            <a:r>
              <a:rPr lang="en-US" altLang="zh-TW" sz="3200" dirty="0">
                <a:latin typeface="Times New Roman" pitchFamily="18" charset="0"/>
              </a:rPr>
              <a:t>)  =                                                                       bits (of information)</a:t>
            </a:r>
          </a:p>
          <a:p>
            <a:pPr marL="1082676" lvl="1" indent="-368300" defTabSz="1790700" eaLnBrk="1" hangingPunct="1">
              <a:lnSpc>
                <a:spcPct val="80000"/>
              </a:lnSpc>
              <a:buNone/>
            </a:pPr>
            <a:endParaRPr lang="en-US" altLang="zh-TW" sz="3200" dirty="0">
              <a:latin typeface="Times New Roman" pitchFamily="18" charset="0"/>
            </a:endParaRPr>
          </a:p>
          <a:p>
            <a:pPr marL="1082676" lvl="1" indent="-368300" defTabSz="1790700" eaLnBrk="1" hangingPunct="1">
              <a:lnSpc>
                <a:spcPct val="8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altLang="zh-TW" sz="3200" dirty="0">
                <a:latin typeface="Times New Roman" pitchFamily="18" charset="0"/>
              </a:rPr>
              <a:t>H(S) </a:t>
            </a:r>
            <a:r>
              <a:rPr lang="en-US" altLang="zh-TW" sz="3200" dirty="0">
                <a:latin typeface="Times New Roman" pitchFamily="18" charset="0"/>
              </a:rPr>
              <a:t>= entropy of the source = average quantity of information out of the source each time</a:t>
            </a:r>
            <a:endParaRPr lang="en-US" altLang="zh-TW" sz="3200" dirty="0">
              <a:latin typeface="Times New Roman" pitchFamily="18" charset="0"/>
            </a:endParaRPr>
          </a:p>
          <a:p>
            <a:pPr marL="1082676" lvl="1" indent="-368300" defTabSz="1790700" eaLnBrk="1" hangingPunct="1">
              <a:lnSpc>
                <a:spcPct val="80000"/>
              </a:lnSpc>
              <a:buNone/>
            </a:pPr>
            <a:r>
              <a:rPr lang="en-US" altLang="zh-TW" sz="3200" dirty="0">
                <a:latin typeface="Times New Roman" pitchFamily="18" charset="0"/>
              </a:rPr>
              <a:t>            =  </a:t>
            </a:r>
          </a:p>
          <a:p>
            <a:pPr marL="1082676" lvl="1" indent="-368300" defTabSz="1790700" eaLnBrk="1" hangingPunct="1">
              <a:lnSpc>
                <a:spcPct val="80000"/>
              </a:lnSpc>
              <a:buNone/>
            </a:pPr>
            <a:r>
              <a:rPr lang="en-US" altLang="zh-TW" sz="3200" dirty="0">
                <a:latin typeface="Times New Roman" pitchFamily="18" charset="0"/>
              </a:rPr>
              <a:t> </a:t>
            </a:r>
            <a:r>
              <a:rPr lang="en-US" altLang="zh-TW" sz="3200" dirty="0">
                <a:latin typeface="Times New Roman" pitchFamily="18" charset="0"/>
              </a:rPr>
              <a:t>           = the average quantity of information carried by each random variable</a:t>
            </a:r>
          </a:p>
        </p:txBody>
      </p:sp>
      <p:grpSp>
        <p:nvGrpSpPr>
          <p:cNvPr id="19" name="群組 9"/>
          <p:cNvGrpSpPr>
            <a:grpSpLocks noChangeAspect="1"/>
          </p:cNvGrpSpPr>
          <p:nvPr/>
        </p:nvGrpSpPr>
        <p:grpSpPr bwMode="auto">
          <a:xfrm>
            <a:off x="13608497" y="5121052"/>
            <a:ext cx="4603703" cy="2955245"/>
            <a:chOff x="1024391" y="1196975"/>
            <a:chExt cx="7103767" cy="6080752"/>
          </a:xfrm>
        </p:grpSpPr>
        <p:pic>
          <p:nvPicPr>
            <p:cNvPr id="20" name="Picture 4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675" y="1196975"/>
              <a:ext cx="6602413" cy="540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" name="文字方塊 4"/>
            <p:cNvSpPr txBox="1">
              <a:spLocks noChangeArrowheads="1"/>
            </p:cNvSpPr>
            <p:nvPr/>
          </p:nvSpPr>
          <p:spPr bwMode="auto">
            <a:xfrm>
              <a:off x="6923552" y="5419667"/>
              <a:ext cx="1204606" cy="12032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P(x</a:t>
              </a:r>
              <a:r>
                <a:rPr lang="en-US" altLang="zh-TW" baseline="-25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altLang="zh-TW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zh-TW" alt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文字方塊 1"/>
            <p:cNvSpPr txBox="1">
              <a:spLocks noChangeArrowheads="1"/>
            </p:cNvSpPr>
            <p:nvPr/>
          </p:nvSpPr>
          <p:spPr bwMode="auto">
            <a:xfrm>
              <a:off x="1024391" y="2819016"/>
              <a:ext cx="1287917" cy="12032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zh-TW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I(x</a:t>
              </a:r>
              <a:r>
                <a:rPr lang="en-US" altLang="zh-TW" baseline="-25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altLang="zh-TW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zh-TW" alt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文字方塊 8"/>
            <p:cNvSpPr txBox="1">
              <a:spLocks noChangeArrowheads="1"/>
            </p:cNvSpPr>
            <p:nvPr/>
          </p:nvSpPr>
          <p:spPr bwMode="auto">
            <a:xfrm>
              <a:off x="2062808" y="6021531"/>
              <a:ext cx="601560" cy="12032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zh-TW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文字方塊 11"/>
            <p:cNvSpPr txBox="1">
              <a:spLocks noChangeArrowheads="1"/>
            </p:cNvSpPr>
            <p:nvPr/>
          </p:nvSpPr>
          <p:spPr bwMode="auto">
            <a:xfrm>
              <a:off x="5468883" y="6074486"/>
              <a:ext cx="1076477" cy="12032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1.0</a:t>
              </a:r>
              <a:endParaRPr lang="zh-TW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5" name="圖片 24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6142" y="5158172"/>
            <a:ext cx="2000868" cy="697812"/>
          </a:xfrm>
          <a:prstGeom prst="rect">
            <a:avLst/>
          </a:prstGeom>
        </p:spPr>
      </p:pic>
      <p:sp>
        <p:nvSpPr>
          <p:cNvPr id="26" name="投影片編號版面配置區 4"/>
          <p:cNvSpPr txBox="1">
            <a:spLocks/>
          </p:cNvSpPr>
          <p:nvPr/>
        </p:nvSpPr>
        <p:spPr>
          <a:xfrm>
            <a:off x="16632832" y="9496430"/>
            <a:ext cx="654660" cy="5476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fld id="{7A20235C-42BF-4B25-9723-BC31C62EF58C}" type="slidenum">
              <a:rPr lang="zh-TW" altLang="en-US" sz="2400">
                <a:solidFill>
                  <a:schemeClr val="accent3">
                    <a:lumMod val="65000"/>
                  </a:schemeClr>
                </a:solidFill>
              </a:rPr>
              <a:pPr/>
              <a:t>5</a:t>
            </a:fld>
            <a:endParaRPr lang="zh-TW" altLang="en-US" sz="2400" dirty="0">
              <a:solidFill>
                <a:schemeClr val="accent3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文字方塊 1"/>
          <p:cNvSpPr txBox="1">
            <a:spLocks noChangeArrowheads="1"/>
          </p:cNvSpPr>
          <p:nvPr/>
        </p:nvSpPr>
        <p:spPr bwMode="auto">
          <a:xfrm>
            <a:off x="720727" y="541341"/>
            <a:ext cx="1250425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6000" b="1" u="sng">
                <a:latin typeface="Times New Roman" pitchFamily="18" charset="0"/>
                <a:cs typeface="Times New Roman" pitchFamily="18" charset="0"/>
              </a:rPr>
              <a:t>Fundamentals in Information Theory</a:t>
            </a:r>
            <a:endParaRPr lang="zh-TW" altLang="en-US" sz="6000" b="1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222379" y="1796258"/>
            <a:ext cx="14547850" cy="92333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altLang="zh-TW" spc="600" dirty="0">
              <a:ea typeface="新細明體" pitchFamily="18" charset="-120"/>
            </a:endParaRPr>
          </a:p>
          <a:p>
            <a:pPr>
              <a:defRPr/>
            </a:pPr>
            <a:endParaRPr lang="en-US" altLang="zh-TW" spc="600" dirty="0">
              <a:ea typeface="新細明體" pitchFamily="18" charset="-120"/>
            </a:endParaRPr>
          </a:p>
          <a:p>
            <a:pPr>
              <a:defRPr/>
            </a:pPr>
            <a:endParaRPr lang="zh-TW" altLang="en-US" dirty="0">
              <a:ea typeface="新細明體" pitchFamily="18" charset="-120"/>
            </a:endParaRPr>
          </a:p>
        </p:txBody>
      </p:sp>
      <p:grpSp>
        <p:nvGrpSpPr>
          <p:cNvPr id="15364" name="群組 6"/>
          <p:cNvGrpSpPr>
            <a:grpSpLocks noChangeAspect="1"/>
          </p:cNvGrpSpPr>
          <p:nvPr/>
        </p:nvGrpSpPr>
        <p:grpSpPr bwMode="auto">
          <a:xfrm>
            <a:off x="1222376" y="1689100"/>
            <a:ext cx="14834392" cy="3693319"/>
            <a:chOff x="611634" y="1124744"/>
            <a:chExt cx="7632774" cy="3078223"/>
          </a:xfrm>
        </p:grpSpPr>
        <p:sp>
          <p:nvSpPr>
            <p:cNvPr id="4" name="文字方塊 3"/>
            <p:cNvSpPr txBox="1"/>
            <p:nvPr/>
          </p:nvSpPr>
          <p:spPr>
            <a:xfrm>
              <a:off x="611634" y="1124744"/>
              <a:ext cx="7632774" cy="3078223"/>
            </a:xfrm>
            <a:prstGeom prst="rect">
              <a:avLst/>
            </a:prstGeom>
            <a:solidFill>
              <a:schemeClr val="bg1"/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TW" spc="600" dirty="0">
                  <a:ea typeface="新細明體" pitchFamily="18" charset="-120"/>
                </a:rPr>
                <a:t>M=2</a:t>
              </a:r>
              <a:r>
                <a:rPr lang="en-US" altLang="zh-TW" spc="600" dirty="0">
                  <a:ea typeface="新細明體" pitchFamily="18" charset="-120"/>
                </a:rPr>
                <a:t>,     {x</a:t>
              </a:r>
              <a:r>
                <a:rPr lang="en-US" altLang="zh-TW" spc="600" baseline="-25000" dirty="0">
                  <a:ea typeface="新細明體" pitchFamily="18" charset="-120"/>
                </a:rPr>
                <a:t>1</a:t>
              </a:r>
              <a:r>
                <a:rPr lang="en-US" altLang="zh-TW" spc="600" dirty="0">
                  <a:ea typeface="新細明體" pitchFamily="18" charset="-120"/>
                </a:rPr>
                <a:t>, x</a:t>
              </a:r>
              <a:r>
                <a:rPr lang="en-US" altLang="zh-TW" spc="600" baseline="-25000" dirty="0">
                  <a:ea typeface="新細明體" pitchFamily="18" charset="-120"/>
                </a:rPr>
                <a:t>2</a:t>
              </a:r>
              <a:r>
                <a:rPr lang="en-US" altLang="zh-TW" spc="600" dirty="0">
                  <a:ea typeface="新細明體" pitchFamily="18" charset="-120"/>
                </a:rPr>
                <a:t>} = {0, 1}</a:t>
              </a:r>
            </a:p>
            <a:p>
              <a:pPr>
                <a:defRPr/>
              </a:pPr>
              <a:endParaRPr lang="en-US" altLang="zh-TW" spc="600" dirty="0">
                <a:ea typeface="新細明體" pitchFamily="18" charset="-120"/>
              </a:endParaRPr>
            </a:p>
            <a:p>
              <a:pPr>
                <a:defRPr/>
              </a:pPr>
              <a:r>
                <a:rPr lang="zh-TW" altLang="en-US" spc="1200" dirty="0">
                  <a:ea typeface="新細明體" pitchFamily="18" charset="-120"/>
                </a:rPr>
                <a:t>   </a:t>
              </a:r>
              <a:r>
                <a:rPr lang="zh-TW" altLang="en-US" spc="1200" dirty="0">
                  <a:ea typeface="新細明體" pitchFamily="18" charset="-120"/>
                </a:rPr>
                <a:t>→</a:t>
              </a:r>
              <a:r>
                <a:rPr lang="en-US" altLang="zh-TW" spc="1200" dirty="0">
                  <a:ea typeface="新細明體" pitchFamily="18" charset="-120"/>
                </a:rPr>
                <a:t>U = 110100101011001……</a:t>
              </a:r>
            </a:p>
            <a:p>
              <a:pPr>
                <a:defRPr/>
              </a:pPr>
              <a:endParaRPr lang="en-US" altLang="zh-TW" spc="1200" dirty="0">
                <a:ea typeface="新細明體" pitchFamily="18" charset="-120"/>
              </a:endParaRPr>
            </a:p>
            <a:p>
              <a:pPr>
                <a:defRPr/>
              </a:pPr>
              <a:r>
                <a:rPr lang="en-US" altLang="zh-TW" spc="1200" dirty="0">
                  <a:ea typeface="新細明體" pitchFamily="18" charset="-120"/>
                </a:rPr>
                <a:t>                P(0)=P(1)=½</a:t>
              </a:r>
            </a:p>
            <a:p>
              <a:pPr>
                <a:defRPr/>
              </a:pPr>
              <a:endParaRPr lang="en-US" altLang="zh-TW" spc="1200" dirty="0">
                <a:ea typeface="新細明體" pitchFamily="18" charset="-120"/>
              </a:endParaRPr>
            </a:p>
            <a:p>
              <a:pPr>
                <a:defRPr/>
              </a:pPr>
              <a:r>
                <a:rPr lang="en-US" altLang="zh-TW" spc="1200" dirty="0">
                  <a:ea typeface="新細明體" pitchFamily="18" charset="-120"/>
                </a:rPr>
                <a:t>    </a:t>
              </a:r>
              <a:r>
                <a:rPr lang="zh-TW" altLang="en-US" spc="1200" dirty="0">
                  <a:ea typeface="新細明體" pitchFamily="18" charset="-120"/>
                </a:rPr>
                <a:t>  </a:t>
              </a:r>
              <a:r>
                <a:rPr lang="en-US" altLang="zh-TW" spc="1200" dirty="0">
                  <a:ea typeface="新細明體" pitchFamily="18" charset="-120"/>
                </a:rPr>
                <a:t>U = 111111111……</a:t>
              </a:r>
            </a:p>
            <a:p>
              <a:pPr>
                <a:defRPr/>
              </a:pPr>
              <a:endParaRPr lang="en-US" altLang="zh-TW" spc="1200" dirty="0">
                <a:ea typeface="新細明體" pitchFamily="18" charset="-120"/>
              </a:endParaRPr>
            </a:p>
            <a:p>
              <a:pPr>
                <a:defRPr/>
              </a:pPr>
              <a:r>
                <a:rPr lang="en-US" altLang="zh-TW" spc="1200" dirty="0">
                  <a:ea typeface="新細明體" pitchFamily="18" charset="-120"/>
                </a:rPr>
                <a:t>                P(1)=1, P(0)=0</a:t>
              </a:r>
            </a:p>
            <a:p>
              <a:pPr>
                <a:defRPr/>
              </a:pPr>
              <a:endParaRPr lang="en-US" altLang="zh-TW" spc="1200" dirty="0">
                <a:ea typeface="新細明體" pitchFamily="18" charset="-120"/>
              </a:endParaRPr>
            </a:p>
            <a:p>
              <a:pPr>
                <a:defRPr/>
              </a:pPr>
              <a:r>
                <a:rPr lang="en-US" altLang="zh-TW" spc="1200" dirty="0">
                  <a:ea typeface="新細明體" pitchFamily="18" charset="-120"/>
                </a:rPr>
                <a:t>    </a:t>
              </a:r>
              <a:r>
                <a:rPr lang="zh-TW" altLang="en-US" spc="1200" dirty="0">
                  <a:ea typeface="新細明體" pitchFamily="18" charset="-120"/>
                </a:rPr>
                <a:t>  </a:t>
              </a:r>
              <a:r>
                <a:rPr lang="en-US" altLang="zh-TW" spc="1200" dirty="0">
                  <a:ea typeface="新細明體" pitchFamily="18" charset="-120"/>
                </a:rPr>
                <a:t>U = 10111111111011111111……</a:t>
              </a:r>
            </a:p>
            <a:p>
              <a:pPr>
                <a:defRPr/>
              </a:pPr>
              <a:endParaRPr lang="en-US" altLang="zh-TW" spc="1200" dirty="0">
                <a:ea typeface="新細明體" pitchFamily="18" charset="-120"/>
              </a:endParaRPr>
            </a:p>
            <a:p>
              <a:pPr>
                <a:defRPr/>
              </a:pPr>
              <a:r>
                <a:rPr lang="en-US" altLang="zh-TW" spc="1200" dirty="0">
                  <a:ea typeface="新細明體" pitchFamily="18" charset="-120"/>
                </a:rPr>
                <a:t>                P(1)</a:t>
              </a:r>
              <a:r>
                <a:rPr lang="zh-TW" altLang="en-US" dirty="0">
                  <a:ea typeface="新細明體" pitchFamily="18" charset="-120"/>
                </a:rPr>
                <a:t> ≈ </a:t>
              </a:r>
              <a:r>
                <a:rPr lang="en-US" altLang="zh-TW" spc="1200" dirty="0">
                  <a:ea typeface="新細明體" pitchFamily="18" charset="-120"/>
                </a:rPr>
                <a:t>1, P(0)</a:t>
              </a:r>
              <a:r>
                <a:rPr lang="zh-TW" altLang="en-US" dirty="0">
                  <a:ea typeface="新細明體" pitchFamily="18" charset="-120"/>
                </a:rPr>
                <a:t> ≈ </a:t>
              </a:r>
              <a:r>
                <a:rPr lang="en-US" altLang="zh-TW" spc="1200" dirty="0">
                  <a:ea typeface="新細明體" pitchFamily="18" charset="-120"/>
                </a:rPr>
                <a:t>0</a:t>
              </a:r>
              <a:endParaRPr lang="zh-TW" altLang="en-US" spc="1200" dirty="0">
                <a:ea typeface="新細明體" pitchFamily="18" charset="-120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649734" y="2204032"/>
              <a:ext cx="446091" cy="43186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S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群組 7"/>
          <p:cNvGrpSpPr>
            <a:grpSpLocks/>
          </p:cNvGrpSpPr>
          <p:nvPr/>
        </p:nvGrpSpPr>
        <p:grpSpPr bwMode="auto">
          <a:xfrm>
            <a:off x="1222379" y="8295792"/>
            <a:ext cx="11810058" cy="1355838"/>
            <a:chOff x="755200" y="1903765"/>
            <a:chExt cx="5905648" cy="903831"/>
          </a:xfrm>
        </p:grpSpPr>
        <p:sp>
          <p:nvSpPr>
            <p:cNvPr id="8" name="矩形 7"/>
            <p:cNvSpPr/>
            <p:nvPr/>
          </p:nvSpPr>
          <p:spPr>
            <a:xfrm>
              <a:off x="755200" y="1903765"/>
              <a:ext cx="5905648" cy="43085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zh-TW" spc="600" dirty="0">
                  <a:ea typeface="新細明體" pitchFamily="18" charset="-120"/>
                </a:rPr>
                <a:t>M=4,     {x</a:t>
              </a:r>
              <a:r>
                <a:rPr lang="en-US" altLang="zh-TW" spc="600" baseline="-25000" dirty="0">
                  <a:ea typeface="新細明體" pitchFamily="18" charset="-120"/>
                </a:rPr>
                <a:t>1</a:t>
              </a:r>
              <a:r>
                <a:rPr lang="en-US" altLang="zh-TW" spc="600" dirty="0">
                  <a:ea typeface="新細明體" pitchFamily="18" charset="-120"/>
                </a:rPr>
                <a:t>, x</a:t>
              </a:r>
              <a:r>
                <a:rPr lang="en-US" altLang="zh-TW" spc="600" baseline="-25000" dirty="0">
                  <a:ea typeface="新細明體" pitchFamily="18" charset="-120"/>
                </a:rPr>
                <a:t>2,</a:t>
              </a:r>
              <a:r>
                <a:rPr lang="en-US" altLang="zh-TW" spc="600" dirty="0">
                  <a:ea typeface="新細明體" pitchFamily="18" charset="-120"/>
                </a:rPr>
                <a:t> x</a:t>
              </a:r>
              <a:r>
                <a:rPr lang="en-US" altLang="zh-TW" spc="600" baseline="-25000" dirty="0">
                  <a:ea typeface="新細明體" pitchFamily="18" charset="-120"/>
                </a:rPr>
                <a:t>3</a:t>
              </a:r>
              <a:r>
                <a:rPr lang="en-US" altLang="zh-TW" spc="600" dirty="0">
                  <a:ea typeface="新細明體" pitchFamily="18" charset="-120"/>
                </a:rPr>
                <a:t>, x</a:t>
              </a:r>
              <a:r>
                <a:rPr lang="en-US" altLang="zh-TW" spc="600" baseline="-25000" dirty="0">
                  <a:ea typeface="新細明體" pitchFamily="18" charset="-120"/>
                </a:rPr>
                <a:t>4</a:t>
              </a:r>
              <a:r>
                <a:rPr lang="en-US" altLang="zh-TW" spc="600" dirty="0">
                  <a:ea typeface="新細明體" pitchFamily="18" charset="-120"/>
                </a:rPr>
                <a:t>} = {00, 01, 10, 11}</a:t>
              </a:r>
            </a:p>
            <a:p>
              <a:pPr>
                <a:defRPr/>
              </a:pPr>
              <a:r>
                <a:rPr lang="zh-TW" altLang="en-US" spc="1200" dirty="0">
                  <a:ea typeface="新細明體" pitchFamily="18" charset="-120"/>
                </a:rPr>
                <a:t>   </a:t>
              </a:r>
              <a:r>
                <a:rPr lang="zh-TW" altLang="en-US" spc="1200" dirty="0">
                  <a:ea typeface="新細明體" pitchFamily="18" charset="-120"/>
                </a:rPr>
                <a:t>→</a:t>
              </a:r>
              <a:r>
                <a:rPr lang="en-US" altLang="zh-TW" spc="1200" dirty="0">
                  <a:ea typeface="新細明體" pitchFamily="18" charset="-120"/>
                </a:rPr>
                <a:t>U = </a:t>
              </a:r>
              <a:r>
                <a:rPr lang="en-US" altLang="zh-TW" u="sng" spc="1200" dirty="0">
                  <a:ea typeface="新細明體" pitchFamily="18" charset="-120"/>
                </a:rPr>
                <a:t>01</a:t>
              </a:r>
              <a:r>
                <a:rPr lang="en-US" altLang="zh-TW" spc="1200" dirty="0">
                  <a:ea typeface="新細明體" pitchFamily="18" charset="-120"/>
                </a:rPr>
                <a:t> </a:t>
              </a:r>
              <a:r>
                <a:rPr lang="en-US" altLang="zh-TW" u="sng" spc="1200" dirty="0">
                  <a:ea typeface="新細明體" pitchFamily="18" charset="-120"/>
                </a:rPr>
                <a:t>00</a:t>
              </a:r>
              <a:r>
                <a:rPr lang="en-US" altLang="zh-TW" spc="1200" dirty="0">
                  <a:ea typeface="新細明體" pitchFamily="18" charset="-120"/>
                </a:rPr>
                <a:t> </a:t>
              </a:r>
              <a:r>
                <a:rPr lang="en-US" altLang="zh-TW" u="sng" spc="1200" dirty="0">
                  <a:ea typeface="新細明體" pitchFamily="18" charset="-120"/>
                </a:rPr>
                <a:t>10</a:t>
              </a:r>
              <a:r>
                <a:rPr lang="en-US" altLang="zh-TW" spc="1200" dirty="0">
                  <a:ea typeface="新細明體" pitchFamily="18" charset="-120"/>
                </a:rPr>
                <a:t> </a:t>
              </a:r>
              <a:r>
                <a:rPr lang="en-US" altLang="zh-TW" u="sng" spc="1200" dirty="0">
                  <a:ea typeface="新細明體" pitchFamily="18" charset="-120"/>
                </a:rPr>
                <a:t>11</a:t>
              </a:r>
              <a:r>
                <a:rPr lang="en-US" altLang="zh-TW" spc="1200" dirty="0">
                  <a:ea typeface="新細明體" pitchFamily="18" charset="-120"/>
                </a:rPr>
                <a:t> </a:t>
              </a:r>
              <a:r>
                <a:rPr lang="en-US" altLang="zh-TW" u="sng" spc="1200" dirty="0">
                  <a:ea typeface="新細明體" pitchFamily="18" charset="-120"/>
                </a:rPr>
                <a:t>01</a:t>
              </a:r>
              <a:r>
                <a:rPr lang="en-US" altLang="zh-TW" spc="1200" dirty="0">
                  <a:ea typeface="新細明體" pitchFamily="18" charset="-120"/>
                </a:rPr>
                <a:t>……   </a:t>
              </a:r>
              <a:endParaRPr lang="en-US" altLang="zh-TW" spc="600" dirty="0">
                <a:ea typeface="新細明體" pitchFamily="18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792961" y="2462021"/>
              <a:ext cx="432045" cy="34557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S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  <p:pic>
        <p:nvPicPr>
          <p:cNvPr id="10" name="圖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4080" y="44965"/>
            <a:ext cx="3823920" cy="1068934"/>
          </a:xfrm>
          <a:prstGeom prst="rect">
            <a:avLst/>
          </a:prstGeom>
        </p:spPr>
      </p:pic>
      <p:sp>
        <p:nvSpPr>
          <p:cNvPr id="11" name="投影片編號版面配置區 4"/>
          <p:cNvSpPr txBox="1">
            <a:spLocks/>
          </p:cNvSpPr>
          <p:nvPr/>
        </p:nvSpPr>
        <p:spPr>
          <a:xfrm>
            <a:off x="16632832" y="9496430"/>
            <a:ext cx="654660" cy="5476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fld id="{7A20235C-42BF-4B25-9723-BC31C62EF58C}" type="slidenum">
              <a:rPr lang="zh-TW" altLang="en-US" sz="2400">
                <a:solidFill>
                  <a:schemeClr val="bg1">
                    <a:lumMod val="65000"/>
                  </a:schemeClr>
                </a:solidFill>
              </a:rPr>
              <a:pPr/>
              <a:t>6</a:t>
            </a:fld>
            <a:endParaRPr lang="zh-TW" alt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" y="284164"/>
            <a:ext cx="16459200" cy="790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zh-TW" sz="6000" b="1" dirty="0">
                <a:latin typeface="Times New Roman" pitchFamily="18" charset="0"/>
              </a:rPr>
              <a:t>Some Fundamentals in Information Theory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0" y="1362868"/>
            <a:ext cx="18288000" cy="7971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ts val="0"/>
              </a:spcBef>
            </a:pPr>
            <a:r>
              <a:rPr lang="en-US" altLang="zh-TW" sz="2400" b="1" dirty="0">
                <a:latin typeface="Times New Roman" pitchFamily="18" charset="0"/>
              </a:rPr>
              <a:t>Examples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zh-TW" sz="2400" dirty="0">
                <a:latin typeface="Times New Roman" pitchFamily="18" charset="0"/>
              </a:rPr>
              <a:t>M = 2, {x</a:t>
            </a:r>
            <a:r>
              <a:rPr lang="en-US" altLang="zh-TW" sz="2400" baseline="-25000" dirty="0">
                <a:latin typeface="Times New Roman" pitchFamily="18" charset="0"/>
              </a:rPr>
              <a:t>1</a:t>
            </a:r>
            <a:r>
              <a:rPr lang="en-US" altLang="zh-TW" sz="2400" dirty="0">
                <a:latin typeface="Times New Roman" pitchFamily="18" charset="0"/>
              </a:rPr>
              <a:t>, x</a:t>
            </a:r>
            <a:r>
              <a:rPr lang="en-US" altLang="zh-TW" sz="2400" baseline="-25000" dirty="0">
                <a:latin typeface="Times New Roman" pitchFamily="18" charset="0"/>
              </a:rPr>
              <a:t>2</a:t>
            </a:r>
            <a:r>
              <a:rPr lang="en-US" altLang="zh-TW" sz="2400" dirty="0">
                <a:latin typeface="Times New Roman" pitchFamily="18" charset="0"/>
              </a:rPr>
              <a:t>}= {0,1}, P(0)= P(1)=</a:t>
            </a:r>
          </a:p>
          <a:p>
            <a:pPr lvl="1" eaLnBrk="1" hangingPunct="1">
              <a:spcBef>
                <a:spcPts val="1000"/>
              </a:spcBef>
              <a:buNone/>
            </a:pPr>
            <a:r>
              <a:rPr lang="en-US" altLang="zh-TW" sz="2400" dirty="0">
                <a:latin typeface="Times New Roman" pitchFamily="18" charset="0"/>
              </a:rPr>
              <a:t>     I(0) = I(1) = 1  bit (of information),     H(S)= 1  bit (of information)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altLang="zh-TW" sz="2400" spc="12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     U=01</a:t>
            </a:r>
            <a:r>
              <a:rPr lang="en-US" altLang="zh-TW" sz="2400" u="sng" spc="12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1</a:t>
            </a:r>
            <a:r>
              <a:rPr lang="en-US" altLang="zh-TW" sz="2400" spc="12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01101001010110</a:t>
            </a:r>
            <a:r>
              <a:rPr lang="en-US" altLang="zh-TW" sz="2400" spc="12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……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en-US" altLang="zh-TW" sz="2400" spc="1200" dirty="0">
                <a:ea typeface="新細明體" pitchFamily="18" charset="-120"/>
              </a:rPr>
              <a:t>        </a:t>
            </a:r>
            <a:r>
              <a:rPr lang="en-US" altLang="zh-TW" sz="2400" spc="1200" dirty="0">
                <a:ea typeface="新細明體" pitchFamily="18" charset="-120"/>
              </a:rPr>
              <a:t>    </a:t>
            </a:r>
            <a:r>
              <a:rPr lang="zh-TW" altLang="en-US" sz="2400" dirty="0">
                <a:ea typeface="新細明體" pitchFamily="18" charset="-120"/>
              </a:rPr>
              <a:t>↑</a:t>
            </a:r>
            <a:endParaRPr lang="en-US" altLang="zh-TW" sz="2400" spc="1200" dirty="0">
              <a:ea typeface="新細明體" pitchFamily="18" charset="-12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altLang="zh-TW" sz="2400" dirty="0">
                <a:ea typeface="新細明體" pitchFamily="18" charset="-120"/>
              </a:rPr>
              <a:t>                </a:t>
            </a:r>
            <a:r>
              <a:rPr lang="en-US" altLang="zh-TW" sz="2400" dirty="0">
                <a:ea typeface="新細明體" pitchFamily="18" charset="-120"/>
              </a:rPr>
              <a:t>         </a:t>
            </a:r>
            <a:r>
              <a:rPr lang="en-US" altLang="zh-TW" sz="24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This </a:t>
            </a:r>
            <a:r>
              <a:rPr lang="en-US" altLang="zh-TW" sz="24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bi</a:t>
            </a:r>
            <a:r>
              <a:rPr lang="en-US" altLang="zh-TW" sz="24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nary dig</a:t>
            </a:r>
            <a:r>
              <a:rPr lang="en-US" altLang="zh-TW" sz="24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it</a:t>
            </a:r>
            <a:r>
              <a:rPr lang="en-US" altLang="zh-TW" sz="24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carries exactly 1 </a:t>
            </a:r>
            <a:r>
              <a:rPr lang="en-US" altLang="zh-TW" sz="24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bit</a:t>
            </a:r>
            <a:r>
              <a:rPr lang="en-US" altLang="zh-TW" sz="24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24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of</a:t>
            </a:r>
            <a:r>
              <a:rPr lang="en-US" altLang="zh-TW" sz="24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24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information</a:t>
            </a:r>
            <a:r>
              <a:rPr lang="en-US" altLang="zh-TW" sz="2400" spc="1200" dirty="0">
                <a:ea typeface="新細明體" pitchFamily="18" charset="-120"/>
              </a:rPr>
              <a:t>  </a:t>
            </a:r>
            <a:endParaRPr lang="en-US" altLang="zh-TW" sz="2400" spc="600" dirty="0">
              <a:ea typeface="新細明體" pitchFamily="18" charset="-120"/>
            </a:endParaRPr>
          </a:p>
          <a:p>
            <a:pPr lvl="1" eaLnBrk="1" hangingPunct="1">
              <a:spcBef>
                <a:spcPts val="2000"/>
              </a:spcBef>
            </a:pPr>
            <a:r>
              <a:rPr lang="en-US" altLang="zh-TW" sz="2400" dirty="0">
                <a:latin typeface="Times New Roman" pitchFamily="18" charset="0"/>
              </a:rPr>
              <a:t>M =4, {x</a:t>
            </a:r>
            <a:r>
              <a:rPr lang="en-US" altLang="zh-TW" sz="2400" baseline="-25000" dirty="0">
                <a:latin typeface="Times New Roman" pitchFamily="18" charset="0"/>
              </a:rPr>
              <a:t>1</a:t>
            </a:r>
            <a:r>
              <a:rPr lang="en-US" altLang="zh-TW" sz="2400" dirty="0">
                <a:latin typeface="Times New Roman" pitchFamily="18" charset="0"/>
              </a:rPr>
              <a:t>, x</a:t>
            </a:r>
            <a:r>
              <a:rPr lang="en-US" altLang="zh-TW" sz="2400" baseline="-25000" dirty="0">
                <a:latin typeface="Times New Roman" pitchFamily="18" charset="0"/>
              </a:rPr>
              <a:t>2</a:t>
            </a:r>
            <a:r>
              <a:rPr lang="en-US" altLang="zh-TW" sz="2400" dirty="0">
                <a:latin typeface="Times New Roman" pitchFamily="18" charset="0"/>
              </a:rPr>
              <a:t>, x</a:t>
            </a:r>
            <a:r>
              <a:rPr lang="en-US" altLang="zh-TW" sz="2400" baseline="-25000" dirty="0">
                <a:latin typeface="Times New Roman" pitchFamily="18" charset="0"/>
              </a:rPr>
              <a:t>3</a:t>
            </a:r>
            <a:r>
              <a:rPr lang="en-US" altLang="zh-TW" sz="2400" dirty="0">
                <a:latin typeface="Times New Roman" pitchFamily="18" charset="0"/>
              </a:rPr>
              <a:t>, x</a:t>
            </a:r>
            <a:r>
              <a:rPr lang="en-US" altLang="zh-TW" sz="2400" baseline="-25000" dirty="0">
                <a:latin typeface="Times New Roman" pitchFamily="18" charset="0"/>
              </a:rPr>
              <a:t>4</a:t>
            </a:r>
            <a:r>
              <a:rPr lang="en-US" altLang="zh-TW" sz="2400" dirty="0">
                <a:latin typeface="Times New Roman" pitchFamily="18" charset="0"/>
              </a:rPr>
              <a:t>}={00, 01, 10, 11}, P(x</a:t>
            </a:r>
            <a:r>
              <a:rPr lang="en-US" altLang="zh-TW" sz="2400" baseline="-25000" dirty="0">
                <a:latin typeface="Times New Roman" pitchFamily="18" charset="0"/>
              </a:rPr>
              <a:t>1</a:t>
            </a:r>
            <a:r>
              <a:rPr lang="en-US" altLang="zh-TW" sz="2400" dirty="0">
                <a:latin typeface="Times New Roman" pitchFamily="18" charset="0"/>
              </a:rPr>
              <a:t>)= P(x</a:t>
            </a:r>
            <a:r>
              <a:rPr lang="en-US" altLang="zh-TW" sz="2400" baseline="-25000" dirty="0">
                <a:latin typeface="Times New Roman" pitchFamily="18" charset="0"/>
              </a:rPr>
              <a:t>2</a:t>
            </a:r>
            <a:r>
              <a:rPr lang="en-US" altLang="zh-TW" sz="2400" dirty="0">
                <a:latin typeface="Times New Roman" pitchFamily="18" charset="0"/>
              </a:rPr>
              <a:t>)= P(x</a:t>
            </a:r>
            <a:r>
              <a:rPr lang="en-US" altLang="zh-TW" sz="2400" baseline="-25000" dirty="0">
                <a:latin typeface="Times New Roman" pitchFamily="18" charset="0"/>
              </a:rPr>
              <a:t>3</a:t>
            </a:r>
            <a:r>
              <a:rPr lang="en-US" altLang="zh-TW" sz="2400" dirty="0">
                <a:latin typeface="Times New Roman" pitchFamily="18" charset="0"/>
              </a:rPr>
              <a:t>)= P(x</a:t>
            </a:r>
            <a:r>
              <a:rPr lang="en-US" altLang="zh-TW" sz="2400" baseline="-25000" dirty="0">
                <a:latin typeface="Times New Roman" pitchFamily="18" charset="0"/>
              </a:rPr>
              <a:t>4</a:t>
            </a:r>
            <a:r>
              <a:rPr lang="en-US" altLang="zh-TW" sz="2400" dirty="0">
                <a:latin typeface="Times New Roman" pitchFamily="18" charset="0"/>
              </a:rPr>
              <a:t>)=</a:t>
            </a:r>
          </a:p>
          <a:p>
            <a:pPr marL="2088000" lvl="1" eaLnBrk="1" hangingPunct="1">
              <a:spcBef>
                <a:spcPts val="0"/>
              </a:spcBef>
              <a:buNone/>
            </a:pPr>
            <a:r>
              <a:rPr lang="en-US" altLang="zh-TW" sz="2400" dirty="0">
                <a:latin typeface="Times New Roman" pitchFamily="18" charset="0"/>
              </a:rPr>
              <a:t>I(x</a:t>
            </a:r>
            <a:r>
              <a:rPr lang="en-US" altLang="zh-TW" sz="2400" baseline="-25000" dirty="0">
                <a:latin typeface="Times New Roman" pitchFamily="18" charset="0"/>
              </a:rPr>
              <a:t>1</a:t>
            </a:r>
            <a:r>
              <a:rPr lang="en-US" altLang="zh-TW" sz="2400" dirty="0">
                <a:latin typeface="Times New Roman" pitchFamily="18" charset="0"/>
              </a:rPr>
              <a:t>)= I(x</a:t>
            </a:r>
            <a:r>
              <a:rPr lang="en-US" altLang="zh-TW" sz="2400" baseline="-25000" dirty="0">
                <a:latin typeface="Times New Roman" pitchFamily="18" charset="0"/>
              </a:rPr>
              <a:t>2</a:t>
            </a:r>
            <a:r>
              <a:rPr lang="en-US" altLang="zh-TW" sz="2400" dirty="0">
                <a:latin typeface="Times New Roman" pitchFamily="18" charset="0"/>
              </a:rPr>
              <a:t>)= I(x</a:t>
            </a:r>
            <a:r>
              <a:rPr lang="en-US" altLang="zh-TW" sz="2400" baseline="-25000" dirty="0">
                <a:latin typeface="Times New Roman" pitchFamily="18" charset="0"/>
              </a:rPr>
              <a:t>3</a:t>
            </a:r>
            <a:r>
              <a:rPr lang="en-US" altLang="zh-TW" sz="2400" dirty="0">
                <a:latin typeface="Times New Roman" pitchFamily="18" charset="0"/>
              </a:rPr>
              <a:t>)= I(x</a:t>
            </a:r>
            <a:r>
              <a:rPr lang="en-US" altLang="zh-TW" sz="2400" baseline="-25000" dirty="0">
                <a:latin typeface="Times New Roman" pitchFamily="18" charset="0"/>
              </a:rPr>
              <a:t>4</a:t>
            </a:r>
            <a:r>
              <a:rPr lang="en-US" altLang="zh-TW" sz="2400" dirty="0">
                <a:latin typeface="Times New Roman" pitchFamily="18" charset="0"/>
              </a:rPr>
              <a:t>)= 2  bits (of information),                        </a:t>
            </a:r>
          </a:p>
          <a:p>
            <a:pPr marL="2088000" lvl="1" eaLnBrk="1" hangingPunct="1">
              <a:spcBef>
                <a:spcPts val="0"/>
              </a:spcBef>
              <a:buNone/>
            </a:pPr>
            <a:r>
              <a:rPr lang="en-US" altLang="zh-TW" sz="2400" dirty="0">
                <a:latin typeface="Times New Roman" pitchFamily="18" charset="0"/>
              </a:rPr>
              <a:t>H(S)= 2  bits (of information)</a:t>
            </a:r>
          </a:p>
          <a:p>
            <a:pPr marL="2088000" indent="-568800">
              <a:buNone/>
              <a:defRPr/>
            </a:pPr>
            <a:r>
              <a:rPr lang="en-US" altLang="zh-TW" sz="2400" spc="12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U=</a:t>
            </a:r>
            <a:r>
              <a:rPr lang="en-US" altLang="zh-TW" sz="2400" u="sng" spc="12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01</a:t>
            </a:r>
            <a:r>
              <a:rPr lang="en-US" altLang="zh-TW" sz="2400" spc="12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2400" u="sng" spc="12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00</a:t>
            </a:r>
            <a:r>
              <a:rPr lang="en-US" altLang="zh-TW" sz="2400" spc="12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 </a:t>
            </a:r>
            <a:r>
              <a:rPr lang="en-US" altLang="zh-TW" sz="2400" u="sng" spc="12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01</a:t>
            </a:r>
            <a:r>
              <a:rPr lang="en-US" altLang="zh-TW" sz="2400" spc="12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2400" u="sng" spc="12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11</a:t>
            </a:r>
            <a:r>
              <a:rPr lang="en-US" altLang="zh-TW" sz="2400" spc="12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2400" u="sng" spc="12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10</a:t>
            </a:r>
            <a:r>
              <a:rPr lang="en-US" altLang="zh-TW" sz="2400" spc="12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2400" u="sng" spc="12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10</a:t>
            </a:r>
            <a:r>
              <a:rPr lang="en-US" altLang="zh-TW" sz="2400" spc="12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2400" u="sng" spc="12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11</a:t>
            </a:r>
            <a:r>
              <a:rPr lang="en-US" altLang="zh-TW" sz="2400" spc="12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……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zh-TW" altLang="en-US" sz="2400" dirty="0">
                <a:ea typeface="新細明體" pitchFamily="18" charset="-120"/>
              </a:rPr>
              <a:t>                           ↑</a:t>
            </a:r>
            <a:r>
              <a:rPr lang="en-US" altLang="zh-TW" sz="24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                 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          This  </a:t>
            </a:r>
            <a:r>
              <a:rPr lang="en-US" altLang="zh-TW" sz="24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symbol (represented by two </a:t>
            </a:r>
            <a:r>
              <a:rPr lang="en-US" altLang="zh-TW" sz="24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bi</a:t>
            </a:r>
            <a:r>
              <a:rPr lang="en-US" altLang="zh-TW" sz="24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nary dig</a:t>
            </a:r>
            <a:r>
              <a:rPr lang="en-US" altLang="zh-TW" sz="24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its</a:t>
            </a:r>
            <a:r>
              <a:rPr lang="en-US" altLang="zh-TW" sz="24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) carries exactly 2 </a:t>
            </a:r>
            <a:r>
              <a:rPr lang="en-US" altLang="zh-TW" sz="24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bits </a:t>
            </a:r>
            <a:r>
              <a:rPr lang="en-US" altLang="zh-TW" sz="24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of information</a:t>
            </a:r>
            <a:endParaRPr lang="zh-TW" altLang="en-US" sz="2400" dirty="0"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  <a:p>
            <a:pPr lvl="1" eaLnBrk="1" hangingPunct="1">
              <a:spcBef>
                <a:spcPts val="2000"/>
              </a:spcBef>
            </a:pPr>
            <a:r>
              <a:rPr lang="en-US" altLang="zh-TW" sz="2400" dirty="0">
                <a:latin typeface="Times New Roman" pitchFamily="18" charset="0"/>
              </a:rPr>
              <a:t>M = 2, {x</a:t>
            </a:r>
            <a:r>
              <a:rPr lang="en-US" altLang="zh-TW" sz="2400" baseline="-25000" dirty="0">
                <a:latin typeface="Times New Roman" pitchFamily="18" charset="0"/>
              </a:rPr>
              <a:t>1</a:t>
            </a:r>
            <a:r>
              <a:rPr lang="en-US" altLang="zh-TW" sz="2400" dirty="0">
                <a:latin typeface="Times New Roman" pitchFamily="18" charset="0"/>
              </a:rPr>
              <a:t>, x</a:t>
            </a:r>
            <a:r>
              <a:rPr lang="en-US" altLang="zh-TW" sz="2400" baseline="-25000" dirty="0">
                <a:latin typeface="Times New Roman" pitchFamily="18" charset="0"/>
              </a:rPr>
              <a:t>2</a:t>
            </a:r>
            <a:r>
              <a:rPr lang="en-US" altLang="zh-TW" sz="2400" dirty="0">
                <a:latin typeface="Times New Roman" pitchFamily="18" charset="0"/>
              </a:rPr>
              <a:t>}= {0,1}, P(0)=      , P(1)=</a:t>
            </a:r>
          </a:p>
          <a:p>
            <a:pPr lvl="1" eaLnBrk="1" hangingPunct="1">
              <a:spcBef>
                <a:spcPts val="1000"/>
              </a:spcBef>
              <a:buNone/>
            </a:pPr>
            <a:r>
              <a:rPr lang="en-US" altLang="zh-TW" sz="2400" dirty="0">
                <a:latin typeface="Times New Roman" pitchFamily="18" charset="0"/>
              </a:rPr>
              <a:t>     I(0)= 2 bits (of information), I(1)= 0.42 bits (of information)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altLang="zh-TW" sz="2400" dirty="0">
                <a:latin typeface="Times New Roman" pitchFamily="18" charset="0"/>
              </a:rPr>
              <a:t>     H(S)= 0.81 bits (of information)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altLang="zh-TW" sz="2400" spc="1200" dirty="0">
                <a:ea typeface="新細明體" pitchFamily="18" charset="-120"/>
              </a:rPr>
              <a:t>     </a:t>
            </a:r>
            <a:r>
              <a:rPr lang="en-US" altLang="zh-TW" sz="2400" spc="12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U=11</a:t>
            </a:r>
            <a:r>
              <a:rPr lang="en-US" altLang="zh-TW" sz="2400" u="sng" spc="12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1</a:t>
            </a:r>
            <a:r>
              <a:rPr lang="en-US" altLang="zh-TW" sz="2400" spc="12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0111110011111</a:t>
            </a:r>
            <a:r>
              <a:rPr lang="en-US" altLang="zh-TW" sz="2400" u="sng" spc="12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0</a:t>
            </a:r>
            <a:r>
              <a:rPr lang="en-US" altLang="zh-TW" sz="2400" spc="12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……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                          ↑                                             ↑</a:t>
            </a:r>
            <a:endParaRPr lang="en-US" altLang="zh-TW" sz="2400" spc="1200" dirty="0"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                  This </a:t>
            </a:r>
            <a:r>
              <a:rPr lang="en-US" altLang="zh-TW" sz="24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bi</a:t>
            </a:r>
            <a:r>
              <a:rPr lang="en-US" altLang="zh-TW" sz="24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nary dig</a:t>
            </a:r>
            <a:r>
              <a:rPr lang="en-US" altLang="zh-TW" sz="24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it</a:t>
            </a:r>
            <a:r>
              <a:rPr lang="en-US" altLang="zh-TW" sz="24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carries      This </a:t>
            </a:r>
            <a:r>
              <a:rPr lang="en-US" altLang="zh-TW" sz="24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bi</a:t>
            </a:r>
            <a:r>
              <a:rPr lang="en-US" altLang="zh-TW" sz="24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nary dig</a:t>
            </a:r>
            <a:r>
              <a:rPr lang="en-US" altLang="zh-TW" sz="24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it</a:t>
            </a:r>
            <a:r>
              <a:rPr lang="en-US" altLang="zh-TW" sz="24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carries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                  0.42 </a:t>
            </a:r>
            <a:r>
              <a:rPr lang="en-US" altLang="zh-TW" sz="24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bit</a:t>
            </a:r>
            <a:r>
              <a:rPr lang="en-US" altLang="zh-TW" sz="24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24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of</a:t>
            </a:r>
            <a:r>
              <a:rPr lang="en-US" altLang="zh-TW" sz="24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24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information</a:t>
            </a:r>
            <a:r>
              <a:rPr lang="en-US" altLang="zh-TW" sz="24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          2 </a:t>
            </a:r>
            <a:r>
              <a:rPr lang="en-US" altLang="zh-TW" sz="24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bits</a:t>
            </a:r>
            <a:r>
              <a:rPr lang="en-US" altLang="zh-TW" sz="24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24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of</a:t>
            </a:r>
            <a:r>
              <a:rPr lang="en-US" altLang="zh-TW" sz="24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24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information</a:t>
            </a:r>
            <a:endParaRPr lang="en-US" altLang="zh-TW" sz="2400" dirty="0">
              <a:latin typeface="Times New Roman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436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835447956"/>
              </p:ext>
            </p:extLst>
          </p:nvPr>
        </p:nvGraphicFramePr>
        <p:xfrm>
          <a:off x="6119664" y="1543894"/>
          <a:ext cx="469900" cy="790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85" name="方程式" r:id="rId3" imgW="152280" imgH="342720" progId="Equation.3">
                  <p:embed/>
                </p:oleObj>
              </mc:Choice>
              <mc:Fallback>
                <p:oleObj name="方程式" r:id="rId3" imgW="152280" imgH="34272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9664" y="1543894"/>
                        <a:ext cx="469900" cy="7905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804426667"/>
              </p:ext>
            </p:extLst>
          </p:nvPr>
        </p:nvGraphicFramePr>
        <p:xfrm>
          <a:off x="10008096" y="3848150"/>
          <a:ext cx="390524" cy="754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86" name="方程式" r:id="rId5" imgW="152334" imgH="393529" progId="Equation.3">
                  <p:embed/>
                </p:oleObj>
              </mc:Choice>
              <mc:Fallback>
                <p:oleObj name="方程式" r:id="rId5" imgW="152334" imgH="393529" progId="Equation.3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8096" y="3848150"/>
                        <a:ext cx="390524" cy="7548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7351767"/>
              </p:ext>
            </p:extLst>
          </p:nvPr>
        </p:nvGraphicFramePr>
        <p:xfrm>
          <a:off x="5399584" y="6296423"/>
          <a:ext cx="390524" cy="7548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87" name="方程式" r:id="rId7" imgW="152334" imgH="393529" progId="Equation.3">
                  <p:embed/>
                </p:oleObj>
              </mc:Choice>
              <mc:Fallback>
                <p:oleObj name="方程式" r:id="rId7" imgW="152334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9584" y="6296423"/>
                        <a:ext cx="390524" cy="7548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531741"/>
              </p:ext>
            </p:extLst>
          </p:nvPr>
        </p:nvGraphicFramePr>
        <p:xfrm>
          <a:off x="6695729" y="6296422"/>
          <a:ext cx="390526" cy="754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88" name="方程式" r:id="rId8" imgW="152334" imgH="393529" progId="Equation.3">
                  <p:embed/>
                </p:oleObj>
              </mc:Choice>
              <mc:Fallback>
                <p:oleObj name="方程式" r:id="rId8" imgW="152334" imgH="39352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5729" y="6296422"/>
                        <a:ext cx="390526" cy="7548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1" y="-1838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9" name="投影片編號版面配置區 4"/>
          <p:cNvSpPr txBox="1">
            <a:spLocks/>
          </p:cNvSpPr>
          <p:nvPr/>
        </p:nvSpPr>
        <p:spPr>
          <a:xfrm>
            <a:off x="16632832" y="9496430"/>
            <a:ext cx="654660" cy="5476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fld id="{7A20235C-42BF-4B25-9723-BC31C62EF58C}" type="slidenum">
              <a:rPr lang="zh-TW" altLang="en-US" sz="2400">
                <a:solidFill>
                  <a:schemeClr val="accent3">
                    <a:lumMod val="65000"/>
                  </a:schemeClr>
                </a:solidFill>
              </a:rPr>
              <a:pPr/>
              <a:t>7</a:t>
            </a:fld>
            <a:endParaRPr lang="zh-TW" altLang="en-US" sz="2400" dirty="0">
              <a:solidFill>
                <a:schemeClr val="accent3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1943100" y="1275582"/>
            <a:ext cx="14401800" cy="1538883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altLang="zh-TW" spc="600" dirty="0">
              <a:ea typeface="新細明體" pitchFamily="18" charset="-120"/>
            </a:endParaRPr>
          </a:p>
          <a:p>
            <a:pPr>
              <a:defRPr/>
            </a:pPr>
            <a:r>
              <a:rPr lang="en-US" altLang="zh-TW" spc="600" dirty="0">
                <a:ea typeface="新細明體" pitchFamily="18" charset="-120"/>
              </a:rPr>
              <a:t>M=2,   {</a:t>
            </a:r>
            <a:r>
              <a:rPr lang="zh-TW" altLang="en-US" spc="600" dirty="0">
                <a:ea typeface="新細明體" pitchFamily="18" charset="-120"/>
              </a:rPr>
              <a:t> </a:t>
            </a:r>
            <a:r>
              <a:rPr lang="en-US" altLang="zh-TW" spc="600" dirty="0">
                <a:ea typeface="新細明體" pitchFamily="18" charset="-120"/>
              </a:rPr>
              <a:t>x</a:t>
            </a:r>
            <a:r>
              <a:rPr lang="en-US" altLang="zh-TW" spc="600" baseline="-25000" dirty="0">
                <a:ea typeface="新細明體" pitchFamily="18" charset="-120"/>
              </a:rPr>
              <a:t>1</a:t>
            </a:r>
            <a:r>
              <a:rPr lang="en-US" altLang="zh-TW" spc="600" dirty="0">
                <a:ea typeface="新細明體" pitchFamily="18" charset="-120"/>
              </a:rPr>
              <a:t>, x</a:t>
            </a:r>
            <a:r>
              <a:rPr lang="en-US" altLang="zh-TW" spc="600" baseline="-25000" dirty="0">
                <a:ea typeface="新細明體" pitchFamily="18" charset="-120"/>
              </a:rPr>
              <a:t>2</a:t>
            </a:r>
            <a:r>
              <a:rPr lang="zh-TW" altLang="en-US" spc="600" baseline="-25000" dirty="0">
                <a:ea typeface="新細明體" pitchFamily="18" charset="-120"/>
              </a:rPr>
              <a:t> </a:t>
            </a:r>
            <a:r>
              <a:rPr lang="en-US" altLang="zh-TW" spc="600" dirty="0">
                <a:ea typeface="新細明體" pitchFamily="18" charset="-120"/>
              </a:rPr>
              <a:t>} = {</a:t>
            </a:r>
            <a:r>
              <a:rPr lang="zh-TW" altLang="en-US" spc="600" dirty="0">
                <a:ea typeface="新細明體" pitchFamily="18" charset="-120"/>
              </a:rPr>
              <a:t> </a:t>
            </a:r>
            <a:r>
              <a:rPr lang="en-US" altLang="zh-TW" spc="600" dirty="0">
                <a:ea typeface="新細明體" pitchFamily="18" charset="-120"/>
              </a:rPr>
              <a:t>0, 1</a:t>
            </a:r>
            <a:r>
              <a:rPr lang="zh-TW" altLang="en-US" spc="600" dirty="0">
                <a:ea typeface="新細明體" pitchFamily="18" charset="-120"/>
              </a:rPr>
              <a:t> </a:t>
            </a:r>
            <a:r>
              <a:rPr lang="en-US" altLang="zh-TW" spc="600" dirty="0">
                <a:ea typeface="新細明體" pitchFamily="18" charset="-120"/>
              </a:rPr>
              <a:t>},  </a:t>
            </a:r>
            <a:r>
              <a:rPr lang="en-US" altLang="zh-TW" spc="1200" dirty="0">
                <a:ea typeface="新細明體" pitchFamily="18" charset="-120"/>
              </a:rPr>
              <a:t>P(1)=p, P(0)=1-p</a:t>
            </a:r>
          </a:p>
          <a:p>
            <a:pPr>
              <a:defRPr/>
            </a:pPr>
            <a:endParaRPr lang="en-US" altLang="zh-TW" spc="1200" dirty="0">
              <a:ea typeface="新細明體" pitchFamily="18" charset="-120"/>
            </a:endParaRPr>
          </a:p>
          <a:p>
            <a:pPr>
              <a:defRPr/>
            </a:pPr>
            <a:r>
              <a:rPr lang="en-US" altLang="zh-TW" spc="1200" dirty="0">
                <a:ea typeface="新細明體" pitchFamily="18" charset="-120"/>
              </a:rPr>
              <a:t>H(S</a:t>
            </a:r>
            <a:r>
              <a:rPr lang="en-US" altLang="zh-TW" spc="1200" dirty="0">
                <a:ea typeface="新細明體" pitchFamily="18" charset="-120"/>
              </a:rPr>
              <a:t>)=-</a:t>
            </a:r>
            <a:r>
              <a:rPr lang="en-US" altLang="zh-TW" dirty="0" smtClean="0">
                <a:ea typeface="新細明體" pitchFamily="18" charset="-120"/>
              </a:rPr>
              <a:t>[ </a:t>
            </a:r>
            <a:r>
              <a:rPr lang="en-US" altLang="zh-TW" dirty="0" err="1" smtClean="0">
                <a:ea typeface="新細明體" pitchFamily="18" charset="-120"/>
              </a:rPr>
              <a:t>plog</a:t>
            </a:r>
            <a:r>
              <a:rPr lang="en-US" altLang="zh-TW" dirty="0" smtClean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p + (1-p)</a:t>
            </a:r>
            <a:r>
              <a:rPr lang="zh-TW" altLang="en-US" dirty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log (1-p)</a:t>
            </a:r>
            <a:r>
              <a:rPr lang="zh-TW" altLang="en-US" dirty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]</a:t>
            </a:r>
          </a:p>
          <a:p>
            <a:pPr>
              <a:defRPr/>
            </a:pPr>
            <a:endParaRPr lang="en-US" altLang="zh-TW" sz="2200" spc="600" dirty="0">
              <a:ea typeface="新細明體" pitchFamily="18" charset="-120"/>
            </a:endParaRPr>
          </a:p>
        </p:txBody>
      </p:sp>
      <p:sp>
        <p:nvSpPr>
          <p:cNvPr id="20489" name="矩形 2"/>
          <p:cNvSpPr>
            <a:spLocks noChangeArrowheads="1"/>
          </p:cNvSpPr>
          <p:nvPr/>
        </p:nvSpPr>
        <p:spPr bwMode="auto">
          <a:xfrm>
            <a:off x="4103445" y="9140739"/>
            <a:ext cx="806489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4000" dirty="0">
                <a:latin typeface="Arial" charset="0"/>
              </a:rPr>
              <a:t>           </a:t>
            </a:r>
            <a:r>
              <a:rPr lang="en-US" altLang="zh-TW" sz="4000" u="sng" dirty="0">
                <a:latin typeface="Arial" charset="0"/>
              </a:rPr>
              <a:t>Binary Entropy </a:t>
            </a:r>
            <a:r>
              <a:rPr lang="en-US" altLang="zh-TW" sz="4000" u="sng" dirty="0">
                <a:latin typeface="Arial" charset="0"/>
              </a:rPr>
              <a:t>Function</a:t>
            </a:r>
            <a:endParaRPr lang="zh-TW" altLang="en-US" sz="4000" u="sng" dirty="0">
              <a:latin typeface="Arial" charset="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935088" y="2984056"/>
            <a:ext cx="16705856" cy="6564530"/>
            <a:chOff x="467544" y="1491631"/>
            <a:chExt cx="8352928" cy="3282265"/>
          </a:xfrm>
        </p:grpSpPr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705" y="1491631"/>
              <a:ext cx="4763567" cy="3020606"/>
            </a:xfrm>
            <a:prstGeom prst="rect">
              <a:avLst/>
            </a:prstGeom>
          </p:spPr>
        </p:pic>
        <p:sp>
          <p:nvSpPr>
            <p:cNvPr id="10" name="矩形 9"/>
            <p:cNvSpPr/>
            <p:nvPr/>
          </p:nvSpPr>
          <p:spPr>
            <a:xfrm>
              <a:off x="467544" y="2787774"/>
              <a:ext cx="1124667" cy="6617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TW" sz="4000" spc="1200" dirty="0">
                  <a:ea typeface="新細明體" pitchFamily="18" charset="-120"/>
                </a:rPr>
                <a:t>H(S)</a:t>
              </a:r>
            </a:p>
            <a:p>
              <a:pPr>
                <a:defRPr/>
              </a:pPr>
              <a:r>
                <a:rPr lang="en-US" altLang="zh-TW" sz="4000" spc="1200" dirty="0">
                  <a:ea typeface="新細明體" pitchFamily="18" charset="-120"/>
                </a:rPr>
                <a:t>(bits)</a:t>
              </a:r>
              <a:endParaRPr lang="zh-TW" altLang="en-US" sz="4000" dirty="0">
                <a:ea typeface="新細明體" pitchFamily="18" charset="-120"/>
              </a:endParaRPr>
            </a:p>
          </p:txBody>
        </p:sp>
        <p:sp>
          <p:nvSpPr>
            <p:cNvPr id="4" name="文字方塊 3"/>
            <p:cNvSpPr txBox="1"/>
            <p:nvPr/>
          </p:nvSpPr>
          <p:spPr>
            <a:xfrm>
              <a:off x="1763688" y="2193708"/>
              <a:ext cx="72008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000" dirty="0"/>
                <a:t>0.81</a:t>
              </a:r>
              <a:endParaRPr lang="zh-TW" altLang="en-US" sz="4000" dirty="0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1763688" y="1659363"/>
              <a:ext cx="72008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000" dirty="0"/>
                <a:t>1.0</a:t>
              </a:r>
              <a:endParaRPr lang="zh-TW" altLang="en-US" sz="4000" dirty="0"/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6660232" y="3921900"/>
              <a:ext cx="288032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000" dirty="0"/>
                <a:t>p</a:t>
              </a:r>
              <a:endParaRPr lang="zh-TW" altLang="en-US" sz="4000" dirty="0"/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5940152" y="4140195"/>
              <a:ext cx="576064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000" dirty="0"/>
                <a:t>1.0</a:t>
              </a:r>
              <a:endParaRPr lang="zh-TW" altLang="en-US" sz="4000" dirty="0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5004048" y="4139100"/>
              <a:ext cx="719684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000" dirty="0"/>
                <a:t>0.75</a:t>
              </a:r>
              <a:endParaRPr lang="zh-TW" altLang="en-US" sz="4000" dirty="0"/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4152087" y="4139100"/>
              <a:ext cx="537069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000" dirty="0"/>
                <a:t>0.5</a:t>
              </a:r>
              <a:endParaRPr lang="zh-TW" altLang="en-US" sz="4000" dirty="0"/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3131840" y="4139100"/>
              <a:ext cx="72008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000" dirty="0"/>
                <a:t>0.25</a:t>
              </a:r>
              <a:endParaRPr lang="zh-TW" altLang="en-US" sz="4000" dirty="0"/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2555776" y="4139100"/>
              <a:ext cx="36004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000" dirty="0"/>
                <a:t>0</a:t>
              </a:r>
              <a:endParaRPr lang="zh-TW" altLang="en-US" sz="4000" dirty="0"/>
            </a:p>
          </p:txBody>
        </p:sp>
        <p:sp>
          <p:nvSpPr>
            <p:cNvPr id="23" name="文字方塊 22"/>
            <p:cNvSpPr txBox="1"/>
            <p:nvPr/>
          </p:nvSpPr>
          <p:spPr>
            <a:xfrm>
              <a:off x="1583668" y="3867894"/>
              <a:ext cx="36004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000" dirty="0"/>
                <a:t>0</a:t>
              </a:r>
              <a:endParaRPr lang="zh-TW" altLang="en-US" sz="4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文字方塊 4"/>
                <p:cNvSpPr txBox="1"/>
                <p:nvPr/>
              </p:nvSpPr>
              <p:spPr>
                <a:xfrm>
                  <a:off x="467544" y="4419953"/>
                  <a:ext cx="2016224" cy="3539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𝑈</m:t>
                        </m:r>
                        <m:r>
                          <a:rPr lang="en-US" altLang="zh-TW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=0000000⋯</m:t>
                        </m:r>
                      </m:oMath>
                    </m:oMathPara>
                  </a14:m>
                  <a:endParaRPr lang="zh-TW" altLang="en-US" sz="4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文字方塊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544" y="5893271"/>
                  <a:ext cx="2016224" cy="4001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文字方塊 24"/>
                <p:cNvSpPr txBox="1"/>
                <p:nvPr/>
              </p:nvSpPr>
              <p:spPr>
                <a:xfrm>
                  <a:off x="6588224" y="3513805"/>
                  <a:ext cx="2016224" cy="3539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𝑈</m:t>
                        </m:r>
                        <m:r>
                          <a:rPr lang="en-US" altLang="zh-TW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=1111111⋯</m:t>
                        </m:r>
                      </m:oMath>
                    </m:oMathPara>
                  </a14:m>
                  <a:endParaRPr lang="zh-TW" altLang="en-US" sz="4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5" name="文字方塊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88224" y="4685074"/>
                  <a:ext cx="2016224" cy="4001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文字方塊 25"/>
                <p:cNvSpPr txBox="1"/>
                <p:nvPr/>
              </p:nvSpPr>
              <p:spPr>
                <a:xfrm>
                  <a:off x="5921838" y="2079597"/>
                  <a:ext cx="2808312" cy="3539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𝑈</m:t>
                        </m:r>
                        <m:r>
                          <a:rPr lang="en-US" altLang="zh-TW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=111011110111⋯</m:t>
                        </m:r>
                      </m:oMath>
                    </m:oMathPara>
                  </a14:m>
                  <a:endParaRPr lang="zh-TW" altLang="en-US" sz="4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文字方塊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21838" y="2772796"/>
                  <a:ext cx="2808312" cy="40011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文字方塊 26"/>
                <p:cNvSpPr txBox="1"/>
                <p:nvPr/>
              </p:nvSpPr>
              <p:spPr>
                <a:xfrm>
                  <a:off x="5148460" y="1557315"/>
                  <a:ext cx="3672012" cy="3539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𝑈</m:t>
                        </m:r>
                        <m:r>
                          <a:rPr lang="en-US" altLang="zh-TW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=101100101001010011⋯</m:t>
                        </m:r>
                      </m:oMath>
                    </m:oMathPara>
                  </a14:m>
                  <a:endParaRPr lang="zh-TW" altLang="en-US" sz="4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7" name="文字方塊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48460" y="2076420"/>
                  <a:ext cx="3672012" cy="40011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0482" name="文字方塊 2"/>
          <p:cNvSpPr txBox="1">
            <a:spLocks noChangeArrowheads="1"/>
          </p:cNvSpPr>
          <p:nvPr/>
        </p:nvSpPr>
        <p:spPr bwMode="auto">
          <a:xfrm>
            <a:off x="720727" y="541339"/>
            <a:ext cx="12504257" cy="10156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6000" b="1" u="sng" dirty="0">
                <a:latin typeface="Times New Roman" pitchFamily="18" charset="0"/>
                <a:cs typeface="Times New Roman" pitchFamily="18" charset="0"/>
              </a:rPr>
              <a:t>Fundamentals in Information Theory</a:t>
            </a:r>
            <a:endParaRPr lang="zh-TW" altLang="en-US" sz="60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4080" y="44965"/>
            <a:ext cx="3823920" cy="1068934"/>
          </a:xfrm>
          <a:prstGeom prst="rect">
            <a:avLst/>
          </a:prstGeom>
        </p:spPr>
      </p:pic>
      <p:pic>
        <p:nvPicPr>
          <p:cNvPr id="28" name="圖片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908" y="9025268"/>
            <a:ext cx="2000868" cy="697812"/>
          </a:xfrm>
          <a:prstGeom prst="rect">
            <a:avLst/>
          </a:prstGeom>
        </p:spPr>
      </p:pic>
      <p:sp>
        <p:nvSpPr>
          <p:cNvPr id="29" name="投影片編號版面配置區 4"/>
          <p:cNvSpPr txBox="1">
            <a:spLocks/>
          </p:cNvSpPr>
          <p:nvPr/>
        </p:nvSpPr>
        <p:spPr>
          <a:xfrm>
            <a:off x="16632832" y="9496430"/>
            <a:ext cx="654660" cy="5476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fld id="{7A20235C-42BF-4B25-9723-BC31C62EF58C}" type="slidenum">
              <a:rPr lang="zh-TW" altLang="en-US" sz="2400">
                <a:solidFill>
                  <a:schemeClr val="bg1">
                    <a:lumMod val="65000"/>
                  </a:schemeClr>
                </a:solidFill>
              </a:rPr>
              <a:pPr/>
              <a:t>8</a:t>
            </a:fld>
            <a:endParaRPr lang="zh-TW" alt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字方塊 3"/>
          <p:cNvSpPr txBox="1">
            <a:spLocks noChangeArrowheads="1"/>
          </p:cNvSpPr>
          <p:nvPr/>
        </p:nvSpPr>
        <p:spPr bwMode="auto">
          <a:xfrm>
            <a:off x="720727" y="541341"/>
            <a:ext cx="12504257" cy="10156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6000" b="1" u="sng" dirty="0">
                <a:latin typeface="Times New Roman" pitchFamily="18" charset="0"/>
                <a:cs typeface="Times New Roman" pitchFamily="18" charset="0"/>
              </a:rPr>
              <a:t>Fundamentals in Information Theory</a:t>
            </a:r>
            <a:endParaRPr lang="zh-TW" altLang="en-US" sz="6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222376" y="1472407"/>
            <a:ext cx="13538200" cy="292387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altLang="zh-TW" sz="1600" spc="600" dirty="0">
              <a:ea typeface="新細明體" pitchFamily="18" charset="-120"/>
            </a:endParaRPr>
          </a:p>
          <a:p>
            <a:pPr>
              <a:defRPr/>
            </a:pPr>
            <a:r>
              <a:rPr lang="en-US" altLang="zh-TW" sz="2400" spc="600" dirty="0">
                <a:ea typeface="新細明體" pitchFamily="18" charset="-120"/>
              </a:rPr>
              <a:t>M=3</a:t>
            </a:r>
            <a:r>
              <a:rPr lang="en-US" altLang="zh-TW" sz="2400" spc="600" dirty="0">
                <a:ea typeface="新細明體" pitchFamily="18" charset="-120"/>
              </a:rPr>
              <a:t>,{</a:t>
            </a:r>
            <a:r>
              <a:rPr lang="en-US" altLang="zh-TW" sz="2400" spc="600" dirty="0">
                <a:ea typeface="新細明體" pitchFamily="18" charset="-120"/>
              </a:rPr>
              <a:t>x</a:t>
            </a:r>
            <a:r>
              <a:rPr lang="en-US" altLang="zh-TW" sz="2400" spc="600" baseline="-25000" dirty="0">
                <a:ea typeface="新細明體" pitchFamily="18" charset="-120"/>
              </a:rPr>
              <a:t>1</a:t>
            </a:r>
            <a:r>
              <a:rPr lang="en-US" altLang="zh-TW" sz="2400" spc="600" dirty="0">
                <a:ea typeface="新細明體" pitchFamily="18" charset="-120"/>
              </a:rPr>
              <a:t>, x</a:t>
            </a:r>
            <a:r>
              <a:rPr lang="en-US" altLang="zh-TW" sz="2400" spc="600" baseline="-25000" dirty="0">
                <a:ea typeface="新細明體" pitchFamily="18" charset="-120"/>
              </a:rPr>
              <a:t>2,</a:t>
            </a:r>
            <a:r>
              <a:rPr lang="en-US" altLang="zh-TW" sz="2400" spc="600" dirty="0">
                <a:ea typeface="新細明體" pitchFamily="18" charset="-120"/>
              </a:rPr>
              <a:t> x</a:t>
            </a:r>
            <a:r>
              <a:rPr lang="en-US" altLang="zh-TW" sz="2400" spc="600" baseline="-25000" dirty="0">
                <a:ea typeface="新細明體" pitchFamily="18" charset="-120"/>
              </a:rPr>
              <a:t>3</a:t>
            </a:r>
            <a:r>
              <a:rPr lang="en-US" altLang="zh-TW" sz="2400" spc="600" dirty="0">
                <a:ea typeface="新細明體" pitchFamily="18" charset="-120"/>
              </a:rPr>
              <a:t>} = {0, 1, 2}</a:t>
            </a:r>
          </a:p>
          <a:p>
            <a:pPr>
              <a:defRPr/>
            </a:pPr>
            <a:endParaRPr lang="en-US" altLang="zh-TW" sz="2400" spc="600" dirty="0">
              <a:ea typeface="新細明體" pitchFamily="18" charset="-120"/>
            </a:endParaRPr>
          </a:p>
          <a:p>
            <a:pPr>
              <a:defRPr/>
            </a:pPr>
            <a:r>
              <a:rPr lang="en-US" altLang="zh-TW" sz="2400" spc="600" dirty="0">
                <a:ea typeface="新細明體" pitchFamily="18" charset="-120"/>
              </a:rPr>
              <a:t>P(0) = p, P(1) = q, P(2) = 1-p-q</a:t>
            </a:r>
          </a:p>
          <a:p>
            <a:pPr>
              <a:defRPr/>
            </a:pPr>
            <a:endParaRPr lang="en-US" altLang="zh-TW" sz="2400" spc="600" dirty="0">
              <a:ea typeface="新細明體" pitchFamily="18" charset="-120"/>
            </a:endParaRPr>
          </a:p>
          <a:p>
            <a:pPr>
              <a:defRPr/>
            </a:pPr>
            <a:r>
              <a:rPr lang="en-US" altLang="zh-TW" sz="2400" spc="600" dirty="0">
                <a:ea typeface="新細明體" pitchFamily="18" charset="-120"/>
              </a:rPr>
              <a:t>                [p, q, 1-p-q]</a:t>
            </a:r>
          </a:p>
          <a:p>
            <a:pPr>
              <a:defRPr/>
            </a:pPr>
            <a:endParaRPr lang="en-US" altLang="zh-TW" sz="2400" spc="600" dirty="0">
              <a:ea typeface="新細明體" pitchFamily="18" charset="-120"/>
            </a:endParaRPr>
          </a:p>
          <a:p>
            <a:pPr>
              <a:defRPr/>
            </a:pPr>
            <a:r>
              <a:rPr lang="en-US" altLang="zh-TW" sz="2400" spc="1200" dirty="0">
                <a:ea typeface="新細明體" pitchFamily="18" charset="-120"/>
              </a:rPr>
              <a:t>H(S</a:t>
            </a:r>
            <a:r>
              <a:rPr lang="en-US" altLang="zh-TW" sz="2400" spc="1200" dirty="0">
                <a:ea typeface="新細明體" pitchFamily="18" charset="-120"/>
              </a:rPr>
              <a:t>)=-</a:t>
            </a:r>
            <a:r>
              <a:rPr lang="en-US" altLang="zh-TW" sz="2400" dirty="0">
                <a:ea typeface="新細明體" pitchFamily="18" charset="-120"/>
              </a:rPr>
              <a:t>[ </a:t>
            </a:r>
            <a:r>
              <a:rPr lang="en-US" altLang="zh-TW" sz="2400" dirty="0" err="1">
                <a:ea typeface="新細明體" pitchFamily="18" charset="-120"/>
              </a:rPr>
              <a:t>plog</a:t>
            </a:r>
            <a:r>
              <a:rPr lang="en-US" altLang="zh-TW" sz="2400" dirty="0">
                <a:ea typeface="新細明體" pitchFamily="18" charset="-120"/>
              </a:rPr>
              <a:t> </a:t>
            </a:r>
            <a:r>
              <a:rPr lang="en-US" altLang="zh-TW" sz="2400" dirty="0">
                <a:ea typeface="新細明體" pitchFamily="18" charset="-120"/>
              </a:rPr>
              <a:t>p + (1-p-q)</a:t>
            </a:r>
            <a:r>
              <a:rPr lang="zh-TW" altLang="en-US" sz="2400" dirty="0">
                <a:ea typeface="新細明體" pitchFamily="18" charset="-120"/>
              </a:rPr>
              <a:t> </a:t>
            </a:r>
            <a:r>
              <a:rPr lang="en-US" altLang="zh-TW" sz="2400" dirty="0">
                <a:ea typeface="新細明體" pitchFamily="18" charset="-120"/>
              </a:rPr>
              <a:t>log (1-p-q) + </a:t>
            </a:r>
            <a:r>
              <a:rPr lang="en-US" altLang="zh-TW" sz="2400" dirty="0" err="1">
                <a:ea typeface="新細明體" pitchFamily="18" charset="-120"/>
              </a:rPr>
              <a:t>qlog</a:t>
            </a:r>
            <a:r>
              <a:rPr lang="en-US" altLang="zh-TW" sz="2400" dirty="0">
                <a:ea typeface="新細明體" pitchFamily="18" charset="-120"/>
              </a:rPr>
              <a:t> q</a:t>
            </a:r>
            <a:r>
              <a:rPr lang="zh-TW" altLang="en-US" sz="2400" dirty="0">
                <a:ea typeface="新細明體" pitchFamily="18" charset="-120"/>
              </a:rPr>
              <a:t> </a:t>
            </a:r>
            <a:r>
              <a:rPr lang="en-US" altLang="zh-TW" sz="2400" dirty="0">
                <a:ea typeface="新細明體" pitchFamily="18" charset="-120"/>
              </a:rPr>
              <a:t>]</a:t>
            </a:r>
          </a:p>
        </p:txBody>
      </p:sp>
      <p:grpSp>
        <p:nvGrpSpPr>
          <p:cNvPr id="4" name="群組 3"/>
          <p:cNvGrpSpPr/>
          <p:nvPr/>
        </p:nvGrpSpPr>
        <p:grpSpPr>
          <a:xfrm>
            <a:off x="-31069" y="3092067"/>
            <a:ext cx="18248078" cy="7075432"/>
            <a:chOff x="-15535" y="1545636"/>
            <a:chExt cx="9124039" cy="3537716"/>
          </a:xfrm>
        </p:grpSpPr>
        <p:pic>
          <p:nvPicPr>
            <p:cNvPr id="7" name="圖片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577" y="2643556"/>
              <a:ext cx="3339389" cy="2142440"/>
            </a:xfrm>
            <a:prstGeom prst="rect">
              <a:avLst/>
            </a:prstGeom>
          </p:spPr>
        </p:pic>
        <p:sp>
          <p:nvSpPr>
            <p:cNvPr id="6" name="文字方塊 5"/>
            <p:cNvSpPr txBox="1"/>
            <p:nvPr/>
          </p:nvSpPr>
          <p:spPr>
            <a:xfrm>
              <a:off x="35124" y="2949793"/>
              <a:ext cx="1152128" cy="323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altLang="zh-TW" spc="1200" dirty="0">
                  <a:ea typeface="新細明體" pitchFamily="18" charset="-120"/>
                </a:rPr>
                <a:t>H(S)</a:t>
              </a:r>
            </a:p>
            <a:p>
              <a:pPr>
                <a:defRPr/>
              </a:pPr>
              <a:r>
                <a:rPr lang="en-US" altLang="zh-TW" spc="1200" dirty="0">
                  <a:ea typeface="新細明體" pitchFamily="18" charset="-120"/>
                </a:rPr>
                <a:t>(bits</a:t>
              </a:r>
              <a:r>
                <a:rPr lang="en-US" altLang="zh-TW" spc="1200" dirty="0">
                  <a:ea typeface="新細明體" pitchFamily="18" charset="-120"/>
                </a:rPr>
                <a:t>)</a:t>
              </a:r>
              <a:endParaRPr lang="zh-TW" altLang="en-US" dirty="0">
                <a:ea typeface="新細明體" pitchFamily="18" charset="-120"/>
              </a:endParaRPr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3995936" y="4461960"/>
              <a:ext cx="288032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q</a:t>
              </a:r>
              <a:endParaRPr lang="zh-TW" altLang="en-US" dirty="0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1043608" y="4677984"/>
              <a:ext cx="36004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0</a:t>
              </a:r>
              <a:endParaRPr lang="zh-TW" alt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文字方塊 13"/>
                <p:cNvSpPr txBox="1"/>
                <p:nvPr/>
              </p:nvSpPr>
              <p:spPr>
                <a:xfrm>
                  <a:off x="2195736" y="4677984"/>
                  <a:ext cx="504056" cy="40536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zh-TW" altLang="en-US" sz="4000" i="1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altLang="zh-TW" sz="4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4000" i="1">
                                    <a:latin typeface="Cambria Math"/>
                                  </a:rPr>
                                  <m:t>1−</m:t>
                                </m:r>
                                <m:r>
                                  <a:rPr lang="en-US" altLang="zh-TW" sz="4000" i="1">
                                    <a:latin typeface="Cambria Math"/>
                                  </a:rPr>
                                  <m:t>𝑝</m:t>
                                </m:r>
                              </m:num>
                              <m:den>
                                <m:r>
                                  <a:rPr lang="en-US" altLang="zh-TW" sz="4000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</m:oMath>
                    </m:oMathPara>
                  </a14:m>
                  <a:endParaRPr lang="zh-TW" altLang="en-US" sz="4000" dirty="0"/>
                </a:p>
              </p:txBody>
            </p:sp>
          </mc:Choice>
          <mc:Fallback xmlns="">
            <p:sp>
              <p:nvSpPr>
                <p:cNvPr id="14" name="文字方塊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95736" y="6237312"/>
                  <a:ext cx="504056" cy="451534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r="-4819" b="-2703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文字方塊 14"/>
                <p:cNvSpPr txBox="1"/>
                <p:nvPr/>
              </p:nvSpPr>
              <p:spPr>
                <a:xfrm>
                  <a:off x="3275856" y="4671015"/>
                  <a:ext cx="792088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i="1" smtClean="0">
                            <a:latin typeface="Cambria Math"/>
                          </a:rPr>
                          <m:t>1−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𝑝</m:t>
                        </m:r>
                      </m:oMath>
                    </m:oMathPara>
                  </a14:m>
                  <a:endParaRPr lang="zh-TW" altLang="en-US" dirty="0"/>
                </a:p>
              </p:txBody>
            </p:sp>
          </mc:Choice>
          <mc:Fallback xmlns="">
            <p:sp>
              <p:nvSpPr>
                <p:cNvPr id="15" name="文字方塊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5856" y="6228020"/>
                  <a:ext cx="792088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8333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文字方塊 15"/>
            <p:cNvSpPr txBox="1"/>
            <p:nvPr/>
          </p:nvSpPr>
          <p:spPr>
            <a:xfrm>
              <a:off x="2915816" y="2834811"/>
              <a:ext cx="144016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altLang="zh-TW" spc="1200" dirty="0">
                  <a:ea typeface="新細明體" pitchFamily="18" charset="-120"/>
                </a:rPr>
                <a:t>p fixed</a:t>
              </a:r>
              <a:endParaRPr lang="zh-TW" altLang="en-US" dirty="0">
                <a:ea typeface="新細明體" pitchFamily="18" charset="-12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文字方塊 16"/>
                <p:cNvSpPr txBox="1"/>
                <p:nvPr/>
              </p:nvSpPr>
              <p:spPr>
                <a:xfrm>
                  <a:off x="-15535" y="3596124"/>
                  <a:ext cx="1440160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[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𝑝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,0, 1−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𝑝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]</m:t>
                        </m:r>
                      </m:oMath>
                    </m:oMathPara>
                  </a14:m>
                  <a:endParaRPr lang="zh-TW" altLang="en-US" dirty="0">
                    <a:solidFill>
                      <a:srgbClr val="FF0000"/>
                    </a:solidFill>
                    <a:ea typeface="新細明體" pitchFamily="18" charset="-120"/>
                  </a:endParaRPr>
                </a:p>
              </p:txBody>
            </p:sp>
          </mc:Choice>
          <mc:Fallback xmlns="">
            <p:sp>
              <p:nvSpPr>
                <p:cNvPr id="17" name="文字方塊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5535" y="3596124"/>
                  <a:ext cx="1440160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1266" b="-16393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文字方塊 17"/>
                <p:cNvSpPr txBox="1"/>
                <p:nvPr/>
              </p:nvSpPr>
              <p:spPr>
                <a:xfrm>
                  <a:off x="3419872" y="3536889"/>
                  <a:ext cx="1440160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[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𝑝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,1−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𝑝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,0]</m:t>
                        </m:r>
                      </m:oMath>
                    </m:oMathPara>
                  </a14:m>
                  <a:endParaRPr lang="zh-TW" altLang="en-US" dirty="0">
                    <a:solidFill>
                      <a:srgbClr val="FF0000"/>
                    </a:solidFill>
                    <a:ea typeface="新細明體" pitchFamily="18" charset="-120"/>
                  </a:endParaRPr>
                </a:p>
              </p:txBody>
            </p:sp>
          </mc:Choice>
          <mc:Fallback xmlns="">
            <p:sp>
              <p:nvSpPr>
                <p:cNvPr id="18" name="文字方塊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19872" y="4715852"/>
                  <a:ext cx="1440160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1271" b="-18333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文字方塊 19"/>
                <p:cNvSpPr txBox="1"/>
                <p:nvPr/>
              </p:nvSpPr>
              <p:spPr>
                <a:xfrm>
                  <a:off x="2555776" y="2293927"/>
                  <a:ext cx="1296144" cy="40536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zh-TW" altLang="en-US" sz="4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en-US" altLang="zh-TW" sz="40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[</m:t>
                            </m:r>
                            <m:r>
                              <a:rPr lang="en-US" altLang="zh-TW" sz="40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𝑝</m:t>
                            </m:r>
                            <m:r>
                              <a:rPr lang="en-US" altLang="zh-TW" sz="40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,</m:t>
                            </m:r>
                            <m:f>
                              <m:fPr>
                                <m:ctrlPr>
                                  <a:rPr lang="en-US" altLang="zh-TW" sz="4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40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1−</m:t>
                                </m:r>
                                <m:r>
                                  <a:rPr lang="en-US" altLang="zh-TW" sz="40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</m:num>
                              <m:den>
                                <m:r>
                                  <a:rPr lang="en-US" altLang="zh-TW" sz="40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  <m:r>
                          <a:rPr lang="en-US" altLang="zh-TW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,</m:t>
                        </m:r>
                        <m:box>
                          <m:boxPr>
                            <m:ctrlPr>
                              <a:rPr lang="en-US" altLang="zh-TW" sz="4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altLang="zh-TW" sz="4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40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1−</m:t>
                                </m:r>
                                <m:r>
                                  <a:rPr lang="en-US" altLang="zh-TW" sz="40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</m:num>
                              <m:den>
                                <m:r>
                                  <a:rPr lang="en-US" altLang="zh-TW" sz="40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altLang="zh-TW" sz="40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]</m:t>
                            </m:r>
                          </m:e>
                        </m:box>
                      </m:oMath>
                    </m:oMathPara>
                  </a14:m>
                  <a:endParaRPr lang="zh-TW" altLang="en-US" sz="4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0" name="文字方塊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55776" y="2293927"/>
                  <a:ext cx="1296144" cy="451534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r="-469" b="-2703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文字方塊 26"/>
                <p:cNvSpPr txBox="1"/>
                <p:nvPr/>
              </p:nvSpPr>
              <p:spPr>
                <a:xfrm>
                  <a:off x="8790746" y="3266859"/>
                  <a:ext cx="317758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b="0" i="1" smtClean="0">
                            <a:latin typeface="Cambria Math"/>
                          </a:rPr>
                          <m:t>𝑞</m:t>
                        </m:r>
                      </m:oMath>
                    </m:oMathPara>
                  </a14:m>
                  <a:endParaRPr lang="zh-TW" altLang="en-US" dirty="0"/>
                </a:p>
              </p:txBody>
            </p:sp>
          </mc:Choice>
          <mc:Fallback xmlns="">
            <p:sp>
              <p:nvSpPr>
                <p:cNvPr id="27" name="文字方塊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90746" y="4355812"/>
                  <a:ext cx="317758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8333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0" name="群組 9"/>
            <p:cNvGrpSpPr/>
            <p:nvPr/>
          </p:nvGrpSpPr>
          <p:grpSpPr>
            <a:xfrm>
              <a:off x="4974322" y="1545636"/>
              <a:ext cx="3922776" cy="3463290"/>
              <a:chOff x="4788024" y="1988840"/>
              <a:chExt cx="3922776" cy="4617720"/>
            </a:xfrm>
          </p:grpSpPr>
          <p:pic>
            <p:nvPicPr>
              <p:cNvPr id="8" name="圖片 7"/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88024" y="1988840"/>
                <a:ext cx="3922776" cy="4617720"/>
              </a:xfrm>
              <a:prstGeom prst="rect">
                <a:avLst/>
              </a:prstGeom>
            </p:spPr>
          </p:pic>
          <p:sp>
            <p:nvSpPr>
              <p:cNvPr id="9" name="橢圓 8"/>
              <p:cNvSpPr/>
              <p:nvPr/>
            </p:nvSpPr>
            <p:spPr>
              <a:xfrm>
                <a:off x="5295508" y="5229200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文字方塊 28"/>
                <p:cNvSpPr txBox="1"/>
                <p:nvPr/>
              </p:nvSpPr>
              <p:spPr>
                <a:xfrm>
                  <a:off x="7854642" y="3003798"/>
                  <a:ext cx="756084" cy="2085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[ </m:t>
                        </m:r>
                        <m:box>
                          <m:boxPr>
                            <m:ctrlPr>
                              <a:rPr lang="en-US" altLang="zh-TW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</m:ctrlPr>
                              </m:fPr>
                              <m:num>
                                <m: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新細明體" pitchFamily="18" charset="-12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新細明體" pitchFamily="18" charset="-12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,</m:t>
                        </m:r>
                        <m:box>
                          <m:boxPr>
                            <m:ctrlPr>
                              <a:rPr lang="en-US" altLang="zh-TW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</m:ctrlPr>
                              </m:fPr>
                              <m:num>
                                <m: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新細明體" pitchFamily="18" charset="-12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新細明體" pitchFamily="18" charset="-12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, 0 ]</m:t>
                        </m:r>
                      </m:oMath>
                    </m:oMathPara>
                  </a14:m>
                  <a:endParaRPr lang="zh-TW" altLang="en-US" dirty="0">
                    <a:solidFill>
                      <a:srgbClr val="FF0000"/>
                    </a:solidFill>
                    <a:ea typeface="新細明體" pitchFamily="18" charset="-120"/>
                  </a:endParaRPr>
                </a:p>
              </p:txBody>
            </p:sp>
          </mc:Choice>
          <mc:Fallback xmlns="">
            <p:sp>
              <p:nvSpPr>
                <p:cNvPr id="29" name="文字方塊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54642" y="4005064"/>
                  <a:ext cx="756084" cy="417037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l="-2400" r="-25600" b="-8824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文字方塊 29"/>
                <p:cNvSpPr txBox="1"/>
                <p:nvPr/>
              </p:nvSpPr>
              <p:spPr>
                <a:xfrm>
                  <a:off x="7998658" y="2355726"/>
                  <a:ext cx="869620" cy="2085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b="0" i="1" smtClean="0">
                            <a:solidFill>
                              <a:srgbClr val="0070C0"/>
                            </a:solidFill>
                            <a:latin typeface="Cambria Math"/>
                            <a:ea typeface="新細明體" pitchFamily="18" charset="-120"/>
                          </a:rPr>
                          <m:t>[ 0,</m:t>
                        </m:r>
                        <m:box>
                          <m:boxPr>
                            <m:ctrlPr>
                              <a:rPr lang="en-US" altLang="zh-TW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altLang="zh-TW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</m:ctrlPr>
                              </m:fPr>
                              <m:num>
                                <m:r>
                                  <a:rPr lang="en-US" altLang="zh-TW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  <a:ea typeface="新細明體" pitchFamily="18" charset="-12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altLang="zh-TW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  <a:ea typeface="新細明體" pitchFamily="18" charset="-12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  <m:r>
                          <a:rPr lang="en-US" altLang="zh-TW" b="0" i="1" smtClean="0">
                            <a:solidFill>
                              <a:srgbClr val="0070C0"/>
                            </a:solidFill>
                            <a:latin typeface="Cambria Math"/>
                            <a:ea typeface="新細明體" pitchFamily="18" charset="-120"/>
                          </a:rPr>
                          <m:t>,</m:t>
                        </m:r>
                        <m:box>
                          <m:boxPr>
                            <m:ctrlPr>
                              <a:rPr lang="en-US" altLang="zh-TW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altLang="zh-TW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</m:ctrlPr>
                              </m:fPr>
                              <m:num>
                                <m:r>
                                  <a:rPr lang="en-US" altLang="zh-TW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  <a:ea typeface="新細明體" pitchFamily="18" charset="-12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zh-TW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  <a:ea typeface="新細明體" pitchFamily="18" charset="-12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  <m:r>
                          <a:rPr lang="en-US" altLang="zh-TW" b="0" i="1" smtClean="0">
                            <a:solidFill>
                              <a:srgbClr val="0070C0"/>
                            </a:solidFill>
                            <a:latin typeface="Cambria Math"/>
                            <a:ea typeface="新細明體" pitchFamily="18" charset="-120"/>
                          </a:rPr>
                          <m:t> ]</m:t>
                        </m:r>
                      </m:oMath>
                    </m:oMathPara>
                  </a14:m>
                  <a:endParaRPr lang="zh-TW" altLang="en-US" dirty="0">
                    <a:solidFill>
                      <a:srgbClr val="0070C0"/>
                    </a:solidFill>
                    <a:ea typeface="新細明體" pitchFamily="18" charset="-120"/>
                  </a:endParaRPr>
                </a:p>
              </p:txBody>
            </p:sp>
          </mc:Choice>
          <mc:Fallback xmlns="">
            <p:sp>
              <p:nvSpPr>
                <p:cNvPr id="30" name="文字方塊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98658" y="3140968"/>
                  <a:ext cx="869620" cy="417037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2098" r="-9790" b="-7246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文字方塊 25"/>
                <p:cNvSpPr txBox="1"/>
                <p:nvPr/>
              </p:nvSpPr>
              <p:spPr>
                <a:xfrm>
                  <a:off x="4830306" y="4779027"/>
                  <a:ext cx="317758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b="0" i="1" smtClean="0">
                            <a:latin typeface="Cambria Math"/>
                          </a:rPr>
                          <m:t>𝑝</m:t>
                        </m:r>
                      </m:oMath>
                    </m:oMathPara>
                  </a14:m>
                  <a:endParaRPr lang="zh-TW" altLang="en-US" dirty="0"/>
                </a:p>
              </p:txBody>
            </p:sp>
          </mc:Choice>
          <mc:Fallback xmlns="">
            <p:sp>
              <p:nvSpPr>
                <p:cNvPr id="26" name="文字方塊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30306" y="6372036"/>
                  <a:ext cx="317758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文字方塊 31"/>
                <p:cNvSpPr txBox="1"/>
                <p:nvPr/>
              </p:nvSpPr>
              <p:spPr>
                <a:xfrm>
                  <a:off x="6414482" y="2035232"/>
                  <a:ext cx="869620" cy="2082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[ </m:t>
                        </m:r>
                        <m:box>
                          <m:boxPr>
                            <m:ctrlPr>
                              <a:rPr lang="en-US" altLang="zh-TW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</m:ctrlPr>
                              </m:fPr>
                              <m:num>
                                <m: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新細明體" pitchFamily="18" charset="-12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新細明體" pitchFamily="18" charset="-12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,</m:t>
                        </m:r>
                        <m:box>
                          <m:boxPr>
                            <m:ctrlPr>
                              <a:rPr lang="en-US" altLang="zh-TW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</m:ctrlPr>
                              </m:fPr>
                              <m:num>
                                <m: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新細明體" pitchFamily="18" charset="-12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新細明體" pitchFamily="18" charset="-12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,</m:t>
                        </m:r>
                        <m:box>
                          <m:boxPr>
                            <m:ctrlPr>
                              <a:rPr lang="en-US" altLang="zh-TW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</m:ctrlPr>
                              </m:fPr>
                              <m:num>
                                <m: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新細明體" pitchFamily="18" charset="-12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新細明體" pitchFamily="18" charset="-12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 ]</m:t>
                        </m:r>
                      </m:oMath>
                    </m:oMathPara>
                  </a14:m>
                  <a:endParaRPr lang="zh-TW" altLang="en-US" dirty="0">
                    <a:solidFill>
                      <a:srgbClr val="FF0000"/>
                    </a:solidFill>
                    <a:ea typeface="新細明體" pitchFamily="18" charset="-120"/>
                  </a:endParaRPr>
                </a:p>
              </p:txBody>
            </p:sp>
          </mc:Choice>
          <mc:Fallback xmlns="">
            <p:sp>
              <p:nvSpPr>
                <p:cNvPr id="32" name="文字方塊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14482" y="2035232"/>
                  <a:ext cx="869620" cy="416461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l="-2098" r="-6294" b="-8824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文字方塊 30"/>
                <p:cNvSpPr txBox="1"/>
                <p:nvPr/>
              </p:nvSpPr>
              <p:spPr>
                <a:xfrm>
                  <a:off x="7363064" y="2035232"/>
                  <a:ext cx="869620" cy="20867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b="0" i="1" smtClean="0">
                            <a:solidFill>
                              <a:srgbClr val="0070C0"/>
                            </a:solidFill>
                            <a:latin typeface="Cambria Math"/>
                            <a:ea typeface="新細明體" pitchFamily="18" charset="-120"/>
                          </a:rPr>
                          <m:t>[ </m:t>
                        </m:r>
                        <m:box>
                          <m:boxPr>
                            <m:ctrlPr>
                              <a:rPr lang="en-US" altLang="zh-TW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altLang="zh-TW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</m:ctrlPr>
                              </m:fPr>
                              <m:num>
                                <m:r>
                                  <a:rPr lang="en-US" altLang="zh-TW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  <a:ea typeface="新細明體" pitchFamily="18" charset="-12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zh-TW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  <a:ea typeface="新細明體" pitchFamily="18" charset="-120"/>
                                  </a:rPr>
                                  <m:t>6</m:t>
                                </m:r>
                              </m:den>
                            </m:f>
                          </m:e>
                        </m:box>
                        <m:r>
                          <a:rPr lang="en-US" altLang="zh-TW" b="0" i="1" smtClean="0">
                            <a:solidFill>
                              <a:srgbClr val="0070C0"/>
                            </a:solidFill>
                            <a:latin typeface="Cambria Math"/>
                            <a:ea typeface="新細明體" pitchFamily="18" charset="-120"/>
                          </a:rPr>
                          <m:t>,</m:t>
                        </m:r>
                        <m:box>
                          <m:boxPr>
                            <m:ctrlPr>
                              <a:rPr lang="en-US" altLang="zh-TW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altLang="zh-TW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</m:ctrlPr>
                              </m:fPr>
                              <m:num>
                                <m:r>
                                  <a:rPr lang="en-US" altLang="zh-TW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  <a:ea typeface="新細明體" pitchFamily="18" charset="-12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altLang="zh-TW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  <a:ea typeface="新細明體" pitchFamily="18" charset="-12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  <m:r>
                          <a:rPr lang="en-US" altLang="zh-TW" b="0" i="1" smtClean="0">
                            <a:solidFill>
                              <a:srgbClr val="0070C0"/>
                            </a:solidFill>
                            <a:latin typeface="Cambria Math"/>
                            <a:ea typeface="新細明體" pitchFamily="18" charset="-120"/>
                          </a:rPr>
                          <m:t>,</m:t>
                        </m:r>
                        <m:box>
                          <m:boxPr>
                            <m:ctrlPr>
                              <a:rPr lang="en-US" altLang="zh-TW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altLang="zh-TW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</m:ctrlPr>
                              </m:fPr>
                              <m:num>
                                <m:r>
                                  <a:rPr lang="en-US" altLang="zh-TW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  <a:ea typeface="新細明體" pitchFamily="18" charset="-12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zh-TW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  <a:ea typeface="新細明體" pitchFamily="18" charset="-120"/>
                                  </a:rPr>
                                  <m:t>6</m:t>
                                </m:r>
                              </m:den>
                            </m:f>
                          </m:e>
                        </m:box>
                        <m:r>
                          <a:rPr lang="en-US" altLang="zh-TW" b="0" i="1" smtClean="0">
                            <a:solidFill>
                              <a:srgbClr val="0070C0"/>
                            </a:solidFill>
                            <a:latin typeface="Cambria Math"/>
                            <a:ea typeface="新細明體" pitchFamily="18" charset="-120"/>
                          </a:rPr>
                          <m:t> ]</m:t>
                        </m:r>
                      </m:oMath>
                    </m:oMathPara>
                  </a14:m>
                  <a:endParaRPr lang="zh-TW" altLang="en-US" dirty="0">
                    <a:solidFill>
                      <a:srgbClr val="0070C0"/>
                    </a:solidFill>
                    <a:ea typeface="新細明體" pitchFamily="18" charset="-120"/>
                  </a:endParaRPr>
                </a:p>
              </p:txBody>
            </p:sp>
          </mc:Choice>
          <mc:Fallback xmlns="">
            <p:sp>
              <p:nvSpPr>
                <p:cNvPr id="31" name="文字方塊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63064" y="2035232"/>
                  <a:ext cx="869620" cy="417358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l="-2797" r="-5594" b="-8824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文字方塊 23"/>
            <p:cNvSpPr txBox="1"/>
            <p:nvPr/>
          </p:nvSpPr>
          <p:spPr>
            <a:xfrm>
              <a:off x="8364222" y="3536889"/>
              <a:ext cx="504056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dirty="0"/>
                <a:t>1.0</a:t>
              </a:r>
              <a:endParaRPr lang="zh-TW" altLang="en-US" sz="3200" dirty="0"/>
            </a:p>
          </p:txBody>
        </p:sp>
        <p:sp>
          <p:nvSpPr>
            <p:cNvPr id="23" name="文字方塊 22"/>
            <p:cNvSpPr txBox="1"/>
            <p:nvPr/>
          </p:nvSpPr>
          <p:spPr>
            <a:xfrm>
              <a:off x="6285324" y="3092615"/>
              <a:ext cx="36004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0</a:t>
              </a:r>
              <a:endParaRPr lang="zh-TW" alt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文字方塊 33"/>
                <p:cNvSpPr txBox="1"/>
                <p:nvPr/>
              </p:nvSpPr>
              <p:spPr>
                <a:xfrm>
                  <a:off x="4968798" y="2626867"/>
                  <a:ext cx="869620" cy="2085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[ </m:t>
                        </m:r>
                        <m:box>
                          <m:boxPr>
                            <m:ctrlPr>
                              <a:rPr lang="en-US" altLang="zh-TW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</m:ctrlPr>
                              </m:fPr>
                              <m:num>
                                <m: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新細明體" pitchFamily="18" charset="-12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新細明體" pitchFamily="18" charset="-12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,0,</m:t>
                        </m:r>
                        <m:box>
                          <m:boxPr>
                            <m:ctrlPr>
                              <a:rPr lang="en-US" altLang="zh-TW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新細明體" pitchFamily="18" charset="-12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新細明體" pitchFamily="18" charset="-120"/>
                                  </a:rPr>
                                </m:ctrlPr>
                              </m:fPr>
                              <m:num>
                                <m: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新細明體" pitchFamily="18" charset="-12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新細明體" pitchFamily="18" charset="-12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新細明體" pitchFamily="18" charset="-120"/>
                          </a:rPr>
                          <m:t> ]</m:t>
                        </m:r>
                      </m:oMath>
                    </m:oMathPara>
                  </a14:m>
                  <a:endParaRPr lang="zh-TW" altLang="en-US" dirty="0">
                    <a:solidFill>
                      <a:srgbClr val="FF0000"/>
                    </a:solidFill>
                    <a:ea typeface="新細明體" pitchFamily="18" charset="-120"/>
                  </a:endParaRPr>
                </a:p>
              </p:txBody>
            </p:sp>
          </mc:Choice>
          <mc:Fallback xmlns="">
            <p:sp>
              <p:nvSpPr>
                <p:cNvPr id="34" name="文字方塊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8798" y="3502489"/>
                  <a:ext cx="869620" cy="430567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 l="-2098" r="-9790" b="-5714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文字方塊 34"/>
                <p:cNvSpPr txBox="1"/>
                <p:nvPr/>
              </p:nvSpPr>
              <p:spPr>
                <a:xfrm>
                  <a:off x="3995936" y="3769407"/>
                  <a:ext cx="1192128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b="0" i="1" smtClean="0">
                            <a:solidFill>
                              <a:srgbClr val="0070C0"/>
                            </a:solidFill>
                            <a:latin typeface="Cambria Math"/>
                            <a:ea typeface="新細明體" pitchFamily="18" charset="-120"/>
                          </a:rPr>
                          <m:t>[ 0.8,0,0.2 ]</m:t>
                        </m:r>
                      </m:oMath>
                    </m:oMathPara>
                  </a14:m>
                  <a:endParaRPr lang="zh-TW" altLang="en-US" dirty="0">
                    <a:solidFill>
                      <a:srgbClr val="0070C0"/>
                    </a:solidFill>
                    <a:ea typeface="新細明體" pitchFamily="18" charset="-120"/>
                  </a:endParaRPr>
                </a:p>
              </p:txBody>
            </p:sp>
          </mc:Choice>
          <mc:Fallback xmlns="">
            <p:sp>
              <p:nvSpPr>
                <p:cNvPr id="35" name="文字方塊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95936" y="5025876"/>
                  <a:ext cx="1192128" cy="369332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l="-2051" r="-8718" b="-16393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2" name="直線單箭頭接點 21"/>
            <p:cNvCxnSpPr/>
            <p:nvPr/>
          </p:nvCxnSpPr>
          <p:spPr>
            <a:xfrm>
              <a:off x="5148064" y="3954370"/>
              <a:ext cx="333742" cy="75542"/>
            </a:xfrm>
            <a:prstGeom prst="straightConnector1">
              <a:avLst/>
            </a:prstGeom>
            <a:ln w="127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文字方塊 37"/>
            <p:cNvSpPr txBox="1"/>
            <p:nvPr/>
          </p:nvSpPr>
          <p:spPr>
            <a:xfrm>
              <a:off x="4823956" y="4522555"/>
              <a:ext cx="504056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dirty="0"/>
                <a:t>1.0</a:t>
              </a:r>
              <a:endParaRPr lang="zh-TW" altLang="en-US" sz="3200" dirty="0"/>
            </a:p>
          </p:txBody>
        </p:sp>
      </p:grpSp>
      <p:pic>
        <p:nvPicPr>
          <p:cNvPr id="33" name="圖片 3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6502" y="8278272"/>
            <a:ext cx="2000868" cy="697812"/>
          </a:xfrm>
          <a:prstGeom prst="rect">
            <a:avLst/>
          </a:prstGeom>
        </p:spPr>
      </p:pic>
      <p:pic>
        <p:nvPicPr>
          <p:cNvPr id="36" name="圖片 35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4080" y="44965"/>
            <a:ext cx="3823920" cy="1068934"/>
          </a:xfrm>
          <a:prstGeom prst="rect">
            <a:avLst/>
          </a:prstGeom>
        </p:spPr>
      </p:pic>
      <p:sp>
        <p:nvSpPr>
          <p:cNvPr id="37" name="投影片編號版面配置區 4"/>
          <p:cNvSpPr txBox="1">
            <a:spLocks/>
          </p:cNvSpPr>
          <p:nvPr/>
        </p:nvSpPr>
        <p:spPr>
          <a:xfrm>
            <a:off x="16632832" y="9496430"/>
            <a:ext cx="654660" cy="5476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fld id="{7A20235C-42BF-4B25-9723-BC31C62EF58C}" type="slidenum">
              <a:rPr lang="zh-TW" altLang="en-US" sz="2400">
                <a:solidFill>
                  <a:schemeClr val="bg1">
                    <a:lumMod val="65000"/>
                  </a:schemeClr>
                </a:solidFill>
              </a:rPr>
              <a:pPr/>
              <a:t>9</a:t>
            </a:fld>
            <a:endParaRPr lang="zh-TW" alt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6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7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8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_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2557</TotalTime>
  <Words>2031</Words>
  <Application>Microsoft Office PowerPoint</Application>
  <PresentationFormat>自訂</PresentationFormat>
  <Paragraphs>448</Paragraphs>
  <Slides>23</Slides>
  <Notes>6</Notes>
  <HiddenSlides>0</HiddenSlides>
  <MMClips>0</MMClips>
  <ScaleCrop>false</ScaleCrop>
  <HeadingPairs>
    <vt:vector size="8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8</vt:i4>
      </vt:variant>
      <vt:variant>
        <vt:lpstr>內嵌 OLE 伺服程式</vt:lpstr>
      </vt:variant>
      <vt:variant>
        <vt:i4>3</vt:i4>
      </vt:variant>
      <vt:variant>
        <vt:lpstr>投影片標題</vt:lpstr>
      </vt:variant>
      <vt:variant>
        <vt:i4>23</vt:i4>
      </vt:variant>
    </vt:vector>
  </HeadingPairs>
  <TitlesOfParts>
    <vt:vector size="47" baseType="lpstr">
      <vt:lpstr>Benguiat Bk BT</vt:lpstr>
      <vt:lpstr>全真魏碑體</vt:lpstr>
      <vt:lpstr>華康魏碑體</vt:lpstr>
      <vt:lpstr>新細明體</vt:lpstr>
      <vt:lpstr>標楷體</vt:lpstr>
      <vt:lpstr>Arial</vt:lpstr>
      <vt:lpstr>Bookman Old Style</vt:lpstr>
      <vt:lpstr>Calibri</vt:lpstr>
      <vt:lpstr>Calibri Light</vt:lpstr>
      <vt:lpstr>Cambria Math</vt:lpstr>
      <vt:lpstr>Symbol</vt:lpstr>
      <vt:lpstr>Times New Roman</vt:lpstr>
      <vt:lpstr>Wingdings</vt:lpstr>
      <vt:lpstr>1_預設簡報設計</vt:lpstr>
      <vt:lpstr>Office 佈景主題</vt:lpstr>
      <vt:lpstr>5_Office 佈景主題</vt:lpstr>
      <vt:lpstr>6_Office 佈景主題</vt:lpstr>
      <vt:lpstr>7_Office 佈景主題</vt:lpstr>
      <vt:lpstr>8_Office 佈景主題</vt:lpstr>
      <vt:lpstr>2_預設簡報設計</vt:lpstr>
      <vt:lpstr>1_Office 佈景主題</vt:lpstr>
      <vt:lpstr>方程式</vt:lpstr>
      <vt:lpstr>Document</vt:lpstr>
      <vt:lpstr>工作表</vt:lpstr>
      <vt:lpstr>PowerPoint 簡報</vt:lpstr>
      <vt:lpstr>PowerPoint 簡報</vt:lpstr>
      <vt:lpstr>PowerPoint 簡報</vt:lpstr>
      <vt:lpstr>Sharing of Parameters and Training Data for Triphones</vt:lpstr>
      <vt:lpstr>Some Fundamentals in Information Theory</vt:lpstr>
      <vt:lpstr>PowerPoint 簡報</vt:lpstr>
      <vt:lpstr>Some Fundamentals in Information Theory</vt:lpstr>
      <vt:lpstr>PowerPoint 簡報</vt:lpstr>
      <vt:lpstr>PowerPoint 簡報</vt:lpstr>
      <vt:lpstr>PowerPoint 簡報</vt:lpstr>
      <vt:lpstr>Some Fundamentals in Information Theory</vt:lpstr>
      <vt:lpstr>Classification and Regression Trees (CART) </vt:lpstr>
      <vt:lpstr>PowerPoint 簡報</vt:lpstr>
      <vt:lpstr>Splitting Criteria for the Decision Tree</vt:lpstr>
      <vt:lpstr>Training Triphone Models with Decision Trees</vt:lpstr>
      <vt:lpstr>Training Tri-phone Models with Decision Trees</vt:lpstr>
      <vt:lpstr>PowerPoint 簡報</vt:lpstr>
      <vt:lpstr>PowerPoint 簡報</vt:lpstr>
      <vt:lpstr>PowerPoint 簡報</vt:lpstr>
      <vt:lpstr>Comparison of Acoustic Models Based on Different Sets of Units</vt:lpstr>
      <vt:lpstr>PowerPoint 簡報</vt:lpstr>
      <vt:lpstr>PowerPoint 簡報</vt:lpstr>
      <vt:lpstr>PowerPoint 簡報</vt:lpstr>
    </vt:vector>
  </TitlesOfParts>
  <Company>speech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Lab531</dc:creator>
  <cp:lastModifiedBy>user</cp:lastModifiedBy>
  <cp:revision>479</cp:revision>
  <cp:lastPrinted>2015-08-10T03:05:43Z</cp:lastPrinted>
  <dcterms:created xsi:type="dcterms:W3CDTF">2002-02-22T11:13:19Z</dcterms:created>
  <dcterms:modified xsi:type="dcterms:W3CDTF">2017-03-17T08:29:27Z</dcterms:modified>
</cp:coreProperties>
</file>