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1" r:id="rId2"/>
  </p:sldMasterIdLst>
  <p:notesMasterIdLst>
    <p:notesMasterId r:id="rId41"/>
  </p:notesMasterIdLst>
  <p:handoutMasterIdLst>
    <p:handoutMasterId r:id="rId42"/>
  </p:handoutMasterIdLst>
  <p:sldIdLst>
    <p:sldId id="256" r:id="rId3"/>
    <p:sldId id="399" r:id="rId4"/>
    <p:sldId id="400" r:id="rId5"/>
    <p:sldId id="377" r:id="rId6"/>
    <p:sldId id="401" r:id="rId7"/>
    <p:sldId id="373" r:id="rId8"/>
    <p:sldId id="402" r:id="rId9"/>
    <p:sldId id="375" r:id="rId10"/>
    <p:sldId id="376" r:id="rId11"/>
    <p:sldId id="403" r:id="rId12"/>
    <p:sldId id="378" r:id="rId13"/>
    <p:sldId id="379" r:id="rId14"/>
    <p:sldId id="380" r:id="rId15"/>
    <p:sldId id="381" r:id="rId16"/>
    <p:sldId id="382" r:id="rId17"/>
    <p:sldId id="404" r:id="rId18"/>
    <p:sldId id="383" r:id="rId19"/>
    <p:sldId id="384" r:id="rId20"/>
    <p:sldId id="385" r:id="rId21"/>
    <p:sldId id="386" r:id="rId22"/>
    <p:sldId id="387" r:id="rId23"/>
    <p:sldId id="405" r:id="rId24"/>
    <p:sldId id="407" r:id="rId25"/>
    <p:sldId id="408" r:id="rId26"/>
    <p:sldId id="388" r:id="rId27"/>
    <p:sldId id="389" r:id="rId28"/>
    <p:sldId id="390" r:id="rId29"/>
    <p:sldId id="391" r:id="rId30"/>
    <p:sldId id="392" r:id="rId31"/>
    <p:sldId id="393" r:id="rId32"/>
    <p:sldId id="394" r:id="rId33"/>
    <p:sldId id="395" r:id="rId34"/>
    <p:sldId id="396" r:id="rId35"/>
    <p:sldId id="397" r:id="rId36"/>
    <p:sldId id="398" r:id="rId37"/>
    <p:sldId id="411" r:id="rId38"/>
    <p:sldId id="412" r:id="rId39"/>
    <p:sldId id="414" r:id="rId40"/>
  </p:sldIdLst>
  <p:sldSz cx="9906000" cy="6858000" type="A4"/>
  <p:notesSz cx="6797675" cy="9874250"/>
  <p:defaultTex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pitchFamily="18"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pitchFamily="18"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pitchFamily="18"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660066"/>
    <a:srgbClr val="CC99FF"/>
    <a:srgbClr val="FFFFCC"/>
    <a:srgbClr val="01654B"/>
    <a:srgbClr val="006666"/>
    <a:srgbClr val="C0C0C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82" autoAdjust="0"/>
    <p:restoredTop sz="96267" autoAdjust="0"/>
  </p:normalViewPr>
  <p:slideViewPr>
    <p:cSldViewPr>
      <p:cViewPr>
        <p:scale>
          <a:sx n="50" d="100"/>
          <a:sy n="50" d="100"/>
        </p:scale>
        <p:origin x="-499" y="-96"/>
      </p:cViewPr>
      <p:guideLst>
        <p:guide orient="horz" pos="663"/>
        <p:guide pos="5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1794"/>
    </p:cViewPr>
  </p:sorterViewPr>
  <p:notesViewPr>
    <p:cSldViewPr>
      <p:cViewPr varScale="1">
        <p:scale>
          <a:sx n="85" d="100"/>
          <a:sy n="85" d="100"/>
        </p:scale>
        <p:origin x="-1950" y="-6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slide" Target="slides/slide33.xml"/><Relationship Id="rId1"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4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5" Type="http://schemas.openxmlformats.org/officeDocument/2006/relationships/image" Target="../media/image48.wmf"/><Relationship Id="rId4" Type="http://schemas.openxmlformats.org/officeDocument/2006/relationships/image" Target="../media/image4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 Id="rId5" Type="http://schemas.openxmlformats.org/officeDocument/2006/relationships/image" Target="../media/image68.wmf"/><Relationship Id="rId4" Type="http://schemas.openxmlformats.org/officeDocument/2006/relationships/image" Target="../media/image6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10" Type="http://schemas.openxmlformats.org/officeDocument/2006/relationships/image" Target="../media/image31.wmf"/><Relationship Id="rId4" Type="http://schemas.openxmlformats.org/officeDocument/2006/relationships/image" Target="../media/image25.wmf"/><Relationship Id="rId9" Type="http://schemas.openxmlformats.org/officeDocument/2006/relationships/image" Target="../media/image3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ltLang="zh-TW"/>
          </a:p>
        </p:txBody>
      </p:sp>
      <p:sp>
        <p:nvSpPr>
          <p:cNvPr id="38915" name="Rectangle 3"/>
          <p:cNvSpPr>
            <a:spLocks noGrp="1" noChangeArrowheads="1"/>
          </p:cNvSpPr>
          <p:nvPr>
            <p:ph type="dt" sz="quarter" idx="1"/>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TW"/>
          </a:p>
        </p:txBody>
      </p:sp>
      <p:sp>
        <p:nvSpPr>
          <p:cNvPr id="38916" name="Rectangle 4"/>
          <p:cNvSpPr>
            <a:spLocks noGrp="1" noChangeArrowheads="1"/>
          </p:cNvSpPr>
          <p:nvPr>
            <p:ph type="ftr" sz="quarter" idx="2"/>
          </p:nvPr>
        </p:nvSpPr>
        <p:spPr bwMode="auto">
          <a:xfrm>
            <a:off x="0"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ltLang="zh-TW"/>
          </a:p>
        </p:txBody>
      </p:sp>
      <p:sp>
        <p:nvSpPr>
          <p:cNvPr id="16387" name="Rectangle 3"/>
          <p:cNvSpPr>
            <a:spLocks noGrp="1" noChangeArrowheads="1"/>
          </p:cNvSpPr>
          <p:nvPr>
            <p:ph type="dt" idx="1"/>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TW"/>
          </a:p>
        </p:txBody>
      </p:sp>
      <p:sp>
        <p:nvSpPr>
          <p:cNvPr id="43012" name="Rectangle 4"/>
          <p:cNvSpPr>
            <a:spLocks noGrp="1" noRot="1" noChangeAspect="1" noChangeArrowheads="1" noTextEdit="1"/>
          </p:cNvSpPr>
          <p:nvPr>
            <p:ph type="sldImg" idx="2"/>
          </p:nvPr>
        </p:nvSpPr>
        <p:spPr bwMode="auto">
          <a:xfrm>
            <a:off x="725488" y="741363"/>
            <a:ext cx="5346700" cy="370205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6390" name="Rectangle 6"/>
          <p:cNvSpPr>
            <a:spLocks noGrp="1" noChangeArrowheads="1"/>
          </p:cNvSpPr>
          <p:nvPr>
            <p:ph type="ftr" sz="quarter" idx="4"/>
          </p:nvPr>
        </p:nvSpPr>
        <p:spPr bwMode="auto">
          <a:xfrm>
            <a:off x="0"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ltLang="zh-TW"/>
          </a:p>
        </p:txBody>
      </p:sp>
      <p:sp>
        <p:nvSpPr>
          <p:cNvPr id="16391" name="Rectangle 7"/>
          <p:cNvSpPr>
            <a:spLocks noGrp="1" noChangeArrowheads="1"/>
          </p:cNvSpPr>
          <p:nvPr>
            <p:ph type="sldNum" sz="quarter" idx="5"/>
          </p:nvPr>
        </p:nvSpPr>
        <p:spPr bwMode="auto">
          <a:xfrm>
            <a:off x="3851275"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0A19682-1F41-431A-99D1-EA08D88252E1}"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投影片圖像版面配置區 1"/>
          <p:cNvSpPr>
            <a:spLocks noGrp="1" noRot="1" noChangeAspect="1" noTextEdit="1"/>
          </p:cNvSpPr>
          <p:nvPr>
            <p:ph type="sldImg"/>
          </p:nvPr>
        </p:nvSpPr>
        <p:spPr>
          <a:ln/>
        </p:spPr>
      </p:sp>
      <p:sp>
        <p:nvSpPr>
          <p:cNvPr id="44035" name="備忘稿版面配置區 2"/>
          <p:cNvSpPr>
            <a:spLocks noGrp="1"/>
          </p:cNvSpPr>
          <p:nvPr>
            <p:ph type="body" idx="1"/>
          </p:nvPr>
        </p:nvSpPr>
        <p:spPr>
          <a:noFill/>
          <a:ln/>
        </p:spPr>
        <p:txBody>
          <a:bodyPr/>
          <a:lstStyle/>
          <a:p>
            <a:pPr eaLnBrk="1" hangingPunct="1"/>
            <a:endParaRPr lang="zh-TW" altLang="en-US" smtClean="0"/>
          </a:p>
        </p:txBody>
      </p:sp>
      <p:sp>
        <p:nvSpPr>
          <p:cNvPr id="44036" name="投影片編號版面配置區 3"/>
          <p:cNvSpPr>
            <a:spLocks noGrp="1"/>
          </p:cNvSpPr>
          <p:nvPr>
            <p:ph type="sldNum" sz="quarter" idx="5"/>
          </p:nvPr>
        </p:nvSpPr>
        <p:spPr>
          <a:noFill/>
        </p:spPr>
        <p:txBody>
          <a:bodyPr/>
          <a:lstStyle/>
          <a:p>
            <a:fld id="{831C8066-B2B6-477E-BDF1-92573EE8B2FE}" type="slidenum">
              <a:rPr lang="en-US" altLang="zh-TW" smtClean="0"/>
              <a:pPr/>
              <a:t>17</a:t>
            </a:fld>
            <a:endParaRPr lang="en-US"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a:ln/>
        </p:spPr>
      </p:sp>
      <p:sp>
        <p:nvSpPr>
          <p:cNvPr id="53251" name="備忘稿版面配置區 2"/>
          <p:cNvSpPr>
            <a:spLocks noGrp="1"/>
          </p:cNvSpPr>
          <p:nvPr>
            <p:ph type="body" idx="1"/>
          </p:nvPr>
        </p:nvSpPr>
        <p:spPr>
          <a:noFill/>
          <a:ln/>
        </p:spPr>
        <p:txBody>
          <a:bodyPr/>
          <a:lstStyle/>
          <a:p>
            <a:pPr eaLnBrk="1" hangingPunct="1"/>
            <a:endParaRPr lang="zh-TW" altLang="en-US" smtClean="0"/>
          </a:p>
        </p:txBody>
      </p:sp>
      <p:sp>
        <p:nvSpPr>
          <p:cNvPr id="53252" name="投影片編號版面配置區 3"/>
          <p:cNvSpPr>
            <a:spLocks noGrp="1"/>
          </p:cNvSpPr>
          <p:nvPr>
            <p:ph type="sldNum" sz="quarter" idx="5"/>
          </p:nvPr>
        </p:nvSpPr>
        <p:spPr>
          <a:noFill/>
        </p:spPr>
        <p:txBody>
          <a:bodyPr/>
          <a:lstStyle/>
          <a:p>
            <a:fld id="{91350636-DDCE-427C-BDB2-6D63E22DD081}" type="slidenum">
              <a:rPr lang="en-US" altLang="zh-TW" smtClean="0"/>
              <a:pPr/>
              <a:t>37</a:t>
            </a:fld>
            <a:endParaRPr lang="en-US"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投影片圖像版面配置區 1"/>
          <p:cNvSpPr>
            <a:spLocks noGrp="1" noRot="1" noChangeAspect="1" noTextEdit="1"/>
          </p:cNvSpPr>
          <p:nvPr>
            <p:ph type="sldImg"/>
          </p:nvPr>
        </p:nvSpPr>
        <p:spPr>
          <a:ln/>
        </p:spPr>
      </p:sp>
      <p:sp>
        <p:nvSpPr>
          <p:cNvPr id="54275" name="備忘稿版面配置區 2"/>
          <p:cNvSpPr>
            <a:spLocks noGrp="1"/>
          </p:cNvSpPr>
          <p:nvPr>
            <p:ph type="body" idx="1"/>
          </p:nvPr>
        </p:nvSpPr>
        <p:spPr>
          <a:noFill/>
          <a:ln/>
        </p:spPr>
        <p:txBody>
          <a:bodyPr/>
          <a:lstStyle/>
          <a:p>
            <a:pPr eaLnBrk="1" hangingPunct="1"/>
            <a:endParaRPr lang="zh-TW" altLang="en-US" smtClean="0"/>
          </a:p>
        </p:txBody>
      </p:sp>
      <p:sp>
        <p:nvSpPr>
          <p:cNvPr id="54276" name="投影片編號版面配置區 3"/>
          <p:cNvSpPr>
            <a:spLocks noGrp="1"/>
          </p:cNvSpPr>
          <p:nvPr>
            <p:ph type="sldNum" sz="quarter" idx="5"/>
          </p:nvPr>
        </p:nvSpPr>
        <p:spPr>
          <a:noFill/>
        </p:spPr>
        <p:txBody>
          <a:bodyPr/>
          <a:lstStyle/>
          <a:p>
            <a:fld id="{28B34FDC-E044-4AA2-ACB1-881173F7E276}" type="slidenum">
              <a:rPr lang="en-US" altLang="zh-TW" smtClean="0"/>
              <a:pPr/>
              <a:t>38</a:t>
            </a:fld>
            <a:endParaRPr lang="en-US"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投影片圖像版面配置區 1"/>
          <p:cNvSpPr>
            <a:spLocks noGrp="1" noRot="1" noChangeAspect="1" noTextEdit="1"/>
          </p:cNvSpPr>
          <p:nvPr>
            <p:ph type="sldImg"/>
          </p:nvPr>
        </p:nvSpPr>
        <p:spPr>
          <a:ln/>
        </p:spPr>
      </p:sp>
      <p:sp>
        <p:nvSpPr>
          <p:cNvPr id="45059" name="備忘稿版面配置區 2"/>
          <p:cNvSpPr>
            <a:spLocks noGrp="1"/>
          </p:cNvSpPr>
          <p:nvPr>
            <p:ph type="body" idx="1"/>
          </p:nvPr>
        </p:nvSpPr>
        <p:spPr>
          <a:noFill/>
          <a:ln/>
        </p:spPr>
        <p:txBody>
          <a:bodyPr/>
          <a:lstStyle/>
          <a:p>
            <a:pPr eaLnBrk="1" hangingPunct="1"/>
            <a:endParaRPr lang="zh-TW" altLang="en-US" smtClean="0"/>
          </a:p>
        </p:txBody>
      </p:sp>
      <p:sp>
        <p:nvSpPr>
          <p:cNvPr id="45060" name="投影片編號版面配置區 3"/>
          <p:cNvSpPr>
            <a:spLocks noGrp="1"/>
          </p:cNvSpPr>
          <p:nvPr>
            <p:ph type="sldNum" sz="quarter" idx="5"/>
          </p:nvPr>
        </p:nvSpPr>
        <p:spPr>
          <a:noFill/>
        </p:spPr>
        <p:txBody>
          <a:bodyPr/>
          <a:lstStyle/>
          <a:p>
            <a:fld id="{A71DEEA7-3A58-4B97-B92D-6AC25F7B0A01}" type="slidenum">
              <a:rPr lang="en-US" altLang="zh-TW" smtClean="0"/>
              <a:pPr/>
              <a:t>19</a:t>
            </a:fld>
            <a:endParaRPr lang="en-US"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CBE88F9-052C-4829-814B-014FA93D5761}" type="slidenum">
              <a:rPr lang="en-US" altLang="zh-TW" smtClean="0"/>
              <a:pPr/>
              <a:t>21</a:t>
            </a:fld>
            <a:endParaRPr lang="en-US" altLang="zh-TW"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altLang="zh-TW" smtClean="0"/>
              <a:t>=NORMSINV(0.95)*SQRT(4)*40</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301766F-2B53-46EC-84AF-17A9B50D40AC}" type="slidenum">
              <a:rPr lang="en-US" altLang="zh-TW" smtClean="0"/>
              <a:pPr/>
              <a:t>22</a:t>
            </a:fld>
            <a:endParaRPr lang="en-US" altLang="zh-TW"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altLang="zh-TW" smtClean="0"/>
              <a:t>=NORMSINV(0.95)*SQRT(4)*40</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0A8F8B-9E31-40FD-A7A8-461F4E4BF744}" type="slidenum">
              <a:rPr lang="en-US" altLang="zh-TW" smtClean="0"/>
              <a:pPr/>
              <a:t>23</a:t>
            </a:fld>
            <a:endParaRPr lang="en-US" altLang="zh-TW"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altLang="zh-TW" smtClean="0"/>
              <a:t>=NORMSINV(0.95)*SQRT(4)*40</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C348786-2D85-4C48-B135-BD3E3850FE3D}" type="slidenum">
              <a:rPr lang="en-US" altLang="zh-TW" smtClean="0"/>
              <a:pPr/>
              <a:t>24</a:t>
            </a:fld>
            <a:endParaRPr lang="en-US" altLang="zh-TW"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altLang="zh-TW" smtClean="0"/>
              <a:t>=NORMSINV(0.95)*SQRT(4)*40</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投影片圖像版面配置區 1"/>
          <p:cNvSpPr>
            <a:spLocks noGrp="1" noRot="1" noChangeAspect="1" noTextEdit="1"/>
          </p:cNvSpPr>
          <p:nvPr>
            <p:ph type="sldImg"/>
          </p:nvPr>
        </p:nvSpPr>
        <p:spPr>
          <a:ln/>
        </p:spPr>
      </p:sp>
      <p:sp>
        <p:nvSpPr>
          <p:cNvPr id="50179" name="備忘稿版面配置區 2"/>
          <p:cNvSpPr>
            <a:spLocks noGrp="1"/>
          </p:cNvSpPr>
          <p:nvPr>
            <p:ph type="body" idx="1"/>
          </p:nvPr>
        </p:nvSpPr>
        <p:spPr>
          <a:noFill/>
          <a:ln/>
        </p:spPr>
        <p:txBody>
          <a:bodyPr/>
          <a:lstStyle/>
          <a:p>
            <a:pPr eaLnBrk="1" hangingPunct="1"/>
            <a:endParaRPr lang="zh-TW" altLang="en-US" smtClean="0"/>
          </a:p>
        </p:txBody>
      </p:sp>
      <p:sp>
        <p:nvSpPr>
          <p:cNvPr id="50180" name="投影片編號版面配置區 3"/>
          <p:cNvSpPr>
            <a:spLocks noGrp="1"/>
          </p:cNvSpPr>
          <p:nvPr>
            <p:ph type="sldNum" sz="quarter" idx="5"/>
          </p:nvPr>
        </p:nvSpPr>
        <p:spPr>
          <a:noFill/>
        </p:spPr>
        <p:txBody>
          <a:bodyPr/>
          <a:lstStyle/>
          <a:p>
            <a:fld id="{A1200574-0D4F-4BE8-85A5-31086AF024ED}" type="slidenum">
              <a:rPr lang="en-US" altLang="zh-TW" smtClean="0"/>
              <a:pPr/>
              <a:t>25</a:t>
            </a:fld>
            <a:endParaRPr lang="en-US" altLang="zh-TW"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投影片圖像版面配置區 1"/>
          <p:cNvSpPr>
            <a:spLocks noGrp="1" noRot="1" noChangeAspect="1" noTextEdit="1"/>
          </p:cNvSpPr>
          <p:nvPr>
            <p:ph type="sldImg"/>
          </p:nvPr>
        </p:nvSpPr>
        <p:spPr>
          <a:ln/>
        </p:spPr>
      </p:sp>
      <p:sp>
        <p:nvSpPr>
          <p:cNvPr id="51203" name="備忘稿版面配置區 2"/>
          <p:cNvSpPr>
            <a:spLocks noGrp="1"/>
          </p:cNvSpPr>
          <p:nvPr>
            <p:ph type="body" idx="1"/>
          </p:nvPr>
        </p:nvSpPr>
        <p:spPr>
          <a:noFill/>
          <a:ln/>
        </p:spPr>
        <p:txBody>
          <a:bodyPr/>
          <a:lstStyle/>
          <a:p>
            <a:pPr eaLnBrk="1" hangingPunct="1"/>
            <a:endParaRPr lang="zh-TW" altLang="en-US" smtClean="0"/>
          </a:p>
        </p:txBody>
      </p:sp>
      <p:sp>
        <p:nvSpPr>
          <p:cNvPr id="51204" name="投影片編號版面配置區 3"/>
          <p:cNvSpPr>
            <a:spLocks noGrp="1"/>
          </p:cNvSpPr>
          <p:nvPr>
            <p:ph type="sldNum" sz="quarter" idx="5"/>
          </p:nvPr>
        </p:nvSpPr>
        <p:spPr>
          <a:noFill/>
        </p:spPr>
        <p:txBody>
          <a:bodyPr/>
          <a:lstStyle/>
          <a:p>
            <a:fld id="{E4DE8C4A-6AC1-4E14-BB47-BFFA8CF72936}" type="slidenum">
              <a:rPr lang="en-US" altLang="zh-TW" smtClean="0"/>
              <a:pPr/>
              <a:t>30</a:t>
            </a:fld>
            <a:endParaRPr lang="en-US"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投影片圖像版面配置區 1"/>
          <p:cNvSpPr>
            <a:spLocks noGrp="1" noRot="1" noChangeAspect="1" noTextEdit="1"/>
          </p:cNvSpPr>
          <p:nvPr>
            <p:ph type="sldImg"/>
          </p:nvPr>
        </p:nvSpPr>
        <p:spPr>
          <a:ln/>
        </p:spPr>
      </p:sp>
      <p:sp>
        <p:nvSpPr>
          <p:cNvPr id="52227" name="備忘稿版面配置區 2"/>
          <p:cNvSpPr>
            <a:spLocks noGrp="1"/>
          </p:cNvSpPr>
          <p:nvPr>
            <p:ph type="body" idx="1"/>
          </p:nvPr>
        </p:nvSpPr>
        <p:spPr>
          <a:noFill/>
          <a:ln/>
        </p:spPr>
        <p:txBody>
          <a:bodyPr/>
          <a:lstStyle/>
          <a:p>
            <a:pPr eaLnBrk="1" hangingPunct="1"/>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42950" y="2130425"/>
            <a:ext cx="84201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95300" y="1600200"/>
            <a:ext cx="89154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81850" y="274638"/>
            <a:ext cx="222885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95300" y="274638"/>
            <a:ext cx="653415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42950" y="2130425"/>
            <a:ext cx="84201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82638" y="4406900"/>
            <a:ext cx="84201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95300" y="273050"/>
            <a:ext cx="3259138"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4" name="Picture 2" descr="\\140.112.59.165\ntuocw_ipt\logo\Logo及片頭尾\logo白字透明.png"/>
          <p:cNvPicPr>
            <a:picLocks noChangeAspect="1" noChangeArrowheads="1"/>
          </p:cNvPicPr>
          <p:nvPr userDrawn="1"/>
        </p:nvPicPr>
        <p:blipFill>
          <a:blip r:embed="rId2" cstate="print"/>
          <a:srcRect/>
          <a:stretch>
            <a:fillRect/>
          </a:stretch>
        </p:blipFill>
        <p:spPr bwMode="auto">
          <a:xfrm>
            <a:off x="7977188" y="5876925"/>
            <a:ext cx="1789112" cy="525463"/>
          </a:xfrm>
          <a:prstGeom prst="rect">
            <a:avLst/>
          </a:prstGeom>
          <a:noFill/>
          <a:ln w="9525">
            <a:noFill/>
            <a:miter lim="800000"/>
            <a:headEnd/>
            <a:tailEnd/>
          </a:ln>
        </p:spPr>
      </p:pic>
      <p:sp>
        <p:nvSpPr>
          <p:cNvPr id="2" name="標題 1"/>
          <p:cNvSpPr>
            <a:spLocks noGrp="1"/>
          </p:cNvSpPr>
          <p:nvPr>
            <p:ph type="title"/>
          </p:nvPr>
        </p:nvSpPr>
        <p:spPr>
          <a:xfrm>
            <a:off x="495300" y="274638"/>
            <a:ext cx="89154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95300" y="1600200"/>
            <a:ext cx="89154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41513" y="4800600"/>
            <a:ext cx="59436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81850" y="274638"/>
            <a:ext cx="222885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95300" y="274638"/>
            <a:ext cx="653415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11430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95300" y="273050"/>
            <a:ext cx="3259138"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41513" y="4800600"/>
            <a:ext cx="59436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pic>
        <p:nvPicPr>
          <p:cNvPr id="17410" name="Picture 2" descr="\\140.112.59.165\ntuocw_ipt\logo\Logo及片頭尾\logo白字透明.png"/>
          <p:cNvPicPr>
            <a:picLocks noChangeAspect="1" noChangeArrowheads="1"/>
          </p:cNvPicPr>
          <p:nvPr userDrawn="1"/>
        </p:nvPicPr>
        <p:blipFill>
          <a:blip r:embed="rId14" cstate="print"/>
          <a:srcRect/>
          <a:stretch>
            <a:fillRect/>
          </a:stretch>
        </p:blipFill>
        <p:spPr bwMode="auto">
          <a:xfrm>
            <a:off x="7977188" y="5876925"/>
            <a:ext cx="1789112" cy="525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7" r:id="rId1"/>
    <p:sldLayoutId id="2147483858"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timing>
    <p:tnLst>
      <p:par>
        <p:cTn id="1" dur="indefinite" restart="never" nodeType="tmRoot"/>
      </p:par>
    </p:tnLst>
  </p:timing>
  <p:hf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95300" y="274638"/>
            <a:ext cx="5970588"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A</a:t>
            </a:r>
          </a:p>
        </p:txBody>
      </p:sp>
      <p:sp>
        <p:nvSpPr>
          <p:cNvPr id="18435"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pic>
        <p:nvPicPr>
          <p:cNvPr id="18436" name="Picture 2" descr="\\140.112.59.165\ntuocw_ipt\logo\Logo及片頭尾\logo白字透明.png"/>
          <p:cNvPicPr>
            <a:picLocks noChangeAspect="1" noChangeArrowheads="1"/>
          </p:cNvPicPr>
          <p:nvPr userDrawn="1"/>
        </p:nvPicPr>
        <p:blipFill>
          <a:blip r:embed="rId14" cstate="print"/>
          <a:srcRect/>
          <a:stretch>
            <a:fillRect/>
          </a:stretch>
        </p:blipFill>
        <p:spPr bwMode="auto">
          <a:xfrm>
            <a:off x="7977188" y="5876925"/>
            <a:ext cx="1789112" cy="525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iming>
    <p:tnLst>
      <p:par>
        <p:cTn id="1" dur="indefinite" restart="never" nodeType="tmRoot"/>
      </p:par>
    </p:tnLst>
  </p:timing>
  <p:hf hdr="0" dt="0"/>
  <p:txStyles>
    <p:titleStyle>
      <a:lvl1pPr algn="ctr" rtl="0" eaLnBrk="0" fontAlgn="base" hangingPunct="0">
        <a:spcBef>
          <a:spcPct val="0"/>
        </a:spcBef>
        <a:spcAft>
          <a:spcPct val="0"/>
        </a:spcAft>
        <a:defRPr kumimoji="1" sz="3600" b="1">
          <a:solidFill>
            <a:srgbClr val="FFFFCC"/>
          </a:solidFill>
          <a:latin typeface="+mj-lt"/>
          <a:ea typeface="+mj-ea"/>
          <a:cs typeface="+mj-cs"/>
        </a:defRPr>
      </a:lvl1pPr>
      <a:lvl2pPr algn="ctr" rtl="0" eaLnBrk="0" fontAlgn="base" hangingPunct="0">
        <a:spcBef>
          <a:spcPct val="0"/>
        </a:spcBef>
        <a:spcAft>
          <a:spcPct val="0"/>
        </a:spcAft>
        <a:defRPr kumimoji="1" sz="3600" b="1">
          <a:solidFill>
            <a:srgbClr val="FFFFCC"/>
          </a:solidFill>
          <a:latin typeface="Batang" pitchFamily="18" charset="-127"/>
          <a:ea typeface="新細明體" pitchFamily="18" charset="-120"/>
        </a:defRPr>
      </a:lvl2pPr>
      <a:lvl3pPr algn="ctr" rtl="0" eaLnBrk="0" fontAlgn="base" hangingPunct="0">
        <a:spcBef>
          <a:spcPct val="0"/>
        </a:spcBef>
        <a:spcAft>
          <a:spcPct val="0"/>
        </a:spcAft>
        <a:defRPr kumimoji="1" sz="3600" b="1">
          <a:solidFill>
            <a:srgbClr val="FFFFCC"/>
          </a:solidFill>
          <a:latin typeface="Batang" pitchFamily="18" charset="-127"/>
          <a:ea typeface="新細明體" pitchFamily="18" charset="-120"/>
        </a:defRPr>
      </a:lvl3pPr>
      <a:lvl4pPr algn="ctr" rtl="0" eaLnBrk="0" fontAlgn="base" hangingPunct="0">
        <a:spcBef>
          <a:spcPct val="0"/>
        </a:spcBef>
        <a:spcAft>
          <a:spcPct val="0"/>
        </a:spcAft>
        <a:defRPr kumimoji="1" sz="3600" b="1">
          <a:solidFill>
            <a:srgbClr val="FFFFCC"/>
          </a:solidFill>
          <a:latin typeface="Batang" pitchFamily="18" charset="-127"/>
          <a:ea typeface="新細明體" pitchFamily="18" charset="-120"/>
        </a:defRPr>
      </a:lvl4pPr>
      <a:lvl5pPr algn="ctr" rtl="0" eaLnBrk="0" fontAlgn="base" hangingPunct="0">
        <a:spcBef>
          <a:spcPct val="0"/>
        </a:spcBef>
        <a:spcAft>
          <a:spcPct val="0"/>
        </a:spcAft>
        <a:defRPr kumimoji="1" sz="3600" b="1">
          <a:solidFill>
            <a:srgbClr val="FFFFCC"/>
          </a:solidFill>
          <a:latin typeface="Batang" pitchFamily="18" charset="-127"/>
          <a:ea typeface="新細明體" pitchFamily="18" charset="-120"/>
        </a:defRPr>
      </a:lvl5pPr>
      <a:lvl6pPr marL="457200" algn="ctr" rtl="0" fontAlgn="base">
        <a:spcBef>
          <a:spcPct val="0"/>
        </a:spcBef>
        <a:spcAft>
          <a:spcPct val="0"/>
        </a:spcAft>
        <a:defRPr kumimoji="1" sz="3600" b="1">
          <a:solidFill>
            <a:srgbClr val="FFFFCC"/>
          </a:solidFill>
          <a:latin typeface="Batang" pitchFamily="18" charset="-127"/>
          <a:ea typeface="新細明體" pitchFamily="18" charset="-120"/>
        </a:defRPr>
      </a:lvl6pPr>
      <a:lvl7pPr marL="914400" algn="ctr" rtl="0" fontAlgn="base">
        <a:spcBef>
          <a:spcPct val="0"/>
        </a:spcBef>
        <a:spcAft>
          <a:spcPct val="0"/>
        </a:spcAft>
        <a:defRPr kumimoji="1" sz="3600" b="1">
          <a:solidFill>
            <a:srgbClr val="FFFFCC"/>
          </a:solidFill>
          <a:latin typeface="Batang" pitchFamily="18" charset="-127"/>
          <a:ea typeface="新細明體" pitchFamily="18" charset="-120"/>
        </a:defRPr>
      </a:lvl7pPr>
      <a:lvl8pPr marL="1371600" algn="ctr" rtl="0" fontAlgn="base">
        <a:spcBef>
          <a:spcPct val="0"/>
        </a:spcBef>
        <a:spcAft>
          <a:spcPct val="0"/>
        </a:spcAft>
        <a:defRPr kumimoji="1" sz="3600" b="1">
          <a:solidFill>
            <a:srgbClr val="FFFFCC"/>
          </a:solidFill>
          <a:latin typeface="Batang" pitchFamily="18" charset="-127"/>
          <a:ea typeface="新細明體" pitchFamily="18" charset="-120"/>
        </a:defRPr>
      </a:lvl8pPr>
      <a:lvl9pPr marL="1828800" algn="ctr" rtl="0" fontAlgn="base">
        <a:spcBef>
          <a:spcPct val="0"/>
        </a:spcBef>
        <a:spcAft>
          <a:spcPct val="0"/>
        </a:spcAft>
        <a:defRPr kumimoji="1" sz="3600" b="1">
          <a:solidFill>
            <a:srgbClr val="FFFFCC"/>
          </a:solidFill>
          <a:latin typeface="Batang" pitchFamily="18" charset="-127"/>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bg1"/>
          </a:solidFill>
          <a:latin typeface="Arial" charset="0"/>
          <a:ea typeface="+mn-ea"/>
        </a:defRPr>
      </a:lvl2pPr>
      <a:lvl3pPr marL="1143000" indent="-228600" algn="l" rtl="0" eaLnBrk="0" fontAlgn="base" hangingPunct="0">
        <a:spcBef>
          <a:spcPct val="20000"/>
        </a:spcBef>
        <a:spcAft>
          <a:spcPct val="0"/>
        </a:spcAft>
        <a:buChar char="•"/>
        <a:defRPr kumimoji="1" sz="2400">
          <a:solidFill>
            <a:schemeClr val="bg1"/>
          </a:solidFill>
          <a:latin typeface="Arial" charset="0"/>
          <a:ea typeface="+mn-ea"/>
        </a:defRPr>
      </a:lvl3pPr>
      <a:lvl4pPr marL="1600200" indent="-228600" algn="l" rtl="0" eaLnBrk="0" fontAlgn="base" hangingPunct="0">
        <a:spcBef>
          <a:spcPct val="20000"/>
        </a:spcBef>
        <a:spcAft>
          <a:spcPct val="0"/>
        </a:spcAft>
        <a:buChar char="–"/>
        <a:defRPr kumimoji="1" sz="2000">
          <a:solidFill>
            <a:schemeClr val="bg1"/>
          </a:solidFill>
          <a:latin typeface="Arial" charset="0"/>
          <a:ea typeface="+mn-ea"/>
        </a:defRPr>
      </a:lvl4pPr>
      <a:lvl5pPr marL="2057400" indent="-228600" algn="l" rtl="0" eaLnBrk="0" fontAlgn="base" hangingPunct="0">
        <a:spcBef>
          <a:spcPct val="20000"/>
        </a:spcBef>
        <a:spcAft>
          <a:spcPct val="0"/>
        </a:spcAft>
        <a:buChar char="»"/>
        <a:defRPr kumimoji="1" sz="2000">
          <a:solidFill>
            <a:schemeClr val="bg1"/>
          </a:solidFill>
          <a:latin typeface="Arial" charset="0"/>
          <a:ea typeface="+mn-ea"/>
        </a:defRPr>
      </a:lvl5pPr>
      <a:lvl6pPr marL="2514600" indent="-228600" algn="l" rtl="0" fontAlgn="base">
        <a:spcBef>
          <a:spcPct val="20000"/>
        </a:spcBef>
        <a:spcAft>
          <a:spcPct val="0"/>
        </a:spcAft>
        <a:buChar char="»"/>
        <a:defRPr kumimoji="1" sz="2000">
          <a:solidFill>
            <a:schemeClr val="bg1"/>
          </a:solidFill>
          <a:latin typeface="Arial" charset="0"/>
          <a:ea typeface="+mn-ea"/>
        </a:defRPr>
      </a:lvl6pPr>
      <a:lvl7pPr marL="2971800" indent="-228600" algn="l" rtl="0" fontAlgn="base">
        <a:spcBef>
          <a:spcPct val="20000"/>
        </a:spcBef>
        <a:spcAft>
          <a:spcPct val="0"/>
        </a:spcAft>
        <a:buChar char="»"/>
        <a:defRPr kumimoji="1" sz="2000">
          <a:solidFill>
            <a:schemeClr val="bg1"/>
          </a:solidFill>
          <a:latin typeface="Arial" charset="0"/>
          <a:ea typeface="+mn-ea"/>
        </a:defRPr>
      </a:lvl7pPr>
      <a:lvl8pPr marL="3429000" indent="-228600" algn="l" rtl="0" fontAlgn="base">
        <a:spcBef>
          <a:spcPct val="20000"/>
        </a:spcBef>
        <a:spcAft>
          <a:spcPct val="0"/>
        </a:spcAft>
        <a:buChar char="»"/>
        <a:defRPr kumimoji="1" sz="2000">
          <a:solidFill>
            <a:schemeClr val="bg1"/>
          </a:solidFill>
          <a:latin typeface="Arial" charset="0"/>
          <a:ea typeface="+mn-ea"/>
        </a:defRPr>
      </a:lvl8pPr>
      <a:lvl9pPr marL="3886200" indent="-228600" algn="l" rtl="0" fontAlgn="base">
        <a:spcBef>
          <a:spcPct val="20000"/>
        </a:spcBef>
        <a:spcAft>
          <a:spcPct val="0"/>
        </a:spcAft>
        <a:buChar char="»"/>
        <a:defRPr kumimoji="1" sz="2000">
          <a:solidFill>
            <a:schemeClr val="bg1"/>
          </a:solidFill>
          <a:latin typeface="Arial" charset="0"/>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nc-sa/3.0/tw/"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1.xml"/><Relationship Id="rId7" Type="http://schemas.openxmlformats.org/officeDocument/2006/relationships/oleObject" Target="../embeddings/oleObject47.bin"/><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oleObject" Target="../embeddings/oleObject46.bin"/><Relationship Id="rId11" Type="http://schemas.openxmlformats.org/officeDocument/2006/relationships/image" Target="../media/image50.png"/><Relationship Id="rId5" Type="http://schemas.openxmlformats.org/officeDocument/2006/relationships/oleObject" Target="../embeddings/oleObject45.bin"/><Relationship Id="rId10" Type="http://schemas.openxmlformats.org/officeDocument/2006/relationships/hyperlink" Target="http://get.nccu.edu.tw:8080/getcdb/handle/getcdb/127023" TargetMode="External"/><Relationship Id="rId4" Type="http://schemas.openxmlformats.org/officeDocument/2006/relationships/oleObject" Target="../embeddings/oleObject44.bin"/><Relationship Id="rId9" Type="http://schemas.openxmlformats.org/officeDocument/2006/relationships/image" Target="../media/image4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0.png"/><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hyperlink" Target="http://get.nccu.edu.tw:8080/getcdb/handle/getcdb/127023" TargetMode="External"/><Relationship Id="rId5" Type="http://schemas.openxmlformats.org/officeDocument/2006/relationships/image" Target="../media/image52.jpeg"/><Relationship Id="rId4" Type="http://schemas.openxmlformats.org/officeDocument/2006/relationships/oleObject" Target="../embeddings/oleObject49.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hyperlink" Target="http://creativecommons.org/licenses/by-nc-sa/3.0/tw/"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hyperlink" Target="http://creativecommons.org/licenses/by-nc-sa/3.0/tw/"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hyperlink" Target="http://creativecommons.org/licenses/by-nc-sa/3.0/tw/"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50.png"/><Relationship Id="rId5" Type="http://schemas.openxmlformats.org/officeDocument/2006/relationships/hyperlink" Target="http://get.nccu.edu.tw:8080/getcdb/handle/getcdb/127023" TargetMode="External"/><Relationship Id="rId4" Type="http://schemas.openxmlformats.org/officeDocument/2006/relationships/image" Target="../media/image55.wmf"/></Relationships>
</file>

<file path=ppt/slides/_rels/slide26.x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slideLayout" Target="../slideLayouts/slideLayout13.xml"/><Relationship Id="rId5" Type="http://schemas.openxmlformats.org/officeDocument/2006/relationships/image" Target="../media/image50.png"/><Relationship Id="rId4" Type="http://schemas.openxmlformats.org/officeDocument/2006/relationships/hyperlink" Target="http://get.nccu.edu.tw:8080/getcdb/handle/getcdb/127023"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get.nccu.edu.tw:8080/getcdb/handle/getcdb/127023" TargetMode="External"/><Relationship Id="rId2" Type="http://schemas.openxmlformats.org/officeDocument/2006/relationships/image" Target="../media/image58.wmf"/><Relationship Id="rId1" Type="http://schemas.openxmlformats.org/officeDocument/2006/relationships/slideLayout" Target="../slideLayouts/slideLayout13.xml"/><Relationship Id="rId4" Type="http://schemas.openxmlformats.org/officeDocument/2006/relationships/image" Target="../media/image5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3" Type="http://schemas.openxmlformats.org/officeDocument/2006/relationships/hyperlink" Target="http://get.nccu.edu.tw:8080/getcdb/handle/getcdb/127023"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60.wmf"/><Relationship Id="rId5" Type="http://schemas.openxmlformats.org/officeDocument/2006/relationships/image" Target="../media/image59.png"/><Relationship Id="rId4" Type="http://schemas.openxmlformats.org/officeDocument/2006/relationships/image" Target="../media/image50.png"/></Relationships>
</file>

<file path=ppt/slides/_rels/slide31.xml.rels><?xml version="1.0" encoding="UTF-8" standalone="yes"?>
<Relationships xmlns="http://schemas.openxmlformats.org/package/2006/relationships"><Relationship Id="rId8" Type="http://schemas.openxmlformats.org/officeDocument/2006/relationships/image" Target="../media/image63.png"/><Relationship Id="rId3" Type="http://schemas.openxmlformats.org/officeDocument/2006/relationships/image" Target="../media/image50.png"/><Relationship Id="rId7" Type="http://schemas.openxmlformats.org/officeDocument/2006/relationships/hyperlink" Target="http://en.wikipedia.org/wiki/Public_domain" TargetMode="External"/><Relationship Id="rId2" Type="http://schemas.openxmlformats.org/officeDocument/2006/relationships/hyperlink" Target="http://get.nccu.edu.tw:8080/getcdb/handle/getcdb/127023" TargetMode="External"/><Relationship Id="rId1" Type="http://schemas.openxmlformats.org/officeDocument/2006/relationships/slideLayout" Target="../slideLayouts/slideLayout13.xml"/><Relationship Id="rId6" Type="http://schemas.openxmlformats.org/officeDocument/2006/relationships/image" Target="../media/image62.png"/><Relationship Id="rId5" Type="http://schemas.openxmlformats.org/officeDocument/2006/relationships/hyperlink" Target="//upload.wikimedia.org/wikipedia/commons/8/82/Dell_Logo.png" TargetMode="External"/><Relationship Id="rId4" Type="http://schemas.openxmlformats.org/officeDocument/2006/relationships/image" Target="../media/image61.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0.bin"/><Relationship Id="rId7" Type="http://schemas.openxmlformats.org/officeDocument/2006/relationships/oleObject" Target="../embeddings/oleObject54.bin"/><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oleObject" Target="../embeddings/oleObject53.bin"/><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13.xml"/><Relationship Id="rId1" Type="http://schemas.openxmlformats.org/officeDocument/2006/relationships/vmlDrawing" Target="../drawings/vmlDrawing16.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8" Type="http://schemas.openxmlformats.org/officeDocument/2006/relationships/image" Target="../media/image70.jpeg"/><Relationship Id="rId13" Type="http://schemas.openxmlformats.org/officeDocument/2006/relationships/image" Target="../media/image56.wmf"/><Relationship Id="rId3" Type="http://schemas.openxmlformats.org/officeDocument/2006/relationships/hyperlink" Target="http://office.microsoft.com/zh-hk/HA010152965.aspx" TargetMode="External"/><Relationship Id="rId7" Type="http://schemas.openxmlformats.org/officeDocument/2006/relationships/image" Target="../media/image50.png"/><Relationship Id="rId12" Type="http://schemas.openxmlformats.org/officeDocument/2006/relationships/image" Target="../media/image55.wmf"/><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hyperlink" Target="http://get.nccu.edu.tw:8080/getcdb/handle/getcdb/127023" TargetMode="External"/><Relationship Id="rId11" Type="http://schemas.openxmlformats.org/officeDocument/2006/relationships/image" Target="../media/image54.wmf"/><Relationship Id="rId5" Type="http://schemas.openxmlformats.org/officeDocument/2006/relationships/image" Target="../media/image49.wmf"/><Relationship Id="rId10" Type="http://schemas.openxmlformats.org/officeDocument/2006/relationships/image" Target="../media/image4.png"/><Relationship Id="rId4" Type="http://schemas.openxmlformats.org/officeDocument/2006/relationships/hyperlink" Target="http://dir.coolclips.com/Structures/Common_Dwellings/Apartments_Condominiums/shopping_center_and_parking_lot_arch0399.html" TargetMode="External"/><Relationship Id="rId9" Type="http://schemas.openxmlformats.org/officeDocument/2006/relationships/hyperlink" Target="http://creativecommons.org/licenses/by-nc-sa/3.0/tw/" TargetMode="External"/></Relationships>
</file>

<file path=ppt/slides/_rels/slide37.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image" Target="../media/image62.png"/><Relationship Id="rId18" Type="http://schemas.openxmlformats.org/officeDocument/2006/relationships/image" Target="../media/image59.png"/><Relationship Id="rId3" Type="http://schemas.openxmlformats.org/officeDocument/2006/relationships/hyperlink" Target="http://office.microsoft.com/zh-hk/HA010152965.aspx" TargetMode="External"/><Relationship Id="rId7" Type="http://schemas.openxmlformats.org/officeDocument/2006/relationships/hyperlink" Target="http://commons.wikimedia.org/wiki/File:Dell_Logo.png" TargetMode="External"/><Relationship Id="rId12" Type="http://schemas.openxmlformats.org/officeDocument/2006/relationships/hyperlink" Target="//upload.wikimedia.org/wikipedia/commons/8/82/Dell_Logo.png" TargetMode="External"/><Relationship Id="rId17" Type="http://schemas.openxmlformats.org/officeDocument/2006/relationships/image" Target="../media/image61.wmf"/><Relationship Id="rId2" Type="http://schemas.openxmlformats.org/officeDocument/2006/relationships/notesSlide" Target="../notesSlides/notesSlide10.xml"/><Relationship Id="rId16" Type="http://schemas.openxmlformats.org/officeDocument/2006/relationships/image" Target="../media/image60.wmf"/><Relationship Id="rId1" Type="http://schemas.openxmlformats.org/officeDocument/2006/relationships/slideLayout" Target="../slideLayouts/slideLayout18.xml"/><Relationship Id="rId6" Type="http://schemas.openxmlformats.org/officeDocument/2006/relationships/hyperlink" Target="http://www.clipartoday.com/clipart/objects/objects/tools_184085.html" TargetMode="External"/><Relationship Id="rId11" Type="http://schemas.openxmlformats.org/officeDocument/2006/relationships/image" Target="../media/image58.wmf"/><Relationship Id="rId5" Type="http://schemas.openxmlformats.org/officeDocument/2006/relationships/hyperlink" Target="http://www.allfreelogo.com/privacy-policy/" TargetMode="External"/><Relationship Id="rId15" Type="http://schemas.openxmlformats.org/officeDocument/2006/relationships/image" Target="../media/image63.png"/><Relationship Id="rId10" Type="http://schemas.openxmlformats.org/officeDocument/2006/relationships/image" Target="../media/image50.png"/><Relationship Id="rId4" Type="http://schemas.openxmlformats.org/officeDocument/2006/relationships/hyperlink" Target="http://www.allfreelogo.com/logo/hp-logo.html" TargetMode="External"/><Relationship Id="rId9" Type="http://schemas.openxmlformats.org/officeDocument/2006/relationships/hyperlink" Target="http://get.nccu.edu.tw:8080/getcdb/handle/getcdb/127023" TargetMode="External"/><Relationship Id="rId14" Type="http://schemas.openxmlformats.org/officeDocument/2006/relationships/hyperlink" Target="http://en.wikipedia.org/wiki/Public_domain"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office.microsoft.com/zh-hk/HA010152965.aspx"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image" Target="../media/image71.wmf"/><Relationship Id="rId5" Type="http://schemas.openxmlformats.org/officeDocument/2006/relationships/image" Target="../media/image50.png"/><Relationship Id="rId4" Type="http://schemas.openxmlformats.org/officeDocument/2006/relationships/hyperlink" Target="http://get.nccu.edu.tw:8080/getcdb/handle/getcdb/127023" TargetMode="Externa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5.bin"/><Relationship Id="rId7" Type="http://schemas.openxmlformats.org/officeDocument/2006/relationships/oleObject" Target="../embeddings/oleObject19.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4.bin"/><Relationship Id="rId12" Type="http://schemas.openxmlformats.org/officeDocument/2006/relationships/oleObject" Target="../embeddings/oleObject29.bin"/><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23.bin"/><Relationship Id="rId11" Type="http://schemas.openxmlformats.org/officeDocument/2006/relationships/oleObject" Target="../embeddings/oleObject28.bin"/><Relationship Id="rId5" Type="http://schemas.openxmlformats.org/officeDocument/2006/relationships/oleObject" Target="../embeddings/oleObject22.bin"/><Relationship Id="rId10" Type="http://schemas.openxmlformats.org/officeDocument/2006/relationships/oleObject" Target="../embeddings/oleObject27.bin"/><Relationship Id="rId4" Type="http://schemas.openxmlformats.org/officeDocument/2006/relationships/oleObject" Target="../embeddings/oleObject21.bin"/><Relationship Id="rId9" Type="http://schemas.openxmlformats.org/officeDocument/2006/relationships/oleObject" Target="../embeddings/oleObject26.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image" Target="../media/image34.jpeg"/><Relationship Id="rId4" Type="http://schemas.openxmlformats.org/officeDocument/2006/relationships/oleObject" Target="../embeddings/oleObject3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701675" y="2286000"/>
            <a:ext cx="8502650" cy="2286000"/>
          </a:xfrm>
          <a:ln>
            <a:miter lim="800000"/>
            <a:headEnd/>
            <a:tailEnd/>
          </a:ln>
          <a:effectLst>
            <a:outerShdw dist="35921" dir="2700000" algn="ctr" rotWithShape="0">
              <a:srgbClr val="000000"/>
            </a:outerShdw>
          </a:effectLst>
        </p:spPr>
        <p:txBody>
          <a:bodyPr vert="horz" wrap="square" lIns="91440" tIns="45720" rIns="91440" bIns="45720" numCol="1" anchor="t" anchorCtr="0" compatLnSpc="1">
            <a:prstTxWarp prst="textNoShape">
              <a:avLst/>
            </a:prstTxWarp>
          </a:bodyPr>
          <a:lstStyle/>
          <a:p>
            <a:pPr eaLnBrk="1" hangingPunct="1">
              <a:defRPr/>
            </a:pPr>
            <a:r>
              <a:rPr lang="en-US" altLang="zh-TW" smtClean="0">
                <a:solidFill>
                  <a:schemeClr val="bg1"/>
                </a:solidFill>
              </a:rPr>
              <a:t>Inventory Management: </a:t>
            </a:r>
            <a:br>
              <a:rPr lang="en-US" altLang="zh-TW" smtClean="0">
                <a:solidFill>
                  <a:schemeClr val="bg1"/>
                </a:solidFill>
              </a:rPr>
            </a:br>
            <a:r>
              <a:rPr lang="en-US" altLang="zh-TW" smtClean="0">
                <a:solidFill>
                  <a:schemeClr val="bg1"/>
                </a:solidFill>
              </a:rPr>
              <a:t>Safety Inventory (II)</a:t>
            </a:r>
          </a:p>
        </p:txBody>
      </p:sp>
      <p:sp>
        <p:nvSpPr>
          <p:cNvPr id="20483" name="矩形 18"/>
          <p:cNvSpPr>
            <a:spLocks noChangeArrowheads="1"/>
          </p:cNvSpPr>
          <p:nvPr/>
        </p:nvSpPr>
        <p:spPr bwMode="auto">
          <a:xfrm>
            <a:off x="2928938" y="6070600"/>
            <a:ext cx="4013200" cy="523875"/>
          </a:xfrm>
          <a:prstGeom prst="rect">
            <a:avLst/>
          </a:prstGeom>
          <a:noFill/>
          <a:ln w="9525">
            <a:noFill/>
            <a:miter lim="800000"/>
            <a:headEnd/>
            <a:tailEnd/>
          </a:ln>
        </p:spPr>
        <p:txBody>
          <a:bodyPr>
            <a:spAutoFit/>
          </a:bodyPr>
          <a:lstStyle/>
          <a:p>
            <a:pPr algn="just"/>
            <a:r>
              <a:rPr kumimoji="0" lang="en-US" altLang="zh-TW" sz="1400" b="1">
                <a:ea typeface="標楷體" pitchFamily="65" charset="-120"/>
              </a:rPr>
              <a:t>【</a:t>
            </a:r>
            <a:r>
              <a:rPr kumimoji="0" lang="zh-TW" altLang="en-US" sz="1400" b="1">
                <a:ea typeface="標楷體" pitchFamily="65" charset="-120"/>
              </a:rPr>
              <a:t>本著作除另有註明外，採取</a:t>
            </a:r>
            <a:r>
              <a:rPr kumimoji="0" lang="zh-TW" altLang="en-US" sz="1400" b="1" u="sng">
                <a:ea typeface="標楷體" pitchFamily="65" charset="-120"/>
                <a:hlinkClick r:id="rId2"/>
              </a:rPr>
              <a:t>創用</a:t>
            </a:r>
            <a:r>
              <a:rPr kumimoji="0" lang="en-US" altLang="zh-TW" sz="1400" b="1" u="sng">
                <a:ea typeface="標楷體" pitchFamily="65" charset="-120"/>
                <a:hlinkClick r:id="rId2"/>
              </a:rPr>
              <a:t>CC</a:t>
            </a:r>
            <a:r>
              <a:rPr kumimoji="0" lang="zh-TW" altLang="en-US" sz="1400" b="1" u="sng">
                <a:ea typeface="標楷體" pitchFamily="65" charset="-120"/>
                <a:hlinkClick r:id="rId2"/>
              </a:rPr>
              <a:t>「姓名標示－非商業性－相同方式分享」台灣</a:t>
            </a:r>
            <a:r>
              <a:rPr kumimoji="0" lang="en-US" altLang="zh-TW" sz="1400" b="1" u="sng">
                <a:ea typeface="標楷體" pitchFamily="65" charset="-120"/>
                <a:hlinkClick r:id="rId2"/>
              </a:rPr>
              <a:t>3.0</a:t>
            </a:r>
            <a:r>
              <a:rPr kumimoji="0" lang="zh-TW" altLang="en-US" sz="1400" b="1" u="sng">
                <a:ea typeface="標楷體" pitchFamily="65" charset="-120"/>
                <a:hlinkClick r:id="rId2"/>
              </a:rPr>
              <a:t>版</a:t>
            </a:r>
            <a:r>
              <a:rPr kumimoji="0" lang="zh-TW" altLang="en-US" sz="1400" b="1">
                <a:ea typeface="標楷體" pitchFamily="65" charset="-120"/>
              </a:rPr>
              <a:t>授權釋出</a:t>
            </a:r>
            <a:r>
              <a:rPr kumimoji="0" lang="en-US" altLang="zh-TW" sz="1400" b="1">
                <a:ea typeface="標楷體" pitchFamily="65" charset="-120"/>
              </a:rPr>
              <a:t>】</a:t>
            </a:r>
          </a:p>
        </p:txBody>
      </p:sp>
      <p:pic>
        <p:nvPicPr>
          <p:cNvPr id="20484" name="Picture 15" descr="cc">
            <a:hlinkClick r:id="rId2"/>
          </p:cNvPr>
          <p:cNvPicPr>
            <a:picLocks noChangeAspect="1" noChangeArrowheads="1"/>
          </p:cNvPicPr>
          <p:nvPr/>
        </p:nvPicPr>
        <p:blipFill>
          <a:blip r:embed="rId3" cstate="print"/>
          <a:srcRect/>
          <a:stretch>
            <a:fillRect/>
          </a:stretch>
        </p:blipFill>
        <p:spPr bwMode="auto">
          <a:xfrm>
            <a:off x="1928813" y="6165850"/>
            <a:ext cx="1004887" cy="360363"/>
          </a:xfrm>
          <a:prstGeom prst="rect">
            <a:avLst/>
          </a:prstGeom>
          <a:noFill/>
          <a:ln w="9525">
            <a:noFill/>
            <a:miter lim="800000"/>
            <a:headEnd/>
            <a:tailEnd/>
          </a:ln>
        </p:spPr>
      </p:pic>
      <p:sp>
        <p:nvSpPr>
          <p:cNvPr id="20485" name="文字方塊 4"/>
          <p:cNvSpPr txBox="1">
            <a:spLocks noChangeArrowheads="1"/>
          </p:cNvSpPr>
          <p:nvPr/>
        </p:nvSpPr>
        <p:spPr bwMode="auto">
          <a:xfrm>
            <a:off x="849313" y="549275"/>
            <a:ext cx="7775575" cy="461963"/>
          </a:xfrm>
          <a:prstGeom prst="rect">
            <a:avLst/>
          </a:prstGeom>
          <a:noFill/>
          <a:ln w="9525">
            <a:noFill/>
            <a:miter lim="800000"/>
            <a:headEnd/>
            <a:tailEnd/>
          </a:ln>
        </p:spPr>
        <p:txBody>
          <a:bodyPr>
            <a:spAutoFit/>
          </a:bodyPr>
          <a:lstStyle/>
          <a:p>
            <a:r>
              <a:rPr lang="zh-TW" altLang="en-US">
                <a:solidFill>
                  <a:schemeClr val="bg1"/>
                </a:solidFill>
                <a:latin typeface="微軟正黑體" pitchFamily="34" charset="-120"/>
                <a:ea typeface="微軟正黑體" pitchFamily="34" charset="-120"/>
              </a:rPr>
              <a:t>第七單元：</a:t>
            </a:r>
            <a:r>
              <a:rPr lang="en-US" altLang="zh-TW">
                <a:solidFill>
                  <a:schemeClr val="bg1"/>
                </a:solidFill>
              </a:rPr>
              <a:t>Inventory Management: Safety Inventory (II)</a:t>
            </a:r>
            <a:endParaRPr lang="zh-TW" altLang="en-US" b="1">
              <a:solidFill>
                <a:schemeClr val="bg1"/>
              </a:solidFill>
              <a:latin typeface="微軟正黑體" pitchFamily="34" charset="-120"/>
              <a:ea typeface="微軟正黑體" pitchFamily="34" charset="-120"/>
            </a:endParaRPr>
          </a:p>
        </p:txBody>
      </p:sp>
      <p:sp>
        <p:nvSpPr>
          <p:cNvPr id="20486" name="文字方塊 2"/>
          <p:cNvSpPr txBox="1">
            <a:spLocks noChangeArrowheads="1"/>
          </p:cNvSpPr>
          <p:nvPr/>
        </p:nvSpPr>
        <p:spPr bwMode="auto">
          <a:xfrm>
            <a:off x="3944938" y="5013325"/>
            <a:ext cx="1752600" cy="461963"/>
          </a:xfrm>
          <a:prstGeom prst="rect">
            <a:avLst/>
          </a:prstGeom>
          <a:noFill/>
          <a:ln w="9525">
            <a:noFill/>
            <a:miter lim="800000"/>
            <a:headEnd/>
            <a:tailEnd/>
          </a:ln>
        </p:spPr>
        <p:txBody>
          <a:bodyPr>
            <a:spAutoFit/>
          </a:bodyPr>
          <a:lstStyle/>
          <a:p>
            <a:r>
              <a:rPr lang="zh-TW" altLang="en-US">
                <a:solidFill>
                  <a:schemeClr val="bg1"/>
                </a:solidFill>
                <a:latin typeface="微軟正黑體" pitchFamily="34" charset="-120"/>
                <a:ea typeface="微軟正黑體" pitchFamily="34" charset="-120"/>
              </a:rPr>
              <a:t>郭瑞祥教授</a:t>
            </a:r>
          </a:p>
        </p:txBody>
      </p:sp>
      <p:sp>
        <p:nvSpPr>
          <p:cNvPr id="7"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13"/>
          <p:cNvSpPr>
            <a:spLocks noChangeArrowheads="1"/>
          </p:cNvSpPr>
          <p:nvPr/>
        </p:nvSpPr>
        <p:spPr bwMode="auto">
          <a:xfrm>
            <a:off x="415925" y="836613"/>
            <a:ext cx="8991600" cy="5029200"/>
          </a:xfrm>
          <a:prstGeom prst="rect">
            <a:avLst/>
          </a:prstGeom>
          <a:noFill/>
          <a:ln w="9525">
            <a:noFill/>
            <a:miter lim="800000"/>
            <a:headEnd/>
            <a:tailEnd/>
          </a:ln>
        </p:spPr>
        <p:txBody>
          <a:bodyPr/>
          <a:lstStyle/>
          <a:p>
            <a:pPr marL="342900" indent="-342900" algn="l">
              <a:lnSpc>
                <a:spcPct val="110000"/>
              </a:lnSpc>
              <a:spcBef>
                <a:spcPct val="20000"/>
              </a:spcBef>
              <a:buFont typeface="Batang" pitchFamily="18" charset="-127"/>
              <a:buChar char="►"/>
            </a:pPr>
            <a:r>
              <a:rPr lang="en-US" altLang="zh-TW">
                <a:solidFill>
                  <a:schemeClr val="bg1"/>
                </a:solidFill>
                <a:latin typeface="Arial" charset="0"/>
              </a:rPr>
              <a:t>Suppose we have</a:t>
            </a:r>
          </a:p>
          <a:p>
            <a:pPr marL="342900" indent="-342900" algn="l">
              <a:lnSpc>
                <a:spcPct val="110000"/>
              </a:lnSpc>
              <a:spcBef>
                <a:spcPct val="20000"/>
              </a:spcBef>
              <a:buFont typeface="Batang" pitchFamily="18" charset="-127"/>
              <a:buChar char="►"/>
            </a:pPr>
            <a:endParaRPr lang="en-US" altLang="zh-TW">
              <a:solidFill>
                <a:schemeClr val="bg1"/>
              </a:solidFill>
              <a:latin typeface="Arial" charset="0"/>
            </a:endParaRPr>
          </a:p>
          <a:p>
            <a:pPr marL="342900" indent="-342900" algn="l">
              <a:lnSpc>
                <a:spcPct val="110000"/>
              </a:lnSpc>
              <a:spcBef>
                <a:spcPct val="20000"/>
              </a:spcBef>
              <a:buFont typeface="Batang" pitchFamily="18" charset="-127"/>
              <a:buChar char="►"/>
            </a:pPr>
            <a:endParaRPr lang="en-US" altLang="zh-TW">
              <a:solidFill>
                <a:schemeClr val="bg1"/>
              </a:solidFill>
              <a:latin typeface="Arial" charset="0"/>
            </a:endParaRPr>
          </a:p>
          <a:p>
            <a:pPr marL="342900" indent="-342900" algn="l">
              <a:lnSpc>
                <a:spcPct val="110000"/>
              </a:lnSpc>
              <a:spcBef>
                <a:spcPct val="20000"/>
              </a:spcBef>
              <a:buFont typeface="Batang" pitchFamily="18" charset="-127"/>
              <a:buChar char="►"/>
            </a:pPr>
            <a:endParaRPr lang="en-US" altLang="zh-TW">
              <a:solidFill>
                <a:schemeClr val="bg1"/>
              </a:solidFill>
              <a:latin typeface="Arial" charset="0"/>
            </a:endParaRPr>
          </a:p>
          <a:p>
            <a:pPr marL="342900" indent="-342900" algn="l">
              <a:lnSpc>
                <a:spcPct val="110000"/>
              </a:lnSpc>
              <a:spcBef>
                <a:spcPct val="20000"/>
              </a:spcBef>
              <a:buFont typeface="Batang" pitchFamily="18" charset="-127"/>
              <a:buChar char="►"/>
            </a:pPr>
            <a:r>
              <a:rPr lang="en-US" altLang="zh-TW">
                <a:solidFill>
                  <a:schemeClr val="bg1"/>
                </a:solidFill>
                <a:latin typeface="Arial" charset="0"/>
              </a:rPr>
              <a:t>Required safety inventory,</a:t>
            </a:r>
          </a:p>
          <a:p>
            <a:pPr marL="342900" indent="-342900" algn="l">
              <a:lnSpc>
                <a:spcPct val="110000"/>
              </a:lnSpc>
              <a:spcBef>
                <a:spcPct val="20000"/>
              </a:spcBef>
              <a:buFont typeface="Batang" pitchFamily="18" charset="-127"/>
              <a:buChar char="►"/>
            </a:pPr>
            <a:r>
              <a:rPr lang="en-US" altLang="zh-TW">
                <a:solidFill>
                  <a:schemeClr val="bg1"/>
                </a:solidFill>
                <a:latin typeface="Arial" charset="0"/>
              </a:rPr>
              <a:t>A reduction in lead time uncertainty can help reduce</a:t>
            </a:r>
          </a:p>
          <a:p>
            <a:pPr marL="342900" indent="-342900" algn="l">
              <a:lnSpc>
                <a:spcPct val="110000"/>
              </a:lnSpc>
              <a:spcBef>
                <a:spcPct val="20000"/>
              </a:spcBef>
              <a:buFont typeface="CommonBullets" pitchFamily="34" charset="2"/>
              <a:buNone/>
            </a:pPr>
            <a:r>
              <a:rPr lang="en-US" altLang="zh-TW">
                <a:solidFill>
                  <a:schemeClr val="bg1"/>
                </a:solidFill>
                <a:latin typeface="Arial" charset="0"/>
              </a:rPr>
              <a:t>    safety inventory</a:t>
            </a:r>
          </a:p>
        </p:txBody>
      </p:sp>
      <p:sp>
        <p:nvSpPr>
          <p:cNvPr id="9223" name="Rectangle 14"/>
          <p:cNvSpPr>
            <a:spLocks noGrp="1" noChangeArrowheads="1"/>
          </p:cNvSpPr>
          <p:nvPr>
            <p:ph type="title"/>
          </p:nvPr>
        </p:nvSpPr>
        <p:spPr>
          <a:xfrm>
            <a:off x="631825" y="115888"/>
            <a:ext cx="8420100" cy="762000"/>
          </a:xfrm>
        </p:spPr>
        <p:txBody>
          <a:bodyPr/>
          <a:lstStyle/>
          <a:p>
            <a:pPr eaLnBrk="1" hangingPunct="1"/>
            <a:r>
              <a:rPr lang="en-US" altLang="zh-TW" smtClean="0"/>
              <a:t>Example</a:t>
            </a:r>
          </a:p>
        </p:txBody>
      </p:sp>
      <p:graphicFrame>
        <p:nvGraphicFramePr>
          <p:cNvPr id="9218" name="Object 15"/>
          <p:cNvGraphicFramePr>
            <a:graphicFrameLocks noChangeAspect="1"/>
          </p:cNvGraphicFramePr>
          <p:nvPr/>
        </p:nvGraphicFramePr>
        <p:xfrm>
          <a:off x="4573588" y="2844800"/>
          <a:ext cx="2630487" cy="368300"/>
        </p:xfrm>
        <a:graphic>
          <a:graphicData uri="http://schemas.openxmlformats.org/presentationml/2006/ole">
            <p:oleObj spid="_x0000_s9218" name="方程式" r:id="rId3" imgW="1726920" imgH="241200" progId="Equation.3">
              <p:embed/>
            </p:oleObj>
          </a:graphicData>
        </a:graphic>
      </p:graphicFrame>
      <p:graphicFrame>
        <p:nvGraphicFramePr>
          <p:cNvPr id="188432" name="Group 16"/>
          <p:cNvGraphicFramePr>
            <a:graphicFrameLocks noGrp="1"/>
          </p:cNvGraphicFramePr>
          <p:nvPr/>
        </p:nvGraphicFramePr>
        <p:xfrm>
          <a:off x="4232275" y="3717925"/>
          <a:ext cx="4521200" cy="3034800"/>
        </p:xfrm>
        <a:graphic>
          <a:graphicData uri="http://schemas.openxmlformats.org/drawingml/2006/table">
            <a:tbl>
              <a:tblPr/>
              <a:tblGrid>
                <a:gridCol w="1130300"/>
                <a:gridCol w="1130300"/>
                <a:gridCol w="1130300"/>
                <a:gridCol w="1130300"/>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a:t>
                      </a:r>
                      <a:r>
                        <a:rPr kumimoji="1" lang="en-US" altLang="zh-TW" sz="1800" b="0" i="0" u="none" strike="noStrike" cap="none" normalizeH="0" baseline="-25000" smtClean="0">
                          <a:ln>
                            <a:noFill/>
                          </a:ln>
                          <a:solidFill>
                            <a:schemeClr val="bg1"/>
                          </a:solidFill>
                          <a:effectLst/>
                          <a:latin typeface="Arial" charset="0"/>
                          <a:ea typeface="新細明體" pitchFamily="18" charset="-120"/>
                        </a:rPr>
                        <a:t>L</a:t>
                      </a:r>
                    </a:p>
                  </a:txBody>
                  <a:tcPr marL="90000" marR="90000" marT="46800" marB="46800" anchor="ctr"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400" b="1" i="0" u="none" strike="noStrike" cap="none" normalizeH="0" baseline="0" smtClean="0">
                          <a:ln>
                            <a:noFill/>
                          </a:ln>
                          <a:solidFill>
                            <a:schemeClr val="bg1"/>
                          </a:solidFill>
                          <a:effectLst/>
                          <a:latin typeface="Symbol" pitchFamily="18" charset="2"/>
                          <a:ea typeface="新細明體" pitchFamily="18" charset="-120"/>
                        </a:rPr>
                        <a:t>s</a:t>
                      </a:r>
                      <a:r>
                        <a:rPr kumimoji="1" lang="en-US" altLang="zh-TW" sz="1800" b="0" i="0" u="none" strike="noStrike" cap="none" normalizeH="0" baseline="-25000" smtClean="0">
                          <a:ln>
                            <a:noFill/>
                          </a:ln>
                          <a:solidFill>
                            <a:schemeClr val="bg1"/>
                          </a:solidFill>
                          <a:effectLst/>
                          <a:latin typeface="Arial" charset="0"/>
                          <a:ea typeface="新細明體" pitchFamily="18" charset="-120"/>
                        </a:rPr>
                        <a:t>L</a:t>
                      </a:r>
                    </a:p>
                  </a:txBody>
                  <a:tcPr marL="90000" marR="90000" marT="46800" marB="46800"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ss(units)</a:t>
                      </a:r>
                    </a:p>
                  </a:txBody>
                  <a:tcPr marL="90000" marR="90000" marT="46800" marB="46800"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ss(days)</a:t>
                      </a:r>
                    </a:p>
                  </a:txBody>
                  <a:tcPr marL="90000" marR="90000" marT="46800" marB="46800" anchor="ctr"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15,058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19,298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7.72</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12,570</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16,109</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6.44</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4</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10,087</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12,927</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5.17</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7,616</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9,760</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3.90</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5,172</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6,628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2.65</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2,828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3,625</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1.45</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0</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1,323</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1,695</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0.68</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bl>
          </a:graphicData>
        </a:graphic>
      </p:graphicFrame>
      <p:graphicFrame>
        <p:nvGraphicFramePr>
          <p:cNvPr id="9219" name="Object 63"/>
          <p:cNvGraphicFramePr>
            <a:graphicFrameLocks noChangeAspect="1"/>
          </p:cNvGraphicFramePr>
          <p:nvPr/>
        </p:nvGraphicFramePr>
        <p:xfrm>
          <a:off x="1096963" y="1397000"/>
          <a:ext cx="6704012" cy="365125"/>
        </p:xfrm>
        <a:graphic>
          <a:graphicData uri="http://schemas.openxmlformats.org/presentationml/2006/ole">
            <p:oleObj spid="_x0000_s9219" name="方程式" r:id="rId4" imgW="3949560" imgH="215640" progId="Equation.3">
              <p:embed/>
            </p:oleObj>
          </a:graphicData>
        </a:graphic>
      </p:graphicFrame>
      <p:graphicFrame>
        <p:nvGraphicFramePr>
          <p:cNvPr id="9220" name="Object 64"/>
          <p:cNvGraphicFramePr>
            <a:graphicFrameLocks noChangeAspect="1"/>
          </p:cNvGraphicFramePr>
          <p:nvPr/>
        </p:nvGraphicFramePr>
        <p:xfrm>
          <a:off x="1071563" y="1844675"/>
          <a:ext cx="3233737" cy="366713"/>
        </p:xfrm>
        <a:graphic>
          <a:graphicData uri="http://schemas.openxmlformats.org/presentationml/2006/ole">
            <p:oleObj spid="_x0000_s9220" name="方程式" r:id="rId5" imgW="1904760" imgH="215640" progId="Equation.3">
              <p:embed/>
            </p:oleObj>
          </a:graphicData>
        </a:graphic>
      </p:graphicFrame>
      <p:graphicFrame>
        <p:nvGraphicFramePr>
          <p:cNvPr id="9221" name="Object 65"/>
          <p:cNvGraphicFramePr>
            <a:graphicFrameLocks noChangeAspect="1"/>
          </p:cNvGraphicFramePr>
          <p:nvPr/>
        </p:nvGraphicFramePr>
        <p:xfrm>
          <a:off x="1065213" y="2276475"/>
          <a:ext cx="5583237" cy="474663"/>
        </p:xfrm>
        <a:graphic>
          <a:graphicData uri="http://schemas.openxmlformats.org/presentationml/2006/ole">
            <p:oleObj spid="_x0000_s9221" name="方程式" r:id="rId6" imgW="3288960" imgH="279360" progId="Equation.3">
              <p:embed/>
            </p:oleObj>
          </a:graphicData>
        </a:graphic>
      </p:graphicFrame>
      <p:sp>
        <p:nvSpPr>
          <p:cNvPr id="9"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2" name="AutoShape 6"/>
          <p:cNvSpPr>
            <a:spLocks noChangeArrowheads="1"/>
          </p:cNvSpPr>
          <p:nvPr/>
        </p:nvSpPr>
        <p:spPr bwMode="auto">
          <a:xfrm>
            <a:off x="704850" y="620713"/>
            <a:ext cx="11017250" cy="5761037"/>
          </a:xfrm>
          <a:prstGeom prst="rightArrow">
            <a:avLst>
              <a:gd name="adj1" fmla="val 78259"/>
              <a:gd name="adj2" fmla="val 44294"/>
            </a:avLst>
          </a:prstGeom>
          <a:gradFill rotWithShape="1">
            <a:gsLst>
              <a:gs pos="0">
                <a:srgbClr val="CC0000">
                  <a:alpha val="39998"/>
                </a:srgbClr>
              </a:gs>
              <a:gs pos="100000">
                <a:srgbClr val="5E0000">
                  <a:alpha val="20000"/>
                </a:srgbClr>
              </a:gs>
            </a:gsLst>
            <a:lin ang="5400000" scaled="1"/>
          </a:gradFill>
          <a:ln w="9525">
            <a:noFill/>
            <a:miter lim="800000"/>
            <a:headEnd/>
            <a:tailEnd/>
          </a:ln>
        </p:spPr>
        <p:txBody>
          <a:bodyPr wrap="none" anchor="ctr"/>
          <a:lstStyle/>
          <a:p>
            <a:endParaRPr lang="zh-TW" altLang="en-US"/>
          </a:p>
        </p:txBody>
      </p:sp>
      <p:sp>
        <p:nvSpPr>
          <p:cNvPr id="162823" name="AutoShape 7"/>
          <p:cNvSpPr>
            <a:spLocks noChangeArrowheads="1"/>
          </p:cNvSpPr>
          <p:nvPr/>
        </p:nvSpPr>
        <p:spPr bwMode="auto">
          <a:xfrm flipH="1">
            <a:off x="-2103438" y="1052513"/>
            <a:ext cx="11664951" cy="5761037"/>
          </a:xfrm>
          <a:prstGeom prst="rightArrow">
            <a:avLst>
              <a:gd name="adj1" fmla="val 78259"/>
              <a:gd name="adj2" fmla="val 46899"/>
            </a:avLst>
          </a:prstGeom>
          <a:gradFill rotWithShape="1">
            <a:gsLst>
              <a:gs pos="0">
                <a:srgbClr val="CC0000">
                  <a:alpha val="39998"/>
                </a:srgbClr>
              </a:gs>
              <a:gs pos="100000">
                <a:srgbClr val="5E0000">
                  <a:alpha val="20000"/>
                </a:srgbClr>
              </a:gs>
            </a:gsLst>
            <a:lin ang="5400000" scaled="1"/>
          </a:gradFill>
          <a:ln w="9525">
            <a:noFill/>
            <a:miter lim="800000"/>
            <a:headEnd/>
            <a:tailEnd/>
          </a:ln>
        </p:spPr>
        <p:txBody>
          <a:bodyPr wrap="none" anchor="ctr"/>
          <a:lstStyle/>
          <a:p>
            <a:endParaRPr lang="zh-TW" altLang="en-US"/>
          </a:p>
        </p:txBody>
      </p:sp>
      <p:sp>
        <p:nvSpPr>
          <p:cNvPr id="162818" name="Rectangle 2"/>
          <p:cNvSpPr>
            <a:spLocks noGrp="1" noChangeArrowheads="1"/>
          </p:cNvSpPr>
          <p:nvPr>
            <p:ph type="title"/>
          </p:nvPr>
        </p:nvSpPr>
        <p:spPr>
          <a:effectLst>
            <a:outerShdw dist="17961" dir="2700000" algn="ctr" rotWithShape="0">
              <a:schemeClr val="tx1"/>
            </a:outerShdw>
          </a:effectLst>
        </p:spPr>
        <p:txBody>
          <a:bodyPr/>
          <a:lstStyle/>
          <a:p>
            <a:pPr eaLnBrk="1" hangingPunct="1">
              <a:defRPr/>
            </a:pPr>
            <a:r>
              <a:rPr lang="en-US" altLang="zh-TW" smtClean="0"/>
              <a:t>Quick Response Initiatives</a:t>
            </a:r>
          </a:p>
        </p:txBody>
      </p:sp>
      <p:sp>
        <p:nvSpPr>
          <p:cNvPr id="162820" name="Rectangle 4"/>
          <p:cNvSpPr>
            <a:spLocks noChangeArrowheads="1"/>
          </p:cNvSpPr>
          <p:nvPr/>
        </p:nvSpPr>
        <p:spPr bwMode="auto">
          <a:xfrm>
            <a:off x="531813" y="1254125"/>
            <a:ext cx="8813800" cy="4119563"/>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Reduce information uncertainty in demand</a:t>
            </a:r>
          </a:p>
          <a:p>
            <a:pPr marL="342900" indent="-342900" algn="l">
              <a:spcBef>
                <a:spcPct val="20000"/>
              </a:spcBef>
              <a:buFont typeface="Batang" pitchFamily="18" charset="-127"/>
              <a:buChar char="►"/>
            </a:pPr>
            <a:endParaRPr lang="en-US" altLang="zh-TW">
              <a:solidFill>
                <a:schemeClr val="bg1"/>
              </a:solidFill>
              <a:latin typeface="Arial" charset="0"/>
            </a:endParaRPr>
          </a:p>
          <a:p>
            <a:pPr marL="342900" indent="-342900" algn="l">
              <a:spcBef>
                <a:spcPct val="20000"/>
              </a:spcBef>
              <a:buFont typeface="Batang" pitchFamily="18" charset="-127"/>
              <a:buChar char="►"/>
            </a:pPr>
            <a:r>
              <a:rPr lang="en-US" altLang="zh-TW">
                <a:solidFill>
                  <a:schemeClr val="bg1"/>
                </a:solidFill>
                <a:latin typeface="Arial" charset="0"/>
              </a:rPr>
              <a:t>Reduce replenishment lead time</a:t>
            </a:r>
          </a:p>
          <a:p>
            <a:pPr marL="342900" indent="-342900" algn="l">
              <a:spcBef>
                <a:spcPct val="20000"/>
              </a:spcBef>
              <a:buFont typeface="Batang" pitchFamily="18" charset="-127"/>
              <a:buChar char="►"/>
            </a:pPr>
            <a:endParaRPr lang="en-US" altLang="zh-TW">
              <a:solidFill>
                <a:schemeClr val="bg1"/>
              </a:solidFill>
              <a:latin typeface="Arial" charset="0"/>
            </a:endParaRPr>
          </a:p>
          <a:p>
            <a:pPr marL="342900" indent="-342900" algn="l">
              <a:spcBef>
                <a:spcPct val="20000"/>
              </a:spcBef>
              <a:buFont typeface="Batang" pitchFamily="18" charset="-127"/>
              <a:buChar char="►"/>
            </a:pPr>
            <a:r>
              <a:rPr lang="en-US" altLang="zh-TW">
                <a:solidFill>
                  <a:schemeClr val="bg1"/>
                </a:solidFill>
                <a:latin typeface="Arial" charset="0"/>
              </a:rPr>
              <a:t>Reduce supply uncertainty or replenishment lead time uncertainty</a:t>
            </a:r>
          </a:p>
          <a:p>
            <a:pPr marL="342900" indent="-342900" algn="l">
              <a:spcBef>
                <a:spcPct val="20000"/>
              </a:spcBef>
              <a:buFont typeface="Batang" pitchFamily="18" charset="-127"/>
              <a:buChar char="►"/>
            </a:pPr>
            <a:endParaRPr lang="en-US" altLang="zh-TW">
              <a:solidFill>
                <a:schemeClr val="bg1"/>
              </a:solidFill>
              <a:latin typeface="Arial" charset="0"/>
            </a:endParaRPr>
          </a:p>
          <a:p>
            <a:pPr marL="342900" indent="-342900" algn="l">
              <a:spcBef>
                <a:spcPct val="20000"/>
              </a:spcBef>
              <a:buFont typeface="Batang" pitchFamily="18" charset="-127"/>
              <a:buChar char="►"/>
            </a:pPr>
            <a:r>
              <a:rPr lang="en-US" altLang="zh-TW">
                <a:solidFill>
                  <a:schemeClr val="bg1"/>
                </a:solidFill>
                <a:latin typeface="Arial" charset="0"/>
              </a:rPr>
              <a:t>Increase reorder frequency or adapt continuous review</a:t>
            </a:r>
          </a:p>
        </p:txBody>
      </p:sp>
      <p:sp>
        <p:nvSpPr>
          <p:cNvPr id="6"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62822"/>
                                        </p:tgtEl>
                                        <p:attrNameLst>
                                          <p:attrName>style.visibility</p:attrName>
                                        </p:attrNameLst>
                                      </p:cBhvr>
                                      <p:to>
                                        <p:strVal val="visible"/>
                                      </p:to>
                                    </p:set>
                                    <p:anim calcmode="lin" valueType="num">
                                      <p:cBhvr additive="base">
                                        <p:cTn id="7" dur="500" fill="hold"/>
                                        <p:tgtEl>
                                          <p:spTgt spid="162822"/>
                                        </p:tgtEl>
                                        <p:attrNameLst>
                                          <p:attrName>ppt_x</p:attrName>
                                        </p:attrNameLst>
                                      </p:cBhvr>
                                      <p:tavLst>
                                        <p:tav tm="0">
                                          <p:val>
                                            <p:strVal val="0-#ppt_w/2"/>
                                          </p:val>
                                        </p:tav>
                                        <p:tav tm="100000">
                                          <p:val>
                                            <p:strVal val="#ppt_x"/>
                                          </p:val>
                                        </p:tav>
                                      </p:tavLst>
                                    </p:anim>
                                    <p:anim calcmode="lin" valueType="num">
                                      <p:cBhvr additive="base">
                                        <p:cTn id="8" dur="500" fill="hold"/>
                                        <p:tgtEl>
                                          <p:spTgt spid="1628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2823"/>
                                        </p:tgtEl>
                                        <p:attrNameLst>
                                          <p:attrName>style.visibility</p:attrName>
                                        </p:attrNameLst>
                                      </p:cBhvr>
                                      <p:to>
                                        <p:strVal val="visible"/>
                                      </p:to>
                                    </p:set>
                                    <p:anim calcmode="lin" valueType="num">
                                      <p:cBhvr additive="base">
                                        <p:cTn id="11" dur="1000" fill="hold"/>
                                        <p:tgtEl>
                                          <p:spTgt spid="162823"/>
                                        </p:tgtEl>
                                        <p:attrNameLst>
                                          <p:attrName>ppt_x</p:attrName>
                                        </p:attrNameLst>
                                      </p:cBhvr>
                                      <p:tavLst>
                                        <p:tav tm="0">
                                          <p:val>
                                            <p:strVal val="1+#ppt_w/2"/>
                                          </p:val>
                                        </p:tav>
                                        <p:tav tm="100000">
                                          <p:val>
                                            <p:strVal val="#ppt_x"/>
                                          </p:val>
                                        </p:tav>
                                      </p:tavLst>
                                    </p:anim>
                                    <p:anim calcmode="lin" valueType="num">
                                      <p:cBhvr additive="base">
                                        <p:cTn id="12" dur="1000" fill="hold"/>
                                        <p:tgtEl>
                                          <p:spTgt spid="16282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nodeType="clickEffect">
                                  <p:stCondLst>
                                    <p:cond delay="0"/>
                                  </p:stCondLst>
                                  <p:childTnLst>
                                    <p:set>
                                      <p:cBhvr>
                                        <p:cTn id="16" dur="1" fill="hold">
                                          <p:stCondLst>
                                            <p:cond delay="0"/>
                                          </p:stCondLst>
                                        </p:cTn>
                                        <p:tgtEl>
                                          <p:spTgt spid="162820">
                                            <p:txEl>
                                              <p:pRg st="0" end="0"/>
                                            </p:txEl>
                                          </p:spTgt>
                                        </p:tgtEl>
                                        <p:attrNameLst>
                                          <p:attrName>style.visibility</p:attrName>
                                        </p:attrNameLst>
                                      </p:cBhvr>
                                      <p:to>
                                        <p:strVal val="visible"/>
                                      </p:to>
                                    </p:set>
                                    <p:anim calcmode="lin" valueType="num">
                                      <p:cBhvr>
                                        <p:cTn id="17" dur="1000" fill="hold"/>
                                        <p:tgtEl>
                                          <p:spTgt spid="162820">
                                            <p:txEl>
                                              <p:pRg st="0" end="0"/>
                                            </p:txEl>
                                          </p:spTgt>
                                        </p:tgtEl>
                                        <p:attrNameLst>
                                          <p:attrName>ppt_x</p:attrName>
                                        </p:attrNameLst>
                                      </p:cBhvr>
                                      <p:tavLst>
                                        <p:tav tm="0">
                                          <p:val>
                                            <p:strVal val="#ppt_x-.2"/>
                                          </p:val>
                                        </p:tav>
                                        <p:tav tm="100000">
                                          <p:val>
                                            <p:strVal val="#ppt_x"/>
                                          </p:val>
                                        </p:tav>
                                      </p:tavLst>
                                    </p:anim>
                                    <p:anim calcmode="lin" valueType="num">
                                      <p:cBhvr>
                                        <p:cTn id="18" dur="1000" fill="hold"/>
                                        <p:tgtEl>
                                          <p:spTgt spid="16282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628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ntr" presetSubtype="0" fill="hold" nodeType="clickEffect">
                                  <p:stCondLst>
                                    <p:cond delay="0"/>
                                  </p:stCondLst>
                                  <p:childTnLst>
                                    <p:set>
                                      <p:cBhvr>
                                        <p:cTn id="23" dur="1" fill="hold">
                                          <p:stCondLst>
                                            <p:cond delay="0"/>
                                          </p:stCondLst>
                                        </p:cTn>
                                        <p:tgtEl>
                                          <p:spTgt spid="162820">
                                            <p:txEl>
                                              <p:pRg st="2" end="2"/>
                                            </p:txEl>
                                          </p:spTgt>
                                        </p:tgtEl>
                                        <p:attrNameLst>
                                          <p:attrName>style.visibility</p:attrName>
                                        </p:attrNameLst>
                                      </p:cBhvr>
                                      <p:to>
                                        <p:strVal val="visible"/>
                                      </p:to>
                                    </p:set>
                                    <p:anim calcmode="lin" valueType="num">
                                      <p:cBhvr>
                                        <p:cTn id="24" dur="1000" fill="hold"/>
                                        <p:tgtEl>
                                          <p:spTgt spid="162820">
                                            <p:txEl>
                                              <p:pRg st="2" end="2"/>
                                            </p:txEl>
                                          </p:spTgt>
                                        </p:tgtEl>
                                        <p:attrNameLst>
                                          <p:attrName>ppt_x</p:attrName>
                                        </p:attrNameLst>
                                      </p:cBhvr>
                                      <p:tavLst>
                                        <p:tav tm="0">
                                          <p:val>
                                            <p:strVal val="#ppt_x-.2"/>
                                          </p:val>
                                        </p:tav>
                                        <p:tav tm="100000">
                                          <p:val>
                                            <p:strVal val="#ppt_x"/>
                                          </p:val>
                                        </p:tav>
                                      </p:tavLst>
                                    </p:anim>
                                    <p:anim calcmode="lin" valueType="num">
                                      <p:cBhvr>
                                        <p:cTn id="25" dur="1000" fill="hold"/>
                                        <p:tgtEl>
                                          <p:spTgt spid="16282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162820">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nodeType="clickEffect">
                                  <p:stCondLst>
                                    <p:cond delay="0"/>
                                  </p:stCondLst>
                                  <p:childTnLst>
                                    <p:set>
                                      <p:cBhvr>
                                        <p:cTn id="30" dur="1" fill="hold">
                                          <p:stCondLst>
                                            <p:cond delay="0"/>
                                          </p:stCondLst>
                                        </p:cTn>
                                        <p:tgtEl>
                                          <p:spTgt spid="162820">
                                            <p:txEl>
                                              <p:pRg st="4" end="4"/>
                                            </p:txEl>
                                          </p:spTgt>
                                        </p:tgtEl>
                                        <p:attrNameLst>
                                          <p:attrName>style.visibility</p:attrName>
                                        </p:attrNameLst>
                                      </p:cBhvr>
                                      <p:to>
                                        <p:strVal val="visible"/>
                                      </p:to>
                                    </p:set>
                                    <p:anim calcmode="lin" valueType="num">
                                      <p:cBhvr>
                                        <p:cTn id="31" dur="1000" fill="hold"/>
                                        <p:tgtEl>
                                          <p:spTgt spid="162820">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162820">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162820">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162820">
                                            <p:txEl>
                                              <p:pRg st="6" end="6"/>
                                            </p:txEl>
                                          </p:spTgt>
                                        </p:tgtEl>
                                        <p:attrNameLst>
                                          <p:attrName>style.visibility</p:attrName>
                                        </p:attrNameLst>
                                      </p:cBhvr>
                                      <p:to>
                                        <p:strVal val="visible"/>
                                      </p:to>
                                    </p:set>
                                    <p:anim calcmode="lin" valueType="num">
                                      <p:cBhvr>
                                        <p:cTn id="38" dur="1000" fill="hold"/>
                                        <p:tgtEl>
                                          <p:spTgt spid="162820">
                                            <p:txEl>
                                              <p:pRg st="6" end="6"/>
                                            </p:txEl>
                                          </p:spTgt>
                                        </p:tgtEl>
                                        <p:attrNameLst>
                                          <p:attrName>ppt_x</p:attrName>
                                        </p:attrNameLst>
                                      </p:cBhvr>
                                      <p:tavLst>
                                        <p:tav tm="0">
                                          <p:val>
                                            <p:strVal val="#ppt_x-.2"/>
                                          </p:val>
                                        </p:tav>
                                        <p:tav tm="100000">
                                          <p:val>
                                            <p:strVal val="#ppt_x"/>
                                          </p:val>
                                        </p:tav>
                                      </p:tavLst>
                                    </p:anim>
                                    <p:anim calcmode="lin" valueType="num">
                                      <p:cBhvr>
                                        <p:cTn id="39" dur="1000" fill="hold"/>
                                        <p:tgtEl>
                                          <p:spTgt spid="162820">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6282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2" grpId="0" animBg="1"/>
      <p:bldP spid="1628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495300" y="274638"/>
            <a:ext cx="7265988" cy="490537"/>
          </a:xfrm>
          <a:effectLst>
            <a:outerShdw dist="17961" dir="2700000" algn="ctr" rotWithShape="0">
              <a:schemeClr val="tx1"/>
            </a:outerShdw>
          </a:effectLst>
        </p:spPr>
        <p:txBody>
          <a:bodyPr/>
          <a:lstStyle/>
          <a:p>
            <a:pPr eaLnBrk="1" hangingPunct="1">
              <a:defRPr/>
            </a:pPr>
            <a:r>
              <a:rPr lang="en-US" altLang="zh-TW" smtClean="0"/>
              <a:t>Accurate Response Initiatives</a:t>
            </a:r>
          </a:p>
        </p:txBody>
      </p:sp>
      <p:sp>
        <p:nvSpPr>
          <p:cNvPr id="163844" name="Rectangle 4"/>
          <p:cNvSpPr>
            <a:spLocks noChangeArrowheads="1"/>
          </p:cNvSpPr>
          <p:nvPr/>
        </p:nvSpPr>
        <p:spPr bwMode="auto">
          <a:xfrm>
            <a:off x="849313" y="1052513"/>
            <a:ext cx="8280400" cy="3600450"/>
          </a:xfrm>
          <a:prstGeom prst="rect">
            <a:avLst/>
          </a:prstGeom>
          <a:noFill/>
          <a:ln w="9525">
            <a:noFill/>
            <a:miter lim="800000"/>
            <a:headEnd/>
            <a:tailEnd/>
          </a:ln>
        </p:spPr>
        <p:txBody>
          <a:bodyPr/>
          <a:lstStyle/>
          <a:p>
            <a:pPr marL="342900" indent="-342900" algn="l">
              <a:lnSpc>
                <a:spcPct val="140000"/>
              </a:lnSpc>
              <a:spcBef>
                <a:spcPct val="20000"/>
              </a:spcBef>
              <a:buFont typeface="Batang" pitchFamily="18" charset="-127"/>
              <a:buChar char="►"/>
            </a:pPr>
            <a:r>
              <a:rPr lang="en-US" altLang="zh-TW" sz="2800">
                <a:solidFill>
                  <a:schemeClr val="bg2"/>
                </a:solidFill>
                <a:latin typeface="Arial" charset="0"/>
              </a:rPr>
              <a:t>Physical centralization (inventory pooling)</a:t>
            </a:r>
          </a:p>
          <a:p>
            <a:pPr marL="342900" indent="-342900" algn="l">
              <a:lnSpc>
                <a:spcPct val="140000"/>
              </a:lnSpc>
              <a:spcBef>
                <a:spcPct val="20000"/>
              </a:spcBef>
              <a:buFont typeface="Batang" pitchFamily="18" charset="-127"/>
              <a:buChar char="►"/>
            </a:pPr>
            <a:r>
              <a:rPr lang="en-US" altLang="zh-TW" sz="2800">
                <a:solidFill>
                  <a:schemeClr val="bg2"/>
                </a:solidFill>
                <a:latin typeface="Arial" charset="0"/>
              </a:rPr>
              <a:t>Information centralization</a:t>
            </a:r>
          </a:p>
          <a:p>
            <a:pPr marL="342900" indent="-342900" algn="l">
              <a:lnSpc>
                <a:spcPct val="140000"/>
              </a:lnSpc>
              <a:spcBef>
                <a:spcPct val="20000"/>
              </a:spcBef>
              <a:buFont typeface="Batang" pitchFamily="18" charset="-127"/>
              <a:buChar char="►"/>
            </a:pPr>
            <a:r>
              <a:rPr lang="en-US" altLang="zh-TW" sz="2800">
                <a:solidFill>
                  <a:schemeClr val="bg2"/>
                </a:solidFill>
                <a:latin typeface="Arial" charset="0"/>
              </a:rPr>
              <a:t>Specialization</a:t>
            </a:r>
          </a:p>
          <a:p>
            <a:pPr marL="342900" indent="-342900" algn="l">
              <a:lnSpc>
                <a:spcPct val="140000"/>
              </a:lnSpc>
              <a:spcBef>
                <a:spcPct val="20000"/>
              </a:spcBef>
              <a:buFont typeface="Batang" pitchFamily="18" charset="-127"/>
              <a:buChar char="►"/>
            </a:pPr>
            <a:r>
              <a:rPr lang="en-US" altLang="zh-TW" sz="2800">
                <a:solidFill>
                  <a:schemeClr val="bg2"/>
                </a:solidFill>
                <a:latin typeface="Arial" charset="0"/>
              </a:rPr>
              <a:t>Product substitution</a:t>
            </a:r>
          </a:p>
          <a:p>
            <a:pPr marL="342900" indent="-342900" algn="l">
              <a:lnSpc>
                <a:spcPct val="140000"/>
              </a:lnSpc>
              <a:spcBef>
                <a:spcPct val="20000"/>
              </a:spcBef>
              <a:buFont typeface="Batang" pitchFamily="18" charset="-127"/>
              <a:buChar char="►"/>
            </a:pPr>
            <a:r>
              <a:rPr lang="en-US" altLang="zh-TW" sz="2800">
                <a:solidFill>
                  <a:schemeClr val="bg2"/>
                </a:solidFill>
                <a:latin typeface="Arial" charset="0"/>
              </a:rPr>
              <a:t>Component commonality + postponement</a:t>
            </a:r>
          </a:p>
        </p:txBody>
      </p:sp>
      <p:sp>
        <p:nvSpPr>
          <p:cNvPr id="4"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163844">
                                            <p:txEl>
                                              <p:pRg st="0" end="0"/>
                                            </p:txEl>
                                          </p:spTgt>
                                        </p:tgtEl>
                                        <p:attrNameLst>
                                          <p:attrName>style.color</p:attrName>
                                        </p:attrNameLst>
                                      </p:cBhvr>
                                      <p:to>
                                        <p:clrVal>
                                          <a:srgbClr val="FFCC66"/>
                                        </p:clrVal>
                                      </p:to>
                                    </p:set>
                                    <p:set>
                                      <p:cBhvr>
                                        <p:cTn id="7" dur="500" autoRev="1" fill="hold"/>
                                        <p:tgtEl>
                                          <p:spTgt spid="163844">
                                            <p:txEl>
                                              <p:pRg st="0" end="0"/>
                                            </p:txEl>
                                          </p:spTgt>
                                        </p:tgtEl>
                                        <p:attrNameLst>
                                          <p:attrName>fillcolor</p:attrName>
                                        </p:attrNameLst>
                                      </p:cBhvr>
                                      <p:to>
                                        <p:clrVal>
                                          <a:srgbClr val="FFCC66"/>
                                        </p:clrVal>
                                      </p:to>
                                    </p:set>
                                    <p:set>
                                      <p:cBhvr>
                                        <p:cTn id="8" dur="500" autoRev="1" fill="hold"/>
                                        <p:tgtEl>
                                          <p:spTgt spid="163844">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63844">
                                            <p:txEl>
                                              <p:pRg st="0" end="0"/>
                                            </p:txEl>
                                          </p:spTgt>
                                        </p:tgtEl>
                                        <p:attrNameLst>
                                          <p:attrName>ppt_c</p:attrName>
                                        </p:attrNameLst>
                                      </p:cBhvr>
                                      <p:to>
                                        <a:schemeClr val="bg1"/>
                                      </p:to>
                                    </p:animClr>
                                  </p:subTnLst>
                                </p:cTn>
                              </p:par>
                            </p:childTnLst>
                          </p:cTn>
                        </p:par>
                      </p:childTnLst>
                    </p:cTn>
                  </p:par>
                  <p:par>
                    <p:cTn id="9" fill="hold">
                      <p:stCondLst>
                        <p:cond delay="indefinite"/>
                      </p:stCondLst>
                      <p:childTnLst>
                        <p:par>
                          <p:cTn id="10" fill="hold">
                            <p:stCondLst>
                              <p:cond delay="0"/>
                            </p:stCondLst>
                            <p:childTnLst>
                              <p:par>
                                <p:cTn id="11" presetID="20" presetClass="emph" presetSubtype="0" fill="hold" nodeType="clickEffect">
                                  <p:stCondLst>
                                    <p:cond delay="0"/>
                                  </p:stCondLst>
                                  <p:iterate type="lt">
                                    <p:tmPct val="10000"/>
                                  </p:iterate>
                                  <p:childTnLst>
                                    <p:set>
                                      <p:cBhvr override="childStyle">
                                        <p:cTn id="12" dur="500" autoRev="1" fill="hold"/>
                                        <p:tgtEl>
                                          <p:spTgt spid="163844">
                                            <p:txEl>
                                              <p:pRg st="1" end="1"/>
                                            </p:txEl>
                                          </p:spTgt>
                                        </p:tgtEl>
                                        <p:attrNameLst>
                                          <p:attrName>style.color</p:attrName>
                                        </p:attrNameLst>
                                      </p:cBhvr>
                                      <p:to>
                                        <p:clrVal>
                                          <a:srgbClr val="FFCC66"/>
                                        </p:clrVal>
                                      </p:to>
                                    </p:set>
                                    <p:set>
                                      <p:cBhvr>
                                        <p:cTn id="13" dur="500" autoRev="1" fill="hold"/>
                                        <p:tgtEl>
                                          <p:spTgt spid="163844">
                                            <p:txEl>
                                              <p:pRg st="1" end="1"/>
                                            </p:txEl>
                                          </p:spTgt>
                                        </p:tgtEl>
                                        <p:attrNameLst>
                                          <p:attrName>fillcolor</p:attrName>
                                        </p:attrNameLst>
                                      </p:cBhvr>
                                      <p:to>
                                        <p:clrVal>
                                          <a:srgbClr val="FFCC66"/>
                                        </p:clrVal>
                                      </p:to>
                                    </p:set>
                                    <p:set>
                                      <p:cBhvr>
                                        <p:cTn id="14" dur="500" autoRev="1" fill="hold"/>
                                        <p:tgtEl>
                                          <p:spTgt spid="163844">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163844">
                                            <p:txEl>
                                              <p:pRg st="1" end="1"/>
                                            </p:txEl>
                                          </p:spTgt>
                                        </p:tgtEl>
                                        <p:attrNameLst>
                                          <p:attrName>ppt_c</p:attrName>
                                        </p:attrNameLst>
                                      </p:cBhvr>
                                      <p:to>
                                        <a:schemeClr val="bg1"/>
                                      </p:to>
                                    </p:animClr>
                                  </p:subTnLst>
                                </p:cTn>
                              </p:par>
                            </p:childTnLst>
                          </p:cTn>
                        </p:par>
                      </p:childTnLst>
                    </p:cTn>
                  </p:par>
                  <p:par>
                    <p:cTn id="15" fill="hold">
                      <p:stCondLst>
                        <p:cond delay="indefinite"/>
                      </p:stCondLst>
                      <p:childTnLst>
                        <p:par>
                          <p:cTn id="16" fill="hold">
                            <p:stCondLst>
                              <p:cond delay="0"/>
                            </p:stCondLst>
                            <p:childTnLst>
                              <p:par>
                                <p:cTn id="17" presetID="20" presetClass="emph" presetSubtype="0" fill="hold" nodeType="clickEffect">
                                  <p:stCondLst>
                                    <p:cond delay="0"/>
                                  </p:stCondLst>
                                  <p:iterate type="lt">
                                    <p:tmPct val="10000"/>
                                  </p:iterate>
                                  <p:childTnLst>
                                    <p:set>
                                      <p:cBhvr override="childStyle">
                                        <p:cTn id="18" dur="500" autoRev="1" fill="hold"/>
                                        <p:tgtEl>
                                          <p:spTgt spid="163844">
                                            <p:txEl>
                                              <p:pRg st="2" end="2"/>
                                            </p:txEl>
                                          </p:spTgt>
                                        </p:tgtEl>
                                        <p:attrNameLst>
                                          <p:attrName>style.color</p:attrName>
                                        </p:attrNameLst>
                                      </p:cBhvr>
                                      <p:to>
                                        <p:clrVal>
                                          <a:srgbClr val="FFCC66"/>
                                        </p:clrVal>
                                      </p:to>
                                    </p:set>
                                    <p:set>
                                      <p:cBhvr>
                                        <p:cTn id="19" dur="500" autoRev="1" fill="hold"/>
                                        <p:tgtEl>
                                          <p:spTgt spid="163844">
                                            <p:txEl>
                                              <p:pRg st="2" end="2"/>
                                            </p:txEl>
                                          </p:spTgt>
                                        </p:tgtEl>
                                        <p:attrNameLst>
                                          <p:attrName>fillcolor</p:attrName>
                                        </p:attrNameLst>
                                      </p:cBhvr>
                                      <p:to>
                                        <p:clrVal>
                                          <a:srgbClr val="FFCC66"/>
                                        </p:clrVal>
                                      </p:to>
                                    </p:set>
                                    <p:set>
                                      <p:cBhvr>
                                        <p:cTn id="20" dur="500" autoRev="1" fill="hold"/>
                                        <p:tgtEl>
                                          <p:spTgt spid="163844">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163844">
                                            <p:txEl>
                                              <p:pRg st="2" end="2"/>
                                            </p:txEl>
                                          </p:spTgt>
                                        </p:tgtEl>
                                        <p:attrNameLst>
                                          <p:attrName>ppt_c</p:attrName>
                                        </p:attrNameLst>
                                      </p:cBhvr>
                                      <p:to>
                                        <a:schemeClr val="bg1"/>
                                      </p:to>
                                    </p:animClr>
                                  </p:subTnLst>
                                </p:cTn>
                              </p:par>
                            </p:childTnLst>
                          </p:cTn>
                        </p:par>
                      </p:childTnLst>
                    </p:cTn>
                  </p:par>
                  <p:par>
                    <p:cTn id="21" fill="hold">
                      <p:stCondLst>
                        <p:cond delay="indefinite"/>
                      </p:stCondLst>
                      <p:childTnLst>
                        <p:par>
                          <p:cTn id="22" fill="hold">
                            <p:stCondLst>
                              <p:cond delay="0"/>
                            </p:stCondLst>
                            <p:childTnLst>
                              <p:par>
                                <p:cTn id="23" presetID="20" presetClass="emph" presetSubtype="0" fill="hold" nodeType="clickEffect">
                                  <p:stCondLst>
                                    <p:cond delay="0"/>
                                  </p:stCondLst>
                                  <p:iterate type="lt">
                                    <p:tmPct val="10000"/>
                                  </p:iterate>
                                  <p:childTnLst>
                                    <p:set>
                                      <p:cBhvr override="childStyle">
                                        <p:cTn id="24" dur="500" autoRev="1" fill="hold"/>
                                        <p:tgtEl>
                                          <p:spTgt spid="163844">
                                            <p:txEl>
                                              <p:pRg st="3" end="3"/>
                                            </p:txEl>
                                          </p:spTgt>
                                        </p:tgtEl>
                                        <p:attrNameLst>
                                          <p:attrName>style.color</p:attrName>
                                        </p:attrNameLst>
                                      </p:cBhvr>
                                      <p:to>
                                        <p:clrVal>
                                          <a:srgbClr val="FFCC66"/>
                                        </p:clrVal>
                                      </p:to>
                                    </p:set>
                                    <p:set>
                                      <p:cBhvr>
                                        <p:cTn id="25" dur="500" autoRev="1" fill="hold"/>
                                        <p:tgtEl>
                                          <p:spTgt spid="163844">
                                            <p:txEl>
                                              <p:pRg st="3" end="3"/>
                                            </p:txEl>
                                          </p:spTgt>
                                        </p:tgtEl>
                                        <p:attrNameLst>
                                          <p:attrName>fillcolor</p:attrName>
                                        </p:attrNameLst>
                                      </p:cBhvr>
                                      <p:to>
                                        <p:clrVal>
                                          <a:srgbClr val="FFCC66"/>
                                        </p:clrVal>
                                      </p:to>
                                    </p:set>
                                    <p:set>
                                      <p:cBhvr>
                                        <p:cTn id="26" dur="500" autoRev="1" fill="hold"/>
                                        <p:tgtEl>
                                          <p:spTgt spid="163844">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163844">
                                            <p:txEl>
                                              <p:pRg st="3" end="3"/>
                                            </p:txEl>
                                          </p:spTgt>
                                        </p:tgtEl>
                                        <p:attrNameLst>
                                          <p:attrName>ppt_c</p:attrName>
                                        </p:attrNameLst>
                                      </p:cBhvr>
                                      <p:to>
                                        <a:schemeClr val="bg1"/>
                                      </p:to>
                                    </p:animClr>
                                  </p:subTnLst>
                                </p:cTn>
                              </p:par>
                            </p:childTnLst>
                          </p:cTn>
                        </p:par>
                      </p:childTnLst>
                    </p:cTn>
                  </p:par>
                  <p:par>
                    <p:cTn id="27" fill="hold">
                      <p:stCondLst>
                        <p:cond delay="indefinite"/>
                      </p:stCondLst>
                      <p:childTnLst>
                        <p:par>
                          <p:cTn id="28" fill="hold">
                            <p:stCondLst>
                              <p:cond delay="0"/>
                            </p:stCondLst>
                            <p:childTnLst>
                              <p:par>
                                <p:cTn id="29" presetID="20" presetClass="emph" presetSubtype="0" fill="hold" nodeType="clickEffect">
                                  <p:stCondLst>
                                    <p:cond delay="0"/>
                                  </p:stCondLst>
                                  <p:iterate type="lt">
                                    <p:tmPct val="10000"/>
                                  </p:iterate>
                                  <p:childTnLst>
                                    <p:set>
                                      <p:cBhvr override="childStyle">
                                        <p:cTn id="30" dur="500" autoRev="1" fill="hold"/>
                                        <p:tgtEl>
                                          <p:spTgt spid="163844">
                                            <p:txEl>
                                              <p:pRg st="4" end="4"/>
                                            </p:txEl>
                                          </p:spTgt>
                                        </p:tgtEl>
                                        <p:attrNameLst>
                                          <p:attrName>style.color</p:attrName>
                                        </p:attrNameLst>
                                      </p:cBhvr>
                                      <p:to>
                                        <p:clrVal>
                                          <a:srgbClr val="FFCC66"/>
                                        </p:clrVal>
                                      </p:to>
                                    </p:set>
                                    <p:set>
                                      <p:cBhvr>
                                        <p:cTn id="31" dur="500" autoRev="1" fill="hold"/>
                                        <p:tgtEl>
                                          <p:spTgt spid="163844">
                                            <p:txEl>
                                              <p:pRg st="4" end="4"/>
                                            </p:txEl>
                                          </p:spTgt>
                                        </p:tgtEl>
                                        <p:attrNameLst>
                                          <p:attrName>fillcolor</p:attrName>
                                        </p:attrNameLst>
                                      </p:cBhvr>
                                      <p:to>
                                        <p:clrVal>
                                          <a:srgbClr val="FFCC66"/>
                                        </p:clrVal>
                                      </p:to>
                                    </p:set>
                                    <p:set>
                                      <p:cBhvr>
                                        <p:cTn id="32" dur="500" autoRev="1" fill="hold"/>
                                        <p:tgtEl>
                                          <p:spTgt spid="163844">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AutoShape 20"/>
          <p:cNvSpPr>
            <a:spLocks noChangeArrowheads="1"/>
          </p:cNvSpPr>
          <p:nvPr/>
        </p:nvSpPr>
        <p:spPr bwMode="auto">
          <a:xfrm>
            <a:off x="5384800" y="1916113"/>
            <a:ext cx="3313113" cy="2736850"/>
          </a:xfrm>
          <a:prstGeom prst="roundRect">
            <a:avLst>
              <a:gd name="adj" fmla="val 6440"/>
            </a:avLst>
          </a:prstGeom>
          <a:gradFill rotWithShape="1">
            <a:gsLst>
              <a:gs pos="0">
                <a:srgbClr val="006666"/>
              </a:gs>
              <a:gs pos="100000">
                <a:srgbClr val="002F2F"/>
              </a:gs>
            </a:gsLst>
            <a:path path="shape">
              <a:fillToRect l="50000" t="50000" r="50000" b="50000"/>
            </a:path>
          </a:gradFill>
          <a:ln w="19050">
            <a:solidFill>
              <a:srgbClr val="3C6062"/>
            </a:solidFill>
            <a:miter lim="800000"/>
            <a:headEnd/>
            <a:tailEnd/>
          </a:ln>
        </p:spPr>
        <p:txBody>
          <a:bodyPr wrap="none" anchor="ctr"/>
          <a:lstStyle/>
          <a:p>
            <a:endParaRPr lang="zh-TW" altLang="en-US"/>
          </a:p>
        </p:txBody>
      </p:sp>
      <p:sp>
        <p:nvSpPr>
          <p:cNvPr id="164890" name="AutoShape 26"/>
          <p:cNvSpPr>
            <a:spLocks noChangeArrowheads="1"/>
          </p:cNvSpPr>
          <p:nvPr/>
        </p:nvSpPr>
        <p:spPr bwMode="auto">
          <a:xfrm>
            <a:off x="5384800" y="1916113"/>
            <a:ext cx="3313113" cy="2736850"/>
          </a:xfrm>
          <a:prstGeom prst="roundRect">
            <a:avLst>
              <a:gd name="adj" fmla="val 6440"/>
            </a:avLst>
          </a:prstGeom>
          <a:gradFill rotWithShape="1">
            <a:gsLst>
              <a:gs pos="0">
                <a:srgbClr val="FF7C80"/>
              </a:gs>
              <a:gs pos="100000">
                <a:srgbClr val="CC3300"/>
              </a:gs>
            </a:gsLst>
            <a:path path="shape">
              <a:fillToRect l="50000" t="50000" r="50000" b="50000"/>
            </a:path>
          </a:gradFill>
          <a:ln w="19050">
            <a:solidFill>
              <a:srgbClr val="3C6062"/>
            </a:solidFill>
            <a:miter lim="800000"/>
            <a:headEnd/>
            <a:tailEnd/>
          </a:ln>
        </p:spPr>
        <p:txBody>
          <a:bodyPr wrap="none" anchor="ctr"/>
          <a:lstStyle/>
          <a:p>
            <a:endParaRPr lang="zh-TW" altLang="en-US"/>
          </a:p>
        </p:txBody>
      </p:sp>
      <p:sp>
        <p:nvSpPr>
          <p:cNvPr id="10248" name="AutoShape 19"/>
          <p:cNvSpPr>
            <a:spLocks noChangeArrowheads="1"/>
          </p:cNvSpPr>
          <p:nvPr/>
        </p:nvSpPr>
        <p:spPr bwMode="auto">
          <a:xfrm>
            <a:off x="1568450" y="1916113"/>
            <a:ext cx="3313113" cy="2736850"/>
          </a:xfrm>
          <a:prstGeom prst="roundRect">
            <a:avLst>
              <a:gd name="adj" fmla="val 6440"/>
            </a:avLst>
          </a:prstGeom>
          <a:gradFill rotWithShape="1">
            <a:gsLst>
              <a:gs pos="0">
                <a:srgbClr val="006666"/>
              </a:gs>
              <a:gs pos="100000">
                <a:srgbClr val="002F2F"/>
              </a:gs>
            </a:gsLst>
            <a:path path="shape">
              <a:fillToRect l="50000" t="50000" r="50000" b="50000"/>
            </a:path>
          </a:gradFill>
          <a:ln w="19050">
            <a:solidFill>
              <a:srgbClr val="3C6062"/>
            </a:solidFill>
            <a:miter lim="800000"/>
            <a:headEnd/>
            <a:tailEnd/>
          </a:ln>
        </p:spPr>
        <p:txBody>
          <a:bodyPr wrap="none" anchor="ctr"/>
          <a:lstStyle/>
          <a:p>
            <a:endParaRPr lang="zh-TW" altLang="en-US"/>
          </a:p>
        </p:txBody>
      </p:sp>
      <p:sp>
        <p:nvSpPr>
          <p:cNvPr id="164889" name="AutoShape 25"/>
          <p:cNvSpPr>
            <a:spLocks noChangeArrowheads="1"/>
          </p:cNvSpPr>
          <p:nvPr/>
        </p:nvSpPr>
        <p:spPr bwMode="auto">
          <a:xfrm>
            <a:off x="1568450" y="1916113"/>
            <a:ext cx="3313113" cy="2736850"/>
          </a:xfrm>
          <a:prstGeom prst="roundRect">
            <a:avLst>
              <a:gd name="adj" fmla="val 6440"/>
            </a:avLst>
          </a:prstGeom>
          <a:gradFill rotWithShape="1">
            <a:gsLst>
              <a:gs pos="0">
                <a:srgbClr val="FF7C80"/>
              </a:gs>
              <a:gs pos="100000">
                <a:srgbClr val="CC3300"/>
              </a:gs>
            </a:gsLst>
            <a:path path="shape">
              <a:fillToRect l="50000" t="50000" r="50000" b="50000"/>
            </a:path>
          </a:gradFill>
          <a:ln w="19050">
            <a:solidFill>
              <a:srgbClr val="3C6062"/>
            </a:solidFill>
            <a:miter lim="800000"/>
            <a:headEnd/>
            <a:tailEnd/>
          </a:ln>
        </p:spPr>
        <p:txBody>
          <a:bodyPr wrap="none" anchor="ctr"/>
          <a:lstStyle/>
          <a:p>
            <a:endParaRPr lang="zh-TW" altLang="en-US"/>
          </a:p>
        </p:txBody>
      </p:sp>
      <p:sp>
        <p:nvSpPr>
          <p:cNvPr id="164866" name="Rectangle 2"/>
          <p:cNvSpPr>
            <a:spLocks noGrp="1" noChangeArrowheads="1"/>
          </p:cNvSpPr>
          <p:nvPr>
            <p:ph type="title"/>
          </p:nvPr>
        </p:nvSpPr>
        <p:spPr>
          <a:xfrm>
            <a:off x="925513" y="188913"/>
            <a:ext cx="7483475" cy="762000"/>
          </a:xfrm>
          <a:effectLst>
            <a:outerShdw dist="17961" dir="2700000" algn="ctr" rotWithShape="0">
              <a:schemeClr val="tx1"/>
            </a:outerShdw>
          </a:effectLst>
        </p:spPr>
        <p:txBody>
          <a:bodyPr/>
          <a:lstStyle/>
          <a:p>
            <a:pPr eaLnBrk="1" hangingPunct="1">
              <a:defRPr/>
            </a:pPr>
            <a:r>
              <a:rPr lang="en-US" altLang="zh-TW" smtClean="0"/>
              <a:t>Impact of Inventory Pooling</a:t>
            </a:r>
          </a:p>
        </p:txBody>
      </p:sp>
      <p:grpSp>
        <p:nvGrpSpPr>
          <p:cNvPr id="10251" name="Group 3"/>
          <p:cNvGrpSpPr>
            <a:grpSpLocks/>
          </p:cNvGrpSpPr>
          <p:nvPr/>
        </p:nvGrpSpPr>
        <p:grpSpPr bwMode="auto">
          <a:xfrm>
            <a:off x="1274763" y="1219200"/>
            <a:ext cx="0" cy="812800"/>
            <a:chOff x="880" y="1272"/>
            <a:chExt cx="0" cy="317"/>
          </a:xfrm>
        </p:grpSpPr>
        <p:sp>
          <p:nvSpPr>
            <p:cNvPr id="10264" name="Rectangle 4"/>
            <p:cNvSpPr>
              <a:spLocks noChangeArrowheads="1"/>
            </p:cNvSpPr>
            <p:nvPr/>
          </p:nvSpPr>
          <p:spPr bwMode="auto">
            <a:xfrm>
              <a:off x="880" y="1272"/>
              <a:ext cx="0" cy="142"/>
            </a:xfrm>
            <a:prstGeom prst="rect">
              <a:avLst/>
            </a:prstGeom>
            <a:noFill/>
            <a:ln w="9525">
              <a:noFill/>
              <a:miter lim="800000"/>
              <a:headEnd/>
              <a:tailEnd/>
            </a:ln>
          </p:spPr>
          <p:txBody>
            <a:bodyPr wrap="none" lIns="0" tIns="0" rIns="0" bIns="0">
              <a:spAutoFit/>
            </a:bodyPr>
            <a:lstStyle/>
            <a:p>
              <a:pPr algn="l"/>
              <a:endParaRPr lang="zh-TW" altLang="zh-TW"/>
            </a:p>
          </p:txBody>
        </p:sp>
        <p:sp>
          <p:nvSpPr>
            <p:cNvPr id="10265" name="Rectangle 5"/>
            <p:cNvSpPr>
              <a:spLocks noChangeArrowheads="1"/>
            </p:cNvSpPr>
            <p:nvPr/>
          </p:nvSpPr>
          <p:spPr bwMode="auto">
            <a:xfrm>
              <a:off x="880" y="1447"/>
              <a:ext cx="0" cy="142"/>
            </a:xfrm>
            <a:prstGeom prst="rect">
              <a:avLst/>
            </a:prstGeom>
            <a:noFill/>
            <a:ln w="9525">
              <a:noFill/>
              <a:miter lim="800000"/>
              <a:headEnd/>
              <a:tailEnd/>
            </a:ln>
          </p:spPr>
          <p:txBody>
            <a:bodyPr wrap="none" lIns="0" tIns="0" rIns="0" bIns="0">
              <a:spAutoFit/>
            </a:bodyPr>
            <a:lstStyle/>
            <a:p>
              <a:pPr algn="l"/>
              <a:endParaRPr lang="zh-TW" altLang="zh-TW"/>
            </a:p>
          </p:txBody>
        </p:sp>
      </p:grpSp>
      <p:sp>
        <p:nvSpPr>
          <p:cNvPr id="10252" name="Rectangle 6"/>
          <p:cNvSpPr>
            <a:spLocks noChangeAspect="1" noChangeArrowheads="1"/>
          </p:cNvSpPr>
          <p:nvPr/>
        </p:nvSpPr>
        <p:spPr bwMode="auto">
          <a:xfrm>
            <a:off x="1752600" y="2060575"/>
            <a:ext cx="2743200" cy="274638"/>
          </a:xfrm>
          <a:prstGeom prst="rect">
            <a:avLst/>
          </a:prstGeom>
          <a:noFill/>
          <a:ln w="9525">
            <a:noFill/>
            <a:miter lim="800000"/>
            <a:headEnd/>
            <a:tailEnd/>
          </a:ln>
        </p:spPr>
        <p:txBody>
          <a:bodyPr wrap="none" lIns="0" tIns="0" rIns="0" bIns="0">
            <a:spAutoFit/>
          </a:bodyPr>
          <a:lstStyle/>
          <a:p>
            <a:pPr algn="l"/>
            <a:r>
              <a:rPr lang="en-US" altLang="zh-TW" sz="1800" b="1">
                <a:solidFill>
                  <a:schemeClr val="bg1"/>
                </a:solidFill>
                <a:latin typeface="Arial" charset="0"/>
              </a:rPr>
              <a:t>System A (Decentralized)</a:t>
            </a:r>
            <a:endParaRPr lang="en-US" altLang="zh-TW" sz="1800">
              <a:solidFill>
                <a:schemeClr val="bg1"/>
              </a:solidFill>
              <a:latin typeface="Arial" charset="0"/>
            </a:endParaRPr>
          </a:p>
        </p:txBody>
      </p:sp>
      <p:grpSp>
        <p:nvGrpSpPr>
          <p:cNvPr id="3" name="Group 22"/>
          <p:cNvGrpSpPr>
            <a:grpSpLocks/>
          </p:cNvGrpSpPr>
          <p:nvPr/>
        </p:nvGrpSpPr>
        <p:grpSpPr bwMode="auto">
          <a:xfrm>
            <a:off x="2224088" y="2644775"/>
            <a:ext cx="1770062" cy="1516063"/>
            <a:chOff x="1262" y="1736"/>
            <a:chExt cx="1115" cy="955"/>
          </a:xfrm>
        </p:grpSpPr>
        <p:sp>
          <p:nvSpPr>
            <p:cNvPr id="10260" name="Oval 7"/>
            <p:cNvSpPr>
              <a:spLocks noChangeAspect="1" noChangeArrowheads="1"/>
            </p:cNvSpPr>
            <p:nvPr/>
          </p:nvSpPr>
          <p:spPr bwMode="auto">
            <a:xfrm>
              <a:off x="1262" y="1736"/>
              <a:ext cx="320" cy="319"/>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sp>
          <p:nvSpPr>
            <p:cNvPr id="10261" name="Oval 8"/>
            <p:cNvSpPr>
              <a:spLocks noChangeAspect="1" noChangeArrowheads="1"/>
            </p:cNvSpPr>
            <p:nvPr/>
          </p:nvSpPr>
          <p:spPr bwMode="auto">
            <a:xfrm>
              <a:off x="2057" y="1736"/>
              <a:ext cx="320" cy="319"/>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sp>
          <p:nvSpPr>
            <p:cNvPr id="10262" name="Oval 9"/>
            <p:cNvSpPr>
              <a:spLocks noChangeAspect="1" noChangeArrowheads="1"/>
            </p:cNvSpPr>
            <p:nvPr/>
          </p:nvSpPr>
          <p:spPr bwMode="auto">
            <a:xfrm>
              <a:off x="1262" y="2371"/>
              <a:ext cx="320" cy="320"/>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sp>
          <p:nvSpPr>
            <p:cNvPr id="10263" name="Oval 10"/>
            <p:cNvSpPr>
              <a:spLocks noChangeAspect="1" noChangeArrowheads="1"/>
            </p:cNvSpPr>
            <p:nvPr/>
          </p:nvSpPr>
          <p:spPr bwMode="auto">
            <a:xfrm>
              <a:off x="2057" y="2371"/>
              <a:ext cx="320" cy="320"/>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grpSp>
      <p:sp>
        <p:nvSpPr>
          <p:cNvPr id="10254" name="Rectangle 13"/>
          <p:cNvSpPr>
            <a:spLocks noChangeAspect="1" noChangeArrowheads="1"/>
          </p:cNvSpPr>
          <p:nvPr/>
        </p:nvSpPr>
        <p:spPr bwMode="auto">
          <a:xfrm>
            <a:off x="5562600" y="2060575"/>
            <a:ext cx="2489200" cy="274638"/>
          </a:xfrm>
          <a:prstGeom prst="rect">
            <a:avLst/>
          </a:prstGeom>
          <a:noFill/>
          <a:ln w="9525">
            <a:noFill/>
            <a:miter lim="800000"/>
            <a:headEnd/>
            <a:tailEnd/>
          </a:ln>
        </p:spPr>
        <p:txBody>
          <a:bodyPr wrap="none" lIns="0" tIns="0" rIns="0" bIns="0">
            <a:spAutoFit/>
          </a:bodyPr>
          <a:lstStyle/>
          <a:p>
            <a:pPr algn="l"/>
            <a:r>
              <a:rPr lang="en-US" altLang="zh-TW" sz="1800" b="1">
                <a:solidFill>
                  <a:schemeClr val="bg1"/>
                </a:solidFill>
                <a:latin typeface="Arial" charset="0"/>
              </a:rPr>
              <a:t>System B (Centralized)</a:t>
            </a:r>
            <a:endParaRPr lang="en-US" altLang="zh-TW" sz="1800">
              <a:solidFill>
                <a:schemeClr val="bg1"/>
              </a:solidFill>
              <a:latin typeface="Arial" charset="0"/>
            </a:endParaRPr>
          </a:p>
        </p:txBody>
      </p:sp>
      <p:grpSp>
        <p:nvGrpSpPr>
          <p:cNvPr id="4" name="Group 23"/>
          <p:cNvGrpSpPr>
            <a:grpSpLocks/>
          </p:cNvGrpSpPr>
          <p:nvPr/>
        </p:nvGrpSpPr>
        <p:grpSpPr bwMode="auto">
          <a:xfrm>
            <a:off x="2144713" y="2420938"/>
            <a:ext cx="2057400" cy="1905000"/>
            <a:chOff x="1212" y="1595"/>
            <a:chExt cx="1296" cy="1200"/>
          </a:xfrm>
        </p:grpSpPr>
        <p:sp>
          <p:nvSpPr>
            <p:cNvPr id="10258" name="Line 11"/>
            <p:cNvSpPr>
              <a:spLocks noChangeAspect="1" noChangeShapeType="1"/>
            </p:cNvSpPr>
            <p:nvPr/>
          </p:nvSpPr>
          <p:spPr bwMode="auto">
            <a:xfrm>
              <a:off x="1212" y="2213"/>
              <a:ext cx="1296" cy="1"/>
            </a:xfrm>
            <a:prstGeom prst="line">
              <a:avLst/>
            </a:prstGeom>
            <a:noFill/>
            <a:ln w="28575">
              <a:solidFill>
                <a:schemeClr val="bg1"/>
              </a:solidFill>
              <a:round/>
              <a:headEnd/>
              <a:tailEnd/>
            </a:ln>
          </p:spPr>
          <p:txBody>
            <a:bodyPr/>
            <a:lstStyle/>
            <a:p>
              <a:endParaRPr lang="zh-TW" altLang="en-US"/>
            </a:p>
          </p:txBody>
        </p:sp>
        <p:sp>
          <p:nvSpPr>
            <p:cNvPr id="10259" name="Line 14"/>
            <p:cNvSpPr>
              <a:spLocks noChangeAspect="1" noChangeShapeType="1"/>
            </p:cNvSpPr>
            <p:nvPr/>
          </p:nvSpPr>
          <p:spPr bwMode="auto">
            <a:xfrm rot="5400000">
              <a:off x="1227" y="2194"/>
              <a:ext cx="1200" cy="1"/>
            </a:xfrm>
            <a:prstGeom prst="line">
              <a:avLst/>
            </a:prstGeom>
            <a:noFill/>
            <a:ln w="28575">
              <a:solidFill>
                <a:schemeClr val="bg1"/>
              </a:solidFill>
              <a:round/>
              <a:headEnd/>
              <a:tailEnd/>
            </a:ln>
          </p:spPr>
          <p:txBody>
            <a:bodyPr/>
            <a:lstStyle/>
            <a:p>
              <a:endParaRPr lang="zh-TW" altLang="en-US"/>
            </a:p>
          </p:txBody>
        </p:sp>
      </p:grpSp>
      <p:graphicFrame>
        <p:nvGraphicFramePr>
          <p:cNvPr id="164879" name="Object 15"/>
          <p:cNvGraphicFramePr>
            <a:graphicFrameLocks noChangeAspect="1"/>
          </p:cNvGraphicFramePr>
          <p:nvPr/>
        </p:nvGraphicFramePr>
        <p:xfrm>
          <a:off x="3984625" y="4138613"/>
          <a:ext cx="823913" cy="369887"/>
        </p:xfrm>
        <a:graphic>
          <a:graphicData uri="http://schemas.openxmlformats.org/presentationml/2006/ole">
            <p:oleObj spid="_x0000_s10242" name="方程式" r:id="rId3" imgW="482400" imgH="215640" progId="Equation.3">
              <p:embed/>
            </p:oleObj>
          </a:graphicData>
        </a:graphic>
      </p:graphicFrame>
      <p:graphicFrame>
        <p:nvGraphicFramePr>
          <p:cNvPr id="164880" name="Object 16"/>
          <p:cNvGraphicFramePr>
            <a:graphicFrameLocks noChangeAspect="1"/>
          </p:cNvGraphicFramePr>
          <p:nvPr/>
        </p:nvGraphicFramePr>
        <p:xfrm>
          <a:off x="1784350" y="4724400"/>
          <a:ext cx="2138363" cy="871538"/>
        </p:xfrm>
        <a:graphic>
          <a:graphicData uri="http://schemas.openxmlformats.org/presentationml/2006/ole">
            <p:oleObj spid="_x0000_s10243" name="方程式" r:id="rId4" imgW="901440" imgH="368280" progId="Equation.3">
              <p:embed/>
            </p:oleObj>
          </a:graphicData>
        </a:graphic>
      </p:graphicFrame>
      <p:sp>
        <p:nvSpPr>
          <p:cNvPr id="10256" name="Text Box 18"/>
          <p:cNvSpPr txBox="1">
            <a:spLocks noChangeArrowheads="1"/>
          </p:cNvSpPr>
          <p:nvPr/>
        </p:nvSpPr>
        <p:spPr bwMode="auto">
          <a:xfrm>
            <a:off x="920750" y="981075"/>
            <a:ext cx="8280400" cy="822325"/>
          </a:xfrm>
          <a:prstGeom prst="rect">
            <a:avLst/>
          </a:prstGeom>
          <a:noFill/>
          <a:ln w="9525">
            <a:noFill/>
            <a:miter lim="800000"/>
            <a:headEnd/>
            <a:tailEnd/>
          </a:ln>
        </p:spPr>
        <p:txBody>
          <a:bodyPr lIns="90000" tIns="46800" rIns="90000" bIns="46800">
            <a:spAutoFit/>
          </a:bodyPr>
          <a:lstStyle/>
          <a:p>
            <a:pPr algn="l"/>
            <a:r>
              <a:rPr lang="en-US" altLang="zh-TW" u="sng">
                <a:solidFill>
                  <a:schemeClr val="bg1"/>
                </a:solidFill>
                <a:latin typeface="Arial" charset="0"/>
              </a:rPr>
              <a:t>Which of the two systems provides a higher level of service </a:t>
            </a:r>
          </a:p>
          <a:p>
            <a:pPr algn="l"/>
            <a:r>
              <a:rPr lang="en-US" altLang="zh-TW" u="sng">
                <a:solidFill>
                  <a:schemeClr val="bg1"/>
                </a:solidFill>
                <a:latin typeface="Arial" charset="0"/>
              </a:rPr>
              <a:t>for a given level of safety stock?</a:t>
            </a:r>
          </a:p>
        </p:txBody>
      </p:sp>
      <p:sp>
        <p:nvSpPr>
          <p:cNvPr id="164885" name="Oval 21"/>
          <p:cNvSpPr>
            <a:spLocks noChangeAspect="1" noChangeArrowheads="1"/>
          </p:cNvSpPr>
          <p:nvPr/>
        </p:nvSpPr>
        <p:spPr bwMode="auto">
          <a:xfrm>
            <a:off x="6034088" y="2420938"/>
            <a:ext cx="1871662" cy="1865312"/>
          </a:xfrm>
          <a:prstGeom prst="ellipse">
            <a:avLst/>
          </a:prstGeom>
          <a:gradFill rotWithShape="1">
            <a:gsLst>
              <a:gs pos="0">
                <a:srgbClr val="FF9900"/>
              </a:gs>
              <a:gs pos="100000">
                <a:srgbClr val="B26B00"/>
              </a:gs>
            </a:gsLst>
            <a:path path="shape">
              <a:fillToRect l="50000" t="50000" r="50000" b="50000"/>
            </a:path>
          </a:gradFill>
          <a:ln w="14351">
            <a:solidFill>
              <a:srgbClr val="FFCC99"/>
            </a:solidFill>
            <a:round/>
            <a:headEnd/>
            <a:tailEnd/>
          </a:ln>
        </p:spPr>
        <p:txBody>
          <a:bodyPr/>
          <a:lstStyle/>
          <a:p>
            <a:endParaRPr lang="zh-TW" altLang="en-US"/>
          </a:p>
        </p:txBody>
      </p:sp>
      <p:graphicFrame>
        <p:nvGraphicFramePr>
          <p:cNvPr id="164881" name="Object 17"/>
          <p:cNvGraphicFramePr>
            <a:graphicFrameLocks noChangeAspect="1"/>
          </p:cNvGraphicFramePr>
          <p:nvPr/>
        </p:nvGraphicFramePr>
        <p:xfrm>
          <a:off x="6465888" y="3140075"/>
          <a:ext cx="950912" cy="377825"/>
        </p:xfrm>
        <a:graphic>
          <a:graphicData uri="http://schemas.openxmlformats.org/presentationml/2006/ole">
            <p:oleObj spid="_x0000_s10244" name="方程式" r:id="rId5" imgW="571320" imgH="228600" progId="Equation.3">
              <p:embed/>
            </p:oleObj>
          </a:graphicData>
        </a:graphic>
      </p:graphicFrame>
      <p:graphicFrame>
        <p:nvGraphicFramePr>
          <p:cNvPr id="164888" name="Object 24"/>
          <p:cNvGraphicFramePr>
            <a:graphicFrameLocks noChangeAspect="1"/>
          </p:cNvGraphicFramePr>
          <p:nvPr/>
        </p:nvGraphicFramePr>
        <p:xfrm>
          <a:off x="1782763" y="5300663"/>
          <a:ext cx="6265862" cy="1282700"/>
        </p:xfrm>
        <a:graphic>
          <a:graphicData uri="http://schemas.openxmlformats.org/presentationml/2006/ole">
            <p:oleObj spid="_x0000_s10245" name="方程式" r:id="rId6" imgW="3213000" imgH="660240" progId="Equation.3">
              <p:embed/>
            </p:oleObj>
          </a:graphicData>
        </a:graphic>
      </p:graphicFrame>
      <p:sp>
        <p:nvSpPr>
          <p:cNvPr id="26"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4889"/>
                                        </p:tgtEl>
                                        <p:attrNameLst>
                                          <p:attrName>style.visibility</p:attrName>
                                        </p:attrNameLst>
                                      </p:cBhvr>
                                      <p:to>
                                        <p:strVal val="visible"/>
                                      </p:to>
                                    </p:set>
                                    <p:anim calcmode="lin" valueType="num">
                                      <p:cBhvr>
                                        <p:cTn id="7" dur="1000" fill="hold"/>
                                        <p:tgtEl>
                                          <p:spTgt spid="164889"/>
                                        </p:tgtEl>
                                        <p:attrNameLst>
                                          <p:attrName>ppt_w</p:attrName>
                                        </p:attrNameLst>
                                      </p:cBhvr>
                                      <p:tavLst>
                                        <p:tav tm="0">
                                          <p:val>
                                            <p:fltVal val="0"/>
                                          </p:val>
                                        </p:tav>
                                        <p:tav tm="100000">
                                          <p:val>
                                            <p:strVal val="#ppt_w"/>
                                          </p:val>
                                        </p:tav>
                                      </p:tavLst>
                                    </p:anim>
                                    <p:anim calcmode="lin" valueType="num">
                                      <p:cBhvr>
                                        <p:cTn id="8" dur="1000" fill="hold"/>
                                        <p:tgtEl>
                                          <p:spTgt spid="164889"/>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64879"/>
                                        </p:tgtEl>
                                        <p:attrNameLst>
                                          <p:attrName>style.visibility</p:attrName>
                                        </p:attrNameLst>
                                      </p:cBhvr>
                                      <p:to>
                                        <p:strVal val="visible"/>
                                      </p:to>
                                    </p:set>
                                    <p:animEffect transition="in" filter="fade">
                                      <p:cBhvr>
                                        <p:cTn id="17" dur="1000"/>
                                        <p:tgtEl>
                                          <p:spTgt spid="164879"/>
                                        </p:tgtEl>
                                      </p:cBhvr>
                                    </p:animEffect>
                                    <p:anim calcmode="lin" valueType="num">
                                      <p:cBhvr>
                                        <p:cTn id="18" dur="1000" fill="hold"/>
                                        <p:tgtEl>
                                          <p:spTgt spid="164879"/>
                                        </p:tgtEl>
                                        <p:attrNameLst>
                                          <p:attrName>ppt_x</p:attrName>
                                        </p:attrNameLst>
                                      </p:cBhvr>
                                      <p:tavLst>
                                        <p:tav tm="0">
                                          <p:val>
                                            <p:strVal val="#ppt_x"/>
                                          </p:val>
                                        </p:tav>
                                        <p:tav tm="100000">
                                          <p:val>
                                            <p:strVal val="#ppt_x"/>
                                          </p:val>
                                        </p:tav>
                                      </p:tavLst>
                                    </p:anim>
                                    <p:anim calcmode="lin" valueType="num">
                                      <p:cBhvr>
                                        <p:cTn id="19" dur="1000" fill="hold"/>
                                        <p:tgtEl>
                                          <p:spTgt spid="164879"/>
                                        </p:tgtEl>
                                        <p:attrNameLst>
                                          <p:attrName>ppt_y</p:attrName>
                                        </p:attrNameLst>
                                      </p:cBhvr>
                                      <p:tavLst>
                                        <p:tav tm="0">
                                          <p:val>
                                            <p:strVal val="#ppt_y+.1"/>
                                          </p:val>
                                        </p:tav>
                                        <p:tav tm="100000">
                                          <p:val>
                                            <p:strVal val="#ppt_y"/>
                                          </p:val>
                                        </p:tav>
                                      </p:tavLst>
                                    </p:anim>
                                  </p:childTnLst>
                                </p:cTn>
                              </p:par>
                              <p:par>
                                <p:cTn id="20" presetID="50" presetClass="entr" presetSubtype="0" decel="10000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strVal val="#ppt_w+.3"/>
                                          </p:val>
                                        </p:tav>
                                        <p:tav tm="100000">
                                          <p:val>
                                            <p:strVal val="#ppt_w"/>
                                          </p:val>
                                        </p:tav>
                                      </p:tavLst>
                                    </p:anim>
                                    <p:anim calcmode="lin" valueType="num">
                                      <p:cBhvr>
                                        <p:cTn id="23" dur="1000" fill="hold"/>
                                        <p:tgtEl>
                                          <p:spTgt spid="4"/>
                                        </p:tgtEl>
                                        <p:attrNameLst>
                                          <p:attrName>ppt_h</p:attrName>
                                        </p:attrNameLst>
                                      </p:cBhvr>
                                      <p:tavLst>
                                        <p:tav tm="0">
                                          <p:val>
                                            <p:strVal val="#ppt_h"/>
                                          </p:val>
                                        </p:tav>
                                        <p:tav tm="100000">
                                          <p:val>
                                            <p:strVal val="#ppt_h"/>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64890"/>
                                        </p:tgtEl>
                                        <p:attrNameLst>
                                          <p:attrName>style.visibility</p:attrName>
                                        </p:attrNameLst>
                                      </p:cBhvr>
                                      <p:to>
                                        <p:strVal val="visible"/>
                                      </p:to>
                                    </p:set>
                                    <p:anim calcmode="lin" valueType="num">
                                      <p:cBhvr>
                                        <p:cTn id="29" dur="1000" fill="hold"/>
                                        <p:tgtEl>
                                          <p:spTgt spid="164890"/>
                                        </p:tgtEl>
                                        <p:attrNameLst>
                                          <p:attrName>ppt_w</p:attrName>
                                        </p:attrNameLst>
                                      </p:cBhvr>
                                      <p:tavLst>
                                        <p:tav tm="0">
                                          <p:val>
                                            <p:fltVal val="0"/>
                                          </p:val>
                                        </p:tav>
                                        <p:tav tm="100000">
                                          <p:val>
                                            <p:strVal val="#ppt_w"/>
                                          </p:val>
                                        </p:tav>
                                      </p:tavLst>
                                    </p:anim>
                                    <p:anim calcmode="lin" valueType="num">
                                      <p:cBhvr>
                                        <p:cTn id="30" dur="1000" fill="hold"/>
                                        <p:tgtEl>
                                          <p:spTgt spid="164890"/>
                                        </p:tgtEl>
                                        <p:attrNameLst>
                                          <p:attrName>ppt_h</p:attrName>
                                        </p:attrNameLst>
                                      </p:cBhvr>
                                      <p:tavLst>
                                        <p:tav tm="0">
                                          <p:val>
                                            <p:fltVal val="0"/>
                                          </p:val>
                                        </p:tav>
                                        <p:tav tm="100000">
                                          <p:val>
                                            <p:strVal val="#ppt_h"/>
                                          </p:val>
                                        </p:tav>
                                      </p:tavLst>
                                    </p:anim>
                                  </p:childTnLst>
                                </p:cTn>
                              </p:par>
                            </p:childTnLst>
                          </p:cTn>
                        </p:par>
                        <p:par>
                          <p:cTn id="31" fill="hold">
                            <p:stCondLst>
                              <p:cond delay="1000"/>
                            </p:stCondLst>
                            <p:childTnLst>
                              <p:par>
                                <p:cTn id="32" presetID="50" presetClass="entr" presetSubtype="0" decel="100000" fill="hold" grpId="0" nodeType="afterEffect">
                                  <p:stCondLst>
                                    <p:cond delay="0"/>
                                  </p:stCondLst>
                                  <p:childTnLst>
                                    <p:set>
                                      <p:cBhvr>
                                        <p:cTn id="33" dur="1" fill="hold">
                                          <p:stCondLst>
                                            <p:cond delay="0"/>
                                          </p:stCondLst>
                                        </p:cTn>
                                        <p:tgtEl>
                                          <p:spTgt spid="164885"/>
                                        </p:tgtEl>
                                        <p:attrNameLst>
                                          <p:attrName>style.visibility</p:attrName>
                                        </p:attrNameLst>
                                      </p:cBhvr>
                                      <p:to>
                                        <p:strVal val="visible"/>
                                      </p:to>
                                    </p:set>
                                    <p:anim calcmode="lin" valueType="num">
                                      <p:cBhvr>
                                        <p:cTn id="34" dur="1000" fill="hold"/>
                                        <p:tgtEl>
                                          <p:spTgt spid="164885"/>
                                        </p:tgtEl>
                                        <p:attrNameLst>
                                          <p:attrName>ppt_w</p:attrName>
                                        </p:attrNameLst>
                                      </p:cBhvr>
                                      <p:tavLst>
                                        <p:tav tm="0">
                                          <p:val>
                                            <p:strVal val="#ppt_w+.3"/>
                                          </p:val>
                                        </p:tav>
                                        <p:tav tm="100000">
                                          <p:val>
                                            <p:strVal val="#ppt_w"/>
                                          </p:val>
                                        </p:tav>
                                      </p:tavLst>
                                    </p:anim>
                                    <p:anim calcmode="lin" valueType="num">
                                      <p:cBhvr>
                                        <p:cTn id="35" dur="1000" fill="hold"/>
                                        <p:tgtEl>
                                          <p:spTgt spid="164885"/>
                                        </p:tgtEl>
                                        <p:attrNameLst>
                                          <p:attrName>ppt_h</p:attrName>
                                        </p:attrNameLst>
                                      </p:cBhvr>
                                      <p:tavLst>
                                        <p:tav tm="0">
                                          <p:val>
                                            <p:strVal val="#ppt_h"/>
                                          </p:val>
                                        </p:tav>
                                        <p:tav tm="100000">
                                          <p:val>
                                            <p:strVal val="#ppt_h"/>
                                          </p:val>
                                        </p:tav>
                                      </p:tavLst>
                                    </p:anim>
                                    <p:animEffect transition="in" filter="fade">
                                      <p:cBhvr>
                                        <p:cTn id="36" dur="1000"/>
                                        <p:tgtEl>
                                          <p:spTgt spid="164885"/>
                                        </p:tgtEl>
                                      </p:cBhvr>
                                    </p:animEffect>
                                  </p:childTnLst>
                                </p:cTn>
                              </p:par>
                            </p:childTnLst>
                          </p:cTn>
                        </p:par>
                        <p:par>
                          <p:cTn id="37" fill="hold">
                            <p:stCondLst>
                              <p:cond delay="2000"/>
                            </p:stCondLst>
                            <p:childTnLst>
                              <p:par>
                                <p:cTn id="38" presetID="42" presetClass="entr" presetSubtype="0" fill="hold" nodeType="afterEffect">
                                  <p:stCondLst>
                                    <p:cond delay="0"/>
                                  </p:stCondLst>
                                  <p:childTnLst>
                                    <p:set>
                                      <p:cBhvr>
                                        <p:cTn id="39" dur="1" fill="hold">
                                          <p:stCondLst>
                                            <p:cond delay="0"/>
                                          </p:stCondLst>
                                        </p:cTn>
                                        <p:tgtEl>
                                          <p:spTgt spid="164881"/>
                                        </p:tgtEl>
                                        <p:attrNameLst>
                                          <p:attrName>style.visibility</p:attrName>
                                        </p:attrNameLst>
                                      </p:cBhvr>
                                      <p:to>
                                        <p:strVal val="visible"/>
                                      </p:to>
                                    </p:set>
                                    <p:animEffect transition="in" filter="fade">
                                      <p:cBhvr>
                                        <p:cTn id="40" dur="1000"/>
                                        <p:tgtEl>
                                          <p:spTgt spid="164881"/>
                                        </p:tgtEl>
                                      </p:cBhvr>
                                    </p:animEffect>
                                    <p:anim calcmode="lin" valueType="num">
                                      <p:cBhvr>
                                        <p:cTn id="41" dur="1000" fill="hold"/>
                                        <p:tgtEl>
                                          <p:spTgt spid="164881"/>
                                        </p:tgtEl>
                                        <p:attrNameLst>
                                          <p:attrName>ppt_x</p:attrName>
                                        </p:attrNameLst>
                                      </p:cBhvr>
                                      <p:tavLst>
                                        <p:tav tm="0">
                                          <p:val>
                                            <p:strVal val="#ppt_x"/>
                                          </p:val>
                                        </p:tav>
                                        <p:tav tm="100000">
                                          <p:val>
                                            <p:strVal val="#ppt_x"/>
                                          </p:val>
                                        </p:tav>
                                      </p:tavLst>
                                    </p:anim>
                                    <p:anim calcmode="lin" valueType="num">
                                      <p:cBhvr>
                                        <p:cTn id="42" dur="1000" fill="hold"/>
                                        <p:tgtEl>
                                          <p:spTgt spid="16488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64880"/>
                                        </p:tgtEl>
                                        <p:attrNameLst>
                                          <p:attrName>style.visibility</p:attrName>
                                        </p:attrNameLst>
                                      </p:cBhvr>
                                      <p:to>
                                        <p:strVal val="visible"/>
                                      </p:to>
                                    </p:set>
                                    <p:animEffect transition="in" filter="wipe(left)">
                                      <p:cBhvr>
                                        <p:cTn id="47" dur="1000"/>
                                        <p:tgtEl>
                                          <p:spTgt spid="16488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64888"/>
                                        </p:tgtEl>
                                        <p:attrNameLst>
                                          <p:attrName>style.visibility</p:attrName>
                                        </p:attrNameLst>
                                      </p:cBhvr>
                                      <p:to>
                                        <p:strVal val="visible"/>
                                      </p:to>
                                    </p:set>
                                    <p:animEffect transition="in" filter="wipe(left)">
                                      <p:cBhvr>
                                        <p:cTn id="52" dur="1000"/>
                                        <p:tgtEl>
                                          <p:spTgt spid="164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90" grpId="0" animBg="1"/>
      <p:bldP spid="164889" grpId="0" animBg="1"/>
      <p:bldP spid="16488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200025" y="115888"/>
            <a:ext cx="9144000" cy="838200"/>
          </a:xfrm>
          <a:effectLst>
            <a:outerShdw dist="17961" dir="2700000" algn="ctr" rotWithShape="0">
              <a:schemeClr val="tx1"/>
            </a:outerShdw>
          </a:effectLst>
        </p:spPr>
        <p:txBody>
          <a:bodyPr/>
          <a:lstStyle/>
          <a:p>
            <a:pPr eaLnBrk="1" hangingPunct="1">
              <a:defRPr/>
            </a:pPr>
            <a:r>
              <a:rPr lang="en-US" altLang="zh-TW" sz="3200" smtClean="0"/>
              <a:t>Factors Affecting Value of Inventory Pooling</a:t>
            </a:r>
          </a:p>
        </p:txBody>
      </p:sp>
      <p:sp>
        <p:nvSpPr>
          <p:cNvPr id="165892" name="Rectangle 4"/>
          <p:cNvSpPr>
            <a:spLocks noChangeArrowheads="1"/>
          </p:cNvSpPr>
          <p:nvPr/>
        </p:nvSpPr>
        <p:spPr bwMode="auto">
          <a:xfrm>
            <a:off x="1208088" y="1916113"/>
            <a:ext cx="5848350" cy="3059112"/>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2"/>
                </a:solidFill>
                <a:latin typeface="Arial" charset="0"/>
              </a:rPr>
              <a:t>Demand Correlation</a:t>
            </a:r>
          </a:p>
          <a:p>
            <a:pPr marL="342900" indent="-342900" algn="l">
              <a:spcBef>
                <a:spcPct val="20000"/>
              </a:spcBef>
              <a:buFont typeface="Batang" pitchFamily="18" charset="-127"/>
              <a:buChar char="►"/>
            </a:pPr>
            <a:endParaRPr lang="en-US" altLang="zh-TW">
              <a:solidFill>
                <a:schemeClr val="bg2"/>
              </a:solidFill>
              <a:latin typeface="Arial" charset="0"/>
            </a:endParaRPr>
          </a:p>
          <a:p>
            <a:pPr marL="342900" indent="-342900" algn="l">
              <a:spcBef>
                <a:spcPct val="20000"/>
              </a:spcBef>
              <a:buFont typeface="Batang" pitchFamily="18" charset="-127"/>
              <a:buChar char="►"/>
            </a:pPr>
            <a:r>
              <a:rPr lang="en-US" altLang="zh-TW">
                <a:solidFill>
                  <a:schemeClr val="bg2"/>
                </a:solidFill>
                <a:latin typeface="Arial" charset="0"/>
              </a:rPr>
              <a:t>Coefficient of variation of demand</a:t>
            </a:r>
          </a:p>
          <a:p>
            <a:pPr marL="342900" indent="-342900" algn="l">
              <a:spcBef>
                <a:spcPct val="20000"/>
              </a:spcBef>
              <a:buFont typeface="Batang" pitchFamily="18" charset="-127"/>
              <a:buChar char="►"/>
            </a:pPr>
            <a:endParaRPr lang="en-US" altLang="zh-TW">
              <a:solidFill>
                <a:schemeClr val="bg2"/>
              </a:solidFill>
              <a:latin typeface="Arial" charset="0"/>
            </a:endParaRPr>
          </a:p>
          <a:p>
            <a:pPr marL="342900" indent="-342900" algn="l">
              <a:spcBef>
                <a:spcPct val="20000"/>
              </a:spcBef>
              <a:buFont typeface="Batang" pitchFamily="18" charset="-127"/>
              <a:buChar char="►"/>
            </a:pPr>
            <a:r>
              <a:rPr lang="en-US" altLang="zh-TW">
                <a:solidFill>
                  <a:schemeClr val="bg2"/>
                </a:solidFill>
                <a:latin typeface="Arial" charset="0"/>
              </a:rPr>
              <a:t>Product value</a:t>
            </a:r>
          </a:p>
          <a:p>
            <a:pPr marL="342900" indent="-342900" algn="l">
              <a:spcBef>
                <a:spcPct val="20000"/>
              </a:spcBef>
              <a:buFont typeface="Batang" pitchFamily="18" charset="-127"/>
              <a:buChar char="►"/>
            </a:pPr>
            <a:endParaRPr lang="en-US" altLang="zh-TW">
              <a:solidFill>
                <a:schemeClr val="bg2"/>
              </a:solidFill>
              <a:latin typeface="Arial" charset="0"/>
            </a:endParaRPr>
          </a:p>
          <a:p>
            <a:pPr marL="342900" indent="-342900" algn="l">
              <a:spcBef>
                <a:spcPct val="20000"/>
              </a:spcBef>
              <a:buFont typeface="Batang" pitchFamily="18" charset="-127"/>
              <a:buChar char="►"/>
            </a:pPr>
            <a:r>
              <a:rPr lang="en-US" altLang="zh-TW">
                <a:solidFill>
                  <a:schemeClr val="bg2"/>
                </a:solidFill>
                <a:latin typeface="Arial" charset="0"/>
              </a:rPr>
              <a:t>Transportation cost</a:t>
            </a:r>
          </a:p>
        </p:txBody>
      </p:sp>
      <p:sp>
        <p:nvSpPr>
          <p:cNvPr id="4"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165892">
                                            <p:txEl>
                                              <p:pRg st="0" end="0"/>
                                            </p:txEl>
                                          </p:spTgt>
                                        </p:tgtEl>
                                        <p:attrNameLst>
                                          <p:attrName>style.color</p:attrName>
                                        </p:attrNameLst>
                                      </p:cBhvr>
                                      <p:to>
                                        <p:clrVal>
                                          <a:srgbClr val="FFCC99"/>
                                        </p:clrVal>
                                      </p:to>
                                    </p:set>
                                    <p:set>
                                      <p:cBhvr>
                                        <p:cTn id="7" dur="500" autoRev="1" fill="hold"/>
                                        <p:tgtEl>
                                          <p:spTgt spid="165892">
                                            <p:txEl>
                                              <p:pRg st="0" end="0"/>
                                            </p:txEl>
                                          </p:spTgt>
                                        </p:tgtEl>
                                        <p:attrNameLst>
                                          <p:attrName>fillcolor</p:attrName>
                                        </p:attrNameLst>
                                      </p:cBhvr>
                                      <p:to>
                                        <p:clrVal>
                                          <a:srgbClr val="FFCC99"/>
                                        </p:clrVal>
                                      </p:to>
                                    </p:set>
                                    <p:set>
                                      <p:cBhvr>
                                        <p:cTn id="8" dur="500" autoRev="1" fill="hold"/>
                                        <p:tgtEl>
                                          <p:spTgt spid="165892">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65892">
                                            <p:txEl>
                                              <p:pRg st="0" end="0"/>
                                            </p:txEl>
                                          </p:spTgt>
                                        </p:tgtEl>
                                        <p:attrNameLst>
                                          <p:attrName>ppt_c</p:attrName>
                                        </p:attrNameLst>
                                      </p:cBhvr>
                                      <p:to>
                                        <a:schemeClr val="bg1"/>
                                      </p:to>
                                    </p:animClr>
                                  </p:subTnLst>
                                </p:cTn>
                              </p:par>
                            </p:childTnLst>
                          </p:cTn>
                        </p:par>
                      </p:childTnLst>
                    </p:cTn>
                  </p:par>
                  <p:par>
                    <p:cTn id="9" fill="hold">
                      <p:stCondLst>
                        <p:cond delay="indefinite"/>
                      </p:stCondLst>
                      <p:childTnLst>
                        <p:par>
                          <p:cTn id="10" fill="hold">
                            <p:stCondLst>
                              <p:cond delay="0"/>
                            </p:stCondLst>
                            <p:childTnLst>
                              <p:par>
                                <p:cTn id="11" presetID="20" presetClass="emph" presetSubtype="0" fill="hold" nodeType="clickEffect">
                                  <p:stCondLst>
                                    <p:cond delay="0"/>
                                  </p:stCondLst>
                                  <p:iterate type="lt">
                                    <p:tmPct val="10000"/>
                                  </p:iterate>
                                  <p:childTnLst>
                                    <p:set>
                                      <p:cBhvr override="childStyle">
                                        <p:cTn id="12" dur="500" autoRev="1" fill="hold"/>
                                        <p:tgtEl>
                                          <p:spTgt spid="165892">
                                            <p:txEl>
                                              <p:pRg st="2" end="2"/>
                                            </p:txEl>
                                          </p:spTgt>
                                        </p:tgtEl>
                                        <p:attrNameLst>
                                          <p:attrName>style.color</p:attrName>
                                        </p:attrNameLst>
                                      </p:cBhvr>
                                      <p:to>
                                        <p:clrVal>
                                          <a:srgbClr val="FFCC99"/>
                                        </p:clrVal>
                                      </p:to>
                                    </p:set>
                                    <p:set>
                                      <p:cBhvr>
                                        <p:cTn id="13" dur="500" autoRev="1" fill="hold"/>
                                        <p:tgtEl>
                                          <p:spTgt spid="165892">
                                            <p:txEl>
                                              <p:pRg st="2" end="2"/>
                                            </p:txEl>
                                          </p:spTgt>
                                        </p:tgtEl>
                                        <p:attrNameLst>
                                          <p:attrName>fillcolor</p:attrName>
                                        </p:attrNameLst>
                                      </p:cBhvr>
                                      <p:to>
                                        <p:clrVal>
                                          <a:srgbClr val="FFCC99"/>
                                        </p:clrVal>
                                      </p:to>
                                    </p:set>
                                    <p:set>
                                      <p:cBhvr>
                                        <p:cTn id="14" dur="500" autoRev="1" fill="hold"/>
                                        <p:tgtEl>
                                          <p:spTgt spid="165892">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165892">
                                            <p:txEl>
                                              <p:pRg st="2" end="2"/>
                                            </p:txEl>
                                          </p:spTgt>
                                        </p:tgtEl>
                                        <p:attrNameLst>
                                          <p:attrName>ppt_c</p:attrName>
                                        </p:attrNameLst>
                                      </p:cBhvr>
                                      <p:to>
                                        <a:schemeClr val="bg1"/>
                                      </p:to>
                                    </p:animClr>
                                  </p:subTnLst>
                                </p:cTn>
                              </p:par>
                            </p:childTnLst>
                          </p:cTn>
                        </p:par>
                      </p:childTnLst>
                    </p:cTn>
                  </p:par>
                  <p:par>
                    <p:cTn id="15" fill="hold">
                      <p:stCondLst>
                        <p:cond delay="indefinite"/>
                      </p:stCondLst>
                      <p:childTnLst>
                        <p:par>
                          <p:cTn id="16" fill="hold">
                            <p:stCondLst>
                              <p:cond delay="0"/>
                            </p:stCondLst>
                            <p:childTnLst>
                              <p:par>
                                <p:cTn id="17" presetID="20" presetClass="emph" presetSubtype="0" fill="hold" nodeType="clickEffect">
                                  <p:stCondLst>
                                    <p:cond delay="0"/>
                                  </p:stCondLst>
                                  <p:iterate type="lt">
                                    <p:tmPct val="10000"/>
                                  </p:iterate>
                                  <p:childTnLst>
                                    <p:set>
                                      <p:cBhvr override="childStyle">
                                        <p:cTn id="18" dur="500" autoRev="1" fill="hold"/>
                                        <p:tgtEl>
                                          <p:spTgt spid="165892">
                                            <p:txEl>
                                              <p:pRg st="4" end="4"/>
                                            </p:txEl>
                                          </p:spTgt>
                                        </p:tgtEl>
                                        <p:attrNameLst>
                                          <p:attrName>style.color</p:attrName>
                                        </p:attrNameLst>
                                      </p:cBhvr>
                                      <p:to>
                                        <p:clrVal>
                                          <a:srgbClr val="FFCC99"/>
                                        </p:clrVal>
                                      </p:to>
                                    </p:set>
                                    <p:set>
                                      <p:cBhvr>
                                        <p:cTn id="19" dur="500" autoRev="1" fill="hold"/>
                                        <p:tgtEl>
                                          <p:spTgt spid="165892">
                                            <p:txEl>
                                              <p:pRg st="4" end="4"/>
                                            </p:txEl>
                                          </p:spTgt>
                                        </p:tgtEl>
                                        <p:attrNameLst>
                                          <p:attrName>fillcolor</p:attrName>
                                        </p:attrNameLst>
                                      </p:cBhvr>
                                      <p:to>
                                        <p:clrVal>
                                          <a:srgbClr val="FFCC99"/>
                                        </p:clrVal>
                                      </p:to>
                                    </p:set>
                                    <p:set>
                                      <p:cBhvr>
                                        <p:cTn id="20" dur="500" autoRev="1" fill="hold"/>
                                        <p:tgtEl>
                                          <p:spTgt spid="165892">
                                            <p:txEl>
                                              <p:pRg st="4" end="4"/>
                                            </p:txEl>
                                          </p:spTgt>
                                        </p:tgtEl>
                                        <p:attrNameLst>
                                          <p:attrName>fill.type</p:attrName>
                                        </p:attrNameLst>
                                      </p:cBhvr>
                                      <p:to>
                                        <p:strVal val="solid"/>
                                      </p:to>
                                    </p:set>
                                  </p:childTnLst>
                                  <p:subTnLst>
                                    <p:animClr clrSpc="rgb" dir="cw">
                                      <p:cBhvr override="childStyle">
                                        <p:cTn dur="1" fill="hold" display="0" masterRel="nextClick" afterEffect="1"/>
                                        <p:tgtEl>
                                          <p:spTgt spid="165892">
                                            <p:txEl>
                                              <p:pRg st="4" end="4"/>
                                            </p:txEl>
                                          </p:spTgt>
                                        </p:tgtEl>
                                        <p:attrNameLst>
                                          <p:attrName>ppt_c</p:attrName>
                                        </p:attrNameLst>
                                      </p:cBhvr>
                                      <p:to>
                                        <a:schemeClr val="bg1"/>
                                      </p:to>
                                    </p:animClr>
                                  </p:subTnLst>
                                </p:cTn>
                              </p:par>
                            </p:childTnLst>
                          </p:cTn>
                        </p:par>
                      </p:childTnLst>
                    </p:cTn>
                  </p:par>
                  <p:par>
                    <p:cTn id="21" fill="hold">
                      <p:stCondLst>
                        <p:cond delay="indefinite"/>
                      </p:stCondLst>
                      <p:childTnLst>
                        <p:par>
                          <p:cTn id="22" fill="hold">
                            <p:stCondLst>
                              <p:cond delay="0"/>
                            </p:stCondLst>
                            <p:childTnLst>
                              <p:par>
                                <p:cTn id="23" presetID="20" presetClass="emph" presetSubtype="0" fill="hold" nodeType="clickEffect">
                                  <p:stCondLst>
                                    <p:cond delay="0"/>
                                  </p:stCondLst>
                                  <p:iterate type="lt">
                                    <p:tmPct val="10000"/>
                                  </p:iterate>
                                  <p:childTnLst>
                                    <p:set>
                                      <p:cBhvr override="childStyle">
                                        <p:cTn id="24" dur="500" autoRev="1" fill="hold"/>
                                        <p:tgtEl>
                                          <p:spTgt spid="165892">
                                            <p:txEl>
                                              <p:pRg st="6" end="6"/>
                                            </p:txEl>
                                          </p:spTgt>
                                        </p:tgtEl>
                                        <p:attrNameLst>
                                          <p:attrName>style.color</p:attrName>
                                        </p:attrNameLst>
                                      </p:cBhvr>
                                      <p:to>
                                        <p:clrVal>
                                          <a:srgbClr val="FFCC99"/>
                                        </p:clrVal>
                                      </p:to>
                                    </p:set>
                                    <p:set>
                                      <p:cBhvr>
                                        <p:cTn id="25" dur="500" autoRev="1" fill="hold"/>
                                        <p:tgtEl>
                                          <p:spTgt spid="165892">
                                            <p:txEl>
                                              <p:pRg st="6" end="6"/>
                                            </p:txEl>
                                          </p:spTgt>
                                        </p:tgtEl>
                                        <p:attrNameLst>
                                          <p:attrName>fillcolor</p:attrName>
                                        </p:attrNameLst>
                                      </p:cBhvr>
                                      <p:to>
                                        <p:clrVal>
                                          <a:srgbClr val="FFCC99"/>
                                        </p:clrVal>
                                      </p:to>
                                    </p:set>
                                    <p:set>
                                      <p:cBhvr>
                                        <p:cTn id="26" dur="500" autoRev="1" fill="hold"/>
                                        <p:tgtEl>
                                          <p:spTgt spid="165892">
                                            <p:txEl>
                                              <p:pRg st="6" end="6"/>
                                            </p:txEl>
                                          </p:spTgt>
                                        </p:tgtEl>
                                        <p:attrNameLst>
                                          <p:attrName>fill.type</p:attrName>
                                        </p:attrNameLst>
                                      </p:cBhvr>
                                      <p:to>
                                        <p:strVal val="solid"/>
                                      </p:to>
                                    </p:set>
                                  </p:childTnLst>
                                  <p:subTnLst>
                                    <p:animClr clrSpc="rgb" dir="cw">
                                      <p:cBhvr override="childStyle">
                                        <p:cTn dur="1" fill="hold" display="0" masterRel="nextClick" afterEffect="1"/>
                                        <p:tgtEl>
                                          <p:spTgt spid="165892">
                                            <p:txEl>
                                              <p:pRg st="6" end="6"/>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27" name="AutoShape 15"/>
          <p:cNvSpPr>
            <a:spLocks noChangeArrowheads="1"/>
          </p:cNvSpPr>
          <p:nvPr/>
        </p:nvSpPr>
        <p:spPr bwMode="auto">
          <a:xfrm>
            <a:off x="5329238" y="1323975"/>
            <a:ext cx="2087562" cy="881063"/>
          </a:xfrm>
          <a:prstGeom prst="roundRect">
            <a:avLst>
              <a:gd name="adj" fmla="val 16667"/>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zh-TW"/>
          </a:p>
        </p:txBody>
      </p:sp>
      <p:sp>
        <p:nvSpPr>
          <p:cNvPr id="166926" name="AutoShape 14"/>
          <p:cNvSpPr>
            <a:spLocks noChangeArrowheads="1"/>
          </p:cNvSpPr>
          <p:nvPr/>
        </p:nvSpPr>
        <p:spPr bwMode="auto">
          <a:xfrm>
            <a:off x="3081338" y="1323975"/>
            <a:ext cx="2087562" cy="881063"/>
          </a:xfrm>
          <a:prstGeom prst="roundRect">
            <a:avLst>
              <a:gd name="adj" fmla="val 16667"/>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zh-TW"/>
          </a:p>
        </p:txBody>
      </p:sp>
      <p:sp>
        <p:nvSpPr>
          <p:cNvPr id="166914" name="Rectangle 2"/>
          <p:cNvSpPr>
            <a:spLocks noGrp="1" noChangeArrowheads="1"/>
          </p:cNvSpPr>
          <p:nvPr>
            <p:ph type="title"/>
          </p:nvPr>
        </p:nvSpPr>
        <p:spPr>
          <a:xfrm>
            <a:off x="0" y="0"/>
            <a:ext cx="9848850" cy="838200"/>
          </a:xfrm>
          <a:effectLst>
            <a:outerShdw dist="17961" dir="2700000" algn="ctr" rotWithShape="0">
              <a:schemeClr val="tx1"/>
            </a:outerShdw>
          </a:effectLst>
        </p:spPr>
        <p:txBody>
          <a:bodyPr/>
          <a:lstStyle/>
          <a:p>
            <a:pPr eaLnBrk="1" hangingPunct="1">
              <a:defRPr/>
            </a:pPr>
            <a:r>
              <a:rPr lang="en-US" altLang="zh-TW" smtClean="0"/>
              <a:t>Impact of Correlation on Inventory Pooling</a:t>
            </a:r>
          </a:p>
        </p:txBody>
      </p:sp>
      <p:grpSp>
        <p:nvGrpSpPr>
          <p:cNvPr id="2" name="Group 12"/>
          <p:cNvGrpSpPr>
            <a:grpSpLocks/>
          </p:cNvGrpSpPr>
          <p:nvPr/>
        </p:nvGrpSpPr>
        <p:grpSpPr bwMode="auto">
          <a:xfrm>
            <a:off x="849313" y="1354138"/>
            <a:ext cx="6840537" cy="779462"/>
            <a:chOff x="535" y="853"/>
            <a:chExt cx="4309" cy="491"/>
          </a:xfrm>
        </p:grpSpPr>
        <p:graphicFrame>
          <p:nvGraphicFramePr>
            <p:cNvPr id="11266" name="Object 4"/>
            <p:cNvGraphicFramePr>
              <a:graphicFrameLocks noChangeAspect="1"/>
            </p:cNvGraphicFramePr>
            <p:nvPr/>
          </p:nvGraphicFramePr>
          <p:xfrm>
            <a:off x="1068" y="853"/>
            <a:ext cx="3640" cy="491"/>
          </p:xfrm>
          <a:graphic>
            <a:graphicData uri="http://schemas.openxmlformats.org/presentationml/2006/ole">
              <p:oleObj spid="_x0000_s11266" name="方程式" r:id="rId3" imgW="2997000" imgH="406080" progId="Equation.3">
                <p:embed/>
              </p:oleObj>
            </a:graphicData>
          </a:graphic>
        </p:graphicFrame>
        <p:sp>
          <p:nvSpPr>
            <p:cNvPr id="11271" name="Rectangle 11"/>
            <p:cNvSpPr>
              <a:spLocks noChangeArrowheads="1"/>
            </p:cNvSpPr>
            <p:nvPr/>
          </p:nvSpPr>
          <p:spPr bwMode="auto">
            <a:xfrm>
              <a:off x="535" y="890"/>
              <a:ext cx="4309" cy="363"/>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 </a:t>
              </a:r>
            </a:p>
          </p:txBody>
        </p:sp>
      </p:grpSp>
      <p:sp>
        <p:nvSpPr>
          <p:cNvPr id="8"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6926"/>
                                        </p:tgtEl>
                                        <p:attrNameLst>
                                          <p:attrName>style.visibility</p:attrName>
                                        </p:attrNameLst>
                                      </p:cBhvr>
                                      <p:to>
                                        <p:strVal val="visible"/>
                                      </p:to>
                                    </p:set>
                                    <p:animEffect transition="in" filter="wipe(left)">
                                      <p:cBhvr>
                                        <p:cTn id="12" dur="1000"/>
                                        <p:tgtEl>
                                          <p:spTgt spid="1669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6927"/>
                                        </p:tgtEl>
                                        <p:attrNameLst>
                                          <p:attrName>style.visibility</p:attrName>
                                        </p:attrNameLst>
                                      </p:cBhvr>
                                      <p:to>
                                        <p:strVal val="visible"/>
                                      </p:to>
                                    </p:set>
                                    <p:animEffect transition="in" filter="wipe(left)">
                                      <p:cBhvr>
                                        <p:cTn id="17" dur="1000"/>
                                        <p:tgtEl>
                                          <p:spTgt spid="166927"/>
                                        </p:tgtEl>
                                      </p:cBhvr>
                                    </p:animEffect>
                                  </p:childTnLst>
                                </p:cTn>
                              </p:par>
                              <p:par>
                                <p:cTn id="18" presetID="22" presetClass="exit" presetSubtype="8" fill="hold" grpId="1" nodeType="withEffect">
                                  <p:stCondLst>
                                    <p:cond delay="0"/>
                                  </p:stCondLst>
                                  <p:childTnLst>
                                    <p:animEffect transition="out" filter="wipe(left)">
                                      <p:cBhvr>
                                        <p:cTn id="19" dur="1000"/>
                                        <p:tgtEl>
                                          <p:spTgt spid="166926"/>
                                        </p:tgtEl>
                                      </p:cBhvr>
                                    </p:animEffect>
                                    <p:set>
                                      <p:cBhvr>
                                        <p:cTn id="20" dur="1" fill="hold">
                                          <p:stCondLst>
                                            <p:cond delay="999"/>
                                          </p:stCondLst>
                                        </p:cTn>
                                        <p:tgtEl>
                                          <p:spTgt spid="1669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27" grpId="0" animBg="1"/>
      <p:bldP spid="166926" grpId="0" animBg="1"/>
      <p:bldP spid="16692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52" name="AutoShape 12"/>
          <p:cNvSpPr>
            <a:spLocks noChangeArrowheads="1"/>
          </p:cNvSpPr>
          <p:nvPr/>
        </p:nvSpPr>
        <p:spPr bwMode="auto">
          <a:xfrm>
            <a:off x="5329238" y="1323975"/>
            <a:ext cx="2087562" cy="881063"/>
          </a:xfrm>
          <a:prstGeom prst="roundRect">
            <a:avLst>
              <a:gd name="adj" fmla="val 16667"/>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zh-TW"/>
          </a:p>
        </p:txBody>
      </p:sp>
      <p:sp>
        <p:nvSpPr>
          <p:cNvPr id="189453" name="AutoShape 13"/>
          <p:cNvSpPr>
            <a:spLocks noChangeArrowheads="1"/>
          </p:cNvSpPr>
          <p:nvPr/>
        </p:nvSpPr>
        <p:spPr bwMode="auto">
          <a:xfrm>
            <a:off x="3081338" y="1323975"/>
            <a:ext cx="2087562" cy="881063"/>
          </a:xfrm>
          <a:prstGeom prst="roundRect">
            <a:avLst>
              <a:gd name="adj" fmla="val 16667"/>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zh-TW"/>
          </a:p>
        </p:txBody>
      </p:sp>
      <p:sp>
        <p:nvSpPr>
          <p:cNvPr id="189444" name="Rectangle 4"/>
          <p:cNvSpPr>
            <a:spLocks noChangeArrowheads="1"/>
          </p:cNvSpPr>
          <p:nvPr/>
        </p:nvSpPr>
        <p:spPr bwMode="auto">
          <a:xfrm>
            <a:off x="849313" y="4797425"/>
            <a:ext cx="8648700" cy="1800225"/>
          </a:xfrm>
          <a:prstGeom prst="rect">
            <a:avLst/>
          </a:prstGeom>
          <a:noFill/>
          <a:ln w="9525">
            <a:noFill/>
            <a:miter lim="800000"/>
            <a:headEnd/>
            <a:tailEnd/>
          </a:ln>
        </p:spPr>
        <p:txBody>
          <a:bodyPr/>
          <a:lstStyle/>
          <a:p>
            <a:pPr marL="342900" indent="-342900" algn="l">
              <a:buFont typeface="Batang" pitchFamily="18" charset="-127"/>
              <a:buChar char="►"/>
            </a:pPr>
            <a:r>
              <a:rPr lang="en-US" altLang="zh-TW">
                <a:solidFill>
                  <a:schemeClr val="bg1"/>
                </a:solidFill>
                <a:latin typeface="Arial" charset="0"/>
              </a:rPr>
              <a:t>  Aggregation reduces the standard deviation (which is   </a:t>
            </a:r>
          </a:p>
          <a:p>
            <a:pPr marL="342900" indent="-342900" algn="l">
              <a:buFont typeface="CommonBullets" pitchFamily="34" charset="2"/>
              <a:buNone/>
            </a:pPr>
            <a:r>
              <a:rPr lang="en-US" altLang="zh-TW">
                <a:solidFill>
                  <a:schemeClr val="bg1"/>
                </a:solidFill>
                <a:latin typeface="Arial" charset="0"/>
              </a:rPr>
              <a:t>      proportional to safety inventory) only if demand across the   </a:t>
            </a:r>
          </a:p>
          <a:p>
            <a:pPr marL="342900" indent="-342900" algn="l">
              <a:buFont typeface="CommonBullets" pitchFamily="34" charset="2"/>
              <a:buNone/>
            </a:pPr>
            <a:r>
              <a:rPr lang="en-US" altLang="zh-TW">
                <a:solidFill>
                  <a:schemeClr val="bg1"/>
                </a:solidFill>
                <a:latin typeface="Arial" charset="0"/>
              </a:rPr>
              <a:t>      regions being aggregated is not perfectly positively </a:t>
            </a:r>
          </a:p>
          <a:p>
            <a:pPr marL="342900" indent="-342900" algn="l">
              <a:buFont typeface="CommonBullets" pitchFamily="34" charset="2"/>
              <a:buNone/>
            </a:pPr>
            <a:r>
              <a:rPr lang="en-US" altLang="zh-TW">
                <a:solidFill>
                  <a:schemeClr val="bg1"/>
                </a:solidFill>
                <a:latin typeface="Arial" charset="0"/>
              </a:rPr>
              <a:t>      correlated.</a:t>
            </a:r>
          </a:p>
        </p:txBody>
      </p:sp>
      <p:sp>
        <p:nvSpPr>
          <p:cNvPr id="189445" name="Rectangle 5"/>
          <p:cNvSpPr>
            <a:spLocks noGrp="1" noChangeArrowheads="1"/>
          </p:cNvSpPr>
          <p:nvPr>
            <p:ph type="title"/>
          </p:nvPr>
        </p:nvSpPr>
        <p:spPr>
          <a:xfrm>
            <a:off x="0" y="0"/>
            <a:ext cx="9848850" cy="838200"/>
          </a:xfrm>
          <a:effectLst>
            <a:outerShdw dist="17961" dir="2700000" algn="ctr" rotWithShape="0">
              <a:schemeClr val="tx1"/>
            </a:outerShdw>
          </a:effectLst>
        </p:spPr>
        <p:txBody>
          <a:bodyPr/>
          <a:lstStyle/>
          <a:p>
            <a:pPr eaLnBrk="1" hangingPunct="1">
              <a:defRPr/>
            </a:pPr>
            <a:r>
              <a:rPr lang="en-US" altLang="zh-TW" smtClean="0"/>
              <a:t>Impact of Correlation on Inventory Pooling</a:t>
            </a:r>
          </a:p>
        </p:txBody>
      </p:sp>
      <p:grpSp>
        <p:nvGrpSpPr>
          <p:cNvPr id="2" name="Group 6"/>
          <p:cNvGrpSpPr>
            <a:grpSpLocks/>
          </p:cNvGrpSpPr>
          <p:nvPr/>
        </p:nvGrpSpPr>
        <p:grpSpPr bwMode="auto">
          <a:xfrm>
            <a:off x="849313" y="2732088"/>
            <a:ext cx="8529637" cy="1714500"/>
            <a:chOff x="535" y="1721"/>
            <a:chExt cx="5373" cy="1080"/>
          </a:xfrm>
        </p:grpSpPr>
        <p:graphicFrame>
          <p:nvGraphicFramePr>
            <p:cNvPr id="12292" name="Object 7"/>
            <p:cNvGraphicFramePr>
              <a:graphicFrameLocks noChangeAspect="1"/>
            </p:cNvGraphicFramePr>
            <p:nvPr/>
          </p:nvGraphicFramePr>
          <p:xfrm>
            <a:off x="1011" y="1721"/>
            <a:ext cx="4897" cy="1080"/>
          </p:xfrm>
          <a:graphic>
            <a:graphicData uri="http://schemas.openxmlformats.org/presentationml/2006/ole">
              <p:oleObj spid="_x0000_s12292" name="方程式" r:id="rId3" imgW="3898800" imgH="863280" progId="Equation.3">
                <p:embed/>
              </p:oleObj>
            </a:graphicData>
          </a:graphic>
        </p:graphicFrame>
        <p:sp>
          <p:nvSpPr>
            <p:cNvPr id="12315" name="Rectangle 8"/>
            <p:cNvSpPr>
              <a:spLocks noChangeArrowheads="1"/>
            </p:cNvSpPr>
            <p:nvPr/>
          </p:nvSpPr>
          <p:spPr bwMode="auto">
            <a:xfrm>
              <a:off x="535" y="1843"/>
              <a:ext cx="3492" cy="453"/>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 </a:t>
              </a:r>
            </a:p>
          </p:txBody>
        </p:sp>
      </p:grpSp>
      <p:grpSp>
        <p:nvGrpSpPr>
          <p:cNvPr id="12298" name="Group 9"/>
          <p:cNvGrpSpPr>
            <a:grpSpLocks/>
          </p:cNvGrpSpPr>
          <p:nvPr/>
        </p:nvGrpSpPr>
        <p:grpSpPr bwMode="auto">
          <a:xfrm>
            <a:off x="849313" y="1354138"/>
            <a:ext cx="6840537" cy="779462"/>
            <a:chOff x="535" y="853"/>
            <a:chExt cx="4309" cy="491"/>
          </a:xfrm>
        </p:grpSpPr>
        <p:graphicFrame>
          <p:nvGraphicFramePr>
            <p:cNvPr id="12291" name="Object 10"/>
            <p:cNvGraphicFramePr>
              <a:graphicFrameLocks noChangeAspect="1"/>
            </p:cNvGraphicFramePr>
            <p:nvPr/>
          </p:nvGraphicFramePr>
          <p:xfrm>
            <a:off x="1068" y="853"/>
            <a:ext cx="3640" cy="491"/>
          </p:xfrm>
          <a:graphic>
            <a:graphicData uri="http://schemas.openxmlformats.org/presentationml/2006/ole">
              <p:oleObj spid="_x0000_s12291" name="方程式" r:id="rId4" imgW="2997000" imgH="406080" progId="Equation.3">
                <p:embed/>
              </p:oleObj>
            </a:graphicData>
          </a:graphic>
        </p:graphicFrame>
        <p:sp>
          <p:nvSpPr>
            <p:cNvPr id="12314" name="Rectangle 11"/>
            <p:cNvSpPr>
              <a:spLocks noChangeArrowheads="1"/>
            </p:cNvSpPr>
            <p:nvPr/>
          </p:nvSpPr>
          <p:spPr bwMode="auto">
            <a:xfrm>
              <a:off x="535" y="890"/>
              <a:ext cx="4309" cy="363"/>
            </a:xfrm>
            <a:prstGeom prst="rect">
              <a:avLst/>
            </a:prstGeom>
            <a:noFill/>
            <a:ln w="9525">
              <a:noFill/>
              <a:miter lim="800000"/>
              <a:headEnd/>
              <a:tailEnd/>
            </a:ln>
          </p:spPr>
          <p:txBody>
            <a:bodyPr/>
            <a:lstStyle/>
            <a:p>
              <a:pPr marL="342900" indent="-342900" algn="l">
                <a:spcBef>
                  <a:spcPct val="20000"/>
                </a:spcBef>
                <a:buFont typeface="CommonBullets" pitchFamily="34" charset="2"/>
                <a:buChar char="&gt;"/>
              </a:pPr>
              <a:r>
                <a:rPr lang="en-US" altLang="zh-TW">
                  <a:solidFill>
                    <a:schemeClr val="bg1"/>
                  </a:solidFill>
                  <a:latin typeface="Arial" charset="0"/>
                </a:rPr>
                <a:t> </a:t>
              </a:r>
            </a:p>
          </p:txBody>
        </p:sp>
      </p:grpSp>
      <p:grpSp>
        <p:nvGrpSpPr>
          <p:cNvPr id="4" name="Group 24"/>
          <p:cNvGrpSpPr>
            <a:grpSpLocks/>
          </p:cNvGrpSpPr>
          <p:nvPr/>
        </p:nvGrpSpPr>
        <p:grpSpPr bwMode="auto">
          <a:xfrm>
            <a:off x="273050" y="260350"/>
            <a:ext cx="2663825" cy="2160588"/>
            <a:chOff x="988" y="1207"/>
            <a:chExt cx="2087" cy="1724"/>
          </a:xfrm>
        </p:grpSpPr>
        <p:sp>
          <p:nvSpPr>
            <p:cNvPr id="12304" name="AutoShape 14"/>
            <p:cNvSpPr>
              <a:spLocks noChangeArrowheads="1"/>
            </p:cNvSpPr>
            <p:nvPr/>
          </p:nvSpPr>
          <p:spPr bwMode="auto">
            <a:xfrm>
              <a:off x="988" y="1207"/>
              <a:ext cx="2087" cy="1724"/>
            </a:xfrm>
            <a:prstGeom prst="roundRect">
              <a:avLst>
                <a:gd name="adj" fmla="val 6440"/>
              </a:avLst>
            </a:prstGeom>
            <a:gradFill rotWithShape="1">
              <a:gsLst>
                <a:gs pos="0">
                  <a:srgbClr val="FF7C80"/>
                </a:gs>
                <a:gs pos="100000">
                  <a:srgbClr val="CC3300"/>
                </a:gs>
              </a:gsLst>
              <a:path path="shape">
                <a:fillToRect l="50000" t="50000" r="50000" b="50000"/>
              </a:path>
            </a:gradFill>
            <a:ln w="19050">
              <a:solidFill>
                <a:srgbClr val="3C6062"/>
              </a:solidFill>
              <a:miter lim="800000"/>
              <a:headEnd/>
              <a:tailEnd/>
            </a:ln>
          </p:spPr>
          <p:txBody>
            <a:bodyPr wrap="none" anchor="ctr"/>
            <a:lstStyle/>
            <a:p>
              <a:endParaRPr lang="zh-TW" altLang="en-US"/>
            </a:p>
          </p:txBody>
        </p:sp>
        <p:sp>
          <p:nvSpPr>
            <p:cNvPr id="12305" name="Rectangle 15"/>
            <p:cNvSpPr>
              <a:spLocks noChangeAspect="1" noChangeArrowheads="1"/>
            </p:cNvSpPr>
            <p:nvPr/>
          </p:nvSpPr>
          <p:spPr bwMode="auto">
            <a:xfrm>
              <a:off x="1102" y="1298"/>
              <a:ext cx="1912" cy="195"/>
            </a:xfrm>
            <a:prstGeom prst="rect">
              <a:avLst/>
            </a:prstGeom>
            <a:noFill/>
            <a:ln w="9525">
              <a:noFill/>
              <a:miter lim="800000"/>
              <a:headEnd/>
              <a:tailEnd/>
            </a:ln>
          </p:spPr>
          <p:txBody>
            <a:bodyPr wrap="none" lIns="0" tIns="0" rIns="0" bIns="0">
              <a:spAutoFit/>
            </a:bodyPr>
            <a:lstStyle/>
            <a:p>
              <a:pPr algn="l"/>
              <a:r>
                <a:rPr lang="en-US" altLang="zh-TW" sz="1600" b="1">
                  <a:solidFill>
                    <a:schemeClr val="bg1"/>
                  </a:solidFill>
                  <a:latin typeface="Arial" charset="0"/>
                </a:rPr>
                <a:t>System A (Decentralized)</a:t>
              </a:r>
              <a:endParaRPr lang="en-US" altLang="zh-TW" sz="1600">
                <a:solidFill>
                  <a:schemeClr val="bg1"/>
                </a:solidFill>
                <a:latin typeface="Arial" charset="0"/>
              </a:endParaRPr>
            </a:p>
          </p:txBody>
        </p:sp>
        <p:grpSp>
          <p:nvGrpSpPr>
            <p:cNvPr id="12306" name="Group 16"/>
            <p:cNvGrpSpPr>
              <a:grpSpLocks/>
            </p:cNvGrpSpPr>
            <p:nvPr/>
          </p:nvGrpSpPr>
          <p:grpSpPr bwMode="auto">
            <a:xfrm>
              <a:off x="1401" y="1666"/>
              <a:ext cx="1115" cy="955"/>
              <a:chOff x="1262" y="1736"/>
              <a:chExt cx="1115" cy="955"/>
            </a:xfrm>
          </p:grpSpPr>
          <p:sp>
            <p:nvSpPr>
              <p:cNvPr id="12310" name="Oval 17"/>
              <p:cNvSpPr>
                <a:spLocks noChangeAspect="1" noChangeArrowheads="1"/>
              </p:cNvSpPr>
              <p:nvPr/>
            </p:nvSpPr>
            <p:spPr bwMode="auto">
              <a:xfrm>
                <a:off x="1262" y="1736"/>
                <a:ext cx="320" cy="319"/>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sp>
            <p:nvSpPr>
              <p:cNvPr id="12311" name="Oval 18"/>
              <p:cNvSpPr>
                <a:spLocks noChangeAspect="1" noChangeArrowheads="1"/>
              </p:cNvSpPr>
              <p:nvPr/>
            </p:nvSpPr>
            <p:spPr bwMode="auto">
              <a:xfrm>
                <a:off x="2057" y="1736"/>
                <a:ext cx="320" cy="319"/>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sp>
            <p:nvSpPr>
              <p:cNvPr id="12312" name="Oval 19"/>
              <p:cNvSpPr>
                <a:spLocks noChangeAspect="1" noChangeArrowheads="1"/>
              </p:cNvSpPr>
              <p:nvPr/>
            </p:nvSpPr>
            <p:spPr bwMode="auto">
              <a:xfrm>
                <a:off x="1262" y="2371"/>
                <a:ext cx="320" cy="320"/>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sp>
            <p:nvSpPr>
              <p:cNvPr id="12313" name="Oval 20"/>
              <p:cNvSpPr>
                <a:spLocks noChangeAspect="1" noChangeArrowheads="1"/>
              </p:cNvSpPr>
              <p:nvPr/>
            </p:nvSpPr>
            <p:spPr bwMode="auto">
              <a:xfrm>
                <a:off x="2057" y="2371"/>
                <a:ext cx="320" cy="320"/>
              </a:xfrm>
              <a:prstGeom prst="ellipse">
                <a:avLst/>
              </a:prstGeom>
              <a:gradFill rotWithShape="1">
                <a:gsLst>
                  <a:gs pos="0">
                    <a:srgbClr val="FF9900"/>
                  </a:gs>
                  <a:gs pos="100000">
                    <a:srgbClr val="B26B00"/>
                  </a:gs>
                </a:gsLst>
                <a:path path="shape">
                  <a:fillToRect l="50000" t="50000" r="50000" b="50000"/>
                </a:path>
              </a:gradFill>
              <a:ln w="14288">
                <a:solidFill>
                  <a:srgbClr val="FFCC99"/>
                </a:solidFill>
                <a:round/>
                <a:headEnd/>
                <a:tailEnd/>
              </a:ln>
            </p:spPr>
            <p:txBody>
              <a:bodyPr/>
              <a:lstStyle/>
              <a:p>
                <a:endParaRPr lang="zh-TW" altLang="en-US"/>
              </a:p>
            </p:txBody>
          </p:sp>
        </p:grpSp>
        <p:grpSp>
          <p:nvGrpSpPr>
            <p:cNvPr id="12307" name="Group 21"/>
            <p:cNvGrpSpPr>
              <a:grpSpLocks/>
            </p:cNvGrpSpPr>
            <p:nvPr/>
          </p:nvGrpSpPr>
          <p:grpSpPr bwMode="auto">
            <a:xfrm>
              <a:off x="1351" y="1525"/>
              <a:ext cx="1296" cy="1200"/>
              <a:chOff x="1212" y="1595"/>
              <a:chExt cx="1296" cy="1200"/>
            </a:xfrm>
          </p:grpSpPr>
          <p:sp>
            <p:nvSpPr>
              <p:cNvPr id="12308" name="Line 22"/>
              <p:cNvSpPr>
                <a:spLocks noChangeAspect="1" noChangeShapeType="1"/>
              </p:cNvSpPr>
              <p:nvPr/>
            </p:nvSpPr>
            <p:spPr bwMode="auto">
              <a:xfrm>
                <a:off x="1212" y="2213"/>
                <a:ext cx="1296" cy="1"/>
              </a:xfrm>
              <a:prstGeom prst="line">
                <a:avLst/>
              </a:prstGeom>
              <a:noFill/>
              <a:ln w="28575">
                <a:solidFill>
                  <a:schemeClr val="bg1"/>
                </a:solidFill>
                <a:round/>
                <a:headEnd/>
                <a:tailEnd/>
              </a:ln>
            </p:spPr>
            <p:txBody>
              <a:bodyPr/>
              <a:lstStyle/>
              <a:p>
                <a:endParaRPr lang="zh-TW" altLang="en-US"/>
              </a:p>
            </p:txBody>
          </p:sp>
          <p:sp>
            <p:nvSpPr>
              <p:cNvPr id="12309" name="Line 23"/>
              <p:cNvSpPr>
                <a:spLocks noChangeAspect="1" noChangeShapeType="1"/>
              </p:cNvSpPr>
              <p:nvPr/>
            </p:nvSpPr>
            <p:spPr bwMode="auto">
              <a:xfrm rot="5400000">
                <a:off x="1227" y="2194"/>
                <a:ext cx="1200" cy="1"/>
              </a:xfrm>
              <a:prstGeom prst="line">
                <a:avLst/>
              </a:prstGeom>
              <a:noFill/>
              <a:ln w="28575">
                <a:solidFill>
                  <a:schemeClr val="bg1"/>
                </a:solidFill>
                <a:round/>
                <a:headEnd/>
                <a:tailEnd/>
              </a:ln>
            </p:spPr>
            <p:txBody>
              <a:bodyPr/>
              <a:lstStyle/>
              <a:p>
                <a:endParaRPr lang="zh-TW" altLang="en-US"/>
              </a:p>
            </p:txBody>
          </p:sp>
        </p:grpSp>
      </p:grpSp>
      <p:grpSp>
        <p:nvGrpSpPr>
          <p:cNvPr id="7" name="Group 29"/>
          <p:cNvGrpSpPr>
            <a:grpSpLocks/>
          </p:cNvGrpSpPr>
          <p:nvPr/>
        </p:nvGrpSpPr>
        <p:grpSpPr bwMode="auto">
          <a:xfrm>
            <a:off x="7400925" y="331788"/>
            <a:ext cx="2473325" cy="2089150"/>
            <a:chOff x="3392" y="1207"/>
            <a:chExt cx="2087" cy="1724"/>
          </a:xfrm>
        </p:grpSpPr>
        <p:sp>
          <p:nvSpPr>
            <p:cNvPr id="12301" name="AutoShape 25"/>
            <p:cNvSpPr>
              <a:spLocks noChangeArrowheads="1"/>
            </p:cNvSpPr>
            <p:nvPr/>
          </p:nvSpPr>
          <p:spPr bwMode="auto">
            <a:xfrm>
              <a:off x="3392" y="1207"/>
              <a:ext cx="2087" cy="1724"/>
            </a:xfrm>
            <a:prstGeom prst="roundRect">
              <a:avLst>
                <a:gd name="adj" fmla="val 6440"/>
              </a:avLst>
            </a:prstGeom>
            <a:gradFill rotWithShape="1">
              <a:gsLst>
                <a:gs pos="0">
                  <a:srgbClr val="FF7C80"/>
                </a:gs>
                <a:gs pos="100000">
                  <a:srgbClr val="CC3300"/>
                </a:gs>
              </a:gsLst>
              <a:path path="shape">
                <a:fillToRect l="50000" t="50000" r="50000" b="50000"/>
              </a:path>
            </a:gradFill>
            <a:ln w="19050">
              <a:solidFill>
                <a:srgbClr val="3C6062"/>
              </a:solidFill>
              <a:miter lim="800000"/>
              <a:headEnd/>
              <a:tailEnd/>
            </a:ln>
          </p:spPr>
          <p:txBody>
            <a:bodyPr wrap="none" anchor="ctr"/>
            <a:lstStyle/>
            <a:p>
              <a:endParaRPr lang="zh-TW" altLang="en-US"/>
            </a:p>
          </p:txBody>
        </p:sp>
        <p:sp>
          <p:nvSpPr>
            <p:cNvPr id="12302" name="Rectangle 26"/>
            <p:cNvSpPr>
              <a:spLocks noChangeAspect="1" noChangeArrowheads="1"/>
            </p:cNvSpPr>
            <p:nvPr/>
          </p:nvSpPr>
          <p:spPr bwMode="auto">
            <a:xfrm>
              <a:off x="3505" y="1297"/>
              <a:ext cx="1868" cy="202"/>
            </a:xfrm>
            <a:prstGeom prst="rect">
              <a:avLst/>
            </a:prstGeom>
            <a:noFill/>
            <a:ln w="9525">
              <a:noFill/>
              <a:miter lim="800000"/>
              <a:headEnd/>
              <a:tailEnd/>
            </a:ln>
          </p:spPr>
          <p:txBody>
            <a:bodyPr wrap="none" lIns="0" tIns="0" rIns="0" bIns="0">
              <a:spAutoFit/>
            </a:bodyPr>
            <a:lstStyle/>
            <a:p>
              <a:pPr algn="l"/>
              <a:r>
                <a:rPr lang="en-US" altLang="zh-TW" sz="1600" b="1">
                  <a:solidFill>
                    <a:schemeClr val="bg1"/>
                  </a:solidFill>
                  <a:latin typeface="Arial" charset="0"/>
                </a:rPr>
                <a:t>System B (Centralized)</a:t>
              </a:r>
              <a:endParaRPr lang="en-US" altLang="zh-TW" sz="1600">
                <a:solidFill>
                  <a:schemeClr val="bg1"/>
                </a:solidFill>
                <a:latin typeface="Arial" charset="0"/>
              </a:endParaRPr>
            </a:p>
          </p:txBody>
        </p:sp>
        <p:sp>
          <p:nvSpPr>
            <p:cNvPr id="12303" name="Oval 27"/>
            <p:cNvSpPr>
              <a:spLocks noChangeAspect="1" noChangeArrowheads="1"/>
            </p:cNvSpPr>
            <p:nvPr/>
          </p:nvSpPr>
          <p:spPr bwMode="auto">
            <a:xfrm>
              <a:off x="3801" y="1525"/>
              <a:ext cx="1179" cy="1175"/>
            </a:xfrm>
            <a:prstGeom prst="ellipse">
              <a:avLst/>
            </a:prstGeom>
            <a:gradFill rotWithShape="1">
              <a:gsLst>
                <a:gs pos="0">
                  <a:srgbClr val="FF9900"/>
                </a:gs>
                <a:gs pos="100000">
                  <a:srgbClr val="B26B00"/>
                </a:gs>
              </a:gsLst>
              <a:path path="shape">
                <a:fillToRect l="50000" t="50000" r="50000" b="50000"/>
              </a:path>
            </a:gradFill>
            <a:ln w="14351">
              <a:solidFill>
                <a:srgbClr val="FFCC99"/>
              </a:solidFill>
              <a:round/>
              <a:headEnd/>
              <a:tailEnd/>
            </a:ln>
          </p:spPr>
          <p:txBody>
            <a:bodyPr/>
            <a:lstStyle/>
            <a:p>
              <a:endParaRPr lang="zh-TW" altLang="en-US"/>
            </a:p>
          </p:txBody>
        </p:sp>
        <p:graphicFrame>
          <p:nvGraphicFramePr>
            <p:cNvPr id="12290" name="Object 28"/>
            <p:cNvGraphicFramePr>
              <a:graphicFrameLocks noChangeAspect="1"/>
            </p:cNvGraphicFramePr>
            <p:nvPr/>
          </p:nvGraphicFramePr>
          <p:xfrm>
            <a:off x="4073" y="1978"/>
            <a:ext cx="599" cy="238"/>
          </p:xfrm>
          <a:graphic>
            <a:graphicData uri="http://schemas.openxmlformats.org/presentationml/2006/ole">
              <p:oleObj spid="_x0000_s12290" name="方程式" r:id="rId5" imgW="571320" imgH="228600" progId="Equation.3">
                <p:embed/>
              </p:oleObj>
            </a:graphicData>
          </a:graphic>
        </p:graphicFrame>
      </p:grpSp>
      <p:sp>
        <p:nvSpPr>
          <p:cNvPr id="28"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89453"/>
                                        </p:tgtEl>
                                        <p:attrNameLst>
                                          <p:attrName>style.visibility</p:attrName>
                                        </p:attrNameLst>
                                      </p:cBhvr>
                                      <p:to>
                                        <p:strVal val="visible"/>
                                      </p:to>
                                    </p:set>
                                    <p:animEffect transition="in" filter="wipe(right)">
                                      <p:cBhvr>
                                        <p:cTn id="12" dur="500"/>
                                        <p:tgtEl>
                                          <p:spTgt spid="189453"/>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right)">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89452"/>
                                        </p:tgtEl>
                                        <p:attrNameLst>
                                          <p:attrName>style.visibility</p:attrName>
                                        </p:attrNameLst>
                                      </p:cBhvr>
                                      <p:to>
                                        <p:strVal val="visible"/>
                                      </p:to>
                                    </p:set>
                                    <p:animEffect transition="in" filter="wipe(left)">
                                      <p:cBhvr>
                                        <p:cTn id="21" dur="1000"/>
                                        <p:tgtEl>
                                          <p:spTgt spid="189452"/>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10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89444"/>
                                        </p:tgtEl>
                                        <p:attrNameLst>
                                          <p:attrName>style.visibility</p:attrName>
                                        </p:attrNameLst>
                                      </p:cBhvr>
                                      <p:to>
                                        <p:strVal val="visible"/>
                                      </p:to>
                                    </p:set>
                                    <p:animEffect transition="in" filter="wipe(left)">
                                      <p:cBhvr>
                                        <p:cTn id="30" dur="1000"/>
                                        <p:tgtEl>
                                          <p:spTgt spid="189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52" grpId="0" animBg="1"/>
      <p:bldP spid="189453" grpId="0" animBg="1"/>
      <p:bldP spid="18944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4" name="Rectangle 8"/>
          <p:cNvSpPr>
            <a:spLocks noChangeArrowheads="1"/>
          </p:cNvSpPr>
          <p:nvPr/>
        </p:nvSpPr>
        <p:spPr bwMode="auto">
          <a:xfrm>
            <a:off x="920750" y="3284538"/>
            <a:ext cx="8401050" cy="187325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Required safety inventory in each outlet store</a:t>
            </a:r>
          </a:p>
          <a:p>
            <a:pPr marL="342900" indent="-342900" algn="l">
              <a:spcBef>
                <a:spcPct val="20000"/>
              </a:spcBef>
              <a:buFont typeface="Batang" pitchFamily="18" charset="-127"/>
              <a:buChar char="►"/>
            </a:pPr>
            <a:endParaRPr lang="en-US" altLang="zh-TW">
              <a:solidFill>
                <a:schemeClr val="bg1"/>
              </a:solidFill>
              <a:latin typeface="Arial" charset="0"/>
            </a:endParaRPr>
          </a:p>
          <a:p>
            <a:pPr marL="342900" indent="-342900" algn="l">
              <a:spcBef>
                <a:spcPct val="20000"/>
              </a:spcBef>
              <a:buFont typeface="Batang" pitchFamily="18" charset="-127"/>
              <a:buChar char="►"/>
            </a:pPr>
            <a:endParaRPr lang="en-US" altLang="zh-TW">
              <a:solidFill>
                <a:schemeClr val="bg1"/>
              </a:solidFill>
              <a:latin typeface="Arial" charset="0"/>
            </a:endParaRPr>
          </a:p>
          <a:p>
            <a:pPr marL="342900" indent="-342900" algn="l">
              <a:spcBef>
                <a:spcPct val="20000"/>
              </a:spcBef>
              <a:buFont typeface="Batang" pitchFamily="18" charset="-127"/>
              <a:buChar char="►"/>
            </a:pPr>
            <a:r>
              <a:rPr lang="en-US" altLang="zh-TW">
                <a:solidFill>
                  <a:schemeClr val="bg1"/>
                </a:solidFill>
                <a:latin typeface="Arial" charset="0"/>
              </a:rPr>
              <a:t>Suppose</a:t>
            </a:r>
          </a:p>
        </p:txBody>
      </p:sp>
      <p:sp>
        <p:nvSpPr>
          <p:cNvPr id="167938" name="Rectangle 2"/>
          <p:cNvSpPr>
            <a:spLocks noGrp="1" noChangeArrowheads="1"/>
          </p:cNvSpPr>
          <p:nvPr>
            <p:ph type="title"/>
          </p:nvPr>
        </p:nvSpPr>
        <p:spPr>
          <a:xfrm>
            <a:off x="57150" y="0"/>
            <a:ext cx="6176963" cy="1143000"/>
          </a:xfrm>
          <a:effectLst>
            <a:outerShdw dist="17961" dir="2700000" algn="ctr" rotWithShape="0">
              <a:schemeClr val="tx1"/>
            </a:outerShdw>
          </a:effectLst>
        </p:spPr>
        <p:txBody>
          <a:bodyPr/>
          <a:lstStyle/>
          <a:p>
            <a:pPr eaLnBrk="1" hangingPunct="1">
              <a:defRPr/>
            </a:pPr>
            <a:r>
              <a:rPr lang="en-US" altLang="zh-TW" smtClean="0"/>
              <a:t>Example</a:t>
            </a:r>
          </a:p>
        </p:txBody>
      </p:sp>
      <p:graphicFrame>
        <p:nvGraphicFramePr>
          <p:cNvPr id="167941" name="Object 5"/>
          <p:cNvGraphicFramePr>
            <a:graphicFrameLocks noChangeAspect="1"/>
          </p:cNvGraphicFramePr>
          <p:nvPr/>
        </p:nvGraphicFramePr>
        <p:xfrm>
          <a:off x="1352550" y="3789363"/>
          <a:ext cx="5110163" cy="441325"/>
        </p:xfrm>
        <a:graphic>
          <a:graphicData uri="http://schemas.openxmlformats.org/presentationml/2006/ole">
            <p:oleObj spid="_x0000_s13314" name="方程式" r:id="rId4" imgW="2946240" imgH="253800" progId="Equation.3">
              <p:embed/>
            </p:oleObj>
          </a:graphicData>
        </a:graphic>
      </p:graphicFrame>
      <p:graphicFrame>
        <p:nvGraphicFramePr>
          <p:cNvPr id="167942" name="Object 6"/>
          <p:cNvGraphicFramePr>
            <a:graphicFrameLocks noChangeAspect="1"/>
          </p:cNvGraphicFramePr>
          <p:nvPr/>
        </p:nvGraphicFramePr>
        <p:xfrm>
          <a:off x="1352550" y="5084763"/>
          <a:ext cx="855663" cy="441325"/>
        </p:xfrm>
        <a:graphic>
          <a:graphicData uri="http://schemas.openxmlformats.org/presentationml/2006/ole">
            <p:oleObj spid="_x0000_s13315" name="方程式" r:id="rId5" imgW="393480" imgH="203040" progId="Equation.3">
              <p:embed/>
            </p:oleObj>
          </a:graphicData>
        </a:graphic>
      </p:graphicFrame>
      <p:graphicFrame>
        <p:nvGraphicFramePr>
          <p:cNvPr id="167943" name="Object 7"/>
          <p:cNvGraphicFramePr>
            <a:graphicFrameLocks noChangeAspect="1"/>
          </p:cNvGraphicFramePr>
          <p:nvPr/>
        </p:nvGraphicFramePr>
        <p:xfrm>
          <a:off x="1352550" y="5541963"/>
          <a:ext cx="2370138" cy="479425"/>
        </p:xfrm>
        <a:graphic>
          <a:graphicData uri="http://schemas.openxmlformats.org/presentationml/2006/ole">
            <p:oleObj spid="_x0000_s13316" name="方程式" r:id="rId6" imgW="1193760" imgH="241200" progId="Equation.3">
              <p:embed/>
            </p:oleObj>
          </a:graphicData>
        </a:graphic>
      </p:graphicFrame>
      <p:sp>
        <p:nvSpPr>
          <p:cNvPr id="167946" name="AutoShape 10"/>
          <p:cNvSpPr>
            <a:spLocks noChangeArrowheads="1"/>
          </p:cNvSpPr>
          <p:nvPr/>
        </p:nvSpPr>
        <p:spPr bwMode="auto">
          <a:xfrm rot="5400000">
            <a:off x="2350294" y="-470694"/>
            <a:ext cx="2325688" cy="5184775"/>
          </a:xfrm>
          <a:prstGeom prst="homePlate">
            <a:avLst>
              <a:gd name="adj" fmla="val 7338"/>
            </a:avLst>
          </a:prstGeom>
          <a:gradFill rotWithShape="1">
            <a:gsLst>
              <a:gs pos="0">
                <a:srgbClr val="54547E">
                  <a:alpha val="50000"/>
                </a:srgbClr>
              </a:gs>
              <a:gs pos="100000">
                <a:srgbClr val="27273A">
                  <a:alpha val="70000"/>
                </a:srgbClr>
              </a:gs>
            </a:gsLst>
            <a:lin ang="5400000" scaled="1"/>
          </a:gradFill>
          <a:ln w="9525">
            <a:solidFill>
              <a:schemeClr val="bg2"/>
            </a:solidFill>
            <a:miter lim="800000"/>
            <a:headEnd/>
            <a:tailEnd/>
          </a:ln>
        </p:spPr>
        <p:txBody>
          <a:bodyPr wrap="none" anchor="ctr"/>
          <a:lstStyle/>
          <a:p>
            <a:endParaRPr lang="zh-TW" altLang="en-US"/>
          </a:p>
        </p:txBody>
      </p:sp>
      <p:sp>
        <p:nvSpPr>
          <p:cNvPr id="167947" name="Rectangle 11"/>
          <p:cNvSpPr>
            <a:spLocks noChangeArrowheads="1"/>
          </p:cNvSpPr>
          <p:nvPr/>
        </p:nvSpPr>
        <p:spPr bwMode="auto">
          <a:xfrm>
            <a:off x="992188" y="1054100"/>
            <a:ext cx="5113337" cy="430213"/>
          </a:xfrm>
          <a:prstGeom prst="rect">
            <a:avLst/>
          </a:prstGeom>
          <a:noFill/>
          <a:ln w="9525">
            <a:noFill/>
            <a:miter lim="800000"/>
            <a:headEnd/>
            <a:tailEnd/>
          </a:ln>
        </p:spPr>
        <p:txBody>
          <a:bodyPr/>
          <a:lstStyle/>
          <a:p>
            <a:pPr marL="342900" indent="-342900">
              <a:spcBef>
                <a:spcPct val="20000"/>
              </a:spcBef>
              <a:buFont typeface="CommonBullets" pitchFamily="34" charset="2"/>
              <a:buNone/>
            </a:pPr>
            <a:r>
              <a:rPr lang="en-US" altLang="zh-TW" sz="2000" u="sng">
                <a:solidFill>
                  <a:schemeClr val="bg1"/>
                </a:solidFill>
                <a:latin typeface="Arial" charset="0"/>
              </a:rPr>
              <a:t>Suppose we have (for each outlet store)</a:t>
            </a:r>
          </a:p>
        </p:txBody>
      </p:sp>
      <p:sp>
        <p:nvSpPr>
          <p:cNvPr id="167948" name="Rectangle 12"/>
          <p:cNvSpPr>
            <a:spLocks noChangeArrowheads="1"/>
          </p:cNvSpPr>
          <p:nvPr/>
        </p:nvSpPr>
        <p:spPr bwMode="auto">
          <a:xfrm>
            <a:off x="1352550" y="1484313"/>
            <a:ext cx="5545138" cy="1439862"/>
          </a:xfrm>
          <a:prstGeom prst="rect">
            <a:avLst/>
          </a:prstGeom>
          <a:noFill/>
          <a:ln w="9525">
            <a:noFill/>
            <a:miter lim="800000"/>
            <a:headEnd/>
            <a:tailEnd/>
          </a:ln>
        </p:spPr>
        <p:txBody>
          <a:bodyPr/>
          <a:lstStyle/>
          <a:p>
            <a:pPr marL="342900" indent="-342900" algn="l">
              <a:lnSpc>
                <a:spcPct val="120000"/>
              </a:lnSpc>
              <a:spcBef>
                <a:spcPct val="10000"/>
              </a:spcBef>
              <a:buSzPct val="50000"/>
              <a:buFont typeface="Wingdings" pitchFamily="2" charset="2"/>
              <a:buChar char="u"/>
            </a:pPr>
            <a:r>
              <a:rPr lang="en-US" altLang="zh-TW" sz="2000" i="1">
                <a:solidFill>
                  <a:srgbClr val="3F505B"/>
                </a:solidFill>
                <a:latin typeface="Arial" charset="0"/>
              </a:rPr>
              <a:t>D</a:t>
            </a:r>
            <a:r>
              <a:rPr lang="en-US" altLang="zh-TW" sz="2000">
                <a:solidFill>
                  <a:srgbClr val="3F505B"/>
                </a:solidFill>
                <a:latin typeface="Arial" charset="0"/>
              </a:rPr>
              <a:t> = 25(cars/week)</a:t>
            </a:r>
          </a:p>
          <a:p>
            <a:pPr marL="342900" indent="-342900" algn="l">
              <a:lnSpc>
                <a:spcPct val="120000"/>
              </a:lnSpc>
              <a:spcBef>
                <a:spcPct val="10000"/>
              </a:spcBef>
              <a:buSzPct val="50000"/>
              <a:buFont typeface="Wingdings" pitchFamily="2" charset="2"/>
              <a:buChar char="u"/>
            </a:pPr>
            <a:r>
              <a:rPr lang="en-US" altLang="zh-TW" sz="2000">
                <a:solidFill>
                  <a:srgbClr val="3F505B"/>
                </a:solidFill>
                <a:latin typeface="Symbol" pitchFamily="18" charset="2"/>
              </a:rPr>
              <a:t>s</a:t>
            </a:r>
            <a:r>
              <a:rPr lang="en-US" altLang="zh-TW" sz="2000" baseline="-25000">
                <a:solidFill>
                  <a:srgbClr val="3F505B"/>
                </a:solidFill>
                <a:latin typeface="Arial" charset="0"/>
              </a:rPr>
              <a:t>D</a:t>
            </a:r>
            <a:r>
              <a:rPr lang="en-US" altLang="zh-TW" sz="2000">
                <a:solidFill>
                  <a:srgbClr val="3F505B"/>
                </a:solidFill>
                <a:latin typeface="Arial" charset="0"/>
              </a:rPr>
              <a:t> = 5(cars)</a:t>
            </a:r>
          </a:p>
          <a:p>
            <a:pPr marL="342900" indent="-342900" algn="l">
              <a:lnSpc>
                <a:spcPct val="120000"/>
              </a:lnSpc>
              <a:spcBef>
                <a:spcPct val="10000"/>
              </a:spcBef>
              <a:buSzPct val="50000"/>
              <a:buFont typeface="Wingdings" pitchFamily="2" charset="2"/>
              <a:buChar char="u"/>
            </a:pPr>
            <a:r>
              <a:rPr lang="en-US" altLang="zh-TW" sz="2000" i="1">
                <a:solidFill>
                  <a:srgbClr val="3F505B"/>
                </a:solidFill>
                <a:latin typeface="Arial" charset="0"/>
              </a:rPr>
              <a:t>L</a:t>
            </a:r>
            <a:r>
              <a:rPr lang="en-US" altLang="zh-TW" sz="2000">
                <a:solidFill>
                  <a:srgbClr val="3F505B"/>
                </a:solidFill>
                <a:latin typeface="Arial" charset="0"/>
              </a:rPr>
              <a:t> = 2 weeks</a:t>
            </a:r>
          </a:p>
          <a:p>
            <a:pPr marL="342900" indent="-342900" algn="l">
              <a:lnSpc>
                <a:spcPct val="120000"/>
              </a:lnSpc>
              <a:spcBef>
                <a:spcPct val="10000"/>
              </a:spcBef>
              <a:buSzPct val="50000"/>
              <a:buFont typeface="Wingdings" pitchFamily="2" charset="2"/>
              <a:buChar char="u"/>
            </a:pPr>
            <a:r>
              <a:rPr lang="en-US" altLang="zh-TW" sz="2000" i="1">
                <a:solidFill>
                  <a:srgbClr val="3F505B"/>
                </a:solidFill>
                <a:latin typeface="Arial" charset="0"/>
              </a:rPr>
              <a:t>CSL</a:t>
            </a:r>
            <a:r>
              <a:rPr lang="en-US" altLang="zh-TW" sz="2000">
                <a:solidFill>
                  <a:srgbClr val="3F505B"/>
                </a:solidFill>
                <a:latin typeface="Arial" charset="0"/>
              </a:rPr>
              <a:t>=0.9</a:t>
            </a:r>
          </a:p>
        </p:txBody>
      </p:sp>
      <p:graphicFrame>
        <p:nvGraphicFramePr>
          <p:cNvPr id="167949" name="Object 13"/>
          <p:cNvGraphicFramePr>
            <a:graphicFrameLocks noChangeAspect="1"/>
          </p:cNvGraphicFramePr>
          <p:nvPr/>
        </p:nvGraphicFramePr>
        <p:xfrm>
          <a:off x="1425575" y="4292600"/>
          <a:ext cx="7488238" cy="354013"/>
        </p:xfrm>
        <a:graphic>
          <a:graphicData uri="http://schemas.openxmlformats.org/presentationml/2006/ole">
            <p:oleObj spid="_x0000_s13317" name="方程式" r:id="rId7" imgW="4317840" imgH="203040" progId="Equation.3">
              <p:embed/>
            </p:oleObj>
          </a:graphicData>
        </a:graphic>
      </p:graphicFrame>
      <p:graphicFrame>
        <p:nvGraphicFramePr>
          <p:cNvPr id="167950" name="Object 14"/>
          <p:cNvGraphicFramePr>
            <a:graphicFrameLocks noChangeAspect="1"/>
          </p:cNvGraphicFramePr>
          <p:nvPr/>
        </p:nvGraphicFramePr>
        <p:xfrm>
          <a:off x="1352550" y="6092825"/>
          <a:ext cx="6153150" cy="503238"/>
        </p:xfrm>
        <a:graphic>
          <a:graphicData uri="http://schemas.openxmlformats.org/presentationml/2006/ole">
            <p:oleObj spid="_x0000_s13318" name="方程式" r:id="rId8" imgW="3098520" imgH="253800" progId="Equation.3">
              <p:embed/>
            </p:oleObj>
          </a:graphicData>
        </a:graphic>
      </p:graphicFrame>
      <p:pic>
        <p:nvPicPr>
          <p:cNvPr id="167951" name="Picture 15" descr="j0233468"/>
          <p:cNvPicPr>
            <a:picLocks noChangeAspect="1" noChangeArrowheads="1"/>
          </p:cNvPicPr>
          <p:nvPr/>
        </p:nvPicPr>
        <p:blipFill>
          <a:blip r:embed="rId9" cstate="print"/>
          <a:srcRect/>
          <a:stretch>
            <a:fillRect/>
          </a:stretch>
        </p:blipFill>
        <p:spPr bwMode="auto">
          <a:xfrm>
            <a:off x="6537325" y="981075"/>
            <a:ext cx="2947988" cy="1735138"/>
          </a:xfrm>
          <a:prstGeom prst="rect">
            <a:avLst/>
          </a:prstGeom>
          <a:noFill/>
          <a:ln w="9525">
            <a:noFill/>
            <a:miter lim="800000"/>
            <a:headEnd/>
            <a:tailEnd/>
          </a:ln>
        </p:spPr>
      </p:pic>
      <p:pic>
        <p:nvPicPr>
          <p:cNvPr id="13" name="Picture 1" descr="圖片1">
            <a:hlinkClick r:id="rId10"/>
          </p:cNvPr>
          <p:cNvPicPr>
            <a:picLocks noChangeAspect="1" noChangeArrowheads="1"/>
          </p:cNvPicPr>
          <p:nvPr/>
        </p:nvPicPr>
        <p:blipFill>
          <a:blip r:embed="rId11" cstate="print"/>
          <a:srcRect/>
          <a:stretch>
            <a:fillRect/>
          </a:stretch>
        </p:blipFill>
        <p:spPr bwMode="auto">
          <a:xfrm>
            <a:off x="8193088" y="2781300"/>
            <a:ext cx="206375" cy="179388"/>
          </a:xfrm>
          <a:prstGeom prst="rect">
            <a:avLst/>
          </a:prstGeom>
          <a:noFill/>
          <a:ln w="9525">
            <a:noFill/>
            <a:miter lim="800000"/>
            <a:headEnd/>
            <a:tailEnd/>
          </a:ln>
        </p:spPr>
      </p:pic>
      <p:sp>
        <p:nvSpPr>
          <p:cNvPr id="14" name="矩形 13"/>
          <p:cNvSpPr/>
          <p:nvPr/>
        </p:nvSpPr>
        <p:spPr>
          <a:xfrm>
            <a:off x="8408988" y="2708275"/>
            <a:ext cx="962025" cy="276225"/>
          </a:xfrm>
          <a:prstGeom prst="rect">
            <a:avLst/>
          </a:prstGeom>
        </p:spPr>
        <p:txBody>
          <a:bodyPr wrap="none">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sp>
        <p:nvSpPr>
          <p:cNvPr id="15"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67951"/>
                                        </p:tgtEl>
                                        <p:attrNameLst>
                                          <p:attrName>style.visibility</p:attrName>
                                        </p:attrNameLst>
                                      </p:cBhvr>
                                      <p:to>
                                        <p:strVal val="visible"/>
                                      </p:to>
                                    </p:set>
                                    <p:anim calcmode="lin" valueType="num">
                                      <p:cBhvr additive="base">
                                        <p:cTn id="7" dur="1000" fill="hold"/>
                                        <p:tgtEl>
                                          <p:spTgt spid="167951"/>
                                        </p:tgtEl>
                                        <p:attrNameLst>
                                          <p:attrName>ppt_x</p:attrName>
                                        </p:attrNameLst>
                                      </p:cBhvr>
                                      <p:tavLst>
                                        <p:tav tm="0">
                                          <p:val>
                                            <p:strVal val="0-#ppt_w/2"/>
                                          </p:val>
                                        </p:tav>
                                        <p:tav tm="100000">
                                          <p:val>
                                            <p:strVal val="#ppt_x"/>
                                          </p:val>
                                        </p:tav>
                                      </p:tavLst>
                                    </p:anim>
                                    <p:anim calcmode="lin" valueType="num">
                                      <p:cBhvr additive="base">
                                        <p:cTn id="8" dur="1000" fill="hold"/>
                                        <p:tgtEl>
                                          <p:spTgt spid="16795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1000" fill="hold"/>
                                        <p:tgtEl>
                                          <p:spTgt spid="14"/>
                                        </p:tgtEl>
                                        <p:attrNameLst>
                                          <p:attrName>ppt_x</p:attrName>
                                        </p:attrNameLst>
                                      </p:cBhvr>
                                      <p:tavLst>
                                        <p:tav tm="0">
                                          <p:val>
                                            <p:strVal val="0-#ppt_w/2"/>
                                          </p:val>
                                        </p:tav>
                                        <p:tav tm="100000">
                                          <p:val>
                                            <p:strVal val="#ppt_x"/>
                                          </p:val>
                                        </p:tav>
                                      </p:tavLst>
                                    </p:anim>
                                    <p:anim calcmode="lin" valueType="num">
                                      <p:cBhvr additive="base">
                                        <p:cTn id="12" dur="1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0-#ppt_w/2"/>
                                          </p:val>
                                        </p:tav>
                                        <p:tav tm="100000">
                                          <p:val>
                                            <p:strVal val="#ppt_x"/>
                                          </p:val>
                                        </p:tav>
                                      </p:tavLst>
                                    </p:anim>
                                    <p:anim calcmode="lin" valueType="num">
                                      <p:cBhvr additive="base">
                                        <p:cTn id="16" dur="1000" fill="hold"/>
                                        <p:tgtEl>
                                          <p:spTgt spid="13"/>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 presetClass="entr" presetSubtype="8" fill="hold" grpId="0" nodeType="afterEffect">
                                  <p:stCondLst>
                                    <p:cond delay="0"/>
                                  </p:stCondLst>
                                  <p:childTnLst>
                                    <p:set>
                                      <p:cBhvr>
                                        <p:cTn id="19" dur="1" fill="hold">
                                          <p:stCondLst>
                                            <p:cond delay="0"/>
                                          </p:stCondLst>
                                        </p:cTn>
                                        <p:tgtEl>
                                          <p:spTgt spid="167946"/>
                                        </p:tgtEl>
                                        <p:attrNameLst>
                                          <p:attrName>style.visibility</p:attrName>
                                        </p:attrNameLst>
                                      </p:cBhvr>
                                      <p:to>
                                        <p:strVal val="visible"/>
                                      </p:to>
                                    </p:set>
                                    <p:anim calcmode="lin" valueType="num">
                                      <p:cBhvr additive="base">
                                        <p:cTn id="20" dur="1000" fill="hold"/>
                                        <p:tgtEl>
                                          <p:spTgt spid="167946"/>
                                        </p:tgtEl>
                                        <p:attrNameLst>
                                          <p:attrName>ppt_x</p:attrName>
                                        </p:attrNameLst>
                                      </p:cBhvr>
                                      <p:tavLst>
                                        <p:tav tm="0">
                                          <p:val>
                                            <p:strVal val="0-#ppt_w/2"/>
                                          </p:val>
                                        </p:tav>
                                        <p:tav tm="100000">
                                          <p:val>
                                            <p:strVal val="#ppt_x"/>
                                          </p:val>
                                        </p:tav>
                                      </p:tavLst>
                                    </p:anim>
                                    <p:anim calcmode="lin" valueType="num">
                                      <p:cBhvr additive="base">
                                        <p:cTn id="21" dur="1000" fill="hold"/>
                                        <p:tgtEl>
                                          <p:spTgt spid="167946"/>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167947"/>
                                        </p:tgtEl>
                                        <p:attrNameLst>
                                          <p:attrName>style.visibility</p:attrName>
                                        </p:attrNameLst>
                                      </p:cBhvr>
                                      <p:to>
                                        <p:strVal val="visible"/>
                                      </p:to>
                                    </p:set>
                                    <p:anim calcmode="lin" valueType="num">
                                      <p:cBhvr additive="base">
                                        <p:cTn id="24" dur="1000" fill="hold"/>
                                        <p:tgtEl>
                                          <p:spTgt spid="167947"/>
                                        </p:tgtEl>
                                        <p:attrNameLst>
                                          <p:attrName>ppt_x</p:attrName>
                                        </p:attrNameLst>
                                      </p:cBhvr>
                                      <p:tavLst>
                                        <p:tav tm="0">
                                          <p:val>
                                            <p:strVal val="0-#ppt_w/2"/>
                                          </p:val>
                                        </p:tav>
                                        <p:tav tm="100000">
                                          <p:val>
                                            <p:strVal val="#ppt_x"/>
                                          </p:val>
                                        </p:tav>
                                      </p:tavLst>
                                    </p:anim>
                                    <p:anim calcmode="lin" valueType="num">
                                      <p:cBhvr additive="base">
                                        <p:cTn id="25" dur="1000" fill="hold"/>
                                        <p:tgtEl>
                                          <p:spTgt spid="16794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mph" presetSubtype="2" fill="hold" nodeType="clickEffect">
                                  <p:stCondLst>
                                    <p:cond delay="0"/>
                                  </p:stCondLst>
                                  <p:childTnLst>
                                    <p:animClr clrSpc="rgb" dir="cw">
                                      <p:cBhvr override="childStyle">
                                        <p:cTn id="29" dur="1000" fill="hold"/>
                                        <p:tgtEl>
                                          <p:spTgt spid="167948">
                                            <p:txEl>
                                              <p:pRg st="0" end="0"/>
                                            </p:txEl>
                                          </p:spTgt>
                                        </p:tgtEl>
                                        <p:attrNameLst>
                                          <p:attrName>style.color</p:attrName>
                                        </p:attrNameLst>
                                      </p:cBhvr>
                                      <p:to>
                                        <a:schemeClr val="bg1"/>
                                      </p:to>
                                    </p:animClr>
                                  </p:childTnLst>
                                  <p:subTnLst>
                                    <p:animClr clrSpc="rgb" dir="cw">
                                      <p:cBhvr override="childStyle">
                                        <p:cTn dur="1" fill="hold" display="0" masterRel="nextClick" afterEffect="1"/>
                                        <p:tgtEl>
                                          <p:spTgt spid="167948">
                                            <p:txEl>
                                              <p:pRg st="0" end="0"/>
                                            </p:txEl>
                                          </p:spTgt>
                                        </p:tgtEl>
                                        <p:attrNameLst>
                                          <p:attrName>ppt_c</p:attrName>
                                        </p:attrNameLst>
                                      </p:cBhvr>
                                      <p:to>
                                        <a:srgbClr val="969696"/>
                                      </p:to>
                                    </p:animClr>
                                  </p:subTnLst>
                                </p:cTn>
                              </p:par>
                            </p:childTnLst>
                          </p:cTn>
                        </p:par>
                      </p:childTnLst>
                    </p:cTn>
                  </p:par>
                  <p:par>
                    <p:cTn id="30" fill="hold">
                      <p:stCondLst>
                        <p:cond delay="indefinite"/>
                      </p:stCondLst>
                      <p:childTnLst>
                        <p:par>
                          <p:cTn id="31" fill="hold">
                            <p:stCondLst>
                              <p:cond delay="0"/>
                            </p:stCondLst>
                            <p:childTnLst>
                              <p:par>
                                <p:cTn id="32" presetID="3" presetClass="emph" presetSubtype="2" fill="hold" nodeType="clickEffect">
                                  <p:stCondLst>
                                    <p:cond delay="0"/>
                                  </p:stCondLst>
                                  <p:childTnLst>
                                    <p:animClr clrSpc="rgb" dir="cw">
                                      <p:cBhvr override="childStyle">
                                        <p:cTn id="33" dur="1000" fill="hold"/>
                                        <p:tgtEl>
                                          <p:spTgt spid="167948">
                                            <p:txEl>
                                              <p:pRg st="1" end="1"/>
                                            </p:txEl>
                                          </p:spTgt>
                                        </p:tgtEl>
                                        <p:attrNameLst>
                                          <p:attrName>style.color</p:attrName>
                                        </p:attrNameLst>
                                      </p:cBhvr>
                                      <p:to>
                                        <a:schemeClr val="bg1"/>
                                      </p:to>
                                    </p:animClr>
                                  </p:childTnLst>
                                  <p:subTnLst>
                                    <p:animClr clrSpc="rgb" dir="cw">
                                      <p:cBhvr override="childStyle">
                                        <p:cTn dur="1" fill="hold" display="0" masterRel="nextClick" afterEffect="1"/>
                                        <p:tgtEl>
                                          <p:spTgt spid="167948">
                                            <p:txEl>
                                              <p:pRg st="1" end="1"/>
                                            </p:txEl>
                                          </p:spTgt>
                                        </p:tgtEl>
                                        <p:attrNameLst>
                                          <p:attrName>ppt_c</p:attrName>
                                        </p:attrNameLst>
                                      </p:cBhvr>
                                      <p:to>
                                        <a:srgbClr val="969696"/>
                                      </p:to>
                                    </p:animClr>
                                  </p:subTnLst>
                                </p:cTn>
                              </p:par>
                            </p:childTnLst>
                          </p:cTn>
                        </p:par>
                      </p:childTnLst>
                    </p:cTn>
                  </p:par>
                  <p:par>
                    <p:cTn id="34" fill="hold">
                      <p:stCondLst>
                        <p:cond delay="indefinite"/>
                      </p:stCondLst>
                      <p:childTnLst>
                        <p:par>
                          <p:cTn id="35" fill="hold">
                            <p:stCondLst>
                              <p:cond delay="0"/>
                            </p:stCondLst>
                            <p:childTnLst>
                              <p:par>
                                <p:cTn id="36" presetID="3" presetClass="emph" presetSubtype="2" fill="hold" nodeType="clickEffect">
                                  <p:stCondLst>
                                    <p:cond delay="0"/>
                                  </p:stCondLst>
                                  <p:childTnLst>
                                    <p:animClr clrSpc="rgb" dir="cw">
                                      <p:cBhvr override="childStyle">
                                        <p:cTn id="37" dur="1000" fill="hold"/>
                                        <p:tgtEl>
                                          <p:spTgt spid="167948">
                                            <p:txEl>
                                              <p:pRg st="2" end="2"/>
                                            </p:txEl>
                                          </p:spTgt>
                                        </p:tgtEl>
                                        <p:attrNameLst>
                                          <p:attrName>style.color</p:attrName>
                                        </p:attrNameLst>
                                      </p:cBhvr>
                                      <p:to>
                                        <a:schemeClr val="bg1"/>
                                      </p:to>
                                    </p:animClr>
                                  </p:childTnLst>
                                  <p:subTnLst>
                                    <p:animClr clrSpc="rgb" dir="cw">
                                      <p:cBhvr override="childStyle">
                                        <p:cTn dur="1" fill="hold" display="0" masterRel="nextClick" afterEffect="1"/>
                                        <p:tgtEl>
                                          <p:spTgt spid="167948">
                                            <p:txEl>
                                              <p:pRg st="2" end="2"/>
                                            </p:txEl>
                                          </p:spTgt>
                                        </p:tgtEl>
                                        <p:attrNameLst>
                                          <p:attrName>ppt_c</p:attrName>
                                        </p:attrNameLst>
                                      </p:cBhvr>
                                      <p:to>
                                        <a:srgbClr val="969696"/>
                                      </p:to>
                                    </p:animClr>
                                  </p:subTnLst>
                                </p:cTn>
                              </p:par>
                            </p:childTnLst>
                          </p:cTn>
                        </p:par>
                      </p:childTnLst>
                    </p:cTn>
                  </p:par>
                  <p:par>
                    <p:cTn id="38" fill="hold">
                      <p:stCondLst>
                        <p:cond delay="indefinite"/>
                      </p:stCondLst>
                      <p:childTnLst>
                        <p:par>
                          <p:cTn id="39" fill="hold">
                            <p:stCondLst>
                              <p:cond delay="0"/>
                            </p:stCondLst>
                            <p:childTnLst>
                              <p:par>
                                <p:cTn id="40" presetID="3" presetClass="emph" presetSubtype="2" fill="hold" nodeType="clickEffect">
                                  <p:stCondLst>
                                    <p:cond delay="0"/>
                                  </p:stCondLst>
                                  <p:childTnLst>
                                    <p:animClr clrSpc="rgb" dir="cw">
                                      <p:cBhvr override="childStyle">
                                        <p:cTn id="41" dur="1000" fill="hold"/>
                                        <p:tgtEl>
                                          <p:spTgt spid="167948">
                                            <p:txEl>
                                              <p:pRg st="3" end="3"/>
                                            </p:txEl>
                                          </p:spTgt>
                                        </p:tgtEl>
                                        <p:attrNameLst>
                                          <p:attrName>style.color</p:attrName>
                                        </p:attrNameLst>
                                      </p:cBhvr>
                                      <p:to>
                                        <a:schemeClr val="bg1"/>
                                      </p:to>
                                    </p:animClr>
                                  </p:childTnLst>
                                  <p:subTnLst>
                                    <p:animClr clrSpc="rgb" dir="cw">
                                      <p:cBhvr override="childStyle">
                                        <p:cTn dur="1" fill="hold" display="0" masterRel="nextClick" afterEffect="1"/>
                                        <p:tgtEl>
                                          <p:spTgt spid="167948">
                                            <p:txEl>
                                              <p:pRg st="3" end="3"/>
                                            </p:txEl>
                                          </p:spTgt>
                                        </p:tgtEl>
                                        <p:attrNameLst>
                                          <p:attrName>ppt_c</p:attrName>
                                        </p:attrNameLst>
                                      </p:cBhvr>
                                      <p:to>
                                        <a:srgbClr val="969696"/>
                                      </p:to>
                                    </p:animClr>
                                  </p:sub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67944">
                                            <p:txEl>
                                              <p:pRg st="0" end="0"/>
                                            </p:txEl>
                                          </p:spTgt>
                                        </p:tgtEl>
                                        <p:attrNameLst>
                                          <p:attrName>style.visibility</p:attrName>
                                        </p:attrNameLst>
                                      </p:cBhvr>
                                      <p:to>
                                        <p:strVal val="visible"/>
                                      </p:to>
                                    </p:set>
                                    <p:animEffect transition="in" filter="wipe(left)">
                                      <p:cBhvr>
                                        <p:cTn id="46" dur="1000"/>
                                        <p:tgtEl>
                                          <p:spTgt spid="167944">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67941"/>
                                        </p:tgtEl>
                                        <p:attrNameLst>
                                          <p:attrName>style.visibility</p:attrName>
                                        </p:attrNameLst>
                                      </p:cBhvr>
                                      <p:to>
                                        <p:strVal val="visible"/>
                                      </p:to>
                                    </p:set>
                                    <p:animEffect transition="in" filter="wipe(left)">
                                      <p:cBhvr>
                                        <p:cTn id="51" dur="1000"/>
                                        <p:tgtEl>
                                          <p:spTgt spid="16794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167949"/>
                                        </p:tgtEl>
                                        <p:attrNameLst>
                                          <p:attrName>style.visibility</p:attrName>
                                        </p:attrNameLst>
                                      </p:cBhvr>
                                      <p:to>
                                        <p:strVal val="visible"/>
                                      </p:to>
                                    </p:set>
                                    <p:animEffect transition="in" filter="wipe(left)">
                                      <p:cBhvr>
                                        <p:cTn id="56" dur="1000"/>
                                        <p:tgtEl>
                                          <p:spTgt spid="16794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167944">
                                            <p:txEl>
                                              <p:pRg st="3" end="3"/>
                                            </p:txEl>
                                          </p:spTgt>
                                        </p:tgtEl>
                                        <p:attrNameLst>
                                          <p:attrName>style.visibility</p:attrName>
                                        </p:attrNameLst>
                                      </p:cBhvr>
                                      <p:to>
                                        <p:strVal val="visible"/>
                                      </p:to>
                                    </p:set>
                                    <p:animEffect transition="in" filter="wipe(left)">
                                      <p:cBhvr>
                                        <p:cTn id="61" dur="1000"/>
                                        <p:tgtEl>
                                          <p:spTgt spid="167944">
                                            <p:txEl>
                                              <p:pRg st="3" end="3"/>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167942"/>
                                        </p:tgtEl>
                                        <p:attrNameLst>
                                          <p:attrName>style.visibility</p:attrName>
                                        </p:attrNameLst>
                                      </p:cBhvr>
                                      <p:to>
                                        <p:strVal val="visible"/>
                                      </p:to>
                                    </p:set>
                                    <p:animEffect transition="in" filter="wipe(left)">
                                      <p:cBhvr>
                                        <p:cTn id="66" dur="1000"/>
                                        <p:tgtEl>
                                          <p:spTgt spid="16794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167943"/>
                                        </p:tgtEl>
                                        <p:attrNameLst>
                                          <p:attrName>style.visibility</p:attrName>
                                        </p:attrNameLst>
                                      </p:cBhvr>
                                      <p:to>
                                        <p:strVal val="visible"/>
                                      </p:to>
                                    </p:set>
                                    <p:animEffect transition="in" filter="wipe(left)">
                                      <p:cBhvr>
                                        <p:cTn id="71" dur="1000"/>
                                        <p:tgtEl>
                                          <p:spTgt spid="16794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167950"/>
                                        </p:tgtEl>
                                        <p:attrNameLst>
                                          <p:attrName>style.visibility</p:attrName>
                                        </p:attrNameLst>
                                      </p:cBhvr>
                                      <p:to>
                                        <p:strVal val="visible"/>
                                      </p:to>
                                    </p:set>
                                    <p:animEffect transition="in" filter="wipe(left)">
                                      <p:cBhvr>
                                        <p:cTn id="76" dur="1000"/>
                                        <p:tgtEl>
                                          <p:spTgt spid="167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6" grpId="0" animBg="1"/>
      <p:bldP spid="167947"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085" name="Rectangle 125"/>
          <p:cNvSpPr>
            <a:spLocks noChangeArrowheads="1"/>
          </p:cNvSpPr>
          <p:nvPr/>
        </p:nvSpPr>
        <p:spPr bwMode="auto">
          <a:xfrm>
            <a:off x="1281113" y="2743200"/>
            <a:ext cx="7634287" cy="2622550"/>
          </a:xfrm>
          <a:prstGeom prst="rect">
            <a:avLst/>
          </a:prstGeom>
          <a:gradFill rotWithShape="1">
            <a:gsLst>
              <a:gs pos="0">
                <a:schemeClr val="tx1">
                  <a:gamma/>
                  <a:tint val="82353"/>
                  <a:invGamma/>
                </a:schemeClr>
              </a:gs>
              <a:gs pos="100000">
                <a:schemeClr val="tx1"/>
              </a:gs>
            </a:gsLst>
            <a:lin ang="5400000" scaled="1"/>
          </a:gradFill>
          <a:ln w="9525">
            <a:solidFill>
              <a:schemeClr val="tx1"/>
            </a:solidFill>
            <a:miter lim="800000"/>
            <a:headEnd/>
            <a:tailEnd/>
          </a:ln>
          <a:effectLst/>
        </p:spPr>
        <p:txBody>
          <a:bodyPr wrap="none" anchor="ctr"/>
          <a:lstStyle/>
          <a:p>
            <a:pPr>
              <a:defRPr/>
            </a:pPr>
            <a:endParaRPr lang="zh-TW" altLang="en-US"/>
          </a:p>
        </p:txBody>
      </p:sp>
      <p:sp>
        <p:nvSpPr>
          <p:cNvPr id="168962" name="Rectangle 2"/>
          <p:cNvSpPr>
            <a:spLocks noGrp="1" noChangeArrowheads="1"/>
          </p:cNvSpPr>
          <p:nvPr>
            <p:ph type="title"/>
          </p:nvPr>
        </p:nvSpPr>
        <p:spPr>
          <a:xfrm>
            <a:off x="495300" y="333375"/>
            <a:ext cx="5970588" cy="490538"/>
          </a:xfrm>
          <a:effectLst>
            <a:outerShdw dist="17961" dir="2700000" algn="ctr" rotWithShape="0">
              <a:schemeClr val="tx1"/>
            </a:outerShdw>
          </a:effectLst>
        </p:spPr>
        <p:txBody>
          <a:bodyPr/>
          <a:lstStyle/>
          <a:p>
            <a:pPr eaLnBrk="1" hangingPunct="1">
              <a:defRPr/>
            </a:pPr>
            <a:r>
              <a:rPr lang="en-US" altLang="zh-TW" smtClean="0"/>
              <a:t>Example - Continued</a:t>
            </a:r>
          </a:p>
        </p:txBody>
      </p:sp>
      <p:sp>
        <p:nvSpPr>
          <p:cNvPr id="24580" name="Rectangle 3"/>
          <p:cNvSpPr>
            <a:spLocks noGrp="1" noChangeArrowheads="1"/>
          </p:cNvSpPr>
          <p:nvPr>
            <p:ph type="body" idx="1"/>
          </p:nvPr>
        </p:nvSpPr>
        <p:spPr>
          <a:xfrm>
            <a:off x="1136650" y="1052513"/>
            <a:ext cx="8497888" cy="533400"/>
          </a:xfrm>
        </p:spPr>
        <p:txBody>
          <a:bodyPr/>
          <a:lstStyle/>
          <a:p>
            <a:pPr eaLnBrk="1" hangingPunct="1">
              <a:buFontTx/>
              <a:buNone/>
            </a:pPr>
            <a:r>
              <a:rPr lang="en-US" altLang="zh-TW" sz="2400" u="sng" smtClean="0"/>
              <a:t>Safety Inventory in the disaggregate and aggregate options</a:t>
            </a:r>
          </a:p>
        </p:txBody>
      </p:sp>
      <p:graphicFrame>
        <p:nvGraphicFramePr>
          <p:cNvPr id="169084" name="Group 124"/>
          <p:cNvGraphicFramePr>
            <a:graphicFrameLocks noGrp="1"/>
          </p:cNvGraphicFramePr>
          <p:nvPr/>
        </p:nvGraphicFramePr>
        <p:xfrm>
          <a:off x="1281113" y="1844675"/>
          <a:ext cx="7632700" cy="3529015"/>
        </p:xfrm>
        <a:graphic>
          <a:graphicData uri="http://schemas.openxmlformats.org/drawingml/2006/table">
            <a:tbl>
              <a:tblPr/>
              <a:tblGrid>
                <a:gridCol w="2543175"/>
                <a:gridCol w="2546350"/>
                <a:gridCol w="2543175"/>
              </a:tblGrid>
              <a:tr h="906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3200" b="0" i="0" u="none" strike="noStrike" cap="none" normalizeH="0" baseline="0" smtClean="0">
                          <a:ln>
                            <a:noFill/>
                          </a:ln>
                          <a:solidFill>
                            <a:schemeClr val="bg1"/>
                          </a:solidFill>
                          <a:effectLst/>
                          <a:latin typeface="Symbol" pitchFamily="18" charset="2"/>
                          <a:ea typeface="新細明體" pitchFamily="18" charset="-120"/>
                        </a:rPr>
                        <a:t>r</a:t>
                      </a:r>
                      <a:endParaRPr kumimoji="1" lang="en-US" altLang="zh-TW" sz="3200" b="0" i="0" u="none" strike="noStrike" cap="none" normalizeH="0" baseline="-25000" smtClean="0">
                        <a:ln>
                          <a:noFill/>
                        </a:ln>
                        <a:solidFill>
                          <a:schemeClr val="bg1"/>
                        </a:solidFill>
                        <a:effectLst/>
                        <a:latin typeface="Symbol" pitchFamily="18" charset="2"/>
                        <a:ea typeface="新細明體" pitchFamily="18" charset="-120"/>
                      </a:endParaRPr>
                    </a:p>
                  </a:txBody>
                  <a:tcPr marL="90000" marR="90000" marT="46800" marB="46800" anchor="ctr"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487341">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bg1"/>
                          </a:solidFill>
                          <a:effectLst/>
                          <a:latin typeface="Arial" charset="0"/>
                          <a:ea typeface="新細明體" pitchFamily="18" charset="-120"/>
                        </a:rPr>
                        <a:t>Disaggregate Safety Inventory</a:t>
                      </a:r>
                    </a:p>
                  </a:txBody>
                  <a:tcPr marL="90000" marR="90000" marT="46800" marB="46800"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487341">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bg1"/>
                          </a:solidFill>
                          <a:effectLst/>
                          <a:latin typeface="Arial" charset="0"/>
                          <a:ea typeface="新細明體" pitchFamily="18" charset="-120"/>
                        </a:rPr>
                        <a:t>Aggregate Safety Inventory</a:t>
                      </a:r>
                    </a:p>
                  </a:txBody>
                  <a:tcPr marL="90000" marR="90000" marT="46800" marB="46800" anchor="ctr"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487341">
                        <a:alpha val="50000"/>
                      </a:srgbClr>
                    </a:solidFill>
                  </a:tcPr>
                </a:tc>
              </a:tr>
              <a:tr h="436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0</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18.12</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r>
              <a:tr h="436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0.2</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22.92</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r>
              <a:tr h="438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0.4</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26.88</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r>
              <a:tr h="436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0.6</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30.32</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r>
              <a:tr h="438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0.8</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33.41</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r>
              <a:tr h="4365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1.0</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bg1"/>
                          </a:solidFill>
                          <a:effectLst/>
                          <a:latin typeface="Arial" charset="0"/>
                          <a:ea typeface="新細明體" pitchFamily="18" charset="-120"/>
                        </a:rPr>
                        <a:t>36.24</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39C89">
                        <a:alpha val="50000"/>
                      </a:srgbClr>
                    </a:solidFill>
                  </a:tcPr>
                </a:tc>
              </a:tr>
            </a:tbl>
          </a:graphicData>
        </a:graphic>
      </p:graphicFrame>
      <p:sp>
        <p:nvSpPr>
          <p:cNvPr id="6"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9085"/>
                                        </p:tgtEl>
                                        <p:attrNameLst>
                                          <p:attrName>style.visibility</p:attrName>
                                        </p:attrNameLst>
                                      </p:cBhvr>
                                      <p:to>
                                        <p:strVal val="visible"/>
                                      </p:to>
                                    </p:set>
                                    <p:animEffect transition="in" filter="wipe(down)">
                                      <p:cBhvr>
                                        <p:cTn id="7" dur="1000"/>
                                        <p:tgtEl>
                                          <p:spTgt spid="169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08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2"/>
          <p:cNvSpPr>
            <a:spLocks noChangeArrowheads="1"/>
          </p:cNvSpPr>
          <p:nvPr/>
        </p:nvSpPr>
        <p:spPr bwMode="auto">
          <a:xfrm>
            <a:off x="2827338" y="2635250"/>
            <a:ext cx="5802312" cy="3743325"/>
          </a:xfrm>
          <a:prstGeom prst="rect">
            <a:avLst/>
          </a:prstGeom>
          <a:gradFill rotWithShape="1">
            <a:gsLst>
              <a:gs pos="0">
                <a:srgbClr val="3E7667"/>
              </a:gs>
              <a:gs pos="100000">
                <a:srgbClr val="1D3730"/>
              </a:gs>
            </a:gsLst>
            <a:lin ang="5400000" scaled="1"/>
          </a:gradFill>
          <a:ln w="9525">
            <a:solidFill>
              <a:schemeClr val="bg2"/>
            </a:solidFill>
            <a:miter lim="800000"/>
            <a:headEnd/>
            <a:tailEnd/>
          </a:ln>
        </p:spPr>
        <p:txBody>
          <a:bodyPr wrap="none" anchor="ctr"/>
          <a:lstStyle/>
          <a:p>
            <a:endParaRPr lang="zh-TW" altLang="en-US"/>
          </a:p>
        </p:txBody>
      </p:sp>
      <p:sp>
        <p:nvSpPr>
          <p:cNvPr id="14340" name="Rectangle 10"/>
          <p:cNvSpPr>
            <a:spLocks noChangeArrowheads="1"/>
          </p:cNvSpPr>
          <p:nvPr/>
        </p:nvSpPr>
        <p:spPr bwMode="auto">
          <a:xfrm>
            <a:off x="920750" y="1052513"/>
            <a:ext cx="8640763" cy="14478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If number of independent stocking locations decreases by a</a:t>
            </a:r>
          </a:p>
          <a:p>
            <a:pPr marL="342900" indent="-342900" algn="l">
              <a:spcBef>
                <a:spcPct val="20000"/>
              </a:spcBef>
              <a:buFont typeface="CommonBullets" pitchFamily="34" charset="2"/>
              <a:buNone/>
            </a:pPr>
            <a:r>
              <a:rPr lang="en-US" altLang="zh-TW">
                <a:solidFill>
                  <a:schemeClr val="bg1"/>
                </a:solidFill>
                <a:latin typeface="Arial" charset="0"/>
              </a:rPr>
              <a:t>    factor of </a:t>
            </a:r>
            <a:r>
              <a:rPr lang="en-US" altLang="zh-TW" i="1">
                <a:solidFill>
                  <a:schemeClr val="bg1"/>
                </a:solidFill>
                <a:latin typeface="Arial" charset="0"/>
              </a:rPr>
              <a:t>n</a:t>
            </a:r>
            <a:r>
              <a:rPr lang="en-US" altLang="zh-TW">
                <a:solidFill>
                  <a:schemeClr val="bg1"/>
                </a:solidFill>
                <a:latin typeface="Arial" charset="0"/>
              </a:rPr>
              <a:t>, the average safety inventory is expected to decrease by a factor of      .</a:t>
            </a:r>
          </a:p>
        </p:txBody>
      </p:sp>
      <p:sp>
        <p:nvSpPr>
          <p:cNvPr id="169986" name="Rectangle 2"/>
          <p:cNvSpPr>
            <a:spLocks noGrp="1" noChangeArrowheads="1"/>
          </p:cNvSpPr>
          <p:nvPr>
            <p:ph type="title"/>
          </p:nvPr>
        </p:nvSpPr>
        <p:spPr>
          <a:xfrm>
            <a:off x="0" y="0"/>
            <a:ext cx="8420100" cy="990600"/>
          </a:xfrm>
          <a:effectLst>
            <a:outerShdw dist="17961" dir="2700000" algn="ctr" rotWithShape="0">
              <a:schemeClr val="tx1"/>
            </a:outerShdw>
          </a:effectLst>
        </p:spPr>
        <p:txBody>
          <a:bodyPr/>
          <a:lstStyle/>
          <a:p>
            <a:pPr eaLnBrk="1" hangingPunct="1">
              <a:defRPr/>
            </a:pPr>
            <a:r>
              <a:rPr lang="en-US" altLang="zh-TW" dirty="0" smtClean="0"/>
              <a:t>Square Root Law</a:t>
            </a:r>
          </a:p>
        </p:txBody>
      </p:sp>
      <p:graphicFrame>
        <p:nvGraphicFramePr>
          <p:cNvPr id="14338" name="Object 4"/>
          <p:cNvGraphicFramePr>
            <a:graphicFrameLocks noChangeAspect="1"/>
          </p:cNvGraphicFramePr>
          <p:nvPr/>
        </p:nvGraphicFramePr>
        <p:xfrm>
          <a:off x="4448175" y="1916113"/>
          <a:ext cx="514350" cy="438150"/>
        </p:xfrm>
        <a:graphic>
          <a:graphicData uri="http://schemas.openxmlformats.org/presentationml/2006/ole">
            <p:oleObj spid="_x0000_s14338" name="方程式" r:id="rId4" imgW="253800" imgH="215640" progId="Equation.3">
              <p:embed/>
            </p:oleObj>
          </a:graphicData>
        </a:graphic>
      </p:graphicFrame>
      <p:sp>
        <p:nvSpPr>
          <p:cNvPr id="14342" name="Line 5"/>
          <p:cNvSpPr>
            <a:spLocks noChangeShapeType="1"/>
          </p:cNvSpPr>
          <p:nvPr/>
        </p:nvSpPr>
        <p:spPr bwMode="auto">
          <a:xfrm>
            <a:off x="2844800" y="6381750"/>
            <a:ext cx="5791200" cy="0"/>
          </a:xfrm>
          <a:prstGeom prst="line">
            <a:avLst/>
          </a:prstGeom>
          <a:noFill/>
          <a:ln w="38100">
            <a:solidFill>
              <a:schemeClr val="accent1"/>
            </a:solidFill>
            <a:round/>
            <a:headEnd/>
            <a:tailEnd type="triangle" w="med" len="med"/>
          </a:ln>
        </p:spPr>
        <p:txBody>
          <a:bodyPr wrap="none" lIns="90000" tIns="46800" rIns="90000" bIns="46800" anchor="ctr"/>
          <a:lstStyle/>
          <a:p>
            <a:endParaRPr lang="zh-TW" altLang="en-US"/>
          </a:p>
        </p:txBody>
      </p:sp>
      <p:sp>
        <p:nvSpPr>
          <p:cNvPr id="14343" name="Line 6"/>
          <p:cNvSpPr>
            <a:spLocks noChangeShapeType="1"/>
          </p:cNvSpPr>
          <p:nvPr/>
        </p:nvSpPr>
        <p:spPr bwMode="auto">
          <a:xfrm rot="5400000" flipH="1">
            <a:off x="1143000" y="4675188"/>
            <a:ext cx="3378200" cy="25400"/>
          </a:xfrm>
          <a:prstGeom prst="line">
            <a:avLst/>
          </a:prstGeom>
          <a:noFill/>
          <a:ln w="38100">
            <a:solidFill>
              <a:schemeClr val="accent1"/>
            </a:solidFill>
            <a:round/>
            <a:headEnd/>
            <a:tailEnd type="triangle" w="med" len="med"/>
          </a:ln>
        </p:spPr>
        <p:txBody>
          <a:bodyPr wrap="none" lIns="90000" tIns="46800" rIns="90000" bIns="46800" anchor="ctr"/>
          <a:lstStyle/>
          <a:p>
            <a:endParaRPr lang="zh-TW" altLang="en-US"/>
          </a:p>
        </p:txBody>
      </p:sp>
      <p:sp>
        <p:nvSpPr>
          <p:cNvPr id="14344" name="Rectangle 7"/>
          <p:cNvSpPr>
            <a:spLocks noChangeArrowheads="1"/>
          </p:cNvSpPr>
          <p:nvPr/>
        </p:nvSpPr>
        <p:spPr bwMode="auto">
          <a:xfrm>
            <a:off x="1281113" y="3209925"/>
            <a:ext cx="1371600" cy="762000"/>
          </a:xfrm>
          <a:prstGeom prst="rect">
            <a:avLst/>
          </a:prstGeom>
          <a:noFill/>
          <a:ln w="9525">
            <a:noFill/>
            <a:miter lim="800000"/>
            <a:headEnd/>
            <a:tailEnd/>
          </a:ln>
        </p:spPr>
        <p:txBody>
          <a:bodyPr wrap="none" lIns="90000" tIns="46800" rIns="90000" bIns="46800" anchor="ctr"/>
          <a:lstStyle/>
          <a:p>
            <a:pPr algn="l"/>
            <a:r>
              <a:rPr lang="en-US" altLang="zh-TW" sz="2000">
                <a:solidFill>
                  <a:schemeClr val="bg1"/>
                </a:solidFill>
                <a:latin typeface="Arial" charset="0"/>
              </a:rPr>
              <a:t>Total Safety</a:t>
            </a:r>
          </a:p>
          <a:p>
            <a:pPr algn="l"/>
            <a:r>
              <a:rPr lang="en-US" altLang="zh-TW" sz="2000">
                <a:solidFill>
                  <a:schemeClr val="bg1"/>
                </a:solidFill>
                <a:latin typeface="Arial" charset="0"/>
              </a:rPr>
              <a:t>Inventory</a:t>
            </a:r>
          </a:p>
        </p:txBody>
      </p:sp>
      <p:sp>
        <p:nvSpPr>
          <p:cNvPr id="14345" name="Rectangle 8"/>
          <p:cNvSpPr>
            <a:spLocks noChangeArrowheads="1"/>
          </p:cNvSpPr>
          <p:nvPr/>
        </p:nvSpPr>
        <p:spPr bwMode="auto">
          <a:xfrm>
            <a:off x="6032500" y="5616575"/>
            <a:ext cx="2381250" cy="762000"/>
          </a:xfrm>
          <a:prstGeom prst="rect">
            <a:avLst/>
          </a:prstGeom>
          <a:noFill/>
          <a:ln w="9525">
            <a:noFill/>
            <a:miter lim="800000"/>
            <a:headEnd/>
            <a:tailEnd/>
          </a:ln>
        </p:spPr>
        <p:txBody>
          <a:bodyPr wrap="none" lIns="90000" tIns="46800" rIns="90000" bIns="46800" anchor="ctr"/>
          <a:lstStyle/>
          <a:p>
            <a:pPr algn="l"/>
            <a:r>
              <a:rPr lang="en-US" altLang="zh-TW" sz="1800">
                <a:solidFill>
                  <a:schemeClr val="bg1"/>
                </a:solidFill>
                <a:latin typeface="Arial" charset="0"/>
              </a:rPr>
              <a:t>Number of Independent</a:t>
            </a:r>
          </a:p>
          <a:p>
            <a:pPr algn="l"/>
            <a:r>
              <a:rPr lang="en-US" altLang="zh-TW" sz="1800">
                <a:solidFill>
                  <a:schemeClr val="bg1"/>
                </a:solidFill>
                <a:latin typeface="Arial" charset="0"/>
              </a:rPr>
              <a:t>Stocking Locations</a:t>
            </a:r>
          </a:p>
        </p:txBody>
      </p:sp>
      <p:sp>
        <p:nvSpPr>
          <p:cNvPr id="169993" name="Arc 9"/>
          <p:cNvSpPr>
            <a:spLocks/>
          </p:cNvSpPr>
          <p:nvPr/>
        </p:nvSpPr>
        <p:spPr bwMode="auto">
          <a:xfrm rot="10800000" flipV="1">
            <a:off x="2857500" y="4465638"/>
            <a:ext cx="4191000" cy="1916112"/>
          </a:xfrm>
          <a:custGeom>
            <a:avLst/>
            <a:gdLst>
              <a:gd name="T0" fmla="*/ 2147483647 w 21354"/>
              <a:gd name="T1" fmla="*/ 0 h 21489"/>
              <a:gd name="T2" fmla="*/ 2147483647 w 21354"/>
              <a:gd name="T3" fmla="*/ 2147483647 h 21489"/>
              <a:gd name="T4" fmla="*/ 0 w 21354"/>
              <a:gd name="T5" fmla="*/ 2147483647 h 21489"/>
              <a:gd name="T6" fmla="*/ 0 60000 65536"/>
              <a:gd name="T7" fmla="*/ 0 60000 65536"/>
              <a:gd name="T8" fmla="*/ 0 60000 65536"/>
              <a:gd name="T9" fmla="*/ 0 w 21354"/>
              <a:gd name="T10" fmla="*/ 0 h 21489"/>
              <a:gd name="T11" fmla="*/ 21354 w 21354"/>
              <a:gd name="T12" fmla="*/ 21489 h 21489"/>
            </a:gdLst>
            <a:ahLst/>
            <a:cxnLst>
              <a:cxn ang="T6">
                <a:pos x="T0" y="T1"/>
              </a:cxn>
              <a:cxn ang="T7">
                <a:pos x="T2" y="T3"/>
              </a:cxn>
              <a:cxn ang="T8">
                <a:pos x="T4" y="T5"/>
              </a:cxn>
            </a:cxnLst>
            <a:rect l="T9" t="T10" r="T11" b="T12"/>
            <a:pathLst>
              <a:path w="21354" h="21489" fill="none" extrusionOk="0">
                <a:moveTo>
                  <a:pt x="2188" y="0"/>
                </a:moveTo>
                <a:cubicBezTo>
                  <a:pt x="11989" y="998"/>
                  <a:pt x="19872" y="8501"/>
                  <a:pt x="21354" y="18239"/>
                </a:cubicBezTo>
              </a:path>
              <a:path w="21354" h="21489" stroke="0" extrusionOk="0">
                <a:moveTo>
                  <a:pt x="2188" y="0"/>
                </a:moveTo>
                <a:cubicBezTo>
                  <a:pt x="11989" y="998"/>
                  <a:pt x="19872" y="8501"/>
                  <a:pt x="21354" y="18239"/>
                </a:cubicBezTo>
                <a:lnTo>
                  <a:pt x="0" y="21489"/>
                </a:lnTo>
                <a:close/>
              </a:path>
            </a:pathLst>
          </a:custGeom>
          <a:noFill/>
          <a:ln w="28575">
            <a:solidFill>
              <a:schemeClr val="bg1"/>
            </a:solidFill>
            <a:round/>
            <a:headEnd/>
            <a:tailEnd/>
          </a:ln>
        </p:spPr>
        <p:txBody>
          <a:bodyPr wrap="none" lIns="90000" tIns="46800" rIns="90000" bIns="46800" anchor="ctr"/>
          <a:lstStyle/>
          <a:p>
            <a:endParaRPr lang="zh-TW" altLang="en-US"/>
          </a:p>
        </p:txBody>
      </p:sp>
      <p:sp>
        <p:nvSpPr>
          <p:cNvPr id="169997" name="Arc 13"/>
          <p:cNvSpPr>
            <a:spLocks/>
          </p:cNvSpPr>
          <p:nvPr/>
        </p:nvSpPr>
        <p:spPr bwMode="auto">
          <a:xfrm rot="10385767" flipV="1">
            <a:off x="2741613" y="3641725"/>
            <a:ext cx="4256087" cy="2684463"/>
          </a:xfrm>
          <a:custGeom>
            <a:avLst/>
            <a:gdLst>
              <a:gd name="T0" fmla="*/ 2147483647 w 21354"/>
              <a:gd name="T1" fmla="*/ 0 h 21585"/>
              <a:gd name="T2" fmla="*/ 2147483647 w 21354"/>
              <a:gd name="T3" fmla="*/ 2147483647 h 21585"/>
              <a:gd name="T4" fmla="*/ 0 w 21354"/>
              <a:gd name="T5" fmla="*/ 2147483647 h 21585"/>
              <a:gd name="T6" fmla="*/ 0 60000 65536"/>
              <a:gd name="T7" fmla="*/ 0 60000 65536"/>
              <a:gd name="T8" fmla="*/ 0 60000 65536"/>
              <a:gd name="T9" fmla="*/ 0 w 21354"/>
              <a:gd name="T10" fmla="*/ 0 h 21585"/>
              <a:gd name="T11" fmla="*/ 21354 w 21354"/>
              <a:gd name="T12" fmla="*/ 21585 h 21585"/>
            </a:gdLst>
            <a:ahLst/>
            <a:cxnLst>
              <a:cxn ang="T6">
                <a:pos x="T0" y="T1"/>
              </a:cxn>
              <a:cxn ang="T7">
                <a:pos x="T2" y="T3"/>
              </a:cxn>
              <a:cxn ang="T8">
                <a:pos x="T4" y="T5"/>
              </a:cxn>
            </a:cxnLst>
            <a:rect l="T9" t="T10" r="T11" b="T12"/>
            <a:pathLst>
              <a:path w="21354" h="21585" fill="none" extrusionOk="0">
                <a:moveTo>
                  <a:pt x="812" y="0"/>
                </a:moveTo>
                <a:cubicBezTo>
                  <a:pt x="11173" y="390"/>
                  <a:pt x="19794" y="8086"/>
                  <a:pt x="21354" y="18335"/>
                </a:cubicBezTo>
              </a:path>
              <a:path w="21354" h="21585" stroke="0" extrusionOk="0">
                <a:moveTo>
                  <a:pt x="812" y="0"/>
                </a:moveTo>
                <a:cubicBezTo>
                  <a:pt x="11173" y="390"/>
                  <a:pt x="19794" y="8086"/>
                  <a:pt x="21354" y="18335"/>
                </a:cubicBezTo>
                <a:lnTo>
                  <a:pt x="0" y="21585"/>
                </a:lnTo>
                <a:close/>
              </a:path>
            </a:pathLst>
          </a:custGeom>
          <a:noFill/>
          <a:ln w="28575">
            <a:solidFill>
              <a:schemeClr val="bg1"/>
            </a:solidFill>
            <a:round/>
            <a:headEnd/>
            <a:tailEnd/>
          </a:ln>
        </p:spPr>
        <p:txBody>
          <a:bodyPr wrap="none" lIns="90000" tIns="46800" rIns="90000" bIns="46800" anchor="ctr"/>
          <a:lstStyle/>
          <a:p>
            <a:endParaRPr lang="zh-TW" altLang="en-US"/>
          </a:p>
        </p:txBody>
      </p:sp>
      <p:pic>
        <p:nvPicPr>
          <p:cNvPr id="169998" name="Picture 14" descr="0101"/>
          <p:cNvPicPr>
            <a:picLocks noChangeAspect="1" noChangeArrowheads="1"/>
          </p:cNvPicPr>
          <p:nvPr/>
        </p:nvPicPr>
        <p:blipFill>
          <a:blip r:embed="rId5" cstate="print"/>
          <a:srcRect/>
          <a:stretch>
            <a:fillRect/>
          </a:stretch>
        </p:blipFill>
        <p:spPr bwMode="auto">
          <a:xfrm>
            <a:off x="0" y="0"/>
            <a:ext cx="5715000" cy="4000500"/>
          </a:xfrm>
          <a:prstGeom prst="rect">
            <a:avLst/>
          </a:prstGeom>
          <a:noFill/>
          <a:ln w="9525">
            <a:noFill/>
            <a:miter lim="800000"/>
            <a:headEnd/>
            <a:tailEnd/>
          </a:ln>
        </p:spPr>
      </p:pic>
      <p:sp>
        <p:nvSpPr>
          <p:cNvPr id="170000" name="AutoShape 16"/>
          <p:cNvSpPr>
            <a:spLocks noChangeArrowheads="1"/>
          </p:cNvSpPr>
          <p:nvPr/>
        </p:nvSpPr>
        <p:spPr bwMode="auto">
          <a:xfrm>
            <a:off x="415925" y="2997200"/>
            <a:ext cx="4321175" cy="863600"/>
          </a:xfrm>
          <a:prstGeom prst="roundRect">
            <a:avLst>
              <a:gd name="adj" fmla="val 16667"/>
            </a:avLst>
          </a:prstGeom>
          <a:noFill/>
          <a:ln w="28575">
            <a:solidFill>
              <a:srgbClr val="CC3300"/>
            </a:solidFill>
            <a:miter lim="800000"/>
            <a:headEnd/>
            <a:tailEnd/>
          </a:ln>
        </p:spPr>
        <p:txBody>
          <a:bodyPr wrap="none" anchor="ctr"/>
          <a:lstStyle/>
          <a:p>
            <a:endParaRPr lang="zh-TW" altLang="en-US"/>
          </a:p>
        </p:txBody>
      </p:sp>
      <p:pic>
        <p:nvPicPr>
          <p:cNvPr id="14" name="Picture 1" descr="圖片1">
            <a:hlinkClick r:id="rId6"/>
          </p:cNvPr>
          <p:cNvPicPr>
            <a:picLocks noChangeAspect="1" noChangeArrowheads="1"/>
          </p:cNvPicPr>
          <p:nvPr/>
        </p:nvPicPr>
        <p:blipFill>
          <a:blip r:embed="rId7" cstate="print"/>
          <a:srcRect/>
          <a:stretch>
            <a:fillRect/>
          </a:stretch>
        </p:blipFill>
        <p:spPr bwMode="auto">
          <a:xfrm>
            <a:off x="4449763" y="1701800"/>
            <a:ext cx="206375" cy="179388"/>
          </a:xfrm>
          <a:prstGeom prst="rect">
            <a:avLst/>
          </a:prstGeom>
          <a:noFill/>
          <a:ln w="9525">
            <a:noFill/>
            <a:miter lim="800000"/>
            <a:headEnd/>
            <a:tailEnd/>
          </a:ln>
        </p:spPr>
      </p:pic>
      <p:sp>
        <p:nvSpPr>
          <p:cNvPr id="15" name="矩形 14"/>
          <p:cNvSpPr/>
          <p:nvPr/>
        </p:nvSpPr>
        <p:spPr>
          <a:xfrm>
            <a:off x="4665663" y="1628775"/>
            <a:ext cx="962025" cy="276225"/>
          </a:xfrm>
          <a:prstGeom prst="rect">
            <a:avLst/>
          </a:prstGeom>
        </p:spPr>
        <p:txBody>
          <a:bodyPr wrap="none">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sp>
        <p:nvSpPr>
          <p:cNvPr id="16"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69993"/>
                                        </p:tgtEl>
                                        <p:attrNameLst>
                                          <p:attrName>style.visibility</p:attrName>
                                        </p:attrNameLst>
                                      </p:cBhvr>
                                      <p:to>
                                        <p:strVal val="visible"/>
                                      </p:to>
                                    </p:set>
                                    <p:animEffect transition="in" filter="wipe(left)">
                                      <p:cBhvr>
                                        <p:cTn id="7" dur="1000"/>
                                        <p:tgtEl>
                                          <p:spTgt spid="1699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9997"/>
                                        </p:tgtEl>
                                        <p:attrNameLst>
                                          <p:attrName>style.visibility</p:attrName>
                                        </p:attrNameLst>
                                      </p:cBhvr>
                                      <p:to>
                                        <p:strVal val="visible"/>
                                      </p:to>
                                    </p:set>
                                    <p:animEffect transition="in" filter="wipe(left)">
                                      <p:cBhvr>
                                        <p:cTn id="12" dur="1000"/>
                                        <p:tgtEl>
                                          <p:spTgt spid="16999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169998"/>
                                        </p:tgtEl>
                                        <p:attrNameLst>
                                          <p:attrName>style.visibility</p:attrName>
                                        </p:attrNameLst>
                                      </p:cBhvr>
                                      <p:to>
                                        <p:strVal val="visible"/>
                                      </p:to>
                                    </p:set>
                                    <p:anim calcmode="lin" valueType="num">
                                      <p:cBhvr additive="base">
                                        <p:cTn id="17" dur="1000" fill="hold"/>
                                        <p:tgtEl>
                                          <p:spTgt spid="169998"/>
                                        </p:tgtEl>
                                        <p:attrNameLst>
                                          <p:attrName>ppt_x</p:attrName>
                                        </p:attrNameLst>
                                      </p:cBhvr>
                                      <p:tavLst>
                                        <p:tav tm="0">
                                          <p:val>
                                            <p:strVal val="#ppt_x"/>
                                          </p:val>
                                        </p:tav>
                                        <p:tav tm="100000">
                                          <p:val>
                                            <p:strVal val="#ppt_x"/>
                                          </p:val>
                                        </p:tav>
                                      </p:tavLst>
                                    </p:anim>
                                    <p:anim calcmode="lin" valueType="num">
                                      <p:cBhvr additive="base">
                                        <p:cTn id="18" dur="1000" fill="hold"/>
                                        <p:tgtEl>
                                          <p:spTgt spid="169998"/>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1000" fill="hold"/>
                                        <p:tgtEl>
                                          <p:spTgt spid="15"/>
                                        </p:tgtEl>
                                        <p:attrNameLst>
                                          <p:attrName>ppt_x</p:attrName>
                                        </p:attrNameLst>
                                      </p:cBhvr>
                                      <p:tavLst>
                                        <p:tav tm="0">
                                          <p:val>
                                            <p:strVal val="#ppt_x"/>
                                          </p:val>
                                        </p:tav>
                                        <p:tav tm="100000">
                                          <p:val>
                                            <p:strVal val="#ppt_x"/>
                                          </p:val>
                                        </p:tav>
                                      </p:tavLst>
                                    </p:anim>
                                    <p:anim calcmode="lin" valueType="num">
                                      <p:cBhvr additive="base">
                                        <p:cTn id="22" dur="1000" fill="hold"/>
                                        <p:tgtEl>
                                          <p:spTgt spid="15"/>
                                        </p:tgtEl>
                                        <p:attrNameLst>
                                          <p:attrName>ppt_y</p:attrName>
                                        </p:attrNameLst>
                                      </p:cBhvr>
                                      <p:tavLst>
                                        <p:tav tm="0">
                                          <p:val>
                                            <p:strVal val="0-#ppt_h/2"/>
                                          </p:val>
                                        </p:tav>
                                        <p:tav tm="100000">
                                          <p:val>
                                            <p:strVal val="#ppt_y"/>
                                          </p:val>
                                        </p:tav>
                                      </p:tavLst>
                                    </p:anim>
                                  </p:childTnLst>
                                </p:cTn>
                              </p:par>
                              <p:par>
                                <p:cTn id="23" presetID="2" presetClass="entr" presetSubtype="1"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ppt_x"/>
                                          </p:val>
                                        </p:tav>
                                        <p:tav tm="100000">
                                          <p:val>
                                            <p:strVal val="#ppt_x"/>
                                          </p:val>
                                        </p:tav>
                                      </p:tavLst>
                                    </p:anim>
                                    <p:anim calcmode="lin" valueType="num">
                                      <p:cBhvr additive="base">
                                        <p:cTn id="26" dur="10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70000"/>
                                        </p:tgtEl>
                                        <p:attrNameLst>
                                          <p:attrName>style.visibility</p:attrName>
                                        </p:attrNameLst>
                                      </p:cBhvr>
                                      <p:to>
                                        <p:strVal val="visible"/>
                                      </p:to>
                                    </p:set>
                                    <p:anim calcmode="lin" valueType="num">
                                      <p:cBhvr>
                                        <p:cTn id="31" dur="1000" fill="hold"/>
                                        <p:tgtEl>
                                          <p:spTgt spid="170000"/>
                                        </p:tgtEl>
                                        <p:attrNameLst>
                                          <p:attrName>ppt_w</p:attrName>
                                        </p:attrNameLst>
                                      </p:cBhvr>
                                      <p:tavLst>
                                        <p:tav tm="0">
                                          <p:val>
                                            <p:fltVal val="0"/>
                                          </p:val>
                                        </p:tav>
                                        <p:tav tm="100000">
                                          <p:val>
                                            <p:strVal val="#ppt_w"/>
                                          </p:val>
                                        </p:tav>
                                      </p:tavLst>
                                    </p:anim>
                                    <p:anim calcmode="lin" valueType="num">
                                      <p:cBhvr>
                                        <p:cTn id="32" dur="1000" fill="hold"/>
                                        <p:tgtEl>
                                          <p:spTgt spid="17000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3" grpId="0" animBg="1"/>
      <p:bldP spid="169997" grpId="0" animBg="1"/>
      <p:bldP spid="170000" grpId="0" animBg="1"/>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0" y="227013"/>
            <a:ext cx="9906000" cy="609600"/>
          </a:xfrm>
        </p:spPr>
        <p:txBody>
          <a:bodyPr/>
          <a:lstStyle/>
          <a:p>
            <a:pPr eaLnBrk="1" hangingPunct="1"/>
            <a:r>
              <a:rPr lang="en-US" altLang="zh-TW" sz="2800" smtClean="0"/>
              <a:t>Two Managerial Levers to Reduce Safety Inventory</a:t>
            </a:r>
          </a:p>
        </p:txBody>
      </p:sp>
      <p:sp>
        <p:nvSpPr>
          <p:cNvPr id="1028" name="Text Box 3"/>
          <p:cNvSpPr txBox="1">
            <a:spLocks noChangeArrowheads="1"/>
          </p:cNvSpPr>
          <p:nvPr/>
        </p:nvSpPr>
        <p:spPr bwMode="auto">
          <a:xfrm>
            <a:off x="631825" y="981075"/>
            <a:ext cx="8858250" cy="822325"/>
          </a:xfrm>
          <a:prstGeom prst="rect">
            <a:avLst/>
          </a:prstGeom>
          <a:noFill/>
          <a:ln w="9525">
            <a:noFill/>
            <a:miter lim="800000"/>
            <a:headEnd/>
            <a:tailEnd/>
          </a:ln>
        </p:spPr>
        <p:txBody>
          <a:bodyPr>
            <a:spAutoFit/>
          </a:bodyPr>
          <a:lstStyle/>
          <a:p>
            <a:pPr algn="l"/>
            <a:r>
              <a:rPr lang="en-US" altLang="zh-TW" u="sng">
                <a:solidFill>
                  <a:schemeClr val="bg1"/>
                </a:solidFill>
                <a:latin typeface="Arial" charset="0"/>
              </a:rPr>
              <a:t>Safety inventory increases with an increase in the lead time and </a:t>
            </a:r>
          </a:p>
          <a:p>
            <a:pPr algn="l"/>
            <a:r>
              <a:rPr lang="en-US" altLang="zh-TW" u="sng">
                <a:solidFill>
                  <a:schemeClr val="bg1"/>
                </a:solidFill>
                <a:latin typeface="Arial" charset="0"/>
              </a:rPr>
              <a:t>the standard deviation of periodic demand.</a:t>
            </a:r>
          </a:p>
        </p:txBody>
      </p:sp>
      <p:sp>
        <p:nvSpPr>
          <p:cNvPr id="184324" name="Rectangle 4"/>
          <p:cNvSpPr>
            <a:spLocks noChangeArrowheads="1"/>
          </p:cNvSpPr>
          <p:nvPr/>
        </p:nvSpPr>
        <p:spPr bwMode="auto">
          <a:xfrm>
            <a:off x="654050" y="3716338"/>
            <a:ext cx="6530975" cy="433387"/>
          </a:xfrm>
          <a:prstGeom prst="rect">
            <a:avLst/>
          </a:prstGeom>
          <a:noFill/>
          <a:ln w="9525">
            <a:noFill/>
            <a:miter lim="800000"/>
            <a:headEnd/>
            <a:tailEnd/>
          </a:ln>
        </p:spPr>
        <p:txBody>
          <a:bodyPr/>
          <a:lstStyle/>
          <a:p>
            <a:pPr marL="342900" indent="-342900" algn="l">
              <a:lnSpc>
                <a:spcPct val="90000"/>
              </a:lnSpc>
              <a:spcBef>
                <a:spcPct val="20000"/>
              </a:spcBef>
              <a:buFont typeface="Batang" pitchFamily="18" charset="-127"/>
              <a:buChar char="►"/>
            </a:pPr>
            <a:r>
              <a:rPr lang="en-US" altLang="zh-TW" sz="2000">
                <a:solidFill>
                  <a:schemeClr val="bg2"/>
                </a:solidFill>
                <a:latin typeface="Arial" charset="0"/>
              </a:rPr>
              <a:t>Reduce the underlying uncertainty of demand (</a:t>
            </a:r>
            <a:r>
              <a:rPr lang="en-US" altLang="zh-TW" sz="2000">
                <a:solidFill>
                  <a:schemeClr val="bg2"/>
                </a:solidFill>
                <a:latin typeface="Arial" charset="0"/>
                <a:sym typeface="Symbol" pitchFamily="18" charset="2"/>
              </a:rPr>
              <a:t> </a:t>
            </a:r>
            <a:r>
              <a:rPr lang="en-US" altLang="zh-TW" sz="2000">
                <a:solidFill>
                  <a:schemeClr val="bg2"/>
                </a:solidFill>
                <a:latin typeface="Symbol" pitchFamily="18" charset="2"/>
                <a:sym typeface="Symbol" pitchFamily="18" charset="2"/>
              </a:rPr>
              <a:t>s</a:t>
            </a:r>
            <a:r>
              <a:rPr lang="en-US" altLang="zh-TW" sz="2000" baseline="-25000">
                <a:solidFill>
                  <a:schemeClr val="bg2"/>
                </a:solidFill>
                <a:latin typeface="Arial" charset="0"/>
                <a:sym typeface="Symbol" pitchFamily="18" charset="2"/>
              </a:rPr>
              <a:t>D</a:t>
            </a:r>
            <a:r>
              <a:rPr lang="en-US" altLang="zh-TW" sz="2000">
                <a:solidFill>
                  <a:schemeClr val="bg2"/>
                </a:solidFill>
                <a:latin typeface="Arial" charset="0"/>
                <a:sym typeface="Symbol" pitchFamily="18" charset="2"/>
              </a:rPr>
              <a:t> )</a:t>
            </a:r>
            <a:endParaRPr lang="en-US" altLang="zh-TW">
              <a:solidFill>
                <a:schemeClr val="bg2"/>
              </a:solidFill>
            </a:endParaRPr>
          </a:p>
        </p:txBody>
      </p:sp>
      <p:sp>
        <p:nvSpPr>
          <p:cNvPr id="184325" name="Rectangle 5"/>
          <p:cNvSpPr>
            <a:spLocks noChangeArrowheads="1"/>
          </p:cNvSpPr>
          <p:nvPr/>
        </p:nvSpPr>
        <p:spPr bwMode="auto">
          <a:xfrm>
            <a:off x="631825" y="1989138"/>
            <a:ext cx="8763000" cy="360362"/>
          </a:xfrm>
          <a:prstGeom prst="rect">
            <a:avLst/>
          </a:prstGeom>
          <a:noFill/>
          <a:ln w="9525">
            <a:noFill/>
            <a:miter lim="800000"/>
            <a:headEnd/>
            <a:tailEnd/>
          </a:ln>
        </p:spPr>
        <p:txBody>
          <a:bodyPr/>
          <a:lstStyle/>
          <a:p>
            <a:pPr marL="342900" indent="-342900" algn="l">
              <a:lnSpc>
                <a:spcPct val="90000"/>
              </a:lnSpc>
              <a:spcBef>
                <a:spcPct val="20000"/>
              </a:spcBef>
              <a:buFont typeface="Batang" pitchFamily="18" charset="-127"/>
              <a:buChar char="►"/>
            </a:pPr>
            <a:r>
              <a:rPr lang="en-US" altLang="zh-TW" sz="2000">
                <a:solidFill>
                  <a:schemeClr val="bg2"/>
                </a:solidFill>
                <a:latin typeface="Arial" charset="0"/>
              </a:rPr>
              <a:t>Reduce the supplier lead time (</a:t>
            </a:r>
            <a:r>
              <a:rPr lang="en-US" altLang="zh-TW" sz="2000" i="1">
                <a:solidFill>
                  <a:schemeClr val="bg2"/>
                </a:solidFill>
                <a:latin typeface="Arial" charset="0"/>
              </a:rPr>
              <a:t>L</a:t>
            </a:r>
            <a:r>
              <a:rPr lang="en-US" altLang="zh-TW" sz="2000">
                <a:solidFill>
                  <a:schemeClr val="bg2"/>
                </a:solidFill>
                <a:latin typeface="Arial" charset="0"/>
              </a:rPr>
              <a:t>)</a:t>
            </a:r>
          </a:p>
        </p:txBody>
      </p:sp>
      <p:grpSp>
        <p:nvGrpSpPr>
          <p:cNvPr id="2" name="Group 13"/>
          <p:cNvGrpSpPr>
            <a:grpSpLocks/>
          </p:cNvGrpSpPr>
          <p:nvPr/>
        </p:nvGrpSpPr>
        <p:grpSpPr bwMode="auto">
          <a:xfrm>
            <a:off x="560388" y="2349500"/>
            <a:ext cx="8763000" cy="647700"/>
            <a:chOff x="353" y="1480"/>
            <a:chExt cx="5520" cy="408"/>
          </a:xfrm>
        </p:grpSpPr>
        <p:graphicFrame>
          <p:nvGraphicFramePr>
            <p:cNvPr id="1026" name="Object 7"/>
            <p:cNvGraphicFramePr>
              <a:graphicFrameLocks noChangeAspect="1"/>
            </p:cNvGraphicFramePr>
            <p:nvPr/>
          </p:nvGraphicFramePr>
          <p:xfrm>
            <a:off x="2530" y="1661"/>
            <a:ext cx="232" cy="192"/>
          </p:xfrm>
          <a:graphic>
            <a:graphicData uri="http://schemas.openxmlformats.org/presentationml/2006/ole">
              <p:oleObj spid="_x0000_s1026" name="方程式" r:id="rId3" imgW="368280" imgH="304560" progId="Equation.3">
                <p:embed/>
              </p:oleObj>
            </a:graphicData>
          </a:graphic>
        </p:graphicFrame>
        <p:sp>
          <p:nvSpPr>
            <p:cNvPr id="1034" name="Rectangle 8"/>
            <p:cNvSpPr>
              <a:spLocks noChangeArrowheads="1"/>
            </p:cNvSpPr>
            <p:nvPr/>
          </p:nvSpPr>
          <p:spPr bwMode="auto">
            <a:xfrm>
              <a:off x="353" y="1480"/>
              <a:ext cx="5520" cy="408"/>
            </a:xfrm>
            <a:prstGeom prst="rect">
              <a:avLst/>
            </a:prstGeom>
            <a:noFill/>
            <a:ln w="9525">
              <a:noFill/>
              <a:miter lim="800000"/>
              <a:headEnd/>
              <a:tailEnd/>
            </a:ln>
          </p:spPr>
          <p:txBody>
            <a:bodyPr/>
            <a:lstStyle/>
            <a:p>
              <a:pPr marL="742950" lvl="1" indent="-285750" algn="l">
                <a:lnSpc>
                  <a:spcPct val="90000"/>
                </a:lnSpc>
                <a:spcBef>
                  <a:spcPct val="20000"/>
                </a:spcBef>
                <a:buFontTx/>
                <a:buChar char="–"/>
              </a:pPr>
              <a:r>
                <a:rPr lang="en-US" altLang="zh-TW" sz="2000">
                  <a:solidFill>
                    <a:schemeClr val="bg1"/>
                  </a:solidFill>
                  <a:latin typeface="Arial" charset="0"/>
                </a:rPr>
                <a:t>If lead time decreases by a factor of </a:t>
              </a:r>
              <a:r>
                <a:rPr lang="en-US" altLang="zh-TW" sz="2000" i="1">
                  <a:solidFill>
                    <a:schemeClr val="bg1"/>
                  </a:solidFill>
                  <a:latin typeface="Arial" charset="0"/>
                </a:rPr>
                <a:t>k</a:t>
              </a:r>
              <a:r>
                <a:rPr lang="en-US" altLang="zh-TW" sz="2000">
                  <a:solidFill>
                    <a:schemeClr val="bg1"/>
                  </a:solidFill>
                  <a:latin typeface="Arial" charset="0"/>
                </a:rPr>
                <a:t>, safety inventory in the retailer decreases by a factor of       .</a:t>
              </a:r>
            </a:p>
          </p:txBody>
        </p:sp>
      </p:grpSp>
      <p:sp>
        <p:nvSpPr>
          <p:cNvPr id="184329" name="Rectangle 9"/>
          <p:cNvSpPr>
            <a:spLocks noChangeArrowheads="1"/>
          </p:cNvSpPr>
          <p:nvPr/>
        </p:nvSpPr>
        <p:spPr bwMode="auto">
          <a:xfrm>
            <a:off x="560388" y="4365625"/>
            <a:ext cx="8763000" cy="1655763"/>
          </a:xfrm>
          <a:prstGeom prst="rect">
            <a:avLst/>
          </a:prstGeom>
          <a:noFill/>
          <a:ln w="9525">
            <a:noFill/>
            <a:miter lim="800000"/>
            <a:headEnd/>
            <a:tailEnd/>
          </a:ln>
        </p:spPr>
        <p:txBody>
          <a:bodyPr/>
          <a:lstStyle/>
          <a:p>
            <a:pPr marL="742950" lvl="1" indent="-285750" algn="l">
              <a:lnSpc>
                <a:spcPct val="90000"/>
              </a:lnSpc>
              <a:spcBef>
                <a:spcPct val="20000"/>
              </a:spcBef>
              <a:buFontTx/>
              <a:buChar char="–"/>
            </a:pPr>
            <a:r>
              <a:rPr lang="en-US" altLang="zh-TW" sz="2000">
                <a:solidFill>
                  <a:schemeClr val="bg1"/>
                </a:solidFill>
                <a:latin typeface="Arial" charset="0"/>
              </a:rPr>
              <a:t>If </a:t>
            </a:r>
            <a:r>
              <a:rPr lang="en-US" altLang="zh-TW" sz="2000">
                <a:solidFill>
                  <a:schemeClr val="bg1"/>
                </a:solidFill>
                <a:latin typeface="Symbol" pitchFamily="18" charset="2"/>
                <a:sym typeface="Symbol" pitchFamily="18" charset="2"/>
              </a:rPr>
              <a:t>s</a:t>
            </a:r>
            <a:r>
              <a:rPr lang="en-US" altLang="zh-TW" sz="2000" baseline="-25000">
                <a:solidFill>
                  <a:schemeClr val="bg1"/>
                </a:solidFill>
                <a:latin typeface="Arial" charset="0"/>
                <a:sym typeface="Symbol" pitchFamily="18" charset="2"/>
              </a:rPr>
              <a:t>D</a:t>
            </a:r>
            <a:r>
              <a:rPr lang="en-US" altLang="zh-TW" sz="2000">
                <a:solidFill>
                  <a:schemeClr val="bg1"/>
                </a:solidFill>
                <a:latin typeface="Arial" charset="0"/>
              </a:rPr>
              <a:t> is reduced by a factor of </a:t>
            </a:r>
            <a:r>
              <a:rPr lang="en-US" altLang="zh-TW" sz="2000" i="1">
                <a:solidFill>
                  <a:schemeClr val="bg1"/>
                </a:solidFill>
                <a:latin typeface="Arial" charset="0"/>
              </a:rPr>
              <a:t>k</a:t>
            </a:r>
            <a:r>
              <a:rPr lang="en-US" altLang="zh-TW" sz="2000">
                <a:solidFill>
                  <a:schemeClr val="bg1"/>
                </a:solidFill>
                <a:latin typeface="Arial" charset="0"/>
              </a:rPr>
              <a:t>, safety inventory decreases by a factor of </a:t>
            </a:r>
            <a:r>
              <a:rPr lang="en-US" altLang="zh-TW" sz="2000" i="1">
                <a:solidFill>
                  <a:schemeClr val="bg1"/>
                </a:solidFill>
                <a:latin typeface="Arial" charset="0"/>
              </a:rPr>
              <a:t>k</a:t>
            </a:r>
            <a:r>
              <a:rPr lang="en-US" altLang="zh-TW" sz="2000">
                <a:solidFill>
                  <a:schemeClr val="bg1"/>
                </a:solidFill>
                <a:latin typeface="Arial" charset="0"/>
              </a:rPr>
              <a:t>.</a:t>
            </a:r>
          </a:p>
          <a:p>
            <a:pPr marL="742950" lvl="1" indent="-285750" algn="l">
              <a:lnSpc>
                <a:spcPct val="90000"/>
              </a:lnSpc>
              <a:spcBef>
                <a:spcPct val="20000"/>
              </a:spcBef>
              <a:buFontTx/>
              <a:buChar char="–"/>
            </a:pPr>
            <a:r>
              <a:rPr lang="en-US" altLang="zh-TW" sz="2000">
                <a:solidFill>
                  <a:schemeClr val="bg1"/>
                </a:solidFill>
                <a:latin typeface="Arial" charset="0"/>
              </a:rPr>
              <a:t>The reduction in </a:t>
            </a:r>
            <a:r>
              <a:rPr lang="en-US" altLang="zh-TW" sz="2000">
                <a:solidFill>
                  <a:schemeClr val="bg1"/>
                </a:solidFill>
                <a:latin typeface="Symbol" pitchFamily="18" charset="2"/>
                <a:sym typeface="Symbol" pitchFamily="18" charset="2"/>
              </a:rPr>
              <a:t>s</a:t>
            </a:r>
            <a:r>
              <a:rPr lang="en-US" altLang="zh-TW" sz="2000" baseline="-25000">
                <a:solidFill>
                  <a:schemeClr val="bg1"/>
                </a:solidFill>
                <a:latin typeface="Arial" charset="0"/>
                <a:sym typeface="Symbol" pitchFamily="18" charset="2"/>
              </a:rPr>
              <a:t>D</a:t>
            </a:r>
            <a:r>
              <a:rPr lang="en-US" altLang="zh-TW" sz="2000">
                <a:solidFill>
                  <a:schemeClr val="bg1"/>
                </a:solidFill>
                <a:latin typeface="Arial" charset="0"/>
              </a:rPr>
              <a:t> can be achieved by reducing forecast uncertainty, such as by sharing demand information through the supply chain.</a:t>
            </a:r>
          </a:p>
        </p:txBody>
      </p:sp>
      <p:sp>
        <p:nvSpPr>
          <p:cNvPr id="184330" name="Rectangle 10"/>
          <p:cNvSpPr>
            <a:spLocks noChangeArrowheads="1"/>
          </p:cNvSpPr>
          <p:nvPr/>
        </p:nvSpPr>
        <p:spPr bwMode="auto">
          <a:xfrm>
            <a:off x="560388" y="3068638"/>
            <a:ext cx="8763000" cy="647700"/>
          </a:xfrm>
          <a:prstGeom prst="rect">
            <a:avLst/>
          </a:prstGeom>
          <a:noFill/>
          <a:ln w="9525">
            <a:noFill/>
            <a:miter lim="800000"/>
            <a:headEnd/>
            <a:tailEnd/>
          </a:ln>
        </p:spPr>
        <p:txBody>
          <a:bodyPr/>
          <a:lstStyle/>
          <a:p>
            <a:pPr marL="742950" lvl="1" indent="-285750" algn="l">
              <a:lnSpc>
                <a:spcPct val="90000"/>
              </a:lnSpc>
              <a:spcBef>
                <a:spcPct val="20000"/>
              </a:spcBef>
              <a:buFontTx/>
              <a:buChar char="–"/>
            </a:pPr>
            <a:r>
              <a:rPr lang="en-US" altLang="zh-TW" sz="2000">
                <a:solidFill>
                  <a:schemeClr val="bg1"/>
                </a:solidFill>
                <a:latin typeface="Arial" charset="0"/>
              </a:rPr>
              <a:t>It is important for the retailer to share some of the resulting benefits to the supplier.</a:t>
            </a:r>
          </a:p>
        </p:txBody>
      </p:sp>
      <p:sp>
        <p:nvSpPr>
          <p:cNvPr id="12"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00" fill="hold"/>
                                        <p:tgtEl>
                                          <p:spTgt spid="184325"/>
                                        </p:tgtEl>
                                        <p:attrNameLst>
                                          <p:attrName>style.color</p:attrName>
                                        </p:attrNameLst>
                                      </p:cBhvr>
                                      <p:to>
                                        <a:srgbClr val="FFCC99"/>
                                      </p:to>
                                    </p:animClr>
                                  </p:childTnLst>
                                </p:cTn>
                              </p:par>
                            </p:childTnLst>
                          </p:cTn>
                        </p:par>
                        <p:par>
                          <p:cTn id="7" fill="hold">
                            <p:stCondLst>
                              <p:cond delay="1000"/>
                            </p:stCondLst>
                            <p:childTnLst>
                              <p:par>
                                <p:cTn id="8" presetID="22" presetClass="entr" presetSubtype="8"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500"/>
                                        <p:tgtEl>
                                          <p:spTgt spid="2"/>
                                        </p:tgtEl>
                                      </p:cBhvr>
                                    </p:animEffect>
                                  </p:childTnLst>
                                </p:cTn>
                              </p:par>
                            </p:childTnLst>
                          </p:cTn>
                        </p:par>
                        <p:par>
                          <p:cTn id="11" fill="hold">
                            <p:stCondLst>
                              <p:cond delay="1500"/>
                            </p:stCondLst>
                            <p:childTnLst>
                              <p:par>
                                <p:cTn id="12" presetID="22" presetClass="entr" presetSubtype="8" fill="hold" grpId="0" nodeType="afterEffect">
                                  <p:stCondLst>
                                    <p:cond delay="0"/>
                                  </p:stCondLst>
                                  <p:childTnLst>
                                    <p:set>
                                      <p:cBhvr>
                                        <p:cTn id="13" dur="1" fill="hold">
                                          <p:stCondLst>
                                            <p:cond delay="0"/>
                                          </p:stCondLst>
                                        </p:cTn>
                                        <p:tgtEl>
                                          <p:spTgt spid="184330"/>
                                        </p:tgtEl>
                                        <p:attrNameLst>
                                          <p:attrName>style.visibility</p:attrName>
                                        </p:attrNameLst>
                                      </p:cBhvr>
                                      <p:to>
                                        <p:strVal val="visible"/>
                                      </p:to>
                                    </p:set>
                                    <p:animEffect transition="in" filter="wipe(left)">
                                      <p:cBhvr>
                                        <p:cTn id="14" dur="1000"/>
                                        <p:tgtEl>
                                          <p:spTgt spid="184330"/>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1000" fill="hold"/>
                                        <p:tgtEl>
                                          <p:spTgt spid="184324"/>
                                        </p:tgtEl>
                                        <p:attrNameLst>
                                          <p:attrName>style.color</p:attrName>
                                        </p:attrNameLst>
                                      </p:cBhvr>
                                      <p:to>
                                        <a:srgbClr val="FFCC99"/>
                                      </p:to>
                                    </p:animClr>
                                  </p:childTnLst>
                                </p:cTn>
                              </p:par>
                            </p:childTnLst>
                          </p:cTn>
                        </p:par>
                        <p:par>
                          <p:cTn id="19" fill="hold">
                            <p:stCondLst>
                              <p:cond delay="1000"/>
                            </p:stCondLst>
                            <p:childTnLst>
                              <p:par>
                                <p:cTn id="20" presetID="22" presetClass="entr" presetSubtype="8" fill="hold" nodeType="afterEffect">
                                  <p:stCondLst>
                                    <p:cond delay="0"/>
                                  </p:stCondLst>
                                  <p:childTnLst>
                                    <p:set>
                                      <p:cBhvr>
                                        <p:cTn id="21" dur="1" fill="hold">
                                          <p:stCondLst>
                                            <p:cond delay="0"/>
                                          </p:stCondLst>
                                        </p:cTn>
                                        <p:tgtEl>
                                          <p:spTgt spid="184329">
                                            <p:txEl>
                                              <p:pRg st="0" end="0"/>
                                            </p:txEl>
                                          </p:spTgt>
                                        </p:tgtEl>
                                        <p:attrNameLst>
                                          <p:attrName>style.visibility</p:attrName>
                                        </p:attrNameLst>
                                      </p:cBhvr>
                                      <p:to>
                                        <p:strVal val="visible"/>
                                      </p:to>
                                    </p:set>
                                    <p:animEffect transition="in" filter="wipe(left)">
                                      <p:cBhvr>
                                        <p:cTn id="22" dur="1000"/>
                                        <p:tgtEl>
                                          <p:spTgt spid="184329">
                                            <p:txEl>
                                              <p:pRg st="0" end="0"/>
                                            </p:txEl>
                                          </p:spTgt>
                                        </p:tgtEl>
                                      </p:cBhvr>
                                    </p:animEffect>
                                  </p:childTnLst>
                                </p:cTn>
                              </p:par>
                            </p:childTnLst>
                          </p:cTn>
                        </p:par>
                        <p:par>
                          <p:cTn id="23" fill="hold">
                            <p:stCondLst>
                              <p:cond delay="2000"/>
                            </p:stCondLst>
                            <p:childTnLst>
                              <p:par>
                                <p:cTn id="24" presetID="22" presetClass="entr" presetSubtype="8" fill="hold" nodeType="afterEffect">
                                  <p:stCondLst>
                                    <p:cond delay="0"/>
                                  </p:stCondLst>
                                  <p:childTnLst>
                                    <p:set>
                                      <p:cBhvr>
                                        <p:cTn id="25" dur="1" fill="hold">
                                          <p:stCondLst>
                                            <p:cond delay="0"/>
                                          </p:stCondLst>
                                        </p:cTn>
                                        <p:tgtEl>
                                          <p:spTgt spid="184329">
                                            <p:txEl>
                                              <p:pRg st="1" end="1"/>
                                            </p:txEl>
                                          </p:spTgt>
                                        </p:tgtEl>
                                        <p:attrNameLst>
                                          <p:attrName>style.visibility</p:attrName>
                                        </p:attrNameLst>
                                      </p:cBhvr>
                                      <p:to>
                                        <p:strVal val="visible"/>
                                      </p:to>
                                    </p:set>
                                    <p:animEffect transition="in" filter="wipe(left)">
                                      <p:cBhvr>
                                        <p:cTn id="26" dur="1000"/>
                                        <p:tgtEl>
                                          <p:spTgt spid="1843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4" grpId="0"/>
      <p:bldP spid="184325" grpId="0"/>
      <p:bldP spid="1843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4" name="Rectangle 6"/>
          <p:cNvSpPr>
            <a:spLocks noChangeArrowheads="1"/>
          </p:cNvSpPr>
          <p:nvPr/>
        </p:nvSpPr>
        <p:spPr bwMode="auto">
          <a:xfrm>
            <a:off x="920750" y="1412875"/>
            <a:ext cx="7920038" cy="41910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2"/>
                </a:solidFill>
                <a:latin typeface="Arial" charset="0"/>
              </a:rPr>
              <a:t>Suppose a supplier has 1,600 stores</a:t>
            </a:r>
          </a:p>
          <a:p>
            <a:pPr marL="342900" indent="-342900" algn="l">
              <a:spcBef>
                <a:spcPct val="20000"/>
              </a:spcBef>
              <a:buFont typeface="Batang" pitchFamily="18" charset="-127"/>
              <a:buChar char="►"/>
            </a:pPr>
            <a:r>
              <a:rPr lang="en-US" altLang="zh-TW">
                <a:solidFill>
                  <a:schemeClr val="bg2"/>
                </a:solidFill>
                <a:latin typeface="Arial" charset="0"/>
              </a:rPr>
              <a:t>Two products</a:t>
            </a:r>
          </a:p>
          <a:p>
            <a:pPr marL="742950" lvl="1" indent="-285750" algn="l">
              <a:spcBef>
                <a:spcPct val="20000"/>
              </a:spcBef>
              <a:buFontTx/>
              <a:buChar char="–"/>
            </a:pPr>
            <a:r>
              <a:rPr lang="en-US" altLang="zh-TW">
                <a:solidFill>
                  <a:schemeClr val="bg2"/>
                </a:solidFill>
                <a:latin typeface="Arial" charset="0"/>
              </a:rPr>
              <a:t>Electric motors : $500</a:t>
            </a:r>
          </a:p>
          <a:p>
            <a:pPr marL="742950" lvl="1" indent="-285750" algn="l">
              <a:spcBef>
                <a:spcPct val="20000"/>
              </a:spcBef>
              <a:buFontTx/>
              <a:buChar char="–"/>
            </a:pPr>
            <a:r>
              <a:rPr lang="en-US" altLang="zh-TW">
                <a:solidFill>
                  <a:schemeClr val="bg2"/>
                </a:solidFill>
                <a:latin typeface="Arial" charset="0"/>
              </a:rPr>
              <a:t>Cleaner : $30</a:t>
            </a:r>
          </a:p>
          <a:p>
            <a:pPr marL="342900" indent="-342900" algn="l">
              <a:spcBef>
                <a:spcPct val="20000"/>
              </a:spcBef>
              <a:buFont typeface="Batang" pitchFamily="18" charset="-127"/>
              <a:buChar char="►"/>
            </a:pPr>
            <a:r>
              <a:rPr lang="en-US" altLang="zh-TW">
                <a:solidFill>
                  <a:schemeClr val="bg2"/>
                </a:solidFill>
                <a:latin typeface="Arial" charset="0"/>
              </a:rPr>
              <a:t>Weekly demand</a:t>
            </a:r>
          </a:p>
          <a:p>
            <a:pPr marL="742950" lvl="1" indent="-285750" algn="l">
              <a:spcBef>
                <a:spcPct val="20000"/>
              </a:spcBef>
              <a:buFontTx/>
              <a:buChar char="–"/>
            </a:pPr>
            <a:r>
              <a:rPr lang="en-US" altLang="zh-TW">
                <a:solidFill>
                  <a:schemeClr val="bg2"/>
                </a:solidFill>
                <a:latin typeface="Arial" charset="0"/>
              </a:rPr>
              <a:t>Electric motors is </a:t>
            </a:r>
            <a:r>
              <a:rPr lang="en-US" altLang="zh-TW" i="1">
                <a:solidFill>
                  <a:schemeClr val="bg2"/>
                </a:solidFill>
                <a:latin typeface="Arial" charset="0"/>
              </a:rPr>
              <a:t>N(20,40</a:t>
            </a:r>
            <a:r>
              <a:rPr lang="en-US" altLang="zh-TW" i="1" baseline="30000">
                <a:solidFill>
                  <a:schemeClr val="bg2"/>
                </a:solidFill>
                <a:latin typeface="Arial" charset="0"/>
              </a:rPr>
              <a:t>2</a:t>
            </a:r>
            <a:r>
              <a:rPr lang="en-US" altLang="zh-TW" i="1">
                <a:solidFill>
                  <a:schemeClr val="bg2"/>
                </a:solidFill>
                <a:latin typeface="Arial" charset="0"/>
              </a:rPr>
              <a:t>)</a:t>
            </a:r>
          </a:p>
          <a:p>
            <a:pPr marL="742950" lvl="1" indent="-285750" algn="l">
              <a:spcBef>
                <a:spcPct val="20000"/>
              </a:spcBef>
              <a:buFontTx/>
              <a:buChar char="–"/>
            </a:pPr>
            <a:r>
              <a:rPr lang="en-US" altLang="zh-TW">
                <a:solidFill>
                  <a:schemeClr val="bg2"/>
                </a:solidFill>
                <a:latin typeface="Arial" charset="0"/>
              </a:rPr>
              <a:t>Cleaner is </a:t>
            </a:r>
            <a:r>
              <a:rPr lang="en-US" altLang="zh-TW" i="1">
                <a:solidFill>
                  <a:schemeClr val="bg2"/>
                </a:solidFill>
                <a:latin typeface="Arial" charset="0"/>
              </a:rPr>
              <a:t>N(1000,100</a:t>
            </a:r>
            <a:r>
              <a:rPr lang="en-US" altLang="zh-TW" i="1" baseline="30000">
                <a:solidFill>
                  <a:schemeClr val="bg2"/>
                </a:solidFill>
                <a:latin typeface="Arial" charset="0"/>
              </a:rPr>
              <a:t>2</a:t>
            </a:r>
            <a:r>
              <a:rPr lang="en-US" altLang="zh-TW" i="1">
                <a:solidFill>
                  <a:schemeClr val="bg2"/>
                </a:solidFill>
                <a:latin typeface="Arial" charset="0"/>
              </a:rPr>
              <a:t>)</a:t>
            </a:r>
          </a:p>
          <a:p>
            <a:pPr marL="742950" lvl="1" indent="-285750" algn="l">
              <a:spcBef>
                <a:spcPct val="20000"/>
              </a:spcBef>
              <a:buFontTx/>
              <a:buChar char="–"/>
            </a:pPr>
            <a:endParaRPr lang="en-US" altLang="zh-TW" i="1">
              <a:solidFill>
                <a:schemeClr val="bg2"/>
              </a:solidFill>
              <a:latin typeface="Arial" charset="0"/>
            </a:endParaRPr>
          </a:p>
          <a:p>
            <a:pPr marL="342900" indent="-342900" algn="l">
              <a:spcBef>
                <a:spcPct val="20000"/>
              </a:spcBef>
              <a:buFont typeface="Batang" pitchFamily="18" charset="-127"/>
              <a:buChar char="►"/>
            </a:pPr>
            <a:r>
              <a:rPr lang="en-US" altLang="zh-TW">
                <a:solidFill>
                  <a:schemeClr val="bg2"/>
                </a:solidFill>
                <a:latin typeface="Arial" charset="0"/>
              </a:rPr>
              <a:t>Holding cost is 25 percent of product value</a:t>
            </a:r>
          </a:p>
          <a:p>
            <a:pPr marL="342900" indent="-342900" algn="l">
              <a:spcBef>
                <a:spcPct val="20000"/>
              </a:spcBef>
              <a:buFont typeface="Batang" pitchFamily="18" charset="-127"/>
              <a:buChar char="►"/>
            </a:pPr>
            <a:r>
              <a:rPr lang="en-US" altLang="zh-TW" i="1">
                <a:solidFill>
                  <a:schemeClr val="bg2"/>
                </a:solidFill>
                <a:latin typeface="Arial" charset="0"/>
              </a:rPr>
              <a:t>CSL</a:t>
            </a:r>
            <a:r>
              <a:rPr lang="en-US" altLang="zh-TW">
                <a:solidFill>
                  <a:schemeClr val="bg2"/>
                </a:solidFill>
                <a:latin typeface="Arial" charset="0"/>
              </a:rPr>
              <a:t>=0.95</a:t>
            </a:r>
          </a:p>
        </p:txBody>
      </p:sp>
      <p:sp>
        <p:nvSpPr>
          <p:cNvPr id="171010" name="Rectangle 2"/>
          <p:cNvSpPr>
            <a:spLocks noGrp="1" noChangeArrowheads="1"/>
          </p:cNvSpPr>
          <p:nvPr>
            <p:ph type="title"/>
          </p:nvPr>
        </p:nvSpPr>
        <p:spPr>
          <a:xfrm>
            <a:off x="-15875" y="260350"/>
            <a:ext cx="8994775" cy="490538"/>
          </a:xfrm>
          <a:effectLst>
            <a:outerShdw dist="17961" dir="2700000" algn="ctr" rotWithShape="0">
              <a:schemeClr val="tx1"/>
            </a:outerShdw>
          </a:effectLst>
        </p:spPr>
        <p:txBody>
          <a:bodyPr/>
          <a:lstStyle/>
          <a:p>
            <a:pPr eaLnBrk="1" hangingPunct="1">
              <a:defRPr/>
            </a:pPr>
            <a:r>
              <a:rPr lang="en-US" altLang="zh-TW" sz="3200" smtClean="0"/>
              <a:t>Impact of Coefficient of Variation and Product Value on Inventory Pooling</a:t>
            </a:r>
          </a:p>
        </p:txBody>
      </p:sp>
      <p:sp>
        <p:nvSpPr>
          <p:cNvPr id="171016" name="Text Box 8"/>
          <p:cNvSpPr txBox="1">
            <a:spLocks noChangeArrowheads="1"/>
          </p:cNvSpPr>
          <p:nvPr/>
        </p:nvSpPr>
        <p:spPr bwMode="auto">
          <a:xfrm>
            <a:off x="1423988" y="4437063"/>
            <a:ext cx="2073275" cy="457200"/>
          </a:xfrm>
          <a:prstGeom prst="rect">
            <a:avLst/>
          </a:prstGeom>
          <a:noFill/>
          <a:ln w="9525">
            <a:noFill/>
            <a:miter lim="800000"/>
            <a:headEnd/>
            <a:tailEnd/>
          </a:ln>
        </p:spPr>
        <p:txBody>
          <a:bodyPr wrap="none">
            <a:spAutoFit/>
          </a:bodyPr>
          <a:lstStyle/>
          <a:p>
            <a:pPr>
              <a:buFont typeface="Arial" charset="0"/>
              <a:buChar char="–"/>
            </a:pPr>
            <a:r>
              <a:rPr lang="en-US" altLang="zh-TW" i="1">
                <a:solidFill>
                  <a:schemeClr val="bg1"/>
                </a:solidFill>
                <a:latin typeface="Arial" charset="0"/>
              </a:rPr>
              <a:t> L</a:t>
            </a:r>
            <a:r>
              <a:rPr lang="en-US" altLang="zh-TW">
                <a:solidFill>
                  <a:schemeClr val="bg1"/>
                </a:solidFill>
                <a:latin typeface="Arial" charset="0"/>
              </a:rPr>
              <a:t> = 4 weeks</a:t>
            </a:r>
          </a:p>
        </p:txBody>
      </p:sp>
      <p:sp>
        <p:nvSpPr>
          <p:cNvPr id="5"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1000" fill="hold"/>
                                        <p:tgtEl>
                                          <p:spTgt spid="171014">
                                            <p:txEl>
                                              <p:pRg st="0" end="0"/>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0" end="0"/>
                                            </p:txEl>
                                          </p:spTgt>
                                        </p:tgtEl>
                                        <p:attrNameLst>
                                          <p:attrName>ppt_c</p:attrName>
                                        </p:attrNameLst>
                                      </p:cBhvr>
                                      <p:to>
                                        <a:srgbClr val="DDDDDD"/>
                                      </p:to>
                                    </p:animClr>
                                  </p:sub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1000" fill="hold"/>
                                        <p:tgtEl>
                                          <p:spTgt spid="171014">
                                            <p:txEl>
                                              <p:pRg st="1" end="1"/>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1" end="1"/>
                                            </p:txEl>
                                          </p:spTgt>
                                        </p:tgtEl>
                                        <p:attrNameLst>
                                          <p:attrName>ppt_c</p:attrName>
                                        </p:attrNameLst>
                                      </p:cBhvr>
                                      <p:to>
                                        <a:srgbClr val="DDDDDD"/>
                                      </p:to>
                                    </p:animClr>
                                  </p:sub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1000" fill="hold"/>
                                        <p:tgtEl>
                                          <p:spTgt spid="171014">
                                            <p:txEl>
                                              <p:pRg st="2" end="2"/>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2" end="2"/>
                                            </p:txEl>
                                          </p:spTgt>
                                        </p:tgtEl>
                                        <p:attrNameLst>
                                          <p:attrName>ppt_c</p:attrName>
                                        </p:attrNameLst>
                                      </p:cBhvr>
                                      <p:to>
                                        <a:srgbClr val="DDDDDD"/>
                                      </p:to>
                                    </p:animClr>
                                  </p:sub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1000" fill="hold"/>
                                        <p:tgtEl>
                                          <p:spTgt spid="171014">
                                            <p:txEl>
                                              <p:pRg st="3" end="3"/>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3" end="3"/>
                                            </p:txEl>
                                          </p:spTgt>
                                        </p:tgtEl>
                                        <p:attrNameLst>
                                          <p:attrName>ppt_c</p:attrName>
                                        </p:attrNameLst>
                                      </p:cBhvr>
                                      <p:to>
                                        <a:srgbClr val="DDDDDD"/>
                                      </p:to>
                                    </p:animClr>
                                  </p:sub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1000" fill="hold"/>
                                        <p:tgtEl>
                                          <p:spTgt spid="171014">
                                            <p:txEl>
                                              <p:pRg st="4" end="4"/>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4" end="4"/>
                                            </p:txEl>
                                          </p:spTgt>
                                        </p:tgtEl>
                                        <p:attrNameLst>
                                          <p:attrName>ppt_c</p:attrName>
                                        </p:attrNameLst>
                                      </p:cBhvr>
                                      <p:to>
                                        <a:srgbClr val="DDDDDD"/>
                                      </p:to>
                                    </p:animClr>
                                  </p:sub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1000" fill="hold"/>
                                        <p:tgtEl>
                                          <p:spTgt spid="171014">
                                            <p:txEl>
                                              <p:pRg st="5" end="5"/>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5" end="5"/>
                                            </p:txEl>
                                          </p:spTgt>
                                        </p:tgtEl>
                                        <p:attrNameLst>
                                          <p:attrName>ppt_c</p:attrName>
                                        </p:attrNameLst>
                                      </p:cBhvr>
                                      <p:to>
                                        <a:srgbClr val="DDDDDD"/>
                                      </p:to>
                                    </p:animClr>
                                  </p:subTnLst>
                                </p:cTn>
                              </p:par>
                            </p:childTnLst>
                          </p:cTn>
                        </p:par>
                      </p:childTnLst>
                    </p:cTn>
                  </p:par>
                  <p:par>
                    <p:cTn id="27" fill="hold">
                      <p:stCondLst>
                        <p:cond delay="indefinite"/>
                      </p:stCondLst>
                      <p:childTnLst>
                        <p:par>
                          <p:cTn id="28" fill="hold">
                            <p:stCondLst>
                              <p:cond delay="0"/>
                            </p:stCondLst>
                            <p:childTnLst>
                              <p:par>
                                <p:cTn id="29" presetID="3" presetClass="emph" presetSubtype="2" fill="hold" nodeType="clickEffect">
                                  <p:stCondLst>
                                    <p:cond delay="0"/>
                                  </p:stCondLst>
                                  <p:childTnLst>
                                    <p:animClr clrSpc="rgb" dir="cw">
                                      <p:cBhvr override="childStyle">
                                        <p:cTn id="30" dur="1000" fill="hold"/>
                                        <p:tgtEl>
                                          <p:spTgt spid="171014">
                                            <p:txEl>
                                              <p:pRg st="6" end="6"/>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6" end="6"/>
                                            </p:txEl>
                                          </p:spTgt>
                                        </p:tgtEl>
                                        <p:attrNameLst>
                                          <p:attrName>ppt_c</p:attrName>
                                        </p:attrNameLst>
                                      </p:cBhvr>
                                      <p:to>
                                        <a:srgbClr val="DDDDDD"/>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71016"/>
                                        </p:tgtEl>
                                        <p:attrNameLst>
                                          <p:attrName>style.visibility</p:attrName>
                                        </p:attrNameLst>
                                      </p:cBhvr>
                                      <p:to>
                                        <p:strVal val="visible"/>
                                      </p:to>
                                    </p:set>
                                    <p:animEffect transition="in" filter="fade">
                                      <p:cBhvr>
                                        <p:cTn id="35" dur="1000"/>
                                        <p:tgtEl>
                                          <p:spTgt spid="171016"/>
                                        </p:tgtEl>
                                      </p:cBhvr>
                                    </p:animEffect>
                                    <p:anim calcmode="lin" valueType="num">
                                      <p:cBhvr>
                                        <p:cTn id="36" dur="1000" fill="hold"/>
                                        <p:tgtEl>
                                          <p:spTgt spid="171016"/>
                                        </p:tgtEl>
                                        <p:attrNameLst>
                                          <p:attrName>ppt_x</p:attrName>
                                        </p:attrNameLst>
                                      </p:cBhvr>
                                      <p:tavLst>
                                        <p:tav tm="0">
                                          <p:val>
                                            <p:strVal val="#ppt_x"/>
                                          </p:val>
                                        </p:tav>
                                        <p:tav tm="100000">
                                          <p:val>
                                            <p:strVal val="#ppt_x"/>
                                          </p:val>
                                        </p:tav>
                                      </p:tavLst>
                                    </p:anim>
                                    <p:anim calcmode="lin" valueType="num">
                                      <p:cBhvr>
                                        <p:cTn id="37" dur="1000" fill="hold"/>
                                        <p:tgtEl>
                                          <p:spTgt spid="1710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mph" presetSubtype="2" fill="hold" nodeType="clickEffect">
                                  <p:stCondLst>
                                    <p:cond delay="0"/>
                                  </p:stCondLst>
                                  <p:childTnLst>
                                    <p:animClr clrSpc="rgb" dir="cw">
                                      <p:cBhvr override="childStyle">
                                        <p:cTn id="41" dur="1000" fill="hold"/>
                                        <p:tgtEl>
                                          <p:spTgt spid="171014">
                                            <p:txEl>
                                              <p:pRg st="8" end="8"/>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8" end="8"/>
                                            </p:txEl>
                                          </p:spTgt>
                                        </p:tgtEl>
                                        <p:attrNameLst>
                                          <p:attrName>ppt_c</p:attrName>
                                        </p:attrNameLst>
                                      </p:cBhvr>
                                      <p:to>
                                        <a:srgbClr val="DDDDDD"/>
                                      </p:to>
                                    </p:animClr>
                                  </p:subTnLst>
                                </p:cTn>
                              </p:par>
                            </p:childTnLst>
                          </p:cTn>
                        </p:par>
                      </p:childTnLst>
                    </p:cTn>
                  </p:par>
                  <p:par>
                    <p:cTn id="42" fill="hold">
                      <p:stCondLst>
                        <p:cond delay="indefinite"/>
                      </p:stCondLst>
                      <p:childTnLst>
                        <p:par>
                          <p:cTn id="43" fill="hold">
                            <p:stCondLst>
                              <p:cond delay="0"/>
                            </p:stCondLst>
                            <p:childTnLst>
                              <p:par>
                                <p:cTn id="44" presetID="3" presetClass="emph" presetSubtype="2" fill="hold" nodeType="clickEffect">
                                  <p:stCondLst>
                                    <p:cond delay="0"/>
                                  </p:stCondLst>
                                  <p:childTnLst>
                                    <p:animClr clrSpc="rgb" dir="cw">
                                      <p:cBhvr override="childStyle">
                                        <p:cTn id="45" dur="1000" fill="hold"/>
                                        <p:tgtEl>
                                          <p:spTgt spid="171014">
                                            <p:txEl>
                                              <p:pRg st="9" end="9"/>
                                            </p:txEl>
                                          </p:spTgt>
                                        </p:tgtEl>
                                        <p:attrNameLst>
                                          <p:attrName>style.color</p:attrName>
                                        </p:attrNameLst>
                                      </p:cBhvr>
                                      <p:to>
                                        <a:srgbClr val="FFFFCC"/>
                                      </p:to>
                                    </p:animClr>
                                  </p:childTnLst>
                                  <p:subTnLst>
                                    <p:animClr clrSpc="rgb" dir="cw">
                                      <p:cBhvr override="childStyle">
                                        <p:cTn dur="1" fill="hold" display="0" masterRel="nextClick" afterEffect="1"/>
                                        <p:tgtEl>
                                          <p:spTgt spid="171014">
                                            <p:txEl>
                                              <p:pRg st="9" end="9"/>
                                            </p:txEl>
                                          </p:spTgt>
                                        </p:tgtEl>
                                        <p:attrNameLst>
                                          <p:attrName>ppt_c</p:attrName>
                                        </p:attrNameLst>
                                      </p:cBhvr>
                                      <p:to>
                                        <a:srgbClr val="DDDDDD"/>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15875" y="188913"/>
            <a:ext cx="3384550" cy="685800"/>
          </a:xfrm>
          <a:effectLst>
            <a:outerShdw dist="17961" dir="2700000" algn="ctr" rotWithShape="0">
              <a:schemeClr val="tx1"/>
            </a:outerShdw>
          </a:effectLst>
        </p:spPr>
        <p:txBody>
          <a:bodyPr/>
          <a:lstStyle/>
          <a:p>
            <a:pPr eaLnBrk="1" hangingPunct="1">
              <a:defRPr/>
            </a:pPr>
            <a:r>
              <a:rPr lang="en-US" altLang="zh-TW" sz="2400" smtClean="0"/>
              <a:t>Value of Aggregation</a:t>
            </a:r>
          </a:p>
        </p:txBody>
      </p:sp>
      <p:graphicFrame>
        <p:nvGraphicFramePr>
          <p:cNvPr id="172554" name="Group 522"/>
          <p:cNvGraphicFramePr>
            <a:graphicFrameLocks noGrp="1"/>
          </p:cNvGraphicFramePr>
          <p:nvPr/>
        </p:nvGraphicFramePr>
        <p:xfrm>
          <a:off x="3240088" y="115888"/>
          <a:ext cx="6537325" cy="6594240"/>
        </p:xfrm>
        <a:graphic>
          <a:graphicData uri="http://schemas.openxmlformats.org/drawingml/2006/table">
            <a:tbl>
              <a:tblPr/>
              <a:tblGrid>
                <a:gridCol w="3532187"/>
                <a:gridCol w="1576388"/>
                <a:gridCol w="142875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accent1"/>
                          </a:solidFill>
                          <a:effectLst/>
                          <a:latin typeface="Arial" charset="0"/>
                          <a:ea typeface="新細明體" pitchFamily="18" charset="-120"/>
                        </a:rPr>
                        <a:t>Motors</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accent1"/>
                          </a:solidFill>
                          <a:effectLst/>
                          <a:latin typeface="Arial" charset="0"/>
                          <a:ea typeface="新細明體" pitchFamily="18" charset="-120"/>
                        </a:rPr>
                        <a:t>Cleaner</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bg1"/>
                          </a:solidFill>
                          <a:effectLst/>
                          <a:latin typeface="Arial" charset="0"/>
                          <a:ea typeface="新細明體" pitchFamily="18" charset="-120"/>
                        </a:rPr>
                        <a:t>Inventory Is Stocked in Each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demand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Safety inventory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132</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211,200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$105,600,000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$15,792,000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Inventory Is Aggregated at the DC</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 of a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0.05</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0.0025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Aggregate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13,159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$2,632,000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$394,770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Savings</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inventory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$102,968,000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$15,397,230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holding cost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$25,742,000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$3,849,308</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Holding cost saving per unit sold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$15.47</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$0.046</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Savings as a percentage of product cost</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3.09%</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r>
            </a:tbl>
          </a:graphicData>
        </a:graphic>
      </p:graphicFrame>
      <p:sp>
        <p:nvSpPr>
          <p:cNvPr id="26709" name="Rectangle 86"/>
          <p:cNvSpPr>
            <a:spLocks noChangeArrowheads="1"/>
          </p:cNvSpPr>
          <p:nvPr/>
        </p:nvSpPr>
        <p:spPr bwMode="auto">
          <a:xfrm>
            <a:off x="128588" y="981075"/>
            <a:ext cx="3097212" cy="3455988"/>
          </a:xfrm>
          <a:prstGeom prst="rect">
            <a:avLst/>
          </a:prstGeom>
          <a:noFill/>
          <a:ln w="9525">
            <a:noFill/>
            <a:miter lim="800000"/>
            <a:headEnd/>
            <a:tailEnd/>
          </a:ln>
        </p:spPr>
        <p:txBody>
          <a:bodyPr/>
          <a:lstStyle/>
          <a:p>
            <a:pPr marL="342900" indent="-342900" algn="l">
              <a:spcBef>
                <a:spcPct val="20000"/>
              </a:spcBef>
              <a:buFont typeface="CommonBullets" pitchFamily="34" charset="2"/>
              <a:buChar char="&gt;"/>
            </a:pPr>
            <a:r>
              <a:rPr lang="en-US" altLang="zh-TW" sz="2000">
                <a:solidFill>
                  <a:schemeClr val="bg1"/>
                </a:solidFill>
                <a:latin typeface="Arial" charset="0"/>
              </a:rPr>
              <a:t>The higher the coefficient of variation (and product value), the greater the reduction in safety inventory as a result of centralization.</a:t>
            </a:r>
          </a:p>
        </p:txBody>
      </p:sp>
      <p:pic>
        <p:nvPicPr>
          <p:cNvPr id="172556" name="Picture 524" descr="0101"/>
          <p:cNvPicPr>
            <a:picLocks noChangeAspect="1" noChangeArrowheads="1"/>
          </p:cNvPicPr>
          <p:nvPr/>
        </p:nvPicPr>
        <p:blipFill>
          <a:blip r:embed="rId3" cstate="print"/>
          <a:srcRect b="13461"/>
          <a:stretch>
            <a:fillRect/>
          </a:stretch>
        </p:blipFill>
        <p:spPr bwMode="auto">
          <a:xfrm>
            <a:off x="0" y="0"/>
            <a:ext cx="9906000" cy="6858000"/>
          </a:xfrm>
          <a:prstGeom prst="rect">
            <a:avLst/>
          </a:prstGeom>
          <a:noFill/>
          <a:ln w="9525">
            <a:noFill/>
            <a:miter lim="800000"/>
            <a:headEnd/>
            <a:tailEnd/>
          </a:ln>
        </p:spPr>
      </p:pic>
      <p:sp>
        <p:nvSpPr>
          <p:cNvPr id="172557" name="Rectangle 525"/>
          <p:cNvSpPr>
            <a:spLocks noChangeArrowheads="1"/>
          </p:cNvSpPr>
          <p:nvPr/>
        </p:nvSpPr>
        <p:spPr bwMode="auto">
          <a:xfrm>
            <a:off x="0" y="1844675"/>
            <a:ext cx="6667500" cy="492125"/>
          </a:xfrm>
          <a:prstGeom prst="rect">
            <a:avLst/>
          </a:prstGeom>
          <a:noFill/>
          <a:ln w="28575">
            <a:solidFill>
              <a:srgbClr val="CC3300"/>
            </a:solidFill>
            <a:miter lim="800000"/>
            <a:headEnd/>
            <a:tailEnd/>
          </a:ln>
        </p:spPr>
        <p:txBody>
          <a:bodyPr wrap="none" anchor="ctr"/>
          <a:lstStyle/>
          <a:p>
            <a:endParaRPr lang="zh-TW" altLang="en-US"/>
          </a:p>
        </p:txBody>
      </p:sp>
      <p:sp>
        <p:nvSpPr>
          <p:cNvPr id="172558" name="Rectangle 526"/>
          <p:cNvSpPr>
            <a:spLocks noChangeArrowheads="1"/>
          </p:cNvSpPr>
          <p:nvPr/>
        </p:nvSpPr>
        <p:spPr bwMode="auto">
          <a:xfrm>
            <a:off x="-15875" y="2349500"/>
            <a:ext cx="6667500" cy="203200"/>
          </a:xfrm>
          <a:prstGeom prst="rect">
            <a:avLst/>
          </a:prstGeom>
          <a:noFill/>
          <a:ln w="28575">
            <a:solidFill>
              <a:srgbClr val="CC3300"/>
            </a:solidFill>
            <a:miter lim="800000"/>
            <a:headEnd/>
            <a:tailEnd/>
          </a:ln>
        </p:spPr>
        <p:txBody>
          <a:bodyPr wrap="none" anchor="ctr"/>
          <a:lstStyle/>
          <a:p>
            <a:endParaRPr lang="zh-TW" altLang="en-US"/>
          </a:p>
        </p:txBody>
      </p:sp>
      <p:sp>
        <p:nvSpPr>
          <p:cNvPr id="172559" name="Text Box 527"/>
          <p:cNvSpPr txBox="1">
            <a:spLocks noChangeArrowheads="1"/>
          </p:cNvSpPr>
          <p:nvPr/>
        </p:nvSpPr>
        <p:spPr bwMode="auto">
          <a:xfrm>
            <a:off x="2752725" y="1036638"/>
            <a:ext cx="815975" cy="376237"/>
          </a:xfrm>
          <a:prstGeom prst="rect">
            <a:avLst/>
          </a:prstGeom>
          <a:solidFill>
            <a:schemeClr val="tx1"/>
          </a:solidFill>
          <a:ln w="9525">
            <a:solidFill>
              <a:schemeClr val="bg2"/>
            </a:solidFill>
            <a:miter lim="800000"/>
            <a:headEnd/>
            <a:tailEnd/>
          </a:ln>
        </p:spPr>
        <p:txBody>
          <a:bodyPr wrap="none">
            <a:spAutoFit/>
          </a:bodyPr>
          <a:lstStyle/>
          <a:p>
            <a:r>
              <a:rPr lang="en-US" altLang="zh-TW" sz="1800">
                <a:solidFill>
                  <a:schemeClr val="bg1"/>
                </a:solidFill>
                <a:latin typeface="Arial" charset="0"/>
              </a:rPr>
              <a:t>B3/B2</a:t>
            </a:r>
          </a:p>
        </p:txBody>
      </p:sp>
      <p:sp>
        <p:nvSpPr>
          <p:cNvPr id="172560" name="AutoShape 528"/>
          <p:cNvSpPr>
            <a:spLocks noChangeArrowheads="1"/>
          </p:cNvSpPr>
          <p:nvPr/>
        </p:nvSpPr>
        <p:spPr bwMode="auto">
          <a:xfrm>
            <a:off x="3513138" y="2060575"/>
            <a:ext cx="3168650" cy="288925"/>
          </a:xfrm>
          <a:prstGeom prst="roundRect">
            <a:avLst>
              <a:gd name="adj" fmla="val 47255"/>
            </a:avLst>
          </a:prstGeom>
          <a:noFill/>
          <a:ln w="28575">
            <a:solidFill>
              <a:srgbClr val="CC3300"/>
            </a:solidFill>
            <a:miter lim="800000"/>
            <a:headEnd/>
            <a:tailEnd/>
          </a:ln>
        </p:spPr>
        <p:txBody>
          <a:bodyPr wrap="none" anchor="ctr"/>
          <a:lstStyle/>
          <a:p>
            <a:endParaRPr lang="zh-TW" altLang="en-US"/>
          </a:p>
        </p:txBody>
      </p:sp>
      <p:sp>
        <p:nvSpPr>
          <p:cNvPr id="172561" name="Rectangle 529"/>
          <p:cNvSpPr>
            <a:spLocks noChangeArrowheads="1"/>
          </p:cNvSpPr>
          <p:nvPr/>
        </p:nvSpPr>
        <p:spPr bwMode="auto">
          <a:xfrm>
            <a:off x="-15875" y="2565400"/>
            <a:ext cx="6667500" cy="254000"/>
          </a:xfrm>
          <a:prstGeom prst="rect">
            <a:avLst/>
          </a:prstGeom>
          <a:noFill/>
          <a:ln w="28575">
            <a:solidFill>
              <a:srgbClr val="CC3300"/>
            </a:solidFill>
            <a:miter lim="800000"/>
            <a:headEnd/>
            <a:tailEnd/>
          </a:ln>
        </p:spPr>
        <p:txBody>
          <a:bodyPr wrap="none" anchor="ctr"/>
          <a:lstStyle/>
          <a:p>
            <a:endParaRPr lang="zh-TW" altLang="en-US"/>
          </a:p>
        </p:txBody>
      </p:sp>
      <p:sp>
        <p:nvSpPr>
          <p:cNvPr id="172562" name="AutoShape 530"/>
          <p:cNvSpPr>
            <a:spLocks noChangeArrowheads="1"/>
          </p:cNvSpPr>
          <p:nvPr/>
        </p:nvSpPr>
        <p:spPr bwMode="auto">
          <a:xfrm>
            <a:off x="3513138" y="2565400"/>
            <a:ext cx="1579562" cy="266700"/>
          </a:xfrm>
          <a:prstGeom prst="roundRect">
            <a:avLst>
              <a:gd name="adj" fmla="val 30954"/>
            </a:avLst>
          </a:prstGeom>
          <a:noFill/>
          <a:ln w="28575">
            <a:solidFill>
              <a:srgbClr val="CC3300"/>
            </a:solidFill>
            <a:miter lim="800000"/>
            <a:headEnd/>
            <a:tailEnd/>
          </a:ln>
        </p:spPr>
        <p:txBody>
          <a:bodyPr wrap="none" anchor="ctr"/>
          <a:lstStyle/>
          <a:p>
            <a:endParaRPr lang="zh-TW" altLang="en-US"/>
          </a:p>
        </p:txBody>
      </p:sp>
      <p:sp>
        <p:nvSpPr>
          <p:cNvPr id="172563" name="Text Box 531"/>
          <p:cNvSpPr txBox="1">
            <a:spLocks noChangeArrowheads="1"/>
          </p:cNvSpPr>
          <p:nvPr/>
        </p:nvSpPr>
        <p:spPr bwMode="auto">
          <a:xfrm>
            <a:off x="2576513" y="1052513"/>
            <a:ext cx="3502025" cy="376237"/>
          </a:xfrm>
          <a:prstGeom prst="rect">
            <a:avLst/>
          </a:prstGeom>
          <a:solidFill>
            <a:schemeClr val="tx1"/>
          </a:solidFill>
          <a:ln w="9525">
            <a:solidFill>
              <a:schemeClr val="bg2"/>
            </a:solidFill>
            <a:miter lim="800000"/>
            <a:headEnd/>
            <a:tailEnd/>
          </a:ln>
        </p:spPr>
        <p:txBody>
          <a:bodyPr wrap="none">
            <a:spAutoFit/>
          </a:bodyPr>
          <a:lstStyle/>
          <a:p>
            <a:pPr>
              <a:spcBef>
                <a:spcPct val="30000"/>
              </a:spcBef>
            </a:pPr>
            <a:r>
              <a:rPr lang="en-US" altLang="zh-TW" sz="1800">
                <a:solidFill>
                  <a:schemeClr val="bg1"/>
                </a:solidFill>
                <a:latin typeface="Arial" charset="0"/>
              </a:rPr>
              <a:t>=NORMSINV(0.95)*SQRT(4)*40</a:t>
            </a:r>
          </a:p>
        </p:txBody>
      </p:sp>
      <p:sp>
        <p:nvSpPr>
          <p:cNvPr id="172564" name="Rectangle 532"/>
          <p:cNvSpPr>
            <a:spLocks noChangeArrowheads="1"/>
          </p:cNvSpPr>
          <p:nvPr/>
        </p:nvSpPr>
        <p:spPr bwMode="auto">
          <a:xfrm>
            <a:off x="-15875" y="2814638"/>
            <a:ext cx="6667500" cy="254000"/>
          </a:xfrm>
          <a:prstGeom prst="rect">
            <a:avLst/>
          </a:prstGeom>
          <a:noFill/>
          <a:ln w="28575">
            <a:solidFill>
              <a:srgbClr val="CC3300"/>
            </a:solidFill>
            <a:miter lim="800000"/>
            <a:headEnd/>
            <a:tailEnd/>
          </a:ln>
        </p:spPr>
        <p:txBody>
          <a:bodyPr wrap="none" anchor="ctr"/>
          <a:lstStyle/>
          <a:p>
            <a:endParaRPr lang="zh-TW" altLang="en-US"/>
          </a:p>
        </p:txBody>
      </p:sp>
      <p:sp>
        <p:nvSpPr>
          <p:cNvPr id="172565" name="AutoShape 533"/>
          <p:cNvSpPr>
            <a:spLocks noChangeArrowheads="1"/>
          </p:cNvSpPr>
          <p:nvPr/>
        </p:nvSpPr>
        <p:spPr bwMode="auto">
          <a:xfrm>
            <a:off x="3513138" y="2781300"/>
            <a:ext cx="1584325" cy="287338"/>
          </a:xfrm>
          <a:prstGeom prst="roundRect">
            <a:avLst>
              <a:gd name="adj" fmla="val 38676"/>
            </a:avLst>
          </a:prstGeom>
          <a:noFill/>
          <a:ln w="38100">
            <a:solidFill>
              <a:srgbClr val="CC3300"/>
            </a:solidFill>
            <a:miter lim="800000"/>
            <a:headEnd/>
            <a:tailEnd/>
          </a:ln>
        </p:spPr>
        <p:txBody>
          <a:bodyPr wrap="none" anchor="ctr"/>
          <a:lstStyle/>
          <a:p>
            <a:endParaRPr lang="zh-TW" altLang="en-US"/>
          </a:p>
        </p:txBody>
      </p:sp>
      <p:sp>
        <p:nvSpPr>
          <p:cNvPr id="172566" name="Text Box 534"/>
          <p:cNvSpPr txBox="1">
            <a:spLocks noChangeArrowheads="1"/>
          </p:cNvSpPr>
          <p:nvPr/>
        </p:nvSpPr>
        <p:spPr bwMode="auto">
          <a:xfrm>
            <a:off x="2576513" y="1052513"/>
            <a:ext cx="1304925" cy="376237"/>
          </a:xfrm>
          <a:prstGeom prst="rect">
            <a:avLst/>
          </a:prstGeom>
          <a:solidFill>
            <a:schemeClr val="tx1"/>
          </a:solidFill>
          <a:ln w="9525">
            <a:solidFill>
              <a:srgbClr val="DDDDDD"/>
            </a:solidFill>
            <a:miter lim="800000"/>
            <a:headEnd/>
            <a:tailEnd/>
          </a:ln>
        </p:spPr>
        <p:txBody>
          <a:bodyPr wrap="none">
            <a:spAutoFit/>
          </a:bodyPr>
          <a:lstStyle/>
          <a:p>
            <a:r>
              <a:rPr lang="en-US" altLang="zh-TW" sz="1800">
                <a:solidFill>
                  <a:schemeClr val="bg1"/>
                </a:solidFill>
                <a:latin typeface="Arial" charset="0"/>
              </a:rPr>
              <a:t>=132*1600</a:t>
            </a:r>
          </a:p>
        </p:txBody>
      </p:sp>
      <p:sp>
        <p:nvSpPr>
          <p:cNvPr id="172567" name="Rectangle 535"/>
          <p:cNvSpPr>
            <a:spLocks noChangeArrowheads="1"/>
          </p:cNvSpPr>
          <p:nvPr/>
        </p:nvSpPr>
        <p:spPr bwMode="auto">
          <a:xfrm>
            <a:off x="0" y="3068638"/>
            <a:ext cx="6681788" cy="215900"/>
          </a:xfrm>
          <a:prstGeom prst="rect">
            <a:avLst/>
          </a:prstGeom>
          <a:noFill/>
          <a:ln w="38100">
            <a:solidFill>
              <a:srgbClr val="CC3300"/>
            </a:solidFill>
            <a:miter lim="800000"/>
            <a:headEnd/>
            <a:tailEnd/>
          </a:ln>
        </p:spPr>
        <p:txBody>
          <a:bodyPr wrap="none" anchor="ctr"/>
          <a:lstStyle/>
          <a:p>
            <a:endParaRPr lang="zh-TW" altLang="en-US"/>
          </a:p>
        </p:txBody>
      </p:sp>
      <p:sp>
        <p:nvSpPr>
          <p:cNvPr id="172568" name="Text Box 536"/>
          <p:cNvSpPr txBox="1">
            <a:spLocks noChangeArrowheads="1"/>
          </p:cNvSpPr>
          <p:nvPr/>
        </p:nvSpPr>
        <p:spPr bwMode="auto">
          <a:xfrm>
            <a:off x="2576513" y="1052513"/>
            <a:ext cx="1558925" cy="376237"/>
          </a:xfrm>
          <a:prstGeom prst="rect">
            <a:avLst/>
          </a:prstGeom>
          <a:solidFill>
            <a:schemeClr val="tx1"/>
          </a:solidFill>
          <a:ln w="9525">
            <a:solidFill>
              <a:schemeClr val="bg1"/>
            </a:solidFill>
            <a:miter lim="800000"/>
            <a:headEnd/>
            <a:tailEnd/>
          </a:ln>
        </p:spPr>
        <p:txBody>
          <a:bodyPr wrap="none">
            <a:spAutoFit/>
          </a:bodyPr>
          <a:lstStyle/>
          <a:p>
            <a:r>
              <a:rPr lang="en-US" altLang="zh-TW" sz="1800">
                <a:solidFill>
                  <a:schemeClr val="bg1"/>
                </a:solidFill>
                <a:latin typeface="Arial" charset="0"/>
              </a:rPr>
              <a:t>=211200*500</a:t>
            </a:r>
          </a:p>
        </p:txBody>
      </p:sp>
      <p:pic>
        <p:nvPicPr>
          <p:cNvPr id="26723" name="Picture 15" descr="cc">
            <a:hlinkClick r:id="rId4"/>
          </p:cNvPr>
          <p:cNvPicPr>
            <a:picLocks noChangeAspect="1" noChangeArrowheads="1"/>
          </p:cNvPicPr>
          <p:nvPr/>
        </p:nvPicPr>
        <p:blipFill>
          <a:blip r:embed="rId5" cstate="print"/>
          <a:srcRect/>
          <a:stretch>
            <a:fillRect/>
          </a:stretch>
        </p:blipFill>
        <p:spPr bwMode="auto">
          <a:xfrm>
            <a:off x="200025" y="6453188"/>
            <a:ext cx="633413" cy="227012"/>
          </a:xfrm>
          <a:prstGeom prst="rect">
            <a:avLst/>
          </a:prstGeom>
          <a:noFill/>
          <a:ln w="9525">
            <a:noFill/>
            <a:miter lim="800000"/>
            <a:headEnd/>
            <a:tailEnd/>
          </a:ln>
        </p:spPr>
      </p:pic>
      <p:sp>
        <p:nvSpPr>
          <p:cNvPr id="26724" name="文字方塊 19"/>
          <p:cNvSpPr txBox="1">
            <a:spLocks noChangeArrowheads="1"/>
          </p:cNvSpPr>
          <p:nvPr/>
        </p:nvSpPr>
        <p:spPr bwMode="auto">
          <a:xfrm>
            <a:off x="884238" y="6470650"/>
            <a:ext cx="1944687" cy="247650"/>
          </a:xfrm>
          <a:prstGeom prst="rect">
            <a:avLst/>
          </a:prstGeom>
          <a:noFill/>
          <a:ln w="9525">
            <a:noFill/>
            <a:miter lim="800000"/>
            <a:headEnd/>
            <a:tailEnd/>
          </a:ln>
        </p:spPr>
        <p:txBody>
          <a:bodyPr>
            <a:spAutoFit/>
          </a:bodyPr>
          <a:lstStyle/>
          <a:p>
            <a:pPr algn="l"/>
            <a:r>
              <a:rPr lang="zh-TW" altLang="en-US" sz="1000" dirty="0" smtClean="0"/>
              <a:t>臺灣大學 郭瑞祥老師</a:t>
            </a:r>
            <a:endParaRPr lang="en-US" altLang="zh-TW" sz="1000" dirty="0"/>
          </a:p>
        </p:txBody>
      </p:sp>
      <p:sp>
        <p:nvSpPr>
          <p:cNvPr id="20"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2554"/>
                                        </p:tgtEl>
                                        <p:attrNameLst>
                                          <p:attrName>style.visibility</p:attrName>
                                        </p:attrNameLst>
                                      </p:cBhvr>
                                      <p:to>
                                        <p:strVal val="visible"/>
                                      </p:to>
                                    </p:set>
                                    <p:anim calcmode="lin" valueType="num">
                                      <p:cBhvr additive="base">
                                        <p:cTn id="7" dur="1000" fill="hold"/>
                                        <p:tgtEl>
                                          <p:spTgt spid="172554"/>
                                        </p:tgtEl>
                                        <p:attrNameLst>
                                          <p:attrName>ppt_x</p:attrName>
                                        </p:attrNameLst>
                                      </p:cBhvr>
                                      <p:tavLst>
                                        <p:tav tm="0">
                                          <p:val>
                                            <p:strVal val="#ppt_x"/>
                                          </p:val>
                                        </p:tav>
                                        <p:tav tm="100000">
                                          <p:val>
                                            <p:strVal val="#ppt_x"/>
                                          </p:val>
                                        </p:tav>
                                      </p:tavLst>
                                    </p:anim>
                                    <p:anim calcmode="lin" valueType="num">
                                      <p:cBhvr additive="base">
                                        <p:cTn id="8" dur="1000" fill="hold"/>
                                        <p:tgtEl>
                                          <p:spTgt spid="1725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172556"/>
                                        </p:tgtEl>
                                        <p:attrNameLst>
                                          <p:attrName>style.visibility</p:attrName>
                                        </p:attrNameLst>
                                      </p:cBhvr>
                                      <p:to>
                                        <p:strVal val="visible"/>
                                      </p:to>
                                    </p:set>
                                    <p:anim calcmode="lin" valueType="num">
                                      <p:cBhvr>
                                        <p:cTn id="13" dur="500" fill="hold"/>
                                        <p:tgtEl>
                                          <p:spTgt spid="172556"/>
                                        </p:tgtEl>
                                        <p:attrNameLst>
                                          <p:attrName>ppt_w</p:attrName>
                                        </p:attrNameLst>
                                      </p:cBhvr>
                                      <p:tavLst>
                                        <p:tav tm="0">
                                          <p:val>
                                            <p:strVal val="4*#ppt_w"/>
                                          </p:val>
                                        </p:tav>
                                        <p:tav tm="100000">
                                          <p:val>
                                            <p:strVal val="#ppt_w"/>
                                          </p:val>
                                        </p:tav>
                                      </p:tavLst>
                                    </p:anim>
                                    <p:anim calcmode="lin" valueType="num">
                                      <p:cBhvr>
                                        <p:cTn id="14" dur="500" fill="hold"/>
                                        <p:tgtEl>
                                          <p:spTgt spid="172556"/>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2557"/>
                                        </p:tgtEl>
                                        <p:attrNameLst>
                                          <p:attrName>style.visibility</p:attrName>
                                        </p:attrNameLst>
                                      </p:cBhvr>
                                      <p:to>
                                        <p:strVal val="visible"/>
                                      </p:to>
                                    </p:set>
                                    <p:anim calcmode="lin" valueType="num">
                                      <p:cBhvr additive="base">
                                        <p:cTn id="19" dur="1000" fill="hold"/>
                                        <p:tgtEl>
                                          <p:spTgt spid="172557"/>
                                        </p:tgtEl>
                                        <p:attrNameLst>
                                          <p:attrName>ppt_x</p:attrName>
                                        </p:attrNameLst>
                                      </p:cBhvr>
                                      <p:tavLst>
                                        <p:tav tm="0">
                                          <p:val>
                                            <p:strVal val="0-#ppt_w/2"/>
                                          </p:val>
                                        </p:tav>
                                        <p:tav tm="100000">
                                          <p:val>
                                            <p:strVal val="#ppt_x"/>
                                          </p:val>
                                        </p:tav>
                                      </p:tavLst>
                                    </p:anim>
                                    <p:anim calcmode="lin" valueType="num">
                                      <p:cBhvr additive="base">
                                        <p:cTn id="20" dur="1000" fill="hold"/>
                                        <p:tgtEl>
                                          <p:spTgt spid="17255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2557"/>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2558"/>
                                        </p:tgtEl>
                                        <p:attrNameLst>
                                          <p:attrName>style.visibility</p:attrName>
                                        </p:attrNameLst>
                                      </p:cBhvr>
                                      <p:to>
                                        <p:strVal val="visible"/>
                                      </p:to>
                                    </p:set>
                                    <p:anim calcmode="lin" valueType="num">
                                      <p:cBhvr additive="base">
                                        <p:cTn id="25" dur="1000" fill="hold"/>
                                        <p:tgtEl>
                                          <p:spTgt spid="172558"/>
                                        </p:tgtEl>
                                        <p:attrNameLst>
                                          <p:attrName>ppt_x</p:attrName>
                                        </p:attrNameLst>
                                      </p:cBhvr>
                                      <p:tavLst>
                                        <p:tav tm="0">
                                          <p:val>
                                            <p:strVal val="0-#ppt_w/2"/>
                                          </p:val>
                                        </p:tav>
                                        <p:tav tm="100000">
                                          <p:val>
                                            <p:strVal val="#ppt_x"/>
                                          </p:val>
                                        </p:tav>
                                      </p:tavLst>
                                    </p:anim>
                                    <p:anim calcmode="lin" valueType="num">
                                      <p:cBhvr additive="base">
                                        <p:cTn id="26" dur="1000" fill="hold"/>
                                        <p:tgtEl>
                                          <p:spTgt spid="17255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72559"/>
                                        </p:tgtEl>
                                        <p:attrNameLst>
                                          <p:attrName>style.visibility</p:attrName>
                                        </p:attrNameLst>
                                      </p:cBhvr>
                                      <p:to>
                                        <p:strVal val="visible"/>
                                      </p:to>
                                    </p:set>
                                    <p:animEffect transition="in" filter="fade">
                                      <p:cBhvr>
                                        <p:cTn id="31" dur="1000"/>
                                        <p:tgtEl>
                                          <p:spTgt spid="172559"/>
                                        </p:tgtEl>
                                      </p:cBhvr>
                                    </p:animEffect>
                                    <p:anim calcmode="lin" valueType="num">
                                      <p:cBhvr>
                                        <p:cTn id="32" dur="1000" fill="hold"/>
                                        <p:tgtEl>
                                          <p:spTgt spid="172559"/>
                                        </p:tgtEl>
                                        <p:attrNameLst>
                                          <p:attrName>ppt_x</p:attrName>
                                        </p:attrNameLst>
                                      </p:cBhvr>
                                      <p:tavLst>
                                        <p:tav tm="0">
                                          <p:val>
                                            <p:strVal val="#ppt_x"/>
                                          </p:val>
                                        </p:tav>
                                        <p:tav tm="100000">
                                          <p:val>
                                            <p:strVal val="#ppt_x"/>
                                          </p:val>
                                        </p:tav>
                                      </p:tavLst>
                                    </p:anim>
                                    <p:anim calcmode="lin" valueType="num">
                                      <p:cBhvr>
                                        <p:cTn id="33" dur="1000" fill="hold"/>
                                        <p:tgtEl>
                                          <p:spTgt spid="17255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288" fill="hold" grpId="0" nodeType="clickEffect">
                                  <p:stCondLst>
                                    <p:cond delay="0"/>
                                  </p:stCondLst>
                                  <p:childTnLst>
                                    <p:set>
                                      <p:cBhvr>
                                        <p:cTn id="37" dur="1" fill="hold">
                                          <p:stCondLst>
                                            <p:cond delay="0"/>
                                          </p:stCondLst>
                                        </p:cTn>
                                        <p:tgtEl>
                                          <p:spTgt spid="172560"/>
                                        </p:tgtEl>
                                        <p:attrNameLst>
                                          <p:attrName>style.visibility</p:attrName>
                                        </p:attrNameLst>
                                      </p:cBhvr>
                                      <p:to>
                                        <p:strVal val="visible"/>
                                      </p:to>
                                    </p:set>
                                    <p:anim calcmode="lin" valueType="num">
                                      <p:cBhvr>
                                        <p:cTn id="38" dur="1000" fill="hold"/>
                                        <p:tgtEl>
                                          <p:spTgt spid="172560"/>
                                        </p:tgtEl>
                                        <p:attrNameLst>
                                          <p:attrName>ppt_w</p:attrName>
                                        </p:attrNameLst>
                                      </p:cBhvr>
                                      <p:tavLst>
                                        <p:tav tm="0">
                                          <p:val>
                                            <p:strVal val="4/3*#ppt_w"/>
                                          </p:val>
                                        </p:tav>
                                        <p:tav tm="100000">
                                          <p:val>
                                            <p:strVal val="#ppt_w"/>
                                          </p:val>
                                        </p:tav>
                                      </p:tavLst>
                                    </p:anim>
                                    <p:anim calcmode="lin" valueType="num">
                                      <p:cBhvr>
                                        <p:cTn id="39" dur="1000" fill="hold"/>
                                        <p:tgtEl>
                                          <p:spTgt spid="172560"/>
                                        </p:tgtEl>
                                        <p:attrNameLst>
                                          <p:attrName>ppt_h</p:attrName>
                                        </p:attrNameLst>
                                      </p:cBhvr>
                                      <p:tavLst>
                                        <p:tav tm="0">
                                          <p:val>
                                            <p:strVal val="4/3*#ppt_h"/>
                                          </p:val>
                                        </p:tav>
                                        <p:tav tm="100000">
                                          <p:val>
                                            <p:strVal val="#ppt_h"/>
                                          </p:val>
                                        </p:tav>
                                      </p:tavLst>
                                    </p:anim>
                                  </p:childTnLst>
                                  <p:subTnLst>
                                    <p:set>
                                      <p:cBhvr override="childStyle">
                                        <p:cTn dur="1" fill="hold" display="0" masterRel="nextClick" afterEffect="1"/>
                                        <p:tgtEl>
                                          <p:spTgt spid="172560"/>
                                        </p:tgtEl>
                                        <p:attrNameLst>
                                          <p:attrName>style.visibility</p:attrName>
                                        </p:attrNameLst>
                                      </p:cBhvr>
                                      <p:to>
                                        <p:strVal val="hidden"/>
                                      </p:to>
                                    </p:set>
                                  </p:sub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1000"/>
                                        <p:tgtEl>
                                          <p:spTgt spid="172558"/>
                                        </p:tgtEl>
                                        <p:attrNameLst>
                                          <p:attrName>ppt_x</p:attrName>
                                        </p:attrNameLst>
                                      </p:cBhvr>
                                      <p:tavLst>
                                        <p:tav tm="0">
                                          <p:val>
                                            <p:strVal val="ppt_x"/>
                                          </p:val>
                                        </p:tav>
                                        <p:tav tm="100000">
                                          <p:val>
                                            <p:strVal val="1+ppt_w/2"/>
                                          </p:val>
                                        </p:tav>
                                      </p:tavLst>
                                    </p:anim>
                                    <p:anim calcmode="lin" valueType="num">
                                      <p:cBhvr additive="base">
                                        <p:cTn id="44" dur="1000"/>
                                        <p:tgtEl>
                                          <p:spTgt spid="172558"/>
                                        </p:tgtEl>
                                        <p:attrNameLst>
                                          <p:attrName>ppt_y</p:attrName>
                                        </p:attrNameLst>
                                      </p:cBhvr>
                                      <p:tavLst>
                                        <p:tav tm="0">
                                          <p:val>
                                            <p:strVal val="ppt_y"/>
                                          </p:val>
                                        </p:tav>
                                        <p:tav tm="100000">
                                          <p:val>
                                            <p:strVal val="ppt_y"/>
                                          </p:val>
                                        </p:tav>
                                      </p:tavLst>
                                    </p:anim>
                                    <p:set>
                                      <p:cBhvr>
                                        <p:cTn id="45" dur="1" fill="hold">
                                          <p:stCondLst>
                                            <p:cond delay="999"/>
                                          </p:stCondLst>
                                        </p:cTn>
                                        <p:tgtEl>
                                          <p:spTgt spid="172558"/>
                                        </p:tgtEl>
                                        <p:attrNameLst>
                                          <p:attrName>style.visibility</p:attrName>
                                        </p:attrNameLst>
                                      </p:cBhvr>
                                      <p:to>
                                        <p:strVal val="hidden"/>
                                      </p:to>
                                    </p:set>
                                  </p:childTnLst>
                                </p:cTn>
                              </p:par>
                              <p:par>
                                <p:cTn id="46" presetID="2" presetClass="entr" presetSubtype="8" fill="hold" grpId="0" nodeType="withEffect">
                                  <p:stCondLst>
                                    <p:cond delay="0"/>
                                  </p:stCondLst>
                                  <p:childTnLst>
                                    <p:set>
                                      <p:cBhvr>
                                        <p:cTn id="47" dur="1" fill="hold">
                                          <p:stCondLst>
                                            <p:cond delay="0"/>
                                          </p:stCondLst>
                                        </p:cTn>
                                        <p:tgtEl>
                                          <p:spTgt spid="172561"/>
                                        </p:tgtEl>
                                        <p:attrNameLst>
                                          <p:attrName>style.visibility</p:attrName>
                                        </p:attrNameLst>
                                      </p:cBhvr>
                                      <p:to>
                                        <p:strVal val="visible"/>
                                      </p:to>
                                    </p:set>
                                    <p:anim calcmode="lin" valueType="num">
                                      <p:cBhvr additive="base">
                                        <p:cTn id="48" dur="1000" fill="hold"/>
                                        <p:tgtEl>
                                          <p:spTgt spid="172561"/>
                                        </p:tgtEl>
                                        <p:attrNameLst>
                                          <p:attrName>ppt_x</p:attrName>
                                        </p:attrNameLst>
                                      </p:cBhvr>
                                      <p:tavLst>
                                        <p:tav tm="0">
                                          <p:val>
                                            <p:strVal val="0-#ppt_w/2"/>
                                          </p:val>
                                        </p:tav>
                                        <p:tav tm="100000">
                                          <p:val>
                                            <p:strVal val="#ppt_x"/>
                                          </p:val>
                                        </p:tav>
                                      </p:tavLst>
                                    </p:anim>
                                    <p:anim calcmode="lin" valueType="num">
                                      <p:cBhvr additive="base">
                                        <p:cTn id="49" dur="1000" fill="hold"/>
                                        <p:tgtEl>
                                          <p:spTgt spid="172561"/>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xit" presetSubtype="2" fill="hold" grpId="1" nodeType="clickEffect">
                                  <p:stCondLst>
                                    <p:cond delay="0"/>
                                  </p:stCondLst>
                                  <p:childTnLst>
                                    <p:anim calcmode="lin" valueType="num">
                                      <p:cBhvr additive="base">
                                        <p:cTn id="53" dur="1000"/>
                                        <p:tgtEl>
                                          <p:spTgt spid="172561"/>
                                        </p:tgtEl>
                                        <p:attrNameLst>
                                          <p:attrName>ppt_x</p:attrName>
                                        </p:attrNameLst>
                                      </p:cBhvr>
                                      <p:tavLst>
                                        <p:tav tm="0">
                                          <p:val>
                                            <p:strVal val="ppt_x"/>
                                          </p:val>
                                        </p:tav>
                                        <p:tav tm="100000">
                                          <p:val>
                                            <p:strVal val="1+ppt_w/2"/>
                                          </p:val>
                                        </p:tav>
                                      </p:tavLst>
                                    </p:anim>
                                    <p:anim calcmode="lin" valueType="num">
                                      <p:cBhvr additive="base">
                                        <p:cTn id="54" dur="1000"/>
                                        <p:tgtEl>
                                          <p:spTgt spid="172561"/>
                                        </p:tgtEl>
                                        <p:attrNameLst>
                                          <p:attrName>ppt_y</p:attrName>
                                        </p:attrNameLst>
                                      </p:cBhvr>
                                      <p:tavLst>
                                        <p:tav tm="0">
                                          <p:val>
                                            <p:strVal val="ppt_y"/>
                                          </p:val>
                                        </p:tav>
                                        <p:tav tm="100000">
                                          <p:val>
                                            <p:strVal val="ppt_y"/>
                                          </p:val>
                                        </p:tav>
                                      </p:tavLst>
                                    </p:anim>
                                    <p:set>
                                      <p:cBhvr>
                                        <p:cTn id="55" dur="1" fill="hold">
                                          <p:stCondLst>
                                            <p:cond delay="999"/>
                                          </p:stCondLst>
                                        </p:cTn>
                                        <p:tgtEl>
                                          <p:spTgt spid="172561"/>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1000"/>
                                        <p:tgtEl>
                                          <p:spTgt spid="172559"/>
                                        </p:tgtEl>
                                      </p:cBhvr>
                                    </p:animEffect>
                                    <p:set>
                                      <p:cBhvr>
                                        <p:cTn id="58" dur="1" fill="hold">
                                          <p:stCondLst>
                                            <p:cond delay="999"/>
                                          </p:stCondLst>
                                        </p:cTn>
                                        <p:tgtEl>
                                          <p:spTgt spid="17255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172562"/>
                                        </p:tgtEl>
                                        <p:attrNameLst>
                                          <p:attrName>style.visibility</p:attrName>
                                        </p:attrNameLst>
                                      </p:cBhvr>
                                      <p:to>
                                        <p:strVal val="visible"/>
                                      </p:to>
                                    </p:set>
                                    <p:anim calcmode="lin" valueType="num">
                                      <p:cBhvr>
                                        <p:cTn id="63" dur="1000" fill="hold"/>
                                        <p:tgtEl>
                                          <p:spTgt spid="172562"/>
                                        </p:tgtEl>
                                        <p:attrNameLst>
                                          <p:attrName>ppt_w</p:attrName>
                                        </p:attrNameLst>
                                      </p:cBhvr>
                                      <p:tavLst>
                                        <p:tav tm="0">
                                          <p:val>
                                            <p:fltVal val="0"/>
                                          </p:val>
                                        </p:tav>
                                        <p:tav tm="100000">
                                          <p:val>
                                            <p:strVal val="#ppt_w"/>
                                          </p:val>
                                        </p:tav>
                                      </p:tavLst>
                                    </p:anim>
                                    <p:anim calcmode="lin" valueType="num">
                                      <p:cBhvr>
                                        <p:cTn id="64" dur="1000" fill="hold"/>
                                        <p:tgtEl>
                                          <p:spTgt spid="172562"/>
                                        </p:tgtEl>
                                        <p:attrNameLst>
                                          <p:attrName>ppt_h</p:attrName>
                                        </p:attrNameLst>
                                      </p:cBhvr>
                                      <p:tavLst>
                                        <p:tav tm="0">
                                          <p:val>
                                            <p:fltVal val="0"/>
                                          </p:val>
                                        </p:tav>
                                        <p:tav tm="100000">
                                          <p:val>
                                            <p:strVal val="#ppt_h"/>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72563"/>
                                        </p:tgtEl>
                                        <p:attrNameLst>
                                          <p:attrName>style.visibility</p:attrName>
                                        </p:attrNameLst>
                                      </p:cBhvr>
                                      <p:to>
                                        <p:strVal val="visible"/>
                                      </p:to>
                                    </p:set>
                                    <p:animEffect transition="in" filter="fade">
                                      <p:cBhvr>
                                        <p:cTn id="67" dur="1000"/>
                                        <p:tgtEl>
                                          <p:spTgt spid="172563"/>
                                        </p:tgtEl>
                                      </p:cBhvr>
                                    </p:animEffect>
                                    <p:anim calcmode="lin" valueType="num">
                                      <p:cBhvr>
                                        <p:cTn id="68" dur="1000" fill="hold"/>
                                        <p:tgtEl>
                                          <p:spTgt spid="172563"/>
                                        </p:tgtEl>
                                        <p:attrNameLst>
                                          <p:attrName>ppt_x</p:attrName>
                                        </p:attrNameLst>
                                      </p:cBhvr>
                                      <p:tavLst>
                                        <p:tav tm="0">
                                          <p:val>
                                            <p:strVal val="#ppt_x"/>
                                          </p:val>
                                        </p:tav>
                                        <p:tav tm="100000">
                                          <p:val>
                                            <p:strVal val="#ppt_x"/>
                                          </p:val>
                                        </p:tav>
                                      </p:tavLst>
                                    </p:anim>
                                    <p:anim calcmode="lin" valueType="num">
                                      <p:cBhvr>
                                        <p:cTn id="69" dur="1000" fill="hold"/>
                                        <p:tgtEl>
                                          <p:spTgt spid="172563"/>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0" presetClass="path" presetSubtype="0" accel="50000" decel="50000" fill="hold" grpId="1" nodeType="clickEffect">
                                  <p:stCondLst>
                                    <p:cond delay="0"/>
                                  </p:stCondLst>
                                  <p:childTnLst>
                                    <p:animMotion origin="layout" path="M 0.08029 0.00139 L 0.16058 0.00092 " pathEditMode="relative" rAng="0" ptsTypes="AA">
                                      <p:cBhvr>
                                        <p:cTn id="73" dur="2000" fill="hold"/>
                                        <p:tgtEl>
                                          <p:spTgt spid="172562"/>
                                        </p:tgtEl>
                                        <p:attrNameLst>
                                          <p:attrName>ppt_x</p:attrName>
                                          <p:attrName>ppt_y</p:attrName>
                                        </p:attrNameLst>
                                      </p:cBhvr>
                                      <p:rCtr x="40" y="0"/>
                                    </p:animMotion>
                                  </p:childTnLst>
                                </p:cTn>
                              </p:par>
                            </p:childTnLst>
                          </p:cTn>
                        </p:par>
                      </p:childTnLst>
                    </p:cTn>
                  </p:par>
                  <p:par>
                    <p:cTn id="74" fill="hold">
                      <p:stCondLst>
                        <p:cond delay="indefinite"/>
                      </p:stCondLst>
                      <p:childTnLst>
                        <p:par>
                          <p:cTn id="75" fill="hold">
                            <p:stCondLst>
                              <p:cond delay="0"/>
                            </p:stCondLst>
                            <p:childTnLst>
                              <p:par>
                                <p:cTn id="76" presetID="10" presetClass="exit" presetSubtype="0" fill="hold" grpId="1" nodeType="clickEffect">
                                  <p:stCondLst>
                                    <p:cond delay="0"/>
                                  </p:stCondLst>
                                  <p:childTnLst>
                                    <p:animEffect transition="out" filter="fade">
                                      <p:cBhvr>
                                        <p:cTn id="77" dur="1000"/>
                                        <p:tgtEl>
                                          <p:spTgt spid="172563"/>
                                        </p:tgtEl>
                                      </p:cBhvr>
                                    </p:animEffect>
                                    <p:set>
                                      <p:cBhvr>
                                        <p:cTn id="78" dur="1" fill="hold">
                                          <p:stCondLst>
                                            <p:cond delay="999"/>
                                          </p:stCondLst>
                                        </p:cTn>
                                        <p:tgtEl>
                                          <p:spTgt spid="172563"/>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23" presetClass="exit" presetSubtype="32" fill="hold" grpId="2" nodeType="clickEffect">
                                  <p:stCondLst>
                                    <p:cond delay="0"/>
                                  </p:stCondLst>
                                  <p:childTnLst>
                                    <p:anim calcmode="lin" valueType="num">
                                      <p:cBhvr>
                                        <p:cTn id="82" dur="1000"/>
                                        <p:tgtEl>
                                          <p:spTgt spid="172562"/>
                                        </p:tgtEl>
                                        <p:attrNameLst>
                                          <p:attrName>ppt_w</p:attrName>
                                        </p:attrNameLst>
                                      </p:cBhvr>
                                      <p:tavLst>
                                        <p:tav tm="0">
                                          <p:val>
                                            <p:strVal val="ppt_w"/>
                                          </p:val>
                                        </p:tav>
                                        <p:tav tm="100000">
                                          <p:val>
                                            <p:fltVal val="0"/>
                                          </p:val>
                                        </p:tav>
                                      </p:tavLst>
                                    </p:anim>
                                    <p:anim calcmode="lin" valueType="num">
                                      <p:cBhvr>
                                        <p:cTn id="83" dur="1000"/>
                                        <p:tgtEl>
                                          <p:spTgt spid="172562"/>
                                        </p:tgtEl>
                                        <p:attrNameLst>
                                          <p:attrName>ppt_h</p:attrName>
                                        </p:attrNameLst>
                                      </p:cBhvr>
                                      <p:tavLst>
                                        <p:tav tm="0">
                                          <p:val>
                                            <p:strVal val="ppt_h"/>
                                          </p:val>
                                        </p:tav>
                                        <p:tav tm="100000">
                                          <p:val>
                                            <p:fltVal val="0"/>
                                          </p:val>
                                        </p:tav>
                                      </p:tavLst>
                                    </p:anim>
                                    <p:set>
                                      <p:cBhvr>
                                        <p:cTn id="84" dur="1" fill="hold">
                                          <p:stCondLst>
                                            <p:cond delay="999"/>
                                          </p:stCondLst>
                                        </p:cTn>
                                        <p:tgtEl>
                                          <p:spTgt spid="172562"/>
                                        </p:tgtEl>
                                        <p:attrNameLst>
                                          <p:attrName>style.visibility</p:attrName>
                                        </p:attrNameLst>
                                      </p:cBhvr>
                                      <p:to>
                                        <p:strVal val="hidden"/>
                                      </p:to>
                                    </p:set>
                                  </p:childTnLst>
                                </p:cTn>
                              </p:par>
                              <p:par>
                                <p:cTn id="85" presetID="2" presetClass="entr" presetSubtype="8" fill="hold" grpId="0" nodeType="withEffect">
                                  <p:stCondLst>
                                    <p:cond delay="0"/>
                                  </p:stCondLst>
                                  <p:childTnLst>
                                    <p:set>
                                      <p:cBhvr>
                                        <p:cTn id="86" dur="1" fill="hold">
                                          <p:stCondLst>
                                            <p:cond delay="0"/>
                                          </p:stCondLst>
                                        </p:cTn>
                                        <p:tgtEl>
                                          <p:spTgt spid="172564"/>
                                        </p:tgtEl>
                                        <p:attrNameLst>
                                          <p:attrName>style.visibility</p:attrName>
                                        </p:attrNameLst>
                                      </p:cBhvr>
                                      <p:to>
                                        <p:strVal val="visible"/>
                                      </p:to>
                                    </p:set>
                                    <p:anim calcmode="lin" valueType="num">
                                      <p:cBhvr additive="base">
                                        <p:cTn id="87" dur="1000" fill="hold"/>
                                        <p:tgtEl>
                                          <p:spTgt spid="172564"/>
                                        </p:tgtEl>
                                        <p:attrNameLst>
                                          <p:attrName>ppt_x</p:attrName>
                                        </p:attrNameLst>
                                      </p:cBhvr>
                                      <p:tavLst>
                                        <p:tav tm="0">
                                          <p:val>
                                            <p:strVal val="0-#ppt_w/2"/>
                                          </p:val>
                                        </p:tav>
                                        <p:tav tm="100000">
                                          <p:val>
                                            <p:strVal val="#ppt_x"/>
                                          </p:val>
                                        </p:tav>
                                      </p:tavLst>
                                    </p:anim>
                                    <p:anim calcmode="lin" valueType="num">
                                      <p:cBhvr additive="base">
                                        <p:cTn id="88" dur="1000" fill="hold"/>
                                        <p:tgtEl>
                                          <p:spTgt spid="172564"/>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xit" presetSubtype="2" fill="hold" grpId="1" nodeType="clickEffect">
                                  <p:stCondLst>
                                    <p:cond delay="0"/>
                                  </p:stCondLst>
                                  <p:childTnLst>
                                    <p:anim calcmode="lin" valueType="num">
                                      <p:cBhvr additive="base">
                                        <p:cTn id="92" dur="1000"/>
                                        <p:tgtEl>
                                          <p:spTgt spid="172564"/>
                                        </p:tgtEl>
                                        <p:attrNameLst>
                                          <p:attrName>ppt_x</p:attrName>
                                        </p:attrNameLst>
                                      </p:cBhvr>
                                      <p:tavLst>
                                        <p:tav tm="0">
                                          <p:val>
                                            <p:strVal val="ppt_x"/>
                                          </p:val>
                                        </p:tav>
                                        <p:tav tm="100000">
                                          <p:val>
                                            <p:strVal val="1+ppt_w/2"/>
                                          </p:val>
                                        </p:tav>
                                      </p:tavLst>
                                    </p:anim>
                                    <p:anim calcmode="lin" valueType="num">
                                      <p:cBhvr additive="base">
                                        <p:cTn id="93" dur="1000"/>
                                        <p:tgtEl>
                                          <p:spTgt spid="172564"/>
                                        </p:tgtEl>
                                        <p:attrNameLst>
                                          <p:attrName>ppt_y</p:attrName>
                                        </p:attrNameLst>
                                      </p:cBhvr>
                                      <p:tavLst>
                                        <p:tav tm="0">
                                          <p:val>
                                            <p:strVal val="ppt_y"/>
                                          </p:val>
                                        </p:tav>
                                        <p:tav tm="100000">
                                          <p:val>
                                            <p:strVal val="ppt_y"/>
                                          </p:val>
                                        </p:tav>
                                      </p:tavLst>
                                    </p:anim>
                                    <p:set>
                                      <p:cBhvr>
                                        <p:cTn id="94" dur="1" fill="hold">
                                          <p:stCondLst>
                                            <p:cond delay="999"/>
                                          </p:stCondLst>
                                        </p:cTn>
                                        <p:tgtEl>
                                          <p:spTgt spid="172564"/>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grpId="0" nodeType="clickEffect">
                                  <p:stCondLst>
                                    <p:cond delay="0"/>
                                  </p:stCondLst>
                                  <p:childTnLst>
                                    <p:set>
                                      <p:cBhvr>
                                        <p:cTn id="98" dur="1" fill="hold">
                                          <p:stCondLst>
                                            <p:cond delay="0"/>
                                          </p:stCondLst>
                                        </p:cTn>
                                        <p:tgtEl>
                                          <p:spTgt spid="172565"/>
                                        </p:tgtEl>
                                        <p:attrNameLst>
                                          <p:attrName>style.visibility</p:attrName>
                                        </p:attrNameLst>
                                      </p:cBhvr>
                                      <p:to>
                                        <p:strVal val="visible"/>
                                      </p:to>
                                    </p:set>
                                    <p:anim calcmode="lin" valueType="num">
                                      <p:cBhvr>
                                        <p:cTn id="99" dur="1000" fill="hold"/>
                                        <p:tgtEl>
                                          <p:spTgt spid="172565"/>
                                        </p:tgtEl>
                                        <p:attrNameLst>
                                          <p:attrName>ppt_w</p:attrName>
                                        </p:attrNameLst>
                                      </p:cBhvr>
                                      <p:tavLst>
                                        <p:tav tm="0">
                                          <p:val>
                                            <p:fltVal val="0"/>
                                          </p:val>
                                        </p:tav>
                                        <p:tav tm="100000">
                                          <p:val>
                                            <p:strVal val="#ppt_w"/>
                                          </p:val>
                                        </p:tav>
                                      </p:tavLst>
                                    </p:anim>
                                    <p:anim calcmode="lin" valueType="num">
                                      <p:cBhvr>
                                        <p:cTn id="100" dur="1000" fill="hold"/>
                                        <p:tgtEl>
                                          <p:spTgt spid="172565"/>
                                        </p:tgtEl>
                                        <p:attrNameLst>
                                          <p:attrName>ppt_h</p:attrName>
                                        </p:attrNameLst>
                                      </p:cBhvr>
                                      <p:tavLst>
                                        <p:tav tm="0">
                                          <p:val>
                                            <p:fltVal val="0"/>
                                          </p:val>
                                        </p:tav>
                                        <p:tav tm="100000">
                                          <p:val>
                                            <p:strVal val="#ppt_h"/>
                                          </p:val>
                                        </p:tav>
                                      </p:tavLst>
                                    </p:anim>
                                  </p:childTnLst>
                                </p:cTn>
                              </p:par>
                            </p:childTnLst>
                          </p:cTn>
                        </p:par>
                        <p:par>
                          <p:cTn id="101" fill="hold">
                            <p:stCondLst>
                              <p:cond delay="1000"/>
                            </p:stCondLst>
                            <p:childTnLst>
                              <p:par>
                                <p:cTn id="102" presetID="50" presetClass="entr" presetSubtype="0" decel="100000" fill="hold" grpId="0" nodeType="afterEffect">
                                  <p:stCondLst>
                                    <p:cond delay="0"/>
                                  </p:stCondLst>
                                  <p:childTnLst>
                                    <p:set>
                                      <p:cBhvr>
                                        <p:cTn id="103" dur="1" fill="hold">
                                          <p:stCondLst>
                                            <p:cond delay="0"/>
                                          </p:stCondLst>
                                        </p:cTn>
                                        <p:tgtEl>
                                          <p:spTgt spid="172566"/>
                                        </p:tgtEl>
                                        <p:attrNameLst>
                                          <p:attrName>style.visibility</p:attrName>
                                        </p:attrNameLst>
                                      </p:cBhvr>
                                      <p:to>
                                        <p:strVal val="visible"/>
                                      </p:to>
                                    </p:set>
                                    <p:anim calcmode="lin" valueType="num">
                                      <p:cBhvr>
                                        <p:cTn id="104" dur="1000" fill="hold"/>
                                        <p:tgtEl>
                                          <p:spTgt spid="172566"/>
                                        </p:tgtEl>
                                        <p:attrNameLst>
                                          <p:attrName>ppt_w</p:attrName>
                                        </p:attrNameLst>
                                      </p:cBhvr>
                                      <p:tavLst>
                                        <p:tav tm="0">
                                          <p:val>
                                            <p:strVal val="#ppt_w+.3"/>
                                          </p:val>
                                        </p:tav>
                                        <p:tav tm="100000">
                                          <p:val>
                                            <p:strVal val="#ppt_w"/>
                                          </p:val>
                                        </p:tav>
                                      </p:tavLst>
                                    </p:anim>
                                    <p:anim calcmode="lin" valueType="num">
                                      <p:cBhvr>
                                        <p:cTn id="105" dur="1000" fill="hold"/>
                                        <p:tgtEl>
                                          <p:spTgt spid="172566"/>
                                        </p:tgtEl>
                                        <p:attrNameLst>
                                          <p:attrName>ppt_h</p:attrName>
                                        </p:attrNameLst>
                                      </p:cBhvr>
                                      <p:tavLst>
                                        <p:tav tm="0">
                                          <p:val>
                                            <p:strVal val="#ppt_h"/>
                                          </p:val>
                                        </p:tav>
                                        <p:tav tm="100000">
                                          <p:val>
                                            <p:strVal val="#ppt_h"/>
                                          </p:val>
                                        </p:tav>
                                      </p:tavLst>
                                    </p:anim>
                                    <p:animEffect transition="in" filter="fade">
                                      <p:cBhvr>
                                        <p:cTn id="106" dur="1000"/>
                                        <p:tgtEl>
                                          <p:spTgt spid="172566"/>
                                        </p:tgtEl>
                                      </p:cBhvr>
                                    </p:animEffect>
                                  </p:childTnLst>
                                </p:cTn>
                              </p:par>
                            </p:childTnLst>
                          </p:cTn>
                        </p:par>
                      </p:childTnLst>
                    </p:cTn>
                  </p:par>
                  <p:par>
                    <p:cTn id="107" fill="hold">
                      <p:stCondLst>
                        <p:cond delay="indefinite"/>
                      </p:stCondLst>
                      <p:childTnLst>
                        <p:par>
                          <p:cTn id="108" fill="hold">
                            <p:stCondLst>
                              <p:cond delay="0"/>
                            </p:stCondLst>
                            <p:childTnLst>
                              <p:par>
                                <p:cTn id="109" presetID="0" presetClass="path" presetSubtype="0" accel="50000" decel="50000" fill="hold" grpId="1" nodeType="clickEffect">
                                  <p:stCondLst>
                                    <p:cond delay="0"/>
                                  </p:stCondLst>
                                  <p:childTnLst>
                                    <p:animMotion origin="layout" path="M 4.61538E-6 1.11111E-6 L 0.16105 0.00185 " pathEditMode="relative" rAng="0" ptsTypes="AA">
                                      <p:cBhvr>
                                        <p:cTn id="110" dur="2000" fill="hold"/>
                                        <p:tgtEl>
                                          <p:spTgt spid="172565"/>
                                        </p:tgtEl>
                                        <p:attrNameLst>
                                          <p:attrName>ppt_x</p:attrName>
                                          <p:attrName>ppt_y</p:attrName>
                                        </p:attrNameLst>
                                      </p:cBhvr>
                                      <p:rCtr x="80" y="1"/>
                                    </p:animMotion>
                                  </p:childTnLst>
                                </p:cTn>
                              </p:par>
                            </p:childTnLst>
                          </p:cTn>
                        </p:par>
                      </p:childTnLst>
                    </p:cTn>
                  </p:par>
                  <p:par>
                    <p:cTn id="111" fill="hold">
                      <p:stCondLst>
                        <p:cond delay="indefinite"/>
                      </p:stCondLst>
                      <p:childTnLst>
                        <p:par>
                          <p:cTn id="112" fill="hold">
                            <p:stCondLst>
                              <p:cond delay="0"/>
                            </p:stCondLst>
                            <p:childTnLst>
                              <p:par>
                                <p:cTn id="113" presetID="23" presetClass="exit" presetSubtype="32" fill="hold" grpId="2" nodeType="clickEffect">
                                  <p:stCondLst>
                                    <p:cond delay="0"/>
                                  </p:stCondLst>
                                  <p:childTnLst>
                                    <p:anim calcmode="lin" valueType="num">
                                      <p:cBhvr>
                                        <p:cTn id="114" dur="1000"/>
                                        <p:tgtEl>
                                          <p:spTgt spid="172565"/>
                                        </p:tgtEl>
                                        <p:attrNameLst>
                                          <p:attrName>ppt_w</p:attrName>
                                        </p:attrNameLst>
                                      </p:cBhvr>
                                      <p:tavLst>
                                        <p:tav tm="0">
                                          <p:val>
                                            <p:strVal val="ppt_w"/>
                                          </p:val>
                                        </p:tav>
                                        <p:tav tm="100000">
                                          <p:val>
                                            <p:fltVal val="0"/>
                                          </p:val>
                                        </p:tav>
                                      </p:tavLst>
                                    </p:anim>
                                    <p:anim calcmode="lin" valueType="num">
                                      <p:cBhvr>
                                        <p:cTn id="115" dur="1000"/>
                                        <p:tgtEl>
                                          <p:spTgt spid="172565"/>
                                        </p:tgtEl>
                                        <p:attrNameLst>
                                          <p:attrName>ppt_h</p:attrName>
                                        </p:attrNameLst>
                                      </p:cBhvr>
                                      <p:tavLst>
                                        <p:tav tm="0">
                                          <p:val>
                                            <p:strVal val="ppt_h"/>
                                          </p:val>
                                        </p:tav>
                                        <p:tav tm="100000">
                                          <p:val>
                                            <p:fltVal val="0"/>
                                          </p:val>
                                        </p:tav>
                                      </p:tavLst>
                                    </p:anim>
                                    <p:set>
                                      <p:cBhvr>
                                        <p:cTn id="116" dur="1" fill="hold">
                                          <p:stCondLst>
                                            <p:cond delay="999"/>
                                          </p:stCondLst>
                                        </p:cTn>
                                        <p:tgtEl>
                                          <p:spTgt spid="172565"/>
                                        </p:tgtEl>
                                        <p:attrNameLst>
                                          <p:attrName>style.visibility</p:attrName>
                                        </p:attrNameLst>
                                      </p:cBhvr>
                                      <p:to>
                                        <p:strVal val="hidden"/>
                                      </p:to>
                                    </p:set>
                                  </p:childTnLst>
                                </p:cTn>
                              </p:par>
                              <p:par>
                                <p:cTn id="117" presetID="23" presetClass="exit" presetSubtype="32" fill="hold" grpId="1" nodeType="withEffect">
                                  <p:stCondLst>
                                    <p:cond delay="0"/>
                                  </p:stCondLst>
                                  <p:childTnLst>
                                    <p:anim calcmode="lin" valueType="num">
                                      <p:cBhvr>
                                        <p:cTn id="118" dur="1000"/>
                                        <p:tgtEl>
                                          <p:spTgt spid="172566"/>
                                        </p:tgtEl>
                                        <p:attrNameLst>
                                          <p:attrName>ppt_w</p:attrName>
                                        </p:attrNameLst>
                                      </p:cBhvr>
                                      <p:tavLst>
                                        <p:tav tm="0">
                                          <p:val>
                                            <p:strVal val="ppt_w"/>
                                          </p:val>
                                        </p:tav>
                                        <p:tav tm="100000">
                                          <p:val>
                                            <p:fltVal val="0"/>
                                          </p:val>
                                        </p:tav>
                                      </p:tavLst>
                                    </p:anim>
                                    <p:anim calcmode="lin" valueType="num">
                                      <p:cBhvr>
                                        <p:cTn id="119" dur="1000"/>
                                        <p:tgtEl>
                                          <p:spTgt spid="172566"/>
                                        </p:tgtEl>
                                        <p:attrNameLst>
                                          <p:attrName>ppt_h</p:attrName>
                                        </p:attrNameLst>
                                      </p:cBhvr>
                                      <p:tavLst>
                                        <p:tav tm="0">
                                          <p:val>
                                            <p:strVal val="ppt_h"/>
                                          </p:val>
                                        </p:tav>
                                        <p:tav tm="100000">
                                          <p:val>
                                            <p:fltVal val="0"/>
                                          </p:val>
                                        </p:tav>
                                      </p:tavLst>
                                    </p:anim>
                                    <p:set>
                                      <p:cBhvr>
                                        <p:cTn id="120" dur="1" fill="hold">
                                          <p:stCondLst>
                                            <p:cond delay="999"/>
                                          </p:stCondLst>
                                        </p:cTn>
                                        <p:tgtEl>
                                          <p:spTgt spid="172566"/>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2" presetClass="entr" presetSubtype="8" fill="hold" grpId="0" nodeType="clickEffect">
                                  <p:stCondLst>
                                    <p:cond delay="0"/>
                                  </p:stCondLst>
                                  <p:childTnLst>
                                    <p:set>
                                      <p:cBhvr>
                                        <p:cTn id="124" dur="1" fill="hold">
                                          <p:stCondLst>
                                            <p:cond delay="0"/>
                                          </p:stCondLst>
                                        </p:cTn>
                                        <p:tgtEl>
                                          <p:spTgt spid="172567"/>
                                        </p:tgtEl>
                                        <p:attrNameLst>
                                          <p:attrName>style.visibility</p:attrName>
                                        </p:attrNameLst>
                                      </p:cBhvr>
                                      <p:to>
                                        <p:strVal val="visible"/>
                                      </p:to>
                                    </p:set>
                                    <p:anim calcmode="lin" valueType="num">
                                      <p:cBhvr additive="base">
                                        <p:cTn id="125" dur="1000" fill="hold"/>
                                        <p:tgtEl>
                                          <p:spTgt spid="172567"/>
                                        </p:tgtEl>
                                        <p:attrNameLst>
                                          <p:attrName>ppt_x</p:attrName>
                                        </p:attrNameLst>
                                      </p:cBhvr>
                                      <p:tavLst>
                                        <p:tav tm="0">
                                          <p:val>
                                            <p:strVal val="0-#ppt_w/2"/>
                                          </p:val>
                                        </p:tav>
                                        <p:tav tm="100000">
                                          <p:val>
                                            <p:strVal val="#ppt_x"/>
                                          </p:val>
                                        </p:tav>
                                      </p:tavLst>
                                    </p:anim>
                                    <p:anim calcmode="lin" valueType="num">
                                      <p:cBhvr additive="base">
                                        <p:cTn id="126" dur="1000" fill="hold"/>
                                        <p:tgtEl>
                                          <p:spTgt spid="172567"/>
                                        </p:tgtEl>
                                        <p:attrNameLst>
                                          <p:attrName>ppt_y</p:attrName>
                                        </p:attrNameLst>
                                      </p:cBhvr>
                                      <p:tavLst>
                                        <p:tav tm="0">
                                          <p:val>
                                            <p:strVal val="#ppt_y"/>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172568"/>
                                        </p:tgtEl>
                                        <p:attrNameLst>
                                          <p:attrName>style.visibility</p:attrName>
                                        </p:attrNameLst>
                                      </p:cBhvr>
                                      <p:to>
                                        <p:strVal val="visible"/>
                                      </p:to>
                                    </p:set>
                                    <p:animEffect transition="in" filter="fade">
                                      <p:cBhvr>
                                        <p:cTn id="131" dur="1000"/>
                                        <p:tgtEl>
                                          <p:spTgt spid="172568"/>
                                        </p:tgtEl>
                                      </p:cBhvr>
                                    </p:animEffect>
                                    <p:anim calcmode="lin" valueType="num">
                                      <p:cBhvr>
                                        <p:cTn id="132" dur="1000" fill="hold"/>
                                        <p:tgtEl>
                                          <p:spTgt spid="172568"/>
                                        </p:tgtEl>
                                        <p:attrNameLst>
                                          <p:attrName>ppt_x</p:attrName>
                                        </p:attrNameLst>
                                      </p:cBhvr>
                                      <p:tavLst>
                                        <p:tav tm="0">
                                          <p:val>
                                            <p:strVal val="#ppt_x"/>
                                          </p:val>
                                        </p:tav>
                                        <p:tav tm="100000">
                                          <p:val>
                                            <p:strVal val="#ppt_x"/>
                                          </p:val>
                                        </p:tav>
                                      </p:tavLst>
                                    </p:anim>
                                    <p:anim calcmode="lin" valueType="num">
                                      <p:cBhvr>
                                        <p:cTn id="133" dur="1000" fill="hold"/>
                                        <p:tgtEl>
                                          <p:spTgt spid="172568"/>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10" presetClass="exit" presetSubtype="0" fill="hold" grpId="1" nodeType="clickEffect">
                                  <p:stCondLst>
                                    <p:cond delay="0"/>
                                  </p:stCondLst>
                                  <p:childTnLst>
                                    <p:animEffect transition="out" filter="fade">
                                      <p:cBhvr>
                                        <p:cTn id="137" dur="2000"/>
                                        <p:tgtEl>
                                          <p:spTgt spid="172568"/>
                                        </p:tgtEl>
                                      </p:cBhvr>
                                    </p:animEffect>
                                    <p:set>
                                      <p:cBhvr>
                                        <p:cTn id="138" dur="1" fill="hold">
                                          <p:stCondLst>
                                            <p:cond delay="1999"/>
                                          </p:stCondLst>
                                        </p:cTn>
                                        <p:tgtEl>
                                          <p:spTgt spid="172568"/>
                                        </p:tgtEl>
                                        <p:attrNameLst>
                                          <p:attrName>style.visibility</p:attrName>
                                        </p:attrNameLst>
                                      </p:cBhvr>
                                      <p:to>
                                        <p:strVal val="hidden"/>
                                      </p:to>
                                    </p:set>
                                  </p:childTnLst>
                                </p:cTn>
                              </p:par>
                              <p:par>
                                <p:cTn id="139" presetID="23" presetClass="exit" presetSubtype="32" fill="hold" grpId="1" nodeType="withEffect">
                                  <p:stCondLst>
                                    <p:cond delay="0"/>
                                  </p:stCondLst>
                                  <p:childTnLst>
                                    <p:anim calcmode="lin" valueType="num">
                                      <p:cBhvr>
                                        <p:cTn id="140" dur="1000"/>
                                        <p:tgtEl>
                                          <p:spTgt spid="172567"/>
                                        </p:tgtEl>
                                        <p:attrNameLst>
                                          <p:attrName>ppt_w</p:attrName>
                                        </p:attrNameLst>
                                      </p:cBhvr>
                                      <p:tavLst>
                                        <p:tav tm="0">
                                          <p:val>
                                            <p:strVal val="ppt_w"/>
                                          </p:val>
                                        </p:tav>
                                        <p:tav tm="100000">
                                          <p:val>
                                            <p:fltVal val="0"/>
                                          </p:val>
                                        </p:tav>
                                      </p:tavLst>
                                    </p:anim>
                                    <p:anim calcmode="lin" valueType="num">
                                      <p:cBhvr>
                                        <p:cTn id="141" dur="1000"/>
                                        <p:tgtEl>
                                          <p:spTgt spid="172567"/>
                                        </p:tgtEl>
                                        <p:attrNameLst>
                                          <p:attrName>ppt_h</p:attrName>
                                        </p:attrNameLst>
                                      </p:cBhvr>
                                      <p:tavLst>
                                        <p:tav tm="0">
                                          <p:val>
                                            <p:strVal val="ppt_h"/>
                                          </p:val>
                                        </p:tav>
                                        <p:tav tm="100000">
                                          <p:val>
                                            <p:fltVal val="0"/>
                                          </p:val>
                                        </p:tav>
                                      </p:tavLst>
                                    </p:anim>
                                    <p:set>
                                      <p:cBhvr>
                                        <p:cTn id="142" dur="1" fill="hold">
                                          <p:stCondLst>
                                            <p:cond delay="999"/>
                                          </p:stCondLst>
                                        </p:cTn>
                                        <p:tgtEl>
                                          <p:spTgt spid="1725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557" grpId="0" animBg="1"/>
      <p:bldP spid="172558" grpId="0" animBg="1"/>
      <p:bldP spid="172558" grpId="1" animBg="1"/>
      <p:bldP spid="172559" grpId="0" animBg="1"/>
      <p:bldP spid="172559" grpId="1" animBg="1"/>
      <p:bldP spid="172560" grpId="0" animBg="1"/>
      <p:bldP spid="172561" grpId="0" animBg="1"/>
      <p:bldP spid="172561" grpId="1" animBg="1"/>
      <p:bldP spid="172562" grpId="0" animBg="1"/>
      <p:bldP spid="172562" grpId="1" animBg="1"/>
      <p:bldP spid="172562" grpId="2" animBg="1"/>
      <p:bldP spid="172563" grpId="0" animBg="1"/>
      <p:bldP spid="172563" grpId="1" animBg="1"/>
      <p:bldP spid="172564" grpId="0" animBg="1"/>
      <p:bldP spid="172564" grpId="1" animBg="1"/>
      <p:bldP spid="172565" grpId="0" animBg="1"/>
      <p:bldP spid="172565" grpId="1" animBg="1"/>
      <p:bldP spid="172565" grpId="2" animBg="1"/>
      <p:bldP spid="172566" grpId="0" animBg="1"/>
      <p:bldP spid="172566" grpId="1" animBg="1"/>
      <p:bldP spid="172567" grpId="0" animBg="1"/>
      <p:bldP spid="172567" grpId="1" animBg="1"/>
      <p:bldP spid="172568" grpId="0" animBg="1"/>
      <p:bldP spid="17256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15875" y="188913"/>
            <a:ext cx="3384550" cy="685800"/>
          </a:xfrm>
          <a:effectLst>
            <a:outerShdw dist="17961" dir="2700000" algn="ctr" rotWithShape="0">
              <a:schemeClr val="tx1"/>
            </a:outerShdw>
          </a:effectLst>
        </p:spPr>
        <p:txBody>
          <a:bodyPr/>
          <a:lstStyle/>
          <a:p>
            <a:pPr eaLnBrk="1" hangingPunct="1">
              <a:defRPr/>
            </a:pPr>
            <a:r>
              <a:rPr lang="en-US" altLang="zh-TW" sz="2400" smtClean="0"/>
              <a:t>Value of Aggregation</a:t>
            </a:r>
          </a:p>
        </p:txBody>
      </p:sp>
      <p:graphicFrame>
        <p:nvGraphicFramePr>
          <p:cNvPr id="192515" name="Group 3"/>
          <p:cNvGraphicFramePr>
            <a:graphicFrameLocks noGrp="1"/>
          </p:cNvGraphicFramePr>
          <p:nvPr/>
        </p:nvGraphicFramePr>
        <p:xfrm>
          <a:off x="3240088" y="115888"/>
          <a:ext cx="6537325" cy="6594240"/>
        </p:xfrm>
        <a:graphic>
          <a:graphicData uri="http://schemas.openxmlformats.org/drawingml/2006/table">
            <a:tbl>
              <a:tblPr/>
              <a:tblGrid>
                <a:gridCol w="3532187"/>
                <a:gridCol w="1576388"/>
                <a:gridCol w="142875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accent1"/>
                          </a:solidFill>
                          <a:effectLst/>
                          <a:latin typeface="Arial" charset="0"/>
                          <a:ea typeface="新細明體" pitchFamily="18" charset="-120"/>
                        </a:rPr>
                        <a:t>Motors</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accent1"/>
                          </a:solidFill>
                          <a:effectLst/>
                          <a:latin typeface="Arial" charset="0"/>
                          <a:ea typeface="新細明體" pitchFamily="18" charset="-120"/>
                        </a:rPr>
                        <a:t>Cleaner</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bg1"/>
                          </a:solidFill>
                          <a:effectLst/>
                          <a:latin typeface="Arial" charset="0"/>
                          <a:ea typeface="新細明體" pitchFamily="18" charset="-120"/>
                        </a:rPr>
                        <a:t>Inventory Is Stocked in Each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demand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Safety inventory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132</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211,200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$105,600,000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$15,792,000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Inventory Is Aggregated at the DC</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 of a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0.05</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0.0025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Aggregate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13,159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$2,632,000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$394,770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Savings</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inventory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$102,968,000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$15,397,230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holding cost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$25,742,000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$3,849,308</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Holding cost saving per unit sold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$15.47</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$0.046</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Savings as a percentage of product cost</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3.09%</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r>
            </a:tbl>
          </a:graphicData>
        </a:graphic>
      </p:graphicFrame>
      <p:sp>
        <p:nvSpPr>
          <p:cNvPr id="27733" name="Rectangle 85"/>
          <p:cNvSpPr>
            <a:spLocks noChangeArrowheads="1"/>
          </p:cNvSpPr>
          <p:nvPr/>
        </p:nvSpPr>
        <p:spPr bwMode="auto">
          <a:xfrm>
            <a:off x="128588" y="981075"/>
            <a:ext cx="3097212" cy="3455988"/>
          </a:xfrm>
          <a:prstGeom prst="rect">
            <a:avLst/>
          </a:prstGeom>
          <a:noFill/>
          <a:ln w="9525">
            <a:noFill/>
            <a:miter lim="800000"/>
            <a:headEnd/>
            <a:tailEnd/>
          </a:ln>
        </p:spPr>
        <p:txBody>
          <a:bodyPr/>
          <a:lstStyle/>
          <a:p>
            <a:pPr marL="342900" indent="-342900" algn="l">
              <a:spcBef>
                <a:spcPct val="20000"/>
              </a:spcBef>
              <a:buFont typeface="CommonBullets" pitchFamily="34" charset="2"/>
              <a:buChar char="&gt;"/>
            </a:pPr>
            <a:r>
              <a:rPr lang="en-US" altLang="zh-TW" sz="2000">
                <a:solidFill>
                  <a:schemeClr val="bg1"/>
                </a:solidFill>
                <a:latin typeface="Arial" charset="0"/>
              </a:rPr>
              <a:t>The higher the coefficient of variation (and product value), the greater the reduction in safety inventory as a result of centralization.</a:t>
            </a:r>
          </a:p>
        </p:txBody>
      </p:sp>
      <p:pic>
        <p:nvPicPr>
          <p:cNvPr id="27734" name="Picture 86" descr="0101"/>
          <p:cNvPicPr>
            <a:picLocks noChangeAspect="1" noChangeArrowheads="1"/>
          </p:cNvPicPr>
          <p:nvPr/>
        </p:nvPicPr>
        <p:blipFill>
          <a:blip r:embed="rId3" cstate="print"/>
          <a:srcRect b="13461"/>
          <a:stretch>
            <a:fillRect/>
          </a:stretch>
        </p:blipFill>
        <p:spPr bwMode="auto">
          <a:xfrm>
            <a:off x="0" y="0"/>
            <a:ext cx="9906000" cy="6858000"/>
          </a:xfrm>
          <a:prstGeom prst="rect">
            <a:avLst/>
          </a:prstGeom>
          <a:noFill/>
          <a:ln w="9525">
            <a:noFill/>
            <a:miter lim="800000"/>
            <a:headEnd/>
            <a:tailEnd/>
          </a:ln>
        </p:spPr>
      </p:pic>
      <p:sp>
        <p:nvSpPr>
          <p:cNvPr id="192609" name="Rectangle 97"/>
          <p:cNvSpPr>
            <a:spLocks noChangeArrowheads="1"/>
          </p:cNvSpPr>
          <p:nvPr/>
        </p:nvSpPr>
        <p:spPr bwMode="auto">
          <a:xfrm>
            <a:off x="0" y="3522663"/>
            <a:ext cx="5097463" cy="266700"/>
          </a:xfrm>
          <a:prstGeom prst="rect">
            <a:avLst/>
          </a:prstGeom>
          <a:noFill/>
          <a:ln w="38100">
            <a:solidFill>
              <a:srgbClr val="CC3300"/>
            </a:solidFill>
            <a:miter lim="800000"/>
            <a:headEnd/>
            <a:tailEnd/>
          </a:ln>
        </p:spPr>
        <p:txBody>
          <a:bodyPr wrap="none" anchor="ctr"/>
          <a:lstStyle/>
          <a:p>
            <a:endParaRPr lang="zh-TW" altLang="en-US"/>
          </a:p>
        </p:txBody>
      </p:sp>
      <p:sp>
        <p:nvSpPr>
          <p:cNvPr id="192611" name="Text Box 99"/>
          <p:cNvSpPr txBox="1">
            <a:spLocks noChangeArrowheads="1"/>
          </p:cNvSpPr>
          <p:nvPr/>
        </p:nvSpPr>
        <p:spPr bwMode="auto">
          <a:xfrm>
            <a:off x="3513138" y="1036638"/>
            <a:ext cx="1584325" cy="376237"/>
          </a:xfrm>
          <a:prstGeom prst="rect">
            <a:avLst/>
          </a:prstGeom>
          <a:solidFill>
            <a:schemeClr val="tx1"/>
          </a:solidFill>
          <a:ln w="9525">
            <a:solidFill>
              <a:schemeClr val="bg1"/>
            </a:solidFill>
            <a:miter lim="800000"/>
            <a:headEnd/>
            <a:tailEnd/>
          </a:ln>
        </p:spPr>
        <p:txBody>
          <a:bodyPr>
            <a:spAutoFit/>
          </a:bodyPr>
          <a:lstStyle/>
          <a:p>
            <a:r>
              <a:rPr lang="en-US" altLang="zh-TW" sz="1800">
                <a:solidFill>
                  <a:schemeClr val="bg1"/>
                </a:solidFill>
                <a:latin typeface="Arial" charset="0"/>
              </a:rPr>
              <a:t>=20*1600</a:t>
            </a:r>
          </a:p>
        </p:txBody>
      </p:sp>
      <p:sp>
        <p:nvSpPr>
          <p:cNvPr id="192612" name="Rectangle 100"/>
          <p:cNvSpPr>
            <a:spLocks noChangeArrowheads="1"/>
          </p:cNvSpPr>
          <p:nvPr/>
        </p:nvSpPr>
        <p:spPr bwMode="auto">
          <a:xfrm>
            <a:off x="12700" y="3763963"/>
            <a:ext cx="5084763" cy="241300"/>
          </a:xfrm>
          <a:prstGeom prst="rect">
            <a:avLst/>
          </a:prstGeom>
          <a:noFill/>
          <a:ln w="38100">
            <a:solidFill>
              <a:srgbClr val="CC3300"/>
            </a:solidFill>
            <a:miter lim="800000"/>
            <a:headEnd/>
            <a:tailEnd/>
          </a:ln>
        </p:spPr>
        <p:txBody>
          <a:bodyPr wrap="none" anchor="ctr"/>
          <a:lstStyle/>
          <a:p>
            <a:endParaRPr lang="zh-TW" altLang="en-US"/>
          </a:p>
        </p:txBody>
      </p:sp>
      <p:sp>
        <p:nvSpPr>
          <p:cNvPr id="192613" name="Text Box 101"/>
          <p:cNvSpPr txBox="1">
            <a:spLocks noChangeArrowheads="1"/>
          </p:cNvSpPr>
          <p:nvPr/>
        </p:nvSpPr>
        <p:spPr bwMode="auto">
          <a:xfrm>
            <a:off x="3513138" y="1052513"/>
            <a:ext cx="1965325" cy="376237"/>
          </a:xfrm>
          <a:prstGeom prst="rect">
            <a:avLst/>
          </a:prstGeom>
          <a:solidFill>
            <a:schemeClr val="tx1"/>
          </a:solidFill>
          <a:ln w="9525">
            <a:solidFill>
              <a:schemeClr val="bg1"/>
            </a:solidFill>
            <a:miter lim="800000"/>
            <a:headEnd/>
            <a:tailEnd/>
          </a:ln>
        </p:spPr>
        <p:txBody>
          <a:bodyPr wrap="none">
            <a:spAutoFit/>
          </a:bodyPr>
          <a:lstStyle/>
          <a:p>
            <a:r>
              <a:rPr lang="en-US" altLang="zh-TW" sz="1800">
                <a:solidFill>
                  <a:schemeClr val="bg1"/>
                </a:solidFill>
                <a:latin typeface="Arial" charset="0"/>
              </a:rPr>
              <a:t>=SQRT(1600)*40</a:t>
            </a:r>
          </a:p>
        </p:txBody>
      </p:sp>
      <p:sp>
        <p:nvSpPr>
          <p:cNvPr id="192614" name="Rectangle 102"/>
          <p:cNvSpPr>
            <a:spLocks noChangeArrowheads="1"/>
          </p:cNvSpPr>
          <p:nvPr/>
        </p:nvSpPr>
        <p:spPr bwMode="auto">
          <a:xfrm>
            <a:off x="-15875" y="4025900"/>
            <a:ext cx="5113338" cy="266700"/>
          </a:xfrm>
          <a:prstGeom prst="rect">
            <a:avLst/>
          </a:prstGeom>
          <a:noFill/>
          <a:ln w="38100">
            <a:solidFill>
              <a:srgbClr val="CC3300"/>
            </a:solidFill>
            <a:miter lim="800000"/>
            <a:headEnd/>
            <a:tailEnd/>
          </a:ln>
        </p:spPr>
        <p:txBody>
          <a:bodyPr wrap="none" anchor="ctr"/>
          <a:lstStyle/>
          <a:p>
            <a:endParaRPr lang="zh-TW" altLang="en-US"/>
          </a:p>
        </p:txBody>
      </p:sp>
      <p:sp>
        <p:nvSpPr>
          <p:cNvPr id="192615" name="Text Box 103"/>
          <p:cNvSpPr txBox="1">
            <a:spLocks noChangeArrowheads="1"/>
          </p:cNvSpPr>
          <p:nvPr/>
        </p:nvSpPr>
        <p:spPr bwMode="auto">
          <a:xfrm>
            <a:off x="3513138" y="1052513"/>
            <a:ext cx="1076325" cy="376237"/>
          </a:xfrm>
          <a:prstGeom prst="rect">
            <a:avLst/>
          </a:prstGeom>
          <a:solidFill>
            <a:schemeClr val="tx1"/>
          </a:solidFill>
          <a:ln w="9525">
            <a:solidFill>
              <a:schemeClr val="bg1"/>
            </a:solidFill>
            <a:miter lim="800000"/>
            <a:headEnd/>
            <a:tailEnd/>
          </a:ln>
        </p:spPr>
        <p:txBody>
          <a:bodyPr wrap="none">
            <a:spAutoFit/>
          </a:bodyPr>
          <a:lstStyle/>
          <a:p>
            <a:r>
              <a:rPr lang="en-US" altLang="zh-TW" sz="1800">
                <a:solidFill>
                  <a:schemeClr val="bg1"/>
                </a:solidFill>
                <a:latin typeface="Arial" charset="0"/>
              </a:rPr>
              <a:t>=B10/B9</a:t>
            </a:r>
          </a:p>
        </p:txBody>
      </p:sp>
      <p:sp>
        <p:nvSpPr>
          <p:cNvPr id="192616" name="Freeform 104"/>
          <p:cNvSpPr>
            <a:spLocks/>
          </p:cNvSpPr>
          <p:nvPr/>
        </p:nvSpPr>
        <p:spPr bwMode="auto">
          <a:xfrm>
            <a:off x="4927600" y="2420938"/>
            <a:ext cx="850900" cy="1693862"/>
          </a:xfrm>
          <a:custGeom>
            <a:avLst/>
            <a:gdLst/>
            <a:ahLst/>
            <a:cxnLst>
              <a:cxn ang="0">
                <a:pos x="16" y="0"/>
              </a:cxn>
              <a:cxn ang="0">
                <a:pos x="464" y="291"/>
              </a:cxn>
              <a:cxn ang="0">
                <a:pos x="448" y="699"/>
              </a:cxn>
              <a:cxn ang="0">
                <a:pos x="0" y="1067"/>
              </a:cxn>
            </a:cxnLst>
            <a:rect l="0" t="0" r="r" b="b"/>
            <a:pathLst>
              <a:path w="536" h="1067">
                <a:moveTo>
                  <a:pt x="16" y="0"/>
                </a:moveTo>
                <a:cubicBezTo>
                  <a:pt x="91" y="49"/>
                  <a:pt x="392" y="175"/>
                  <a:pt x="464" y="291"/>
                </a:cubicBezTo>
                <a:cubicBezTo>
                  <a:pt x="536" y="407"/>
                  <a:pt x="525" y="570"/>
                  <a:pt x="448" y="699"/>
                </a:cubicBezTo>
                <a:cubicBezTo>
                  <a:pt x="371" y="828"/>
                  <a:pt x="93" y="990"/>
                  <a:pt x="0" y="1067"/>
                </a:cubicBezTo>
              </a:path>
            </a:pathLst>
          </a:custGeom>
          <a:noFill/>
          <a:ln w="28575" cap="flat" cmpd="sng">
            <a:solidFill>
              <a:srgbClr val="CC3300"/>
            </a:solidFill>
            <a:prstDash val="solid"/>
            <a:miter lim="800000"/>
            <a:headEnd type="diamond" w="med" len="med"/>
            <a:tailEnd type="triangle" w="med" len="med"/>
          </a:ln>
          <a:effectLst>
            <a:outerShdw dist="17961" dir="2700000" algn="ctr" rotWithShape="0">
              <a:schemeClr val="tx1"/>
            </a:outerShdw>
          </a:effectLst>
        </p:spPr>
        <p:txBody>
          <a:bodyPr wrap="none" anchor="ctr"/>
          <a:lstStyle/>
          <a:p>
            <a:pPr>
              <a:defRPr/>
            </a:pPr>
            <a:endParaRPr lang="zh-TW" altLang="en-US"/>
          </a:p>
        </p:txBody>
      </p:sp>
      <p:sp>
        <p:nvSpPr>
          <p:cNvPr id="192617" name="Text Box 105"/>
          <p:cNvSpPr txBox="1">
            <a:spLocks noChangeArrowheads="1"/>
          </p:cNvSpPr>
          <p:nvPr/>
        </p:nvSpPr>
        <p:spPr bwMode="auto">
          <a:xfrm>
            <a:off x="3513138" y="1052513"/>
            <a:ext cx="3756025" cy="376237"/>
          </a:xfrm>
          <a:prstGeom prst="rect">
            <a:avLst/>
          </a:prstGeom>
          <a:solidFill>
            <a:schemeClr val="tx1"/>
          </a:solidFill>
          <a:ln w="9525">
            <a:solidFill>
              <a:srgbClr val="DDDDDD"/>
            </a:solidFill>
            <a:miter lim="800000"/>
            <a:headEnd/>
            <a:tailEnd/>
          </a:ln>
        </p:spPr>
        <p:txBody>
          <a:bodyPr wrap="none">
            <a:spAutoFit/>
          </a:bodyPr>
          <a:lstStyle/>
          <a:p>
            <a:r>
              <a:rPr lang="en-US" altLang="zh-TW" sz="1800">
                <a:solidFill>
                  <a:schemeClr val="bg1"/>
                </a:solidFill>
                <a:latin typeface="Arial" charset="0"/>
              </a:rPr>
              <a:t>=NORMSINV(0.95)*SQRT(4)*1600</a:t>
            </a:r>
          </a:p>
        </p:txBody>
      </p:sp>
      <p:sp>
        <p:nvSpPr>
          <p:cNvPr id="192618" name="Rectangle 106"/>
          <p:cNvSpPr>
            <a:spLocks noChangeArrowheads="1"/>
          </p:cNvSpPr>
          <p:nvPr/>
        </p:nvSpPr>
        <p:spPr bwMode="auto">
          <a:xfrm>
            <a:off x="0" y="4271963"/>
            <a:ext cx="5097463" cy="236537"/>
          </a:xfrm>
          <a:prstGeom prst="rect">
            <a:avLst/>
          </a:prstGeom>
          <a:noFill/>
          <a:ln w="28575">
            <a:solidFill>
              <a:srgbClr val="CC3300"/>
            </a:solidFill>
            <a:miter lim="800000"/>
            <a:headEnd/>
            <a:tailEnd/>
          </a:ln>
        </p:spPr>
        <p:txBody>
          <a:bodyPr wrap="none" anchor="ctr"/>
          <a:lstStyle/>
          <a:p>
            <a:endParaRPr lang="zh-TW" altLang="en-US"/>
          </a:p>
        </p:txBody>
      </p:sp>
      <p:sp>
        <p:nvSpPr>
          <p:cNvPr id="192619" name="Freeform 107"/>
          <p:cNvSpPr>
            <a:spLocks/>
          </p:cNvSpPr>
          <p:nvPr/>
        </p:nvSpPr>
        <p:spPr bwMode="auto">
          <a:xfrm>
            <a:off x="4953000" y="2924175"/>
            <a:ext cx="850900" cy="1477963"/>
          </a:xfrm>
          <a:custGeom>
            <a:avLst/>
            <a:gdLst/>
            <a:ahLst/>
            <a:cxnLst>
              <a:cxn ang="0">
                <a:pos x="16" y="0"/>
              </a:cxn>
              <a:cxn ang="0">
                <a:pos x="464" y="291"/>
              </a:cxn>
              <a:cxn ang="0">
                <a:pos x="448" y="699"/>
              </a:cxn>
              <a:cxn ang="0">
                <a:pos x="0" y="1067"/>
              </a:cxn>
            </a:cxnLst>
            <a:rect l="0" t="0" r="r" b="b"/>
            <a:pathLst>
              <a:path w="536" h="1067">
                <a:moveTo>
                  <a:pt x="16" y="0"/>
                </a:moveTo>
                <a:cubicBezTo>
                  <a:pt x="91" y="49"/>
                  <a:pt x="392" y="175"/>
                  <a:pt x="464" y="291"/>
                </a:cubicBezTo>
                <a:cubicBezTo>
                  <a:pt x="536" y="407"/>
                  <a:pt x="525" y="570"/>
                  <a:pt x="448" y="699"/>
                </a:cubicBezTo>
                <a:cubicBezTo>
                  <a:pt x="371" y="828"/>
                  <a:pt x="93" y="990"/>
                  <a:pt x="0" y="1067"/>
                </a:cubicBezTo>
              </a:path>
            </a:pathLst>
          </a:custGeom>
          <a:noFill/>
          <a:ln w="28575" cap="flat" cmpd="sng">
            <a:solidFill>
              <a:srgbClr val="CC3300"/>
            </a:solidFill>
            <a:prstDash val="solid"/>
            <a:miter lim="800000"/>
            <a:headEnd type="diamond" w="med" len="med"/>
            <a:tailEnd type="triangle" w="med" len="med"/>
          </a:ln>
          <a:effectLst>
            <a:outerShdw dist="17961" dir="2700000" algn="ctr" rotWithShape="0">
              <a:schemeClr val="tx1"/>
            </a:outerShdw>
          </a:effectLst>
        </p:spPr>
        <p:txBody>
          <a:bodyPr wrap="none" anchor="ctr"/>
          <a:lstStyle/>
          <a:p>
            <a:pPr>
              <a:defRPr/>
            </a:pPr>
            <a:endParaRPr lang="zh-TW" altLang="en-US"/>
          </a:p>
        </p:txBody>
      </p:sp>
      <p:sp>
        <p:nvSpPr>
          <p:cNvPr id="192620" name="Rectangle 108"/>
          <p:cNvSpPr>
            <a:spLocks noChangeArrowheads="1"/>
          </p:cNvSpPr>
          <p:nvPr/>
        </p:nvSpPr>
        <p:spPr bwMode="auto">
          <a:xfrm>
            <a:off x="-15875" y="4508500"/>
            <a:ext cx="5113338" cy="215900"/>
          </a:xfrm>
          <a:prstGeom prst="rect">
            <a:avLst/>
          </a:prstGeom>
          <a:noFill/>
          <a:ln w="28575">
            <a:solidFill>
              <a:srgbClr val="CC3300"/>
            </a:solidFill>
            <a:miter lim="800000"/>
            <a:headEnd/>
            <a:tailEnd/>
          </a:ln>
        </p:spPr>
        <p:txBody>
          <a:bodyPr wrap="none" anchor="ctr"/>
          <a:lstStyle/>
          <a:p>
            <a:endParaRPr lang="zh-TW" altLang="en-US"/>
          </a:p>
        </p:txBody>
      </p:sp>
      <p:sp>
        <p:nvSpPr>
          <p:cNvPr id="192621" name="Text Box 109"/>
          <p:cNvSpPr txBox="1">
            <a:spLocks noChangeArrowheads="1"/>
          </p:cNvSpPr>
          <p:nvPr/>
        </p:nvSpPr>
        <p:spPr bwMode="auto">
          <a:xfrm>
            <a:off x="3513138" y="1052513"/>
            <a:ext cx="1304925" cy="376237"/>
          </a:xfrm>
          <a:prstGeom prst="rect">
            <a:avLst/>
          </a:prstGeom>
          <a:solidFill>
            <a:schemeClr val="tx1"/>
          </a:solidFill>
          <a:ln w="9525">
            <a:solidFill>
              <a:schemeClr val="bg1"/>
            </a:solidFill>
            <a:miter lim="800000"/>
            <a:headEnd/>
            <a:tailEnd/>
          </a:ln>
        </p:spPr>
        <p:txBody>
          <a:bodyPr wrap="none">
            <a:spAutoFit/>
          </a:bodyPr>
          <a:lstStyle/>
          <a:p>
            <a:r>
              <a:rPr lang="en-US" altLang="zh-TW" sz="1800">
                <a:solidFill>
                  <a:schemeClr val="bg1"/>
                </a:solidFill>
                <a:latin typeface="Arial" charset="0"/>
              </a:rPr>
              <a:t>=5264*500</a:t>
            </a:r>
          </a:p>
        </p:txBody>
      </p:sp>
      <p:pic>
        <p:nvPicPr>
          <p:cNvPr id="27747" name="Picture 15" descr="cc">
            <a:hlinkClick r:id="rId4"/>
          </p:cNvPr>
          <p:cNvPicPr>
            <a:picLocks noChangeAspect="1" noChangeArrowheads="1"/>
          </p:cNvPicPr>
          <p:nvPr/>
        </p:nvPicPr>
        <p:blipFill>
          <a:blip r:embed="rId5" cstate="print"/>
          <a:srcRect/>
          <a:stretch>
            <a:fillRect/>
          </a:stretch>
        </p:blipFill>
        <p:spPr bwMode="auto">
          <a:xfrm>
            <a:off x="212725" y="6484938"/>
            <a:ext cx="647700" cy="233362"/>
          </a:xfrm>
          <a:prstGeom prst="rect">
            <a:avLst/>
          </a:prstGeom>
          <a:noFill/>
          <a:ln w="9525">
            <a:noFill/>
            <a:miter lim="800000"/>
            <a:headEnd/>
            <a:tailEnd/>
          </a:ln>
        </p:spPr>
      </p:pic>
      <p:sp>
        <p:nvSpPr>
          <p:cNvPr id="27748" name="文字方塊 20"/>
          <p:cNvSpPr txBox="1">
            <a:spLocks noChangeArrowheads="1"/>
          </p:cNvSpPr>
          <p:nvPr/>
        </p:nvSpPr>
        <p:spPr bwMode="auto">
          <a:xfrm>
            <a:off x="884238" y="6470650"/>
            <a:ext cx="1944687" cy="247650"/>
          </a:xfrm>
          <a:prstGeom prst="rect">
            <a:avLst/>
          </a:prstGeom>
          <a:noFill/>
          <a:ln w="9525">
            <a:noFill/>
            <a:miter lim="800000"/>
            <a:headEnd/>
            <a:tailEnd/>
          </a:ln>
        </p:spPr>
        <p:txBody>
          <a:bodyPr>
            <a:spAutoFit/>
          </a:bodyPr>
          <a:lstStyle/>
          <a:p>
            <a:pPr algn="l"/>
            <a:r>
              <a:rPr lang="zh-TW" altLang="en-US" sz="1000" dirty="0" smtClean="0"/>
              <a:t>臺灣大學 郭瑞祥老師</a:t>
            </a:r>
            <a:endParaRPr lang="en-US" altLang="zh-TW" sz="1000" dirty="0"/>
          </a:p>
        </p:txBody>
      </p:sp>
      <p:sp>
        <p:nvSpPr>
          <p:cNvPr id="20"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2609"/>
                                        </p:tgtEl>
                                        <p:attrNameLst>
                                          <p:attrName>style.visibility</p:attrName>
                                        </p:attrNameLst>
                                      </p:cBhvr>
                                      <p:to>
                                        <p:strVal val="visible"/>
                                      </p:to>
                                    </p:set>
                                    <p:anim calcmode="lin" valueType="num">
                                      <p:cBhvr additive="base">
                                        <p:cTn id="7" dur="1000" fill="hold"/>
                                        <p:tgtEl>
                                          <p:spTgt spid="192609"/>
                                        </p:tgtEl>
                                        <p:attrNameLst>
                                          <p:attrName>ppt_x</p:attrName>
                                        </p:attrNameLst>
                                      </p:cBhvr>
                                      <p:tavLst>
                                        <p:tav tm="0">
                                          <p:val>
                                            <p:strVal val="0-#ppt_w/2"/>
                                          </p:val>
                                        </p:tav>
                                        <p:tav tm="100000">
                                          <p:val>
                                            <p:strVal val="#ppt_x"/>
                                          </p:val>
                                        </p:tav>
                                      </p:tavLst>
                                    </p:anim>
                                    <p:anim calcmode="lin" valueType="num">
                                      <p:cBhvr additive="base">
                                        <p:cTn id="8" dur="1000" fill="hold"/>
                                        <p:tgtEl>
                                          <p:spTgt spid="1926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192611"/>
                                        </p:tgtEl>
                                        <p:attrNameLst>
                                          <p:attrName>style.visibility</p:attrName>
                                        </p:attrNameLst>
                                      </p:cBhvr>
                                      <p:to>
                                        <p:strVal val="visible"/>
                                      </p:to>
                                    </p:set>
                                    <p:anim calcmode="lin" valueType="num">
                                      <p:cBhvr>
                                        <p:cTn id="13" dur="1000" fill="hold"/>
                                        <p:tgtEl>
                                          <p:spTgt spid="192611"/>
                                        </p:tgtEl>
                                        <p:attrNameLst>
                                          <p:attrName>ppt_w</p:attrName>
                                        </p:attrNameLst>
                                      </p:cBhvr>
                                      <p:tavLst>
                                        <p:tav tm="0">
                                          <p:val>
                                            <p:strVal val="#ppt_w+.3"/>
                                          </p:val>
                                        </p:tav>
                                        <p:tav tm="100000">
                                          <p:val>
                                            <p:strVal val="#ppt_w"/>
                                          </p:val>
                                        </p:tav>
                                      </p:tavLst>
                                    </p:anim>
                                    <p:anim calcmode="lin" valueType="num">
                                      <p:cBhvr>
                                        <p:cTn id="14" dur="1000" fill="hold"/>
                                        <p:tgtEl>
                                          <p:spTgt spid="192611"/>
                                        </p:tgtEl>
                                        <p:attrNameLst>
                                          <p:attrName>ppt_h</p:attrName>
                                        </p:attrNameLst>
                                      </p:cBhvr>
                                      <p:tavLst>
                                        <p:tav tm="0">
                                          <p:val>
                                            <p:strVal val="#ppt_h"/>
                                          </p:val>
                                        </p:tav>
                                        <p:tav tm="100000">
                                          <p:val>
                                            <p:strVal val="#ppt_h"/>
                                          </p:val>
                                        </p:tav>
                                      </p:tavLst>
                                    </p:anim>
                                    <p:animEffect transition="in" filter="fade">
                                      <p:cBhvr>
                                        <p:cTn id="15" dur="1000"/>
                                        <p:tgtEl>
                                          <p:spTgt spid="192611"/>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xit" presetSubtype="2" fill="hold" grpId="1" nodeType="clickEffect">
                                  <p:stCondLst>
                                    <p:cond delay="0"/>
                                  </p:stCondLst>
                                  <p:childTnLst>
                                    <p:anim calcmode="lin" valueType="num">
                                      <p:cBhvr additive="base">
                                        <p:cTn id="19" dur="1000"/>
                                        <p:tgtEl>
                                          <p:spTgt spid="192609"/>
                                        </p:tgtEl>
                                        <p:attrNameLst>
                                          <p:attrName>ppt_x</p:attrName>
                                        </p:attrNameLst>
                                      </p:cBhvr>
                                      <p:tavLst>
                                        <p:tav tm="0">
                                          <p:val>
                                            <p:strVal val="ppt_x"/>
                                          </p:val>
                                        </p:tav>
                                        <p:tav tm="100000">
                                          <p:val>
                                            <p:strVal val="1+ppt_w/2"/>
                                          </p:val>
                                        </p:tav>
                                      </p:tavLst>
                                    </p:anim>
                                    <p:anim calcmode="lin" valueType="num">
                                      <p:cBhvr additive="base">
                                        <p:cTn id="20" dur="1000"/>
                                        <p:tgtEl>
                                          <p:spTgt spid="192609"/>
                                        </p:tgtEl>
                                        <p:attrNameLst>
                                          <p:attrName>ppt_y</p:attrName>
                                        </p:attrNameLst>
                                      </p:cBhvr>
                                      <p:tavLst>
                                        <p:tav tm="0">
                                          <p:val>
                                            <p:strVal val="ppt_y"/>
                                          </p:val>
                                        </p:tav>
                                        <p:tav tm="100000">
                                          <p:val>
                                            <p:strVal val="ppt_y"/>
                                          </p:val>
                                        </p:tav>
                                      </p:tavLst>
                                    </p:anim>
                                    <p:set>
                                      <p:cBhvr>
                                        <p:cTn id="21" dur="1" fill="hold">
                                          <p:stCondLst>
                                            <p:cond delay="999"/>
                                          </p:stCondLst>
                                        </p:cTn>
                                        <p:tgtEl>
                                          <p:spTgt spid="192609"/>
                                        </p:tgtEl>
                                        <p:attrNameLst>
                                          <p:attrName>style.visibility</p:attrName>
                                        </p:attrNameLst>
                                      </p:cBhvr>
                                      <p:to>
                                        <p:strVal val="hidden"/>
                                      </p:to>
                                    </p:set>
                                  </p:childTnLst>
                                </p:cTn>
                              </p:par>
                              <p:par>
                                <p:cTn id="22" presetID="2" presetClass="entr" presetSubtype="8" fill="hold" grpId="0" nodeType="withEffect">
                                  <p:stCondLst>
                                    <p:cond delay="0"/>
                                  </p:stCondLst>
                                  <p:childTnLst>
                                    <p:set>
                                      <p:cBhvr>
                                        <p:cTn id="23" dur="1" fill="hold">
                                          <p:stCondLst>
                                            <p:cond delay="0"/>
                                          </p:stCondLst>
                                        </p:cTn>
                                        <p:tgtEl>
                                          <p:spTgt spid="192612"/>
                                        </p:tgtEl>
                                        <p:attrNameLst>
                                          <p:attrName>style.visibility</p:attrName>
                                        </p:attrNameLst>
                                      </p:cBhvr>
                                      <p:to>
                                        <p:strVal val="visible"/>
                                      </p:to>
                                    </p:set>
                                    <p:anim calcmode="lin" valueType="num">
                                      <p:cBhvr additive="base">
                                        <p:cTn id="24" dur="1000" fill="hold"/>
                                        <p:tgtEl>
                                          <p:spTgt spid="192612"/>
                                        </p:tgtEl>
                                        <p:attrNameLst>
                                          <p:attrName>ppt_x</p:attrName>
                                        </p:attrNameLst>
                                      </p:cBhvr>
                                      <p:tavLst>
                                        <p:tav tm="0">
                                          <p:val>
                                            <p:strVal val="0-#ppt_w/2"/>
                                          </p:val>
                                        </p:tav>
                                        <p:tav tm="100000">
                                          <p:val>
                                            <p:strVal val="#ppt_x"/>
                                          </p:val>
                                        </p:tav>
                                      </p:tavLst>
                                    </p:anim>
                                    <p:anim calcmode="lin" valueType="num">
                                      <p:cBhvr additive="base">
                                        <p:cTn id="25" dur="1000" fill="hold"/>
                                        <p:tgtEl>
                                          <p:spTgt spid="192612"/>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92613"/>
                                        </p:tgtEl>
                                        <p:attrNameLst>
                                          <p:attrName>style.visibility</p:attrName>
                                        </p:attrNameLst>
                                      </p:cBhvr>
                                      <p:to>
                                        <p:strVal val="visible"/>
                                      </p:to>
                                    </p:set>
                                    <p:animEffect transition="in" filter="fade">
                                      <p:cBhvr>
                                        <p:cTn id="30" dur="1000"/>
                                        <p:tgtEl>
                                          <p:spTgt spid="192613"/>
                                        </p:tgtEl>
                                      </p:cBhvr>
                                    </p:animEffect>
                                    <p:anim calcmode="lin" valueType="num">
                                      <p:cBhvr>
                                        <p:cTn id="31" dur="1000" fill="hold"/>
                                        <p:tgtEl>
                                          <p:spTgt spid="192613"/>
                                        </p:tgtEl>
                                        <p:attrNameLst>
                                          <p:attrName>ppt_x</p:attrName>
                                        </p:attrNameLst>
                                      </p:cBhvr>
                                      <p:tavLst>
                                        <p:tav tm="0">
                                          <p:val>
                                            <p:strVal val="#ppt_x"/>
                                          </p:val>
                                        </p:tav>
                                        <p:tav tm="100000">
                                          <p:val>
                                            <p:strVal val="#ppt_x"/>
                                          </p:val>
                                        </p:tav>
                                      </p:tavLst>
                                    </p:anim>
                                    <p:anim calcmode="lin" valueType="num">
                                      <p:cBhvr>
                                        <p:cTn id="32" dur="1000" fill="hold"/>
                                        <p:tgtEl>
                                          <p:spTgt spid="192613"/>
                                        </p:tgtEl>
                                        <p:attrNameLst>
                                          <p:attrName>ppt_y</p:attrName>
                                        </p:attrNameLst>
                                      </p:cBhvr>
                                      <p:tavLst>
                                        <p:tav tm="0">
                                          <p:val>
                                            <p:strVal val="#ppt_y+.1"/>
                                          </p:val>
                                        </p:tav>
                                        <p:tav tm="100000">
                                          <p:val>
                                            <p:strVal val="#ppt_y"/>
                                          </p:val>
                                        </p:tav>
                                      </p:tavLst>
                                    </p:anim>
                                  </p:childTnLst>
                                </p:cTn>
                              </p:par>
                              <p:par>
                                <p:cTn id="33" presetID="23" presetClass="exit" presetSubtype="32" fill="hold" grpId="1" nodeType="withEffect">
                                  <p:stCondLst>
                                    <p:cond delay="0"/>
                                  </p:stCondLst>
                                  <p:childTnLst>
                                    <p:anim calcmode="lin" valueType="num">
                                      <p:cBhvr>
                                        <p:cTn id="34" dur="500"/>
                                        <p:tgtEl>
                                          <p:spTgt spid="192611"/>
                                        </p:tgtEl>
                                        <p:attrNameLst>
                                          <p:attrName>ppt_w</p:attrName>
                                        </p:attrNameLst>
                                      </p:cBhvr>
                                      <p:tavLst>
                                        <p:tav tm="0">
                                          <p:val>
                                            <p:strVal val="ppt_w"/>
                                          </p:val>
                                        </p:tav>
                                        <p:tav tm="100000">
                                          <p:val>
                                            <p:fltVal val="0"/>
                                          </p:val>
                                        </p:tav>
                                      </p:tavLst>
                                    </p:anim>
                                    <p:anim calcmode="lin" valueType="num">
                                      <p:cBhvr>
                                        <p:cTn id="35" dur="500"/>
                                        <p:tgtEl>
                                          <p:spTgt spid="192611"/>
                                        </p:tgtEl>
                                        <p:attrNameLst>
                                          <p:attrName>ppt_h</p:attrName>
                                        </p:attrNameLst>
                                      </p:cBhvr>
                                      <p:tavLst>
                                        <p:tav tm="0">
                                          <p:val>
                                            <p:strVal val="ppt_h"/>
                                          </p:val>
                                        </p:tav>
                                        <p:tav tm="100000">
                                          <p:val>
                                            <p:fltVal val="0"/>
                                          </p:val>
                                        </p:tav>
                                      </p:tavLst>
                                    </p:anim>
                                    <p:set>
                                      <p:cBhvr>
                                        <p:cTn id="36" dur="1" fill="hold">
                                          <p:stCondLst>
                                            <p:cond delay="499"/>
                                          </p:stCondLst>
                                        </p:cTn>
                                        <p:tgtEl>
                                          <p:spTgt spid="19261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 presetClass="exit" presetSubtype="2" fill="hold" grpId="1" nodeType="clickEffect">
                                  <p:stCondLst>
                                    <p:cond delay="0"/>
                                  </p:stCondLst>
                                  <p:childTnLst>
                                    <p:anim calcmode="lin" valueType="num">
                                      <p:cBhvr additive="base">
                                        <p:cTn id="40" dur="1000"/>
                                        <p:tgtEl>
                                          <p:spTgt spid="192612"/>
                                        </p:tgtEl>
                                        <p:attrNameLst>
                                          <p:attrName>ppt_x</p:attrName>
                                        </p:attrNameLst>
                                      </p:cBhvr>
                                      <p:tavLst>
                                        <p:tav tm="0">
                                          <p:val>
                                            <p:strVal val="ppt_x"/>
                                          </p:val>
                                        </p:tav>
                                        <p:tav tm="100000">
                                          <p:val>
                                            <p:strVal val="1+ppt_w/2"/>
                                          </p:val>
                                        </p:tav>
                                      </p:tavLst>
                                    </p:anim>
                                    <p:anim calcmode="lin" valueType="num">
                                      <p:cBhvr additive="base">
                                        <p:cTn id="41" dur="1000"/>
                                        <p:tgtEl>
                                          <p:spTgt spid="192612"/>
                                        </p:tgtEl>
                                        <p:attrNameLst>
                                          <p:attrName>ppt_y</p:attrName>
                                        </p:attrNameLst>
                                      </p:cBhvr>
                                      <p:tavLst>
                                        <p:tav tm="0">
                                          <p:val>
                                            <p:strVal val="ppt_y"/>
                                          </p:val>
                                        </p:tav>
                                        <p:tav tm="100000">
                                          <p:val>
                                            <p:strVal val="ppt_y"/>
                                          </p:val>
                                        </p:tav>
                                      </p:tavLst>
                                    </p:anim>
                                    <p:set>
                                      <p:cBhvr>
                                        <p:cTn id="42" dur="1" fill="hold">
                                          <p:stCondLst>
                                            <p:cond delay="999"/>
                                          </p:stCondLst>
                                        </p:cTn>
                                        <p:tgtEl>
                                          <p:spTgt spid="192612"/>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1000"/>
                                        <p:tgtEl>
                                          <p:spTgt spid="192613"/>
                                        </p:tgtEl>
                                      </p:cBhvr>
                                    </p:animEffect>
                                    <p:set>
                                      <p:cBhvr>
                                        <p:cTn id="45" dur="1" fill="hold">
                                          <p:stCondLst>
                                            <p:cond delay="999"/>
                                          </p:stCondLst>
                                        </p:cTn>
                                        <p:tgtEl>
                                          <p:spTgt spid="192613"/>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192614"/>
                                        </p:tgtEl>
                                        <p:attrNameLst>
                                          <p:attrName>style.visibility</p:attrName>
                                        </p:attrNameLst>
                                      </p:cBhvr>
                                      <p:to>
                                        <p:strVal val="visible"/>
                                      </p:to>
                                    </p:set>
                                    <p:anim calcmode="lin" valueType="num">
                                      <p:cBhvr additive="base">
                                        <p:cTn id="50" dur="1000" fill="hold"/>
                                        <p:tgtEl>
                                          <p:spTgt spid="192614"/>
                                        </p:tgtEl>
                                        <p:attrNameLst>
                                          <p:attrName>ppt_x</p:attrName>
                                        </p:attrNameLst>
                                      </p:cBhvr>
                                      <p:tavLst>
                                        <p:tav tm="0">
                                          <p:val>
                                            <p:strVal val="0-#ppt_w/2"/>
                                          </p:val>
                                        </p:tav>
                                        <p:tav tm="100000">
                                          <p:val>
                                            <p:strVal val="#ppt_x"/>
                                          </p:val>
                                        </p:tav>
                                      </p:tavLst>
                                    </p:anim>
                                    <p:anim calcmode="lin" valueType="num">
                                      <p:cBhvr additive="base">
                                        <p:cTn id="51" dur="1000" fill="hold"/>
                                        <p:tgtEl>
                                          <p:spTgt spid="192614"/>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92615"/>
                                        </p:tgtEl>
                                        <p:attrNameLst>
                                          <p:attrName>style.visibility</p:attrName>
                                        </p:attrNameLst>
                                      </p:cBhvr>
                                      <p:to>
                                        <p:strVal val="visible"/>
                                      </p:to>
                                    </p:set>
                                    <p:animEffect transition="in" filter="fade">
                                      <p:cBhvr>
                                        <p:cTn id="56" dur="1000"/>
                                        <p:tgtEl>
                                          <p:spTgt spid="192615"/>
                                        </p:tgtEl>
                                      </p:cBhvr>
                                    </p:animEffect>
                                    <p:anim calcmode="lin" valueType="num">
                                      <p:cBhvr>
                                        <p:cTn id="57" dur="1000" fill="hold"/>
                                        <p:tgtEl>
                                          <p:spTgt spid="192615"/>
                                        </p:tgtEl>
                                        <p:attrNameLst>
                                          <p:attrName>ppt_x</p:attrName>
                                        </p:attrNameLst>
                                      </p:cBhvr>
                                      <p:tavLst>
                                        <p:tav tm="0">
                                          <p:val>
                                            <p:strVal val="#ppt_x"/>
                                          </p:val>
                                        </p:tav>
                                        <p:tav tm="100000">
                                          <p:val>
                                            <p:strVal val="#ppt_x"/>
                                          </p:val>
                                        </p:tav>
                                      </p:tavLst>
                                    </p:anim>
                                    <p:anim calcmode="lin" valueType="num">
                                      <p:cBhvr>
                                        <p:cTn id="58" dur="1000" fill="hold"/>
                                        <p:tgtEl>
                                          <p:spTgt spid="19261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288" fill="hold" nodeType="clickEffect">
                                  <p:stCondLst>
                                    <p:cond delay="0"/>
                                  </p:stCondLst>
                                  <p:childTnLst>
                                    <p:set>
                                      <p:cBhvr>
                                        <p:cTn id="62" dur="1" fill="hold">
                                          <p:stCondLst>
                                            <p:cond delay="0"/>
                                          </p:stCondLst>
                                        </p:cTn>
                                        <p:tgtEl>
                                          <p:spTgt spid="192616"/>
                                        </p:tgtEl>
                                        <p:attrNameLst>
                                          <p:attrName>style.visibility</p:attrName>
                                        </p:attrNameLst>
                                      </p:cBhvr>
                                      <p:to>
                                        <p:strVal val="visible"/>
                                      </p:to>
                                    </p:set>
                                    <p:anim calcmode="lin" valueType="num">
                                      <p:cBhvr>
                                        <p:cTn id="63" dur="500" fill="hold"/>
                                        <p:tgtEl>
                                          <p:spTgt spid="192616"/>
                                        </p:tgtEl>
                                        <p:attrNameLst>
                                          <p:attrName>ppt_w</p:attrName>
                                        </p:attrNameLst>
                                      </p:cBhvr>
                                      <p:tavLst>
                                        <p:tav tm="0">
                                          <p:val>
                                            <p:strVal val="4/3*#ppt_w"/>
                                          </p:val>
                                        </p:tav>
                                        <p:tav tm="100000">
                                          <p:val>
                                            <p:strVal val="#ppt_w"/>
                                          </p:val>
                                        </p:tav>
                                      </p:tavLst>
                                    </p:anim>
                                    <p:anim calcmode="lin" valueType="num">
                                      <p:cBhvr>
                                        <p:cTn id="64" dur="500" fill="hold"/>
                                        <p:tgtEl>
                                          <p:spTgt spid="192616"/>
                                        </p:tgtEl>
                                        <p:attrNameLst>
                                          <p:attrName>ppt_h</p:attrName>
                                        </p:attrNameLst>
                                      </p:cBhvr>
                                      <p:tavLst>
                                        <p:tav tm="0">
                                          <p:val>
                                            <p:strVal val="4/3*#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 presetClass="exit" presetSubtype="2" fill="hold" grpId="1" nodeType="clickEffect">
                                  <p:stCondLst>
                                    <p:cond delay="0"/>
                                  </p:stCondLst>
                                  <p:childTnLst>
                                    <p:anim calcmode="lin" valueType="num">
                                      <p:cBhvr additive="base">
                                        <p:cTn id="68" dur="1000"/>
                                        <p:tgtEl>
                                          <p:spTgt spid="192614"/>
                                        </p:tgtEl>
                                        <p:attrNameLst>
                                          <p:attrName>ppt_x</p:attrName>
                                        </p:attrNameLst>
                                      </p:cBhvr>
                                      <p:tavLst>
                                        <p:tav tm="0">
                                          <p:val>
                                            <p:strVal val="ppt_x"/>
                                          </p:val>
                                        </p:tav>
                                        <p:tav tm="100000">
                                          <p:val>
                                            <p:strVal val="1+ppt_w/2"/>
                                          </p:val>
                                        </p:tav>
                                      </p:tavLst>
                                    </p:anim>
                                    <p:anim calcmode="lin" valueType="num">
                                      <p:cBhvr additive="base">
                                        <p:cTn id="69" dur="1000"/>
                                        <p:tgtEl>
                                          <p:spTgt spid="192614"/>
                                        </p:tgtEl>
                                        <p:attrNameLst>
                                          <p:attrName>ppt_y</p:attrName>
                                        </p:attrNameLst>
                                      </p:cBhvr>
                                      <p:tavLst>
                                        <p:tav tm="0">
                                          <p:val>
                                            <p:strVal val="ppt_y"/>
                                          </p:val>
                                        </p:tav>
                                        <p:tav tm="100000">
                                          <p:val>
                                            <p:strVal val="ppt_y"/>
                                          </p:val>
                                        </p:tav>
                                      </p:tavLst>
                                    </p:anim>
                                    <p:set>
                                      <p:cBhvr>
                                        <p:cTn id="70" dur="1" fill="hold">
                                          <p:stCondLst>
                                            <p:cond delay="999"/>
                                          </p:stCondLst>
                                        </p:cTn>
                                        <p:tgtEl>
                                          <p:spTgt spid="192614"/>
                                        </p:tgtEl>
                                        <p:attrNameLst>
                                          <p:attrName>style.visibility</p:attrName>
                                        </p:attrNameLst>
                                      </p:cBhvr>
                                      <p:to>
                                        <p:strVal val="hidden"/>
                                      </p:to>
                                    </p:set>
                                  </p:childTnLst>
                                </p:cTn>
                              </p:par>
                              <p:par>
                                <p:cTn id="71" presetID="10" presetClass="exit" presetSubtype="0" fill="hold" grpId="1" nodeType="withEffect">
                                  <p:stCondLst>
                                    <p:cond delay="0"/>
                                  </p:stCondLst>
                                  <p:childTnLst>
                                    <p:animEffect transition="out" filter="fade">
                                      <p:cBhvr>
                                        <p:cTn id="72" dur="1000"/>
                                        <p:tgtEl>
                                          <p:spTgt spid="192615"/>
                                        </p:tgtEl>
                                      </p:cBhvr>
                                    </p:animEffect>
                                    <p:set>
                                      <p:cBhvr>
                                        <p:cTn id="73" dur="1" fill="hold">
                                          <p:stCondLst>
                                            <p:cond delay="999"/>
                                          </p:stCondLst>
                                        </p:cTn>
                                        <p:tgtEl>
                                          <p:spTgt spid="192615"/>
                                        </p:tgtEl>
                                        <p:attrNameLst>
                                          <p:attrName>style.visibility</p:attrName>
                                        </p:attrNameLst>
                                      </p:cBhvr>
                                      <p:to>
                                        <p:strVal val="hidden"/>
                                      </p:to>
                                    </p:set>
                                  </p:childTnLst>
                                </p:cTn>
                              </p:par>
                              <p:par>
                                <p:cTn id="74" presetID="23" presetClass="exit" presetSubtype="32" fill="hold" nodeType="withEffect">
                                  <p:stCondLst>
                                    <p:cond delay="0"/>
                                  </p:stCondLst>
                                  <p:childTnLst>
                                    <p:anim calcmode="lin" valueType="num">
                                      <p:cBhvr>
                                        <p:cTn id="75" dur="1000"/>
                                        <p:tgtEl>
                                          <p:spTgt spid="192616"/>
                                        </p:tgtEl>
                                        <p:attrNameLst>
                                          <p:attrName>ppt_w</p:attrName>
                                        </p:attrNameLst>
                                      </p:cBhvr>
                                      <p:tavLst>
                                        <p:tav tm="0">
                                          <p:val>
                                            <p:strVal val="ppt_w"/>
                                          </p:val>
                                        </p:tav>
                                        <p:tav tm="100000">
                                          <p:val>
                                            <p:fltVal val="0"/>
                                          </p:val>
                                        </p:tav>
                                      </p:tavLst>
                                    </p:anim>
                                    <p:anim calcmode="lin" valueType="num">
                                      <p:cBhvr>
                                        <p:cTn id="76" dur="1000"/>
                                        <p:tgtEl>
                                          <p:spTgt spid="192616"/>
                                        </p:tgtEl>
                                        <p:attrNameLst>
                                          <p:attrName>ppt_h</p:attrName>
                                        </p:attrNameLst>
                                      </p:cBhvr>
                                      <p:tavLst>
                                        <p:tav tm="0">
                                          <p:val>
                                            <p:strVal val="ppt_h"/>
                                          </p:val>
                                        </p:tav>
                                        <p:tav tm="100000">
                                          <p:val>
                                            <p:fltVal val="0"/>
                                          </p:val>
                                        </p:tav>
                                      </p:tavLst>
                                    </p:anim>
                                    <p:set>
                                      <p:cBhvr>
                                        <p:cTn id="77" dur="1" fill="hold">
                                          <p:stCondLst>
                                            <p:cond delay="999"/>
                                          </p:stCondLst>
                                        </p:cTn>
                                        <p:tgtEl>
                                          <p:spTgt spid="192616"/>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2" presetClass="entr" presetSubtype="8" fill="hold" grpId="0" nodeType="clickEffect">
                                  <p:stCondLst>
                                    <p:cond delay="0"/>
                                  </p:stCondLst>
                                  <p:childTnLst>
                                    <p:set>
                                      <p:cBhvr>
                                        <p:cTn id="81" dur="1" fill="hold">
                                          <p:stCondLst>
                                            <p:cond delay="0"/>
                                          </p:stCondLst>
                                        </p:cTn>
                                        <p:tgtEl>
                                          <p:spTgt spid="192618"/>
                                        </p:tgtEl>
                                        <p:attrNameLst>
                                          <p:attrName>style.visibility</p:attrName>
                                        </p:attrNameLst>
                                      </p:cBhvr>
                                      <p:to>
                                        <p:strVal val="visible"/>
                                      </p:to>
                                    </p:set>
                                    <p:anim calcmode="lin" valueType="num">
                                      <p:cBhvr additive="base">
                                        <p:cTn id="82" dur="1000" fill="hold"/>
                                        <p:tgtEl>
                                          <p:spTgt spid="192618"/>
                                        </p:tgtEl>
                                        <p:attrNameLst>
                                          <p:attrName>ppt_x</p:attrName>
                                        </p:attrNameLst>
                                      </p:cBhvr>
                                      <p:tavLst>
                                        <p:tav tm="0">
                                          <p:val>
                                            <p:strVal val="0-#ppt_w/2"/>
                                          </p:val>
                                        </p:tav>
                                        <p:tav tm="100000">
                                          <p:val>
                                            <p:strVal val="#ppt_x"/>
                                          </p:val>
                                        </p:tav>
                                      </p:tavLst>
                                    </p:anim>
                                    <p:anim calcmode="lin" valueType="num">
                                      <p:cBhvr additive="base">
                                        <p:cTn id="83" dur="1000" fill="hold"/>
                                        <p:tgtEl>
                                          <p:spTgt spid="192618"/>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50" presetClass="entr" presetSubtype="0" decel="100000" fill="hold" grpId="0" nodeType="clickEffect">
                                  <p:stCondLst>
                                    <p:cond delay="0"/>
                                  </p:stCondLst>
                                  <p:childTnLst>
                                    <p:set>
                                      <p:cBhvr>
                                        <p:cTn id="87" dur="1" fill="hold">
                                          <p:stCondLst>
                                            <p:cond delay="0"/>
                                          </p:stCondLst>
                                        </p:cTn>
                                        <p:tgtEl>
                                          <p:spTgt spid="192617"/>
                                        </p:tgtEl>
                                        <p:attrNameLst>
                                          <p:attrName>style.visibility</p:attrName>
                                        </p:attrNameLst>
                                      </p:cBhvr>
                                      <p:to>
                                        <p:strVal val="visible"/>
                                      </p:to>
                                    </p:set>
                                    <p:anim calcmode="lin" valueType="num">
                                      <p:cBhvr>
                                        <p:cTn id="88" dur="1000" fill="hold"/>
                                        <p:tgtEl>
                                          <p:spTgt spid="192617"/>
                                        </p:tgtEl>
                                        <p:attrNameLst>
                                          <p:attrName>ppt_w</p:attrName>
                                        </p:attrNameLst>
                                      </p:cBhvr>
                                      <p:tavLst>
                                        <p:tav tm="0">
                                          <p:val>
                                            <p:strVal val="#ppt_w+.3"/>
                                          </p:val>
                                        </p:tav>
                                        <p:tav tm="100000">
                                          <p:val>
                                            <p:strVal val="#ppt_w"/>
                                          </p:val>
                                        </p:tav>
                                      </p:tavLst>
                                    </p:anim>
                                    <p:anim calcmode="lin" valueType="num">
                                      <p:cBhvr>
                                        <p:cTn id="89" dur="1000" fill="hold"/>
                                        <p:tgtEl>
                                          <p:spTgt spid="192617"/>
                                        </p:tgtEl>
                                        <p:attrNameLst>
                                          <p:attrName>ppt_h</p:attrName>
                                        </p:attrNameLst>
                                      </p:cBhvr>
                                      <p:tavLst>
                                        <p:tav tm="0">
                                          <p:val>
                                            <p:strVal val="#ppt_h"/>
                                          </p:val>
                                        </p:tav>
                                        <p:tav tm="100000">
                                          <p:val>
                                            <p:strVal val="#ppt_h"/>
                                          </p:val>
                                        </p:tav>
                                      </p:tavLst>
                                    </p:anim>
                                    <p:animEffect transition="in" filter="fade">
                                      <p:cBhvr>
                                        <p:cTn id="90" dur="1000"/>
                                        <p:tgtEl>
                                          <p:spTgt spid="192617"/>
                                        </p:tgtEl>
                                      </p:cBhvr>
                                    </p:animEffect>
                                  </p:childTnLst>
                                </p:cTn>
                              </p:par>
                            </p:childTnLst>
                          </p:cTn>
                        </p:par>
                      </p:childTnLst>
                    </p:cTn>
                  </p:par>
                  <p:par>
                    <p:cTn id="91" fill="hold">
                      <p:stCondLst>
                        <p:cond delay="indefinite"/>
                      </p:stCondLst>
                      <p:childTnLst>
                        <p:par>
                          <p:cTn id="92" fill="hold">
                            <p:stCondLst>
                              <p:cond delay="0"/>
                            </p:stCondLst>
                            <p:childTnLst>
                              <p:par>
                                <p:cTn id="93" presetID="23" presetClass="entr" presetSubtype="288" fill="hold" nodeType="clickEffect">
                                  <p:stCondLst>
                                    <p:cond delay="0"/>
                                  </p:stCondLst>
                                  <p:childTnLst>
                                    <p:set>
                                      <p:cBhvr>
                                        <p:cTn id="94" dur="1" fill="hold">
                                          <p:stCondLst>
                                            <p:cond delay="0"/>
                                          </p:stCondLst>
                                        </p:cTn>
                                        <p:tgtEl>
                                          <p:spTgt spid="192619"/>
                                        </p:tgtEl>
                                        <p:attrNameLst>
                                          <p:attrName>style.visibility</p:attrName>
                                        </p:attrNameLst>
                                      </p:cBhvr>
                                      <p:to>
                                        <p:strVal val="visible"/>
                                      </p:to>
                                    </p:set>
                                    <p:anim calcmode="lin" valueType="num">
                                      <p:cBhvr>
                                        <p:cTn id="95" dur="500" fill="hold"/>
                                        <p:tgtEl>
                                          <p:spTgt spid="192619"/>
                                        </p:tgtEl>
                                        <p:attrNameLst>
                                          <p:attrName>ppt_w</p:attrName>
                                        </p:attrNameLst>
                                      </p:cBhvr>
                                      <p:tavLst>
                                        <p:tav tm="0">
                                          <p:val>
                                            <p:strVal val="4/3*#ppt_w"/>
                                          </p:val>
                                        </p:tav>
                                        <p:tav tm="100000">
                                          <p:val>
                                            <p:strVal val="#ppt_w"/>
                                          </p:val>
                                        </p:tav>
                                      </p:tavLst>
                                    </p:anim>
                                    <p:anim calcmode="lin" valueType="num">
                                      <p:cBhvr>
                                        <p:cTn id="96" dur="500" fill="hold"/>
                                        <p:tgtEl>
                                          <p:spTgt spid="192619"/>
                                        </p:tgtEl>
                                        <p:attrNameLst>
                                          <p:attrName>ppt_h</p:attrName>
                                        </p:attrNameLst>
                                      </p:cBhvr>
                                      <p:tavLst>
                                        <p:tav tm="0">
                                          <p:val>
                                            <p:strVal val="4/3*#ppt_h"/>
                                          </p:val>
                                        </p:tav>
                                        <p:tav tm="100000">
                                          <p:val>
                                            <p:strVal val="#ppt_h"/>
                                          </p:val>
                                        </p:tav>
                                      </p:tavLst>
                                    </p:anim>
                                  </p:childTnLst>
                                </p:cTn>
                              </p:par>
                            </p:childTnLst>
                          </p:cTn>
                        </p:par>
                      </p:childTnLst>
                    </p:cTn>
                  </p:par>
                  <p:par>
                    <p:cTn id="97" fill="hold">
                      <p:stCondLst>
                        <p:cond delay="indefinite"/>
                      </p:stCondLst>
                      <p:childTnLst>
                        <p:par>
                          <p:cTn id="98" fill="hold">
                            <p:stCondLst>
                              <p:cond delay="0"/>
                            </p:stCondLst>
                            <p:childTnLst>
                              <p:par>
                                <p:cTn id="99" presetID="23" presetClass="exit" presetSubtype="32" fill="hold" nodeType="clickEffect">
                                  <p:stCondLst>
                                    <p:cond delay="0"/>
                                  </p:stCondLst>
                                  <p:childTnLst>
                                    <p:anim calcmode="lin" valueType="num">
                                      <p:cBhvr>
                                        <p:cTn id="100" dur="1000"/>
                                        <p:tgtEl>
                                          <p:spTgt spid="192619"/>
                                        </p:tgtEl>
                                        <p:attrNameLst>
                                          <p:attrName>ppt_w</p:attrName>
                                        </p:attrNameLst>
                                      </p:cBhvr>
                                      <p:tavLst>
                                        <p:tav tm="0">
                                          <p:val>
                                            <p:strVal val="ppt_w"/>
                                          </p:val>
                                        </p:tav>
                                        <p:tav tm="100000">
                                          <p:val>
                                            <p:fltVal val="0"/>
                                          </p:val>
                                        </p:tav>
                                      </p:tavLst>
                                    </p:anim>
                                    <p:anim calcmode="lin" valueType="num">
                                      <p:cBhvr>
                                        <p:cTn id="101" dur="1000"/>
                                        <p:tgtEl>
                                          <p:spTgt spid="192619"/>
                                        </p:tgtEl>
                                        <p:attrNameLst>
                                          <p:attrName>ppt_h</p:attrName>
                                        </p:attrNameLst>
                                      </p:cBhvr>
                                      <p:tavLst>
                                        <p:tav tm="0">
                                          <p:val>
                                            <p:strVal val="ppt_h"/>
                                          </p:val>
                                        </p:tav>
                                        <p:tav tm="100000">
                                          <p:val>
                                            <p:fltVal val="0"/>
                                          </p:val>
                                        </p:tav>
                                      </p:tavLst>
                                    </p:anim>
                                    <p:set>
                                      <p:cBhvr>
                                        <p:cTn id="102" dur="1" fill="hold">
                                          <p:stCondLst>
                                            <p:cond delay="999"/>
                                          </p:stCondLst>
                                        </p:cTn>
                                        <p:tgtEl>
                                          <p:spTgt spid="192619"/>
                                        </p:tgtEl>
                                        <p:attrNameLst>
                                          <p:attrName>style.visibility</p:attrName>
                                        </p:attrNameLst>
                                      </p:cBhvr>
                                      <p:to>
                                        <p:strVal val="hidden"/>
                                      </p:to>
                                    </p:set>
                                  </p:childTnLst>
                                </p:cTn>
                              </p:par>
                              <p:par>
                                <p:cTn id="103" presetID="2" presetClass="exit" presetSubtype="2" fill="hold" grpId="1" nodeType="withEffect">
                                  <p:stCondLst>
                                    <p:cond delay="0"/>
                                  </p:stCondLst>
                                  <p:childTnLst>
                                    <p:anim calcmode="lin" valueType="num">
                                      <p:cBhvr additive="base">
                                        <p:cTn id="104" dur="1000"/>
                                        <p:tgtEl>
                                          <p:spTgt spid="192618"/>
                                        </p:tgtEl>
                                        <p:attrNameLst>
                                          <p:attrName>ppt_x</p:attrName>
                                        </p:attrNameLst>
                                      </p:cBhvr>
                                      <p:tavLst>
                                        <p:tav tm="0">
                                          <p:val>
                                            <p:strVal val="ppt_x"/>
                                          </p:val>
                                        </p:tav>
                                        <p:tav tm="100000">
                                          <p:val>
                                            <p:strVal val="1+ppt_w/2"/>
                                          </p:val>
                                        </p:tav>
                                      </p:tavLst>
                                    </p:anim>
                                    <p:anim calcmode="lin" valueType="num">
                                      <p:cBhvr additive="base">
                                        <p:cTn id="105" dur="1000"/>
                                        <p:tgtEl>
                                          <p:spTgt spid="192618"/>
                                        </p:tgtEl>
                                        <p:attrNameLst>
                                          <p:attrName>ppt_y</p:attrName>
                                        </p:attrNameLst>
                                      </p:cBhvr>
                                      <p:tavLst>
                                        <p:tav tm="0">
                                          <p:val>
                                            <p:strVal val="ppt_y"/>
                                          </p:val>
                                        </p:tav>
                                        <p:tav tm="100000">
                                          <p:val>
                                            <p:strVal val="ppt_y"/>
                                          </p:val>
                                        </p:tav>
                                      </p:tavLst>
                                    </p:anim>
                                    <p:set>
                                      <p:cBhvr>
                                        <p:cTn id="106" dur="1" fill="hold">
                                          <p:stCondLst>
                                            <p:cond delay="999"/>
                                          </p:stCondLst>
                                        </p:cTn>
                                        <p:tgtEl>
                                          <p:spTgt spid="192618"/>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2000"/>
                                        <p:tgtEl>
                                          <p:spTgt spid="192617"/>
                                        </p:tgtEl>
                                      </p:cBhvr>
                                    </p:animEffect>
                                    <p:set>
                                      <p:cBhvr>
                                        <p:cTn id="109" dur="1" fill="hold">
                                          <p:stCondLst>
                                            <p:cond delay="1999"/>
                                          </p:stCondLst>
                                        </p:cTn>
                                        <p:tgtEl>
                                          <p:spTgt spid="192617"/>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2" presetClass="entr" presetSubtype="8" fill="hold" grpId="0" nodeType="clickEffect">
                                  <p:stCondLst>
                                    <p:cond delay="0"/>
                                  </p:stCondLst>
                                  <p:childTnLst>
                                    <p:set>
                                      <p:cBhvr>
                                        <p:cTn id="113" dur="1" fill="hold">
                                          <p:stCondLst>
                                            <p:cond delay="0"/>
                                          </p:stCondLst>
                                        </p:cTn>
                                        <p:tgtEl>
                                          <p:spTgt spid="192620"/>
                                        </p:tgtEl>
                                        <p:attrNameLst>
                                          <p:attrName>style.visibility</p:attrName>
                                        </p:attrNameLst>
                                      </p:cBhvr>
                                      <p:to>
                                        <p:strVal val="visible"/>
                                      </p:to>
                                    </p:set>
                                    <p:anim calcmode="lin" valueType="num">
                                      <p:cBhvr additive="base">
                                        <p:cTn id="114" dur="1000" fill="hold"/>
                                        <p:tgtEl>
                                          <p:spTgt spid="192620"/>
                                        </p:tgtEl>
                                        <p:attrNameLst>
                                          <p:attrName>ppt_x</p:attrName>
                                        </p:attrNameLst>
                                      </p:cBhvr>
                                      <p:tavLst>
                                        <p:tav tm="0">
                                          <p:val>
                                            <p:strVal val="0-#ppt_w/2"/>
                                          </p:val>
                                        </p:tav>
                                        <p:tav tm="100000">
                                          <p:val>
                                            <p:strVal val="#ppt_x"/>
                                          </p:val>
                                        </p:tav>
                                      </p:tavLst>
                                    </p:anim>
                                    <p:anim calcmode="lin" valueType="num">
                                      <p:cBhvr additive="base">
                                        <p:cTn id="115" dur="1000" fill="hold"/>
                                        <p:tgtEl>
                                          <p:spTgt spid="192620"/>
                                        </p:tgtEl>
                                        <p:attrNameLst>
                                          <p:attrName>ppt_y</p:attrName>
                                        </p:attrNameLst>
                                      </p:cBhvr>
                                      <p:tavLst>
                                        <p:tav tm="0">
                                          <p:val>
                                            <p:strVal val="#ppt_y"/>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50" presetClass="entr" presetSubtype="0" decel="100000" fill="hold" grpId="0" nodeType="clickEffect">
                                  <p:stCondLst>
                                    <p:cond delay="0"/>
                                  </p:stCondLst>
                                  <p:childTnLst>
                                    <p:set>
                                      <p:cBhvr>
                                        <p:cTn id="119" dur="1" fill="hold">
                                          <p:stCondLst>
                                            <p:cond delay="0"/>
                                          </p:stCondLst>
                                        </p:cTn>
                                        <p:tgtEl>
                                          <p:spTgt spid="192621"/>
                                        </p:tgtEl>
                                        <p:attrNameLst>
                                          <p:attrName>style.visibility</p:attrName>
                                        </p:attrNameLst>
                                      </p:cBhvr>
                                      <p:to>
                                        <p:strVal val="visible"/>
                                      </p:to>
                                    </p:set>
                                    <p:anim calcmode="lin" valueType="num">
                                      <p:cBhvr>
                                        <p:cTn id="120" dur="1000" fill="hold"/>
                                        <p:tgtEl>
                                          <p:spTgt spid="192621"/>
                                        </p:tgtEl>
                                        <p:attrNameLst>
                                          <p:attrName>ppt_w</p:attrName>
                                        </p:attrNameLst>
                                      </p:cBhvr>
                                      <p:tavLst>
                                        <p:tav tm="0">
                                          <p:val>
                                            <p:strVal val="#ppt_w+.3"/>
                                          </p:val>
                                        </p:tav>
                                        <p:tav tm="100000">
                                          <p:val>
                                            <p:strVal val="#ppt_w"/>
                                          </p:val>
                                        </p:tav>
                                      </p:tavLst>
                                    </p:anim>
                                    <p:anim calcmode="lin" valueType="num">
                                      <p:cBhvr>
                                        <p:cTn id="121" dur="1000" fill="hold"/>
                                        <p:tgtEl>
                                          <p:spTgt spid="192621"/>
                                        </p:tgtEl>
                                        <p:attrNameLst>
                                          <p:attrName>ppt_h</p:attrName>
                                        </p:attrNameLst>
                                      </p:cBhvr>
                                      <p:tavLst>
                                        <p:tav tm="0">
                                          <p:val>
                                            <p:strVal val="#ppt_h"/>
                                          </p:val>
                                        </p:tav>
                                        <p:tav tm="100000">
                                          <p:val>
                                            <p:strVal val="#ppt_h"/>
                                          </p:val>
                                        </p:tav>
                                      </p:tavLst>
                                    </p:anim>
                                    <p:animEffect transition="in" filter="fade">
                                      <p:cBhvr>
                                        <p:cTn id="122" dur="1000"/>
                                        <p:tgtEl>
                                          <p:spTgt spid="192621"/>
                                        </p:tgtEl>
                                      </p:cBhvr>
                                    </p:animEffect>
                                  </p:childTnLst>
                                </p:cTn>
                              </p:par>
                            </p:childTnLst>
                          </p:cTn>
                        </p:par>
                      </p:childTnLst>
                    </p:cTn>
                  </p:par>
                  <p:par>
                    <p:cTn id="123" fill="hold">
                      <p:stCondLst>
                        <p:cond delay="indefinite"/>
                      </p:stCondLst>
                      <p:childTnLst>
                        <p:par>
                          <p:cTn id="124" fill="hold">
                            <p:stCondLst>
                              <p:cond delay="0"/>
                            </p:stCondLst>
                            <p:childTnLst>
                              <p:par>
                                <p:cTn id="125" presetID="2" presetClass="exit" presetSubtype="2" fill="hold" grpId="1" nodeType="clickEffect">
                                  <p:stCondLst>
                                    <p:cond delay="0"/>
                                  </p:stCondLst>
                                  <p:childTnLst>
                                    <p:anim calcmode="lin" valueType="num">
                                      <p:cBhvr additive="base">
                                        <p:cTn id="126" dur="1000"/>
                                        <p:tgtEl>
                                          <p:spTgt spid="192620"/>
                                        </p:tgtEl>
                                        <p:attrNameLst>
                                          <p:attrName>ppt_x</p:attrName>
                                        </p:attrNameLst>
                                      </p:cBhvr>
                                      <p:tavLst>
                                        <p:tav tm="0">
                                          <p:val>
                                            <p:strVal val="ppt_x"/>
                                          </p:val>
                                        </p:tav>
                                        <p:tav tm="100000">
                                          <p:val>
                                            <p:strVal val="1+ppt_w/2"/>
                                          </p:val>
                                        </p:tav>
                                      </p:tavLst>
                                    </p:anim>
                                    <p:anim calcmode="lin" valueType="num">
                                      <p:cBhvr additive="base">
                                        <p:cTn id="127" dur="1000"/>
                                        <p:tgtEl>
                                          <p:spTgt spid="192620"/>
                                        </p:tgtEl>
                                        <p:attrNameLst>
                                          <p:attrName>ppt_y</p:attrName>
                                        </p:attrNameLst>
                                      </p:cBhvr>
                                      <p:tavLst>
                                        <p:tav tm="0">
                                          <p:val>
                                            <p:strVal val="ppt_y"/>
                                          </p:val>
                                        </p:tav>
                                        <p:tav tm="100000">
                                          <p:val>
                                            <p:strVal val="ppt_y"/>
                                          </p:val>
                                        </p:tav>
                                      </p:tavLst>
                                    </p:anim>
                                    <p:set>
                                      <p:cBhvr>
                                        <p:cTn id="128" dur="1" fill="hold">
                                          <p:stCondLst>
                                            <p:cond delay="999"/>
                                          </p:stCondLst>
                                        </p:cTn>
                                        <p:tgtEl>
                                          <p:spTgt spid="1926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609" grpId="0" animBg="1"/>
      <p:bldP spid="192609" grpId="1" animBg="1"/>
      <p:bldP spid="192611" grpId="0" animBg="1"/>
      <p:bldP spid="192611" grpId="1" animBg="1"/>
      <p:bldP spid="192612" grpId="0" animBg="1"/>
      <p:bldP spid="192612" grpId="1" animBg="1"/>
      <p:bldP spid="192613" grpId="0" animBg="1"/>
      <p:bldP spid="192613" grpId="1" animBg="1"/>
      <p:bldP spid="192614" grpId="0" animBg="1"/>
      <p:bldP spid="192614" grpId="1" animBg="1"/>
      <p:bldP spid="192615" grpId="0" animBg="1"/>
      <p:bldP spid="192615" grpId="1" animBg="1"/>
      <p:bldP spid="192617" grpId="0" animBg="1"/>
      <p:bldP spid="192617" grpId="1" animBg="1"/>
      <p:bldP spid="192618" grpId="0" animBg="1"/>
      <p:bldP spid="192618" grpId="1" animBg="1"/>
      <p:bldP spid="192620" grpId="0" animBg="1"/>
      <p:bldP spid="192620" grpId="1" animBg="1"/>
      <p:bldP spid="1926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5875" y="188913"/>
            <a:ext cx="3384550" cy="685800"/>
          </a:xfrm>
          <a:effectLst>
            <a:outerShdw dist="17961" dir="2700000" algn="ctr" rotWithShape="0">
              <a:schemeClr val="tx1"/>
            </a:outerShdw>
          </a:effectLst>
        </p:spPr>
        <p:txBody>
          <a:bodyPr/>
          <a:lstStyle/>
          <a:p>
            <a:pPr eaLnBrk="1" hangingPunct="1">
              <a:defRPr/>
            </a:pPr>
            <a:r>
              <a:rPr lang="en-US" altLang="zh-TW" sz="2400" smtClean="0"/>
              <a:t>Value of Aggregation</a:t>
            </a:r>
          </a:p>
        </p:txBody>
      </p:sp>
      <p:graphicFrame>
        <p:nvGraphicFramePr>
          <p:cNvPr id="195587" name="Group 3"/>
          <p:cNvGraphicFramePr>
            <a:graphicFrameLocks noGrp="1"/>
          </p:cNvGraphicFramePr>
          <p:nvPr/>
        </p:nvGraphicFramePr>
        <p:xfrm>
          <a:off x="3240088" y="115888"/>
          <a:ext cx="6537325" cy="6594240"/>
        </p:xfrm>
        <a:graphic>
          <a:graphicData uri="http://schemas.openxmlformats.org/drawingml/2006/table">
            <a:tbl>
              <a:tblPr/>
              <a:tblGrid>
                <a:gridCol w="3532187"/>
                <a:gridCol w="1576388"/>
                <a:gridCol w="142875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accent1"/>
                          </a:solidFill>
                          <a:effectLst/>
                          <a:latin typeface="Arial" charset="0"/>
                          <a:ea typeface="新細明體" pitchFamily="18" charset="-120"/>
                        </a:rPr>
                        <a:t>Motors</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accent1"/>
                          </a:solidFill>
                          <a:effectLst/>
                          <a:latin typeface="Arial" charset="0"/>
                          <a:ea typeface="新細明體" pitchFamily="18" charset="-120"/>
                        </a:rPr>
                        <a:t>Cleaner</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bg1"/>
                          </a:solidFill>
                          <a:effectLst/>
                          <a:latin typeface="Arial" charset="0"/>
                          <a:ea typeface="新細明體" pitchFamily="18" charset="-120"/>
                        </a:rPr>
                        <a:t>Inventory Is Stocked in Each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demand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Safety inventory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132</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211,200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$105,600,000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$15,792,000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Inventory Is Aggregated at the DC</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 of a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0.05</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0.0025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Aggregate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13,159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$2,632,000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$394,770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Savings</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inventory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$102,968,000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$15,397,230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holding cost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$25,742,000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$3,849,308</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Holding cost saving per unit sold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$15.47</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$0.046</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3E6F76">
                        <a:alpha val="7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Savings as a percentage of product cost</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3.09%</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3E6F76">
                        <a:alpha val="70000"/>
                      </a:srgbClr>
                    </a:solidFill>
                  </a:tcPr>
                </a:tc>
              </a:tr>
            </a:tbl>
          </a:graphicData>
        </a:graphic>
      </p:graphicFrame>
      <p:sp>
        <p:nvSpPr>
          <p:cNvPr id="28757" name="Rectangle 85"/>
          <p:cNvSpPr>
            <a:spLocks noChangeArrowheads="1"/>
          </p:cNvSpPr>
          <p:nvPr/>
        </p:nvSpPr>
        <p:spPr bwMode="auto">
          <a:xfrm>
            <a:off x="128588" y="981075"/>
            <a:ext cx="3097212" cy="3455988"/>
          </a:xfrm>
          <a:prstGeom prst="rect">
            <a:avLst/>
          </a:prstGeom>
          <a:noFill/>
          <a:ln w="9525">
            <a:noFill/>
            <a:miter lim="800000"/>
            <a:headEnd/>
            <a:tailEnd/>
          </a:ln>
        </p:spPr>
        <p:txBody>
          <a:bodyPr/>
          <a:lstStyle/>
          <a:p>
            <a:pPr marL="342900" indent="-342900" algn="l">
              <a:spcBef>
                <a:spcPct val="20000"/>
              </a:spcBef>
              <a:buFont typeface="CommonBullets" pitchFamily="34" charset="2"/>
              <a:buChar char="&gt;"/>
            </a:pPr>
            <a:r>
              <a:rPr lang="en-US" altLang="zh-TW" sz="2000">
                <a:solidFill>
                  <a:schemeClr val="bg1"/>
                </a:solidFill>
                <a:latin typeface="Arial" charset="0"/>
              </a:rPr>
              <a:t>The higher the coefficient of variation (and product value), the greater the reduction in safety inventory as a result of centralization.</a:t>
            </a:r>
          </a:p>
        </p:txBody>
      </p:sp>
      <p:pic>
        <p:nvPicPr>
          <p:cNvPr id="28758" name="Picture 86" descr="0101"/>
          <p:cNvPicPr>
            <a:picLocks noChangeAspect="1" noChangeArrowheads="1"/>
          </p:cNvPicPr>
          <p:nvPr/>
        </p:nvPicPr>
        <p:blipFill>
          <a:blip r:embed="rId3" cstate="print"/>
          <a:srcRect b="13461"/>
          <a:stretch>
            <a:fillRect/>
          </a:stretch>
        </p:blipFill>
        <p:spPr bwMode="auto">
          <a:xfrm>
            <a:off x="0" y="0"/>
            <a:ext cx="9906000" cy="6858000"/>
          </a:xfrm>
          <a:prstGeom prst="rect">
            <a:avLst/>
          </a:prstGeom>
          <a:noFill/>
          <a:ln w="9525">
            <a:noFill/>
            <a:miter lim="800000"/>
            <a:headEnd/>
            <a:tailEnd/>
          </a:ln>
        </p:spPr>
      </p:pic>
      <p:sp>
        <p:nvSpPr>
          <p:cNvPr id="195671" name="Rectangle 87"/>
          <p:cNvSpPr>
            <a:spLocks noChangeArrowheads="1"/>
          </p:cNvSpPr>
          <p:nvPr/>
        </p:nvSpPr>
        <p:spPr bwMode="auto">
          <a:xfrm>
            <a:off x="0" y="4986338"/>
            <a:ext cx="5097463" cy="255587"/>
          </a:xfrm>
          <a:prstGeom prst="rect">
            <a:avLst/>
          </a:prstGeom>
          <a:noFill/>
          <a:ln w="38100">
            <a:solidFill>
              <a:srgbClr val="CC3300"/>
            </a:solidFill>
            <a:miter lim="800000"/>
            <a:headEnd/>
            <a:tailEnd/>
          </a:ln>
        </p:spPr>
        <p:txBody>
          <a:bodyPr wrap="none" anchor="ctr"/>
          <a:lstStyle/>
          <a:p>
            <a:endParaRPr lang="zh-TW" altLang="en-US"/>
          </a:p>
        </p:txBody>
      </p:sp>
      <p:sp>
        <p:nvSpPr>
          <p:cNvPr id="195683" name="Text Box 99"/>
          <p:cNvSpPr txBox="1">
            <a:spLocks noChangeArrowheads="1"/>
          </p:cNvSpPr>
          <p:nvPr/>
        </p:nvSpPr>
        <p:spPr bwMode="auto">
          <a:xfrm>
            <a:off x="2649538" y="1052513"/>
            <a:ext cx="1189037" cy="406400"/>
          </a:xfrm>
          <a:prstGeom prst="rect">
            <a:avLst/>
          </a:prstGeom>
          <a:solidFill>
            <a:schemeClr val="tx1"/>
          </a:solidFill>
          <a:ln w="9525">
            <a:solidFill>
              <a:schemeClr val="bg1"/>
            </a:solidFill>
            <a:miter lim="800000"/>
            <a:headEnd/>
            <a:tailEnd/>
          </a:ln>
        </p:spPr>
        <p:txBody>
          <a:bodyPr wrap="none">
            <a:spAutoFit/>
          </a:bodyPr>
          <a:lstStyle/>
          <a:p>
            <a:r>
              <a:rPr lang="en-US" altLang="zh-TW" sz="2000">
                <a:solidFill>
                  <a:schemeClr val="bg1"/>
                </a:solidFill>
                <a:latin typeface="Arial" charset="0"/>
              </a:rPr>
              <a:t>=B7-B13</a:t>
            </a:r>
          </a:p>
        </p:txBody>
      </p:sp>
      <p:sp>
        <p:nvSpPr>
          <p:cNvPr id="195684" name="Freeform 100"/>
          <p:cNvSpPr>
            <a:spLocks/>
          </p:cNvSpPr>
          <p:nvPr/>
        </p:nvSpPr>
        <p:spPr bwMode="auto">
          <a:xfrm>
            <a:off x="4927600" y="3141663"/>
            <a:ext cx="601663" cy="1511300"/>
          </a:xfrm>
          <a:custGeom>
            <a:avLst/>
            <a:gdLst/>
            <a:ahLst/>
            <a:cxnLst>
              <a:cxn ang="0">
                <a:pos x="16" y="0"/>
              </a:cxn>
              <a:cxn ang="0">
                <a:pos x="464" y="291"/>
              </a:cxn>
              <a:cxn ang="0">
                <a:pos x="448" y="699"/>
              </a:cxn>
              <a:cxn ang="0">
                <a:pos x="0" y="1067"/>
              </a:cxn>
            </a:cxnLst>
            <a:rect l="0" t="0" r="r" b="b"/>
            <a:pathLst>
              <a:path w="536" h="1067">
                <a:moveTo>
                  <a:pt x="16" y="0"/>
                </a:moveTo>
                <a:cubicBezTo>
                  <a:pt x="91" y="49"/>
                  <a:pt x="392" y="175"/>
                  <a:pt x="464" y="291"/>
                </a:cubicBezTo>
                <a:cubicBezTo>
                  <a:pt x="536" y="407"/>
                  <a:pt x="525" y="570"/>
                  <a:pt x="448" y="699"/>
                </a:cubicBezTo>
                <a:cubicBezTo>
                  <a:pt x="371" y="828"/>
                  <a:pt x="93" y="990"/>
                  <a:pt x="0" y="1067"/>
                </a:cubicBezTo>
              </a:path>
            </a:pathLst>
          </a:custGeom>
          <a:noFill/>
          <a:ln w="28575" cap="flat" cmpd="sng">
            <a:solidFill>
              <a:srgbClr val="CC3300"/>
            </a:solidFill>
            <a:prstDash val="solid"/>
            <a:miter lim="800000"/>
            <a:headEnd type="diamond" w="med" len="med"/>
            <a:tailEnd type="triangle" w="med" len="med"/>
          </a:ln>
          <a:effectLst>
            <a:outerShdw dist="17961" dir="2700000" algn="ctr" rotWithShape="0">
              <a:schemeClr val="tx1"/>
            </a:outerShdw>
          </a:effectLst>
        </p:spPr>
        <p:txBody>
          <a:bodyPr wrap="none" anchor="ctr"/>
          <a:lstStyle/>
          <a:p>
            <a:pPr>
              <a:defRPr/>
            </a:pPr>
            <a:endParaRPr lang="zh-TW" altLang="en-US"/>
          </a:p>
        </p:txBody>
      </p:sp>
      <p:sp>
        <p:nvSpPr>
          <p:cNvPr id="195685" name="Rectangle 101"/>
          <p:cNvSpPr>
            <a:spLocks noChangeArrowheads="1"/>
          </p:cNvSpPr>
          <p:nvPr/>
        </p:nvSpPr>
        <p:spPr bwMode="auto">
          <a:xfrm>
            <a:off x="-15875" y="5229225"/>
            <a:ext cx="5097463" cy="255588"/>
          </a:xfrm>
          <a:prstGeom prst="rect">
            <a:avLst/>
          </a:prstGeom>
          <a:noFill/>
          <a:ln w="38100">
            <a:solidFill>
              <a:srgbClr val="CC3300"/>
            </a:solidFill>
            <a:miter lim="800000"/>
            <a:headEnd/>
            <a:tailEnd/>
          </a:ln>
        </p:spPr>
        <p:txBody>
          <a:bodyPr wrap="none" anchor="ctr"/>
          <a:lstStyle/>
          <a:p>
            <a:endParaRPr lang="zh-TW" altLang="en-US"/>
          </a:p>
        </p:txBody>
      </p:sp>
      <p:sp>
        <p:nvSpPr>
          <p:cNvPr id="195686" name="Text Box 102"/>
          <p:cNvSpPr txBox="1">
            <a:spLocks noChangeArrowheads="1"/>
          </p:cNvSpPr>
          <p:nvPr/>
        </p:nvSpPr>
        <p:spPr bwMode="auto">
          <a:xfrm>
            <a:off x="2649538" y="1052513"/>
            <a:ext cx="1385887" cy="360362"/>
          </a:xfrm>
          <a:prstGeom prst="rect">
            <a:avLst/>
          </a:prstGeom>
          <a:solidFill>
            <a:schemeClr val="tx1"/>
          </a:solidFill>
          <a:ln w="9525">
            <a:solidFill>
              <a:schemeClr val="bg1"/>
            </a:solidFill>
            <a:miter lim="800000"/>
            <a:headEnd/>
            <a:tailEnd/>
          </a:ln>
        </p:spPr>
        <p:txBody>
          <a:bodyPr wrap="none" anchor="ctr">
            <a:spAutoFit/>
          </a:bodyPr>
          <a:lstStyle/>
          <a:p>
            <a:pPr>
              <a:lnSpc>
                <a:spcPct val="85000"/>
              </a:lnSpc>
            </a:pPr>
            <a:r>
              <a:rPr lang="en-US" altLang="zh-TW" sz="2000">
                <a:solidFill>
                  <a:schemeClr val="bg1"/>
                </a:solidFill>
                <a:latin typeface="Arial" charset="0"/>
              </a:rPr>
              <a:t>=B15*0.25</a:t>
            </a:r>
          </a:p>
        </p:txBody>
      </p:sp>
      <p:sp>
        <p:nvSpPr>
          <p:cNvPr id="195687" name="Rectangle 103"/>
          <p:cNvSpPr>
            <a:spLocks noChangeArrowheads="1"/>
          </p:cNvSpPr>
          <p:nvPr/>
        </p:nvSpPr>
        <p:spPr bwMode="auto">
          <a:xfrm>
            <a:off x="-15875" y="5478463"/>
            <a:ext cx="5097463" cy="255587"/>
          </a:xfrm>
          <a:prstGeom prst="rect">
            <a:avLst/>
          </a:prstGeom>
          <a:noFill/>
          <a:ln w="38100">
            <a:solidFill>
              <a:srgbClr val="CC3300"/>
            </a:solidFill>
            <a:miter lim="800000"/>
            <a:headEnd/>
            <a:tailEnd/>
          </a:ln>
        </p:spPr>
        <p:txBody>
          <a:bodyPr wrap="none" anchor="ctr"/>
          <a:lstStyle/>
          <a:p>
            <a:endParaRPr lang="zh-TW" altLang="en-US"/>
          </a:p>
        </p:txBody>
      </p:sp>
      <p:sp>
        <p:nvSpPr>
          <p:cNvPr id="195688" name="Text Box 104"/>
          <p:cNvSpPr txBox="1">
            <a:spLocks noChangeArrowheads="1"/>
          </p:cNvSpPr>
          <p:nvPr/>
        </p:nvSpPr>
        <p:spPr bwMode="auto">
          <a:xfrm>
            <a:off x="2649538" y="1052513"/>
            <a:ext cx="2119312" cy="406400"/>
          </a:xfrm>
          <a:prstGeom prst="rect">
            <a:avLst/>
          </a:prstGeom>
          <a:solidFill>
            <a:schemeClr val="tx1"/>
          </a:solidFill>
          <a:ln w="9525">
            <a:solidFill>
              <a:schemeClr val="bg1"/>
            </a:solidFill>
            <a:miter lim="800000"/>
            <a:headEnd/>
            <a:tailEnd/>
          </a:ln>
        </p:spPr>
        <p:txBody>
          <a:bodyPr wrap="none">
            <a:spAutoFit/>
          </a:bodyPr>
          <a:lstStyle/>
          <a:p>
            <a:r>
              <a:rPr lang="en-US" altLang="zh-TW" sz="2000">
                <a:solidFill>
                  <a:schemeClr val="bg1"/>
                </a:solidFill>
                <a:latin typeface="Arial" charset="0"/>
              </a:rPr>
              <a:t>=B16/(32000*52)</a:t>
            </a:r>
          </a:p>
        </p:txBody>
      </p:sp>
      <p:sp>
        <p:nvSpPr>
          <p:cNvPr id="195689" name="Rectangle 105"/>
          <p:cNvSpPr>
            <a:spLocks noChangeArrowheads="1"/>
          </p:cNvSpPr>
          <p:nvPr/>
        </p:nvSpPr>
        <p:spPr bwMode="auto">
          <a:xfrm>
            <a:off x="-15875" y="5734050"/>
            <a:ext cx="5097463" cy="255588"/>
          </a:xfrm>
          <a:prstGeom prst="rect">
            <a:avLst/>
          </a:prstGeom>
          <a:noFill/>
          <a:ln w="38100">
            <a:solidFill>
              <a:srgbClr val="CC3300"/>
            </a:solidFill>
            <a:miter lim="800000"/>
            <a:headEnd/>
            <a:tailEnd/>
          </a:ln>
        </p:spPr>
        <p:txBody>
          <a:bodyPr wrap="none" anchor="ctr"/>
          <a:lstStyle/>
          <a:p>
            <a:endParaRPr lang="zh-TW" altLang="en-US"/>
          </a:p>
        </p:txBody>
      </p:sp>
      <p:sp>
        <p:nvSpPr>
          <p:cNvPr id="195690" name="Rectangle 106"/>
          <p:cNvSpPr>
            <a:spLocks noChangeArrowheads="1"/>
          </p:cNvSpPr>
          <p:nvPr/>
        </p:nvSpPr>
        <p:spPr bwMode="auto">
          <a:xfrm>
            <a:off x="5097463" y="1628775"/>
            <a:ext cx="1584325" cy="4321175"/>
          </a:xfrm>
          <a:prstGeom prst="rect">
            <a:avLst/>
          </a:prstGeom>
          <a:noFill/>
          <a:ln w="38100">
            <a:solidFill>
              <a:srgbClr val="CC3300"/>
            </a:solidFill>
            <a:miter lim="800000"/>
            <a:headEnd/>
            <a:tailEnd/>
          </a:ln>
        </p:spPr>
        <p:txBody>
          <a:bodyPr wrap="none" anchor="ctr"/>
          <a:lstStyle/>
          <a:p>
            <a:endParaRPr lang="zh-TW" altLang="en-US"/>
          </a:p>
        </p:txBody>
      </p:sp>
      <p:pic>
        <p:nvPicPr>
          <p:cNvPr id="28768" name="Picture 15" descr="cc">
            <a:hlinkClick r:id="rId4"/>
          </p:cNvPr>
          <p:cNvPicPr>
            <a:picLocks noChangeAspect="1" noChangeArrowheads="1"/>
          </p:cNvPicPr>
          <p:nvPr/>
        </p:nvPicPr>
        <p:blipFill>
          <a:blip r:embed="rId5" cstate="print"/>
          <a:srcRect/>
          <a:stretch>
            <a:fillRect/>
          </a:stretch>
        </p:blipFill>
        <p:spPr bwMode="auto">
          <a:xfrm>
            <a:off x="284163" y="6477000"/>
            <a:ext cx="631825" cy="227013"/>
          </a:xfrm>
          <a:prstGeom prst="rect">
            <a:avLst/>
          </a:prstGeom>
          <a:noFill/>
          <a:ln w="9525">
            <a:noFill/>
            <a:miter lim="800000"/>
            <a:headEnd/>
            <a:tailEnd/>
          </a:ln>
        </p:spPr>
      </p:pic>
      <p:sp>
        <p:nvSpPr>
          <p:cNvPr id="28769" name="文字方塊 17"/>
          <p:cNvSpPr txBox="1">
            <a:spLocks noChangeArrowheads="1"/>
          </p:cNvSpPr>
          <p:nvPr/>
        </p:nvSpPr>
        <p:spPr bwMode="auto">
          <a:xfrm>
            <a:off x="884238" y="6470650"/>
            <a:ext cx="1944687" cy="247650"/>
          </a:xfrm>
          <a:prstGeom prst="rect">
            <a:avLst/>
          </a:prstGeom>
          <a:noFill/>
          <a:ln w="9525">
            <a:noFill/>
            <a:miter lim="800000"/>
            <a:headEnd/>
            <a:tailEnd/>
          </a:ln>
        </p:spPr>
        <p:txBody>
          <a:bodyPr>
            <a:spAutoFit/>
          </a:bodyPr>
          <a:lstStyle/>
          <a:p>
            <a:pPr algn="l"/>
            <a:r>
              <a:rPr lang="zh-TW" altLang="en-US" sz="1000" dirty="0" smtClean="0"/>
              <a:t>臺灣大學 郭瑞祥老師</a:t>
            </a:r>
            <a:endParaRPr lang="en-US" altLang="zh-TW" sz="1000" dirty="0"/>
          </a:p>
        </p:txBody>
      </p:sp>
      <p:sp>
        <p:nvSpPr>
          <p:cNvPr id="17"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5671"/>
                                        </p:tgtEl>
                                        <p:attrNameLst>
                                          <p:attrName>style.visibility</p:attrName>
                                        </p:attrNameLst>
                                      </p:cBhvr>
                                      <p:to>
                                        <p:strVal val="visible"/>
                                      </p:to>
                                    </p:set>
                                    <p:anim calcmode="lin" valueType="num">
                                      <p:cBhvr additive="base">
                                        <p:cTn id="7" dur="1000" fill="hold"/>
                                        <p:tgtEl>
                                          <p:spTgt spid="195671"/>
                                        </p:tgtEl>
                                        <p:attrNameLst>
                                          <p:attrName>ppt_x</p:attrName>
                                        </p:attrNameLst>
                                      </p:cBhvr>
                                      <p:tavLst>
                                        <p:tav tm="0">
                                          <p:val>
                                            <p:strVal val="0-#ppt_w/2"/>
                                          </p:val>
                                        </p:tav>
                                        <p:tav tm="100000">
                                          <p:val>
                                            <p:strVal val="#ppt_x"/>
                                          </p:val>
                                        </p:tav>
                                      </p:tavLst>
                                    </p:anim>
                                    <p:anim calcmode="lin" valueType="num">
                                      <p:cBhvr additive="base">
                                        <p:cTn id="8" dur="1000" fill="hold"/>
                                        <p:tgtEl>
                                          <p:spTgt spid="19567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195683"/>
                                        </p:tgtEl>
                                        <p:attrNameLst>
                                          <p:attrName>style.visibility</p:attrName>
                                        </p:attrNameLst>
                                      </p:cBhvr>
                                      <p:to>
                                        <p:strVal val="visible"/>
                                      </p:to>
                                    </p:set>
                                    <p:anim calcmode="lin" valueType="num">
                                      <p:cBhvr>
                                        <p:cTn id="13" dur="1000" fill="hold"/>
                                        <p:tgtEl>
                                          <p:spTgt spid="195683"/>
                                        </p:tgtEl>
                                        <p:attrNameLst>
                                          <p:attrName>ppt_w</p:attrName>
                                        </p:attrNameLst>
                                      </p:cBhvr>
                                      <p:tavLst>
                                        <p:tav tm="0">
                                          <p:val>
                                            <p:strVal val="#ppt_w+.3"/>
                                          </p:val>
                                        </p:tav>
                                        <p:tav tm="100000">
                                          <p:val>
                                            <p:strVal val="#ppt_w"/>
                                          </p:val>
                                        </p:tav>
                                      </p:tavLst>
                                    </p:anim>
                                    <p:anim calcmode="lin" valueType="num">
                                      <p:cBhvr>
                                        <p:cTn id="14" dur="1000" fill="hold"/>
                                        <p:tgtEl>
                                          <p:spTgt spid="195683"/>
                                        </p:tgtEl>
                                        <p:attrNameLst>
                                          <p:attrName>ppt_h</p:attrName>
                                        </p:attrNameLst>
                                      </p:cBhvr>
                                      <p:tavLst>
                                        <p:tav tm="0">
                                          <p:val>
                                            <p:strVal val="#ppt_h"/>
                                          </p:val>
                                        </p:tav>
                                        <p:tav tm="100000">
                                          <p:val>
                                            <p:strVal val="#ppt_h"/>
                                          </p:val>
                                        </p:tav>
                                      </p:tavLst>
                                    </p:anim>
                                    <p:animEffect transition="in" filter="fade">
                                      <p:cBhvr>
                                        <p:cTn id="15" dur="1000"/>
                                        <p:tgtEl>
                                          <p:spTgt spid="195683"/>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288" fill="hold" nodeType="clickEffect">
                                  <p:stCondLst>
                                    <p:cond delay="0"/>
                                  </p:stCondLst>
                                  <p:childTnLst>
                                    <p:set>
                                      <p:cBhvr>
                                        <p:cTn id="19" dur="1" fill="hold">
                                          <p:stCondLst>
                                            <p:cond delay="0"/>
                                          </p:stCondLst>
                                        </p:cTn>
                                        <p:tgtEl>
                                          <p:spTgt spid="195684"/>
                                        </p:tgtEl>
                                        <p:attrNameLst>
                                          <p:attrName>style.visibility</p:attrName>
                                        </p:attrNameLst>
                                      </p:cBhvr>
                                      <p:to>
                                        <p:strVal val="visible"/>
                                      </p:to>
                                    </p:set>
                                    <p:anim calcmode="lin" valueType="num">
                                      <p:cBhvr>
                                        <p:cTn id="20" dur="1000" fill="hold"/>
                                        <p:tgtEl>
                                          <p:spTgt spid="195684"/>
                                        </p:tgtEl>
                                        <p:attrNameLst>
                                          <p:attrName>ppt_w</p:attrName>
                                        </p:attrNameLst>
                                      </p:cBhvr>
                                      <p:tavLst>
                                        <p:tav tm="0">
                                          <p:val>
                                            <p:strVal val="4/3*#ppt_w"/>
                                          </p:val>
                                        </p:tav>
                                        <p:tav tm="100000">
                                          <p:val>
                                            <p:strVal val="#ppt_w"/>
                                          </p:val>
                                        </p:tav>
                                      </p:tavLst>
                                    </p:anim>
                                    <p:anim calcmode="lin" valueType="num">
                                      <p:cBhvr>
                                        <p:cTn id="21" dur="1000" fill="hold"/>
                                        <p:tgtEl>
                                          <p:spTgt spid="195684"/>
                                        </p:tgtEl>
                                        <p:attrNameLst>
                                          <p:attrName>ppt_h</p:attrName>
                                        </p:attrNameLst>
                                      </p:cBhvr>
                                      <p:tavLst>
                                        <p:tav tm="0">
                                          <p:val>
                                            <p:strVal val="4/3*#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 presetClass="exit" presetSubtype="2" fill="hold" grpId="1" nodeType="clickEffect">
                                  <p:stCondLst>
                                    <p:cond delay="0"/>
                                  </p:stCondLst>
                                  <p:childTnLst>
                                    <p:anim calcmode="lin" valueType="num">
                                      <p:cBhvr additive="base">
                                        <p:cTn id="25" dur="1000"/>
                                        <p:tgtEl>
                                          <p:spTgt spid="195671"/>
                                        </p:tgtEl>
                                        <p:attrNameLst>
                                          <p:attrName>ppt_x</p:attrName>
                                        </p:attrNameLst>
                                      </p:cBhvr>
                                      <p:tavLst>
                                        <p:tav tm="0">
                                          <p:val>
                                            <p:strVal val="ppt_x"/>
                                          </p:val>
                                        </p:tav>
                                        <p:tav tm="100000">
                                          <p:val>
                                            <p:strVal val="1+ppt_w/2"/>
                                          </p:val>
                                        </p:tav>
                                      </p:tavLst>
                                    </p:anim>
                                    <p:anim calcmode="lin" valueType="num">
                                      <p:cBhvr additive="base">
                                        <p:cTn id="26" dur="1000"/>
                                        <p:tgtEl>
                                          <p:spTgt spid="195671"/>
                                        </p:tgtEl>
                                        <p:attrNameLst>
                                          <p:attrName>ppt_y</p:attrName>
                                        </p:attrNameLst>
                                      </p:cBhvr>
                                      <p:tavLst>
                                        <p:tav tm="0">
                                          <p:val>
                                            <p:strVal val="ppt_y"/>
                                          </p:val>
                                        </p:tav>
                                        <p:tav tm="100000">
                                          <p:val>
                                            <p:strVal val="ppt_y"/>
                                          </p:val>
                                        </p:tav>
                                      </p:tavLst>
                                    </p:anim>
                                    <p:set>
                                      <p:cBhvr>
                                        <p:cTn id="27" dur="1" fill="hold">
                                          <p:stCondLst>
                                            <p:cond delay="999"/>
                                          </p:stCondLst>
                                        </p:cTn>
                                        <p:tgtEl>
                                          <p:spTgt spid="195671"/>
                                        </p:tgtEl>
                                        <p:attrNameLst>
                                          <p:attrName>style.visibility</p:attrName>
                                        </p:attrNameLst>
                                      </p:cBhvr>
                                      <p:to>
                                        <p:strVal val="hidden"/>
                                      </p:to>
                                    </p:set>
                                  </p:childTnLst>
                                </p:cTn>
                              </p:par>
                              <p:par>
                                <p:cTn id="28" presetID="23" presetClass="exit" presetSubtype="32" fill="hold" nodeType="withEffect">
                                  <p:stCondLst>
                                    <p:cond delay="0"/>
                                  </p:stCondLst>
                                  <p:childTnLst>
                                    <p:anim calcmode="lin" valueType="num">
                                      <p:cBhvr>
                                        <p:cTn id="29" dur="1000"/>
                                        <p:tgtEl>
                                          <p:spTgt spid="195684"/>
                                        </p:tgtEl>
                                        <p:attrNameLst>
                                          <p:attrName>ppt_w</p:attrName>
                                        </p:attrNameLst>
                                      </p:cBhvr>
                                      <p:tavLst>
                                        <p:tav tm="0">
                                          <p:val>
                                            <p:strVal val="ppt_w"/>
                                          </p:val>
                                        </p:tav>
                                        <p:tav tm="100000">
                                          <p:val>
                                            <p:fltVal val="0"/>
                                          </p:val>
                                        </p:tav>
                                      </p:tavLst>
                                    </p:anim>
                                    <p:anim calcmode="lin" valueType="num">
                                      <p:cBhvr>
                                        <p:cTn id="30" dur="1000"/>
                                        <p:tgtEl>
                                          <p:spTgt spid="195684"/>
                                        </p:tgtEl>
                                        <p:attrNameLst>
                                          <p:attrName>ppt_h</p:attrName>
                                        </p:attrNameLst>
                                      </p:cBhvr>
                                      <p:tavLst>
                                        <p:tav tm="0">
                                          <p:val>
                                            <p:strVal val="ppt_h"/>
                                          </p:val>
                                        </p:tav>
                                        <p:tav tm="100000">
                                          <p:val>
                                            <p:fltVal val="0"/>
                                          </p:val>
                                        </p:tav>
                                      </p:tavLst>
                                    </p:anim>
                                    <p:set>
                                      <p:cBhvr>
                                        <p:cTn id="31" dur="1" fill="hold">
                                          <p:stCondLst>
                                            <p:cond delay="999"/>
                                          </p:stCondLst>
                                        </p:cTn>
                                        <p:tgtEl>
                                          <p:spTgt spid="195684"/>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1000"/>
                                        <p:tgtEl>
                                          <p:spTgt spid="195683"/>
                                        </p:tgtEl>
                                      </p:cBhvr>
                                    </p:animEffect>
                                    <p:set>
                                      <p:cBhvr>
                                        <p:cTn id="34" dur="1" fill="hold">
                                          <p:stCondLst>
                                            <p:cond delay="999"/>
                                          </p:stCondLst>
                                        </p:cTn>
                                        <p:tgtEl>
                                          <p:spTgt spid="195683"/>
                                        </p:tgtEl>
                                        <p:attrNameLst>
                                          <p:attrName>style.visibility</p:attrName>
                                        </p:attrNameLst>
                                      </p:cBhvr>
                                      <p:to>
                                        <p:strVal val="hidden"/>
                                      </p:to>
                                    </p:set>
                                  </p:childTnLst>
                                </p:cTn>
                              </p:par>
                              <p:par>
                                <p:cTn id="35" presetID="2" presetClass="entr" presetSubtype="8" fill="hold" grpId="0" nodeType="withEffect">
                                  <p:stCondLst>
                                    <p:cond delay="0"/>
                                  </p:stCondLst>
                                  <p:childTnLst>
                                    <p:set>
                                      <p:cBhvr>
                                        <p:cTn id="36" dur="1" fill="hold">
                                          <p:stCondLst>
                                            <p:cond delay="0"/>
                                          </p:stCondLst>
                                        </p:cTn>
                                        <p:tgtEl>
                                          <p:spTgt spid="195685"/>
                                        </p:tgtEl>
                                        <p:attrNameLst>
                                          <p:attrName>style.visibility</p:attrName>
                                        </p:attrNameLst>
                                      </p:cBhvr>
                                      <p:to>
                                        <p:strVal val="visible"/>
                                      </p:to>
                                    </p:set>
                                    <p:anim calcmode="lin" valueType="num">
                                      <p:cBhvr additive="base">
                                        <p:cTn id="37" dur="1000" fill="hold"/>
                                        <p:tgtEl>
                                          <p:spTgt spid="195685"/>
                                        </p:tgtEl>
                                        <p:attrNameLst>
                                          <p:attrName>ppt_x</p:attrName>
                                        </p:attrNameLst>
                                      </p:cBhvr>
                                      <p:tavLst>
                                        <p:tav tm="0">
                                          <p:val>
                                            <p:strVal val="0-#ppt_w/2"/>
                                          </p:val>
                                        </p:tav>
                                        <p:tav tm="100000">
                                          <p:val>
                                            <p:strVal val="#ppt_x"/>
                                          </p:val>
                                        </p:tav>
                                      </p:tavLst>
                                    </p:anim>
                                    <p:anim calcmode="lin" valueType="num">
                                      <p:cBhvr additive="base">
                                        <p:cTn id="38" dur="1000" fill="hold"/>
                                        <p:tgtEl>
                                          <p:spTgt spid="19568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0" presetClass="entr" presetSubtype="0" decel="100000" fill="hold" grpId="0" nodeType="clickEffect">
                                  <p:stCondLst>
                                    <p:cond delay="0"/>
                                  </p:stCondLst>
                                  <p:childTnLst>
                                    <p:set>
                                      <p:cBhvr>
                                        <p:cTn id="42" dur="1" fill="hold">
                                          <p:stCondLst>
                                            <p:cond delay="0"/>
                                          </p:stCondLst>
                                        </p:cTn>
                                        <p:tgtEl>
                                          <p:spTgt spid="195686"/>
                                        </p:tgtEl>
                                        <p:attrNameLst>
                                          <p:attrName>style.visibility</p:attrName>
                                        </p:attrNameLst>
                                      </p:cBhvr>
                                      <p:to>
                                        <p:strVal val="visible"/>
                                      </p:to>
                                    </p:set>
                                    <p:anim calcmode="lin" valueType="num">
                                      <p:cBhvr>
                                        <p:cTn id="43" dur="1000" fill="hold"/>
                                        <p:tgtEl>
                                          <p:spTgt spid="195686"/>
                                        </p:tgtEl>
                                        <p:attrNameLst>
                                          <p:attrName>ppt_w</p:attrName>
                                        </p:attrNameLst>
                                      </p:cBhvr>
                                      <p:tavLst>
                                        <p:tav tm="0">
                                          <p:val>
                                            <p:strVal val="#ppt_w+.3"/>
                                          </p:val>
                                        </p:tav>
                                        <p:tav tm="100000">
                                          <p:val>
                                            <p:strVal val="#ppt_w"/>
                                          </p:val>
                                        </p:tav>
                                      </p:tavLst>
                                    </p:anim>
                                    <p:anim calcmode="lin" valueType="num">
                                      <p:cBhvr>
                                        <p:cTn id="44" dur="1000" fill="hold"/>
                                        <p:tgtEl>
                                          <p:spTgt spid="195686"/>
                                        </p:tgtEl>
                                        <p:attrNameLst>
                                          <p:attrName>ppt_h</p:attrName>
                                        </p:attrNameLst>
                                      </p:cBhvr>
                                      <p:tavLst>
                                        <p:tav tm="0">
                                          <p:val>
                                            <p:strVal val="#ppt_h"/>
                                          </p:val>
                                        </p:tav>
                                        <p:tav tm="100000">
                                          <p:val>
                                            <p:strVal val="#ppt_h"/>
                                          </p:val>
                                        </p:tav>
                                      </p:tavLst>
                                    </p:anim>
                                    <p:animEffect transition="in" filter="fade">
                                      <p:cBhvr>
                                        <p:cTn id="45" dur="1000"/>
                                        <p:tgtEl>
                                          <p:spTgt spid="195686"/>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xit" presetSubtype="2" fill="hold" grpId="1" nodeType="clickEffect">
                                  <p:stCondLst>
                                    <p:cond delay="0"/>
                                  </p:stCondLst>
                                  <p:childTnLst>
                                    <p:anim calcmode="lin" valueType="num">
                                      <p:cBhvr additive="base">
                                        <p:cTn id="49" dur="1000"/>
                                        <p:tgtEl>
                                          <p:spTgt spid="195685"/>
                                        </p:tgtEl>
                                        <p:attrNameLst>
                                          <p:attrName>ppt_x</p:attrName>
                                        </p:attrNameLst>
                                      </p:cBhvr>
                                      <p:tavLst>
                                        <p:tav tm="0">
                                          <p:val>
                                            <p:strVal val="ppt_x"/>
                                          </p:val>
                                        </p:tav>
                                        <p:tav tm="100000">
                                          <p:val>
                                            <p:strVal val="1+ppt_w/2"/>
                                          </p:val>
                                        </p:tav>
                                      </p:tavLst>
                                    </p:anim>
                                    <p:anim calcmode="lin" valueType="num">
                                      <p:cBhvr additive="base">
                                        <p:cTn id="50" dur="1000"/>
                                        <p:tgtEl>
                                          <p:spTgt spid="195685"/>
                                        </p:tgtEl>
                                        <p:attrNameLst>
                                          <p:attrName>ppt_y</p:attrName>
                                        </p:attrNameLst>
                                      </p:cBhvr>
                                      <p:tavLst>
                                        <p:tav tm="0">
                                          <p:val>
                                            <p:strVal val="ppt_y"/>
                                          </p:val>
                                        </p:tav>
                                        <p:tav tm="100000">
                                          <p:val>
                                            <p:strVal val="ppt_y"/>
                                          </p:val>
                                        </p:tav>
                                      </p:tavLst>
                                    </p:anim>
                                    <p:set>
                                      <p:cBhvr>
                                        <p:cTn id="51" dur="1" fill="hold">
                                          <p:stCondLst>
                                            <p:cond delay="999"/>
                                          </p:stCondLst>
                                        </p:cTn>
                                        <p:tgtEl>
                                          <p:spTgt spid="195685"/>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1000"/>
                                        <p:tgtEl>
                                          <p:spTgt spid="195686"/>
                                        </p:tgtEl>
                                      </p:cBhvr>
                                    </p:animEffect>
                                    <p:set>
                                      <p:cBhvr>
                                        <p:cTn id="54" dur="1" fill="hold">
                                          <p:stCondLst>
                                            <p:cond delay="999"/>
                                          </p:stCondLst>
                                        </p:cTn>
                                        <p:tgtEl>
                                          <p:spTgt spid="195686"/>
                                        </p:tgtEl>
                                        <p:attrNameLst>
                                          <p:attrName>style.visibility</p:attrName>
                                        </p:attrNameLst>
                                      </p:cBhvr>
                                      <p:to>
                                        <p:strVal val="hidden"/>
                                      </p:to>
                                    </p:set>
                                  </p:childTnLst>
                                </p:cTn>
                              </p:par>
                              <p:par>
                                <p:cTn id="55" presetID="2" presetClass="entr" presetSubtype="8" fill="hold" grpId="0" nodeType="withEffect">
                                  <p:stCondLst>
                                    <p:cond delay="0"/>
                                  </p:stCondLst>
                                  <p:childTnLst>
                                    <p:set>
                                      <p:cBhvr>
                                        <p:cTn id="56" dur="1" fill="hold">
                                          <p:stCondLst>
                                            <p:cond delay="0"/>
                                          </p:stCondLst>
                                        </p:cTn>
                                        <p:tgtEl>
                                          <p:spTgt spid="195687"/>
                                        </p:tgtEl>
                                        <p:attrNameLst>
                                          <p:attrName>style.visibility</p:attrName>
                                        </p:attrNameLst>
                                      </p:cBhvr>
                                      <p:to>
                                        <p:strVal val="visible"/>
                                      </p:to>
                                    </p:set>
                                    <p:anim calcmode="lin" valueType="num">
                                      <p:cBhvr additive="base">
                                        <p:cTn id="57" dur="1000" fill="hold"/>
                                        <p:tgtEl>
                                          <p:spTgt spid="195687"/>
                                        </p:tgtEl>
                                        <p:attrNameLst>
                                          <p:attrName>ppt_x</p:attrName>
                                        </p:attrNameLst>
                                      </p:cBhvr>
                                      <p:tavLst>
                                        <p:tav tm="0">
                                          <p:val>
                                            <p:strVal val="0-#ppt_w/2"/>
                                          </p:val>
                                        </p:tav>
                                        <p:tav tm="100000">
                                          <p:val>
                                            <p:strVal val="#ppt_x"/>
                                          </p:val>
                                        </p:tav>
                                      </p:tavLst>
                                    </p:anim>
                                    <p:anim calcmode="lin" valueType="num">
                                      <p:cBhvr additive="base">
                                        <p:cTn id="58" dur="1000" fill="hold"/>
                                        <p:tgtEl>
                                          <p:spTgt spid="195687"/>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0" presetClass="entr" presetSubtype="0" decel="100000" fill="hold" grpId="0" nodeType="clickEffect">
                                  <p:stCondLst>
                                    <p:cond delay="0"/>
                                  </p:stCondLst>
                                  <p:childTnLst>
                                    <p:set>
                                      <p:cBhvr>
                                        <p:cTn id="62" dur="1" fill="hold">
                                          <p:stCondLst>
                                            <p:cond delay="0"/>
                                          </p:stCondLst>
                                        </p:cTn>
                                        <p:tgtEl>
                                          <p:spTgt spid="195688"/>
                                        </p:tgtEl>
                                        <p:attrNameLst>
                                          <p:attrName>style.visibility</p:attrName>
                                        </p:attrNameLst>
                                      </p:cBhvr>
                                      <p:to>
                                        <p:strVal val="visible"/>
                                      </p:to>
                                    </p:set>
                                    <p:anim calcmode="lin" valueType="num">
                                      <p:cBhvr>
                                        <p:cTn id="63" dur="1000" fill="hold"/>
                                        <p:tgtEl>
                                          <p:spTgt spid="195688"/>
                                        </p:tgtEl>
                                        <p:attrNameLst>
                                          <p:attrName>ppt_w</p:attrName>
                                        </p:attrNameLst>
                                      </p:cBhvr>
                                      <p:tavLst>
                                        <p:tav tm="0">
                                          <p:val>
                                            <p:strVal val="#ppt_w+.3"/>
                                          </p:val>
                                        </p:tav>
                                        <p:tav tm="100000">
                                          <p:val>
                                            <p:strVal val="#ppt_w"/>
                                          </p:val>
                                        </p:tav>
                                      </p:tavLst>
                                    </p:anim>
                                    <p:anim calcmode="lin" valueType="num">
                                      <p:cBhvr>
                                        <p:cTn id="64" dur="1000" fill="hold"/>
                                        <p:tgtEl>
                                          <p:spTgt spid="195688"/>
                                        </p:tgtEl>
                                        <p:attrNameLst>
                                          <p:attrName>ppt_h</p:attrName>
                                        </p:attrNameLst>
                                      </p:cBhvr>
                                      <p:tavLst>
                                        <p:tav tm="0">
                                          <p:val>
                                            <p:strVal val="#ppt_h"/>
                                          </p:val>
                                        </p:tav>
                                        <p:tav tm="100000">
                                          <p:val>
                                            <p:strVal val="#ppt_h"/>
                                          </p:val>
                                        </p:tav>
                                      </p:tavLst>
                                    </p:anim>
                                    <p:animEffect transition="in" filter="fade">
                                      <p:cBhvr>
                                        <p:cTn id="65" dur="1000"/>
                                        <p:tgtEl>
                                          <p:spTgt spid="195688"/>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xit" presetSubtype="2" fill="hold" grpId="1" nodeType="clickEffect">
                                  <p:stCondLst>
                                    <p:cond delay="0"/>
                                  </p:stCondLst>
                                  <p:childTnLst>
                                    <p:anim calcmode="lin" valueType="num">
                                      <p:cBhvr additive="base">
                                        <p:cTn id="69" dur="1000"/>
                                        <p:tgtEl>
                                          <p:spTgt spid="195687"/>
                                        </p:tgtEl>
                                        <p:attrNameLst>
                                          <p:attrName>ppt_x</p:attrName>
                                        </p:attrNameLst>
                                      </p:cBhvr>
                                      <p:tavLst>
                                        <p:tav tm="0">
                                          <p:val>
                                            <p:strVal val="ppt_x"/>
                                          </p:val>
                                        </p:tav>
                                        <p:tav tm="100000">
                                          <p:val>
                                            <p:strVal val="1+ppt_w/2"/>
                                          </p:val>
                                        </p:tav>
                                      </p:tavLst>
                                    </p:anim>
                                    <p:anim calcmode="lin" valueType="num">
                                      <p:cBhvr additive="base">
                                        <p:cTn id="70" dur="1000"/>
                                        <p:tgtEl>
                                          <p:spTgt spid="195687"/>
                                        </p:tgtEl>
                                        <p:attrNameLst>
                                          <p:attrName>ppt_y</p:attrName>
                                        </p:attrNameLst>
                                      </p:cBhvr>
                                      <p:tavLst>
                                        <p:tav tm="0">
                                          <p:val>
                                            <p:strVal val="ppt_y"/>
                                          </p:val>
                                        </p:tav>
                                        <p:tav tm="100000">
                                          <p:val>
                                            <p:strVal val="ppt_y"/>
                                          </p:val>
                                        </p:tav>
                                      </p:tavLst>
                                    </p:anim>
                                    <p:set>
                                      <p:cBhvr>
                                        <p:cTn id="71" dur="1" fill="hold">
                                          <p:stCondLst>
                                            <p:cond delay="999"/>
                                          </p:stCondLst>
                                        </p:cTn>
                                        <p:tgtEl>
                                          <p:spTgt spid="195687"/>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1000"/>
                                        <p:tgtEl>
                                          <p:spTgt spid="195688"/>
                                        </p:tgtEl>
                                      </p:cBhvr>
                                    </p:animEffect>
                                    <p:set>
                                      <p:cBhvr>
                                        <p:cTn id="74" dur="1" fill="hold">
                                          <p:stCondLst>
                                            <p:cond delay="999"/>
                                          </p:stCondLst>
                                        </p:cTn>
                                        <p:tgtEl>
                                          <p:spTgt spid="195688"/>
                                        </p:tgtEl>
                                        <p:attrNameLst>
                                          <p:attrName>style.visibility</p:attrName>
                                        </p:attrNameLst>
                                      </p:cBhvr>
                                      <p:to>
                                        <p:strVal val="hidden"/>
                                      </p:to>
                                    </p:set>
                                  </p:childTnLst>
                                </p:cTn>
                              </p:par>
                              <p:par>
                                <p:cTn id="75" presetID="2" presetClass="entr" presetSubtype="8" fill="hold" grpId="0" nodeType="withEffect">
                                  <p:stCondLst>
                                    <p:cond delay="0"/>
                                  </p:stCondLst>
                                  <p:childTnLst>
                                    <p:set>
                                      <p:cBhvr>
                                        <p:cTn id="76" dur="1" fill="hold">
                                          <p:stCondLst>
                                            <p:cond delay="0"/>
                                          </p:stCondLst>
                                        </p:cTn>
                                        <p:tgtEl>
                                          <p:spTgt spid="195689"/>
                                        </p:tgtEl>
                                        <p:attrNameLst>
                                          <p:attrName>style.visibility</p:attrName>
                                        </p:attrNameLst>
                                      </p:cBhvr>
                                      <p:to>
                                        <p:strVal val="visible"/>
                                      </p:to>
                                    </p:set>
                                    <p:anim calcmode="lin" valueType="num">
                                      <p:cBhvr additive="base">
                                        <p:cTn id="77" dur="1000" fill="hold"/>
                                        <p:tgtEl>
                                          <p:spTgt spid="195689"/>
                                        </p:tgtEl>
                                        <p:attrNameLst>
                                          <p:attrName>ppt_x</p:attrName>
                                        </p:attrNameLst>
                                      </p:cBhvr>
                                      <p:tavLst>
                                        <p:tav tm="0">
                                          <p:val>
                                            <p:strVal val="0-#ppt_w/2"/>
                                          </p:val>
                                        </p:tav>
                                        <p:tav tm="100000">
                                          <p:val>
                                            <p:strVal val="#ppt_x"/>
                                          </p:val>
                                        </p:tav>
                                      </p:tavLst>
                                    </p:anim>
                                    <p:anim calcmode="lin" valueType="num">
                                      <p:cBhvr additive="base">
                                        <p:cTn id="78" dur="1000" fill="hold"/>
                                        <p:tgtEl>
                                          <p:spTgt spid="195689"/>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xit" presetSubtype="2" fill="hold" grpId="1" nodeType="clickEffect">
                                  <p:stCondLst>
                                    <p:cond delay="0"/>
                                  </p:stCondLst>
                                  <p:childTnLst>
                                    <p:anim calcmode="lin" valueType="num">
                                      <p:cBhvr additive="base">
                                        <p:cTn id="82" dur="1000"/>
                                        <p:tgtEl>
                                          <p:spTgt spid="195689"/>
                                        </p:tgtEl>
                                        <p:attrNameLst>
                                          <p:attrName>ppt_x</p:attrName>
                                        </p:attrNameLst>
                                      </p:cBhvr>
                                      <p:tavLst>
                                        <p:tav tm="0">
                                          <p:val>
                                            <p:strVal val="ppt_x"/>
                                          </p:val>
                                        </p:tav>
                                        <p:tav tm="100000">
                                          <p:val>
                                            <p:strVal val="1+ppt_w/2"/>
                                          </p:val>
                                        </p:tav>
                                      </p:tavLst>
                                    </p:anim>
                                    <p:anim calcmode="lin" valueType="num">
                                      <p:cBhvr additive="base">
                                        <p:cTn id="83" dur="1000"/>
                                        <p:tgtEl>
                                          <p:spTgt spid="195689"/>
                                        </p:tgtEl>
                                        <p:attrNameLst>
                                          <p:attrName>ppt_y</p:attrName>
                                        </p:attrNameLst>
                                      </p:cBhvr>
                                      <p:tavLst>
                                        <p:tav tm="0">
                                          <p:val>
                                            <p:strVal val="ppt_y"/>
                                          </p:val>
                                        </p:tav>
                                        <p:tav tm="100000">
                                          <p:val>
                                            <p:strVal val="ppt_y"/>
                                          </p:val>
                                        </p:tav>
                                      </p:tavLst>
                                    </p:anim>
                                    <p:set>
                                      <p:cBhvr>
                                        <p:cTn id="84" dur="1" fill="hold">
                                          <p:stCondLst>
                                            <p:cond delay="999"/>
                                          </p:stCondLst>
                                        </p:cTn>
                                        <p:tgtEl>
                                          <p:spTgt spid="195689"/>
                                        </p:tgtEl>
                                        <p:attrNameLst>
                                          <p:attrName>style.visibility</p:attrName>
                                        </p:attrNameLst>
                                      </p:cBhvr>
                                      <p:to>
                                        <p:strVal val="hidden"/>
                                      </p:to>
                                    </p:set>
                                  </p:childTnLst>
                                </p:cTn>
                              </p:par>
                              <p:par>
                                <p:cTn id="85" presetID="2" presetClass="entr" presetSubtype="1" fill="hold" grpId="0" nodeType="withEffect">
                                  <p:stCondLst>
                                    <p:cond delay="0"/>
                                  </p:stCondLst>
                                  <p:childTnLst>
                                    <p:set>
                                      <p:cBhvr>
                                        <p:cTn id="86" dur="1" fill="hold">
                                          <p:stCondLst>
                                            <p:cond delay="0"/>
                                          </p:stCondLst>
                                        </p:cTn>
                                        <p:tgtEl>
                                          <p:spTgt spid="195690"/>
                                        </p:tgtEl>
                                        <p:attrNameLst>
                                          <p:attrName>style.visibility</p:attrName>
                                        </p:attrNameLst>
                                      </p:cBhvr>
                                      <p:to>
                                        <p:strVal val="visible"/>
                                      </p:to>
                                    </p:set>
                                    <p:anim calcmode="lin" valueType="num">
                                      <p:cBhvr additive="base">
                                        <p:cTn id="87" dur="1000" fill="hold"/>
                                        <p:tgtEl>
                                          <p:spTgt spid="195690"/>
                                        </p:tgtEl>
                                        <p:attrNameLst>
                                          <p:attrName>ppt_x</p:attrName>
                                        </p:attrNameLst>
                                      </p:cBhvr>
                                      <p:tavLst>
                                        <p:tav tm="0">
                                          <p:val>
                                            <p:strVal val="#ppt_x"/>
                                          </p:val>
                                        </p:tav>
                                        <p:tav tm="100000">
                                          <p:val>
                                            <p:strVal val="#ppt_x"/>
                                          </p:val>
                                        </p:tav>
                                      </p:tavLst>
                                    </p:anim>
                                    <p:anim calcmode="lin" valueType="num">
                                      <p:cBhvr additive="base">
                                        <p:cTn id="88" dur="1000" fill="hold"/>
                                        <p:tgtEl>
                                          <p:spTgt spid="195690"/>
                                        </p:tgtEl>
                                        <p:attrNameLst>
                                          <p:attrName>ppt_y</p:attrName>
                                        </p:attrNameLst>
                                      </p:cBhvr>
                                      <p:tavLst>
                                        <p:tav tm="0">
                                          <p:val>
                                            <p:strVal val="0-#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xit" presetSubtype="4" fill="hold" grpId="1" nodeType="clickEffect">
                                  <p:stCondLst>
                                    <p:cond delay="0"/>
                                  </p:stCondLst>
                                  <p:childTnLst>
                                    <p:anim calcmode="lin" valueType="num">
                                      <p:cBhvr additive="base">
                                        <p:cTn id="92" dur="1000"/>
                                        <p:tgtEl>
                                          <p:spTgt spid="195690"/>
                                        </p:tgtEl>
                                        <p:attrNameLst>
                                          <p:attrName>ppt_x</p:attrName>
                                        </p:attrNameLst>
                                      </p:cBhvr>
                                      <p:tavLst>
                                        <p:tav tm="0">
                                          <p:val>
                                            <p:strVal val="ppt_x"/>
                                          </p:val>
                                        </p:tav>
                                        <p:tav tm="100000">
                                          <p:val>
                                            <p:strVal val="ppt_x"/>
                                          </p:val>
                                        </p:tav>
                                      </p:tavLst>
                                    </p:anim>
                                    <p:anim calcmode="lin" valueType="num">
                                      <p:cBhvr additive="base">
                                        <p:cTn id="93" dur="1000"/>
                                        <p:tgtEl>
                                          <p:spTgt spid="195690"/>
                                        </p:tgtEl>
                                        <p:attrNameLst>
                                          <p:attrName>ppt_y</p:attrName>
                                        </p:attrNameLst>
                                      </p:cBhvr>
                                      <p:tavLst>
                                        <p:tav tm="0">
                                          <p:val>
                                            <p:strVal val="ppt_y"/>
                                          </p:val>
                                        </p:tav>
                                        <p:tav tm="100000">
                                          <p:val>
                                            <p:strVal val="1+ppt_h/2"/>
                                          </p:val>
                                        </p:tav>
                                      </p:tavLst>
                                    </p:anim>
                                    <p:set>
                                      <p:cBhvr>
                                        <p:cTn id="94" dur="1" fill="hold">
                                          <p:stCondLst>
                                            <p:cond delay="999"/>
                                          </p:stCondLst>
                                        </p:cTn>
                                        <p:tgtEl>
                                          <p:spTgt spid="1956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71" grpId="0" animBg="1"/>
      <p:bldP spid="195671" grpId="1" animBg="1"/>
      <p:bldP spid="195683" grpId="0" animBg="1"/>
      <p:bldP spid="195683" grpId="1" animBg="1"/>
      <p:bldP spid="195685" grpId="0" animBg="1"/>
      <p:bldP spid="195685" grpId="1" animBg="1"/>
      <p:bldP spid="195686" grpId="0" animBg="1"/>
      <p:bldP spid="195686" grpId="1" animBg="1"/>
      <p:bldP spid="195687" grpId="0" animBg="1"/>
      <p:bldP spid="195687" grpId="1" animBg="1"/>
      <p:bldP spid="195688" grpId="0" animBg="1"/>
      <p:bldP spid="195688" grpId="1" animBg="1"/>
      <p:bldP spid="195689" grpId="0" animBg="1"/>
      <p:bldP spid="195689" grpId="1" animBg="1"/>
      <p:bldP spid="195690" grpId="0" animBg="1"/>
      <p:bldP spid="195690"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728" name="Rectangle 96"/>
          <p:cNvSpPr>
            <a:spLocks noChangeArrowheads="1"/>
          </p:cNvSpPr>
          <p:nvPr/>
        </p:nvSpPr>
        <p:spPr bwMode="auto">
          <a:xfrm>
            <a:off x="3224213" y="107950"/>
            <a:ext cx="6537325" cy="6572250"/>
          </a:xfrm>
          <a:prstGeom prst="rect">
            <a:avLst/>
          </a:prstGeom>
          <a:gradFill rotWithShape="1">
            <a:gsLst>
              <a:gs pos="0">
                <a:srgbClr val="00FF00"/>
              </a:gs>
              <a:gs pos="100000">
                <a:srgbClr val="007600"/>
              </a:gs>
            </a:gsLst>
            <a:lin ang="5400000" scaled="1"/>
          </a:gradFill>
          <a:ln w="9525">
            <a:solidFill>
              <a:schemeClr val="tx1"/>
            </a:solidFill>
            <a:miter lim="800000"/>
            <a:headEnd/>
            <a:tailEnd/>
          </a:ln>
        </p:spPr>
        <p:txBody>
          <a:bodyPr wrap="none" anchor="ctr"/>
          <a:lstStyle/>
          <a:p>
            <a:endParaRPr lang="zh-TW" altLang="en-US"/>
          </a:p>
        </p:txBody>
      </p:sp>
      <p:sp>
        <p:nvSpPr>
          <p:cNvPr id="197634" name="Rectangle 2"/>
          <p:cNvSpPr>
            <a:spLocks noGrp="1" noChangeArrowheads="1"/>
          </p:cNvSpPr>
          <p:nvPr>
            <p:ph type="title"/>
          </p:nvPr>
        </p:nvSpPr>
        <p:spPr>
          <a:xfrm>
            <a:off x="342900" y="150813"/>
            <a:ext cx="3097213" cy="685800"/>
          </a:xfrm>
          <a:effectLst>
            <a:outerShdw dist="17961" dir="2700000" algn="ctr" rotWithShape="0">
              <a:schemeClr val="tx1"/>
            </a:outerShdw>
          </a:effectLst>
        </p:spPr>
        <p:txBody>
          <a:bodyPr/>
          <a:lstStyle/>
          <a:p>
            <a:pPr algn="l" eaLnBrk="1" hangingPunct="1">
              <a:defRPr/>
            </a:pPr>
            <a:r>
              <a:rPr lang="en-US" altLang="zh-TW" sz="3200" smtClean="0"/>
              <a:t>Value of Aggregation</a:t>
            </a:r>
          </a:p>
        </p:txBody>
      </p:sp>
      <p:graphicFrame>
        <p:nvGraphicFramePr>
          <p:cNvPr id="197635" name="Group 3"/>
          <p:cNvGraphicFramePr>
            <a:graphicFrameLocks noGrp="1"/>
          </p:cNvGraphicFramePr>
          <p:nvPr/>
        </p:nvGraphicFramePr>
        <p:xfrm>
          <a:off x="3236913" y="112713"/>
          <a:ext cx="6537325" cy="6594240"/>
        </p:xfrm>
        <a:graphic>
          <a:graphicData uri="http://schemas.openxmlformats.org/drawingml/2006/table">
            <a:tbl>
              <a:tblPr/>
              <a:tblGrid>
                <a:gridCol w="3532187"/>
                <a:gridCol w="1576388"/>
                <a:gridCol w="142875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rgbClr val="9900CC"/>
                          </a:solidFill>
                          <a:effectLst/>
                          <a:latin typeface="Arial" charset="0"/>
                          <a:ea typeface="新細明體" pitchFamily="18" charset="-120"/>
                        </a:rPr>
                        <a:t>Motors</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rgbClr val="9900CC"/>
                          </a:solidFill>
                          <a:effectLst/>
                          <a:latin typeface="Arial" charset="0"/>
                          <a:ea typeface="新細明體" pitchFamily="18" charset="-120"/>
                        </a:rPr>
                        <a:t>Cleaner</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bg1"/>
                          </a:solidFill>
                          <a:effectLst/>
                          <a:latin typeface="Arial" charset="0"/>
                          <a:ea typeface="新細明體" pitchFamily="18" charset="-120"/>
                        </a:rPr>
                        <a:t>Inventory Is Stocked in Each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demand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Safety inventory per store</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132</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211,200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$105,600,000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$15,792,000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Inventory Is Aggregated at the DC</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Mean weekly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Standard deviation of a aggregate demand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1,600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4,000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Coefficient of variation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0.05</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0.0025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Aggregate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5,264</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13,159</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Value of safety inventory</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$2,632,000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$394,770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1" i="0" u="none" strike="noStrike" cap="none" normalizeH="0" baseline="0" smtClean="0">
                          <a:ln>
                            <a:noFill/>
                          </a:ln>
                          <a:solidFill>
                            <a:schemeClr val="bg1"/>
                          </a:solidFill>
                          <a:effectLst/>
                          <a:latin typeface="Arial" charset="0"/>
                          <a:ea typeface="新細明體" pitchFamily="18" charset="-120"/>
                        </a:rPr>
                        <a:t>Savings</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600" b="0" i="0" u="none" strike="noStrike" cap="none" normalizeH="0" baseline="0" smtClean="0">
                        <a:ln>
                          <a:noFill/>
                        </a:ln>
                        <a:solidFill>
                          <a:schemeClr val="bg1"/>
                        </a:solidFill>
                        <a:effectLst/>
                        <a:latin typeface="Arial" charset="0"/>
                        <a:ea typeface="新細明體" pitchFamily="18" charset="-120"/>
                      </a:endParaRP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inventory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$102,968,000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$15,397,230</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Total holding cost saving on aggregation</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$25,742,000</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$3,849,308</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Holding cost saving per unit sold</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$15.47</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$0.046</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2700" cap="flat" cmpd="sng" algn="ctr">
                      <a:solidFill>
                        <a:srgbClr val="DDDDDD"/>
                      </a:solidFill>
                      <a:prstDash val="sysDot"/>
                      <a:round/>
                      <a:headEnd type="none" w="med" len="med"/>
                      <a:tailEnd type="none" w="med" len="med"/>
                    </a:lnB>
                    <a:lnTlToBr>
                      <a:noFill/>
                    </a:lnTlToBr>
                    <a:lnBlToTr>
                      <a:noFill/>
                    </a:lnBlToTr>
                    <a:solidFill>
                      <a:srgbClr val="54872D">
                        <a:alpha val="50000"/>
                      </a:srgbClr>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1"/>
                          </a:solidFill>
                          <a:effectLst/>
                          <a:latin typeface="Arial" charset="0"/>
                          <a:ea typeface="新細明體" pitchFamily="18" charset="-120"/>
                        </a:rPr>
                        <a:t>Savings as a percentage of product cost</a:t>
                      </a:r>
                    </a:p>
                  </a:txBody>
                  <a:tcPr marL="90000" marR="90000" marT="46800" marB="46800" horzOverflow="overflow">
                    <a:lnL w="19050" cap="flat" cmpd="sng" algn="ctr">
                      <a:solidFill>
                        <a:schemeClr val="bg2"/>
                      </a:solidFill>
                      <a:prstDash val="solid"/>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3.09%</a:t>
                      </a:r>
                    </a:p>
                  </a:txBody>
                  <a:tcPr marL="90000" marR="90000" marT="46800" marB="46800" horzOverflow="overflow">
                    <a:lnL w="12700" cap="flat" cmpd="sng" algn="ctr">
                      <a:solidFill>
                        <a:srgbClr val="DDDDDD"/>
                      </a:solidFill>
                      <a:prstDash val="sysDot"/>
                      <a:round/>
                      <a:headEnd type="none" w="med" len="med"/>
                      <a:tailEnd type="none" w="med" len="med"/>
                    </a:lnL>
                    <a:lnR w="12700" cap="flat" cmpd="sng" algn="ctr">
                      <a:solidFill>
                        <a:srgbClr val="DDDDDD"/>
                      </a:solidFill>
                      <a:prstDash val="sysDot"/>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54872D">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1"/>
                          </a:solidFill>
                          <a:effectLst/>
                          <a:latin typeface="Arial" charset="0"/>
                          <a:ea typeface="新細明體" pitchFamily="18" charset="-120"/>
                        </a:rPr>
                        <a:t>0.15%</a:t>
                      </a:r>
                    </a:p>
                  </a:txBody>
                  <a:tcPr marL="90000" marR="90000" marT="46800" marB="46800" horzOverflow="overflow">
                    <a:lnL w="12700" cap="flat" cmpd="sng" algn="ctr">
                      <a:solidFill>
                        <a:srgbClr val="DDDDDD"/>
                      </a:solidFill>
                      <a:prstDash val="sysDot"/>
                      <a:round/>
                      <a:headEnd type="none" w="med" len="med"/>
                      <a:tailEnd type="none" w="med" len="med"/>
                    </a:lnL>
                    <a:lnR w="19050" cap="flat" cmpd="sng" algn="ctr">
                      <a:solidFill>
                        <a:schemeClr val="bg2"/>
                      </a:solidFill>
                      <a:prstDash val="solid"/>
                      <a:round/>
                      <a:headEnd type="none" w="med" len="med"/>
                      <a:tailEnd type="none" w="med" len="med"/>
                    </a:lnR>
                    <a:lnT w="12700" cap="flat" cmpd="sng" algn="ctr">
                      <a:solidFill>
                        <a:srgbClr val="DDDDDD"/>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rgbClr val="54872D">
                        <a:alpha val="50000"/>
                      </a:srgbClr>
                    </a:solidFill>
                  </a:tcPr>
                </a:tc>
              </a:tr>
            </a:tbl>
          </a:graphicData>
        </a:graphic>
      </p:graphicFrame>
      <p:sp>
        <p:nvSpPr>
          <p:cNvPr id="197717" name="Rectangle 85"/>
          <p:cNvSpPr>
            <a:spLocks noChangeArrowheads="1"/>
          </p:cNvSpPr>
          <p:nvPr/>
        </p:nvSpPr>
        <p:spPr bwMode="auto">
          <a:xfrm>
            <a:off x="128588" y="1268413"/>
            <a:ext cx="3024187" cy="3455987"/>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chemeClr val="bg1"/>
                </a:solidFill>
                <a:latin typeface="Arial" charset="0"/>
              </a:rPr>
              <a:t>The higher the coefficient of variation (and product value), the greater the reduction in safety inventory as a result of centralization.</a:t>
            </a:r>
          </a:p>
        </p:txBody>
      </p:sp>
      <p:sp>
        <p:nvSpPr>
          <p:cNvPr id="6"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197717"/>
                                        </p:tgtEl>
                                        <p:attrNameLst>
                                          <p:attrName>style.color</p:attrName>
                                        </p:attrNameLst>
                                      </p:cBhvr>
                                      <p:to>
                                        <p:clrVal>
                                          <a:srgbClr val="FFCC99"/>
                                        </p:clrVal>
                                      </p:to>
                                    </p:set>
                                    <p:set>
                                      <p:cBhvr>
                                        <p:cTn id="7" dur="500" autoRev="1" fill="hold"/>
                                        <p:tgtEl>
                                          <p:spTgt spid="197717"/>
                                        </p:tgtEl>
                                        <p:attrNameLst>
                                          <p:attrName>fillcolor</p:attrName>
                                        </p:attrNameLst>
                                      </p:cBhvr>
                                      <p:to>
                                        <p:clrVal>
                                          <a:srgbClr val="FFCC99"/>
                                        </p:clrVal>
                                      </p:to>
                                    </p:set>
                                    <p:set>
                                      <p:cBhvr>
                                        <p:cTn id="8" dur="500" autoRev="1" fill="hold"/>
                                        <p:tgtEl>
                                          <p:spTgt spid="197717"/>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97728"/>
                                        </p:tgtEl>
                                        <p:attrNameLst>
                                          <p:attrName>style.visibility</p:attrName>
                                        </p:attrNameLst>
                                      </p:cBhvr>
                                      <p:to>
                                        <p:strVal val="visible"/>
                                      </p:to>
                                    </p:set>
                                    <p:animEffect transition="in" filter="wipe(down)">
                                      <p:cBhvr>
                                        <p:cTn id="13" dur="1000"/>
                                        <p:tgtEl>
                                          <p:spTgt spid="197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728" grpId="0" animBg="1"/>
      <p:bldP spid="1977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57150" y="-26988"/>
            <a:ext cx="9217025" cy="1219201"/>
          </a:xfrm>
          <a:effectLst>
            <a:outerShdw dist="28398" dir="3806097" algn="ctr" rotWithShape="0">
              <a:schemeClr val="tx1"/>
            </a:outerShdw>
          </a:effectLst>
        </p:spPr>
        <p:txBody>
          <a:bodyPr/>
          <a:lstStyle/>
          <a:p>
            <a:pPr eaLnBrk="1" hangingPunct="1">
              <a:defRPr/>
            </a:pPr>
            <a:r>
              <a:rPr lang="en-US" altLang="zh-TW" sz="3200" smtClean="0"/>
              <a:t>Impact of Transportation on Inventory Pooling</a:t>
            </a:r>
          </a:p>
        </p:txBody>
      </p:sp>
      <p:sp>
        <p:nvSpPr>
          <p:cNvPr id="173060" name="Rectangle 4"/>
          <p:cNvSpPr>
            <a:spLocks noChangeArrowheads="1"/>
          </p:cNvSpPr>
          <p:nvPr/>
        </p:nvSpPr>
        <p:spPr bwMode="auto">
          <a:xfrm>
            <a:off x="920750" y="2133600"/>
            <a:ext cx="6832600" cy="3167063"/>
          </a:xfrm>
          <a:prstGeom prst="rect">
            <a:avLst/>
          </a:prstGeom>
          <a:noFill/>
          <a:ln w="9525">
            <a:noFill/>
            <a:miter lim="800000"/>
            <a:headEnd/>
            <a:tailEnd/>
          </a:ln>
        </p:spPr>
        <p:txBody>
          <a:bodyPr/>
          <a:lstStyle/>
          <a:p>
            <a:pPr marL="342900" indent="-342900" algn="l">
              <a:lnSpc>
                <a:spcPct val="90000"/>
              </a:lnSpc>
              <a:spcBef>
                <a:spcPct val="20000"/>
              </a:spcBef>
              <a:buFont typeface="Batang" pitchFamily="18" charset="-127"/>
              <a:buChar char="►"/>
            </a:pPr>
            <a:r>
              <a:rPr lang="en-US" altLang="zh-TW">
                <a:solidFill>
                  <a:schemeClr val="bg2"/>
                </a:solidFill>
                <a:latin typeface="Arial" charset="0"/>
              </a:rPr>
              <a:t>Negative impact</a:t>
            </a:r>
          </a:p>
          <a:p>
            <a:pPr marL="742950" lvl="1" indent="-285750" algn="l">
              <a:lnSpc>
                <a:spcPct val="90000"/>
              </a:lnSpc>
              <a:spcBef>
                <a:spcPct val="20000"/>
              </a:spcBef>
              <a:buFontTx/>
              <a:buChar char="–"/>
            </a:pPr>
            <a:r>
              <a:rPr lang="en-US" altLang="zh-TW">
                <a:solidFill>
                  <a:schemeClr val="bg1"/>
                </a:solidFill>
                <a:latin typeface="Arial" charset="0"/>
              </a:rPr>
              <a:t>Increase response time</a:t>
            </a:r>
          </a:p>
          <a:p>
            <a:pPr marL="742950" lvl="1" indent="-285750" algn="l">
              <a:lnSpc>
                <a:spcPct val="90000"/>
              </a:lnSpc>
              <a:spcBef>
                <a:spcPct val="20000"/>
              </a:spcBef>
              <a:buFontTx/>
              <a:buChar char="–"/>
            </a:pPr>
            <a:r>
              <a:rPr lang="en-US" altLang="zh-TW">
                <a:solidFill>
                  <a:schemeClr val="bg1"/>
                </a:solidFill>
                <a:latin typeface="Arial" charset="0"/>
              </a:rPr>
              <a:t>Increase transportation cost</a:t>
            </a:r>
          </a:p>
          <a:p>
            <a:pPr marL="742950" lvl="1" indent="-285750" algn="l">
              <a:lnSpc>
                <a:spcPct val="90000"/>
              </a:lnSpc>
              <a:spcBef>
                <a:spcPct val="20000"/>
              </a:spcBef>
            </a:pPr>
            <a:endParaRPr lang="en-US" altLang="zh-TW">
              <a:solidFill>
                <a:schemeClr val="bg1"/>
              </a:solidFill>
              <a:latin typeface="Arial" charset="0"/>
            </a:endParaRPr>
          </a:p>
          <a:p>
            <a:pPr marL="342900" indent="-342900" algn="l">
              <a:lnSpc>
                <a:spcPct val="90000"/>
              </a:lnSpc>
              <a:spcBef>
                <a:spcPct val="20000"/>
              </a:spcBef>
              <a:buFont typeface="Batang" pitchFamily="18" charset="-127"/>
              <a:buChar char="►"/>
            </a:pPr>
            <a:r>
              <a:rPr lang="en-US" altLang="zh-TW">
                <a:solidFill>
                  <a:schemeClr val="bg2"/>
                </a:solidFill>
                <a:latin typeface="Arial" charset="0"/>
              </a:rPr>
              <a:t>Practices to reduce the negative impact</a:t>
            </a:r>
          </a:p>
          <a:p>
            <a:pPr marL="742950" lvl="1" indent="-285750" algn="l">
              <a:lnSpc>
                <a:spcPct val="90000"/>
              </a:lnSpc>
              <a:spcBef>
                <a:spcPct val="20000"/>
              </a:spcBef>
              <a:buFontTx/>
              <a:buChar char="–"/>
            </a:pPr>
            <a:r>
              <a:rPr lang="en-US" altLang="zh-TW">
                <a:solidFill>
                  <a:schemeClr val="bg1"/>
                </a:solidFill>
                <a:latin typeface="Arial" charset="0"/>
              </a:rPr>
              <a:t>Gap : use small retailer outlets</a:t>
            </a:r>
          </a:p>
          <a:p>
            <a:pPr marL="742950" lvl="1" indent="-285750" algn="l">
              <a:lnSpc>
                <a:spcPct val="90000"/>
              </a:lnSpc>
              <a:spcBef>
                <a:spcPct val="20000"/>
              </a:spcBef>
              <a:buFontTx/>
              <a:buChar char="–"/>
            </a:pPr>
            <a:r>
              <a:rPr lang="en-US" altLang="zh-TW">
                <a:solidFill>
                  <a:schemeClr val="bg1"/>
                </a:solidFill>
                <a:latin typeface="Arial" charset="0"/>
              </a:rPr>
              <a:t>McMaster-Carr : use more warehouses</a:t>
            </a:r>
          </a:p>
        </p:txBody>
      </p:sp>
      <p:grpSp>
        <p:nvGrpSpPr>
          <p:cNvPr id="2" name="Group 10"/>
          <p:cNvGrpSpPr>
            <a:grpSpLocks/>
          </p:cNvGrpSpPr>
          <p:nvPr/>
        </p:nvGrpSpPr>
        <p:grpSpPr bwMode="auto">
          <a:xfrm>
            <a:off x="5457825" y="1196975"/>
            <a:ext cx="4303713" cy="1866900"/>
            <a:chOff x="3438" y="754"/>
            <a:chExt cx="2711" cy="1176"/>
          </a:xfrm>
        </p:grpSpPr>
        <p:pic>
          <p:nvPicPr>
            <p:cNvPr id="30729" name="Picture 6" descr="j0089308"/>
            <p:cNvPicPr>
              <a:picLocks noChangeAspect="1" noChangeArrowheads="1"/>
            </p:cNvPicPr>
            <p:nvPr/>
          </p:nvPicPr>
          <p:blipFill>
            <a:blip r:embed="rId3" cstate="print"/>
            <a:srcRect/>
            <a:stretch>
              <a:fillRect/>
            </a:stretch>
          </p:blipFill>
          <p:spPr bwMode="auto">
            <a:xfrm>
              <a:off x="3438" y="754"/>
              <a:ext cx="1152" cy="1102"/>
            </a:xfrm>
            <a:prstGeom prst="rect">
              <a:avLst/>
            </a:prstGeom>
            <a:noFill/>
            <a:ln w="9525">
              <a:noFill/>
              <a:miter lim="800000"/>
              <a:headEnd/>
              <a:tailEnd/>
            </a:ln>
          </p:spPr>
        </p:pic>
        <p:pic>
          <p:nvPicPr>
            <p:cNvPr id="30730" name="Picture 9" descr="MCBL00374_0000[1]"/>
            <p:cNvPicPr>
              <a:picLocks noChangeAspect="1" noChangeArrowheads="1"/>
            </p:cNvPicPr>
            <p:nvPr/>
          </p:nvPicPr>
          <p:blipFill>
            <a:blip r:embed="rId4" cstate="print"/>
            <a:srcRect/>
            <a:stretch>
              <a:fillRect/>
            </a:stretch>
          </p:blipFill>
          <p:spPr bwMode="auto">
            <a:xfrm>
              <a:off x="4617" y="799"/>
              <a:ext cx="1532" cy="1131"/>
            </a:xfrm>
            <a:prstGeom prst="rect">
              <a:avLst/>
            </a:prstGeom>
            <a:noFill/>
            <a:ln w="9525">
              <a:noFill/>
              <a:miter lim="800000"/>
              <a:headEnd/>
              <a:tailEnd/>
            </a:ln>
          </p:spPr>
        </p:pic>
      </p:grpSp>
      <p:pic>
        <p:nvPicPr>
          <p:cNvPr id="7" name="Picture 1" descr="圖片1">
            <a:hlinkClick r:id="rId5"/>
          </p:cNvPr>
          <p:cNvPicPr>
            <a:picLocks noChangeAspect="1" noChangeArrowheads="1"/>
          </p:cNvPicPr>
          <p:nvPr/>
        </p:nvPicPr>
        <p:blipFill>
          <a:blip r:embed="rId6" cstate="print"/>
          <a:srcRect/>
          <a:stretch>
            <a:fillRect/>
          </a:stretch>
        </p:blipFill>
        <p:spPr bwMode="auto">
          <a:xfrm>
            <a:off x="7761288" y="3130550"/>
            <a:ext cx="247650" cy="215900"/>
          </a:xfrm>
          <a:prstGeom prst="rect">
            <a:avLst/>
          </a:prstGeom>
          <a:noFill/>
          <a:ln w="9525">
            <a:noFill/>
            <a:miter lim="800000"/>
            <a:headEnd/>
            <a:tailEnd/>
          </a:ln>
        </p:spPr>
      </p:pic>
      <p:sp>
        <p:nvSpPr>
          <p:cNvPr id="8" name="文字方塊 7"/>
          <p:cNvSpPr txBox="1"/>
          <p:nvPr/>
        </p:nvSpPr>
        <p:spPr bwMode="auto">
          <a:xfrm>
            <a:off x="7977188" y="3068638"/>
            <a:ext cx="1223962" cy="277812"/>
          </a:xfrm>
          <a:prstGeom prst="rect">
            <a:avLst/>
          </a:prstGeom>
          <a:noFill/>
        </p:spPr>
        <p:txBody>
          <a:bodyPr>
            <a:spAutoFit/>
          </a:bodyPr>
          <a:lstStyle/>
          <a:p>
            <a:pPr>
              <a:defRPr/>
            </a:pPr>
            <a:r>
              <a:rPr lang="en-US" altLang="zh-TW" sz="1200" dirty="0" err="1">
                <a:solidFill>
                  <a:schemeClr val="bg1"/>
                </a:solidFill>
                <a:latin typeface="+mn-lt"/>
              </a:rPr>
              <a:t>CoolCLIPS</a:t>
            </a:r>
            <a:r>
              <a:rPr lang="zh-TW" altLang="en-US" sz="1200" dirty="0">
                <a:solidFill>
                  <a:schemeClr val="bg1"/>
                </a:solidFill>
                <a:latin typeface="+mn-lt"/>
              </a:rPr>
              <a:t>網站</a:t>
            </a:r>
          </a:p>
        </p:txBody>
      </p:sp>
      <p:pic>
        <p:nvPicPr>
          <p:cNvPr id="9" name="Picture 1" descr="圖片1">
            <a:hlinkClick r:id="rId5"/>
          </p:cNvPr>
          <p:cNvPicPr>
            <a:picLocks noChangeAspect="1" noChangeArrowheads="1"/>
          </p:cNvPicPr>
          <p:nvPr/>
        </p:nvPicPr>
        <p:blipFill>
          <a:blip r:embed="rId6" cstate="print"/>
          <a:srcRect/>
          <a:stretch>
            <a:fillRect/>
          </a:stretch>
        </p:blipFill>
        <p:spPr bwMode="auto">
          <a:xfrm>
            <a:off x="5816600" y="2997200"/>
            <a:ext cx="206375" cy="179388"/>
          </a:xfrm>
          <a:prstGeom prst="rect">
            <a:avLst/>
          </a:prstGeom>
          <a:noFill/>
          <a:ln w="9525">
            <a:noFill/>
            <a:miter lim="800000"/>
            <a:headEnd/>
            <a:tailEnd/>
          </a:ln>
        </p:spPr>
      </p:pic>
      <p:sp>
        <p:nvSpPr>
          <p:cNvPr id="10" name="矩形 9"/>
          <p:cNvSpPr/>
          <p:nvPr/>
        </p:nvSpPr>
        <p:spPr>
          <a:xfrm>
            <a:off x="6032500" y="2924175"/>
            <a:ext cx="962025" cy="276225"/>
          </a:xfrm>
          <a:prstGeom prst="rect">
            <a:avLst/>
          </a:prstGeom>
        </p:spPr>
        <p:txBody>
          <a:bodyPr wrap="none">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sp>
        <p:nvSpPr>
          <p:cNvPr id="11"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1000" fill="hold"/>
                                        <p:tgtEl>
                                          <p:spTgt spid="173060">
                                            <p:txEl>
                                              <p:pRg st="0" end="0"/>
                                            </p:txEl>
                                          </p:spTgt>
                                        </p:tgtEl>
                                        <p:attrNameLst>
                                          <p:attrName>style.color</p:attrName>
                                        </p:attrNameLst>
                                      </p:cBhvr>
                                      <p:to>
                                        <a:srgbClr val="FFCC99"/>
                                      </p:to>
                                    </p:animClr>
                                  </p:childTnLst>
                                </p:cTn>
                              </p:par>
                            </p:childTnLst>
                          </p:cTn>
                        </p:par>
                      </p:childTnLst>
                    </p:cTn>
                  </p:par>
                  <p:par>
                    <p:cTn id="7" fill="hold">
                      <p:stCondLst>
                        <p:cond delay="indefinite"/>
                      </p:stCondLst>
                      <p:childTnLst>
                        <p:par>
                          <p:cTn id="8" fill="hold">
                            <p:stCondLst>
                              <p:cond delay="0"/>
                            </p:stCondLst>
                            <p:childTnLst>
                              <p:par>
                                <p:cTn id="9" presetID="29" presetClass="entr" presetSubtype="0" fill="hold" nodeType="clickEffect">
                                  <p:stCondLst>
                                    <p:cond delay="0"/>
                                  </p:stCondLst>
                                  <p:childTnLst>
                                    <p:set>
                                      <p:cBhvr>
                                        <p:cTn id="10" dur="1" fill="hold">
                                          <p:stCondLst>
                                            <p:cond delay="0"/>
                                          </p:stCondLst>
                                        </p:cTn>
                                        <p:tgtEl>
                                          <p:spTgt spid="173060">
                                            <p:txEl>
                                              <p:pRg st="1" end="1"/>
                                            </p:txEl>
                                          </p:spTgt>
                                        </p:tgtEl>
                                        <p:attrNameLst>
                                          <p:attrName>style.visibility</p:attrName>
                                        </p:attrNameLst>
                                      </p:cBhvr>
                                      <p:to>
                                        <p:strVal val="visible"/>
                                      </p:to>
                                    </p:set>
                                    <p:anim calcmode="lin" valueType="num">
                                      <p:cBhvr>
                                        <p:cTn id="11" dur="1000" fill="hold"/>
                                        <p:tgtEl>
                                          <p:spTgt spid="173060">
                                            <p:txEl>
                                              <p:pRg st="1" end="1"/>
                                            </p:txEl>
                                          </p:spTgt>
                                        </p:tgtEl>
                                        <p:attrNameLst>
                                          <p:attrName>ppt_x</p:attrName>
                                        </p:attrNameLst>
                                      </p:cBhvr>
                                      <p:tavLst>
                                        <p:tav tm="0">
                                          <p:val>
                                            <p:strVal val="#ppt_x-.2"/>
                                          </p:val>
                                        </p:tav>
                                        <p:tav tm="100000">
                                          <p:val>
                                            <p:strVal val="#ppt_x"/>
                                          </p:val>
                                        </p:tav>
                                      </p:tavLst>
                                    </p:anim>
                                    <p:anim calcmode="lin" valueType="num">
                                      <p:cBhvr>
                                        <p:cTn id="12" dur="1000" fill="hold"/>
                                        <p:tgtEl>
                                          <p:spTgt spid="173060">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3" dur="1000"/>
                                        <p:tgtEl>
                                          <p:spTgt spid="173060">
                                            <p:txEl>
                                              <p:pRg st="1" end="1"/>
                                            </p:txEl>
                                          </p:spTgt>
                                        </p:tgtEl>
                                      </p:cBhvr>
                                    </p:animEffect>
                                  </p:childTnLst>
                                </p:cTn>
                              </p:par>
                              <p:par>
                                <p:cTn id="14" presetID="29" presetClass="entr" presetSubtype="0" fill="hold" nodeType="withEffect">
                                  <p:stCondLst>
                                    <p:cond delay="0"/>
                                  </p:stCondLst>
                                  <p:childTnLst>
                                    <p:set>
                                      <p:cBhvr>
                                        <p:cTn id="15" dur="1" fill="hold">
                                          <p:stCondLst>
                                            <p:cond delay="0"/>
                                          </p:stCondLst>
                                        </p:cTn>
                                        <p:tgtEl>
                                          <p:spTgt spid="173060">
                                            <p:txEl>
                                              <p:pRg st="2" end="2"/>
                                            </p:txEl>
                                          </p:spTgt>
                                        </p:tgtEl>
                                        <p:attrNameLst>
                                          <p:attrName>style.visibility</p:attrName>
                                        </p:attrNameLst>
                                      </p:cBhvr>
                                      <p:to>
                                        <p:strVal val="visible"/>
                                      </p:to>
                                    </p:set>
                                    <p:anim calcmode="lin" valueType="num">
                                      <p:cBhvr>
                                        <p:cTn id="16" dur="1000" fill="hold"/>
                                        <p:tgtEl>
                                          <p:spTgt spid="173060">
                                            <p:txEl>
                                              <p:pRg st="2" end="2"/>
                                            </p:txEl>
                                          </p:spTgt>
                                        </p:tgtEl>
                                        <p:attrNameLst>
                                          <p:attrName>ppt_x</p:attrName>
                                        </p:attrNameLst>
                                      </p:cBhvr>
                                      <p:tavLst>
                                        <p:tav tm="0">
                                          <p:val>
                                            <p:strVal val="#ppt_x-.2"/>
                                          </p:val>
                                        </p:tav>
                                        <p:tav tm="100000">
                                          <p:val>
                                            <p:strVal val="#ppt_x"/>
                                          </p:val>
                                        </p:tav>
                                      </p:tavLst>
                                    </p:anim>
                                    <p:anim calcmode="lin" valueType="num">
                                      <p:cBhvr>
                                        <p:cTn id="17" dur="1000" fill="hold"/>
                                        <p:tgtEl>
                                          <p:spTgt spid="17306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8" dur="1000"/>
                                        <p:tgtEl>
                                          <p:spTgt spid="17306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1000" fill="hold"/>
                                        <p:tgtEl>
                                          <p:spTgt spid="2"/>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1000"/>
                                        <p:tgtEl>
                                          <p:spTgt spid="9"/>
                                        </p:tgtEl>
                                      </p:cBhvr>
                                    </p:animEffect>
                                    <p:anim calcmode="lin" valueType="num">
                                      <p:cBhvr>
                                        <p:cTn id="39" dur="1000" fill="hold"/>
                                        <p:tgtEl>
                                          <p:spTgt spid="9"/>
                                        </p:tgtEl>
                                        <p:attrNameLst>
                                          <p:attrName>ppt_x</p:attrName>
                                        </p:attrNameLst>
                                      </p:cBhvr>
                                      <p:tavLst>
                                        <p:tav tm="0">
                                          <p:val>
                                            <p:strVal val="#ppt_x"/>
                                          </p:val>
                                        </p:tav>
                                        <p:tav tm="100000">
                                          <p:val>
                                            <p:strVal val="#ppt_x"/>
                                          </p:val>
                                        </p:tav>
                                      </p:tavLst>
                                    </p:anim>
                                    <p:anim calcmode="lin" valueType="num">
                                      <p:cBhvr>
                                        <p:cTn id="40" dur="1000" fill="hold"/>
                                        <p:tgtEl>
                                          <p:spTgt spid="9"/>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3" presetClass="emph" presetSubtype="2" fill="hold" nodeType="clickEffect">
                                  <p:stCondLst>
                                    <p:cond delay="0"/>
                                  </p:stCondLst>
                                  <p:childTnLst>
                                    <p:animClr clrSpc="rgb" dir="cw">
                                      <p:cBhvr override="childStyle">
                                        <p:cTn id="49" dur="1000" fill="hold"/>
                                        <p:tgtEl>
                                          <p:spTgt spid="173060">
                                            <p:txEl>
                                              <p:pRg st="4" end="4"/>
                                            </p:txEl>
                                          </p:spTgt>
                                        </p:tgtEl>
                                        <p:attrNameLst>
                                          <p:attrName>style.color</p:attrName>
                                        </p:attrNameLst>
                                      </p:cBhvr>
                                      <p:to>
                                        <a:srgbClr val="FFCC99"/>
                                      </p:to>
                                    </p:animClr>
                                  </p:childTnLst>
                                </p:cTn>
                              </p:par>
                            </p:childTnLst>
                          </p:cTn>
                        </p:par>
                      </p:childTnLst>
                    </p:cTn>
                  </p:par>
                  <p:par>
                    <p:cTn id="50" fill="hold">
                      <p:stCondLst>
                        <p:cond delay="indefinite"/>
                      </p:stCondLst>
                      <p:childTnLst>
                        <p:par>
                          <p:cTn id="51" fill="hold">
                            <p:stCondLst>
                              <p:cond delay="0"/>
                            </p:stCondLst>
                            <p:childTnLst>
                              <p:par>
                                <p:cTn id="52" presetID="29" presetClass="entr" presetSubtype="0" fill="hold" nodeType="clickEffect">
                                  <p:stCondLst>
                                    <p:cond delay="0"/>
                                  </p:stCondLst>
                                  <p:iterate type="lt">
                                    <p:tmPct val="0"/>
                                  </p:iterate>
                                  <p:childTnLst>
                                    <p:set>
                                      <p:cBhvr>
                                        <p:cTn id="53" dur="1" fill="hold">
                                          <p:stCondLst>
                                            <p:cond delay="0"/>
                                          </p:stCondLst>
                                        </p:cTn>
                                        <p:tgtEl>
                                          <p:spTgt spid="173060">
                                            <p:txEl>
                                              <p:pRg st="5" end="5"/>
                                            </p:txEl>
                                          </p:spTgt>
                                        </p:tgtEl>
                                        <p:attrNameLst>
                                          <p:attrName>style.visibility</p:attrName>
                                        </p:attrNameLst>
                                      </p:cBhvr>
                                      <p:to>
                                        <p:strVal val="visible"/>
                                      </p:to>
                                    </p:set>
                                    <p:anim calcmode="lin" valueType="num">
                                      <p:cBhvr>
                                        <p:cTn id="54" dur="1000" fill="hold"/>
                                        <p:tgtEl>
                                          <p:spTgt spid="173060">
                                            <p:txEl>
                                              <p:pRg st="5" end="5"/>
                                            </p:txEl>
                                          </p:spTgt>
                                        </p:tgtEl>
                                        <p:attrNameLst>
                                          <p:attrName>ppt_x</p:attrName>
                                        </p:attrNameLst>
                                      </p:cBhvr>
                                      <p:tavLst>
                                        <p:tav tm="0">
                                          <p:val>
                                            <p:strVal val="#ppt_x-.2"/>
                                          </p:val>
                                        </p:tav>
                                        <p:tav tm="100000">
                                          <p:val>
                                            <p:strVal val="#ppt_x"/>
                                          </p:val>
                                        </p:tav>
                                      </p:tavLst>
                                    </p:anim>
                                    <p:anim calcmode="lin" valueType="num">
                                      <p:cBhvr>
                                        <p:cTn id="55" dur="1000" fill="hold"/>
                                        <p:tgtEl>
                                          <p:spTgt spid="173060">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173060">
                                            <p:txEl>
                                              <p:pRg st="5" end="5"/>
                                            </p:txEl>
                                          </p:spTgt>
                                        </p:tgtEl>
                                      </p:cBhvr>
                                    </p:animEffect>
                                  </p:childTnLst>
                                </p:cTn>
                              </p:par>
                              <p:par>
                                <p:cTn id="57" presetID="29" presetClass="entr" presetSubtype="0" fill="hold" nodeType="withEffect">
                                  <p:stCondLst>
                                    <p:cond delay="0"/>
                                  </p:stCondLst>
                                  <p:iterate type="lt">
                                    <p:tmPct val="0"/>
                                  </p:iterate>
                                  <p:childTnLst>
                                    <p:set>
                                      <p:cBhvr>
                                        <p:cTn id="58" dur="1" fill="hold">
                                          <p:stCondLst>
                                            <p:cond delay="0"/>
                                          </p:stCondLst>
                                        </p:cTn>
                                        <p:tgtEl>
                                          <p:spTgt spid="173060">
                                            <p:txEl>
                                              <p:pRg st="6" end="6"/>
                                            </p:txEl>
                                          </p:spTgt>
                                        </p:tgtEl>
                                        <p:attrNameLst>
                                          <p:attrName>style.visibility</p:attrName>
                                        </p:attrNameLst>
                                      </p:cBhvr>
                                      <p:to>
                                        <p:strVal val="visible"/>
                                      </p:to>
                                    </p:set>
                                    <p:anim calcmode="lin" valueType="num">
                                      <p:cBhvr>
                                        <p:cTn id="59" dur="1000" fill="hold"/>
                                        <p:tgtEl>
                                          <p:spTgt spid="173060">
                                            <p:txEl>
                                              <p:pRg st="6" end="6"/>
                                            </p:txEl>
                                          </p:spTgt>
                                        </p:tgtEl>
                                        <p:attrNameLst>
                                          <p:attrName>ppt_x</p:attrName>
                                        </p:attrNameLst>
                                      </p:cBhvr>
                                      <p:tavLst>
                                        <p:tav tm="0">
                                          <p:val>
                                            <p:strVal val="#ppt_x-.2"/>
                                          </p:val>
                                        </p:tav>
                                        <p:tav tm="100000">
                                          <p:val>
                                            <p:strVal val="#ppt_x"/>
                                          </p:val>
                                        </p:tav>
                                      </p:tavLst>
                                    </p:anim>
                                    <p:anim calcmode="lin" valueType="num">
                                      <p:cBhvr>
                                        <p:cTn id="60" dur="1000" fill="hold"/>
                                        <p:tgtEl>
                                          <p:spTgt spid="173060">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61" dur="1000"/>
                                        <p:tgtEl>
                                          <p:spTgt spid="173060">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0" presetClass="emph" presetSubtype="0" fill="hold" nodeType="clickEffect">
                                  <p:stCondLst>
                                    <p:cond delay="0"/>
                                  </p:stCondLst>
                                  <p:iterate type="lt">
                                    <p:tmPct val="10000"/>
                                  </p:iterate>
                                  <p:childTnLst>
                                    <p:set>
                                      <p:cBhvr override="childStyle">
                                        <p:cTn id="65" dur="500" autoRev="1" fill="hold"/>
                                        <p:tgtEl>
                                          <p:spTgt spid="173060">
                                            <p:txEl>
                                              <p:pRg st="6" end="6"/>
                                            </p:txEl>
                                          </p:spTgt>
                                        </p:tgtEl>
                                        <p:attrNameLst>
                                          <p:attrName>style.color</p:attrName>
                                        </p:attrNameLst>
                                      </p:cBhvr>
                                      <p:to>
                                        <p:clrVal>
                                          <a:srgbClr val="FF6600"/>
                                        </p:clrVal>
                                      </p:to>
                                    </p:set>
                                    <p:set>
                                      <p:cBhvr>
                                        <p:cTn id="66" dur="500" autoRev="1" fill="hold"/>
                                        <p:tgtEl>
                                          <p:spTgt spid="173060">
                                            <p:txEl>
                                              <p:pRg st="6" end="6"/>
                                            </p:txEl>
                                          </p:spTgt>
                                        </p:tgtEl>
                                        <p:attrNameLst>
                                          <p:attrName>fillcolor</p:attrName>
                                        </p:attrNameLst>
                                      </p:cBhvr>
                                      <p:to>
                                        <p:clrVal>
                                          <a:srgbClr val="FF6600"/>
                                        </p:clrVal>
                                      </p:to>
                                    </p:set>
                                    <p:set>
                                      <p:cBhvr>
                                        <p:cTn id="67" dur="500" autoRev="1" fill="hold"/>
                                        <p:tgtEl>
                                          <p:spTgt spid="173060">
                                            <p:txEl>
                                              <p:pRg st="6" end="6"/>
                                            </p:txEl>
                                          </p:spTgt>
                                        </p:tgtEl>
                                        <p:attrNameLst>
                                          <p:attrName>fill.type</p:attrName>
                                        </p:attrNameLst>
                                      </p:cBhvr>
                                      <p:to>
                                        <p:strVal val="solid"/>
                                      </p:to>
                                    </p:set>
                                  </p:childTnLst>
                                </p:cTn>
                              </p:par>
                            </p:childTnLst>
                          </p:cTn>
                        </p:par>
                      </p:childTnLst>
                    </p:cTn>
                  </p:par>
                  <p:par>
                    <p:cTn id="68" fill="hold">
                      <p:stCondLst>
                        <p:cond delay="indefinite"/>
                      </p:stCondLst>
                      <p:childTnLst>
                        <p:par>
                          <p:cTn id="69" fill="hold">
                            <p:stCondLst>
                              <p:cond delay="0"/>
                            </p:stCondLst>
                            <p:childTnLst>
                              <p:par>
                                <p:cTn id="70" presetID="20" presetClass="emph" presetSubtype="0" fill="hold" nodeType="clickEffect">
                                  <p:stCondLst>
                                    <p:cond delay="0"/>
                                  </p:stCondLst>
                                  <p:iterate type="lt">
                                    <p:tmPct val="10000"/>
                                  </p:iterate>
                                  <p:childTnLst>
                                    <p:set>
                                      <p:cBhvr override="childStyle">
                                        <p:cTn id="71" dur="500" autoRev="1" fill="hold"/>
                                        <p:tgtEl>
                                          <p:spTgt spid="173060">
                                            <p:txEl>
                                              <p:pRg st="5" end="5"/>
                                            </p:txEl>
                                          </p:spTgt>
                                        </p:tgtEl>
                                        <p:attrNameLst>
                                          <p:attrName>style.color</p:attrName>
                                        </p:attrNameLst>
                                      </p:cBhvr>
                                      <p:to>
                                        <p:clrVal>
                                          <a:srgbClr val="FF6600"/>
                                        </p:clrVal>
                                      </p:to>
                                    </p:set>
                                    <p:set>
                                      <p:cBhvr>
                                        <p:cTn id="72" dur="500" autoRev="1" fill="hold"/>
                                        <p:tgtEl>
                                          <p:spTgt spid="173060">
                                            <p:txEl>
                                              <p:pRg st="5" end="5"/>
                                            </p:txEl>
                                          </p:spTgt>
                                        </p:tgtEl>
                                        <p:attrNameLst>
                                          <p:attrName>fillcolor</p:attrName>
                                        </p:attrNameLst>
                                      </p:cBhvr>
                                      <p:to>
                                        <p:clrVal>
                                          <a:srgbClr val="FF6600"/>
                                        </p:clrVal>
                                      </p:to>
                                    </p:set>
                                    <p:set>
                                      <p:cBhvr>
                                        <p:cTn id="73" dur="500" autoRev="1" fill="hold"/>
                                        <p:tgtEl>
                                          <p:spTgt spid="173060">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488950" y="260350"/>
            <a:ext cx="7343775" cy="609600"/>
          </a:xfrm>
          <a:effectLst>
            <a:outerShdw dist="17961" dir="2700000" algn="ctr" rotWithShape="0">
              <a:schemeClr val="tx1"/>
            </a:outerShdw>
          </a:effectLst>
        </p:spPr>
        <p:txBody>
          <a:bodyPr/>
          <a:lstStyle/>
          <a:p>
            <a:pPr eaLnBrk="1" hangingPunct="1">
              <a:defRPr/>
            </a:pPr>
            <a:r>
              <a:rPr lang="en-US" altLang="zh-TW" smtClean="0"/>
              <a:t>Information Centralization</a:t>
            </a:r>
          </a:p>
        </p:txBody>
      </p:sp>
      <p:sp>
        <p:nvSpPr>
          <p:cNvPr id="174085" name="Text Box 5"/>
          <p:cNvSpPr txBox="1">
            <a:spLocks noChangeArrowheads="1"/>
          </p:cNvSpPr>
          <p:nvPr/>
        </p:nvSpPr>
        <p:spPr bwMode="auto">
          <a:xfrm>
            <a:off x="415925" y="908050"/>
            <a:ext cx="9217025" cy="1187450"/>
          </a:xfrm>
          <a:prstGeom prst="rect">
            <a:avLst/>
          </a:prstGeom>
          <a:noFill/>
          <a:ln w="9525">
            <a:noFill/>
            <a:miter lim="800000"/>
            <a:headEnd/>
            <a:tailEnd/>
          </a:ln>
        </p:spPr>
        <p:txBody>
          <a:bodyPr lIns="90000" tIns="46800" rIns="90000" bIns="46800">
            <a:spAutoFit/>
          </a:bodyPr>
          <a:lstStyle/>
          <a:p>
            <a:pPr algn="l"/>
            <a:r>
              <a:rPr lang="en-US" altLang="zh-TW" u="sng">
                <a:solidFill>
                  <a:schemeClr val="bg1"/>
                </a:solidFill>
                <a:latin typeface="Arial" charset="0"/>
              </a:rPr>
              <a:t>Use information centralization to virtually aggregate inventory </a:t>
            </a:r>
          </a:p>
          <a:p>
            <a:pPr algn="l"/>
            <a:r>
              <a:rPr lang="en-US" altLang="zh-TW" u="sng">
                <a:solidFill>
                  <a:schemeClr val="bg1"/>
                </a:solidFill>
                <a:latin typeface="Arial" charset="0"/>
              </a:rPr>
              <a:t>across all warehouses or stores even though the inventory is</a:t>
            </a:r>
          </a:p>
          <a:p>
            <a:pPr algn="l"/>
            <a:r>
              <a:rPr lang="en-US" altLang="zh-TW" u="sng">
                <a:solidFill>
                  <a:schemeClr val="bg1"/>
                </a:solidFill>
                <a:latin typeface="Arial" charset="0"/>
              </a:rPr>
              <a:t>physically separated.</a:t>
            </a:r>
          </a:p>
        </p:txBody>
      </p:sp>
      <p:sp>
        <p:nvSpPr>
          <p:cNvPr id="174086" name="Rectangle 6"/>
          <p:cNvSpPr>
            <a:spLocks noChangeArrowheads="1"/>
          </p:cNvSpPr>
          <p:nvPr/>
        </p:nvSpPr>
        <p:spPr bwMode="auto">
          <a:xfrm>
            <a:off x="415925" y="2205038"/>
            <a:ext cx="1800225" cy="431800"/>
          </a:xfrm>
          <a:prstGeom prst="rect">
            <a:avLst/>
          </a:prstGeom>
          <a:solidFill>
            <a:schemeClr val="bg2"/>
          </a:solidFill>
          <a:ln w="9525">
            <a:solidFill>
              <a:schemeClr val="bg1"/>
            </a:solidFill>
            <a:miter lim="800000"/>
            <a:headEnd/>
            <a:tailEnd/>
          </a:ln>
        </p:spPr>
        <p:txBody>
          <a:bodyPr/>
          <a:lstStyle/>
          <a:p>
            <a:pPr marL="342900" indent="-342900" algn="l">
              <a:lnSpc>
                <a:spcPct val="90000"/>
              </a:lnSpc>
              <a:buFont typeface="Batang" pitchFamily="18" charset="-127"/>
              <a:buChar char="►"/>
            </a:pPr>
            <a:r>
              <a:rPr lang="en-US" altLang="zh-TW">
                <a:solidFill>
                  <a:schemeClr val="bg1"/>
                </a:solidFill>
                <a:latin typeface="Arial" charset="0"/>
              </a:rPr>
              <a:t>Benefits</a:t>
            </a:r>
          </a:p>
        </p:txBody>
      </p:sp>
      <p:sp>
        <p:nvSpPr>
          <p:cNvPr id="174088" name="Rectangle 8"/>
          <p:cNvSpPr>
            <a:spLocks noChangeArrowheads="1"/>
          </p:cNvSpPr>
          <p:nvPr/>
        </p:nvSpPr>
        <p:spPr bwMode="auto">
          <a:xfrm>
            <a:off x="415925" y="3573463"/>
            <a:ext cx="1944688" cy="431800"/>
          </a:xfrm>
          <a:prstGeom prst="rect">
            <a:avLst/>
          </a:prstGeom>
          <a:solidFill>
            <a:schemeClr val="bg2"/>
          </a:solidFill>
          <a:ln w="9525">
            <a:solidFill>
              <a:schemeClr val="bg1"/>
            </a:solidFill>
            <a:miter lim="800000"/>
            <a:headEnd/>
            <a:tailEnd/>
          </a:ln>
        </p:spPr>
        <p:txBody>
          <a:bodyPr/>
          <a:lstStyle/>
          <a:p>
            <a:pPr marL="342900" indent="-342900" algn="l">
              <a:lnSpc>
                <a:spcPct val="90000"/>
              </a:lnSpc>
              <a:spcBef>
                <a:spcPct val="10000"/>
              </a:spcBef>
              <a:buFont typeface="Batang" pitchFamily="18" charset="-127"/>
              <a:buChar char="►"/>
            </a:pPr>
            <a:r>
              <a:rPr lang="en-US" altLang="zh-TW">
                <a:solidFill>
                  <a:schemeClr val="bg1"/>
                </a:solidFill>
                <a:latin typeface="Arial" charset="0"/>
              </a:rPr>
              <a:t>Examples</a:t>
            </a:r>
            <a:endParaRPr lang="en-US" altLang="zh-TW">
              <a:solidFill>
                <a:schemeClr val="bg1"/>
              </a:solidFill>
            </a:endParaRPr>
          </a:p>
        </p:txBody>
      </p:sp>
      <p:sp>
        <p:nvSpPr>
          <p:cNvPr id="174089" name="Rectangle 9"/>
          <p:cNvSpPr>
            <a:spLocks noChangeArrowheads="1"/>
          </p:cNvSpPr>
          <p:nvPr/>
        </p:nvSpPr>
        <p:spPr bwMode="auto">
          <a:xfrm>
            <a:off x="350838" y="2708275"/>
            <a:ext cx="8705850" cy="792163"/>
          </a:xfrm>
          <a:prstGeom prst="rect">
            <a:avLst/>
          </a:prstGeom>
          <a:noFill/>
          <a:ln w="9525">
            <a:noFill/>
            <a:miter lim="800000"/>
            <a:headEnd/>
            <a:tailEnd/>
          </a:ln>
        </p:spPr>
        <p:txBody>
          <a:bodyPr/>
          <a:lstStyle/>
          <a:p>
            <a:pPr marL="742950" lvl="1" indent="-285750" algn="l">
              <a:buFontTx/>
              <a:buChar char="–"/>
            </a:pPr>
            <a:r>
              <a:rPr lang="en-US" altLang="zh-TW">
                <a:solidFill>
                  <a:schemeClr val="bg1"/>
                </a:solidFill>
                <a:latin typeface="Arial" charset="0"/>
              </a:rPr>
              <a:t>Orders are filled from the warehouse or store closest to the customer, keeping transportation cost low.</a:t>
            </a:r>
          </a:p>
        </p:txBody>
      </p:sp>
      <p:sp>
        <p:nvSpPr>
          <p:cNvPr id="174090" name="Rectangle 10"/>
          <p:cNvSpPr>
            <a:spLocks noChangeArrowheads="1"/>
          </p:cNvSpPr>
          <p:nvPr/>
        </p:nvSpPr>
        <p:spPr bwMode="auto">
          <a:xfrm>
            <a:off x="415925" y="4076700"/>
            <a:ext cx="8705850" cy="2781300"/>
          </a:xfrm>
          <a:prstGeom prst="rect">
            <a:avLst/>
          </a:prstGeom>
          <a:noFill/>
          <a:ln w="9525">
            <a:noFill/>
            <a:miter lim="800000"/>
            <a:headEnd/>
            <a:tailEnd/>
          </a:ln>
        </p:spPr>
        <p:txBody>
          <a:bodyPr/>
          <a:lstStyle/>
          <a:p>
            <a:pPr marL="742950" lvl="1" indent="-285750" algn="l">
              <a:buFontTx/>
              <a:buChar char="–"/>
            </a:pPr>
            <a:r>
              <a:rPr lang="en-US" altLang="zh-TW">
                <a:solidFill>
                  <a:schemeClr val="bg1"/>
                </a:solidFill>
                <a:latin typeface="Arial" charset="0"/>
              </a:rPr>
              <a:t>Wholesales : McMaster Carr use information centralization to pick up products from the closest warehouse</a:t>
            </a:r>
          </a:p>
          <a:p>
            <a:pPr marL="742950" lvl="1" indent="-285750" algn="l">
              <a:buFontTx/>
              <a:buChar char="–"/>
            </a:pPr>
            <a:r>
              <a:rPr lang="en-US" altLang="zh-TW">
                <a:solidFill>
                  <a:schemeClr val="bg1"/>
                </a:solidFill>
                <a:latin typeface="Arial" charset="0"/>
              </a:rPr>
              <a:t>Retailer : Gap uses information centralization to pick up products from the closest store</a:t>
            </a:r>
          </a:p>
          <a:p>
            <a:pPr marL="742950" lvl="1" indent="-285750" algn="l">
              <a:buFontTx/>
              <a:buChar char="–"/>
            </a:pPr>
            <a:r>
              <a:rPr lang="en-US" altLang="zh-TW">
                <a:solidFill>
                  <a:schemeClr val="bg1"/>
                </a:solidFill>
                <a:latin typeface="Arial" charset="0"/>
              </a:rPr>
              <a:t>Retailer : Wal-Mart use information centralization to exchange products between stores</a:t>
            </a:r>
          </a:p>
        </p:txBody>
      </p:sp>
      <p:pic>
        <p:nvPicPr>
          <p:cNvPr id="174093" name="Picture 13" descr="j0200261"/>
          <p:cNvPicPr>
            <a:picLocks noChangeAspect="1" noChangeArrowheads="1"/>
          </p:cNvPicPr>
          <p:nvPr/>
        </p:nvPicPr>
        <p:blipFill>
          <a:blip r:embed="rId2" cstate="print"/>
          <a:srcRect/>
          <a:stretch>
            <a:fillRect/>
          </a:stretch>
        </p:blipFill>
        <p:spPr bwMode="auto">
          <a:xfrm>
            <a:off x="6032500" y="1844675"/>
            <a:ext cx="1820863" cy="1620838"/>
          </a:xfrm>
          <a:prstGeom prst="rect">
            <a:avLst/>
          </a:prstGeom>
          <a:noFill/>
          <a:ln w="9525">
            <a:noFill/>
            <a:miter lim="800000"/>
            <a:headEnd/>
            <a:tailEnd/>
          </a:ln>
        </p:spPr>
      </p:pic>
      <p:pic>
        <p:nvPicPr>
          <p:cNvPr id="174094" name="Picture 14" descr="MCj02325130000[1]"/>
          <p:cNvPicPr>
            <a:picLocks noChangeAspect="1" noChangeArrowheads="1"/>
          </p:cNvPicPr>
          <p:nvPr/>
        </p:nvPicPr>
        <p:blipFill>
          <a:blip r:embed="rId3" cstate="print"/>
          <a:srcRect/>
          <a:stretch>
            <a:fillRect/>
          </a:stretch>
        </p:blipFill>
        <p:spPr bwMode="auto">
          <a:xfrm>
            <a:off x="5673725" y="3213100"/>
            <a:ext cx="3744913" cy="3448050"/>
          </a:xfrm>
          <a:prstGeom prst="rect">
            <a:avLst/>
          </a:prstGeom>
          <a:noFill/>
          <a:ln w="9525">
            <a:noFill/>
            <a:miter lim="800000"/>
            <a:headEnd/>
            <a:tailEnd/>
          </a:ln>
        </p:spPr>
      </p:pic>
      <p:pic>
        <p:nvPicPr>
          <p:cNvPr id="10" name="Picture 1" descr="圖片1">
            <a:hlinkClick r:id="rId4"/>
          </p:cNvPr>
          <p:cNvPicPr>
            <a:picLocks noChangeAspect="1" noChangeArrowheads="1"/>
          </p:cNvPicPr>
          <p:nvPr/>
        </p:nvPicPr>
        <p:blipFill>
          <a:blip r:embed="rId5" cstate="print"/>
          <a:srcRect/>
          <a:stretch>
            <a:fillRect/>
          </a:stretch>
        </p:blipFill>
        <p:spPr bwMode="auto">
          <a:xfrm>
            <a:off x="6484938" y="3573463"/>
            <a:ext cx="206375" cy="179387"/>
          </a:xfrm>
          <a:prstGeom prst="rect">
            <a:avLst/>
          </a:prstGeom>
          <a:noFill/>
          <a:ln w="9525">
            <a:noFill/>
            <a:miter lim="800000"/>
            <a:headEnd/>
            <a:tailEnd/>
          </a:ln>
        </p:spPr>
      </p:pic>
      <p:sp>
        <p:nvSpPr>
          <p:cNvPr id="11" name="矩形 10"/>
          <p:cNvSpPr/>
          <p:nvPr/>
        </p:nvSpPr>
        <p:spPr>
          <a:xfrm>
            <a:off x="6654800" y="3500438"/>
            <a:ext cx="890588" cy="276225"/>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pic>
        <p:nvPicPr>
          <p:cNvPr id="12" name="Picture 1" descr="圖片1">
            <a:hlinkClick r:id="rId4"/>
          </p:cNvPr>
          <p:cNvPicPr>
            <a:picLocks noChangeAspect="1" noChangeArrowheads="1"/>
          </p:cNvPicPr>
          <p:nvPr/>
        </p:nvPicPr>
        <p:blipFill>
          <a:blip r:embed="rId5" cstate="print"/>
          <a:srcRect/>
          <a:stretch>
            <a:fillRect/>
          </a:stretch>
        </p:blipFill>
        <p:spPr bwMode="auto">
          <a:xfrm>
            <a:off x="8367713" y="6369050"/>
            <a:ext cx="206375" cy="180975"/>
          </a:xfrm>
          <a:prstGeom prst="rect">
            <a:avLst/>
          </a:prstGeom>
          <a:noFill/>
          <a:ln w="9525">
            <a:noFill/>
            <a:miter lim="800000"/>
            <a:headEnd/>
            <a:tailEnd/>
          </a:ln>
        </p:spPr>
      </p:pic>
      <p:sp>
        <p:nvSpPr>
          <p:cNvPr id="13" name="矩形 12"/>
          <p:cNvSpPr/>
          <p:nvPr/>
        </p:nvSpPr>
        <p:spPr>
          <a:xfrm>
            <a:off x="8553450" y="6308725"/>
            <a:ext cx="833438" cy="276225"/>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sp>
        <p:nvSpPr>
          <p:cNvPr id="14"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174085"/>
                                        </p:tgtEl>
                                        <p:attrNameLst>
                                          <p:attrName>style.color</p:attrName>
                                        </p:attrNameLst>
                                      </p:cBhvr>
                                      <p:to>
                                        <a:srgbClr val="FF6600"/>
                                      </p:to>
                                    </p:animClr>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174093"/>
                                        </p:tgtEl>
                                        <p:attrNameLst>
                                          <p:attrName>style.visibility</p:attrName>
                                        </p:attrNameLst>
                                      </p:cBhvr>
                                      <p:to>
                                        <p:strVal val="visible"/>
                                      </p:to>
                                    </p:set>
                                    <p:animEffect transition="in" filter="fade">
                                      <p:cBhvr>
                                        <p:cTn id="11" dur="1000"/>
                                        <p:tgtEl>
                                          <p:spTgt spid="174093"/>
                                        </p:tgtEl>
                                      </p:cBhvr>
                                    </p:animEffect>
                                    <p:anim calcmode="lin" valueType="num">
                                      <p:cBhvr>
                                        <p:cTn id="12" dur="1000" fill="hold"/>
                                        <p:tgtEl>
                                          <p:spTgt spid="174093"/>
                                        </p:tgtEl>
                                        <p:attrNameLst>
                                          <p:attrName>ppt_x</p:attrName>
                                        </p:attrNameLst>
                                      </p:cBhvr>
                                      <p:tavLst>
                                        <p:tav tm="0">
                                          <p:val>
                                            <p:strVal val="#ppt_x"/>
                                          </p:val>
                                        </p:tav>
                                        <p:tav tm="100000">
                                          <p:val>
                                            <p:strVal val="#ppt_x"/>
                                          </p:val>
                                        </p:tav>
                                      </p:tavLst>
                                    </p:anim>
                                    <p:anim calcmode="lin" valueType="num">
                                      <p:cBhvr>
                                        <p:cTn id="13" dur="1000" fill="hold"/>
                                        <p:tgtEl>
                                          <p:spTgt spid="17409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anim calcmode="lin" valueType="num">
                                      <p:cBhvr>
                                        <p:cTn id="17" dur="1000" fill="hold"/>
                                        <p:tgtEl>
                                          <p:spTgt spid="11"/>
                                        </p:tgtEl>
                                        <p:attrNameLst>
                                          <p:attrName>ppt_x</p:attrName>
                                        </p:attrNameLst>
                                      </p:cBhvr>
                                      <p:tavLst>
                                        <p:tav tm="0">
                                          <p:val>
                                            <p:strVal val="#ppt_x"/>
                                          </p:val>
                                        </p:tav>
                                        <p:tav tm="100000">
                                          <p:val>
                                            <p:strVal val="#ppt_x"/>
                                          </p:val>
                                        </p:tav>
                                      </p:tavLst>
                                    </p:anim>
                                    <p:anim calcmode="lin" valueType="num">
                                      <p:cBhvr>
                                        <p:cTn id="18" dur="1000" fill="hold"/>
                                        <p:tgtEl>
                                          <p:spTgt spid="1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1000"/>
                                        <p:tgtEl>
                                          <p:spTgt spid="174093"/>
                                        </p:tgtEl>
                                      </p:cBhvr>
                                    </p:animEffect>
                                    <p:set>
                                      <p:cBhvr>
                                        <p:cTn id="28" dur="1" fill="hold">
                                          <p:stCondLst>
                                            <p:cond delay="999"/>
                                          </p:stCondLst>
                                        </p:cTn>
                                        <p:tgtEl>
                                          <p:spTgt spid="174093"/>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1000"/>
                                        <p:tgtEl>
                                          <p:spTgt spid="10"/>
                                        </p:tgtEl>
                                      </p:cBhvr>
                                    </p:animEffect>
                                    <p:set>
                                      <p:cBhvr>
                                        <p:cTn id="31" dur="1" fill="hold">
                                          <p:stCondLst>
                                            <p:cond delay="999"/>
                                          </p:stCondLst>
                                        </p:cTn>
                                        <p:tgtEl>
                                          <p:spTgt spid="10"/>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1000"/>
                                        <p:tgtEl>
                                          <p:spTgt spid="11"/>
                                        </p:tgtEl>
                                      </p:cBhvr>
                                    </p:animEffect>
                                    <p:set>
                                      <p:cBhvr>
                                        <p:cTn id="34" dur="1" fill="hold">
                                          <p:stCondLst>
                                            <p:cond delay="999"/>
                                          </p:stCondLst>
                                        </p:cTn>
                                        <p:tgtEl>
                                          <p:spTgt spid="11"/>
                                        </p:tgtEl>
                                        <p:attrNameLst>
                                          <p:attrName>style.visibility</p:attrName>
                                        </p:attrNameLst>
                                      </p:cBhvr>
                                      <p:to>
                                        <p:strVal val="hidden"/>
                                      </p:to>
                                    </p:set>
                                  </p:childTnLst>
                                </p:cTn>
                              </p:par>
                              <p:par>
                                <p:cTn id="35" presetID="1" presetClass="emph" presetSubtype="2" autoRev="1" fill="hold" grpId="0" nodeType="withEffect">
                                  <p:stCondLst>
                                    <p:cond delay="0"/>
                                  </p:stCondLst>
                                  <p:childTnLst>
                                    <p:animClr clrSpc="rgb" dir="cw">
                                      <p:cBhvr>
                                        <p:cTn id="36" dur="1000" fill="hold"/>
                                        <p:tgtEl>
                                          <p:spTgt spid="174086"/>
                                        </p:tgtEl>
                                        <p:attrNameLst>
                                          <p:attrName>fillcolor</p:attrName>
                                        </p:attrNameLst>
                                      </p:cBhvr>
                                      <p:to>
                                        <a:srgbClr val="CC3300"/>
                                      </p:to>
                                    </p:animClr>
                                    <p:set>
                                      <p:cBhvr>
                                        <p:cTn id="37" dur="1000" fill="hold"/>
                                        <p:tgtEl>
                                          <p:spTgt spid="174086"/>
                                        </p:tgtEl>
                                        <p:attrNameLst>
                                          <p:attrName>fill.type</p:attrName>
                                        </p:attrNameLst>
                                      </p:cBhvr>
                                      <p:to>
                                        <p:strVal val="solid"/>
                                      </p:to>
                                    </p:set>
                                    <p:set>
                                      <p:cBhvr>
                                        <p:cTn id="38" dur="1000" fill="hold"/>
                                        <p:tgtEl>
                                          <p:spTgt spid="174086"/>
                                        </p:tgtEl>
                                        <p:attrNameLst>
                                          <p:attrName>fill.on</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74089">
                                            <p:txEl>
                                              <p:pRg st="0" end="0"/>
                                            </p:txEl>
                                          </p:spTgt>
                                        </p:tgtEl>
                                        <p:attrNameLst>
                                          <p:attrName>style.visibility</p:attrName>
                                        </p:attrNameLst>
                                      </p:cBhvr>
                                      <p:to>
                                        <p:strVal val="visible"/>
                                      </p:to>
                                    </p:set>
                                    <p:animEffect transition="in" filter="wipe(left)">
                                      <p:cBhvr>
                                        <p:cTn id="43" dur="1000"/>
                                        <p:tgtEl>
                                          <p:spTgt spid="174089">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174094"/>
                                        </p:tgtEl>
                                        <p:attrNameLst>
                                          <p:attrName>style.visibility</p:attrName>
                                        </p:attrNameLst>
                                      </p:cBhvr>
                                      <p:to>
                                        <p:strVal val="visible"/>
                                      </p:to>
                                    </p:set>
                                    <p:animEffect transition="in" filter="wipe(down)">
                                      <p:cBhvr>
                                        <p:cTn id="48" dur="580">
                                          <p:stCondLst>
                                            <p:cond delay="0"/>
                                          </p:stCondLst>
                                        </p:cTn>
                                        <p:tgtEl>
                                          <p:spTgt spid="174094"/>
                                        </p:tgtEl>
                                      </p:cBhvr>
                                    </p:animEffect>
                                    <p:anim calcmode="lin" valueType="num">
                                      <p:cBhvr>
                                        <p:cTn id="49" dur="1822" tmFilter="0,0; 0.14,0.36; 0.43,0.73; 0.71,0.91; 1.0,1.0">
                                          <p:stCondLst>
                                            <p:cond delay="0"/>
                                          </p:stCondLst>
                                        </p:cTn>
                                        <p:tgtEl>
                                          <p:spTgt spid="174094"/>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74094"/>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74094"/>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74094"/>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74094"/>
                                        </p:tgtEl>
                                        <p:attrNameLst>
                                          <p:attrName>ppt_y</p:attrName>
                                        </p:attrNameLst>
                                      </p:cBhvr>
                                      <p:tavLst>
                                        <p:tav tm="0" fmla="#ppt_y-sin(pi*$)/81">
                                          <p:val>
                                            <p:fltVal val="0"/>
                                          </p:val>
                                        </p:tav>
                                        <p:tav tm="100000">
                                          <p:val>
                                            <p:fltVal val="1"/>
                                          </p:val>
                                        </p:tav>
                                      </p:tavLst>
                                    </p:anim>
                                    <p:animScale>
                                      <p:cBhvr>
                                        <p:cTn id="54" dur="26">
                                          <p:stCondLst>
                                            <p:cond delay="650"/>
                                          </p:stCondLst>
                                        </p:cTn>
                                        <p:tgtEl>
                                          <p:spTgt spid="174094"/>
                                        </p:tgtEl>
                                      </p:cBhvr>
                                      <p:to x="100000" y="60000"/>
                                    </p:animScale>
                                    <p:animScale>
                                      <p:cBhvr>
                                        <p:cTn id="55" dur="166" decel="50000">
                                          <p:stCondLst>
                                            <p:cond delay="676"/>
                                          </p:stCondLst>
                                        </p:cTn>
                                        <p:tgtEl>
                                          <p:spTgt spid="174094"/>
                                        </p:tgtEl>
                                      </p:cBhvr>
                                      <p:to x="100000" y="100000"/>
                                    </p:animScale>
                                    <p:animScale>
                                      <p:cBhvr>
                                        <p:cTn id="56" dur="26">
                                          <p:stCondLst>
                                            <p:cond delay="1312"/>
                                          </p:stCondLst>
                                        </p:cTn>
                                        <p:tgtEl>
                                          <p:spTgt spid="174094"/>
                                        </p:tgtEl>
                                      </p:cBhvr>
                                      <p:to x="100000" y="80000"/>
                                    </p:animScale>
                                    <p:animScale>
                                      <p:cBhvr>
                                        <p:cTn id="57" dur="166" decel="50000">
                                          <p:stCondLst>
                                            <p:cond delay="1338"/>
                                          </p:stCondLst>
                                        </p:cTn>
                                        <p:tgtEl>
                                          <p:spTgt spid="174094"/>
                                        </p:tgtEl>
                                      </p:cBhvr>
                                      <p:to x="100000" y="100000"/>
                                    </p:animScale>
                                    <p:animScale>
                                      <p:cBhvr>
                                        <p:cTn id="58" dur="26">
                                          <p:stCondLst>
                                            <p:cond delay="1642"/>
                                          </p:stCondLst>
                                        </p:cTn>
                                        <p:tgtEl>
                                          <p:spTgt spid="174094"/>
                                        </p:tgtEl>
                                      </p:cBhvr>
                                      <p:to x="100000" y="90000"/>
                                    </p:animScale>
                                    <p:animScale>
                                      <p:cBhvr>
                                        <p:cTn id="59" dur="166" decel="50000">
                                          <p:stCondLst>
                                            <p:cond delay="1668"/>
                                          </p:stCondLst>
                                        </p:cTn>
                                        <p:tgtEl>
                                          <p:spTgt spid="174094"/>
                                        </p:tgtEl>
                                      </p:cBhvr>
                                      <p:to x="100000" y="100000"/>
                                    </p:animScale>
                                    <p:animScale>
                                      <p:cBhvr>
                                        <p:cTn id="60" dur="26">
                                          <p:stCondLst>
                                            <p:cond delay="1808"/>
                                          </p:stCondLst>
                                        </p:cTn>
                                        <p:tgtEl>
                                          <p:spTgt spid="174094"/>
                                        </p:tgtEl>
                                      </p:cBhvr>
                                      <p:to x="100000" y="95000"/>
                                    </p:animScale>
                                    <p:animScale>
                                      <p:cBhvr>
                                        <p:cTn id="61" dur="166" decel="50000">
                                          <p:stCondLst>
                                            <p:cond delay="1834"/>
                                          </p:stCondLst>
                                        </p:cTn>
                                        <p:tgtEl>
                                          <p:spTgt spid="174094"/>
                                        </p:tgtEl>
                                      </p:cBhvr>
                                      <p:to x="100000" y="100000"/>
                                    </p:animScale>
                                  </p:childTnLst>
                                </p:cTn>
                              </p:par>
                              <p:par>
                                <p:cTn id="62" presetID="26" presetClass="entr" presetSubtype="0"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80">
                                          <p:stCondLst>
                                            <p:cond delay="0"/>
                                          </p:stCondLst>
                                        </p:cTn>
                                        <p:tgtEl>
                                          <p:spTgt spid="13"/>
                                        </p:tgtEl>
                                      </p:cBhvr>
                                    </p:animEffect>
                                    <p:anim calcmode="lin" valueType="num">
                                      <p:cBhvr>
                                        <p:cTn id="6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0" dur="26">
                                          <p:stCondLst>
                                            <p:cond delay="650"/>
                                          </p:stCondLst>
                                        </p:cTn>
                                        <p:tgtEl>
                                          <p:spTgt spid="13"/>
                                        </p:tgtEl>
                                      </p:cBhvr>
                                      <p:to x="100000" y="60000"/>
                                    </p:animScale>
                                    <p:animScale>
                                      <p:cBhvr>
                                        <p:cTn id="71" dur="166" decel="50000">
                                          <p:stCondLst>
                                            <p:cond delay="676"/>
                                          </p:stCondLst>
                                        </p:cTn>
                                        <p:tgtEl>
                                          <p:spTgt spid="13"/>
                                        </p:tgtEl>
                                      </p:cBhvr>
                                      <p:to x="100000" y="100000"/>
                                    </p:animScale>
                                    <p:animScale>
                                      <p:cBhvr>
                                        <p:cTn id="72" dur="26">
                                          <p:stCondLst>
                                            <p:cond delay="1312"/>
                                          </p:stCondLst>
                                        </p:cTn>
                                        <p:tgtEl>
                                          <p:spTgt spid="13"/>
                                        </p:tgtEl>
                                      </p:cBhvr>
                                      <p:to x="100000" y="80000"/>
                                    </p:animScale>
                                    <p:animScale>
                                      <p:cBhvr>
                                        <p:cTn id="73" dur="166" decel="50000">
                                          <p:stCondLst>
                                            <p:cond delay="1338"/>
                                          </p:stCondLst>
                                        </p:cTn>
                                        <p:tgtEl>
                                          <p:spTgt spid="13"/>
                                        </p:tgtEl>
                                      </p:cBhvr>
                                      <p:to x="100000" y="100000"/>
                                    </p:animScale>
                                    <p:animScale>
                                      <p:cBhvr>
                                        <p:cTn id="74" dur="26">
                                          <p:stCondLst>
                                            <p:cond delay="1642"/>
                                          </p:stCondLst>
                                        </p:cTn>
                                        <p:tgtEl>
                                          <p:spTgt spid="13"/>
                                        </p:tgtEl>
                                      </p:cBhvr>
                                      <p:to x="100000" y="90000"/>
                                    </p:animScale>
                                    <p:animScale>
                                      <p:cBhvr>
                                        <p:cTn id="75" dur="166" decel="50000">
                                          <p:stCondLst>
                                            <p:cond delay="1668"/>
                                          </p:stCondLst>
                                        </p:cTn>
                                        <p:tgtEl>
                                          <p:spTgt spid="13"/>
                                        </p:tgtEl>
                                      </p:cBhvr>
                                      <p:to x="100000" y="100000"/>
                                    </p:animScale>
                                    <p:animScale>
                                      <p:cBhvr>
                                        <p:cTn id="76" dur="26">
                                          <p:stCondLst>
                                            <p:cond delay="1808"/>
                                          </p:stCondLst>
                                        </p:cTn>
                                        <p:tgtEl>
                                          <p:spTgt spid="13"/>
                                        </p:tgtEl>
                                      </p:cBhvr>
                                      <p:to x="100000" y="95000"/>
                                    </p:animScale>
                                    <p:animScale>
                                      <p:cBhvr>
                                        <p:cTn id="77" dur="166" decel="50000">
                                          <p:stCondLst>
                                            <p:cond delay="1834"/>
                                          </p:stCondLst>
                                        </p:cTn>
                                        <p:tgtEl>
                                          <p:spTgt spid="13"/>
                                        </p:tgtEl>
                                      </p:cBhvr>
                                      <p:to x="100000" y="100000"/>
                                    </p:animScale>
                                  </p:childTnLst>
                                </p:cTn>
                              </p:par>
                              <p:par>
                                <p:cTn id="78" presetID="26" presetClass="entr" presetSubtype="0" fill="hold" nodeType="with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down)">
                                      <p:cBhvr>
                                        <p:cTn id="80" dur="580">
                                          <p:stCondLst>
                                            <p:cond delay="0"/>
                                          </p:stCondLst>
                                        </p:cTn>
                                        <p:tgtEl>
                                          <p:spTgt spid="12"/>
                                        </p:tgtEl>
                                      </p:cBhvr>
                                    </p:animEffect>
                                    <p:anim calcmode="lin" valueType="num">
                                      <p:cBhvr>
                                        <p:cTn id="81"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2"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83"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84"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85"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86" dur="26">
                                          <p:stCondLst>
                                            <p:cond delay="650"/>
                                          </p:stCondLst>
                                        </p:cTn>
                                        <p:tgtEl>
                                          <p:spTgt spid="12"/>
                                        </p:tgtEl>
                                      </p:cBhvr>
                                      <p:to x="100000" y="60000"/>
                                    </p:animScale>
                                    <p:animScale>
                                      <p:cBhvr>
                                        <p:cTn id="87" dur="166" decel="50000">
                                          <p:stCondLst>
                                            <p:cond delay="676"/>
                                          </p:stCondLst>
                                        </p:cTn>
                                        <p:tgtEl>
                                          <p:spTgt spid="12"/>
                                        </p:tgtEl>
                                      </p:cBhvr>
                                      <p:to x="100000" y="100000"/>
                                    </p:animScale>
                                    <p:animScale>
                                      <p:cBhvr>
                                        <p:cTn id="88" dur="26">
                                          <p:stCondLst>
                                            <p:cond delay="1312"/>
                                          </p:stCondLst>
                                        </p:cTn>
                                        <p:tgtEl>
                                          <p:spTgt spid="12"/>
                                        </p:tgtEl>
                                      </p:cBhvr>
                                      <p:to x="100000" y="80000"/>
                                    </p:animScale>
                                    <p:animScale>
                                      <p:cBhvr>
                                        <p:cTn id="89" dur="166" decel="50000">
                                          <p:stCondLst>
                                            <p:cond delay="1338"/>
                                          </p:stCondLst>
                                        </p:cTn>
                                        <p:tgtEl>
                                          <p:spTgt spid="12"/>
                                        </p:tgtEl>
                                      </p:cBhvr>
                                      <p:to x="100000" y="100000"/>
                                    </p:animScale>
                                    <p:animScale>
                                      <p:cBhvr>
                                        <p:cTn id="90" dur="26">
                                          <p:stCondLst>
                                            <p:cond delay="1642"/>
                                          </p:stCondLst>
                                        </p:cTn>
                                        <p:tgtEl>
                                          <p:spTgt spid="12"/>
                                        </p:tgtEl>
                                      </p:cBhvr>
                                      <p:to x="100000" y="90000"/>
                                    </p:animScale>
                                    <p:animScale>
                                      <p:cBhvr>
                                        <p:cTn id="91" dur="166" decel="50000">
                                          <p:stCondLst>
                                            <p:cond delay="1668"/>
                                          </p:stCondLst>
                                        </p:cTn>
                                        <p:tgtEl>
                                          <p:spTgt spid="12"/>
                                        </p:tgtEl>
                                      </p:cBhvr>
                                      <p:to x="100000" y="100000"/>
                                    </p:animScale>
                                    <p:animScale>
                                      <p:cBhvr>
                                        <p:cTn id="92" dur="26">
                                          <p:stCondLst>
                                            <p:cond delay="1808"/>
                                          </p:stCondLst>
                                        </p:cTn>
                                        <p:tgtEl>
                                          <p:spTgt spid="12"/>
                                        </p:tgtEl>
                                      </p:cBhvr>
                                      <p:to x="100000" y="95000"/>
                                    </p:animScale>
                                    <p:animScale>
                                      <p:cBhvr>
                                        <p:cTn id="93" dur="166" decel="50000">
                                          <p:stCondLst>
                                            <p:cond delay="1834"/>
                                          </p:stCondLst>
                                        </p:cTn>
                                        <p:tgtEl>
                                          <p:spTgt spid="12"/>
                                        </p:tgtEl>
                                      </p:cBhvr>
                                      <p:to x="100000" y="100000"/>
                                    </p:animScale>
                                  </p:childTnLst>
                                </p:cTn>
                              </p:par>
                            </p:childTnLst>
                          </p:cTn>
                        </p:par>
                      </p:childTnLst>
                    </p:cTn>
                  </p:par>
                  <p:par>
                    <p:cTn id="94" fill="hold">
                      <p:stCondLst>
                        <p:cond delay="indefinite"/>
                      </p:stCondLst>
                      <p:childTnLst>
                        <p:par>
                          <p:cTn id="95" fill="hold">
                            <p:stCondLst>
                              <p:cond delay="0"/>
                            </p:stCondLst>
                            <p:childTnLst>
                              <p:par>
                                <p:cTn id="96" presetID="1" presetClass="emph" presetSubtype="2" fill="hold" grpId="0" nodeType="clickEffect">
                                  <p:stCondLst>
                                    <p:cond delay="0"/>
                                  </p:stCondLst>
                                  <p:childTnLst>
                                    <p:animClr clrSpc="rgb" dir="cw">
                                      <p:cBhvr>
                                        <p:cTn id="97" dur="2000" fill="hold"/>
                                        <p:tgtEl>
                                          <p:spTgt spid="174088"/>
                                        </p:tgtEl>
                                        <p:attrNameLst>
                                          <p:attrName>fillcolor</p:attrName>
                                        </p:attrNameLst>
                                      </p:cBhvr>
                                      <p:to>
                                        <a:srgbClr val="CC3300"/>
                                      </p:to>
                                    </p:animClr>
                                    <p:set>
                                      <p:cBhvr>
                                        <p:cTn id="98" dur="2000" fill="hold"/>
                                        <p:tgtEl>
                                          <p:spTgt spid="174088"/>
                                        </p:tgtEl>
                                        <p:attrNameLst>
                                          <p:attrName>fill.type</p:attrName>
                                        </p:attrNameLst>
                                      </p:cBhvr>
                                      <p:to>
                                        <p:strVal val="solid"/>
                                      </p:to>
                                    </p:set>
                                    <p:set>
                                      <p:cBhvr>
                                        <p:cTn id="99" dur="2000" fill="hold"/>
                                        <p:tgtEl>
                                          <p:spTgt spid="174088"/>
                                        </p:tgtEl>
                                        <p:attrNameLst>
                                          <p:attrName>fill.on</p:attrName>
                                        </p:attrNameLst>
                                      </p:cBhvr>
                                      <p:to>
                                        <p:strVal val="true"/>
                                      </p:to>
                                    </p:set>
                                  </p:childTnLst>
                                </p:cTn>
                              </p:par>
                              <p:par>
                                <p:cTn id="100" presetID="3" presetClass="emph" presetSubtype="2" fill="hold" grpId="1" nodeType="withEffect">
                                  <p:stCondLst>
                                    <p:cond delay="0"/>
                                  </p:stCondLst>
                                  <p:childTnLst>
                                    <p:animClr clrSpc="rgb" dir="cw">
                                      <p:cBhvr override="childStyle">
                                        <p:cTn id="101" dur="1000" fill="hold"/>
                                        <p:tgtEl>
                                          <p:spTgt spid="174086">
                                            <p:txEl>
                                              <p:charRg st="4294967295" end="4294967295"/>
                                            </p:txEl>
                                          </p:spTgt>
                                        </p:tgtEl>
                                        <p:attrNameLst>
                                          <p:attrName>style.color</p:attrName>
                                        </p:attrNameLst>
                                      </p:cBhvr>
                                      <p:to>
                                        <a:srgbClr val="4D4D4D"/>
                                      </p:to>
                                    </p:animClr>
                                  </p:childTnLst>
                                </p:cTn>
                              </p:par>
                              <p:par>
                                <p:cTn id="102" presetID="2" presetClass="exit" presetSubtype="4" fill="hold" nodeType="withEffect">
                                  <p:stCondLst>
                                    <p:cond delay="0"/>
                                  </p:stCondLst>
                                  <p:childTnLst>
                                    <p:anim calcmode="lin" valueType="num">
                                      <p:cBhvr additive="base">
                                        <p:cTn id="103" dur="1000"/>
                                        <p:tgtEl>
                                          <p:spTgt spid="174094"/>
                                        </p:tgtEl>
                                        <p:attrNameLst>
                                          <p:attrName>ppt_x</p:attrName>
                                        </p:attrNameLst>
                                      </p:cBhvr>
                                      <p:tavLst>
                                        <p:tav tm="0">
                                          <p:val>
                                            <p:strVal val="ppt_x"/>
                                          </p:val>
                                        </p:tav>
                                        <p:tav tm="100000">
                                          <p:val>
                                            <p:strVal val="ppt_x"/>
                                          </p:val>
                                        </p:tav>
                                      </p:tavLst>
                                    </p:anim>
                                    <p:anim calcmode="lin" valueType="num">
                                      <p:cBhvr additive="base">
                                        <p:cTn id="104" dur="1000"/>
                                        <p:tgtEl>
                                          <p:spTgt spid="174094"/>
                                        </p:tgtEl>
                                        <p:attrNameLst>
                                          <p:attrName>ppt_y</p:attrName>
                                        </p:attrNameLst>
                                      </p:cBhvr>
                                      <p:tavLst>
                                        <p:tav tm="0">
                                          <p:val>
                                            <p:strVal val="ppt_y"/>
                                          </p:val>
                                        </p:tav>
                                        <p:tav tm="100000">
                                          <p:val>
                                            <p:strVal val="1+ppt_h/2"/>
                                          </p:val>
                                        </p:tav>
                                      </p:tavLst>
                                    </p:anim>
                                    <p:set>
                                      <p:cBhvr>
                                        <p:cTn id="105" dur="1" fill="hold">
                                          <p:stCondLst>
                                            <p:cond delay="999"/>
                                          </p:stCondLst>
                                        </p:cTn>
                                        <p:tgtEl>
                                          <p:spTgt spid="174094"/>
                                        </p:tgtEl>
                                        <p:attrNameLst>
                                          <p:attrName>style.visibility</p:attrName>
                                        </p:attrNameLst>
                                      </p:cBhvr>
                                      <p:to>
                                        <p:strVal val="hidden"/>
                                      </p:to>
                                    </p:set>
                                  </p:childTnLst>
                                </p:cTn>
                              </p:par>
                              <p:par>
                                <p:cTn id="106" presetID="2" presetClass="exit" presetSubtype="4" fill="hold" nodeType="withEffect">
                                  <p:stCondLst>
                                    <p:cond delay="0"/>
                                  </p:stCondLst>
                                  <p:childTnLst>
                                    <p:anim calcmode="lin" valueType="num">
                                      <p:cBhvr additive="base">
                                        <p:cTn id="107" dur="500"/>
                                        <p:tgtEl>
                                          <p:spTgt spid="12"/>
                                        </p:tgtEl>
                                        <p:attrNameLst>
                                          <p:attrName>ppt_x</p:attrName>
                                        </p:attrNameLst>
                                      </p:cBhvr>
                                      <p:tavLst>
                                        <p:tav tm="0">
                                          <p:val>
                                            <p:strVal val="ppt_x"/>
                                          </p:val>
                                        </p:tav>
                                        <p:tav tm="100000">
                                          <p:val>
                                            <p:strVal val="ppt_x"/>
                                          </p:val>
                                        </p:tav>
                                      </p:tavLst>
                                    </p:anim>
                                    <p:anim calcmode="lin" valueType="num">
                                      <p:cBhvr additive="base">
                                        <p:cTn id="108" dur="500"/>
                                        <p:tgtEl>
                                          <p:spTgt spid="12"/>
                                        </p:tgtEl>
                                        <p:attrNameLst>
                                          <p:attrName>ppt_y</p:attrName>
                                        </p:attrNameLst>
                                      </p:cBhvr>
                                      <p:tavLst>
                                        <p:tav tm="0">
                                          <p:val>
                                            <p:strVal val="ppt_y"/>
                                          </p:val>
                                        </p:tav>
                                        <p:tav tm="100000">
                                          <p:val>
                                            <p:strVal val="1+ppt_h/2"/>
                                          </p:val>
                                        </p:tav>
                                      </p:tavLst>
                                    </p:anim>
                                    <p:set>
                                      <p:cBhvr>
                                        <p:cTn id="109" dur="1" fill="hold">
                                          <p:stCondLst>
                                            <p:cond delay="499"/>
                                          </p:stCondLst>
                                        </p:cTn>
                                        <p:tgtEl>
                                          <p:spTgt spid="12"/>
                                        </p:tgtEl>
                                        <p:attrNameLst>
                                          <p:attrName>style.visibility</p:attrName>
                                        </p:attrNameLst>
                                      </p:cBhvr>
                                      <p:to>
                                        <p:strVal val="hidden"/>
                                      </p:to>
                                    </p:set>
                                  </p:childTnLst>
                                </p:cTn>
                              </p:par>
                              <p:par>
                                <p:cTn id="110" presetID="2" presetClass="exit" presetSubtype="4" fill="hold" grpId="1" nodeType="withEffect">
                                  <p:stCondLst>
                                    <p:cond delay="0"/>
                                  </p:stCondLst>
                                  <p:childTnLst>
                                    <p:anim calcmode="lin" valueType="num">
                                      <p:cBhvr additive="base">
                                        <p:cTn id="111" dur="500"/>
                                        <p:tgtEl>
                                          <p:spTgt spid="13"/>
                                        </p:tgtEl>
                                        <p:attrNameLst>
                                          <p:attrName>ppt_x</p:attrName>
                                        </p:attrNameLst>
                                      </p:cBhvr>
                                      <p:tavLst>
                                        <p:tav tm="0">
                                          <p:val>
                                            <p:strVal val="ppt_x"/>
                                          </p:val>
                                        </p:tav>
                                        <p:tav tm="100000">
                                          <p:val>
                                            <p:strVal val="ppt_x"/>
                                          </p:val>
                                        </p:tav>
                                      </p:tavLst>
                                    </p:anim>
                                    <p:anim calcmode="lin" valueType="num">
                                      <p:cBhvr additive="base">
                                        <p:cTn id="112" dur="500"/>
                                        <p:tgtEl>
                                          <p:spTgt spid="13"/>
                                        </p:tgtEl>
                                        <p:attrNameLst>
                                          <p:attrName>ppt_y</p:attrName>
                                        </p:attrNameLst>
                                      </p:cBhvr>
                                      <p:tavLst>
                                        <p:tav tm="0">
                                          <p:val>
                                            <p:strVal val="ppt_y"/>
                                          </p:val>
                                        </p:tav>
                                        <p:tav tm="100000">
                                          <p:val>
                                            <p:strVal val="1+ppt_h/2"/>
                                          </p:val>
                                        </p:tav>
                                      </p:tavLst>
                                    </p:anim>
                                    <p:set>
                                      <p:cBhvr>
                                        <p:cTn id="113" dur="1" fill="hold">
                                          <p:stCondLst>
                                            <p:cond delay="499"/>
                                          </p:stCondLst>
                                        </p:cTn>
                                        <p:tgtEl>
                                          <p:spTgt spid="13"/>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174090">
                                            <p:txEl>
                                              <p:pRg st="0" end="0"/>
                                            </p:txEl>
                                          </p:spTgt>
                                        </p:tgtEl>
                                        <p:attrNameLst>
                                          <p:attrName>style.visibility</p:attrName>
                                        </p:attrNameLst>
                                      </p:cBhvr>
                                      <p:to>
                                        <p:strVal val="visible"/>
                                      </p:to>
                                    </p:set>
                                    <p:animEffect transition="in" filter="wipe(left)">
                                      <p:cBhvr>
                                        <p:cTn id="118" dur="1000"/>
                                        <p:tgtEl>
                                          <p:spTgt spid="174090">
                                            <p:txEl>
                                              <p:pRg st="0" end="0"/>
                                            </p:txEl>
                                          </p:spTgt>
                                        </p:tgtEl>
                                      </p:cBhvr>
                                    </p:animEffect>
                                  </p:childTnLst>
                                  <p:subTnLst>
                                    <p:animClr clrSpc="rgb" dir="cw">
                                      <p:cBhvr override="childStyle">
                                        <p:cTn dur="1" fill="hold" display="0" masterRel="nextClick" afterEffect="1"/>
                                        <p:tgtEl>
                                          <p:spTgt spid="174090">
                                            <p:txEl>
                                              <p:pRg st="0" end="0"/>
                                            </p:txEl>
                                          </p:spTgt>
                                        </p:tgtEl>
                                        <p:attrNameLst>
                                          <p:attrName>ppt_c</p:attrName>
                                        </p:attrNameLst>
                                      </p:cBhvr>
                                      <p:to>
                                        <a:schemeClr val="bg2"/>
                                      </p:to>
                                    </p:animClr>
                                  </p:sub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174090">
                                            <p:txEl>
                                              <p:pRg st="1" end="1"/>
                                            </p:txEl>
                                          </p:spTgt>
                                        </p:tgtEl>
                                        <p:attrNameLst>
                                          <p:attrName>style.visibility</p:attrName>
                                        </p:attrNameLst>
                                      </p:cBhvr>
                                      <p:to>
                                        <p:strVal val="visible"/>
                                      </p:to>
                                    </p:set>
                                    <p:animEffect transition="in" filter="wipe(left)">
                                      <p:cBhvr>
                                        <p:cTn id="123" dur="1000"/>
                                        <p:tgtEl>
                                          <p:spTgt spid="174090">
                                            <p:txEl>
                                              <p:pRg st="1" end="1"/>
                                            </p:txEl>
                                          </p:spTgt>
                                        </p:tgtEl>
                                      </p:cBhvr>
                                    </p:animEffect>
                                  </p:childTnLst>
                                  <p:subTnLst>
                                    <p:animClr clrSpc="rgb" dir="cw">
                                      <p:cBhvr override="childStyle">
                                        <p:cTn dur="1" fill="hold" display="0" masterRel="nextClick" afterEffect="1"/>
                                        <p:tgtEl>
                                          <p:spTgt spid="174090">
                                            <p:txEl>
                                              <p:pRg st="1" end="1"/>
                                            </p:txEl>
                                          </p:spTgt>
                                        </p:tgtEl>
                                        <p:attrNameLst>
                                          <p:attrName>ppt_c</p:attrName>
                                        </p:attrNameLst>
                                      </p:cBhvr>
                                      <p:to>
                                        <a:schemeClr val="bg2"/>
                                      </p:to>
                                    </p:animClr>
                                  </p:sub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childTnLst>
                                    <p:set>
                                      <p:cBhvr>
                                        <p:cTn id="127" dur="1" fill="hold">
                                          <p:stCondLst>
                                            <p:cond delay="0"/>
                                          </p:stCondLst>
                                        </p:cTn>
                                        <p:tgtEl>
                                          <p:spTgt spid="174090">
                                            <p:txEl>
                                              <p:pRg st="2" end="2"/>
                                            </p:txEl>
                                          </p:spTgt>
                                        </p:tgtEl>
                                        <p:attrNameLst>
                                          <p:attrName>style.visibility</p:attrName>
                                        </p:attrNameLst>
                                      </p:cBhvr>
                                      <p:to>
                                        <p:strVal val="visible"/>
                                      </p:to>
                                    </p:set>
                                    <p:animEffect transition="in" filter="wipe(left)">
                                      <p:cBhvr>
                                        <p:cTn id="128" dur="1000"/>
                                        <p:tgtEl>
                                          <p:spTgt spid="174090">
                                            <p:txEl>
                                              <p:pRg st="2" end="2"/>
                                            </p:txEl>
                                          </p:spTgt>
                                        </p:tgtEl>
                                      </p:cBhvr>
                                    </p:animEffect>
                                  </p:childTnLst>
                                  <p:subTnLst>
                                    <p:animClr clrSpc="rgb" dir="cw">
                                      <p:cBhvr override="childStyle">
                                        <p:cTn dur="1" fill="hold" display="0" masterRel="nextClick" afterEffect="1"/>
                                        <p:tgtEl>
                                          <p:spTgt spid="174090">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5" grpId="0"/>
      <p:bldP spid="174086" grpId="0" animBg="1"/>
      <p:bldP spid="174086" grpId="1"/>
      <p:bldP spid="174088" grpId="0" animBg="1"/>
      <p:bldP spid="11" grpId="0"/>
      <p:bldP spid="11" grpId="1"/>
      <p:bldP spid="13" grpId="0"/>
      <p:bldP spid="13"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55563" y="53975"/>
            <a:ext cx="7850187" cy="1143000"/>
          </a:xfrm>
          <a:effectLst>
            <a:outerShdw dist="17961" dir="2700000" algn="ctr" rotWithShape="0">
              <a:schemeClr val="tx1"/>
            </a:outerShdw>
          </a:effectLst>
        </p:spPr>
        <p:txBody>
          <a:bodyPr/>
          <a:lstStyle/>
          <a:p>
            <a:pPr eaLnBrk="1" hangingPunct="1">
              <a:defRPr/>
            </a:pPr>
            <a:r>
              <a:rPr lang="en-US" altLang="zh-TW" smtClean="0"/>
              <a:t>Specialization</a:t>
            </a:r>
            <a:br>
              <a:rPr lang="en-US" altLang="zh-TW" smtClean="0"/>
            </a:br>
            <a:r>
              <a:rPr lang="en-US" altLang="zh-TW" sz="2000" smtClean="0"/>
              <a:t>- Allocation of Products to Stocking Locations -</a:t>
            </a:r>
          </a:p>
        </p:txBody>
      </p:sp>
      <p:sp>
        <p:nvSpPr>
          <p:cNvPr id="175108" name="Rectangle 4"/>
          <p:cNvSpPr>
            <a:spLocks noChangeArrowheads="1"/>
          </p:cNvSpPr>
          <p:nvPr/>
        </p:nvSpPr>
        <p:spPr bwMode="auto">
          <a:xfrm>
            <a:off x="415925" y="1268413"/>
            <a:ext cx="9217025" cy="5256212"/>
          </a:xfrm>
          <a:prstGeom prst="rect">
            <a:avLst/>
          </a:prstGeom>
          <a:noFill/>
          <a:ln w="9525">
            <a:noFill/>
            <a:miter lim="800000"/>
            <a:headEnd/>
            <a:tailEnd/>
          </a:ln>
        </p:spPr>
        <p:txBody>
          <a:bodyPr/>
          <a:lstStyle/>
          <a:p>
            <a:pPr marL="342900" indent="-342900" algn="l">
              <a:lnSpc>
                <a:spcPct val="90000"/>
              </a:lnSpc>
              <a:spcBef>
                <a:spcPct val="20000"/>
              </a:spcBef>
              <a:buFont typeface="Batang" pitchFamily="18" charset="-127"/>
              <a:buChar char="►"/>
            </a:pPr>
            <a:r>
              <a:rPr lang="en-US" altLang="zh-TW">
                <a:solidFill>
                  <a:srgbClr val="3E6F76"/>
                </a:solidFill>
                <a:latin typeface="Arial" charset="0"/>
              </a:rPr>
              <a:t>A product that does not sell well in a geographical region should not be carried in inventory by the warehouse or retail store located there.</a:t>
            </a:r>
          </a:p>
          <a:p>
            <a:pPr marL="342900" indent="-342900" algn="l">
              <a:lnSpc>
                <a:spcPct val="90000"/>
              </a:lnSpc>
              <a:spcBef>
                <a:spcPct val="20000"/>
              </a:spcBef>
              <a:buFont typeface="Batang" pitchFamily="18" charset="-127"/>
              <a:buChar char="►"/>
            </a:pPr>
            <a:r>
              <a:rPr lang="en-US" altLang="zh-TW">
                <a:solidFill>
                  <a:srgbClr val="3E6F76"/>
                </a:solidFill>
                <a:latin typeface="Arial" charset="0"/>
              </a:rPr>
              <a:t>If aggregation reduces the required safety inventory by a large amount, it is better to carry the product in one central location. If not, it is better to carry the product in multiple decentralization locations to reduce response time and transportation cost.</a:t>
            </a:r>
          </a:p>
          <a:p>
            <a:pPr marL="342900" indent="-342900" algn="l">
              <a:lnSpc>
                <a:spcPct val="90000"/>
              </a:lnSpc>
              <a:spcBef>
                <a:spcPct val="20000"/>
              </a:spcBef>
              <a:buFont typeface="Batang" pitchFamily="18" charset="-127"/>
              <a:buChar char="►"/>
            </a:pPr>
            <a:r>
              <a:rPr lang="en-US" altLang="zh-TW">
                <a:solidFill>
                  <a:srgbClr val="3E6F76"/>
                </a:solidFill>
                <a:latin typeface="Arial" charset="0"/>
              </a:rPr>
              <a:t>Slow-moving items are better distributed by a centralization location.</a:t>
            </a:r>
          </a:p>
          <a:p>
            <a:pPr marL="342900" indent="-342900" algn="l">
              <a:lnSpc>
                <a:spcPct val="90000"/>
              </a:lnSpc>
              <a:spcBef>
                <a:spcPct val="20000"/>
              </a:spcBef>
              <a:buFont typeface="Batang" pitchFamily="18" charset="-127"/>
              <a:buChar char="►"/>
            </a:pPr>
            <a:r>
              <a:rPr lang="en-US" altLang="zh-TW">
                <a:solidFill>
                  <a:srgbClr val="3E6F76"/>
                </a:solidFill>
                <a:latin typeface="Arial" charset="0"/>
              </a:rPr>
              <a:t>Fast-moving items are better distributed by decentralization locations.</a:t>
            </a:r>
          </a:p>
          <a:p>
            <a:pPr marL="342900" indent="-342900" algn="l">
              <a:lnSpc>
                <a:spcPct val="90000"/>
              </a:lnSpc>
              <a:spcBef>
                <a:spcPct val="20000"/>
              </a:spcBef>
              <a:buFont typeface="Batang" pitchFamily="18" charset="-127"/>
              <a:buChar char="►"/>
            </a:pPr>
            <a:r>
              <a:rPr lang="en-US" altLang="zh-TW">
                <a:solidFill>
                  <a:srgbClr val="3E6F76"/>
                </a:solidFill>
                <a:latin typeface="Arial" charset="0"/>
              </a:rPr>
              <a:t>High-value items provide a greater benefit from centralization than low-value items.</a:t>
            </a:r>
          </a:p>
          <a:p>
            <a:pPr marL="342900" indent="-342900" algn="l">
              <a:lnSpc>
                <a:spcPct val="90000"/>
              </a:lnSpc>
              <a:spcBef>
                <a:spcPct val="20000"/>
              </a:spcBef>
              <a:buFont typeface="Batang" pitchFamily="18" charset="-127"/>
              <a:buChar char="►"/>
            </a:pPr>
            <a:r>
              <a:rPr lang="en-US" altLang="zh-TW">
                <a:solidFill>
                  <a:srgbClr val="3E6F76"/>
                </a:solidFill>
                <a:latin typeface="Arial" charset="0"/>
              </a:rPr>
              <a:t>Emergency item should be located close to customers.</a:t>
            </a:r>
          </a:p>
        </p:txBody>
      </p:sp>
      <p:pic>
        <p:nvPicPr>
          <p:cNvPr id="175110" name="Picture 6" descr="j0233532"/>
          <p:cNvPicPr>
            <a:picLocks noChangeAspect="1" noChangeArrowheads="1"/>
          </p:cNvPicPr>
          <p:nvPr/>
        </p:nvPicPr>
        <p:blipFill>
          <a:blip r:embed="rId2" cstate="print"/>
          <a:srcRect/>
          <a:stretch>
            <a:fillRect/>
          </a:stretch>
        </p:blipFill>
        <p:spPr bwMode="auto">
          <a:xfrm>
            <a:off x="6969125" y="3284538"/>
            <a:ext cx="2076450" cy="2709862"/>
          </a:xfrm>
          <a:prstGeom prst="rect">
            <a:avLst/>
          </a:prstGeom>
          <a:noFill/>
          <a:ln w="9525">
            <a:noFill/>
            <a:miter lim="800000"/>
            <a:headEnd/>
            <a:tailEnd/>
          </a:ln>
        </p:spPr>
      </p:pic>
      <p:pic>
        <p:nvPicPr>
          <p:cNvPr id="5" name="Picture 1" descr="圖片1">
            <a:hlinkClick r:id="rId3"/>
          </p:cNvPr>
          <p:cNvPicPr>
            <a:picLocks noChangeAspect="1" noChangeArrowheads="1"/>
          </p:cNvPicPr>
          <p:nvPr/>
        </p:nvPicPr>
        <p:blipFill>
          <a:blip r:embed="rId4" cstate="print"/>
          <a:srcRect/>
          <a:stretch>
            <a:fillRect/>
          </a:stretch>
        </p:blipFill>
        <p:spPr bwMode="auto">
          <a:xfrm>
            <a:off x="8799513" y="5661025"/>
            <a:ext cx="206375" cy="179388"/>
          </a:xfrm>
          <a:prstGeom prst="rect">
            <a:avLst/>
          </a:prstGeom>
          <a:noFill/>
          <a:ln w="9525">
            <a:noFill/>
            <a:miter lim="800000"/>
            <a:headEnd/>
            <a:tailEnd/>
          </a:ln>
        </p:spPr>
      </p:pic>
      <p:sp>
        <p:nvSpPr>
          <p:cNvPr id="6" name="矩形 5"/>
          <p:cNvSpPr/>
          <p:nvPr/>
        </p:nvSpPr>
        <p:spPr>
          <a:xfrm>
            <a:off x="9015413" y="5589588"/>
            <a:ext cx="833437" cy="276225"/>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sp>
        <p:nvSpPr>
          <p:cNvPr id="7"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1000" fill="hold"/>
                                        <p:tgtEl>
                                          <p:spTgt spid="175108">
                                            <p:txEl>
                                              <p:pRg st="0" end="0"/>
                                            </p:txEl>
                                          </p:spTgt>
                                        </p:tgtEl>
                                        <p:attrNameLst>
                                          <p:attrName>style.color</p:attrName>
                                        </p:attrNameLst>
                                      </p:cBhvr>
                                      <p:to>
                                        <a:schemeClr val="bg1"/>
                                      </p:to>
                                    </p:animClr>
                                  </p:childTnLst>
                                  <p:subTnLst>
                                    <p:animClr clrSpc="rgb" dir="cw">
                                      <p:cBhvr override="childStyle">
                                        <p:cTn dur="1" fill="hold" display="0" masterRel="nextClick" afterEffect="1"/>
                                        <p:tgtEl>
                                          <p:spTgt spid="175108">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1000" fill="hold"/>
                                        <p:tgtEl>
                                          <p:spTgt spid="175108">
                                            <p:txEl>
                                              <p:pRg st="2" end="2"/>
                                            </p:txEl>
                                          </p:spTgt>
                                        </p:tgtEl>
                                        <p:attrNameLst>
                                          <p:attrName>style.color</p:attrName>
                                        </p:attrNameLst>
                                      </p:cBhvr>
                                      <p:to>
                                        <a:schemeClr val="bg1"/>
                                      </p:to>
                                    </p:animClr>
                                  </p:childTnLst>
                                  <p:subTnLst>
                                    <p:animClr clrSpc="rgb" dir="cw">
                                      <p:cBhvr override="childStyle">
                                        <p:cTn dur="1" fill="hold" display="0" masterRel="nextClick" afterEffect="1"/>
                                        <p:tgtEl>
                                          <p:spTgt spid="175108">
                                            <p:txEl>
                                              <p:pRg st="2" end="2"/>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1000" fill="hold"/>
                                        <p:tgtEl>
                                          <p:spTgt spid="175108">
                                            <p:txEl>
                                              <p:pRg st="1" end="1"/>
                                            </p:txEl>
                                          </p:spTgt>
                                        </p:tgtEl>
                                        <p:attrNameLst>
                                          <p:attrName>style.color</p:attrName>
                                        </p:attrNameLst>
                                      </p:cBhvr>
                                      <p:to>
                                        <a:schemeClr val="bg1"/>
                                      </p:to>
                                    </p:animClr>
                                  </p:childTnLst>
                                  <p:subTnLst>
                                    <p:animClr clrSpc="rgb" dir="cw">
                                      <p:cBhvr override="childStyle">
                                        <p:cTn dur="1" fill="hold" display="0" masterRel="nextClick" afterEffect="1"/>
                                        <p:tgtEl>
                                          <p:spTgt spid="175108">
                                            <p:txEl>
                                              <p:pRg st="1" end="1"/>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1000" fill="hold"/>
                                        <p:tgtEl>
                                          <p:spTgt spid="175108">
                                            <p:txEl>
                                              <p:pRg st="3" end="3"/>
                                            </p:txEl>
                                          </p:spTgt>
                                        </p:tgtEl>
                                        <p:attrNameLst>
                                          <p:attrName>style.color</p:attrName>
                                        </p:attrNameLst>
                                      </p:cBhvr>
                                      <p:to>
                                        <a:schemeClr val="bg1"/>
                                      </p:to>
                                    </p:animClr>
                                  </p:childTnLst>
                                  <p:subTnLst>
                                    <p:animClr clrSpc="rgb" dir="cw">
                                      <p:cBhvr override="childStyle">
                                        <p:cTn dur="1" fill="hold" display="0" masterRel="nextClick" afterEffect="1"/>
                                        <p:tgtEl>
                                          <p:spTgt spid="175108">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1000" fill="hold"/>
                                        <p:tgtEl>
                                          <p:spTgt spid="175108">
                                            <p:txEl>
                                              <p:pRg st="4" end="4"/>
                                            </p:txEl>
                                          </p:spTgt>
                                        </p:tgtEl>
                                        <p:attrNameLst>
                                          <p:attrName>style.color</p:attrName>
                                        </p:attrNameLst>
                                      </p:cBhvr>
                                      <p:to>
                                        <a:schemeClr val="bg1"/>
                                      </p:to>
                                    </p:animClr>
                                  </p:childTnLst>
                                  <p:subTnLst>
                                    <p:animClr clrSpc="rgb" dir="cw">
                                      <p:cBhvr override="childStyle">
                                        <p:cTn dur="1" fill="hold" display="0" masterRel="nextClick" afterEffect="1"/>
                                        <p:tgtEl>
                                          <p:spTgt spid="175108">
                                            <p:txEl>
                                              <p:pRg st="4" end="4"/>
                                            </p:txEl>
                                          </p:spTgt>
                                        </p:tgtEl>
                                        <p:attrNameLst>
                                          <p:attrName>ppt_c</p:attrName>
                                        </p:attrNameLst>
                                      </p:cBhvr>
                                      <p:to>
                                        <a:srgbClr val="969696"/>
                                      </p:to>
                                    </p:animClr>
                                  </p:subTnLst>
                                </p:cTn>
                              </p:par>
                            </p:childTnLst>
                          </p:cTn>
                        </p:par>
                        <p:par>
                          <p:cTn id="23" fill="hold">
                            <p:stCondLst>
                              <p:cond delay="1000"/>
                            </p:stCondLst>
                            <p:childTnLst>
                              <p:par>
                                <p:cTn id="24" presetID="3" presetClass="emph" presetSubtype="2" fill="hold" nodeType="afterEffect">
                                  <p:stCondLst>
                                    <p:cond delay="0"/>
                                  </p:stCondLst>
                                  <p:childTnLst>
                                    <p:animClr clrSpc="rgb" dir="cw">
                                      <p:cBhvr override="childStyle">
                                        <p:cTn id="25" dur="1000" fill="hold"/>
                                        <p:tgtEl>
                                          <p:spTgt spid="175108">
                                            <p:txEl>
                                              <p:pRg st="5" end="5"/>
                                            </p:txEl>
                                          </p:spTgt>
                                        </p:tgtEl>
                                        <p:attrNameLst>
                                          <p:attrName>style.color</p:attrName>
                                        </p:attrNameLst>
                                      </p:cBhvr>
                                      <p:to>
                                        <a:schemeClr val="bg1"/>
                                      </p:to>
                                    </p:animClr>
                                  </p:childTnLst>
                                </p:cTn>
                              </p:par>
                            </p:childTnLst>
                          </p:cTn>
                        </p:par>
                        <p:par>
                          <p:cTn id="26" fill="hold">
                            <p:stCondLst>
                              <p:cond delay="2000"/>
                            </p:stCondLst>
                            <p:childTnLst>
                              <p:par>
                                <p:cTn id="27" presetID="48" presetClass="entr" presetSubtype="0" accel="50000" fill="hold" nodeType="afterEffect">
                                  <p:stCondLst>
                                    <p:cond delay="0"/>
                                  </p:stCondLst>
                                  <p:childTnLst>
                                    <p:set>
                                      <p:cBhvr>
                                        <p:cTn id="28" dur="1" fill="hold">
                                          <p:stCondLst>
                                            <p:cond delay="0"/>
                                          </p:stCondLst>
                                        </p:cTn>
                                        <p:tgtEl>
                                          <p:spTgt spid="175110"/>
                                        </p:tgtEl>
                                        <p:attrNameLst>
                                          <p:attrName>style.visibility</p:attrName>
                                        </p:attrNameLst>
                                      </p:cBhvr>
                                      <p:to>
                                        <p:strVal val="visible"/>
                                      </p:to>
                                    </p:set>
                                    <p:anim calcmode="lin" valueType="num">
                                      <p:cBhvr>
                                        <p:cTn id="29" dur="2000" fill="hold"/>
                                        <p:tgtEl>
                                          <p:spTgt spid="1751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0" dur="2000" fill="hold"/>
                                        <p:tgtEl>
                                          <p:spTgt spid="175110"/>
                                        </p:tgtEl>
                                        <p:attrNameLst>
                                          <p:attrName>ppt_x</p:attrName>
                                        </p:attrNameLst>
                                      </p:cBhvr>
                                      <p:tavLst>
                                        <p:tav tm="0">
                                          <p:val>
                                            <p:fltVal val="-1"/>
                                          </p:val>
                                        </p:tav>
                                        <p:tav tm="50000">
                                          <p:val>
                                            <p:fltVal val="0.95"/>
                                          </p:val>
                                        </p:tav>
                                        <p:tav tm="100000">
                                          <p:val>
                                            <p:strVal val="#ppt_x"/>
                                          </p:val>
                                        </p:tav>
                                      </p:tavLst>
                                    </p:anim>
                                    <p:anim calcmode="lin" valueType="num">
                                      <p:cBhvr>
                                        <p:cTn id="31" dur="2000" fill="hold"/>
                                        <p:tgtEl>
                                          <p:spTgt spid="175110"/>
                                        </p:tgtEl>
                                        <p:attrNameLst>
                                          <p:attrName>ppt_y</p:attrName>
                                        </p:attrNameLst>
                                      </p:cBhvr>
                                      <p:tavLst>
                                        <p:tav tm="0">
                                          <p:val>
                                            <p:strVal val="#ppt_y"/>
                                          </p:val>
                                        </p:tav>
                                        <p:tav tm="100000">
                                          <p:val>
                                            <p:strVal val="#ppt_y"/>
                                          </p:val>
                                        </p:tav>
                                      </p:tavLst>
                                    </p:anim>
                                    <p:animEffect transition="in" filter="fade">
                                      <p:cBhvr>
                                        <p:cTn id="32" dur="2000"/>
                                        <p:tgtEl>
                                          <p:spTgt spid="175110"/>
                                        </p:tgtEl>
                                      </p:cBhvr>
                                    </p:animEffect>
                                  </p:childTnLst>
                                </p:cTn>
                              </p:par>
                              <p:par>
                                <p:cTn id="33" presetID="48" presetClass="entr" presetSubtype="0" accel="5000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2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2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37" dur="2000" fill="hold"/>
                                        <p:tgtEl>
                                          <p:spTgt spid="6"/>
                                        </p:tgtEl>
                                        <p:attrNameLst>
                                          <p:attrName>ppt_y</p:attrName>
                                        </p:attrNameLst>
                                      </p:cBhvr>
                                      <p:tavLst>
                                        <p:tav tm="0">
                                          <p:val>
                                            <p:strVal val="#ppt_y"/>
                                          </p:val>
                                        </p:tav>
                                        <p:tav tm="100000">
                                          <p:val>
                                            <p:strVal val="#ppt_y"/>
                                          </p:val>
                                        </p:tav>
                                      </p:tavLst>
                                    </p:anim>
                                    <p:animEffect transition="in" filter="fade">
                                      <p:cBhvr>
                                        <p:cTn id="38" dur="2000"/>
                                        <p:tgtEl>
                                          <p:spTgt spid="6"/>
                                        </p:tgtEl>
                                      </p:cBhvr>
                                    </p:animEffect>
                                  </p:childTnLst>
                                </p:cTn>
                              </p:par>
                              <p:par>
                                <p:cTn id="39" presetID="48" presetClass="entr" presetSubtype="0" accel="50000" fill="hold" nodeType="with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2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2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43" dur="2000" fill="hold"/>
                                        <p:tgtEl>
                                          <p:spTgt spid="5"/>
                                        </p:tgtEl>
                                        <p:attrNameLst>
                                          <p:attrName>ppt_y</p:attrName>
                                        </p:attrNameLst>
                                      </p:cBhvr>
                                      <p:tavLst>
                                        <p:tav tm="0">
                                          <p:val>
                                            <p:strVal val="#ppt_y"/>
                                          </p:val>
                                        </p:tav>
                                        <p:tav tm="100000">
                                          <p:val>
                                            <p:strVal val="#ppt_y"/>
                                          </p:val>
                                        </p:tav>
                                      </p:tavLst>
                                    </p:anim>
                                    <p:animEffect transition="in" filter="fade">
                                      <p:cBhvr>
                                        <p:cTn id="4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57150" y="44450"/>
            <a:ext cx="8420100" cy="936625"/>
          </a:xfrm>
          <a:effectLst>
            <a:outerShdw dist="17961" dir="2700000" algn="ctr" rotWithShape="0">
              <a:schemeClr val="tx1"/>
            </a:outerShdw>
          </a:effectLst>
        </p:spPr>
        <p:txBody>
          <a:bodyPr/>
          <a:lstStyle/>
          <a:p>
            <a:pPr eaLnBrk="1" hangingPunct="1">
              <a:defRPr/>
            </a:pPr>
            <a:r>
              <a:rPr lang="en-US" altLang="zh-TW" smtClean="0"/>
              <a:t>Product Substitution</a:t>
            </a:r>
          </a:p>
        </p:txBody>
      </p:sp>
      <p:sp>
        <p:nvSpPr>
          <p:cNvPr id="176132" name="Rectangle 4"/>
          <p:cNvSpPr>
            <a:spLocks noChangeArrowheads="1"/>
          </p:cNvSpPr>
          <p:nvPr/>
        </p:nvSpPr>
        <p:spPr bwMode="auto">
          <a:xfrm>
            <a:off x="415925" y="1125538"/>
            <a:ext cx="8991600" cy="8636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rgbClr val="598081"/>
                </a:solidFill>
                <a:latin typeface="Arial" charset="0"/>
              </a:rPr>
              <a:t>Substitution refers to the use of one product to satisfy demand for a different product.</a:t>
            </a:r>
          </a:p>
        </p:txBody>
      </p:sp>
      <p:sp>
        <p:nvSpPr>
          <p:cNvPr id="176134" name="Rectangle 6"/>
          <p:cNvSpPr>
            <a:spLocks noChangeArrowheads="1"/>
          </p:cNvSpPr>
          <p:nvPr/>
        </p:nvSpPr>
        <p:spPr bwMode="auto">
          <a:xfrm>
            <a:off x="415925" y="2592388"/>
            <a:ext cx="8991600" cy="3860800"/>
          </a:xfrm>
          <a:prstGeom prst="rect">
            <a:avLst/>
          </a:prstGeom>
          <a:noFill/>
          <a:ln w="9525">
            <a:noFill/>
            <a:miter lim="800000"/>
            <a:headEnd/>
            <a:tailEnd/>
          </a:ln>
        </p:spPr>
        <p:txBody>
          <a:bodyPr/>
          <a:lstStyle/>
          <a:p>
            <a:pPr marL="742950" lvl="1" indent="-285750" algn="l">
              <a:spcBef>
                <a:spcPct val="20000"/>
              </a:spcBef>
              <a:buFontTx/>
              <a:buChar char="–"/>
            </a:pPr>
            <a:r>
              <a:rPr lang="en-US" altLang="zh-TW">
                <a:solidFill>
                  <a:srgbClr val="598081"/>
                </a:solidFill>
                <a:latin typeface="Arial" charset="0"/>
                <a:ea typeface="華康中黑體(P)" pitchFamily="34" charset="-120"/>
              </a:rPr>
              <a:t>Aggregating demand across the products reduces safety inventory.</a:t>
            </a:r>
          </a:p>
          <a:p>
            <a:pPr marL="742950" lvl="1" indent="-285750" algn="l">
              <a:spcBef>
                <a:spcPct val="20000"/>
              </a:spcBef>
              <a:buFontTx/>
              <a:buChar char="–"/>
            </a:pPr>
            <a:r>
              <a:rPr lang="en-US" altLang="zh-TW">
                <a:solidFill>
                  <a:srgbClr val="598081"/>
                </a:solidFill>
                <a:latin typeface="Arial" charset="0"/>
                <a:ea typeface="華康中黑體(P)" pitchFamily="34" charset="-120"/>
              </a:rPr>
              <a:t>Value of substitution increases as demand uncertainty increases.</a:t>
            </a:r>
          </a:p>
          <a:p>
            <a:pPr marL="742950" lvl="1" indent="-285750" algn="l">
              <a:spcBef>
                <a:spcPct val="20000"/>
              </a:spcBef>
              <a:buFontTx/>
              <a:buChar char="–"/>
            </a:pPr>
            <a:r>
              <a:rPr lang="en-US" altLang="zh-TW">
                <a:solidFill>
                  <a:srgbClr val="598081"/>
                </a:solidFill>
                <a:latin typeface="Arial" charset="0"/>
                <a:ea typeface="華康中黑體(P)" pitchFamily="34" charset="-120"/>
              </a:rPr>
              <a:t>If the cost differential between two products is very small, substitution is preferred.  As the cost differential increases, the benefit of substitution decreases.</a:t>
            </a:r>
          </a:p>
          <a:p>
            <a:pPr marL="742950" lvl="1" indent="-285750" algn="l">
              <a:spcBef>
                <a:spcPct val="20000"/>
              </a:spcBef>
              <a:buFontTx/>
              <a:buChar char="–"/>
            </a:pPr>
            <a:r>
              <a:rPr lang="en-US" altLang="zh-TW">
                <a:solidFill>
                  <a:srgbClr val="598081"/>
                </a:solidFill>
                <a:latin typeface="Arial" charset="0"/>
                <a:ea typeface="華康中黑體(P)" pitchFamily="34" charset="-120"/>
              </a:rPr>
              <a:t>If demand between two products is strongly positively correlated, there is little value in substitution.</a:t>
            </a:r>
          </a:p>
        </p:txBody>
      </p:sp>
      <p:sp>
        <p:nvSpPr>
          <p:cNvPr id="176135" name="Rectangle 7"/>
          <p:cNvSpPr>
            <a:spLocks noChangeArrowheads="1"/>
          </p:cNvSpPr>
          <p:nvPr/>
        </p:nvSpPr>
        <p:spPr bwMode="auto">
          <a:xfrm>
            <a:off x="415925" y="2060575"/>
            <a:ext cx="8991600" cy="4318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rgbClr val="598081"/>
                </a:solidFill>
                <a:latin typeface="Arial" charset="0"/>
              </a:rPr>
              <a:t>Manufacturer-Driven One-Way Substitution</a:t>
            </a:r>
          </a:p>
        </p:txBody>
      </p:sp>
      <p:sp>
        <p:nvSpPr>
          <p:cNvPr id="6"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00" fill="hold"/>
                                        <p:tgtEl>
                                          <p:spTgt spid="176132"/>
                                        </p:tgtEl>
                                        <p:attrNameLst>
                                          <p:attrName>style.color</p:attrName>
                                        </p:attrNameLst>
                                      </p:cBhvr>
                                      <p:to>
                                        <a:schemeClr val="bg1"/>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1000" fill="hold"/>
                                        <p:tgtEl>
                                          <p:spTgt spid="176135"/>
                                        </p:tgtEl>
                                        <p:attrNameLst>
                                          <p:attrName>style.color</p:attrName>
                                        </p:attrNameLst>
                                      </p:cBhvr>
                                      <p:to>
                                        <a:schemeClr val="bg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1000" fill="hold"/>
                                        <p:tgtEl>
                                          <p:spTgt spid="176134">
                                            <p:txEl>
                                              <p:pRg st="0" end="0"/>
                                            </p:txEl>
                                          </p:spTgt>
                                        </p:tgtEl>
                                        <p:attrNameLst>
                                          <p:attrName>style.color</p:attrName>
                                        </p:attrNameLst>
                                      </p:cBhvr>
                                      <p:to>
                                        <a:schemeClr val="bg1"/>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1000" fill="hold"/>
                                        <p:tgtEl>
                                          <p:spTgt spid="176134">
                                            <p:txEl>
                                              <p:pRg st="1" end="1"/>
                                            </p:txEl>
                                          </p:spTgt>
                                        </p:tgtEl>
                                        <p:attrNameLst>
                                          <p:attrName>style.color</p:attrName>
                                        </p:attrNameLst>
                                      </p:cBhvr>
                                      <p:to>
                                        <a:schemeClr val="bg1"/>
                                      </p:to>
                                    </p:animClr>
                                  </p:child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1000" fill="hold"/>
                                        <p:tgtEl>
                                          <p:spTgt spid="176134">
                                            <p:txEl>
                                              <p:pRg st="2" end="2"/>
                                            </p:txEl>
                                          </p:spTgt>
                                        </p:tgtEl>
                                        <p:attrNameLst>
                                          <p:attrName>style.color</p:attrName>
                                        </p:attrNameLst>
                                      </p:cBhvr>
                                      <p:to>
                                        <a:schemeClr val="bg1"/>
                                      </p:to>
                                    </p:animClr>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1000" fill="hold"/>
                                        <p:tgtEl>
                                          <p:spTgt spid="176134">
                                            <p:txEl>
                                              <p:pRg st="3" end="3"/>
                                            </p:txEl>
                                          </p:spTgt>
                                        </p:tgtEl>
                                        <p:attrNameLst>
                                          <p:attrName>style.color</p:attrName>
                                        </p:attrNameLst>
                                      </p:cBhvr>
                                      <p:to>
                                        <a:schemeClr val="bg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2" grpId="0"/>
      <p:bldP spid="17613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57150" y="53975"/>
            <a:ext cx="9274175" cy="1143000"/>
          </a:xfrm>
          <a:effectLst>
            <a:outerShdw dist="17961" dir="2700000" algn="ctr" rotWithShape="0">
              <a:schemeClr val="tx1"/>
            </a:outerShdw>
          </a:effectLst>
        </p:spPr>
        <p:txBody>
          <a:bodyPr/>
          <a:lstStyle/>
          <a:p>
            <a:pPr eaLnBrk="1" hangingPunct="1">
              <a:defRPr/>
            </a:pPr>
            <a:r>
              <a:rPr lang="en-US" altLang="zh-TW" smtClean="0"/>
              <a:t>Customer-Driven Two-Way Substitution</a:t>
            </a:r>
          </a:p>
        </p:txBody>
      </p:sp>
      <p:sp>
        <p:nvSpPr>
          <p:cNvPr id="177156" name="Rectangle 4"/>
          <p:cNvSpPr>
            <a:spLocks noChangeArrowheads="1"/>
          </p:cNvSpPr>
          <p:nvPr/>
        </p:nvSpPr>
        <p:spPr bwMode="auto">
          <a:xfrm>
            <a:off x="415925" y="1568450"/>
            <a:ext cx="8420100" cy="50292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rgbClr val="598081"/>
                </a:solidFill>
                <a:latin typeface="Arial" charset="0"/>
              </a:rPr>
              <a:t>Recognition of customer-driven substitution and joint management of inventory across substitutable products allow a supply chain to reduce the required safety inventory.</a:t>
            </a:r>
          </a:p>
          <a:p>
            <a:pPr marL="342900" indent="-342900" algn="l">
              <a:spcBef>
                <a:spcPct val="20000"/>
              </a:spcBef>
              <a:buFont typeface="CommonBullets" pitchFamily="34" charset="2"/>
              <a:buChar char="&gt;"/>
            </a:pPr>
            <a:endParaRPr lang="en-US" altLang="zh-TW" sz="2000">
              <a:solidFill>
                <a:srgbClr val="598081"/>
              </a:solidFill>
              <a:latin typeface="Arial" charset="0"/>
            </a:endParaRPr>
          </a:p>
          <a:p>
            <a:pPr marL="342900" indent="-342900" algn="l">
              <a:spcBef>
                <a:spcPct val="20000"/>
              </a:spcBef>
              <a:buFont typeface="Batang" pitchFamily="18" charset="-127"/>
              <a:buChar char="►"/>
            </a:pPr>
            <a:r>
              <a:rPr lang="en-US" altLang="zh-TW" sz="2000">
                <a:solidFill>
                  <a:srgbClr val="598081"/>
                </a:solidFill>
                <a:latin typeface="Arial" charset="0"/>
              </a:rPr>
              <a:t>In a retailing store, substitute products should be placed near each other.  In the online channel, substitution requires a retailer to present the availability of substitute products if the one the customer requests is out of stock.</a:t>
            </a:r>
          </a:p>
          <a:p>
            <a:pPr marL="342900" indent="-342900" algn="l">
              <a:spcBef>
                <a:spcPct val="20000"/>
              </a:spcBef>
              <a:buFont typeface="CommonBullets" pitchFamily="34" charset="2"/>
              <a:buChar char="&gt;"/>
            </a:pPr>
            <a:endParaRPr lang="en-US" altLang="zh-TW" sz="2000">
              <a:solidFill>
                <a:srgbClr val="598081"/>
              </a:solidFill>
              <a:latin typeface="Arial" charset="0"/>
            </a:endParaRPr>
          </a:p>
          <a:p>
            <a:pPr marL="342900" indent="-342900" algn="l">
              <a:spcBef>
                <a:spcPct val="20000"/>
              </a:spcBef>
              <a:buFont typeface="Batang" pitchFamily="18" charset="-127"/>
              <a:buChar char="►"/>
            </a:pPr>
            <a:r>
              <a:rPr lang="en-US" altLang="zh-TW" sz="2000">
                <a:solidFill>
                  <a:srgbClr val="598081"/>
                </a:solidFill>
                <a:latin typeface="Arial" charset="0"/>
              </a:rPr>
              <a:t>The greater the demand uncertainty, the greater the benefit of substitution.  The lower the correlation of demand between substitutable products, the greater the benefit form exploiting substitution.</a:t>
            </a:r>
          </a:p>
        </p:txBody>
      </p:sp>
      <p:sp>
        <p:nvSpPr>
          <p:cNvPr id="4"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77156">
                                            <p:txEl>
                                              <p:pRg st="0" end="0"/>
                                            </p:txEl>
                                          </p:spTgt>
                                        </p:tgtEl>
                                        <p:attrNameLst>
                                          <p:attrName>style.color</p:attrName>
                                        </p:attrNameLst>
                                      </p:cBhvr>
                                      <p:to>
                                        <a:schemeClr val="bg1"/>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177156">
                                            <p:txEl>
                                              <p:pRg st="2" end="2"/>
                                            </p:txEl>
                                          </p:spTgt>
                                        </p:tgtEl>
                                        <p:attrNameLst>
                                          <p:attrName>style.color</p:attrName>
                                        </p:attrNameLst>
                                      </p:cBhvr>
                                      <p:to>
                                        <a:schemeClr val="bg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177156">
                                            <p:txEl>
                                              <p:pRg st="4" end="4"/>
                                            </p:txEl>
                                          </p:spTgt>
                                        </p:tgtEl>
                                        <p:attrNameLst>
                                          <p:attrName>style.color</p:attrName>
                                        </p:attrNameLst>
                                      </p:cBhvr>
                                      <p:to>
                                        <a:schemeClr val="bg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AutoShape 2"/>
          <p:cNvSpPr>
            <a:spLocks noChangeArrowheads="1"/>
          </p:cNvSpPr>
          <p:nvPr/>
        </p:nvSpPr>
        <p:spPr bwMode="auto">
          <a:xfrm>
            <a:off x="4376738" y="3933825"/>
            <a:ext cx="2663825" cy="1439863"/>
          </a:xfrm>
          <a:prstGeom prst="roundRect">
            <a:avLst>
              <a:gd name="adj" fmla="val 8819"/>
            </a:avLst>
          </a:prstGeom>
          <a:solidFill>
            <a:srgbClr val="003D66"/>
          </a:solidFill>
          <a:ln w="9525">
            <a:solidFill>
              <a:schemeClr val="bg1"/>
            </a:solidFill>
            <a:miter lim="800000"/>
            <a:headEnd/>
            <a:tailEnd/>
          </a:ln>
        </p:spPr>
        <p:txBody>
          <a:bodyPr wrap="none" anchor="ctr"/>
          <a:lstStyle/>
          <a:p>
            <a:endParaRPr lang="zh-TW" altLang="en-US"/>
          </a:p>
        </p:txBody>
      </p:sp>
      <p:sp>
        <p:nvSpPr>
          <p:cNvPr id="185347" name="AutoShape 3"/>
          <p:cNvSpPr>
            <a:spLocks noChangeArrowheads="1"/>
          </p:cNvSpPr>
          <p:nvPr/>
        </p:nvSpPr>
        <p:spPr bwMode="auto">
          <a:xfrm>
            <a:off x="4376738" y="3933825"/>
            <a:ext cx="1223962" cy="431800"/>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85348" name="Rectangle 4"/>
          <p:cNvSpPr>
            <a:spLocks noGrp="1" noChangeArrowheads="1"/>
          </p:cNvSpPr>
          <p:nvPr>
            <p:ph type="title"/>
          </p:nvPr>
        </p:nvSpPr>
        <p:spPr>
          <a:xfrm>
            <a:off x="344488" y="203200"/>
            <a:ext cx="8418512" cy="777875"/>
          </a:xfrm>
          <a:effectLst>
            <a:outerShdw dist="17961" dir="2700000" algn="ctr" rotWithShape="0">
              <a:schemeClr val="tx1"/>
            </a:outerShdw>
          </a:effectLst>
        </p:spPr>
        <p:txBody>
          <a:bodyPr/>
          <a:lstStyle/>
          <a:p>
            <a:pPr eaLnBrk="1" hangingPunct="1">
              <a:defRPr/>
            </a:pPr>
            <a:r>
              <a:rPr lang="en-US" altLang="zh-TW" sz="3200" smtClean="0"/>
              <a:t>Impact of Supply (Lead time) Uncertainty on Safety Inventory</a:t>
            </a:r>
          </a:p>
        </p:txBody>
      </p:sp>
      <p:sp>
        <p:nvSpPr>
          <p:cNvPr id="2055" name="Rectangle 6"/>
          <p:cNvSpPr>
            <a:spLocks noChangeArrowheads="1"/>
          </p:cNvSpPr>
          <p:nvPr/>
        </p:nvSpPr>
        <p:spPr bwMode="auto">
          <a:xfrm>
            <a:off x="415925" y="1196975"/>
            <a:ext cx="8858250" cy="1906588"/>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chemeClr val="bg1"/>
                </a:solidFill>
                <a:latin typeface="Arial" charset="0"/>
              </a:rPr>
              <a:t>Assume demand per period and replenishment lead time are normally distributed</a:t>
            </a:r>
          </a:p>
          <a:p>
            <a:pPr marL="342900" indent="-342900" algn="l">
              <a:spcBef>
                <a:spcPct val="20000"/>
              </a:spcBef>
            </a:pPr>
            <a:r>
              <a:rPr lang="en-US" altLang="zh-TW" sz="2000">
                <a:solidFill>
                  <a:schemeClr val="bg1"/>
                </a:solidFill>
                <a:latin typeface="Arial" charset="0"/>
              </a:rPr>
              <a:t>              </a:t>
            </a:r>
            <a:r>
              <a:rPr lang="en-US" altLang="zh-TW" sz="2000" i="1">
                <a:solidFill>
                  <a:schemeClr val="bg1"/>
                </a:solidFill>
                <a:latin typeface="Arial" charset="0"/>
              </a:rPr>
              <a:t>D:</a:t>
            </a:r>
            <a:r>
              <a:rPr lang="en-US" altLang="zh-TW" sz="2000">
                <a:solidFill>
                  <a:schemeClr val="bg1"/>
                </a:solidFill>
                <a:latin typeface="Arial" charset="0"/>
              </a:rPr>
              <a:t>Average demand per period</a:t>
            </a:r>
          </a:p>
          <a:p>
            <a:pPr marL="342900" indent="-342900" algn="l">
              <a:spcBef>
                <a:spcPct val="20000"/>
              </a:spcBef>
            </a:pPr>
            <a:r>
              <a:rPr lang="en-US" altLang="zh-TW" sz="2000">
                <a:solidFill>
                  <a:schemeClr val="bg1"/>
                </a:solidFill>
                <a:latin typeface="Arial" charset="0"/>
              </a:rPr>
              <a:t>              </a:t>
            </a:r>
            <a:r>
              <a:rPr lang="en-US" altLang="zh-TW" sz="2000">
                <a:solidFill>
                  <a:schemeClr val="bg1"/>
                </a:solidFill>
                <a:latin typeface="Symbol" pitchFamily="18" charset="2"/>
              </a:rPr>
              <a:t>s</a:t>
            </a:r>
            <a:r>
              <a:rPr lang="en-US" altLang="zh-TW" sz="2000" baseline="-25000">
                <a:solidFill>
                  <a:schemeClr val="bg1"/>
                </a:solidFill>
                <a:latin typeface="Arial" charset="0"/>
              </a:rPr>
              <a:t>D</a:t>
            </a:r>
            <a:r>
              <a:rPr lang="en-US" altLang="zh-TW" sz="2000">
                <a:solidFill>
                  <a:schemeClr val="bg1"/>
                </a:solidFill>
                <a:latin typeface="Arial" charset="0"/>
              </a:rPr>
              <a:t>:Standard deviation of demand per period (demand uncertainty)</a:t>
            </a:r>
          </a:p>
          <a:p>
            <a:pPr marL="342900" indent="-342900" algn="l">
              <a:spcBef>
                <a:spcPct val="20000"/>
              </a:spcBef>
            </a:pPr>
            <a:r>
              <a:rPr lang="en-US" altLang="zh-TW" sz="2000">
                <a:solidFill>
                  <a:schemeClr val="bg1"/>
                </a:solidFill>
                <a:latin typeface="Arial" charset="0"/>
              </a:rPr>
              <a:t>              </a:t>
            </a:r>
            <a:r>
              <a:rPr lang="en-US" altLang="zh-TW" sz="2000" i="1">
                <a:solidFill>
                  <a:schemeClr val="bg1"/>
                </a:solidFill>
                <a:latin typeface="Arial" charset="0"/>
              </a:rPr>
              <a:t>L</a:t>
            </a:r>
            <a:r>
              <a:rPr lang="en-US" altLang="zh-TW" sz="2000">
                <a:solidFill>
                  <a:schemeClr val="bg1"/>
                </a:solidFill>
                <a:latin typeface="Arial" charset="0"/>
              </a:rPr>
              <a:t>:</a:t>
            </a:r>
            <a:r>
              <a:rPr lang="en-US" altLang="zh-TW" sz="2000" i="1">
                <a:solidFill>
                  <a:schemeClr val="bg1"/>
                </a:solidFill>
                <a:latin typeface="Arial" charset="0"/>
              </a:rPr>
              <a:t> </a:t>
            </a:r>
            <a:r>
              <a:rPr lang="en-US" altLang="zh-TW" sz="2000">
                <a:solidFill>
                  <a:schemeClr val="bg1"/>
                </a:solidFill>
                <a:latin typeface="Arial" charset="0"/>
              </a:rPr>
              <a:t>Average lead time for replenishment</a:t>
            </a:r>
          </a:p>
          <a:p>
            <a:pPr marL="342900" indent="-342900" algn="l">
              <a:spcBef>
                <a:spcPct val="20000"/>
              </a:spcBef>
            </a:pPr>
            <a:r>
              <a:rPr lang="en-US" altLang="zh-TW" sz="2000">
                <a:solidFill>
                  <a:schemeClr val="bg1"/>
                </a:solidFill>
                <a:latin typeface="Arial" charset="0"/>
              </a:rPr>
              <a:t>              </a:t>
            </a:r>
            <a:r>
              <a:rPr lang="en-US" altLang="zh-TW" sz="2000" i="1">
                <a:solidFill>
                  <a:schemeClr val="bg1"/>
                </a:solidFill>
                <a:latin typeface="Arial" charset="0"/>
              </a:rPr>
              <a:t>S</a:t>
            </a:r>
            <a:r>
              <a:rPr lang="en-US" altLang="zh-TW" sz="2000" i="1" baseline="-25000">
                <a:solidFill>
                  <a:schemeClr val="bg1"/>
                </a:solidFill>
                <a:latin typeface="Arial" charset="0"/>
              </a:rPr>
              <a:t>L</a:t>
            </a:r>
            <a:r>
              <a:rPr lang="en-US" altLang="zh-TW" sz="2000">
                <a:solidFill>
                  <a:schemeClr val="bg1"/>
                </a:solidFill>
                <a:latin typeface="Arial" charset="0"/>
              </a:rPr>
              <a:t>:Standard deviation of lead time (supply uncertainty)</a:t>
            </a:r>
          </a:p>
        </p:txBody>
      </p:sp>
      <p:sp>
        <p:nvSpPr>
          <p:cNvPr id="185351" name="Rectangle 7"/>
          <p:cNvSpPr>
            <a:spLocks noChangeArrowheads="1"/>
          </p:cNvSpPr>
          <p:nvPr/>
        </p:nvSpPr>
        <p:spPr bwMode="auto">
          <a:xfrm>
            <a:off x="415925" y="3573463"/>
            <a:ext cx="5976938" cy="8636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rgbClr val="B2B2B2"/>
                </a:solidFill>
                <a:latin typeface="Arial" charset="0"/>
              </a:rPr>
              <a:t>Consider continuous review policy, we have:</a:t>
            </a:r>
          </a:p>
          <a:p>
            <a:pPr marL="342900" indent="-342900" algn="l">
              <a:spcBef>
                <a:spcPct val="20000"/>
              </a:spcBef>
            </a:pPr>
            <a:r>
              <a:rPr lang="en-US" altLang="zh-TW" sz="2000">
                <a:solidFill>
                  <a:srgbClr val="B2B2B2"/>
                </a:solidFill>
                <a:latin typeface="Arial" charset="0"/>
              </a:rPr>
              <a:t>     Demand during the lead time is N(</a:t>
            </a:r>
            <a:r>
              <a:rPr lang="en-US" altLang="zh-TW" sz="2000" i="1">
                <a:solidFill>
                  <a:srgbClr val="B2B2B2"/>
                </a:solidFill>
                <a:latin typeface="Arial" charset="0"/>
              </a:rPr>
              <a:t>D</a:t>
            </a:r>
            <a:r>
              <a:rPr lang="en-US" altLang="zh-TW" sz="2000" baseline="-25000">
                <a:solidFill>
                  <a:srgbClr val="B2B2B2"/>
                </a:solidFill>
                <a:latin typeface="Arial" charset="0"/>
              </a:rPr>
              <a:t>L</a:t>
            </a:r>
            <a:r>
              <a:rPr lang="en-US" altLang="zh-TW" sz="2000">
                <a:solidFill>
                  <a:srgbClr val="B2B2B2"/>
                </a:solidFill>
                <a:latin typeface="Arial" charset="0"/>
              </a:rPr>
              <a:t>,</a:t>
            </a:r>
            <a:r>
              <a:rPr lang="en-US" altLang="zh-TW" sz="2000">
                <a:solidFill>
                  <a:srgbClr val="B2B2B2"/>
                </a:solidFill>
                <a:latin typeface="Symbol" pitchFamily="18" charset="2"/>
              </a:rPr>
              <a:t>s</a:t>
            </a:r>
            <a:r>
              <a:rPr lang="en-US" altLang="zh-TW" sz="2000" baseline="-25000">
                <a:solidFill>
                  <a:srgbClr val="B2B2B2"/>
                </a:solidFill>
                <a:latin typeface="Arial" charset="0"/>
              </a:rPr>
              <a:t>L</a:t>
            </a:r>
            <a:r>
              <a:rPr lang="en-US" altLang="zh-TW" sz="2000" baseline="30000">
                <a:solidFill>
                  <a:srgbClr val="B2B2B2"/>
                </a:solidFill>
                <a:latin typeface="Arial" charset="0"/>
              </a:rPr>
              <a:t>2</a:t>
            </a:r>
            <a:r>
              <a:rPr lang="en-US" altLang="zh-TW" sz="2000">
                <a:solidFill>
                  <a:srgbClr val="B2B2B2"/>
                </a:solidFill>
                <a:latin typeface="Arial" charset="0"/>
              </a:rPr>
              <a:t>)</a:t>
            </a:r>
          </a:p>
        </p:txBody>
      </p:sp>
      <p:graphicFrame>
        <p:nvGraphicFramePr>
          <p:cNvPr id="185352" name="Object 8"/>
          <p:cNvGraphicFramePr>
            <a:graphicFrameLocks noChangeAspect="1"/>
          </p:cNvGraphicFramePr>
          <p:nvPr/>
        </p:nvGraphicFramePr>
        <p:xfrm>
          <a:off x="4448175" y="4365625"/>
          <a:ext cx="1038225" cy="392113"/>
        </p:xfrm>
        <a:graphic>
          <a:graphicData uri="http://schemas.openxmlformats.org/presentationml/2006/ole">
            <p:oleObj spid="_x0000_s2050" name="方程式" r:id="rId3" imgW="571320" imgH="215640" progId="Equation.3">
              <p:embed/>
            </p:oleObj>
          </a:graphicData>
        </a:graphic>
      </p:graphicFrame>
      <p:sp>
        <p:nvSpPr>
          <p:cNvPr id="185353" name="AutoShape 9"/>
          <p:cNvSpPr>
            <a:spLocks noChangeArrowheads="1"/>
          </p:cNvSpPr>
          <p:nvPr/>
        </p:nvSpPr>
        <p:spPr bwMode="auto">
          <a:xfrm>
            <a:off x="4376738" y="4724400"/>
            <a:ext cx="2663825" cy="649288"/>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85354" name="AutoShape 10"/>
          <p:cNvSpPr>
            <a:spLocks noChangeArrowheads="1"/>
          </p:cNvSpPr>
          <p:nvPr/>
        </p:nvSpPr>
        <p:spPr bwMode="auto">
          <a:xfrm>
            <a:off x="6248400" y="4724400"/>
            <a:ext cx="792163" cy="649288"/>
          </a:xfrm>
          <a:prstGeom prst="roundRect">
            <a:avLst>
              <a:gd name="adj" fmla="val 16667"/>
            </a:avLst>
          </a:prstGeom>
          <a:solidFill>
            <a:srgbClr val="CC3300">
              <a:alpha val="79999"/>
            </a:srgbClr>
          </a:solidFill>
          <a:ln w="28575">
            <a:solidFill>
              <a:srgbClr val="CC3300"/>
            </a:solidFill>
            <a:miter lim="800000"/>
            <a:headEnd/>
            <a:tailEnd/>
          </a:ln>
        </p:spPr>
        <p:txBody>
          <a:bodyPr wrap="none" anchor="ctr"/>
          <a:lstStyle/>
          <a:p>
            <a:endParaRPr lang="zh-TW" altLang="zh-TW">
              <a:solidFill>
                <a:schemeClr val="bg1"/>
              </a:solidFill>
            </a:endParaRPr>
          </a:p>
        </p:txBody>
      </p:sp>
      <p:graphicFrame>
        <p:nvGraphicFramePr>
          <p:cNvPr id="185349" name="Object 5"/>
          <p:cNvGraphicFramePr>
            <a:graphicFrameLocks noChangeAspect="1"/>
          </p:cNvGraphicFramePr>
          <p:nvPr/>
        </p:nvGraphicFramePr>
        <p:xfrm>
          <a:off x="4478338" y="4797425"/>
          <a:ext cx="2490787" cy="508000"/>
        </p:xfrm>
        <a:graphic>
          <a:graphicData uri="http://schemas.openxmlformats.org/presentationml/2006/ole">
            <p:oleObj spid="_x0000_s2051" name="方程式" r:id="rId4" imgW="1371600" imgH="279360" progId="Equation.3">
              <p:embed/>
            </p:oleObj>
          </a:graphicData>
        </a:graphic>
      </p:graphicFrame>
      <p:sp>
        <p:nvSpPr>
          <p:cNvPr id="11"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00" fill="hold"/>
                                        <p:tgtEl>
                                          <p:spTgt spid="185351"/>
                                        </p:tgtEl>
                                        <p:attrNameLst>
                                          <p:attrName>style.color</p:attrName>
                                        </p:attrNameLst>
                                      </p:cBhvr>
                                      <p:to>
                                        <a:srgbClr val="FFCC99"/>
                                      </p:to>
                                    </p:animClr>
                                  </p:childTnLst>
                                </p:cTn>
                              </p:par>
                            </p:childTnLst>
                          </p:cTn>
                        </p:par>
                      </p:childTnLst>
                    </p:cTn>
                  </p:par>
                  <p:par>
                    <p:cTn id="7" fill="hold">
                      <p:stCondLst>
                        <p:cond delay="indefinite"/>
                      </p:stCondLst>
                      <p:childTnLst>
                        <p:par>
                          <p:cTn id="8" fill="hold">
                            <p:stCondLst>
                              <p:cond delay="0"/>
                            </p:stCondLst>
                            <p:childTnLst>
                              <p:par>
                                <p:cTn id="9" presetID="50" presetClass="entr" presetSubtype="0" decel="100000" fill="hold" grpId="0" nodeType="clickEffect">
                                  <p:stCondLst>
                                    <p:cond delay="0"/>
                                  </p:stCondLst>
                                  <p:childTnLst>
                                    <p:set>
                                      <p:cBhvr>
                                        <p:cTn id="10" dur="1" fill="hold">
                                          <p:stCondLst>
                                            <p:cond delay="0"/>
                                          </p:stCondLst>
                                        </p:cTn>
                                        <p:tgtEl>
                                          <p:spTgt spid="185347"/>
                                        </p:tgtEl>
                                        <p:attrNameLst>
                                          <p:attrName>style.visibility</p:attrName>
                                        </p:attrNameLst>
                                      </p:cBhvr>
                                      <p:to>
                                        <p:strVal val="visible"/>
                                      </p:to>
                                    </p:set>
                                    <p:anim calcmode="lin" valueType="num">
                                      <p:cBhvr>
                                        <p:cTn id="11" dur="1000" fill="hold"/>
                                        <p:tgtEl>
                                          <p:spTgt spid="185347"/>
                                        </p:tgtEl>
                                        <p:attrNameLst>
                                          <p:attrName>ppt_w</p:attrName>
                                        </p:attrNameLst>
                                      </p:cBhvr>
                                      <p:tavLst>
                                        <p:tav tm="0">
                                          <p:val>
                                            <p:strVal val="#ppt_w+.3"/>
                                          </p:val>
                                        </p:tav>
                                        <p:tav tm="100000">
                                          <p:val>
                                            <p:strVal val="#ppt_w"/>
                                          </p:val>
                                        </p:tav>
                                      </p:tavLst>
                                    </p:anim>
                                    <p:anim calcmode="lin" valueType="num">
                                      <p:cBhvr>
                                        <p:cTn id="12" dur="1000" fill="hold"/>
                                        <p:tgtEl>
                                          <p:spTgt spid="185347"/>
                                        </p:tgtEl>
                                        <p:attrNameLst>
                                          <p:attrName>ppt_h</p:attrName>
                                        </p:attrNameLst>
                                      </p:cBhvr>
                                      <p:tavLst>
                                        <p:tav tm="0">
                                          <p:val>
                                            <p:strVal val="#ppt_h"/>
                                          </p:val>
                                        </p:tav>
                                        <p:tav tm="100000">
                                          <p:val>
                                            <p:strVal val="#ppt_h"/>
                                          </p:val>
                                        </p:tav>
                                      </p:tavLst>
                                    </p:anim>
                                    <p:animEffect transition="in" filter="fade">
                                      <p:cBhvr>
                                        <p:cTn id="13" dur="1000"/>
                                        <p:tgtEl>
                                          <p:spTgt spid="185347"/>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185346"/>
                                        </p:tgtEl>
                                        <p:attrNameLst>
                                          <p:attrName>style.visibility</p:attrName>
                                        </p:attrNameLst>
                                      </p:cBhvr>
                                      <p:to>
                                        <p:strVal val="visible"/>
                                      </p:to>
                                    </p:set>
                                    <p:animEffect transition="in" filter="wipe(up)">
                                      <p:cBhvr>
                                        <p:cTn id="17" dur="1000"/>
                                        <p:tgtEl>
                                          <p:spTgt spid="185346"/>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185352"/>
                                        </p:tgtEl>
                                        <p:attrNameLst>
                                          <p:attrName>style.visibility</p:attrName>
                                        </p:attrNameLst>
                                      </p:cBhvr>
                                      <p:to>
                                        <p:strVal val="visible"/>
                                      </p:to>
                                    </p:set>
                                    <p:animEffect transition="in" filter="wipe(left)">
                                      <p:cBhvr>
                                        <p:cTn id="21" dur="1000"/>
                                        <p:tgtEl>
                                          <p:spTgt spid="185352"/>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nodeType="clickEffect">
                                  <p:stCondLst>
                                    <p:cond delay="0"/>
                                  </p:stCondLst>
                                  <p:childTnLst>
                                    <p:set>
                                      <p:cBhvr>
                                        <p:cTn id="25" dur="1" fill="hold">
                                          <p:stCondLst>
                                            <p:cond delay="0"/>
                                          </p:stCondLst>
                                        </p:cTn>
                                        <p:tgtEl>
                                          <p:spTgt spid="185349"/>
                                        </p:tgtEl>
                                        <p:attrNameLst>
                                          <p:attrName>style.visibility</p:attrName>
                                        </p:attrNameLst>
                                      </p:cBhvr>
                                      <p:to>
                                        <p:strVal val="visible"/>
                                      </p:to>
                                    </p:set>
                                    <p:anim calcmode="lin" valueType="num">
                                      <p:cBhvr>
                                        <p:cTn id="26" dur="1000" fill="hold"/>
                                        <p:tgtEl>
                                          <p:spTgt spid="185349"/>
                                        </p:tgtEl>
                                        <p:attrNameLst>
                                          <p:attrName>ppt_w</p:attrName>
                                        </p:attrNameLst>
                                      </p:cBhvr>
                                      <p:tavLst>
                                        <p:tav tm="0">
                                          <p:val>
                                            <p:strVal val="#ppt_w+.3"/>
                                          </p:val>
                                        </p:tav>
                                        <p:tav tm="100000">
                                          <p:val>
                                            <p:strVal val="#ppt_w"/>
                                          </p:val>
                                        </p:tav>
                                      </p:tavLst>
                                    </p:anim>
                                    <p:anim calcmode="lin" valueType="num">
                                      <p:cBhvr>
                                        <p:cTn id="27" dur="1000" fill="hold"/>
                                        <p:tgtEl>
                                          <p:spTgt spid="185349"/>
                                        </p:tgtEl>
                                        <p:attrNameLst>
                                          <p:attrName>ppt_h</p:attrName>
                                        </p:attrNameLst>
                                      </p:cBhvr>
                                      <p:tavLst>
                                        <p:tav tm="0">
                                          <p:val>
                                            <p:strVal val="#ppt_h"/>
                                          </p:val>
                                        </p:tav>
                                        <p:tav tm="100000">
                                          <p:val>
                                            <p:strVal val="#ppt_h"/>
                                          </p:val>
                                        </p:tav>
                                      </p:tavLst>
                                    </p:anim>
                                    <p:animEffect transition="in" filter="fade">
                                      <p:cBhvr>
                                        <p:cTn id="28" dur="1000"/>
                                        <p:tgtEl>
                                          <p:spTgt spid="185349"/>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185353"/>
                                        </p:tgtEl>
                                        <p:attrNameLst>
                                          <p:attrName>style.visibility</p:attrName>
                                        </p:attrNameLst>
                                      </p:cBhvr>
                                      <p:to>
                                        <p:strVal val="visible"/>
                                      </p:to>
                                    </p:set>
                                    <p:anim calcmode="lin" valueType="num">
                                      <p:cBhvr>
                                        <p:cTn id="33" dur="1000" fill="hold"/>
                                        <p:tgtEl>
                                          <p:spTgt spid="185353"/>
                                        </p:tgtEl>
                                        <p:attrNameLst>
                                          <p:attrName>ppt_w</p:attrName>
                                        </p:attrNameLst>
                                      </p:cBhvr>
                                      <p:tavLst>
                                        <p:tav tm="0">
                                          <p:val>
                                            <p:strVal val="#ppt_w+.3"/>
                                          </p:val>
                                        </p:tav>
                                        <p:tav tm="100000">
                                          <p:val>
                                            <p:strVal val="#ppt_w"/>
                                          </p:val>
                                        </p:tav>
                                      </p:tavLst>
                                    </p:anim>
                                    <p:anim calcmode="lin" valueType="num">
                                      <p:cBhvr>
                                        <p:cTn id="34" dur="1000" fill="hold"/>
                                        <p:tgtEl>
                                          <p:spTgt spid="185353"/>
                                        </p:tgtEl>
                                        <p:attrNameLst>
                                          <p:attrName>ppt_h</p:attrName>
                                        </p:attrNameLst>
                                      </p:cBhvr>
                                      <p:tavLst>
                                        <p:tav tm="0">
                                          <p:val>
                                            <p:strVal val="#ppt_h"/>
                                          </p:val>
                                        </p:tav>
                                        <p:tav tm="100000">
                                          <p:val>
                                            <p:strVal val="#ppt_h"/>
                                          </p:val>
                                        </p:tav>
                                      </p:tavLst>
                                    </p:anim>
                                    <p:animEffect transition="in" filter="fade">
                                      <p:cBhvr>
                                        <p:cTn id="35" dur="1000"/>
                                        <p:tgtEl>
                                          <p:spTgt spid="185353"/>
                                        </p:tgtEl>
                                      </p:cBhvr>
                                    </p:animEffect>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grpId="0" nodeType="clickEffect">
                                  <p:stCondLst>
                                    <p:cond delay="0"/>
                                  </p:stCondLst>
                                  <p:childTnLst>
                                    <p:set>
                                      <p:cBhvr>
                                        <p:cTn id="39" dur="1" fill="hold">
                                          <p:stCondLst>
                                            <p:cond delay="0"/>
                                          </p:stCondLst>
                                        </p:cTn>
                                        <p:tgtEl>
                                          <p:spTgt spid="185354"/>
                                        </p:tgtEl>
                                        <p:attrNameLst>
                                          <p:attrName>style.visibility</p:attrName>
                                        </p:attrNameLst>
                                      </p:cBhvr>
                                      <p:to>
                                        <p:strVal val="visible"/>
                                      </p:to>
                                    </p:set>
                                    <p:anim calcmode="lin" valueType="num">
                                      <p:cBhvr>
                                        <p:cTn id="40" dur="500" fill="hold"/>
                                        <p:tgtEl>
                                          <p:spTgt spid="185354"/>
                                        </p:tgtEl>
                                        <p:attrNameLst>
                                          <p:attrName>ppt_w</p:attrName>
                                        </p:attrNameLst>
                                      </p:cBhvr>
                                      <p:tavLst>
                                        <p:tav tm="0">
                                          <p:val>
                                            <p:fltVal val="0"/>
                                          </p:val>
                                        </p:tav>
                                        <p:tav tm="100000">
                                          <p:val>
                                            <p:strVal val="#ppt_w"/>
                                          </p:val>
                                        </p:tav>
                                      </p:tavLst>
                                    </p:anim>
                                    <p:anim calcmode="lin" valueType="num">
                                      <p:cBhvr>
                                        <p:cTn id="41" dur="500" fill="hold"/>
                                        <p:tgtEl>
                                          <p:spTgt spid="18535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animBg="1"/>
      <p:bldP spid="185347" grpId="0" animBg="1"/>
      <p:bldP spid="185351" grpId="0"/>
      <p:bldP spid="185353" grpId="0" animBg="1"/>
      <p:bldP spid="18535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ChangeArrowheads="1"/>
          </p:cNvSpPr>
          <p:nvPr/>
        </p:nvSpPr>
        <p:spPr bwMode="auto">
          <a:xfrm>
            <a:off x="415925" y="1341438"/>
            <a:ext cx="8420100" cy="50292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rgbClr val="598081"/>
                </a:solidFill>
                <a:latin typeface="Arial" charset="0"/>
              </a:rPr>
              <a:t>When common components are designed across different finished products, the demand for each component is then an aggregation of the demand for all the finished products. Component demand is thus more predictable than the demand for any one finished product.</a:t>
            </a:r>
          </a:p>
          <a:p>
            <a:pPr marL="342900" indent="-342900" algn="l">
              <a:spcBef>
                <a:spcPct val="20000"/>
              </a:spcBef>
              <a:buFont typeface="CommonBullets" pitchFamily="34" charset="2"/>
              <a:buChar char="&gt;"/>
            </a:pPr>
            <a:endParaRPr lang="en-US" altLang="zh-TW" sz="2000">
              <a:solidFill>
                <a:srgbClr val="598081"/>
              </a:solidFill>
              <a:latin typeface="Arial" charset="0"/>
            </a:endParaRPr>
          </a:p>
          <a:p>
            <a:pPr marL="342900" indent="-342900" algn="l">
              <a:spcBef>
                <a:spcPct val="20000"/>
              </a:spcBef>
              <a:buFont typeface="Batang" pitchFamily="18" charset="-127"/>
              <a:buChar char="►"/>
            </a:pPr>
            <a:r>
              <a:rPr lang="en-US" altLang="zh-TW" sz="2000">
                <a:solidFill>
                  <a:srgbClr val="598081"/>
                </a:solidFill>
                <a:latin typeface="Arial" charset="0"/>
              </a:rPr>
              <a:t>As a component is used in more finished products, it needs to be more flexible.  As a result, the cost of producing the component typically increases with increasing commonality.</a:t>
            </a:r>
          </a:p>
          <a:p>
            <a:pPr marL="342900" indent="-342900" algn="l">
              <a:spcBef>
                <a:spcPct val="20000"/>
              </a:spcBef>
              <a:buFont typeface="CommonBullets" pitchFamily="34" charset="2"/>
              <a:buChar char="&gt;"/>
            </a:pPr>
            <a:endParaRPr lang="en-US" altLang="zh-TW" sz="2000">
              <a:solidFill>
                <a:srgbClr val="598081"/>
              </a:solidFill>
              <a:latin typeface="Arial" charset="0"/>
            </a:endParaRPr>
          </a:p>
          <a:p>
            <a:pPr marL="342900" indent="-342900" algn="l">
              <a:spcBef>
                <a:spcPct val="20000"/>
              </a:spcBef>
              <a:buFont typeface="Batang" pitchFamily="18" charset="-127"/>
              <a:buChar char="►"/>
            </a:pPr>
            <a:r>
              <a:rPr lang="en-US" altLang="zh-TW" sz="2000">
                <a:solidFill>
                  <a:srgbClr val="598081"/>
                </a:solidFill>
                <a:latin typeface="Arial" charset="0"/>
              </a:rPr>
              <a:t>Component commonality reduces the safety inventory required.  The marginal benefit, however, decreases with increasing commonality.</a:t>
            </a:r>
          </a:p>
        </p:txBody>
      </p:sp>
      <p:sp>
        <p:nvSpPr>
          <p:cNvPr id="178178" name="Rectangle 2"/>
          <p:cNvSpPr>
            <a:spLocks noGrp="1" noChangeArrowheads="1"/>
          </p:cNvSpPr>
          <p:nvPr>
            <p:ph type="title"/>
          </p:nvPr>
        </p:nvSpPr>
        <p:spPr>
          <a:xfrm>
            <a:off x="57150" y="44450"/>
            <a:ext cx="8420100" cy="936625"/>
          </a:xfrm>
          <a:effectLst>
            <a:outerShdw dist="17961" dir="2700000" algn="ctr" rotWithShape="0">
              <a:schemeClr val="tx1"/>
            </a:outerShdw>
          </a:effectLst>
        </p:spPr>
        <p:txBody>
          <a:bodyPr/>
          <a:lstStyle/>
          <a:p>
            <a:pPr eaLnBrk="1" hangingPunct="1">
              <a:defRPr/>
            </a:pPr>
            <a:r>
              <a:rPr lang="en-US" altLang="zh-TW" smtClean="0"/>
              <a:t>Component Commonality</a:t>
            </a:r>
          </a:p>
        </p:txBody>
      </p:sp>
      <p:grpSp>
        <p:nvGrpSpPr>
          <p:cNvPr id="2" name="群組 14"/>
          <p:cNvGrpSpPr>
            <a:grpSpLocks/>
          </p:cNvGrpSpPr>
          <p:nvPr/>
        </p:nvGrpSpPr>
        <p:grpSpPr bwMode="auto">
          <a:xfrm>
            <a:off x="4305300" y="1844675"/>
            <a:ext cx="3168650" cy="2652713"/>
            <a:chOff x="4304928" y="1844675"/>
            <a:chExt cx="3169022" cy="2652713"/>
          </a:xfrm>
        </p:grpSpPr>
        <p:pic>
          <p:nvPicPr>
            <p:cNvPr id="35845" name="Picture 1" descr="圖片1">
              <a:hlinkClick r:id="rId3"/>
            </p:cNvPr>
            <p:cNvPicPr>
              <a:picLocks noChangeAspect="1" noChangeArrowheads="1"/>
            </p:cNvPicPr>
            <p:nvPr/>
          </p:nvPicPr>
          <p:blipFill>
            <a:blip r:embed="rId4" cstate="print"/>
            <a:srcRect/>
            <a:stretch>
              <a:fillRect/>
            </a:stretch>
          </p:blipFill>
          <p:spPr bwMode="auto">
            <a:xfrm>
              <a:off x="6392863" y="4294188"/>
              <a:ext cx="206375" cy="179387"/>
            </a:xfrm>
            <a:prstGeom prst="rect">
              <a:avLst/>
            </a:prstGeom>
            <a:noFill/>
            <a:ln w="9525">
              <a:noFill/>
              <a:miter lim="800000"/>
              <a:headEnd/>
              <a:tailEnd/>
            </a:ln>
          </p:spPr>
        </p:pic>
        <p:sp>
          <p:nvSpPr>
            <p:cNvPr id="10" name="矩形 9"/>
            <p:cNvSpPr/>
            <p:nvPr/>
          </p:nvSpPr>
          <p:spPr>
            <a:xfrm>
              <a:off x="6608661" y="4221163"/>
              <a:ext cx="865289" cy="276225"/>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pic>
          <p:nvPicPr>
            <p:cNvPr id="12" name="Picture 18" descr="1.gif"/>
            <p:cNvPicPr>
              <a:picLocks noChangeAspect="1"/>
            </p:cNvPicPr>
            <p:nvPr/>
          </p:nvPicPr>
          <p:blipFill>
            <a:blip r:embed="rId5" cstate="print"/>
            <a:srcRect/>
            <a:stretch>
              <a:fillRect/>
            </a:stretch>
          </p:blipFill>
          <p:spPr bwMode="auto">
            <a:xfrm>
              <a:off x="4304928" y="3212976"/>
              <a:ext cx="1449924" cy="8640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5848" name="Picture 7" descr="j0250296"/>
            <p:cNvPicPr>
              <a:picLocks noChangeAspect="1" noChangeArrowheads="1"/>
            </p:cNvPicPr>
            <p:nvPr/>
          </p:nvPicPr>
          <p:blipFill>
            <a:blip r:embed="rId6" cstate="print"/>
            <a:srcRect/>
            <a:stretch>
              <a:fillRect/>
            </a:stretch>
          </p:blipFill>
          <p:spPr bwMode="auto">
            <a:xfrm flipH="1">
              <a:off x="4492363" y="1844675"/>
              <a:ext cx="2837125" cy="2447925"/>
            </a:xfrm>
            <a:prstGeom prst="rect">
              <a:avLst/>
            </a:prstGeom>
            <a:noFill/>
            <a:ln w="9525">
              <a:noFill/>
              <a:miter lim="800000"/>
              <a:headEnd/>
              <a:tailEnd/>
            </a:ln>
          </p:spPr>
        </p:pic>
        <p:pic>
          <p:nvPicPr>
            <p:cNvPr id="35849" name="Picture 1" descr="圖片1">
              <a:hlinkClick r:id="rId3"/>
            </p:cNvPr>
            <p:cNvPicPr>
              <a:picLocks noChangeAspect="1" noChangeArrowheads="1"/>
            </p:cNvPicPr>
            <p:nvPr/>
          </p:nvPicPr>
          <p:blipFill>
            <a:blip r:embed="rId4" cstate="print"/>
            <a:srcRect/>
            <a:stretch>
              <a:fillRect/>
            </a:stretch>
          </p:blipFill>
          <p:spPr bwMode="auto">
            <a:xfrm>
              <a:off x="4448944" y="4113709"/>
              <a:ext cx="206375" cy="179387"/>
            </a:xfrm>
            <a:prstGeom prst="rect">
              <a:avLst/>
            </a:prstGeom>
            <a:noFill/>
            <a:ln w="9525">
              <a:noFill/>
              <a:miter lim="800000"/>
              <a:headEnd/>
              <a:tailEnd/>
            </a:ln>
          </p:spPr>
        </p:pic>
        <p:sp>
          <p:nvSpPr>
            <p:cNvPr id="14" name="矩形 13"/>
            <p:cNvSpPr/>
            <p:nvPr/>
          </p:nvSpPr>
          <p:spPr>
            <a:xfrm>
              <a:off x="4665333" y="4089400"/>
              <a:ext cx="1366997" cy="276225"/>
            </a:xfrm>
            <a:prstGeom prst="rect">
              <a:avLst/>
            </a:prstGeom>
          </p:spPr>
          <p:txBody>
            <a:bodyPr>
              <a:spAutoFit/>
            </a:bodyPr>
            <a:lstStyle/>
            <a:p>
              <a:pPr>
                <a:defRPr/>
              </a:pPr>
              <a:r>
                <a:rPr lang="en-US" altLang="zh-TW" sz="1200" dirty="0">
                  <a:solidFill>
                    <a:schemeClr val="bg1">
                      <a:lumMod val="95000"/>
                    </a:schemeClr>
                  </a:solidFill>
                  <a:latin typeface="Arial" pitchFamily="34" charset="0"/>
                </a:rPr>
                <a:t>VECTORLOGO</a:t>
              </a:r>
              <a:r>
                <a:rPr lang="zh-TW" altLang="en-US" sz="1200" dirty="0">
                  <a:solidFill>
                    <a:schemeClr val="bg1">
                      <a:lumMod val="95000"/>
                    </a:schemeClr>
                  </a:solidFill>
                  <a:latin typeface="Arial" pitchFamily="34" charset="0"/>
                </a:rPr>
                <a:t>。</a:t>
              </a:r>
            </a:p>
          </p:txBody>
        </p:sp>
      </p:grpSp>
      <p:sp>
        <p:nvSpPr>
          <p:cNvPr id="11"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1000" fill="hold"/>
                                        <p:tgtEl>
                                          <p:spTgt spid="178180">
                                            <p:txEl>
                                              <p:pRg st="0" end="0"/>
                                            </p:txEl>
                                          </p:spTgt>
                                        </p:tgtEl>
                                        <p:attrNameLst>
                                          <p:attrName>style.color</p:attrName>
                                        </p:attrNameLst>
                                      </p:cBhvr>
                                      <p:to>
                                        <a:schemeClr val="bg1"/>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1000" fill="hold"/>
                                        <p:tgtEl>
                                          <p:spTgt spid="178180">
                                            <p:txEl>
                                              <p:pRg st="2" end="2"/>
                                            </p:txEl>
                                          </p:spTgt>
                                        </p:tgtEl>
                                        <p:attrNameLst>
                                          <p:attrName>style.color</p:attrName>
                                        </p:attrNameLst>
                                      </p:cBhvr>
                                      <p:to>
                                        <a:schemeClr val="bg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1000" fill="hold"/>
                                        <p:tgtEl>
                                          <p:spTgt spid="178180">
                                            <p:txEl>
                                              <p:pRg st="4" end="4"/>
                                            </p:txEl>
                                          </p:spTgt>
                                        </p:tgtEl>
                                        <p:attrNameLst>
                                          <p:attrName>style.color</p:attrName>
                                        </p:attrNameLst>
                                      </p:cBhvr>
                                      <p:to>
                                        <a:schemeClr val="bg1"/>
                                      </p:to>
                                    </p:animClr>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群組 35"/>
          <p:cNvGrpSpPr>
            <a:grpSpLocks/>
          </p:cNvGrpSpPr>
          <p:nvPr/>
        </p:nvGrpSpPr>
        <p:grpSpPr bwMode="auto">
          <a:xfrm>
            <a:off x="7186613" y="4581525"/>
            <a:ext cx="2806700" cy="2303463"/>
            <a:chOff x="2648744" y="4581128"/>
            <a:chExt cx="2807245" cy="2304256"/>
          </a:xfrm>
        </p:grpSpPr>
        <p:grpSp>
          <p:nvGrpSpPr>
            <p:cNvPr id="36876" name="群組 34"/>
            <p:cNvGrpSpPr>
              <a:grpSpLocks/>
            </p:cNvGrpSpPr>
            <p:nvPr/>
          </p:nvGrpSpPr>
          <p:grpSpPr bwMode="auto">
            <a:xfrm>
              <a:off x="2648744" y="4869284"/>
              <a:ext cx="2304256" cy="2016100"/>
              <a:chOff x="488504" y="4365104"/>
              <a:chExt cx="2304256" cy="2016100"/>
            </a:xfrm>
          </p:grpSpPr>
          <p:sp>
            <p:nvSpPr>
              <p:cNvPr id="36891" name="Picture 11" descr="j0212803"/>
              <p:cNvSpPr>
                <a:spLocks noChangeAspect="1" noChangeArrowheads="1"/>
              </p:cNvSpPr>
              <p:nvPr/>
            </p:nvSpPr>
            <p:spPr bwMode="auto">
              <a:xfrm>
                <a:off x="488504" y="4365104"/>
                <a:ext cx="1835265" cy="1916832"/>
              </a:xfrm>
              <a:prstGeom prst="rect">
                <a:avLst/>
              </a:prstGeom>
              <a:noFill/>
              <a:ln w="9525">
                <a:noFill/>
                <a:miter lim="800000"/>
                <a:headEnd/>
                <a:tailEnd/>
              </a:ln>
            </p:spPr>
            <p:txBody>
              <a:bodyPr/>
              <a:lstStyle/>
              <a:p>
                <a:endParaRPr lang="zh-TW" altLang="en-US"/>
              </a:p>
            </p:txBody>
          </p:sp>
          <p:sp>
            <p:nvSpPr>
              <p:cNvPr id="33" name="矩形 32"/>
              <p:cNvSpPr/>
              <p:nvPr/>
            </p:nvSpPr>
            <p:spPr>
              <a:xfrm>
                <a:off x="1857195" y="6093767"/>
                <a:ext cx="935218" cy="276320"/>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pic>
            <p:nvPicPr>
              <p:cNvPr id="36893" name="Picture 1" descr="圖片1">
                <a:hlinkClick r:id="rId2"/>
              </p:cNvPr>
              <p:cNvPicPr>
                <a:picLocks noChangeAspect="1" noChangeArrowheads="1"/>
              </p:cNvPicPr>
              <p:nvPr/>
            </p:nvPicPr>
            <p:blipFill>
              <a:blip r:embed="rId3" cstate="print"/>
              <a:srcRect/>
              <a:stretch>
                <a:fillRect/>
              </a:stretch>
            </p:blipFill>
            <p:spPr bwMode="auto">
              <a:xfrm>
                <a:off x="1640632" y="6165304"/>
                <a:ext cx="247650" cy="215900"/>
              </a:xfrm>
              <a:prstGeom prst="rect">
                <a:avLst/>
              </a:prstGeom>
              <a:noFill/>
              <a:ln w="9525">
                <a:noFill/>
                <a:miter lim="800000"/>
                <a:headEnd/>
                <a:tailEnd/>
              </a:ln>
            </p:spPr>
          </p:pic>
        </p:grpSp>
        <p:grpSp>
          <p:nvGrpSpPr>
            <p:cNvPr id="36877" name="群組 31"/>
            <p:cNvGrpSpPr>
              <a:grpSpLocks/>
            </p:cNvGrpSpPr>
            <p:nvPr/>
          </p:nvGrpSpPr>
          <p:grpSpPr bwMode="auto">
            <a:xfrm>
              <a:off x="3152800" y="4581128"/>
              <a:ext cx="2303189" cy="2004417"/>
              <a:chOff x="2576736" y="4437112"/>
              <a:chExt cx="2303189" cy="2004417"/>
            </a:xfrm>
          </p:grpSpPr>
          <p:grpSp>
            <p:nvGrpSpPr>
              <p:cNvPr id="36878" name="Group 17"/>
              <p:cNvGrpSpPr>
                <a:grpSpLocks noChangeAspect="1"/>
              </p:cNvGrpSpPr>
              <p:nvPr/>
            </p:nvGrpSpPr>
            <p:grpSpPr bwMode="auto">
              <a:xfrm>
                <a:off x="2576736" y="4437112"/>
                <a:ext cx="1871662" cy="1925638"/>
                <a:chOff x="1941" y="2750"/>
                <a:chExt cx="1179" cy="1213"/>
              </a:xfrm>
            </p:grpSpPr>
            <p:sp>
              <p:nvSpPr>
                <p:cNvPr id="36881" name="AutoShape 16"/>
                <p:cNvSpPr>
                  <a:spLocks noChangeAspect="1" noChangeArrowheads="1" noTextEdit="1"/>
                </p:cNvSpPr>
                <p:nvPr/>
              </p:nvSpPr>
              <p:spPr bwMode="auto">
                <a:xfrm>
                  <a:off x="1941" y="2750"/>
                  <a:ext cx="1179" cy="1213"/>
                </a:xfrm>
                <a:prstGeom prst="rect">
                  <a:avLst/>
                </a:prstGeom>
                <a:noFill/>
                <a:ln w="9525">
                  <a:noFill/>
                  <a:miter lim="800000"/>
                  <a:headEnd/>
                  <a:tailEnd/>
                </a:ln>
              </p:spPr>
              <p:txBody>
                <a:bodyPr/>
                <a:lstStyle/>
                <a:p>
                  <a:endParaRPr lang="zh-TW" altLang="en-US"/>
                </a:p>
              </p:txBody>
            </p:sp>
            <p:sp>
              <p:nvSpPr>
                <p:cNvPr id="36882" name="Freeform 18"/>
                <p:cNvSpPr>
                  <a:spLocks/>
                </p:cNvSpPr>
                <p:nvPr/>
              </p:nvSpPr>
              <p:spPr bwMode="auto">
                <a:xfrm>
                  <a:off x="2546" y="3573"/>
                  <a:ext cx="574" cy="390"/>
                </a:xfrm>
                <a:custGeom>
                  <a:avLst/>
                  <a:gdLst>
                    <a:gd name="T0" fmla="*/ 140 w 1148"/>
                    <a:gd name="T1" fmla="*/ 1 h 779"/>
                    <a:gd name="T2" fmla="*/ 135 w 1148"/>
                    <a:gd name="T3" fmla="*/ 1 h 779"/>
                    <a:gd name="T4" fmla="*/ 127 w 1148"/>
                    <a:gd name="T5" fmla="*/ 1 h 779"/>
                    <a:gd name="T6" fmla="*/ 117 w 1148"/>
                    <a:gd name="T7" fmla="*/ 1 h 779"/>
                    <a:gd name="T8" fmla="*/ 107 w 1148"/>
                    <a:gd name="T9" fmla="*/ 1 h 779"/>
                    <a:gd name="T10" fmla="*/ 97 w 1148"/>
                    <a:gd name="T11" fmla="*/ 1 h 779"/>
                    <a:gd name="T12" fmla="*/ 89 w 1148"/>
                    <a:gd name="T13" fmla="*/ 0 h 779"/>
                    <a:gd name="T14" fmla="*/ 85 w 1148"/>
                    <a:gd name="T15" fmla="*/ 0 h 779"/>
                    <a:gd name="T16" fmla="*/ 84 w 1148"/>
                    <a:gd name="T17" fmla="*/ 15 h 779"/>
                    <a:gd name="T18" fmla="*/ 88 w 1148"/>
                    <a:gd name="T19" fmla="*/ 17 h 779"/>
                    <a:gd name="T20" fmla="*/ 91 w 1148"/>
                    <a:gd name="T21" fmla="*/ 20 h 779"/>
                    <a:gd name="T22" fmla="*/ 93 w 1148"/>
                    <a:gd name="T23" fmla="*/ 23 h 779"/>
                    <a:gd name="T24" fmla="*/ 93 w 1148"/>
                    <a:gd name="T25" fmla="*/ 27 h 779"/>
                    <a:gd name="T26" fmla="*/ 92 w 1148"/>
                    <a:gd name="T27" fmla="*/ 32 h 779"/>
                    <a:gd name="T28" fmla="*/ 90 w 1148"/>
                    <a:gd name="T29" fmla="*/ 35 h 779"/>
                    <a:gd name="T30" fmla="*/ 86 w 1148"/>
                    <a:gd name="T31" fmla="*/ 38 h 779"/>
                    <a:gd name="T32" fmla="*/ 81 w 1148"/>
                    <a:gd name="T33" fmla="*/ 39 h 779"/>
                    <a:gd name="T34" fmla="*/ 77 w 1148"/>
                    <a:gd name="T35" fmla="*/ 38 h 779"/>
                    <a:gd name="T36" fmla="*/ 73 w 1148"/>
                    <a:gd name="T37" fmla="*/ 36 h 779"/>
                    <a:gd name="T38" fmla="*/ 72 w 1148"/>
                    <a:gd name="T39" fmla="*/ 33 h 779"/>
                    <a:gd name="T40" fmla="*/ 70 w 1148"/>
                    <a:gd name="T41" fmla="*/ 29 h 779"/>
                    <a:gd name="T42" fmla="*/ 1 w 1148"/>
                    <a:gd name="T43" fmla="*/ 77 h 779"/>
                    <a:gd name="T44" fmla="*/ 1 w 1148"/>
                    <a:gd name="T45" fmla="*/ 78 h 779"/>
                    <a:gd name="T46" fmla="*/ 0 w 1148"/>
                    <a:gd name="T47" fmla="*/ 79 h 779"/>
                    <a:gd name="T48" fmla="*/ 23 w 1148"/>
                    <a:gd name="T49" fmla="*/ 95 h 779"/>
                    <a:gd name="T50" fmla="*/ 29 w 1148"/>
                    <a:gd name="T51" fmla="*/ 90 h 779"/>
                    <a:gd name="T52" fmla="*/ 35 w 1148"/>
                    <a:gd name="T53" fmla="*/ 85 h 779"/>
                    <a:gd name="T54" fmla="*/ 40 w 1148"/>
                    <a:gd name="T55" fmla="*/ 80 h 779"/>
                    <a:gd name="T56" fmla="*/ 46 w 1148"/>
                    <a:gd name="T57" fmla="*/ 75 h 779"/>
                    <a:gd name="T58" fmla="*/ 52 w 1148"/>
                    <a:gd name="T59" fmla="*/ 70 h 779"/>
                    <a:gd name="T60" fmla="*/ 58 w 1148"/>
                    <a:gd name="T61" fmla="*/ 65 h 779"/>
                    <a:gd name="T62" fmla="*/ 65 w 1148"/>
                    <a:gd name="T63" fmla="*/ 61 h 779"/>
                    <a:gd name="T64" fmla="*/ 72 w 1148"/>
                    <a:gd name="T65" fmla="*/ 57 h 779"/>
                    <a:gd name="T66" fmla="*/ 77 w 1148"/>
                    <a:gd name="T67" fmla="*/ 53 h 779"/>
                    <a:gd name="T68" fmla="*/ 84 w 1148"/>
                    <a:gd name="T69" fmla="*/ 49 h 779"/>
                    <a:gd name="T70" fmla="*/ 91 w 1148"/>
                    <a:gd name="T71" fmla="*/ 45 h 779"/>
                    <a:gd name="T72" fmla="*/ 98 w 1148"/>
                    <a:gd name="T73" fmla="*/ 42 h 779"/>
                    <a:gd name="T74" fmla="*/ 105 w 1148"/>
                    <a:gd name="T75" fmla="*/ 38 h 779"/>
                    <a:gd name="T76" fmla="*/ 112 w 1148"/>
                    <a:gd name="T77" fmla="*/ 35 h 779"/>
                    <a:gd name="T78" fmla="*/ 120 w 1148"/>
                    <a:gd name="T79" fmla="*/ 33 h 779"/>
                    <a:gd name="T80" fmla="*/ 126 w 1148"/>
                    <a:gd name="T81" fmla="*/ 30 h 779"/>
                    <a:gd name="T82" fmla="*/ 132 w 1148"/>
                    <a:gd name="T83" fmla="*/ 29 h 779"/>
                    <a:gd name="T84" fmla="*/ 137 w 1148"/>
                    <a:gd name="T85" fmla="*/ 27 h 779"/>
                    <a:gd name="T86" fmla="*/ 141 w 1148"/>
                    <a:gd name="T87" fmla="*/ 26 h 779"/>
                    <a:gd name="T88" fmla="*/ 141 w 1148"/>
                    <a:gd name="T89" fmla="*/ 1 h 7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48"/>
                    <a:gd name="T136" fmla="*/ 0 h 779"/>
                    <a:gd name="T137" fmla="*/ 1148 w 1148"/>
                    <a:gd name="T138" fmla="*/ 779 h 7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48" h="779">
                      <a:moveTo>
                        <a:pt x="1124" y="1"/>
                      </a:moveTo>
                      <a:lnTo>
                        <a:pt x="1117" y="1"/>
                      </a:lnTo>
                      <a:lnTo>
                        <a:pt x="1103" y="2"/>
                      </a:lnTo>
                      <a:lnTo>
                        <a:pt x="1079" y="2"/>
                      </a:lnTo>
                      <a:lnTo>
                        <a:pt x="1051" y="2"/>
                      </a:lnTo>
                      <a:lnTo>
                        <a:pt x="1017" y="2"/>
                      </a:lnTo>
                      <a:lnTo>
                        <a:pt x="979" y="2"/>
                      </a:lnTo>
                      <a:lnTo>
                        <a:pt x="939" y="1"/>
                      </a:lnTo>
                      <a:lnTo>
                        <a:pt x="898" y="1"/>
                      </a:lnTo>
                      <a:lnTo>
                        <a:pt x="857" y="1"/>
                      </a:lnTo>
                      <a:lnTo>
                        <a:pt x="818" y="1"/>
                      </a:lnTo>
                      <a:lnTo>
                        <a:pt x="780" y="1"/>
                      </a:lnTo>
                      <a:lnTo>
                        <a:pt x="747" y="0"/>
                      </a:lnTo>
                      <a:lnTo>
                        <a:pt x="718" y="0"/>
                      </a:lnTo>
                      <a:lnTo>
                        <a:pt x="696" y="0"/>
                      </a:lnTo>
                      <a:lnTo>
                        <a:pt x="683" y="0"/>
                      </a:lnTo>
                      <a:lnTo>
                        <a:pt x="678" y="0"/>
                      </a:lnTo>
                      <a:lnTo>
                        <a:pt x="678" y="120"/>
                      </a:lnTo>
                      <a:lnTo>
                        <a:pt x="693" y="124"/>
                      </a:lnTo>
                      <a:lnTo>
                        <a:pt x="706" y="133"/>
                      </a:lnTo>
                      <a:lnTo>
                        <a:pt x="718" y="143"/>
                      </a:lnTo>
                      <a:lnTo>
                        <a:pt x="728" y="154"/>
                      </a:lnTo>
                      <a:lnTo>
                        <a:pt x="737" y="167"/>
                      </a:lnTo>
                      <a:lnTo>
                        <a:pt x="744" y="181"/>
                      </a:lnTo>
                      <a:lnTo>
                        <a:pt x="748" y="197"/>
                      </a:lnTo>
                      <a:lnTo>
                        <a:pt x="749" y="213"/>
                      </a:lnTo>
                      <a:lnTo>
                        <a:pt x="747" y="232"/>
                      </a:lnTo>
                      <a:lnTo>
                        <a:pt x="742" y="249"/>
                      </a:lnTo>
                      <a:lnTo>
                        <a:pt x="733" y="266"/>
                      </a:lnTo>
                      <a:lnTo>
                        <a:pt x="721" y="280"/>
                      </a:lnTo>
                      <a:lnTo>
                        <a:pt x="706" y="292"/>
                      </a:lnTo>
                      <a:lnTo>
                        <a:pt x="690" y="301"/>
                      </a:lnTo>
                      <a:lnTo>
                        <a:pt x="672" y="306"/>
                      </a:lnTo>
                      <a:lnTo>
                        <a:pt x="652" y="308"/>
                      </a:lnTo>
                      <a:lnTo>
                        <a:pt x="635" y="307"/>
                      </a:lnTo>
                      <a:lnTo>
                        <a:pt x="618" y="302"/>
                      </a:lnTo>
                      <a:lnTo>
                        <a:pt x="603" y="295"/>
                      </a:lnTo>
                      <a:lnTo>
                        <a:pt x="590" y="285"/>
                      </a:lnTo>
                      <a:lnTo>
                        <a:pt x="579" y="274"/>
                      </a:lnTo>
                      <a:lnTo>
                        <a:pt x="569" y="260"/>
                      </a:lnTo>
                      <a:lnTo>
                        <a:pt x="562" y="244"/>
                      </a:lnTo>
                      <a:lnTo>
                        <a:pt x="558" y="228"/>
                      </a:lnTo>
                      <a:lnTo>
                        <a:pt x="1" y="228"/>
                      </a:lnTo>
                      <a:lnTo>
                        <a:pt x="1" y="616"/>
                      </a:lnTo>
                      <a:lnTo>
                        <a:pt x="1" y="620"/>
                      </a:lnTo>
                      <a:lnTo>
                        <a:pt x="1" y="622"/>
                      </a:lnTo>
                      <a:lnTo>
                        <a:pt x="0" y="626"/>
                      </a:lnTo>
                      <a:lnTo>
                        <a:pt x="0" y="630"/>
                      </a:lnTo>
                      <a:lnTo>
                        <a:pt x="170" y="779"/>
                      </a:lnTo>
                      <a:lnTo>
                        <a:pt x="191" y="757"/>
                      </a:lnTo>
                      <a:lnTo>
                        <a:pt x="212" y="736"/>
                      </a:lnTo>
                      <a:lnTo>
                        <a:pt x="234" y="715"/>
                      </a:lnTo>
                      <a:lnTo>
                        <a:pt x="256" y="695"/>
                      </a:lnTo>
                      <a:lnTo>
                        <a:pt x="278" y="674"/>
                      </a:lnTo>
                      <a:lnTo>
                        <a:pt x="301" y="653"/>
                      </a:lnTo>
                      <a:lnTo>
                        <a:pt x="323" y="633"/>
                      </a:lnTo>
                      <a:lnTo>
                        <a:pt x="347" y="614"/>
                      </a:lnTo>
                      <a:lnTo>
                        <a:pt x="370" y="594"/>
                      </a:lnTo>
                      <a:lnTo>
                        <a:pt x="394" y="575"/>
                      </a:lnTo>
                      <a:lnTo>
                        <a:pt x="419" y="556"/>
                      </a:lnTo>
                      <a:lnTo>
                        <a:pt x="443" y="538"/>
                      </a:lnTo>
                      <a:lnTo>
                        <a:pt x="468" y="520"/>
                      </a:lnTo>
                      <a:lnTo>
                        <a:pt x="492" y="503"/>
                      </a:lnTo>
                      <a:lnTo>
                        <a:pt x="518" y="485"/>
                      </a:lnTo>
                      <a:lnTo>
                        <a:pt x="544" y="468"/>
                      </a:lnTo>
                      <a:lnTo>
                        <a:pt x="569" y="451"/>
                      </a:lnTo>
                      <a:lnTo>
                        <a:pt x="596" y="435"/>
                      </a:lnTo>
                      <a:lnTo>
                        <a:pt x="622" y="419"/>
                      </a:lnTo>
                      <a:lnTo>
                        <a:pt x="649" y="403"/>
                      </a:lnTo>
                      <a:lnTo>
                        <a:pt x="677" y="388"/>
                      </a:lnTo>
                      <a:lnTo>
                        <a:pt x="704" y="373"/>
                      </a:lnTo>
                      <a:lnTo>
                        <a:pt x="732" y="358"/>
                      </a:lnTo>
                      <a:lnTo>
                        <a:pt x="760" y="345"/>
                      </a:lnTo>
                      <a:lnTo>
                        <a:pt x="788" y="330"/>
                      </a:lnTo>
                      <a:lnTo>
                        <a:pt x="816" y="317"/>
                      </a:lnTo>
                      <a:lnTo>
                        <a:pt x="846" y="304"/>
                      </a:lnTo>
                      <a:lnTo>
                        <a:pt x="874" y="292"/>
                      </a:lnTo>
                      <a:lnTo>
                        <a:pt x="903" y="280"/>
                      </a:lnTo>
                      <a:lnTo>
                        <a:pt x="934" y="268"/>
                      </a:lnTo>
                      <a:lnTo>
                        <a:pt x="963" y="257"/>
                      </a:lnTo>
                      <a:lnTo>
                        <a:pt x="994" y="246"/>
                      </a:lnTo>
                      <a:lnTo>
                        <a:pt x="1013" y="238"/>
                      </a:lnTo>
                      <a:lnTo>
                        <a:pt x="1033" y="232"/>
                      </a:lnTo>
                      <a:lnTo>
                        <a:pt x="1051" y="226"/>
                      </a:lnTo>
                      <a:lnTo>
                        <a:pt x="1071" y="220"/>
                      </a:lnTo>
                      <a:lnTo>
                        <a:pt x="1090" y="214"/>
                      </a:lnTo>
                      <a:lnTo>
                        <a:pt x="1110" y="209"/>
                      </a:lnTo>
                      <a:lnTo>
                        <a:pt x="1128" y="203"/>
                      </a:lnTo>
                      <a:lnTo>
                        <a:pt x="1148" y="198"/>
                      </a:lnTo>
                      <a:lnTo>
                        <a:pt x="1124" y="1"/>
                      </a:lnTo>
                      <a:close/>
                    </a:path>
                  </a:pathLst>
                </a:custGeom>
                <a:solidFill>
                  <a:srgbClr val="020CB2"/>
                </a:solidFill>
                <a:ln w="9525">
                  <a:noFill/>
                  <a:round/>
                  <a:headEnd/>
                  <a:tailEnd/>
                </a:ln>
              </p:spPr>
              <p:txBody>
                <a:bodyPr/>
                <a:lstStyle/>
                <a:p>
                  <a:endParaRPr lang="zh-TW" altLang="en-US"/>
                </a:p>
              </p:txBody>
            </p:sp>
            <p:sp>
              <p:nvSpPr>
                <p:cNvPr id="36883" name="Freeform 19"/>
                <p:cNvSpPr>
                  <a:spLocks/>
                </p:cNvSpPr>
                <p:nvPr/>
              </p:nvSpPr>
              <p:spPr bwMode="auto">
                <a:xfrm>
                  <a:off x="2314" y="3239"/>
                  <a:ext cx="173" cy="57"/>
                </a:xfrm>
                <a:custGeom>
                  <a:avLst/>
                  <a:gdLst>
                    <a:gd name="T0" fmla="*/ 43 w 347"/>
                    <a:gd name="T1" fmla="*/ 4 h 114"/>
                    <a:gd name="T2" fmla="*/ 27 w 347"/>
                    <a:gd name="T3" fmla="*/ 4 h 114"/>
                    <a:gd name="T4" fmla="*/ 27 w 347"/>
                    <a:gd name="T5" fmla="*/ 3 h 114"/>
                    <a:gd name="T6" fmla="*/ 26 w 347"/>
                    <a:gd name="T7" fmla="*/ 3 h 114"/>
                    <a:gd name="T8" fmla="*/ 26 w 347"/>
                    <a:gd name="T9" fmla="*/ 2 h 114"/>
                    <a:gd name="T10" fmla="*/ 25 w 347"/>
                    <a:gd name="T11" fmla="*/ 2 h 114"/>
                    <a:gd name="T12" fmla="*/ 24 w 347"/>
                    <a:gd name="T13" fmla="*/ 1 h 114"/>
                    <a:gd name="T14" fmla="*/ 23 w 347"/>
                    <a:gd name="T15" fmla="*/ 1 h 114"/>
                    <a:gd name="T16" fmla="*/ 22 w 347"/>
                    <a:gd name="T17" fmla="*/ 0 h 114"/>
                    <a:gd name="T18" fmla="*/ 21 w 347"/>
                    <a:gd name="T19" fmla="*/ 0 h 114"/>
                    <a:gd name="T20" fmla="*/ 20 w 347"/>
                    <a:gd name="T21" fmla="*/ 0 h 114"/>
                    <a:gd name="T22" fmla="*/ 19 w 347"/>
                    <a:gd name="T23" fmla="*/ 1 h 114"/>
                    <a:gd name="T24" fmla="*/ 18 w 347"/>
                    <a:gd name="T25" fmla="*/ 1 h 114"/>
                    <a:gd name="T26" fmla="*/ 18 w 347"/>
                    <a:gd name="T27" fmla="*/ 2 h 114"/>
                    <a:gd name="T28" fmla="*/ 17 w 347"/>
                    <a:gd name="T29" fmla="*/ 2 h 114"/>
                    <a:gd name="T30" fmla="*/ 16 w 347"/>
                    <a:gd name="T31" fmla="*/ 3 h 114"/>
                    <a:gd name="T32" fmla="*/ 15 w 347"/>
                    <a:gd name="T33" fmla="*/ 3 h 114"/>
                    <a:gd name="T34" fmla="*/ 15 w 347"/>
                    <a:gd name="T35" fmla="*/ 4 h 114"/>
                    <a:gd name="T36" fmla="*/ 0 w 347"/>
                    <a:gd name="T37" fmla="*/ 4 h 114"/>
                    <a:gd name="T38" fmla="*/ 0 w 347"/>
                    <a:gd name="T39" fmla="*/ 11 h 114"/>
                    <a:gd name="T40" fmla="*/ 15 w 347"/>
                    <a:gd name="T41" fmla="*/ 11 h 114"/>
                    <a:gd name="T42" fmla="*/ 15 w 347"/>
                    <a:gd name="T43" fmla="*/ 12 h 114"/>
                    <a:gd name="T44" fmla="*/ 16 w 347"/>
                    <a:gd name="T45" fmla="*/ 13 h 114"/>
                    <a:gd name="T46" fmla="*/ 17 w 347"/>
                    <a:gd name="T47" fmla="*/ 13 h 114"/>
                    <a:gd name="T48" fmla="*/ 18 w 347"/>
                    <a:gd name="T49" fmla="*/ 14 h 114"/>
                    <a:gd name="T50" fmla="*/ 18 w 347"/>
                    <a:gd name="T51" fmla="*/ 14 h 114"/>
                    <a:gd name="T52" fmla="*/ 19 w 347"/>
                    <a:gd name="T53" fmla="*/ 14 h 114"/>
                    <a:gd name="T54" fmla="*/ 20 w 347"/>
                    <a:gd name="T55" fmla="*/ 14 h 114"/>
                    <a:gd name="T56" fmla="*/ 21 w 347"/>
                    <a:gd name="T57" fmla="*/ 14 h 114"/>
                    <a:gd name="T58" fmla="*/ 22 w 347"/>
                    <a:gd name="T59" fmla="*/ 14 h 114"/>
                    <a:gd name="T60" fmla="*/ 23 w 347"/>
                    <a:gd name="T61" fmla="*/ 14 h 114"/>
                    <a:gd name="T62" fmla="*/ 24 w 347"/>
                    <a:gd name="T63" fmla="*/ 14 h 114"/>
                    <a:gd name="T64" fmla="*/ 25 w 347"/>
                    <a:gd name="T65" fmla="*/ 14 h 114"/>
                    <a:gd name="T66" fmla="*/ 26 w 347"/>
                    <a:gd name="T67" fmla="*/ 13 h 114"/>
                    <a:gd name="T68" fmla="*/ 26 w 347"/>
                    <a:gd name="T69" fmla="*/ 13 h 114"/>
                    <a:gd name="T70" fmla="*/ 27 w 347"/>
                    <a:gd name="T71" fmla="*/ 12 h 114"/>
                    <a:gd name="T72" fmla="*/ 27 w 347"/>
                    <a:gd name="T73" fmla="*/ 11 h 114"/>
                    <a:gd name="T74" fmla="*/ 43 w 347"/>
                    <a:gd name="T75" fmla="*/ 11 h 114"/>
                    <a:gd name="T76" fmla="*/ 43 w 347"/>
                    <a:gd name="T77" fmla="*/ 4 h 11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47"/>
                    <a:gd name="T118" fmla="*/ 0 h 114"/>
                    <a:gd name="T119" fmla="*/ 347 w 347"/>
                    <a:gd name="T120" fmla="*/ 114 h 11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47" h="114">
                      <a:moveTo>
                        <a:pt x="347" y="30"/>
                      </a:moveTo>
                      <a:lnTo>
                        <a:pt x="223" y="30"/>
                      </a:lnTo>
                      <a:lnTo>
                        <a:pt x="219" y="24"/>
                      </a:lnTo>
                      <a:lnTo>
                        <a:pt x="214" y="18"/>
                      </a:lnTo>
                      <a:lnTo>
                        <a:pt x="208" y="13"/>
                      </a:lnTo>
                      <a:lnTo>
                        <a:pt x="202" y="9"/>
                      </a:lnTo>
                      <a:lnTo>
                        <a:pt x="196" y="5"/>
                      </a:lnTo>
                      <a:lnTo>
                        <a:pt x="189" y="3"/>
                      </a:lnTo>
                      <a:lnTo>
                        <a:pt x="181" y="0"/>
                      </a:lnTo>
                      <a:lnTo>
                        <a:pt x="173" y="0"/>
                      </a:lnTo>
                      <a:lnTo>
                        <a:pt x="165" y="0"/>
                      </a:lnTo>
                      <a:lnTo>
                        <a:pt x="158" y="3"/>
                      </a:lnTo>
                      <a:lnTo>
                        <a:pt x="151" y="5"/>
                      </a:lnTo>
                      <a:lnTo>
                        <a:pt x="145" y="9"/>
                      </a:lnTo>
                      <a:lnTo>
                        <a:pt x="138" y="13"/>
                      </a:lnTo>
                      <a:lnTo>
                        <a:pt x="132" y="18"/>
                      </a:lnTo>
                      <a:lnTo>
                        <a:pt x="127" y="24"/>
                      </a:lnTo>
                      <a:lnTo>
                        <a:pt x="124" y="30"/>
                      </a:lnTo>
                      <a:lnTo>
                        <a:pt x="0" y="30"/>
                      </a:lnTo>
                      <a:lnTo>
                        <a:pt x="0" y="85"/>
                      </a:lnTo>
                      <a:lnTo>
                        <a:pt x="124" y="85"/>
                      </a:lnTo>
                      <a:lnTo>
                        <a:pt x="127" y="91"/>
                      </a:lnTo>
                      <a:lnTo>
                        <a:pt x="132" y="97"/>
                      </a:lnTo>
                      <a:lnTo>
                        <a:pt x="138" y="102"/>
                      </a:lnTo>
                      <a:lnTo>
                        <a:pt x="145" y="106"/>
                      </a:lnTo>
                      <a:lnTo>
                        <a:pt x="151" y="109"/>
                      </a:lnTo>
                      <a:lnTo>
                        <a:pt x="158" y="112"/>
                      </a:lnTo>
                      <a:lnTo>
                        <a:pt x="165" y="114"/>
                      </a:lnTo>
                      <a:lnTo>
                        <a:pt x="173" y="114"/>
                      </a:lnTo>
                      <a:lnTo>
                        <a:pt x="181" y="114"/>
                      </a:lnTo>
                      <a:lnTo>
                        <a:pt x="189" y="112"/>
                      </a:lnTo>
                      <a:lnTo>
                        <a:pt x="196" y="109"/>
                      </a:lnTo>
                      <a:lnTo>
                        <a:pt x="202" y="106"/>
                      </a:lnTo>
                      <a:lnTo>
                        <a:pt x="208" y="102"/>
                      </a:lnTo>
                      <a:lnTo>
                        <a:pt x="214" y="97"/>
                      </a:lnTo>
                      <a:lnTo>
                        <a:pt x="219" y="91"/>
                      </a:lnTo>
                      <a:lnTo>
                        <a:pt x="223" y="85"/>
                      </a:lnTo>
                      <a:lnTo>
                        <a:pt x="347" y="85"/>
                      </a:lnTo>
                      <a:lnTo>
                        <a:pt x="347" y="30"/>
                      </a:lnTo>
                      <a:close/>
                    </a:path>
                  </a:pathLst>
                </a:custGeom>
                <a:solidFill>
                  <a:srgbClr val="020CB2"/>
                </a:solidFill>
                <a:ln w="9525">
                  <a:noFill/>
                  <a:round/>
                  <a:headEnd/>
                  <a:tailEnd/>
                </a:ln>
              </p:spPr>
              <p:txBody>
                <a:bodyPr/>
                <a:lstStyle/>
                <a:p>
                  <a:endParaRPr lang="zh-TW" altLang="en-US"/>
                </a:p>
              </p:txBody>
            </p:sp>
            <p:sp>
              <p:nvSpPr>
                <p:cNvPr id="36884" name="Freeform 20"/>
                <p:cNvSpPr>
                  <a:spLocks/>
                </p:cNvSpPr>
                <p:nvPr/>
              </p:nvSpPr>
              <p:spPr bwMode="auto">
                <a:xfrm>
                  <a:off x="2314" y="3842"/>
                  <a:ext cx="173" cy="57"/>
                </a:xfrm>
                <a:custGeom>
                  <a:avLst/>
                  <a:gdLst>
                    <a:gd name="T0" fmla="*/ 43 w 347"/>
                    <a:gd name="T1" fmla="*/ 4 h 114"/>
                    <a:gd name="T2" fmla="*/ 27 w 347"/>
                    <a:gd name="T3" fmla="*/ 4 h 114"/>
                    <a:gd name="T4" fmla="*/ 27 w 347"/>
                    <a:gd name="T5" fmla="*/ 3 h 114"/>
                    <a:gd name="T6" fmla="*/ 26 w 347"/>
                    <a:gd name="T7" fmla="*/ 3 h 114"/>
                    <a:gd name="T8" fmla="*/ 26 w 347"/>
                    <a:gd name="T9" fmla="*/ 2 h 114"/>
                    <a:gd name="T10" fmla="*/ 25 w 347"/>
                    <a:gd name="T11" fmla="*/ 1 h 114"/>
                    <a:gd name="T12" fmla="*/ 24 w 347"/>
                    <a:gd name="T13" fmla="*/ 1 h 114"/>
                    <a:gd name="T14" fmla="*/ 23 w 347"/>
                    <a:gd name="T15" fmla="*/ 1 h 114"/>
                    <a:gd name="T16" fmla="*/ 22 w 347"/>
                    <a:gd name="T17" fmla="*/ 0 h 114"/>
                    <a:gd name="T18" fmla="*/ 21 w 347"/>
                    <a:gd name="T19" fmla="*/ 0 h 114"/>
                    <a:gd name="T20" fmla="*/ 20 w 347"/>
                    <a:gd name="T21" fmla="*/ 0 h 114"/>
                    <a:gd name="T22" fmla="*/ 19 w 347"/>
                    <a:gd name="T23" fmla="*/ 1 h 114"/>
                    <a:gd name="T24" fmla="*/ 18 w 347"/>
                    <a:gd name="T25" fmla="*/ 1 h 114"/>
                    <a:gd name="T26" fmla="*/ 18 w 347"/>
                    <a:gd name="T27" fmla="*/ 1 h 114"/>
                    <a:gd name="T28" fmla="*/ 17 w 347"/>
                    <a:gd name="T29" fmla="*/ 2 h 114"/>
                    <a:gd name="T30" fmla="*/ 16 w 347"/>
                    <a:gd name="T31" fmla="*/ 3 h 114"/>
                    <a:gd name="T32" fmla="*/ 15 w 347"/>
                    <a:gd name="T33" fmla="*/ 3 h 114"/>
                    <a:gd name="T34" fmla="*/ 15 w 347"/>
                    <a:gd name="T35" fmla="*/ 4 h 114"/>
                    <a:gd name="T36" fmla="*/ 0 w 347"/>
                    <a:gd name="T37" fmla="*/ 4 h 114"/>
                    <a:gd name="T38" fmla="*/ 0 w 347"/>
                    <a:gd name="T39" fmla="*/ 11 h 114"/>
                    <a:gd name="T40" fmla="*/ 15 w 347"/>
                    <a:gd name="T41" fmla="*/ 11 h 114"/>
                    <a:gd name="T42" fmla="*/ 15 w 347"/>
                    <a:gd name="T43" fmla="*/ 12 h 114"/>
                    <a:gd name="T44" fmla="*/ 16 w 347"/>
                    <a:gd name="T45" fmla="*/ 12 h 114"/>
                    <a:gd name="T46" fmla="*/ 17 w 347"/>
                    <a:gd name="T47" fmla="*/ 13 h 114"/>
                    <a:gd name="T48" fmla="*/ 18 w 347"/>
                    <a:gd name="T49" fmla="*/ 14 h 114"/>
                    <a:gd name="T50" fmla="*/ 18 w 347"/>
                    <a:gd name="T51" fmla="*/ 14 h 114"/>
                    <a:gd name="T52" fmla="*/ 19 w 347"/>
                    <a:gd name="T53" fmla="*/ 14 h 114"/>
                    <a:gd name="T54" fmla="*/ 20 w 347"/>
                    <a:gd name="T55" fmla="*/ 14 h 114"/>
                    <a:gd name="T56" fmla="*/ 21 w 347"/>
                    <a:gd name="T57" fmla="*/ 14 h 114"/>
                    <a:gd name="T58" fmla="*/ 22 w 347"/>
                    <a:gd name="T59" fmla="*/ 14 h 114"/>
                    <a:gd name="T60" fmla="*/ 23 w 347"/>
                    <a:gd name="T61" fmla="*/ 14 h 114"/>
                    <a:gd name="T62" fmla="*/ 24 w 347"/>
                    <a:gd name="T63" fmla="*/ 14 h 114"/>
                    <a:gd name="T64" fmla="*/ 25 w 347"/>
                    <a:gd name="T65" fmla="*/ 14 h 114"/>
                    <a:gd name="T66" fmla="*/ 26 w 347"/>
                    <a:gd name="T67" fmla="*/ 13 h 114"/>
                    <a:gd name="T68" fmla="*/ 26 w 347"/>
                    <a:gd name="T69" fmla="*/ 12 h 114"/>
                    <a:gd name="T70" fmla="*/ 27 w 347"/>
                    <a:gd name="T71" fmla="*/ 12 h 114"/>
                    <a:gd name="T72" fmla="*/ 27 w 347"/>
                    <a:gd name="T73" fmla="*/ 11 h 114"/>
                    <a:gd name="T74" fmla="*/ 43 w 347"/>
                    <a:gd name="T75" fmla="*/ 11 h 114"/>
                    <a:gd name="T76" fmla="*/ 43 w 347"/>
                    <a:gd name="T77" fmla="*/ 4 h 11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47"/>
                    <a:gd name="T118" fmla="*/ 0 h 114"/>
                    <a:gd name="T119" fmla="*/ 347 w 347"/>
                    <a:gd name="T120" fmla="*/ 114 h 11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47" h="114">
                      <a:moveTo>
                        <a:pt x="347" y="29"/>
                      </a:moveTo>
                      <a:lnTo>
                        <a:pt x="223" y="29"/>
                      </a:lnTo>
                      <a:lnTo>
                        <a:pt x="219" y="23"/>
                      </a:lnTo>
                      <a:lnTo>
                        <a:pt x="214" y="17"/>
                      </a:lnTo>
                      <a:lnTo>
                        <a:pt x="208" y="12"/>
                      </a:lnTo>
                      <a:lnTo>
                        <a:pt x="202" y="8"/>
                      </a:lnTo>
                      <a:lnTo>
                        <a:pt x="196" y="5"/>
                      </a:lnTo>
                      <a:lnTo>
                        <a:pt x="189" y="2"/>
                      </a:lnTo>
                      <a:lnTo>
                        <a:pt x="181" y="0"/>
                      </a:lnTo>
                      <a:lnTo>
                        <a:pt x="173" y="0"/>
                      </a:lnTo>
                      <a:lnTo>
                        <a:pt x="165" y="0"/>
                      </a:lnTo>
                      <a:lnTo>
                        <a:pt x="158" y="2"/>
                      </a:lnTo>
                      <a:lnTo>
                        <a:pt x="151" y="5"/>
                      </a:lnTo>
                      <a:lnTo>
                        <a:pt x="145" y="8"/>
                      </a:lnTo>
                      <a:lnTo>
                        <a:pt x="138" y="12"/>
                      </a:lnTo>
                      <a:lnTo>
                        <a:pt x="132" y="17"/>
                      </a:lnTo>
                      <a:lnTo>
                        <a:pt x="127" y="23"/>
                      </a:lnTo>
                      <a:lnTo>
                        <a:pt x="124" y="29"/>
                      </a:lnTo>
                      <a:lnTo>
                        <a:pt x="0" y="29"/>
                      </a:lnTo>
                      <a:lnTo>
                        <a:pt x="0" y="84"/>
                      </a:lnTo>
                      <a:lnTo>
                        <a:pt x="124" y="84"/>
                      </a:lnTo>
                      <a:lnTo>
                        <a:pt x="127" y="90"/>
                      </a:lnTo>
                      <a:lnTo>
                        <a:pt x="132" y="96"/>
                      </a:lnTo>
                      <a:lnTo>
                        <a:pt x="138" y="101"/>
                      </a:lnTo>
                      <a:lnTo>
                        <a:pt x="145" y="105"/>
                      </a:lnTo>
                      <a:lnTo>
                        <a:pt x="151" y="109"/>
                      </a:lnTo>
                      <a:lnTo>
                        <a:pt x="158" y="111"/>
                      </a:lnTo>
                      <a:lnTo>
                        <a:pt x="165" y="114"/>
                      </a:lnTo>
                      <a:lnTo>
                        <a:pt x="173" y="114"/>
                      </a:lnTo>
                      <a:lnTo>
                        <a:pt x="181" y="114"/>
                      </a:lnTo>
                      <a:lnTo>
                        <a:pt x="189" y="111"/>
                      </a:lnTo>
                      <a:lnTo>
                        <a:pt x="196" y="109"/>
                      </a:lnTo>
                      <a:lnTo>
                        <a:pt x="202" y="105"/>
                      </a:lnTo>
                      <a:lnTo>
                        <a:pt x="208" y="101"/>
                      </a:lnTo>
                      <a:lnTo>
                        <a:pt x="214" y="96"/>
                      </a:lnTo>
                      <a:lnTo>
                        <a:pt x="219" y="90"/>
                      </a:lnTo>
                      <a:lnTo>
                        <a:pt x="223" y="84"/>
                      </a:lnTo>
                      <a:lnTo>
                        <a:pt x="347" y="84"/>
                      </a:lnTo>
                      <a:lnTo>
                        <a:pt x="347" y="29"/>
                      </a:lnTo>
                      <a:close/>
                    </a:path>
                  </a:pathLst>
                </a:custGeom>
                <a:solidFill>
                  <a:srgbClr val="020CB2"/>
                </a:solidFill>
                <a:ln w="9525">
                  <a:noFill/>
                  <a:round/>
                  <a:headEnd/>
                  <a:tailEnd/>
                </a:ln>
              </p:spPr>
              <p:txBody>
                <a:bodyPr/>
                <a:lstStyle/>
                <a:p>
                  <a:endParaRPr lang="zh-TW" altLang="en-US"/>
                </a:p>
              </p:txBody>
            </p:sp>
            <p:sp>
              <p:nvSpPr>
                <p:cNvPr id="36885" name="Freeform 21"/>
                <p:cNvSpPr>
                  <a:spLocks/>
                </p:cNvSpPr>
                <p:nvPr/>
              </p:nvSpPr>
              <p:spPr bwMode="auto">
                <a:xfrm>
                  <a:off x="2930" y="3463"/>
                  <a:ext cx="173" cy="57"/>
                </a:xfrm>
                <a:custGeom>
                  <a:avLst/>
                  <a:gdLst>
                    <a:gd name="T0" fmla="*/ 43 w 346"/>
                    <a:gd name="T1" fmla="*/ 4 h 114"/>
                    <a:gd name="T2" fmla="*/ 27 w 346"/>
                    <a:gd name="T3" fmla="*/ 4 h 114"/>
                    <a:gd name="T4" fmla="*/ 27 w 346"/>
                    <a:gd name="T5" fmla="*/ 3 h 114"/>
                    <a:gd name="T6" fmla="*/ 26 w 346"/>
                    <a:gd name="T7" fmla="*/ 3 h 114"/>
                    <a:gd name="T8" fmla="*/ 26 w 346"/>
                    <a:gd name="T9" fmla="*/ 2 h 114"/>
                    <a:gd name="T10" fmla="*/ 25 w 346"/>
                    <a:gd name="T11" fmla="*/ 2 h 114"/>
                    <a:gd name="T12" fmla="*/ 24 w 346"/>
                    <a:gd name="T13" fmla="*/ 1 h 114"/>
                    <a:gd name="T14" fmla="*/ 23 w 346"/>
                    <a:gd name="T15" fmla="*/ 1 h 114"/>
                    <a:gd name="T16" fmla="*/ 22 w 346"/>
                    <a:gd name="T17" fmla="*/ 0 h 114"/>
                    <a:gd name="T18" fmla="*/ 22 w 346"/>
                    <a:gd name="T19" fmla="*/ 0 h 114"/>
                    <a:gd name="T20" fmla="*/ 21 w 346"/>
                    <a:gd name="T21" fmla="*/ 0 h 114"/>
                    <a:gd name="T22" fmla="*/ 20 w 346"/>
                    <a:gd name="T23" fmla="*/ 1 h 114"/>
                    <a:gd name="T24" fmla="*/ 19 w 346"/>
                    <a:gd name="T25" fmla="*/ 1 h 114"/>
                    <a:gd name="T26" fmla="*/ 18 w 346"/>
                    <a:gd name="T27" fmla="*/ 2 h 114"/>
                    <a:gd name="T28" fmla="*/ 18 w 346"/>
                    <a:gd name="T29" fmla="*/ 2 h 114"/>
                    <a:gd name="T30" fmla="*/ 17 w 346"/>
                    <a:gd name="T31" fmla="*/ 3 h 114"/>
                    <a:gd name="T32" fmla="*/ 15 w 346"/>
                    <a:gd name="T33" fmla="*/ 3 h 114"/>
                    <a:gd name="T34" fmla="*/ 15 w 346"/>
                    <a:gd name="T35" fmla="*/ 4 h 114"/>
                    <a:gd name="T36" fmla="*/ 0 w 346"/>
                    <a:gd name="T37" fmla="*/ 4 h 114"/>
                    <a:gd name="T38" fmla="*/ 0 w 346"/>
                    <a:gd name="T39" fmla="*/ 11 h 114"/>
                    <a:gd name="T40" fmla="*/ 15 w 346"/>
                    <a:gd name="T41" fmla="*/ 11 h 114"/>
                    <a:gd name="T42" fmla="*/ 15 w 346"/>
                    <a:gd name="T43" fmla="*/ 12 h 114"/>
                    <a:gd name="T44" fmla="*/ 17 w 346"/>
                    <a:gd name="T45" fmla="*/ 13 h 114"/>
                    <a:gd name="T46" fmla="*/ 18 w 346"/>
                    <a:gd name="T47" fmla="*/ 13 h 114"/>
                    <a:gd name="T48" fmla="*/ 18 w 346"/>
                    <a:gd name="T49" fmla="*/ 14 h 114"/>
                    <a:gd name="T50" fmla="*/ 19 w 346"/>
                    <a:gd name="T51" fmla="*/ 14 h 114"/>
                    <a:gd name="T52" fmla="*/ 20 w 346"/>
                    <a:gd name="T53" fmla="*/ 14 h 114"/>
                    <a:gd name="T54" fmla="*/ 21 w 346"/>
                    <a:gd name="T55" fmla="*/ 14 h 114"/>
                    <a:gd name="T56" fmla="*/ 22 w 346"/>
                    <a:gd name="T57" fmla="*/ 14 h 114"/>
                    <a:gd name="T58" fmla="*/ 22 w 346"/>
                    <a:gd name="T59" fmla="*/ 14 h 114"/>
                    <a:gd name="T60" fmla="*/ 23 w 346"/>
                    <a:gd name="T61" fmla="*/ 14 h 114"/>
                    <a:gd name="T62" fmla="*/ 24 w 346"/>
                    <a:gd name="T63" fmla="*/ 14 h 114"/>
                    <a:gd name="T64" fmla="*/ 25 w 346"/>
                    <a:gd name="T65" fmla="*/ 14 h 114"/>
                    <a:gd name="T66" fmla="*/ 26 w 346"/>
                    <a:gd name="T67" fmla="*/ 13 h 114"/>
                    <a:gd name="T68" fmla="*/ 26 w 346"/>
                    <a:gd name="T69" fmla="*/ 13 h 114"/>
                    <a:gd name="T70" fmla="*/ 27 w 346"/>
                    <a:gd name="T71" fmla="*/ 12 h 114"/>
                    <a:gd name="T72" fmla="*/ 27 w 346"/>
                    <a:gd name="T73" fmla="*/ 11 h 114"/>
                    <a:gd name="T74" fmla="*/ 43 w 346"/>
                    <a:gd name="T75" fmla="*/ 11 h 114"/>
                    <a:gd name="T76" fmla="*/ 43 w 346"/>
                    <a:gd name="T77" fmla="*/ 4 h 11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46"/>
                    <a:gd name="T118" fmla="*/ 0 h 114"/>
                    <a:gd name="T119" fmla="*/ 346 w 346"/>
                    <a:gd name="T120" fmla="*/ 114 h 11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46" h="114">
                      <a:moveTo>
                        <a:pt x="346" y="30"/>
                      </a:moveTo>
                      <a:lnTo>
                        <a:pt x="222" y="30"/>
                      </a:lnTo>
                      <a:lnTo>
                        <a:pt x="219" y="24"/>
                      </a:lnTo>
                      <a:lnTo>
                        <a:pt x="214" y="17"/>
                      </a:lnTo>
                      <a:lnTo>
                        <a:pt x="208" y="12"/>
                      </a:lnTo>
                      <a:lnTo>
                        <a:pt x="202" y="9"/>
                      </a:lnTo>
                      <a:lnTo>
                        <a:pt x="195" y="5"/>
                      </a:lnTo>
                      <a:lnTo>
                        <a:pt x="188" y="3"/>
                      </a:lnTo>
                      <a:lnTo>
                        <a:pt x="181" y="0"/>
                      </a:lnTo>
                      <a:lnTo>
                        <a:pt x="172" y="0"/>
                      </a:lnTo>
                      <a:lnTo>
                        <a:pt x="165" y="0"/>
                      </a:lnTo>
                      <a:lnTo>
                        <a:pt x="158" y="3"/>
                      </a:lnTo>
                      <a:lnTo>
                        <a:pt x="150" y="5"/>
                      </a:lnTo>
                      <a:lnTo>
                        <a:pt x="143" y="9"/>
                      </a:lnTo>
                      <a:lnTo>
                        <a:pt x="137" y="12"/>
                      </a:lnTo>
                      <a:lnTo>
                        <a:pt x="132" y="17"/>
                      </a:lnTo>
                      <a:lnTo>
                        <a:pt x="127" y="24"/>
                      </a:lnTo>
                      <a:lnTo>
                        <a:pt x="123" y="30"/>
                      </a:lnTo>
                      <a:lnTo>
                        <a:pt x="0" y="30"/>
                      </a:lnTo>
                      <a:lnTo>
                        <a:pt x="0" y="85"/>
                      </a:lnTo>
                      <a:lnTo>
                        <a:pt x="123" y="85"/>
                      </a:lnTo>
                      <a:lnTo>
                        <a:pt x="127" y="91"/>
                      </a:lnTo>
                      <a:lnTo>
                        <a:pt x="132" y="97"/>
                      </a:lnTo>
                      <a:lnTo>
                        <a:pt x="137" y="102"/>
                      </a:lnTo>
                      <a:lnTo>
                        <a:pt x="143" y="105"/>
                      </a:lnTo>
                      <a:lnTo>
                        <a:pt x="150" y="109"/>
                      </a:lnTo>
                      <a:lnTo>
                        <a:pt x="158" y="112"/>
                      </a:lnTo>
                      <a:lnTo>
                        <a:pt x="165" y="114"/>
                      </a:lnTo>
                      <a:lnTo>
                        <a:pt x="172" y="114"/>
                      </a:lnTo>
                      <a:lnTo>
                        <a:pt x="181" y="114"/>
                      </a:lnTo>
                      <a:lnTo>
                        <a:pt x="188" y="112"/>
                      </a:lnTo>
                      <a:lnTo>
                        <a:pt x="195" y="109"/>
                      </a:lnTo>
                      <a:lnTo>
                        <a:pt x="202" y="105"/>
                      </a:lnTo>
                      <a:lnTo>
                        <a:pt x="208" y="102"/>
                      </a:lnTo>
                      <a:lnTo>
                        <a:pt x="214" y="97"/>
                      </a:lnTo>
                      <a:lnTo>
                        <a:pt x="219" y="91"/>
                      </a:lnTo>
                      <a:lnTo>
                        <a:pt x="222" y="85"/>
                      </a:lnTo>
                      <a:lnTo>
                        <a:pt x="346" y="85"/>
                      </a:lnTo>
                      <a:lnTo>
                        <a:pt x="346" y="30"/>
                      </a:lnTo>
                      <a:close/>
                    </a:path>
                  </a:pathLst>
                </a:custGeom>
                <a:solidFill>
                  <a:srgbClr val="020CB2"/>
                </a:solidFill>
                <a:ln w="9525">
                  <a:noFill/>
                  <a:round/>
                  <a:headEnd/>
                  <a:tailEnd/>
                </a:ln>
              </p:spPr>
              <p:txBody>
                <a:bodyPr/>
                <a:lstStyle/>
                <a:p>
                  <a:endParaRPr lang="zh-TW" altLang="en-US"/>
                </a:p>
              </p:txBody>
            </p:sp>
            <p:sp>
              <p:nvSpPr>
                <p:cNvPr id="36886" name="Freeform 22"/>
                <p:cNvSpPr>
                  <a:spLocks/>
                </p:cNvSpPr>
                <p:nvPr/>
              </p:nvSpPr>
              <p:spPr bwMode="auto">
                <a:xfrm>
                  <a:off x="2120" y="2886"/>
                  <a:ext cx="369" cy="313"/>
                </a:xfrm>
                <a:custGeom>
                  <a:avLst/>
                  <a:gdLst>
                    <a:gd name="T0" fmla="*/ 59 w 736"/>
                    <a:gd name="T1" fmla="*/ 60 h 626"/>
                    <a:gd name="T2" fmla="*/ 52 w 736"/>
                    <a:gd name="T3" fmla="*/ 61 h 626"/>
                    <a:gd name="T4" fmla="*/ 46 w 736"/>
                    <a:gd name="T5" fmla="*/ 62 h 626"/>
                    <a:gd name="T6" fmla="*/ 36 w 736"/>
                    <a:gd name="T7" fmla="*/ 61 h 626"/>
                    <a:gd name="T8" fmla="*/ 28 w 736"/>
                    <a:gd name="T9" fmla="*/ 58 h 626"/>
                    <a:gd name="T10" fmla="*/ 21 w 736"/>
                    <a:gd name="T11" fmla="*/ 53 h 626"/>
                    <a:gd name="T12" fmla="*/ 14 w 736"/>
                    <a:gd name="T13" fmla="*/ 47 h 626"/>
                    <a:gd name="T14" fmla="*/ 10 w 736"/>
                    <a:gd name="T15" fmla="*/ 39 h 626"/>
                    <a:gd name="T16" fmla="*/ 15 w 736"/>
                    <a:gd name="T17" fmla="*/ 38 h 626"/>
                    <a:gd name="T18" fmla="*/ 19 w 736"/>
                    <a:gd name="T19" fmla="*/ 43 h 626"/>
                    <a:gd name="T20" fmla="*/ 25 w 736"/>
                    <a:gd name="T21" fmla="*/ 48 h 626"/>
                    <a:gd name="T22" fmla="*/ 31 w 736"/>
                    <a:gd name="T23" fmla="*/ 52 h 626"/>
                    <a:gd name="T24" fmla="*/ 38 w 736"/>
                    <a:gd name="T25" fmla="*/ 55 h 626"/>
                    <a:gd name="T26" fmla="*/ 46 w 736"/>
                    <a:gd name="T27" fmla="*/ 56 h 626"/>
                    <a:gd name="T28" fmla="*/ 53 w 736"/>
                    <a:gd name="T29" fmla="*/ 55 h 626"/>
                    <a:gd name="T30" fmla="*/ 60 w 736"/>
                    <a:gd name="T31" fmla="*/ 52 h 626"/>
                    <a:gd name="T32" fmla="*/ 67 w 736"/>
                    <a:gd name="T33" fmla="*/ 48 h 626"/>
                    <a:gd name="T34" fmla="*/ 72 w 736"/>
                    <a:gd name="T35" fmla="*/ 43 h 626"/>
                    <a:gd name="T36" fmla="*/ 76 w 736"/>
                    <a:gd name="T37" fmla="*/ 38 h 626"/>
                    <a:gd name="T38" fmla="*/ 81 w 736"/>
                    <a:gd name="T39" fmla="*/ 40 h 626"/>
                    <a:gd name="T40" fmla="*/ 75 w 736"/>
                    <a:gd name="T41" fmla="*/ 50 h 626"/>
                    <a:gd name="T42" fmla="*/ 66 w 736"/>
                    <a:gd name="T43" fmla="*/ 57 h 626"/>
                    <a:gd name="T44" fmla="*/ 93 w 736"/>
                    <a:gd name="T45" fmla="*/ 78 h 626"/>
                    <a:gd name="T46" fmla="*/ 69 w 736"/>
                    <a:gd name="T47" fmla="*/ 18 h 626"/>
                    <a:gd name="T48" fmla="*/ 71 w 736"/>
                    <a:gd name="T49" fmla="*/ 20 h 626"/>
                    <a:gd name="T50" fmla="*/ 70 w 736"/>
                    <a:gd name="T51" fmla="*/ 24 h 626"/>
                    <a:gd name="T52" fmla="*/ 68 w 736"/>
                    <a:gd name="T53" fmla="*/ 27 h 626"/>
                    <a:gd name="T54" fmla="*/ 64 w 736"/>
                    <a:gd name="T55" fmla="*/ 28 h 626"/>
                    <a:gd name="T56" fmla="*/ 60 w 736"/>
                    <a:gd name="T57" fmla="*/ 27 h 626"/>
                    <a:gd name="T58" fmla="*/ 57 w 736"/>
                    <a:gd name="T59" fmla="*/ 24 h 626"/>
                    <a:gd name="T60" fmla="*/ 57 w 736"/>
                    <a:gd name="T61" fmla="*/ 20 h 626"/>
                    <a:gd name="T62" fmla="*/ 59 w 736"/>
                    <a:gd name="T63" fmla="*/ 17 h 626"/>
                    <a:gd name="T64" fmla="*/ 62 w 736"/>
                    <a:gd name="T65" fmla="*/ 14 h 626"/>
                    <a:gd name="T66" fmla="*/ 65 w 736"/>
                    <a:gd name="T67" fmla="*/ 14 h 626"/>
                    <a:gd name="T68" fmla="*/ 67 w 736"/>
                    <a:gd name="T69" fmla="*/ 15 h 626"/>
                    <a:gd name="T70" fmla="*/ 69 w 736"/>
                    <a:gd name="T71" fmla="*/ 18 h 626"/>
                    <a:gd name="T72" fmla="*/ 23 w 736"/>
                    <a:gd name="T73" fmla="*/ 17 h 626"/>
                    <a:gd name="T74" fmla="*/ 24 w 736"/>
                    <a:gd name="T75" fmla="*/ 15 h 626"/>
                    <a:gd name="T76" fmla="*/ 26 w 736"/>
                    <a:gd name="T77" fmla="*/ 14 h 626"/>
                    <a:gd name="T78" fmla="*/ 29 w 736"/>
                    <a:gd name="T79" fmla="*/ 14 h 626"/>
                    <a:gd name="T80" fmla="*/ 33 w 736"/>
                    <a:gd name="T81" fmla="*/ 17 h 626"/>
                    <a:gd name="T82" fmla="*/ 34 w 736"/>
                    <a:gd name="T83" fmla="*/ 20 h 626"/>
                    <a:gd name="T84" fmla="*/ 34 w 736"/>
                    <a:gd name="T85" fmla="*/ 24 h 626"/>
                    <a:gd name="T86" fmla="*/ 31 w 736"/>
                    <a:gd name="T87" fmla="*/ 27 h 626"/>
                    <a:gd name="T88" fmla="*/ 28 w 736"/>
                    <a:gd name="T89" fmla="*/ 28 h 626"/>
                    <a:gd name="T90" fmla="*/ 24 w 736"/>
                    <a:gd name="T91" fmla="*/ 27 h 626"/>
                    <a:gd name="T92" fmla="*/ 21 w 736"/>
                    <a:gd name="T93" fmla="*/ 24 h 626"/>
                    <a:gd name="T94" fmla="*/ 21 w 736"/>
                    <a:gd name="T95" fmla="*/ 20 h 626"/>
                    <a:gd name="T96" fmla="*/ 23 w 736"/>
                    <a:gd name="T97" fmla="*/ 17 h 626"/>
                    <a:gd name="T98" fmla="*/ 0 w 736"/>
                    <a:gd name="T99" fmla="*/ 78 h 6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36"/>
                    <a:gd name="T151" fmla="*/ 0 h 626"/>
                    <a:gd name="T152" fmla="*/ 736 w 736"/>
                    <a:gd name="T153" fmla="*/ 626 h 62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36" h="626">
                      <a:moveTo>
                        <a:pt x="496" y="469"/>
                      </a:moveTo>
                      <a:lnTo>
                        <a:pt x="480" y="477"/>
                      </a:lnTo>
                      <a:lnTo>
                        <a:pt x="465" y="482"/>
                      </a:lnTo>
                      <a:lnTo>
                        <a:pt x="449" y="488"/>
                      </a:lnTo>
                      <a:lnTo>
                        <a:pt x="431" y="491"/>
                      </a:lnTo>
                      <a:lnTo>
                        <a:pt x="414" y="495"/>
                      </a:lnTo>
                      <a:lnTo>
                        <a:pt x="397" y="496"/>
                      </a:lnTo>
                      <a:lnTo>
                        <a:pt x="380" y="499"/>
                      </a:lnTo>
                      <a:lnTo>
                        <a:pt x="362" y="499"/>
                      </a:lnTo>
                      <a:lnTo>
                        <a:pt x="337" y="498"/>
                      </a:lnTo>
                      <a:lnTo>
                        <a:pt x="313" y="495"/>
                      </a:lnTo>
                      <a:lnTo>
                        <a:pt x="288" y="490"/>
                      </a:lnTo>
                      <a:lnTo>
                        <a:pt x="266" y="484"/>
                      </a:lnTo>
                      <a:lnTo>
                        <a:pt x="243" y="477"/>
                      </a:lnTo>
                      <a:lnTo>
                        <a:pt x="221" y="467"/>
                      </a:lnTo>
                      <a:lnTo>
                        <a:pt x="200" y="456"/>
                      </a:lnTo>
                      <a:lnTo>
                        <a:pt x="181" y="444"/>
                      </a:lnTo>
                      <a:lnTo>
                        <a:pt x="162" y="429"/>
                      </a:lnTo>
                      <a:lnTo>
                        <a:pt x="144" y="414"/>
                      </a:lnTo>
                      <a:lnTo>
                        <a:pt x="127" y="397"/>
                      </a:lnTo>
                      <a:lnTo>
                        <a:pt x="112" y="380"/>
                      </a:lnTo>
                      <a:lnTo>
                        <a:pt x="97" y="360"/>
                      </a:lnTo>
                      <a:lnTo>
                        <a:pt x="84" y="340"/>
                      </a:lnTo>
                      <a:lnTo>
                        <a:pt x="73" y="319"/>
                      </a:lnTo>
                      <a:lnTo>
                        <a:pt x="63" y="296"/>
                      </a:lnTo>
                      <a:lnTo>
                        <a:pt x="111" y="277"/>
                      </a:lnTo>
                      <a:lnTo>
                        <a:pt x="119" y="297"/>
                      </a:lnTo>
                      <a:lnTo>
                        <a:pt x="129" y="314"/>
                      </a:lnTo>
                      <a:lnTo>
                        <a:pt x="139" y="331"/>
                      </a:lnTo>
                      <a:lnTo>
                        <a:pt x="151" y="348"/>
                      </a:lnTo>
                      <a:lnTo>
                        <a:pt x="165" y="363"/>
                      </a:lnTo>
                      <a:lnTo>
                        <a:pt x="178" y="378"/>
                      </a:lnTo>
                      <a:lnTo>
                        <a:pt x="194" y="390"/>
                      </a:lnTo>
                      <a:lnTo>
                        <a:pt x="210" y="402"/>
                      </a:lnTo>
                      <a:lnTo>
                        <a:pt x="226" y="413"/>
                      </a:lnTo>
                      <a:lnTo>
                        <a:pt x="244" y="422"/>
                      </a:lnTo>
                      <a:lnTo>
                        <a:pt x="263" y="430"/>
                      </a:lnTo>
                      <a:lnTo>
                        <a:pt x="281" y="436"/>
                      </a:lnTo>
                      <a:lnTo>
                        <a:pt x="301" y="441"/>
                      </a:lnTo>
                      <a:lnTo>
                        <a:pt x="320" y="445"/>
                      </a:lnTo>
                      <a:lnTo>
                        <a:pt x="341" y="447"/>
                      </a:lnTo>
                      <a:lnTo>
                        <a:pt x="362" y="449"/>
                      </a:lnTo>
                      <a:lnTo>
                        <a:pt x="383" y="447"/>
                      </a:lnTo>
                      <a:lnTo>
                        <a:pt x="403" y="445"/>
                      </a:lnTo>
                      <a:lnTo>
                        <a:pt x="423" y="441"/>
                      </a:lnTo>
                      <a:lnTo>
                        <a:pt x="442" y="436"/>
                      </a:lnTo>
                      <a:lnTo>
                        <a:pt x="461" y="430"/>
                      </a:lnTo>
                      <a:lnTo>
                        <a:pt x="479" y="422"/>
                      </a:lnTo>
                      <a:lnTo>
                        <a:pt x="496" y="413"/>
                      </a:lnTo>
                      <a:lnTo>
                        <a:pt x="513" y="402"/>
                      </a:lnTo>
                      <a:lnTo>
                        <a:pt x="529" y="390"/>
                      </a:lnTo>
                      <a:lnTo>
                        <a:pt x="544" y="378"/>
                      </a:lnTo>
                      <a:lnTo>
                        <a:pt x="558" y="363"/>
                      </a:lnTo>
                      <a:lnTo>
                        <a:pt x="571" y="348"/>
                      </a:lnTo>
                      <a:lnTo>
                        <a:pt x="583" y="331"/>
                      </a:lnTo>
                      <a:lnTo>
                        <a:pt x="593" y="314"/>
                      </a:lnTo>
                      <a:lnTo>
                        <a:pt x="603" y="297"/>
                      </a:lnTo>
                      <a:lnTo>
                        <a:pt x="611" y="277"/>
                      </a:lnTo>
                      <a:lnTo>
                        <a:pt x="659" y="296"/>
                      </a:lnTo>
                      <a:lnTo>
                        <a:pt x="647" y="325"/>
                      </a:lnTo>
                      <a:lnTo>
                        <a:pt x="631" y="352"/>
                      </a:lnTo>
                      <a:lnTo>
                        <a:pt x="613" y="376"/>
                      </a:lnTo>
                      <a:lnTo>
                        <a:pt x="593" y="400"/>
                      </a:lnTo>
                      <a:lnTo>
                        <a:pt x="571" y="420"/>
                      </a:lnTo>
                      <a:lnTo>
                        <a:pt x="548" y="440"/>
                      </a:lnTo>
                      <a:lnTo>
                        <a:pt x="523" y="456"/>
                      </a:lnTo>
                      <a:lnTo>
                        <a:pt x="496" y="469"/>
                      </a:lnTo>
                      <a:lnTo>
                        <a:pt x="511" y="626"/>
                      </a:lnTo>
                      <a:lnTo>
                        <a:pt x="736" y="626"/>
                      </a:lnTo>
                      <a:lnTo>
                        <a:pt x="736" y="0"/>
                      </a:lnTo>
                      <a:lnTo>
                        <a:pt x="619" y="0"/>
                      </a:lnTo>
                      <a:lnTo>
                        <a:pt x="549" y="138"/>
                      </a:lnTo>
                      <a:lnTo>
                        <a:pt x="555" y="145"/>
                      </a:lnTo>
                      <a:lnTo>
                        <a:pt x="559" y="154"/>
                      </a:lnTo>
                      <a:lnTo>
                        <a:pt x="561" y="164"/>
                      </a:lnTo>
                      <a:lnTo>
                        <a:pt x="562" y="172"/>
                      </a:lnTo>
                      <a:lnTo>
                        <a:pt x="561" y="183"/>
                      </a:lnTo>
                      <a:lnTo>
                        <a:pt x="558" y="194"/>
                      </a:lnTo>
                      <a:lnTo>
                        <a:pt x="553" y="204"/>
                      </a:lnTo>
                      <a:lnTo>
                        <a:pt x="545" y="212"/>
                      </a:lnTo>
                      <a:lnTo>
                        <a:pt x="538" y="219"/>
                      </a:lnTo>
                      <a:lnTo>
                        <a:pt x="528" y="223"/>
                      </a:lnTo>
                      <a:lnTo>
                        <a:pt x="517" y="227"/>
                      </a:lnTo>
                      <a:lnTo>
                        <a:pt x="506" y="228"/>
                      </a:lnTo>
                      <a:lnTo>
                        <a:pt x="495" y="227"/>
                      </a:lnTo>
                      <a:lnTo>
                        <a:pt x="484" y="223"/>
                      </a:lnTo>
                      <a:lnTo>
                        <a:pt x="474" y="219"/>
                      </a:lnTo>
                      <a:lnTo>
                        <a:pt x="466" y="212"/>
                      </a:lnTo>
                      <a:lnTo>
                        <a:pt x="460" y="204"/>
                      </a:lnTo>
                      <a:lnTo>
                        <a:pt x="455" y="194"/>
                      </a:lnTo>
                      <a:lnTo>
                        <a:pt x="451" y="183"/>
                      </a:lnTo>
                      <a:lnTo>
                        <a:pt x="450" y="172"/>
                      </a:lnTo>
                      <a:lnTo>
                        <a:pt x="451" y="161"/>
                      </a:lnTo>
                      <a:lnTo>
                        <a:pt x="455" y="150"/>
                      </a:lnTo>
                      <a:lnTo>
                        <a:pt x="460" y="142"/>
                      </a:lnTo>
                      <a:lnTo>
                        <a:pt x="466" y="133"/>
                      </a:lnTo>
                      <a:lnTo>
                        <a:pt x="474" y="127"/>
                      </a:lnTo>
                      <a:lnTo>
                        <a:pt x="484" y="122"/>
                      </a:lnTo>
                      <a:lnTo>
                        <a:pt x="495" y="118"/>
                      </a:lnTo>
                      <a:lnTo>
                        <a:pt x="506" y="117"/>
                      </a:lnTo>
                      <a:lnTo>
                        <a:pt x="512" y="117"/>
                      </a:lnTo>
                      <a:lnTo>
                        <a:pt x="518" y="118"/>
                      </a:lnTo>
                      <a:lnTo>
                        <a:pt x="524" y="119"/>
                      </a:lnTo>
                      <a:lnTo>
                        <a:pt x="531" y="122"/>
                      </a:lnTo>
                      <a:lnTo>
                        <a:pt x="535" y="126"/>
                      </a:lnTo>
                      <a:lnTo>
                        <a:pt x="540" y="129"/>
                      </a:lnTo>
                      <a:lnTo>
                        <a:pt x="545" y="133"/>
                      </a:lnTo>
                      <a:lnTo>
                        <a:pt x="549" y="138"/>
                      </a:lnTo>
                      <a:lnTo>
                        <a:pt x="619" y="0"/>
                      </a:lnTo>
                      <a:lnTo>
                        <a:pt x="74" y="0"/>
                      </a:lnTo>
                      <a:lnTo>
                        <a:pt x="177" y="133"/>
                      </a:lnTo>
                      <a:lnTo>
                        <a:pt x="181" y="129"/>
                      </a:lnTo>
                      <a:lnTo>
                        <a:pt x="186" y="127"/>
                      </a:lnTo>
                      <a:lnTo>
                        <a:pt x="190" y="123"/>
                      </a:lnTo>
                      <a:lnTo>
                        <a:pt x="195" y="121"/>
                      </a:lnTo>
                      <a:lnTo>
                        <a:pt x="200" y="119"/>
                      </a:lnTo>
                      <a:lnTo>
                        <a:pt x="205" y="118"/>
                      </a:lnTo>
                      <a:lnTo>
                        <a:pt x="211" y="117"/>
                      </a:lnTo>
                      <a:lnTo>
                        <a:pt x="217" y="117"/>
                      </a:lnTo>
                      <a:lnTo>
                        <a:pt x="228" y="118"/>
                      </a:lnTo>
                      <a:lnTo>
                        <a:pt x="239" y="122"/>
                      </a:lnTo>
                      <a:lnTo>
                        <a:pt x="248" y="127"/>
                      </a:lnTo>
                      <a:lnTo>
                        <a:pt x="257" y="133"/>
                      </a:lnTo>
                      <a:lnTo>
                        <a:pt x="263" y="142"/>
                      </a:lnTo>
                      <a:lnTo>
                        <a:pt x="268" y="150"/>
                      </a:lnTo>
                      <a:lnTo>
                        <a:pt x="271" y="161"/>
                      </a:lnTo>
                      <a:lnTo>
                        <a:pt x="272" y="172"/>
                      </a:lnTo>
                      <a:lnTo>
                        <a:pt x="271" y="183"/>
                      </a:lnTo>
                      <a:lnTo>
                        <a:pt x="268" y="194"/>
                      </a:lnTo>
                      <a:lnTo>
                        <a:pt x="263" y="204"/>
                      </a:lnTo>
                      <a:lnTo>
                        <a:pt x="257" y="212"/>
                      </a:lnTo>
                      <a:lnTo>
                        <a:pt x="248" y="219"/>
                      </a:lnTo>
                      <a:lnTo>
                        <a:pt x="239" y="223"/>
                      </a:lnTo>
                      <a:lnTo>
                        <a:pt x="228" y="227"/>
                      </a:lnTo>
                      <a:lnTo>
                        <a:pt x="217" y="228"/>
                      </a:lnTo>
                      <a:lnTo>
                        <a:pt x="206" y="227"/>
                      </a:lnTo>
                      <a:lnTo>
                        <a:pt x="195" y="223"/>
                      </a:lnTo>
                      <a:lnTo>
                        <a:pt x="186" y="219"/>
                      </a:lnTo>
                      <a:lnTo>
                        <a:pt x="177" y="212"/>
                      </a:lnTo>
                      <a:lnTo>
                        <a:pt x="171" y="204"/>
                      </a:lnTo>
                      <a:lnTo>
                        <a:pt x="166" y="194"/>
                      </a:lnTo>
                      <a:lnTo>
                        <a:pt x="162" y="183"/>
                      </a:lnTo>
                      <a:lnTo>
                        <a:pt x="161" y="172"/>
                      </a:lnTo>
                      <a:lnTo>
                        <a:pt x="162" y="161"/>
                      </a:lnTo>
                      <a:lnTo>
                        <a:pt x="166" y="150"/>
                      </a:lnTo>
                      <a:lnTo>
                        <a:pt x="171" y="142"/>
                      </a:lnTo>
                      <a:lnTo>
                        <a:pt x="177" y="133"/>
                      </a:lnTo>
                      <a:lnTo>
                        <a:pt x="74" y="0"/>
                      </a:lnTo>
                      <a:lnTo>
                        <a:pt x="0" y="0"/>
                      </a:lnTo>
                      <a:lnTo>
                        <a:pt x="0" y="626"/>
                      </a:lnTo>
                      <a:lnTo>
                        <a:pt x="511" y="626"/>
                      </a:lnTo>
                      <a:lnTo>
                        <a:pt x="496" y="469"/>
                      </a:lnTo>
                      <a:close/>
                    </a:path>
                  </a:pathLst>
                </a:custGeom>
                <a:solidFill>
                  <a:srgbClr val="020CB2"/>
                </a:solidFill>
                <a:ln w="9525">
                  <a:noFill/>
                  <a:round/>
                  <a:headEnd/>
                  <a:tailEnd/>
                </a:ln>
              </p:spPr>
              <p:txBody>
                <a:bodyPr/>
                <a:lstStyle/>
                <a:p>
                  <a:endParaRPr lang="zh-TW" altLang="en-US"/>
                </a:p>
              </p:txBody>
            </p:sp>
            <p:sp>
              <p:nvSpPr>
                <p:cNvPr id="36887" name="Freeform 23"/>
                <p:cNvSpPr>
                  <a:spLocks/>
                </p:cNvSpPr>
                <p:nvPr/>
              </p:nvSpPr>
              <p:spPr bwMode="auto">
                <a:xfrm>
                  <a:off x="2120" y="3500"/>
                  <a:ext cx="369" cy="306"/>
                </a:xfrm>
                <a:custGeom>
                  <a:avLst/>
                  <a:gdLst>
                    <a:gd name="T0" fmla="*/ 58 w 736"/>
                    <a:gd name="T1" fmla="*/ 62 h 612"/>
                    <a:gd name="T2" fmla="*/ 52 w 736"/>
                    <a:gd name="T3" fmla="*/ 63 h 612"/>
                    <a:gd name="T4" fmla="*/ 45 w 736"/>
                    <a:gd name="T5" fmla="*/ 65 h 612"/>
                    <a:gd name="T6" fmla="*/ 36 w 736"/>
                    <a:gd name="T7" fmla="*/ 63 h 612"/>
                    <a:gd name="T8" fmla="*/ 27 w 736"/>
                    <a:gd name="T9" fmla="*/ 60 h 612"/>
                    <a:gd name="T10" fmla="*/ 20 w 736"/>
                    <a:gd name="T11" fmla="*/ 55 h 612"/>
                    <a:gd name="T12" fmla="*/ 14 w 736"/>
                    <a:gd name="T13" fmla="*/ 49 h 612"/>
                    <a:gd name="T14" fmla="*/ 9 w 736"/>
                    <a:gd name="T15" fmla="*/ 41 h 612"/>
                    <a:gd name="T16" fmla="*/ 15 w 736"/>
                    <a:gd name="T17" fmla="*/ 39 h 612"/>
                    <a:gd name="T18" fmla="*/ 19 w 736"/>
                    <a:gd name="T19" fmla="*/ 45 h 612"/>
                    <a:gd name="T20" fmla="*/ 24 w 736"/>
                    <a:gd name="T21" fmla="*/ 50 h 612"/>
                    <a:gd name="T22" fmla="*/ 30 w 736"/>
                    <a:gd name="T23" fmla="*/ 54 h 612"/>
                    <a:gd name="T24" fmla="*/ 37 w 736"/>
                    <a:gd name="T25" fmla="*/ 56 h 612"/>
                    <a:gd name="T26" fmla="*/ 45 w 736"/>
                    <a:gd name="T27" fmla="*/ 57 h 612"/>
                    <a:gd name="T28" fmla="*/ 53 w 736"/>
                    <a:gd name="T29" fmla="*/ 56 h 612"/>
                    <a:gd name="T30" fmla="*/ 60 w 736"/>
                    <a:gd name="T31" fmla="*/ 54 h 612"/>
                    <a:gd name="T32" fmla="*/ 66 w 736"/>
                    <a:gd name="T33" fmla="*/ 50 h 612"/>
                    <a:gd name="T34" fmla="*/ 71 w 736"/>
                    <a:gd name="T35" fmla="*/ 45 h 612"/>
                    <a:gd name="T36" fmla="*/ 75 w 736"/>
                    <a:gd name="T37" fmla="*/ 39 h 612"/>
                    <a:gd name="T38" fmla="*/ 81 w 736"/>
                    <a:gd name="T39" fmla="*/ 42 h 612"/>
                    <a:gd name="T40" fmla="*/ 74 w 736"/>
                    <a:gd name="T41" fmla="*/ 51 h 612"/>
                    <a:gd name="T42" fmla="*/ 65 w 736"/>
                    <a:gd name="T43" fmla="*/ 58 h 612"/>
                    <a:gd name="T44" fmla="*/ 93 w 736"/>
                    <a:gd name="T45" fmla="*/ 77 h 612"/>
                    <a:gd name="T46" fmla="*/ 69 w 736"/>
                    <a:gd name="T47" fmla="*/ 19 h 612"/>
                    <a:gd name="T48" fmla="*/ 70 w 736"/>
                    <a:gd name="T49" fmla="*/ 22 h 612"/>
                    <a:gd name="T50" fmla="*/ 69 w 736"/>
                    <a:gd name="T51" fmla="*/ 26 h 612"/>
                    <a:gd name="T52" fmla="*/ 67 w 736"/>
                    <a:gd name="T53" fmla="*/ 29 h 612"/>
                    <a:gd name="T54" fmla="*/ 63 w 736"/>
                    <a:gd name="T55" fmla="*/ 30 h 612"/>
                    <a:gd name="T56" fmla="*/ 59 w 736"/>
                    <a:gd name="T57" fmla="*/ 29 h 612"/>
                    <a:gd name="T58" fmla="*/ 57 w 736"/>
                    <a:gd name="T59" fmla="*/ 26 h 612"/>
                    <a:gd name="T60" fmla="*/ 56 w 736"/>
                    <a:gd name="T61" fmla="*/ 22 h 612"/>
                    <a:gd name="T62" fmla="*/ 58 w 736"/>
                    <a:gd name="T63" fmla="*/ 19 h 612"/>
                    <a:gd name="T64" fmla="*/ 62 w 736"/>
                    <a:gd name="T65" fmla="*/ 17 h 612"/>
                    <a:gd name="T66" fmla="*/ 65 w 736"/>
                    <a:gd name="T67" fmla="*/ 17 h 612"/>
                    <a:gd name="T68" fmla="*/ 67 w 736"/>
                    <a:gd name="T69" fmla="*/ 18 h 612"/>
                    <a:gd name="T70" fmla="*/ 69 w 736"/>
                    <a:gd name="T71" fmla="*/ 19 h 612"/>
                    <a:gd name="T72" fmla="*/ 22 w 736"/>
                    <a:gd name="T73" fmla="*/ 19 h 612"/>
                    <a:gd name="T74" fmla="*/ 24 w 736"/>
                    <a:gd name="T75" fmla="*/ 18 h 612"/>
                    <a:gd name="T76" fmla="*/ 25 w 736"/>
                    <a:gd name="T77" fmla="*/ 17 h 612"/>
                    <a:gd name="T78" fmla="*/ 28 w 736"/>
                    <a:gd name="T79" fmla="*/ 17 h 612"/>
                    <a:gd name="T80" fmla="*/ 32 w 736"/>
                    <a:gd name="T81" fmla="*/ 19 h 612"/>
                    <a:gd name="T82" fmla="*/ 34 w 736"/>
                    <a:gd name="T83" fmla="*/ 22 h 612"/>
                    <a:gd name="T84" fmla="*/ 33 w 736"/>
                    <a:gd name="T85" fmla="*/ 26 h 612"/>
                    <a:gd name="T86" fmla="*/ 31 w 736"/>
                    <a:gd name="T87" fmla="*/ 29 h 612"/>
                    <a:gd name="T88" fmla="*/ 27 w 736"/>
                    <a:gd name="T89" fmla="*/ 30 h 612"/>
                    <a:gd name="T90" fmla="*/ 23 w 736"/>
                    <a:gd name="T91" fmla="*/ 29 h 612"/>
                    <a:gd name="T92" fmla="*/ 21 w 736"/>
                    <a:gd name="T93" fmla="*/ 26 h 612"/>
                    <a:gd name="T94" fmla="*/ 20 w 736"/>
                    <a:gd name="T95" fmla="*/ 22 h 612"/>
                    <a:gd name="T96" fmla="*/ 22 w 736"/>
                    <a:gd name="T97" fmla="*/ 19 h 612"/>
                    <a:gd name="T98" fmla="*/ 0 w 736"/>
                    <a:gd name="T99" fmla="*/ 77 h 61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36"/>
                    <a:gd name="T151" fmla="*/ 0 h 612"/>
                    <a:gd name="T152" fmla="*/ 736 w 736"/>
                    <a:gd name="T153" fmla="*/ 612 h 61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36" h="612">
                      <a:moveTo>
                        <a:pt x="491" y="484"/>
                      </a:moveTo>
                      <a:lnTo>
                        <a:pt x="476" y="490"/>
                      </a:lnTo>
                      <a:lnTo>
                        <a:pt x="460" y="497"/>
                      </a:lnTo>
                      <a:lnTo>
                        <a:pt x="444" y="501"/>
                      </a:lnTo>
                      <a:lnTo>
                        <a:pt x="427" y="506"/>
                      </a:lnTo>
                      <a:lnTo>
                        <a:pt x="409" y="509"/>
                      </a:lnTo>
                      <a:lnTo>
                        <a:pt x="392" y="511"/>
                      </a:lnTo>
                      <a:lnTo>
                        <a:pt x="375" y="514"/>
                      </a:lnTo>
                      <a:lnTo>
                        <a:pt x="357" y="514"/>
                      </a:lnTo>
                      <a:lnTo>
                        <a:pt x="332" y="512"/>
                      </a:lnTo>
                      <a:lnTo>
                        <a:pt x="308" y="510"/>
                      </a:lnTo>
                      <a:lnTo>
                        <a:pt x="283" y="505"/>
                      </a:lnTo>
                      <a:lnTo>
                        <a:pt x="261" y="499"/>
                      </a:lnTo>
                      <a:lnTo>
                        <a:pt x="238" y="492"/>
                      </a:lnTo>
                      <a:lnTo>
                        <a:pt x="216" y="482"/>
                      </a:lnTo>
                      <a:lnTo>
                        <a:pt x="195" y="471"/>
                      </a:lnTo>
                      <a:lnTo>
                        <a:pt x="176" y="459"/>
                      </a:lnTo>
                      <a:lnTo>
                        <a:pt x="157" y="444"/>
                      </a:lnTo>
                      <a:lnTo>
                        <a:pt x="139" y="429"/>
                      </a:lnTo>
                      <a:lnTo>
                        <a:pt x="122" y="412"/>
                      </a:lnTo>
                      <a:lnTo>
                        <a:pt x="107" y="395"/>
                      </a:lnTo>
                      <a:lnTo>
                        <a:pt x="93" y="375"/>
                      </a:lnTo>
                      <a:lnTo>
                        <a:pt x="79" y="355"/>
                      </a:lnTo>
                      <a:lnTo>
                        <a:pt x="68" y="334"/>
                      </a:lnTo>
                      <a:lnTo>
                        <a:pt x="58" y="311"/>
                      </a:lnTo>
                      <a:lnTo>
                        <a:pt x="106" y="292"/>
                      </a:lnTo>
                      <a:lnTo>
                        <a:pt x="115" y="312"/>
                      </a:lnTo>
                      <a:lnTo>
                        <a:pt x="124" y="329"/>
                      </a:lnTo>
                      <a:lnTo>
                        <a:pt x="134" y="346"/>
                      </a:lnTo>
                      <a:lnTo>
                        <a:pt x="146" y="363"/>
                      </a:lnTo>
                      <a:lnTo>
                        <a:pt x="160" y="378"/>
                      </a:lnTo>
                      <a:lnTo>
                        <a:pt x="173" y="391"/>
                      </a:lnTo>
                      <a:lnTo>
                        <a:pt x="189" y="405"/>
                      </a:lnTo>
                      <a:lnTo>
                        <a:pt x="205" y="416"/>
                      </a:lnTo>
                      <a:lnTo>
                        <a:pt x="221" y="427"/>
                      </a:lnTo>
                      <a:lnTo>
                        <a:pt x="239" y="435"/>
                      </a:lnTo>
                      <a:lnTo>
                        <a:pt x="258" y="444"/>
                      </a:lnTo>
                      <a:lnTo>
                        <a:pt x="276" y="450"/>
                      </a:lnTo>
                      <a:lnTo>
                        <a:pt x="296" y="455"/>
                      </a:lnTo>
                      <a:lnTo>
                        <a:pt x="315" y="460"/>
                      </a:lnTo>
                      <a:lnTo>
                        <a:pt x="336" y="461"/>
                      </a:lnTo>
                      <a:lnTo>
                        <a:pt x="357" y="462"/>
                      </a:lnTo>
                      <a:lnTo>
                        <a:pt x="378" y="461"/>
                      </a:lnTo>
                      <a:lnTo>
                        <a:pt x="397" y="460"/>
                      </a:lnTo>
                      <a:lnTo>
                        <a:pt x="417" y="455"/>
                      </a:lnTo>
                      <a:lnTo>
                        <a:pt x="436" y="450"/>
                      </a:lnTo>
                      <a:lnTo>
                        <a:pt x="456" y="444"/>
                      </a:lnTo>
                      <a:lnTo>
                        <a:pt x="473" y="435"/>
                      </a:lnTo>
                      <a:lnTo>
                        <a:pt x="491" y="427"/>
                      </a:lnTo>
                      <a:lnTo>
                        <a:pt x="507" y="416"/>
                      </a:lnTo>
                      <a:lnTo>
                        <a:pt x="523" y="405"/>
                      </a:lnTo>
                      <a:lnTo>
                        <a:pt x="539" y="391"/>
                      </a:lnTo>
                      <a:lnTo>
                        <a:pt x="553" y="378"/>
                      </a:lnTo>
                      <a:lnTo>
                        <a:pt x="566" y="363"/>
                      </a:lnTo>
                      <a:lnTo>
                        <a:pt x="578" y="346"/>
                      </a:lnTo>
                      <a:lnTo>
                        <a:pt x="588" y="329"/>
                      </a:lnTo>
                      <a:lnTo>
                        <a:pt x="598" y="312"/>
                      </a:lnTo>
                      <a:lnTo>
                        <a:pt x="606" y="292"/>
                      </a:lnTo>
                      <a:lnTo>
                        <a:pt x="654" y="311"/>
                      </a:lnTo>
                      <a:lnTo>
                        <a:pt x="642" y="339"/>
                      </a:lnTo>
                      <a:lnTo>
                        <a:pt x="626" y="366"/>
                      </a:lnTo>
                      <a:lnTo>
                        <a:pt x="608" y="391"/>
                      </a:lnTo>
                      <a:lnTo>
                        <a:pt x="588" y="413"/>
                      </a:lnTo>
                      <a:lnTo>
                        <a:pt x="566" y="435"/>
                      </a:lnTo>
                      <a:lnTo>
                        <a:pt x="543" y="454"/>
                      </a:lnTo>
                      <a:lnTo>
                        <a:pt x="518" y="470"/>
                      </a:lnTo>
                      <a:lnTo>
                        <a:pt x="491" y="484"/>
                      </a:lnTo>
                      <a:lnTo>
                        <a:pt x="511" y="612"/>
                      </a:lnTo>
                      <a:lnTo>
                        <a:pt x="736" y="612"/>
                      </a:lnTo>
                      <a:lnTo>
                        <a:pt x="736" y="0"/>
                      </a:lnTo>
                      <a:lnTo>
                        <a:pt x="619" y="0"/>
                      </a:lnTo>
                      <a:lnTo>
                        <a:pt x="544" y="152"/>
                      </a:lnTo>
                      <a:lnTo>
                        <a:pt x="550" y="159"/>
                      </a:lnTo>
                      <a:lnTo>
                        <a:pt x="554" y="167"/>
                      </a:lnTo>
                      <a:lnTo>
                        <a:pt x="555" y="177"/>
                      </a:lnTo>
                      <a:lnTo>
                        <a:pt x="556" y="187"/>
                      </a:lnTo>
                      <a:lnTo>
                        <a:pt x="555" y="198"/>
                      </a:lnTo>
                      <a:lnTo>
                        <a:pt x="551" y="209"/>
                      </a:lnTo>
                      <a:lnTo>
                        <a:pt x="547" y="219"/>
                      </a:lnTo>
                      <a:lnTo>
                        <a:pt x="540" y="226"/>
                      </a:lnTo>
                      <a:lnTo>
                        <a:pt x="532" y="234"/>
                      </a:lnTo>
                      <a:lnTo>
                        <a:pt x="523" y="238"/>
                      </a:lnTo>
                      <a:lnTo>
                        <a:pt x="512" y="242"/>
                      </a:lnTo>
                      <a:lnTo>
                        <a:pt x="501" y="243"/>
                      </a:lnTo>
                      <a:lnTo>
                        <a:pt x="490" y="242"/>
                      </a:lnTo>
                      <a:lnTo>
                        <a:pt x="479" y="238"/>
                      </a:lnTo>
                      <a:lnTo>
                        <a:pt x="469" y="234"/>
                      </a:lnTo>
                      <a:lnTo>
                        <a:pt x="461" y="226"/>
                      </a:lnTo>
                      <a:lnTo>
                        <a:pt x="455" y="219"/>
                      </a:lnTo>
                      <a:lnTo>
                        <a:pt x="450" y="209"/>
                      </a:lnTo>
                      <a:lnTo>
                        <a:pt x="446" y="198"/>
                      </a:lnTo>
                      <a:lnTo>
                        <a:pt x="445" y="187"/>
                      </a:lnTo>
                      <a:lnTo>
                        <a:pt x="446" y="176"/>
                      </a:lnTo>
                      <a:lnTo>
                        <a:pt x="450" y="165"/>
                      </a:lnTo>
                      <a:lnTo>
                        <a:pt x="455" y="155"/>
                      </a:lnTo>
                      <a:lnTo>
                        <a:pt x="461" y="148"/>
                      </a:lnTo>
                      <a:lnTo>
                        <a:pt x="469" y="141"/>
                      </a:lnTo>
                      <a:lnTo>
                        <a:pt x="479" y="136"/>
                      </a:lnTo>
                      <a:lnTo>
                        <a:pt x="490" y="132"/>
                      </a:lnTo>
                      <a:lnTo>
                        <a:pt x="501" y="131"/>
                      </a:lnTo>
                      <a:lnTo>
                        <a:pt x="507" y="131"/>
                      </a:lnTo>
                      <a:lnTo>
                        <a:pt x="513" y="132"/>
                      </a:lnTo>
                      <a:lnTo>
                        <a:pt x="520" y="134"/>
                      </a:lnTo>
                      <a:lnTo>
                        <a:pt x="526" y="137"/>
                      </a:lnTo>
                      <a:lnTo>
                        <a:pt x="531" y="139"/>
                      </a:lnTo>
                      <a:lnTo>
                        <a:pt x="535" y="143"/>
                      </a:lnTo>
                      <a:lnTo>
                        <a:pt x="540" y="147"/>
                      </a:lnTo>
                      <a:lnTo>
                        <a:pt x="544" y="152"/>
                      </a:lnTo>
                      <a:lnTo>
                        <a:pt x="619" y="0"/>
                      </a:lnTo>
                      <a:lnTo>
                        <a:pt x="74" y="0"/>
                      </a:lnTo>
                      <a:lnTo>
                        <a:pt x="172" y="148"/>
                      </a:lnTo>
                      <a:lnTo>
                        <a:pt x="176" y="144"/>
                      </a:lnTo>
                      <a:lnTo>
                        <a:pt x="181" y="141"/>
                      </a:lnTo>
                      <a:lnTo>
                        <a:pt x="186" y="138"/>
                      </a:lnTo>
                      <a:lnTo>
                        <a:pt x="190" y="136"/>
                      </a:lnTo>
                      <a:lnTo>
                        <a:pt x="195" y="133"/>
                      </a:lnTo>
                      <a:lnTo>
                        <a:pt x="200" y="132"/>
                      </a:lnTo>
                      <a:lnTo>
                        <a:pt x="206" y="131"/>
                      </a:lnTo>
                      <a:lnTo>
                        <a:pt x="212" y="131"/>
                      </a:lnTo>
                      <a:lnTo>
                        <a:pt x="223" y="132"/>
                      </a:lnTo>
                      <a:lnTo>
                        <a:pt x="234" y="136"/>
                      </a:lnTo>
                      <a:lnTo>
                        <a:pt x="243" y="141"/>
                      </a:lnTo>
                      <a:lnTo>
                        <a:pt x="252" y="148"/>
                      </a:lnTo>
                      <a:lnTo>
                        <a:pt x="258" y="155"/>
                      </a:lnTo>
                      <a:lnTo>
                        <a:pt x="263" y="165"/>
                      </a:lnTo>
                      <a:lnTo>
                        <a:pt x="266" y="176"/>
                      </a:lnTo>
                      <a:lnTo>
                        <a:pt x="268" y="187"/>
                      </a:lnTo>
                      <a:lnTo>
                        <a:pt x="266" y="198"/>
                      </a:lnTo>
                      <a:lnTo>
                        <a:pt x="263" y="209"/>
                      </a:lnTo>
                      <a:lnTo>
                        <a:pt x="258" y="219"/>
                      </a:lnTo>
                      <a:lnTo>
                        <a:pt x="252" y="226"/>
                      </a:lnTo>
                      <a:lnTo>
                        <a:pt x="243" y="234"/>
                      </a:lnTo>
                      <a:lnTo>
                        <a:pt x="234" y="238"/>
                      </a:lnTo>
                      <a:lnTo>
                        <a:pt x="223" y="242"/>
                      </a:lnTo>
                      <a:lnTo>
                        <a:pt x="212" y="243"/>
                      </a:lnTo>
                      <a:lnTo>
                        <a:pt x="201" y="242"/>
                      </a:lnTo>
                      <a:lnTo>
                        <a:pt x="190" y="238"/>
                      </a:lnTo>
                      <a:lnTo>
                        <a:pt x="181" y="234"/>
                      </a:lnTo>
                      <a:lnTo>
                        <a:pt x="172" y="226"/>
                      </a:lnTo>
                      <a:lnTo>
                        <a:pt x="166" y="219"/>
                      </a:lnTo>
                      <a:lnTo>
                        <a:pt x="161" y="209"/>
                      </a:lnTo>
                      <a:lnTo>
                        <a:pt x="157" y="198"/>
                      </a:lnTo>
                      <a:lnTo>
                        <a:pt x="156" y="187"/>
                      </a:lnTo>
                      <a:lnTo>
                        <a:pt x="157" y="176"/>
                      </a:lnTo>
                      <a:lnTo>
                        <a:pt x="161" y="165"/>
                      </a:lnTo>
                      <a:lnTo>
                        <a:pt x="166" y="156"/>
                      </a:lnTo>
                      <a:lnTo>
                        <a:pt x="172" y="148"/>
                      </a:lnTo>
                      <a:lnTo>
                        <a:pt x="74" y="0"/>
                      </a:lnTo>
                      <a:lnTo>
                        <a:pt x="0" y="0"/>
                      </a:lnTo>
                      <a:lnTo>
                        <a:pt x="0" y="612"/>
                      </a:lnTo>
                      <a:lnTo>
                        <a:pt x="511" y="612"/>
                      </a:lnTo>
                      <a:lnTo>
                        <a:pt x="491" y="484"/>
                      </a:lnTo>
                      <a:close/>
                    </a:path>
                  </a:pathLst>
                </a:custGeom>
                <a:solidFill>
                  <a:srgbClr val="020CB2"/>
                </a:solidFill>
                <a:ln w="9525">
                  <a:noFill/>
                  <a:round/>
                  <a:headEnd/>
                  <a:tailEnd/>
                </a:ln>
              </p:spPr>
              <p:txBody>
                <a:bodyPr/>
                <a:lstStyle/>
                <a:p>
                  <a:endParaRPr lang="zh-TW" altLang="en-US"/>
                </a:p>
              </p:txBody>
            </p:sp>
            <p:sp>
              <p:nvSpPr>
                <p:cNvPr id="36888" name="Freeform 24"/>
                <p:cNvSpPr>
                  <a:spLocks/>
                </p:cNvSpPr>
                <p:nvPr/>
              </p:nvSpPr>
              <p:spPr bwMode="auto">
                <a:xfrm>
                  <a:off x="2702" y="3153"/>
                  <a:ext cx="401" cy="276"/>
                </a:xfrm>
                <a:custGeom>
                  <a:avLst/>
                  <a:gdLst>
                    <a:gd name="T0" fmla="*/ 62 w 804"/>
                    <a:gd name="T1" fmla="*/ 57 h 552"/>
                    <a:gd name="T2" fmla="*/ 56 w 804"/>
                    <a:gd name="T3" fmla="*/ 59 h 552"/>
                    <a:gd name="T4" fmla="*/ 49 w 804"/>
                    <a:gd name="T5" fmla="*/ 59 h 552"/>
                    <a:gd name="T6" fmla="*/ 40 w 804"/>
                    <a:gd name="T7" fmla="*/ 58 h 552"/>
                    <a:gd name="T8" fmla="*/ 32 w 804"/>
                    <a:gd name="T9" fmla="*/ 55 h 552"/>
                    <a:gd name="T10" fmla="*/ 24 w 804"/>
                    <a:gd name="T11" fmla="*/ 51 h 552"/>
                    <a:gd name="T12" fmla="*/ 18 w 804"/>
                    <a:gd name="T13" fmla="*/ 44 h 552"/>
                    <a:gd name="T14" fmla="*/ 13 w 804"/>
                    <a:gd name="T15" fmla="*/ 37 h 552"/>
                    <a:gd name="T16" fmla="*/ 19 w 804"/>
                    <a:gd name="T17" fmla="*/ 35 h 552"/>
                    <a:gd name="T18" fmla="*/ 23 w 804"/>
                    <a:gd name="T19" fmla="*/ 40 h 552"/>
                    <a:gd name="T20" fmla="*/ 28 w 804"/>
                    <a:gd name="T21" fmla="*/ 46 h 552"/>
                    <a:gd name="T22" fmla="*/ 35 w 804"/>
                    <a:gd name="T23" fmla="*/ 50 h 552"/>
                    <a:gd name="T24" fmla="*/ 42 w 804"/>
                    <a:gd name="T25" fmla="*/ 52 h 552"/>
                    <a:gd name="T26" fmla="*/ 49 w 804"/>
                    <a:gd name="T27" fmla="*/ 53 h 552"/>
                    <a:gd name="T28" fmla="*/ 57 w 804"/>
                    <a:gd name="T29" fmla="*/ 52 h 552"/>
                    <a:gd name="T30" fmla="*/ 64 w 804"/>
                    <a:gd name="T31" fmla="*/ 50 h 552"/>
                    <a:gd name="T32" fmla="*/ 70 w 804"/>
                    <a:gd name="T33" fmla="*/ 46 h 552"/>
                    <a:gd name="T34" fmla="*/ 75 w 804"/>
                    <a:gd name="T35" fmla="*/ 40 h 552"/>
                    <a:gd name="T36" fmla="*/ 79 w 804"/>
                    <a:gd name="T37" fmla="*/ 35 h 552"/>
                    <a:gd name="T38" fmla="*/ 85 w 804"/>
                    <a:gd name="T39" fmla="*/ 38 h 552"/>
                    <a:gd name="T40" fmla="*/ 78 w 804"/>
                    <a:gd name="T41" fmla="*/ 47 h 552"/>
                    <a:gd name="T42" fmla="*/ 69 w 804"/>
                    <a:gd name="T43" fmla="*/ 54 h 552"/>
                    <a:gd name="T44" fmla="*/ 100 w 804"/>
                    <a:gd name="T45" fmla="*/ 69 h 552"/>
                    <a:gd name="T46" fmla="*/ 73 w 804"/>
                    <a:gd name="T47" fmla="*/ 14 h 552"/>
                    <a:gd name="T48" fmla="*/ 74 w 804"/>
                    <a:gd name="T49" fmla="*/ 17 h 552"/>
                    <a:gd name="T50" fmla="*/ 74 w 804"/>
                    <a:gd name="T51" fmla="*/ 21 h 552"/>
                    <a:gd name="T52" fmla="*/ 71 w 804"/>
                    <a:gd name="T53" fmla="*/ 24 h 552"/>
                    <a:gd name="T54" fmla="*/ 67 w 804"/>
                    <a:gd name="T55" fmla="*/ 25 h 552"/>
                    <a:gd name="T56" fmla="*/ 63 w 804"/>
                    <a:gd name="T57" fmla="*/ 24 h 552"/>
                    <a:gd name="T58" fmla="*/ 61 w 804"/>
                    <a:gd name="T59" fmla="*/ 21 h 552"/>
                    <a:gd name="T60" fmla="*/ 60 w 804"/>
                    <a:gd name="T61" fmla="*/ 17 h 552"/>
                    <a:gd name="T62" fmla="*/ 62 w 804"/>
                    <a:gd name="T63" fmla="*/ 14 h 552"/>
                    <a:gd name="T64" fmla="*/ 66 w 804"/>
                    <a:gd name="T65" fmla="*/ 12 h 552"/>
                    <a:gd name="T66" fmla="*/ 69 w 804"/>
                    <a:gd name="T67" fmla="*/ 12 h 552"/>
                    <a:gd name="T68" fmla="*/ 71 w 804"/>
                    <a:gd name="T69" fmla="*/ 13 h 552"/>
                    <a:gd name="T70" fmla="*/ 73 w 804"/>
                    <a:gd name="T71" fmla="*/ 14 h 552"/>
                    <a:gd name="T72" fmla="*/ 26 w 804"/>
                    <a:gd name="T73" fmla="*/ 14 h 552"/>
                    <a:gd name="T74" fmla="*/ 28 w 804"/>
                    <a:gd name="T75" fmla="*/ 12 h 552"/>
                    <a:gd name="T76" fmla="*/ 30 w 804"/>
                    <a:gd name="T77" fmla="*/ 12 h 552"/>
                    <a:gd name="T78" fmla="*/ 33 w 804"/>
                    <a:gd name="T79" fmla="*/ 12 h 552"/>
                    <a:gd name="T80" fmla="*/ 36 w 804"/>
                    <a:gd name="T81" fmla="*/ 14 h 552"/>
                    <a:gd name="T82" fmla="*/ 38 w 804"/>
                    <a:gd name="T83" fmla="*/ 17 h 552"/>
                    <a:gd name="T84" fmla="*/ 38 w 804"/>
                    <a:gd name="T85" fmla="*/ 21 h 552"/>
                    <a:gd name="T86" fmla="*/ 35 w 804"/>
                    <a:gd name="T87" fmla="*/ 24 h 552"/>
                    <a:gd name="T88" fmla="*/ 31 w 804"/>
                    <a:gd name="T89" fmla="*/ 25 h 552"/>
                    <a:gd name="T90" fmla="*/ 27 w 804"/>
                    <a:gd name="T91" fmla="*/ 24 h 552"/>
                    <a:gd name="T92" fmla="*/ 25 w 804"/>
                    <a:gd name="T93" fmla="*/ 21 h 552"/>
                    <a:gd name="T94" fmla="*/ 24 w 804"/>
                    <a:gd name="T95" fmla="*/ 17 h 552"/>
                    <a:gd name="T96" fmla="*/ 26 w 804"/>
                    <a:gd name="T97" fmla="*/ 14 h 552"/>
                    <a:gd name="T98" fmla="*/ 0 w 804"/>
                    <a:gd name="T99" fmla="*/ 69 h 55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04"/>
                    <a:gd name="T151" fmla="*/ 0 h 552"/>
                    <a:gd name="T152" fmla="*/ 804 w 804"/>
                    <a:gd name="T153" fmla="*/ 552 h 55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04" h="552">
                      <a:moveTo>
                        <a:pt x="532" y="448"/>
                      </a:moveTo>
                      <a:lnTo>
                        <a:pt x="516" y="455"/>
                      </a:lnTo>
                      <a:lnTo>
                        <a:pt x="500" y="461"/>
                      </a:lnTo>
                      <a:lnTo>
                        <a:pt x="485" y="466"/>
                      </a:lnTo>
                      <a:lnTo>
                        <a:pt x="467" y="470"/>
                      </a:lnTo>
                      <a:lnTo>
                        <a:pt x="450" y="474"/>
                      </a:lnTo>
                      <a:lnTo>
                        <a:pt x="433" y="476"/>
                      </a:lnTo>
                      <a:lnTo>
                        <a:pt x="416" y="479"/>
                      </a:lnTo>
                      <a:lnTo>
                        <a:pt x="398" y="479"/>
                      </a:lnTo>
                      <a:lnTo>
                        <a:pt x="373" y="477"/>
                      </a:lnTo>
                      <a:lnTo>
                        <a:pt x="349" y="475"/>
                      </a:lnTo>
                      <a:lnTo>
                        <a:pt x="326" y="470"/>
                      </a:lnTo>
                      <a:lnTo>
                        <a:pt x="302" y="464"/>
                      </a:lnTo>
                      <a:lnTo>
                        <a:pt x="280" y="457"/>
                      </a:lnTo>
                      <a:lnTo>
                        <a:pt x="258" y="447"/>
                      </a:lnTo>
                      <a:lnTo>
                        <a:pt x="237" y="436"/>
                      </a:lnTo>
                      <a:lnTo>
                        <a:pt x="218" y="422"/>
                      </a:lnTo>
                      <a:lnTo>
                        <a:pt x="198" y="409"/>
                      </a:lnTo>
                      <a:lnTo>
                        <a:pt x="181" y="393"/>
                      </a:lnTo>
                      <a:lnTo>
                        <a:pt x="164" y="377"/>
                      </a:lnTo>
                      <a:lnTo>
                        <a:pt x="148" y="359"/>
                      </a:lnTo>
                      <a:lnTo>
                        <a:pt x="135" y="339"/>
                      </a:lnTo>
                      <a:lnTo>
                        <a:pt x="121" y="320"/>
                      </a:lnTo>
                      <a:lnTo>
                        <a:pt x="110" y="298"/>
                      </a:lnTo>
                      <a:lnTo>
                        <a:pt x="100" y="275"/>
                      </a:lnTo>
                      <a:lnTo>
                        <a:pt x="148" y="256"/>
                      </a:lnTo>
                      <a:lnTo>
                        <a:pt x="157" y="275"/>
                      </a:lnTo>
                      <a:lnTo>
                        <a:pt x="166" y="293"/>
                      </a:lnTo>
                      <a:lnTo>
                        <a:pt x="176" y="310"/>
                      </a:lnTo>
                      <a:lnTo>
                        <a:pt x="188" y="327"/>
                      </a:lnTo>
                      <a:lnTo>
                        <a:pt x="202" y="342"/>
                      </a:lnTo>
                      <a:lnTo>
                        <a:pt x="215" y="356"/>
                      </a:lnTo>
                      <a:lnTo>
                        <a:pt x="230" y="368"/>
                      </a:lnTo>
                      <a:lnTo>
                        <a:pt x="246" y="381"/>
                      </a:lnTo>
                      <a:lnTo>
                        <a:pt x="263" y="392"/>
                      </a:lnTo>
                      <a:lnTo>
                        <a:pt x="280" y="400"/>
                      </a:lnTo>
                      <a:lnTo>
                        <a:pt x="299" y="409"/>
                      </a:lnTo>
                      <a:lnTo>
                        <a:pt x="317" y="415"/>
                      </a:lnTo>
                      <a:lnTo>
                        <a:pt x="337" y="420"/>
                      </a:lnTo>
                      <a:lnTo>
                        <a:pt x="356" y="424"/>
                      </a:lnTo>
                      <a:lnTo>
                        <a:pt x="377" y="426"/>
                      </a:lnTo>
                      <a:lnTo>
                        <a:pt x="398" y="427"/>
                      </a:lnTo>
                      <a:lnTo>
                        <a:pt x="419" y="426"/>
                      </a:lnTo>
                      <a:lnTo>
                        <a:pt x="439" y="424"/>
                      </a:lnTo>
                      <a:lnTo>
                        <a:pt x="459" y="420"/>
                      </a:lnTo>
                      <a:lnTo>
                        <a:pt x="478" y="415"/>
                      </a:lnTo>
                      <a:lnTo>
                        <a:pt x="497" y="409"/>
                      </a:lnTo>
                      <a:lnTo>
                        <a:pt x="515" y="400"/>
                      </a:lnTo>
                      <a:lnTo>
                        <a:pt x="532" y="392"/>
                      </a:lnTo>
                      <a:lnTo>
                        <a:pt x="549" y="381"/>
                      </a:lnTo>
                      <a:lnTo>
                        <a:pt x="565" y="368"/>
                      </a:lnTo>
                      <a:lnTo>
                        <a:pt x="580" y="356"/>
                      </a:lnTo>
                      <a:lnTo>
                        <a:pt x="593" y="342"/>
                      </a:lnTo>
                      <a:lnTo>
                        <a:pt x="607" y="327"/>
                      </a:lnTo>
                      <a:lnTo>
                        <a:pt x="619" y="310"/>
                      </a:lnTo>
                      <a:lnTo>
                        <a:pt x="629" y="293"/>
                      </a:lnTo>
                      <a:lnTo>
                        <a:pt x="639" y="275"/>
                      </a:lnTo>
                      <a:lnTo>
                        <a:pt x="647" y="256"/>
                      </a:lnTo>
                      <a:lnTo>
                        <a:pt x="695" y="275"/>
                      </a:lnTo>
                      <a:lnTo>
                        <a:pt x="683" y="304"/>
                      </a:lnTo>
                      <a:lnTo>
                        <a:pt x="667" y="331"/>
                      </a:lnTo>
                      <a:lnTo>
                        <a:pt x="650" y="356"/>
                      </a:lnTo>
                      <a:lnTo>
                        <a:pt x="630" y="378"/>
                      </a:lnTo>
                      <a:lnTo>
                        <a:pt x="608" y="399"/>
                      </a:lnTo>
                      <a:lnTo>
                        <a:pt x="585" y="419"/>
                      </a:lnTo>
                      <a:lnTo>
                        <a:pt x="559" y="435"/>
                      </a:lnTo>
                      <a:lnTo>
                        <a:pt x="532" y="448"/>
                      </a:lnTo>
                      <a:lnTo>
                        <a:pt x="538" y="552"/>
                      </a:lnTo>
                      <a:lnTo>
                        <a:pt x="804" y="552"/>
                      </a:lnTo>
                      <a:lnTo>
                        <a:pt x="804" y="0"/>
                      </a:lnTo>
                      <a:lnTo>
                        <a:pt x="646" y="0"/>
                      </a:lnTo>
                      <a:lnTo>
                        <a:pt x="586" y="116"/>
                      </a:lnTo>
                      <a:lnTo>
                        <a:pt x="591" y="124"/>
                      </a:lnTo>
                      <a:lnTo>
                        <a:pt x="595" y="132"/>
                      </a:lnTo>
                      <a:lnTo>
                        <a:pt x="597" y="142"/>
                      </a:lnTo>
                      <a:lnTo>
                        <a:pt x="598" y="152"/>
                      </a:lnTo>
                      <a:lnTo>
                        <a:pt x="597" y="163"/>
                      </a:lnTo>
                      <a:lnTo>
                        <a:pt x="593" y="174"/>
                      </a:lnTo>
                      <a:lnTo>
                        <a:pt x="589" y="183"/>
                      </a:lnTo>
                      <a:lnTo>
                        <a:pt x="581" y="191"/>
                      </a:lnTo>
                      <a:lnTo>
                        <a:pt x="574" y="197"/>
                      </a:lnTo>
                      <a:lnTo>
                        <a:pt x="564" y="202"/>
                      </a:lnTo>
                      <a:lnTo>
                        <a:pt x="553" y="206"/>
                      </a:lnTo>
                      <a:lnTo>
                        <a:pt x="542" y="207"/>
                      </a:lnTo>
                      <a:lnTo>
                        <a:pt x="531" y="206"/>
                      </a:lnTo>
                      <a:lnTo>
                        <a:pt x="520" y="202"/>
                      </a:lnTo>
                      <a:lnTo>
                        <a:pt x="510" y="197"/>
                      </a:lnTo>
                      <a:lnTo>
                        <a:pt x="503" y="191"/>
                      </a:lnTo>
                      <a:lnTo>
                        <a:pt x="496" y="183"/>
                      </a:lnTo>
                      <a:lnTo>
                        <a:pt x="491" y="174"/>
                      </a:lnTo>
                      <a:lnTo>
                        <a:pt x="487" y="163"/>
                      </a:lnTo>
                      <a:lnTo>
                        <a:pt x="486" y="152"/>
                      </a:lnTo>
                      <a:lnTo>
                        <a:pt x="487" y="141"/>
                      </a:lnTo>
                      <a:lnTo>
                        <a:pt x="491" y="130"/>
                      </a:lnTo>
                      <a:lnTo>
                        <a:pt x="496" y="120"/>
                      </a:lnTo>
                      <a:lnTo>
                        <a:pt x="503" y="112"/>
                      </a:lnTo>
                      <a:lnTo>
                        <a:pt x="510" y="105"/>
                      </a:lnTo>
                      <a:lnTo>
                        <a:pt x="520" y="101"/>
                      </a:lnTo>
                      <a:lnTo>
                        <a:pt x="531" y="97"/>
                      </a:lnTo>
                      <a:lnTo>
                        <a:pt x="542" y="96"/>
                      </a:lnTo>
                      <a:lnTo>
                        <a:pt x="548" y="96"/>
                      </a:lnTo>
                      <a:lnTo>
                        <a:pt x="556" y="97"/>
                      </a:lnTo>
                      <a:lnTo>
                        <a:pt x="562" y="99"/>
                      </a:lnTo>
                      <a:lnTo>
                        <a:pt x="567" y="102"/>
                      </a:lnTo>
                      <a:lnTo>
                        <a:pt x="573" y="104"/>
                      </a:lnTo>
                      <a:lnTo>
                        <a:pt x="578" y="108"/>
                      </a:lnTo>
                      <a:lnTo>
                        <a:pt x="581" y="112"/>
                      </a:lnTo>
                      <a:lnTo>
                        <a:pt x="586" y="116"/>
                      </a:lnTo>
                      <a:lnTo>
                        <a:pt x="646" y="0"/>
                      </a:lnTo>
                      <a:lnTo>
                        <a:pt x="103" y="0"/>
                      </a:lnTo>
                      <a:lnTo>
                        <a:pt x="214" y="112"/>
                      </a:lnTo>
                      <a:lnTo>
                        <a:pt x="218" y="108"/>
                      </a:lnTo>
                      <a:lnTo>
                        <a:pt x="223" y="105"/>
                      </a:lnTo>
                      <a:lnTo>
                        <a:pt x="226" y="102"/>
                      </a:lnTo>
                      <a:lnTo>
                        <a:pt x="231" y="99"/>
                      </a:lnTo>
                      <a:lnTo>
                        <a:pt x="236" y="98"/>
                      </a:lnTo>
                      <a:lnTo>
                        <a:pt x="242" y="97"/>
                      </a:lnTo>
                      <a:lnTo>
                        <a:pt x="247" y="96"/>
                      </a:lnTo>
                      <a:lnTo>
                        <a:pt x="253" y="96"/>
                      </a:lnTo>
                      <a:lnTo>
                        <a:pt x="264" y="97"/>
                      </a:lnTo>
                      <a:lnTo>
                        <a:pt x="275" y="101"/>
                      </a:lnTo>
                      <a:lnTo>
                        <a:pt x="285" y="105"/>
                      </a:lnTo>
                      <a:lnTo>
                        <a:pt x="292" y="112"/>
                      </a:lnTo>
                      <a:lnTo>
                        <a:pt x="300" y="120"/>
                      </a:lnTo>
                      <a:lnTo>
                        <a:pt x="305" y="130"/>
                      </a:lnTo>
                      <a:lnTo>
                        <a:pt x="308" y="141"/>
                      </a:lnTo>
                      <a:lnTo>
                        <a:pt x="310" y="152"/>
                      </a:lnTo>
                      <a:lnTo>
                        <a:pt x="308" y="163"/>
                      </a:lnTo>
                      <a:lnTo>
                        <a:pt x="305" y="174"/>
                      </a:lnTo>
                      <a:lnTo>
                        <a:pt x="300" y="183"/>
                      </a:lnTo>
                      <a:lnTo>
                        <a:pt x="292" y="191"/>
                      </a:lnTo>
                      <a:lnTo>
                        <a:pt x="285" y="197"/>
                      </a:lnTo>
                      <a:lnTo>
                        <a:pt x="275" y="202"/>
                      </a:lnTo>
                      <a:lnTo>
                        <a:pt x="264" y="206"/>
                      </a:lnTo>
                      <a:lnTo>
                        <a:pt x="253" y="207"/>
                      </a:lnTo>
                      <a:lnTo>
                        <a:pt x="242" y="206"/>
                      </a:lnTo>
                      <a:lnTo>
                        <a:pt x="231" y="202"/>
                      </a:lnTo>
                      <a:lnTo>
                        <a:pt x="221" y="197"/>
                      </a:lnTo>
                      <a:lnTo>
                        <a:pt x="214" y="191"/>
                      </a:lnTo>
                      <a:lnTo>
                        <a:pt x="207" y="183"/>
                      </a:lnTo>
                      <a:lnTo>
                        <a:pt x="202" y="174"/>
                      </a:lnTo>
                      <a:lnTo>
                        <a:pt x="198" y="163"/>
                      </a:lnTo>
                      <a:lnTo>
                        <a:pt x="197" y="152"/>
                      </a:lnTo>
                      <a:lnTo>
                        <a:pt x="198" y="141"/>
                      </a:lnTo>
                      <a:lnTo>
                        <a:pt x="202" y="130"/>
                      </a:lnTo>
                      <a:lnTo>
                        <a:pt x="207" y="120"/>
                      </a:lnTo>
                      <a:lnTo>
                        <a:pt x="214" y="112"/>
                      </a:lnTo>
                      <a:lnTo>
                        <a:pt x="103" y="0"/>
                      </a:lnTo>
                      <a:lnTo>
                        <a:pt x="0" y="0"/>
                      </a:lnTo>
                      <a:lnTo>
                        <a:pt x="0" y="552"/>
                      </a:lnTo>
                      <a:lnTo>
                        <a:pt x="538" y="552"/>
                      </a:lnTo>
                      <a:lnTo>
                        <a:pt x="532" y="448"/>
                      </a:lnTo>
                      <a:close/>
                    </a:path>
                  </a:pathLst>
                </a:custGeom>
                <a:solidFill>
                  <a:srgbClr val="020CB2"/>
                </a:solidFill>
                <a:ln w="9525">
                  <a:noFill/>
                  <a:round/>
                  <a:headEnd/>
                  <a:tailEnd/>
                </a:ln>
              </p:spPr>
              <p:txBody>
                <a:bodyPr/>
                <a:lstStyle/>
                <a:p>
                  <a:endParaRPr lang="zh-TW" altLang="en-US"/>
                </a:p>
              </p:txBody>
            </p:sp>
            <p:sp>
              <p:nvSpPr>
                <p:cNvPr id="36889" name="Freeform 25"/>
                <p:cNvSpPr>
                  <a:spLocks/>
                </p:cNvSpPr>
                <p:nvPr/>
              </p:nvSpPr>
              <p:spPr bwMode="auto">
                <a:xfrm>
                  <a:off x="1941" y="2983"/>
                  <a:ext cx="918" cy="709"/>
                </a:xfrm>
                <a:custGeom>
                  <a:avLst/>
                  <a:gdLst>
                    <a:gd name="T0" fmla="*/ 181 w 1837"/>
                    <a:gd name="T1" fmla="*/ 148 h 1418"/>
                    <a:gd name="T2" fmla="*/ 177 w 1837"/>
                    <a:gd name="T3" fmla="*/ 146 h 1418"/>
                    <a:gd name="T4" fmla="*/ 175 w 1837"/>
                    <a:gd name="T5" fmla="*/ 144 h 1418"/>
                    <a:gd name="T6" fmla="*/ 173 w 1837"/>
                    <a:gd name="T7" fmla="*/ 141 h 1418"/>
                    <a:gd name="T8" fmla="*/ 173 w 1837"/>
                    <a:gd name="T9" fmla="*/ 37 h 1418"/>
                    <a:gd name="T10" fmla="*/ 174 w 1837"/>
                    <a:gd name="T11" fmla="*/ 34 h 1418"/>
                    <a:gd name="T12" fmla="*/ 176 w 1837"/>
                    <a:gd name="T13" fmla="*/ 30 h 1418"/>
                    <a:gd name="T14" fmla="*/ 179 w 1837"/>
                    <a:gd name="T15" fmla="*/ 28 h 1418"/>
                    <a:gd name="T16" fmla="*/ 183 w 1837"/>
                    <a:gd name="T17" fmla="*/ 27 h 1418"/>
                    <a:gd name="T18" fmla="*/ 229 w 1837"/>
                    <a:gd name="T19" fmla="*/ 9 h 1418"/>
                    <a:gd name="T20" fmla="*/ 226 w 1837"/>
                    <a:gd name="T21" fmla="*/ 7 h 1418"/>
                    <a:gd name="T22" fmla="*/ 223 w 1837"/>
                    <a:gd name="T23" fmla="*/ 6 h 1418"/>
                    <a:gd name="T24" fmla="*/ 222 w 1837"/>
                    <a:gd name="T25" fmla="*/ 3 h 1418"/>
                    <a:gd name="T26" fmla="*/ 220 w 1837"/>
                    <a:gd name="T27" fmla="*/ 0 h 1418"/>
                    <a:gd name="T28" fmla="*/ 152 w 1837"/>
                    <a:gd name="T29" fmla="*/ 81 h 1418"/>
                    <a:gd name="T30" fmla="*/ 152 w 1837"/>
                    <a:gd name="T31" fmla="*/ 85 h 1418"/>
                    <a:gd name="T32" fmla="*/ 150 w 1837"/>
                    <a:gd name="T33" fmla="*/ 88 h 1418"/>
                    <a:gd name="T34" fmla="*/ 147 w 1837"/>
                    <a:gd name="T35" fmla="*/ 89 h 1418"/>
                    <a:gd name="T36" fmla="*/ 143 w 1837"/>
                    <a:gd name="T37" fmla="*/ 90 h 1418"/>
                    <a:gd name="T38" fmla="*/ 35 w 1837"/>
                    <a:gd name="T39" fmla="*/ 89 h 1418"/>
                    <a:gd name="T40" fmla="*/ 32 w 1837"/>
                    <a:gd name="T41" fmla="*/ 89 h 1418"/>
                    <a:gd name="T42" fmla="*/ 29 w 1837"/>
                    <a:gd name="T43" fmla="*/ 87 h 1418"/>
                    <a:gd name="T44" fmla="*/ 28 w 1837"/>
                    <a:gd name="T45" fmla="*/ 83 h 1418"/>
                    <a:gd name="T46" fmla="*/ 28 w 1837"/>
                    <a:gd name="T47" fmla="*/ 77 h 1418"/>
                    <a:gd name="T48" fmla="*/ 28 w 1837"/>
                    <a:gd name="T49" fmla="*/ 68 h 1418"/>
                    <a:gd name="T50" fmla="*/ 27 w 1837"/>
                    <a:gd name="T51" fmla="*/ 69 h 1418"/>
                    <a:gd name="T52" fmla="*/ 25 w 1837"/>
                    <a:gd name="T53" fmla="*/ 71 h 1418"/>
                    <a:gd name="T54" fmla="*/ 21 w 1837"/>
                    <a:gd name="T55" fmla="*/ 75 h 1418"/>
                    <a:gd name="T56" fmla="*/ 16 w 1837"/>
                    <a:gd name="T57" fmla="*/ 79 h 1418"/>
                    <a:gd name="T58" fmla="*/ 12 w 1837"/>
                    <a:gd name="T59" fmla="*/ 84 h 1418"/>
                    <a:gd name="T60" fmla="*/ 7 w 1837"/>
                    <a:gd name="T61" fmla="*/ 88 h 1418"/>
                    <a:gd name="T62" fmla="*/ 3 w 1837"/>
                    <a:gd name="T63" fmla="*/ 91 h 1418"/>
                    <a:gd name="T64" fmla="*/ 0 w 1837"/>
                    <a:gd name="T65" fmla="*/ 95 h 1418"/>
                    <a:gd name="T66" fmla="*/ 21 w 1837"/>
                    <a:gd name="T67" fmla="*/ 177 h 1418"/>
                    <a:gd name="T68" fmla="*/ 28 w 1837"/>
                    <a:gd name="T69" fmla="*/ 126 h 1418"/>
                    <a:gd name="T70" fmla="*/ 29 w 1837"/>
                    <a:gd name="T71" fmla="*/ 121 h 1418"/>
                    <a:gd name="T72" fmla="*/ 30 w 1837"/>
                    <a:gd name="T73" fmla="*/ 117 h 1418"/>
                    <a:gd name="T74" fmla="*/ 33 w 1837"/>
                    <a:gd name="T75" fmla="*/ 115 h 1418"/>
                    <a:gd name="T76" fmla="*/ 36 w 1837"/>
                    <a:gd name="T77" fmla="*/ 114 h 1418"/>
                    <a:gd name="T78" fmla="*/ 144 w 1837"/>
                    <a:gd name="T79" fmla="*/ 114 h 1418"/>
                    <a:gd name="T80" fmla="*/ 147 w 1837"/>
                    <a:gd name="T81" fmla="*/ 115 h 1418"/>
                    <a:gd name="T82" fmla="*/ 149 w 1837"/>
                    <a:gd name="T83" fmla="*/ 118 h 1418"/>
                    <a:gd name="T84" fmla="*/ 151 w 1837"/>
                    <a:gd name="T85" fmla="*/ 121 h 1418"/>
                    <a:gd name="T86" fmla="*/ 151 w 1837"/>
                    <a:gd name="T87" fmla="*/ 170 h 1418"/>
                    <a:gd name="T88" fmla="*/ 222 w 1837"/>
                    <a:gd name="T89" fmla="*/ 169 h 1418"/>
                    <a:gd name="T90" fmla="*/ 223 w 1837"/>
                    <a:gd name="T91" fmla="*/ 167 h 1418"/>
                    <a:gd name="T92" fmla="*/ 225 w 1837"/>
                    <a:gd name="T93" fmla="*/ 165 h 1418"/>
                    <a:gd name="T94" fmla="*/ 228 w 1837"/>
                    <a:gd name="T95" fmla="*/ 163 h 1418"/>
                    <a:gd name="T96" fmla="*/ 229 w 1837"/>
                    <a:gd name="T97" fmla="*/ 148 h 14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837"/>
                    <a:gd name="T148" fmla="*/ 0 h 1418"/>
                    <a:gd name="T149" fmla="*/ 1837 w 1837"/>
                    <a:gd name="T150" fmla="*/ 1418 h 14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837" h="1418">
                      <a:moveTo>
                        <a:pt x="1464" y="1181"/>
                      </a:moveTo>
                      <a:lnTo>
                        <a:pt x="1449" y="1179"/>
                      </a:lnTo>
                      <a:lnTo>
                        <a:pt x="1435" y="1175"/>
                      </a:lnTo>
                      <a:lnTo>
                        <a:pt x="1423" y="1168"/>
                      </a:lnTo>
                      <a:lnTo>
                        <a:pt x="1412" y="1159"/>
                      </a:lnTo>
                      <a:lnTo>
                        <a:pt x="1402" y="1148"/>
                      </a:lnTo>
                      <a:lnTo>
                        <a:pt x="1396" y="1135"/>
                      </a:lnTo>
                      <a:lnTo>
                        <a:pt x="1391" y="1122"/>
                      </a:lnTo>
                      <a:lnTo>
                        <a:pt x="1390" y="1107"/>
                      </a:lnTo>
                      <a:lnTo>
                        <a:pt x="1390" y="296"/>
                      </a:lnTo>
                      <a:lnTo>
                        <a:pt x="1391" y="281"/>
                      </a:lnTo>
                      <a:lnTo>
                        <a:pt x="1396" y="268"/>
                      </a:lnTo>
                      <a:lnTo>
                        <a:pt x="1402" y="256"/>
                      </a:lnTo>
                      <a:lnTo>
                        <a:pt x="1412" y="245"/>
                      </a:lnTo>
                      <a:lnTo>
                        <a:pt x="1423" y="235"/>
                      </a:lnTo>
                      <a:lnTo>
                        <a:pt x="1435" y="229"/>
                      </a:lnTo>
                      <a:lnTo>
                        <a:pt x="1449" y="224"/>
                      </a:lnTo>
                      <a:lnTo>
                        <a:pt x="1464" y="223"/>
                      </a:lnTo>
                      <a:lnTo>
                        <a:pt x="1833" y="223"/>
                      </a:lnTo>
                      <a:lnTo>
                        <a:pt x="1833" y="67"/>
                      </a:lnTo>
                      <a:lnTo>
                        <a:pt x="1822" y="64"/>
                      </a:lnTo>
                      <a:lnTo>
                        <a:pt x="1811" y="58"/>
                      </a:lnTo>
                      <a:lnTo>
                        <a:pt x="1800" y="51"/>
                      </a:lnTo>
                      <a:lnTo>
                        <a:pt x="1791" y="43"/>
                      </a:lnTo>
                      <a:lnTo>
                        <a:pt x="1783" y="33"/>
                      </a:lnTo>
                      <a:lnTo>
                        <a:pt x="1777" y="23"/>
                      </a:lnTo>
                      <a:lnTo>
                        <a:pt x="1771" y="12"/>
                      </a:lnTo>
                      <a:lnTo>
                        <a:pt x="1767" y="0"/>
                      </a:lnTo>
                      <a:lnTo>
                        <a:pt x="1222" y="0"/>
                      </a:lnTo>
                      <a:lnTo>
                        <a:pt x="1222" y="647"/>
                      </a:lnTo>
                      <a:lnTo>
                        <a:pt x="1221" y="662"/>
                      </a:lnTo>
                      <a:lnTo>
                        <a:pt x="1216" y="677"/>
                      </a:lnTo>
                      <a:lnTo>
                        <a:pt x="1210" y="689"/>
                      </a:lnTo>
                      <a:lnTo>
                        <a:pt x="1202" y="700"/>
                      </a:lnTo>
                      <a:lnTo>
                        <a:pt x="1191" y="708"/>
                      </a:lnTo>
                      <a:lnTo>
                        <a:pt x="1178" y="715"/>
                      </a:lnTo>
                      <a:lnTo>
                        <a:pt x="1165" y="719"/>
                      </a:lnTo>
                      <a:lnTo>
                        <a:pt x="1150" y="721"/>
                      </a:lnTo>
                      <a:lnTo>
                        <a:pt x="300" y="721"/>
                      </a:lnTo>
                      <a:lnTo>
                        <a:pt x="285" y="719"/>
                      </a:lnTo>
                      <a:lnTo>
                        <a:pt x="272" y="715"/>
                      </a:lnTo>
                      <a:lnTo>
                        <a:pt x="259" y="708"/>
                      </a:lnTo>
                      <a:lnTo>
                        <a:pt x="248" y="700"/>
                      </a:lnTo>
                      <a:lnTo>
                        <a:pt x="239" y="689"/>
                      </a:lnTo>
                      <a:lnTo>
                        <a:pt x="232" y="677"/>
                      </a:lnTo>
                      <a:lnTo>
                        <a:pt x="228" y="662"/>
                      </a:lnTo>
                      <a:lnTo>
                        <a:pt x="226" y="647"/>
                      </a:lnTo>
                      <a:lnTo>
                        <a:pt x="226" y="614"/>
                      </a:lnTo>
                      <a:lnTo>
                        <a:pt x="229" y="614"/>
                      </a:lnTo>
                      <a:lnTo>
                        <a:pt x="229" y="541"/>
                      </a:lnTo>
                      <a:lnTo>
                        <a:pt x="226" y="542"/>
                      </a:lnTo>
                      <a:lnTo>
                        <a:pt x="221" y="548"/>
                      </a:lnTo>
                      <a:lnTo>
                        <a:pt x="213" y="556"/>
                      </a:lnTo>
                      <a:lnTo>
                        <a:pt x="201" y="567"/>
                      </a:lnTo>
                      <a:lnTo>
                        <a:pt x="186" y="580"/>
                      </a:lnTo>
                      <a:lnTo>
                        <a:pt x="170" y="595"/>
                      </a:lnTo>
                      <a:lnTo>
                        <a:pt x="153" y="611"/>
                      </a:lnTo>
                      <a:lnTo>
                        <a:pt x="135" y="629"/>
                      </a:lnTo>
                      <a:lnTo>
                        <a:pt x="115" y="647"/>
                      </a:lnTo>
                      <a:lnTo>
                        <a:pt x="97" y="666"/>
                      </a:lnTo>
                      <a:lnTo>
                        <a:pt x="77" y="684"/>
                      </a:lnTo>
                      <a:lnTo>
                        <a:pt x="59" y="702"/>
                      </a:lnTo>
                      <a:lnTo>
                        <a:pt x="42" y="719"/>
                      </a:lnTo>
                      <a:lnTo>
                        <a:pt x="26" y="735"/>
                      </a:lnTo>
                      <a:lnTo>
                        <a:pt x="11" y="750"/>
                      </a:lnTo>
                      <a:lnTo>
                        <a:pt x="0" y="762"/>
                      </a:lnTo>
                      <a:lnTo>
                        <a:pt x="168" y="907"/>
                      </a:lnTo>
                      <a:lnTo>
                        <a:pt x="168" y="1418"/>
                      </a:lnTo>
                      <a:lnTo>
                        <a:pt x="229" y="1418"/>
                      </a:lnTo>
                      <a:lnTo>
                        <a:pt x="229" y="1009"/>
                      </a:lnTo>
                      <a:lnTo>
                        <a:pt x="229" y="991"/>
                      </a:lnTo>
                      <a:lnTo>
                        <a:pt x="232" y="973"/>
                      </a:lnTo>
                      <a:lnTo>
                        <a:pt x="239" y="957"/>
                      </a:lnTo>
                      <a:lnTo>
                        <a:pt x="247" y="942"/>
                      </a:lnTo>
                      <a:lnTo>
                        <a:pt x="257" y="930"/>
                      </a:lnTo>
                      <a:lnTo>
                        <a:pt x="268" y="920"/>
                      </a:lnTo>
                      <a:lnTo>
                        <a:pt x="278" y="914"/>
                      </a:lnTo>
                      <a:lnTo>
                        <a:pt x="288" y="912"/>
                      </a:lnTo>
                      <a:lnTo>
                        <a:pt x="1138" y="912"/>
                      </a:lnTo>
                      <a:lnTo>
                        <a:pt x="1153" y="913"/>
                      </a:lnTo>
                      <a:lnTo>
                        <a:pt x="1166" y="918"/>
                      </a:lnTo>
                      <a:lnTo>
                        <a:pt x="1178" y="924"/>
                      </a:lnTo>
                      <a:lnTo>
                        <a:pt x="1189" y="934"/>
                      </a:lnTo>
                      <a:lnTo>
                        <a:pt x="1199" y="945"/>
                      </a:lnTo>
                      <a:lnTo>
                        <a:pt x="1205" y="957"/>
                      </a:lnTo>
                      <a:lnTo>
                        <a:pt x="1210" y="970"/>
                      </a:lnTo>
                      <a:lnTo>
                        <a:pt x="1211" y="985"/>
                      </a:lnTo>
                      <a:lnTo>
                        <a:pt x="1211" y="1358"/>
                      </a:lnTo>
                      <a:lnTo>
                        <a:pt x="1773" y="1358"/>
                      </a:lnTo>
                      <a:lnTo>
                        <a:pt x="1778" y="1348"/>
                      </a:lnTo>
                      <a:lnTo>
                        <a:pt x="1784" y="1339"/>
                      </a:lnTo>
                      <a:lnTo>
                        <a:pt x="1790" y="1330"/>
                      </a:lnTo>
                      <a:lnTo>
                        <a:pt x="1798" y="1321"/>
                      </a:lnTo>
                      <a:lnTo>
                        <a:pt x="1806" y="1315"/>
                      </a:lnTo>
                      <a:lnTo>
                        <a:pt x="1816" y="1309"/>
                      </a:lnTo>
                      <a:lnTo>
                        <a:pt x="1826" y="1304"/>
                      </a:lnTo>
                      <a:lnTo>
                        <a:pt x="1837" y="1301"/>
                      </a:lnTo>
                      <a:lnTo>
                        <a:pt x="1837" y="1181"/>
                      </a:lnTo>
                      <a:lnTo>
                        <a:pt x="1464" y="1181"/>
                      </a:lnTo>
                      <a:close/>
                    </a:path>
                  </a:pathLst>
                </a:custGeom>
                <a:solidFill>
                  <a:srgbClr val="020CB2"/>
                </a:solidFill>
                <a:ln w="9525">
                  <a:noFill/>
                  <a:round/>
                  <a:headEnd/>
                  <a:tailEnd/>
                </a:ln>
              </p:spPr>
              <p:txBody>
                <a:bodyPr/>
                <a:lstStyle/>
                <a:p>
                  <a:endParaRPr lang="zh-TW" altLang="en-US"/>
                </a:p>
              </p:txBody>
            </p:sp>
            <p:sp>
              <p:nvSpPr>
                <p:cNvPr id="36890" name="Freeform 26"/>
                <p:cNvSpPr>
                  <a:spLocks/>
                </p:cNvSpPr>
                <p:nvPr/>
              </p:nvSpPr>
              <p:spPr bwMode="auto">
                <a:xfrm>
                  <a:off x="2552" y="2750"/>
                  <a:ext cx="506" cy="344"/>
                </a:xfrm>
                <a:custGeom>
                  <a:avLst/>
                  <a:gdLst>
                    <a:gd name="T0" fmla="*/ 117 w 1011"/>
                    <a:gd name="T1" fmla="*/ 0 h 689"/>
                    <a:gd name="T2" fmla="*/ 112 w 1011"/>
                    <a:gd name="T3" fmla="*/ 0 h 689"/>
                    <a:gd name="T4" fmla="*/ 108 w 1011"/>
                    <a:gd name="T5" fmla="*/ 1 h 689"/>
                    <a:gd name="T6" fmla="*/ 104 w 1011"/>
                    <a:gd name="T7" fmla="*/ 2 h 689"/>
                    <a:gd name="T8" fmla="*/ 100 w 1011"/>
                    <a:gd name="T9" fmla="*/ 3 h 689"/>
                    <a:gd name="T10" fmla="*/ 96 w 1011"/>
                    <a:gd name="T11" fmla="*/ 4 h 689"/>
                    <a:gd name="T12" fmla="*/ 92 w 1011"/>
                    <a:gd name="T13" fmla="*/ 5 h 689"/>
                    <a:gd name="T14" fmla="*/ 87 w 1011"/>
                    <a:gd name="T15" fmla="*/ 6 h 689"/>
                    <a:gd name="T16" fmla="*/ 83 w 1011"/>
                    <a:gd name="T17" fmla="*/ 8 h 689"/>
                    <a:gd name="T18" fmla="*/ 79 w 1011"/>
                    <a:gd name="T19" fmla="*/ 9 h 689"/>
                    <a:gd name="T20" fmla="*/ 75 w 1011"/>
                    <a:gd name="T21" fmla="*/ 10 h 689"/>
                    <a:gd name="T22" fmla="*/ 70 w 1011"/>
                    <a:gd name="T23" fmla="*/ 11 h 689"/>
                    <a:gd name="T24" fmla="*/ 66 w 1011"/>
                    <a:gd name="T25" fmla="*/ 13 h 689"/>
                    <a:gd name="T26" fmla="*/ 62 w 1011"/>
                    <a:gd name="T27" fmla="*/ 14 h 689"/>
                    <a:gd name="T28" fmla="*/ 58 w 1011"/>
                    <a:gd name="T29" fmla="*/ 15 h 689"/>
                    <a:gd name="T30" fmla="*/ 54 w 1011"/>
                    <a:gd name="T31" fmla="*/ 17 h 689"/>
                    <a:gd name="T32" fmla="*/ 50 w 1011"/>
                    <a:gd name="T33" fmla="*/ 18 h 689"/>
                    <a:gd name="T34" fmla="*/ 46 w 1011"/>
                    <a:gd name="T35" fmla="*/ 19 h 689"/>
                    <a:gd name="T36" fmla="*/ 43 w 1011"/>
                    <a:gd name="T37" fmla="*/ 20 h 689"/>
                    <a:gd name="T38" fmla="*/ 40 w 1011"/>
                    <a:gd name="T39" fmla="*/ 22 h 689"/>
                    <a:gd name="T40" fmla="*/ 37 w 1011"/>
                    <a:gd name="T41" fmla="*/ 23 h 689"/>
                    <a:gd name="T42" fmla="*/ 34 w 1011"/>
                    <a:gd name="T43" fmla="*/ 24 h 689"/>
                    <a:gd name="T44" fmla="*/ 31 w 1011"/>
                    <a:gd name="T45" fmla="*/ 25 h 689"/>
                    <a:gd name="T46" fmla="*/ 28 w 1011"/>
                    <a:gd name="T47" fmla="*/ 26 h 689"/>
                    <a:gd name="T48" fmla="*/ 25 w 1011"/>
                    <a:gd name="T49" fmla="*/ 28 h 689"/>
                    <a:gd name="T50" fmla="*/ 21 w 1011"/>
                    <a:gd name="T51" fmla="*/ 29 h 689"/>
                    <a:gd name="T52" fmla="*/ 19 w 1011"/>
                    <a:gd name="T53" fmla="*/ 30 h 689"/>
                    <a:gd name="T54" fmla="*/ 15 w 1011"/>
                    <a:gd name="T55" fmla="*/ 32 h 689"/>
                    <a:gd name="T56" fmla="*/ 12 w 1011"/>
                    <a:gd name="T57" fmla="*/ 33 h 689"/>
                    <a:gd name="T58" fmla="*/ 9 w 1011"/>
                    <a:gd name="T59" fmla="*/ 34 h 689"/>
                    <a:gd name="T60" fmla="*/ 6 w 1011"/>
                    <a:gd name="T61" fmla="*/ 36 h 689"/>
                    <a:gd name="T62" fmla="*/ 3 w 1011"/>
                    <a:gd name="T63" fmla="*/ 37 h 689"/>
                    <a:gd name="T64" fmla="*/ 0 w 1011"/>
                    <a:gd name="T65" fmla="*/ 39 h 689"/>
                    <a:gd name="T66" fmla="*/ 0 w 1011"/>
                    <a:gd name="T67" fmla="*/ 51 h 689"/>
                    <a:gd name="T68" fmla="*/ 69 w 1011"/>
                    <a:gd name="T69" fmla="*/ 51 h 689"/>
                    <a:gd name="T70" fmla="*/ 69 w 1011"/>
                    <a:gd name="T71" fmla="*/ 50 h 689"/>
                    <a:gd name="T72" fmla="*/ 70 w 1011"/>
                    <a:gd name="T73" fmla="*/ 48 h 689"/>
                    <a:gd name="T74" fmla="*/ 71 w 1011"/>
                    <a:gd name="T75" fmla="*/ 46 h 689"/>
                    <a:gd name="T76" fmla="*/ 73 w 1011"/>
                    <a:gd name="T77" fmla="*/ 45 h 689"/>
                    <a:gd name="T78" fmla="*/ 74 w 1011"/>
                    <a:gd name="T79" fmla="*/ 44 h 689"/>
                    <a:gd name="T80" fmla="*/ 76 w 1011"/>
                    <a:gd name="T81" fmla="*/ 43 h 689"/>
                    <a:gd name="T82" fmla="*/ 78 w 1011"/>
                    <a:gd name="T83" fmla="*/ 43 h 689"/>
                    <a:gd name="T84" fmla="*/ 80 w 1011"/>
                    <a:gd name="T85" fmla="*/ 43 h 689"/>
                    <a:gd name="T86" fmla="*/ 82 w 1011"/>
                    <a:gd name="T87" fmla="*/ 43 h 689"/>
                    <a:gd name="T88" fmla="*/ 85 w 1011"/>
                    <a:gd name="T89" fmla="*/ 44 h 689"/>
                    <a:gd name="T90" fmla="*/ 87 w 1011"/>
                    <a:gd name="T91" fmla="*/ 45 h 689"/>
                    <a:gd name="T92" fmla="*/ 89 w 1011"/>
                    <a:gd name="T93" fmla="*/ 46 h 689"/>
                    <a:gd name="T94" fmla="*/ 90 w 1011"/>
                    <a:gd name="T95" fmla="*/ 48 h 689"/>
                    <a:gd name="T96" fmla="*/ 91 w 1011"/>
                    <a:gd name="T97" fmla="*/ 50 h 689"/>
                    <a:gd name="T98" fmla="*/ 92 w 1011"/>
                    <a:gd name="T99" fmla="*/ 52 h 689"/>
                    <a:gd name="T100" fmla="*/ 92 w 1011"/>
                    <a:gd name="T101" fmla="*/ 55 h 689"/>
                    <a:gd name="T102" fmla="*/ 92 w 1011"/>
                    <a:gd name="T103" fmla="*/ 57 h 689"/>
                    <a:gd name="T104" fmla="*/ 92 w 1011"/>
                    <a:gd name="T105" fmla="*/ 59 h 689"/>
                    <a:gd name="T106" fmla="*/ 91 w 1011"/>
                    <a:gd name="T107" fmla="*/ 60 h 689"/>
                    <a:gd name="T108" fmla="*/ 90 w 1011"/>
                    <a:gd name="T109" fmla="*/ 62 h 689"/>
                    <a:gd name="T110" fmla="*/ 88 w 1011"/>
                    <a:gd name="T111" fmla="*/ 63 h 689"/>
                    <a:gd name="T112" fmla="*/ 87 w 1011"/>
                    <a:gd name="T113" fmla="*/ 65 h 689"/>
                    <a:gd name="T114" fmla="*/ 85 w 1011"/>
                    <a:gd name="T115" fmla="*/ 66 h 689"/>
                    <a:gd name="T116" fmla="*/ 83 w 1011"/>
                    <a:gd name="T117" fmla="*/ 66 h 689"/>
                    <a:gd name="T118" fmla="*/ 83 w 1011"/>
                    <a:gd name="T119" fmla="*/ 86 h 689"/>
                    <a:gd name="T120" fmla="*/ 127 w 1011"/>
                    <a:gd name="T121" fmla="*/ 86 h 689"/>
                    <a:gd name="T122" fmla="*/ 117 w 1011"/>
                    <a:gd name="T123" fmla="*/ 0 h 6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11"/>
                    <a:gd name="T187" fmla="*/ 0 h 689"/>
                    <a:gd name="T188" fmla="*/ 1011 w 1011"/>
                    <a:gd name="T189" fmla="*/ 689 h 68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11" h="689">
                      <a:moveTo>
                        <a:pt x="930" y="0"/>
                      </a:moveTo>
                      <a:lnTo>
                        <a:pt x="896" y="7"/>
                      </a:lnTo>
                      <a:lnTo>
                        <a:pt x="863" y="15"/>
                      </a:lnTo>
                      <a:lnTo>
                        <a:pt x="829" y="22"/>
                      </a:lnTo>
                      <a:lnTo>
                        <a:pt x="796" y="29"/>
                      </a:lnTo>
                      <a:lnTo>
                        <a:pt x="762" y="38"/>
                      </a:lnTo>
                      <a:lnTo>
                        <a:pt x="729" y="46"/>
                      </a:lnTo>
                      <a:lnTo>
                        <a:pt x="694" y="55"/>
                      </a:lnTo>
                      <a:lnTo>
                        <a:pt x="661" y="65"/>
                      </a:lnTo>
                      <a:lnTo>
                        <a:pt x="627" y="73"/>
                      </a:lnTo>
                      <a:lnTo>
                        <a:pt x="594" y="83"/>
                      </a:lnTo>
                      <a:lnTo>
                        <a:pt x="560" y="93"/>
                      </a:lnTo>
                      <a:lnTo>
                        <a:pt x="527" y="104"/>
                      </a:lnTo>
                      <a:lnTo>
                        <a:pt x="494" y="114"/>
                      </a:lnTo>
                      <a:lnTo>
                        <a:pt x="459" y="125"/>
                      </a:lnTo>
                      <a:lnTo>
                        <a:pt x="426" y="137"/>
                      </a:lnTo>
                      <a:lnTo>
                        <a:pt x="393" y="148"/>
                      </a:lnTo>
                      <a:lnTo>
                        <a:pt x="368" y="157"/>
                      </a:lnTo>
                      <a:lnTo>
                        <a:pt x="343" y="166"/>
                      </a:lnTo>
                      <a:lnTo>
                        <a:pt x="317" y="176"/>
                      </a:lnTo>
                      <a:lnTo>
                        <a:pt x="293" y="185"/>
                      </a:lnTo>
                      <a:lnTo>
                        <a:pt x="267" y="195"/>
                      </a:lnTo>
                      <a:lnTo>
                        <a:pt x="243" y="204"/>
                      </a:lnTo>
                      <a:lnTo>
                        <a:pt x="218" y="215"/>
                      </a:lnTo>
                      <a:lnTo>
                        <a:pt x="194" y="225"/>
                      </a:lnTo>
                      <a:lnTo>
                        <a:pt x="168" y="235"/>
                      </a:lnTo>
                      <a:lnTo>
                        <a:pt x="145" y="246"/>
                      </a:lnTo>
                      <a:lnTo>
                        <a:pt x="120" y="257"/>
                      </a:lnTo>
                      <a:lnTo>
                        <a:pt x="96" y="267"/>
                      </a:lnTo>
                      <a:lnTo>
                        <a:pt x="71" y="278"/>
                      </a:lnTo>
                      <a:lnTo>
                        <a:pt x="48" y="289"/>
                      </a:lnTo>
                      <a:lnTo>
                        <a:pt x="24" y="301"/>
                      </a:lnTo>
                      <a:lnTo>
                        <a:pt x="0" y="312"/>
                      </a:lnTo>
                      <a:lnTo>
                        <a:pt x="0" y="415"/>
                      </a:lnTo>
                      <a:lnTo>
                        <a:pt x="545" y="415"/>
                      </a:lnTo>
                      <a:lnTo>
                        <a:pt x="550" y="400"/>
                      </a:lnTo>
                      <a:lnTo>
                        <a:pt x="557" y="387"/>
                      </a:lnTo>
                      <a:lnTo>
                        <a:pt x="567" y="374"/>
                      </a:lnTo>
                      <a:lnTo>
                        <a:pt x="578" y="365"/>
                      </a:lnTo>
                      <a:lnTo>
                        <a:pt x="591" y="356"/>
                      </a:lnTo>
                      <a:lnTo>
                        <a:pt x="605" y="350"/>
                      </a:lnTo>
                      <a:lnTo>
                        <a:pt x="621" y="346"/>
                      </a:lnTo>
                      <a:lnTo>
                        <a:pt x="637" y="345"/>
                      </a:lnTo>
                      <a:lnTo>
                        <a:pt x="656" y="347"/>
                      </a:lnTo>
                      <a:lnTo>
                        <a:pt x="675" y="352"/>
                      </a:lnTo>
                      <a:lnTo>
                        <a:pt x="691" y="361"/>
                      </a:lnTo>
                      <a:lnTo>
                        <a:pt x="705" y="373"/>
                      </a:lnTo>
                      <a:lnTo>
                        <a:pt x="718" y="387"/>
                      </a:lnTo>
                      <a:lnTo>
                        <a:pt x="726" y="404"/>
                      </a:lnTo>
                      <a:lnTo>
                        <a:pt x="731" y="421"/>
                      </a:lnTo>
                      <a:lnTo>
                        <a:pt x="733" y="440"/>
                      </a:lnTo>
                      <a:lnTo>
                        <a:pt x="732" y="456"/>
                      </a:lnTo>
                      <a:lnTo>
                        <a:pt x="729" y="472"/>
                      </a:lnTo>
                      <a:lnTo>
                        <a:pt x="721" y="486"/>
                      </a:lnTo>
                      <a:lnTo>
                        <a:pt x="713" y="499"/>
                      </a:lnTo>
                      <a:lnTo>
                        <a:pt x="703" y="510"/>
                      </a:lnTo>
                      <a:lnTo>
                        <a:pt x="691" y="520"/>
                      </a:lnTo>
                      <a:lnTo>
                        <a:pt x="677" y="529"/>
                      </a:lnTo>
                      <a:lnTo>
                        <a:pt x="662" y="533"/>
                      </a:lnTo>
                      <a:lnTo>
                        <a:pt x="662" y="689"/>
                      </a:lnTo>
                      <a:lnTo>
                        <a:pt x="1011" y="688"/>
                      </a:lnTo>
                      <a:lnTo>
                        <a:pt x="930" y="0"/>
                      </a:lnTo>
                      <a:close/>
                    </a:path>
                  </a:pathLst>
                </a:custGeom>
                <a:solidFill>
                  <a:srgbClr val="020CB2"/>
                </a:solidFill>
                <a:ln w="9525">
                  <a:noFill/>
                  <a:round/>
                  <a:headEnd/>
                  <a:tailEnd/>
                </a:ln>
              </p:spPr>
              <p:txBody>
                <a:bodyPr/>
                <a:lstStyle/>
                <a:p>
                  <a:endParaRPr lang="zh-TW" altLang="en-US"/>
                </a:p>
              </p:txBody>
            </p:sp>
          </p:grpSp>
          <p:sp>
            <p:nvSpPr>
              <p:cNvPr id="29" name="矩形 28"/>
              <p:cNvSpPr/>
              <p:nvPr/>
            </p:nvSpPr>
            <p:spPr>
              <a:xfrm>
                <a:off x="3944705" y="6164907"/>
                <a:ext cx="935220" cy="276320"/>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pic>
            <p:nvPicPr>
              <p:cNvPr id="36880" name="Picture 1" descr="圖片1">
                <a:hlinkClick r:id="rId2"/>
              </p:cNvPr>
              <p:cNvPicPr>
                <a:picLocks noChangeAspect="1" noChangeArrowheads="1"/>
              </p:cNvPicPr>
              <p:nvPr/>
            </p:nvPicPr>
            <p:blipFill>
              <a:blip r:embed="rId3" cstate="print"/>
              <a:srcRect/>
              <a:stretch>
                <a:fillRect/>
              </a:stretch>
            </p:blipFill>
            <p:spPr bwMode="auto">
              <a:xfrm>
                <a:off x="3728864" y="6165304"/>
                <a:ext cx="247650" cy="215900"/>
              </a:xfrm>
              <a:prstGeom prst="rect">
                <a:avLst/>
              </a:prstGeom>
              <a:noFill/>
              <a:ln w="9525">
                <a:noFill/>
                <a:miter lim="800000"/>
                <a:headEnd/>
                <a:tailEnd/>
              </a:ln>
            </p:spPr>
          </p:pic>
        </p:grpSp>
      </p:grpSp>
      <p:sp>
        <p:nvSpPr>
          <p:cNvPr id="179202" name="Rectangle 2"/>
          <p:cNvSpPr>
            <a:spLocks noGrp="1" noChangeArrowheads="1"/>
          </p:cNvSpPr>
          <p:nvPr>
            <p:ph type="title"/>
          </p:nvPr>
        </p:nvSpPr>
        <p:spPr>
          <a:xfrm>
            <a:off x="57150" y="44450"/>
            <a:ext cx="6191250" cy="1008063"/>
          </a:xfrm>
          <a:effectLst>
            <a:outerShdw dist="17961" dir="2700000" algn="ctr" rotWithShape="0">
              <a:schemeClr val="tx1"/>
            </a:outerShdw>
          </a:effectLst>
        </p:spPr>
        <p:txBody>
          <a:bodyPr/>
          <a:lstStyle/>
          <a:p>
            <a:pPr eaLnBrk="1" hangingPunct="1">
              <a:defRPr/>
            </a:pPr>
            <a:r>
              <a:rPr lang="en-US" altLang="zh-TW" smtClean="0"/>
              <a:t>Example</a:t>
            </a:r>
          </a:p>
        </p:txBody>
      </p:sp>
      <p:sp>
        <p:nvSpPr>
          <p:cNvPr id="179205" name="Rectangle 5"/>
          <p:cNvSpPr>
            <a:spLocks noChangeArrowheads="1"/>
          </p:cNvSpPr>
          <p:nvPr/>
        </p:nvSpPr>
        <p:spPr bwMode="auto">
          <a:xfrm>
            <a:off x="488950" y="981075"/>
            <a:ext cx="8991600" cy="44196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rgbClr val="598081"/>
                </a:solidFill>
                <a:latin typeface="Arial" charset="0"/>
              </a:rPr>
              <a:t>Suppose Dell manufactures 27 different PCs, with three distinct components : processor, memory, and hard drive.</a:t>
            </a:r>
          </a:p>
          <a:p>
            <a:pPr marL="342900" indent="-342900" algn="l">
              <a:spcBef>
                <a:spcPct val="20000"/>
              </a:spcBef>
              <a:buFont typeface="Batang" pitchFamily="18" charset="-127"/>
              <a:buChar char="►"/>
            </a:pPr>
            <a:r>
              <a:rPr lang="en-US" altLang="zh-TW">
                <a:solidFill>
                  <a:srgbClr val="598081"/>
                </a:solidFill>
                <a:latin typeface="Arial" charset="0"/>
              </a:rPr>
              <a:t>In the disaggregate option, Dell designs 3*27=81 distinct components.</a:t>
            </a:r>
          </a:p>
          <a:p>
            <a:pPr marL="342900" indent="-342900" algn="l">
              <a:spcBef>
                <a:spcPct val="20000"/>
              </a:spcBef>
              <a:buFont typeface="Batang" pitchFamily="18" charset="-127"/>
              <a:buChar char="►"/>
            </a:pPr>
            <a:r>
              <a:rPr lang="en-US" altLang="zh-TW">
                <a:solidFill>
                  <a:srgbClr val="598081"/>
                </a:solidFill>
                <a:latin typeface="Arial" charset="0"/>
              </a:rPr>
              <a:t>In the common component option, Dell designs 3 distinct processors, 3 memory units, and 3 hard drives.  Each component is thus used in 9 different PCs.</a:t>
            </a:r>
          </a:p>
          <a:p>
            <a:pPr marL="342900" indent="-342900" algn="l">
              <a:spcBef>
                <a:spcPct val="20000"/>
              </a:spcBef>
              <a:buFont typeface="Batang" pitchFamily="18" charset="-127"/>
              <a:buChar char="►"/>
            </a:pPr>
            <a:r>
              <a:rPr lang="en-US" altLang="zh-TW">
                <a:solidFill>
                  <a:srgbClr val="598081"/>
                </a:solidFill>
                <a:latin typeface="Arial" charset="0"/>
              </a:rPr>
              <a:t>Suppose for each PC, the monthly demand is</a:t>
            </a:r>
            <a:r>
              <a:rPr lang="en-US" altLang="zh-TW" i="1">
                <a:solidFill>
                  <a:srgbClr val="598081"/>
                </a:solidFill>
                <a:latin typeface="Arial" charset="0"/>
              </a:rPr>
              <a:t> N</a:t>
            </a:r>
            <a:r>
              <a:rPr lang="en-US" altLang="zh-TW">
                <a:solidFill>
                  <a:srgbClr val="598081"/>
                </a:solidFill>
                <a:latin typeface="Arial" charset="0"/>
              </a:rPr>
              <a:t>(5000,3000</a:t>
            </a:r>
            <a:r>
              <a:rPr lang="en-US" altLang="zh-TW" baseline="30000">
                <a:solidFill>
                  <a:srgbClr val="598081"/>
                </a:solidFill>
                <a:latin typeface="Arial" charset="0"/>
              </a:rPr>
              <a:t>2</a:t>
            </a:r>
            <a:r>
              <a:rPr lang="en-US" altLang="zh-TW">
                <a:solidFill>
                  <a:srgbClr val="598081"/>
                </a:solidFill>
                <a:latin typeface="Arial" charset="0"/>
              </a:rPr>
              <a:t>)</a:t>
            </a:r>
          </a:p>
          <a:p>
            <a:pPr marL="342900" indent="-342900" algn="l">
              <a:spcBef>
                <a:spcPct val="20000"/>
              </a:spcBef>
              <a:buFont typeface="Batang" pitchFamily="18" charset="-127"/>
              <a:buChar char="►"/>
            </a:pPr>
            <a:r>
              <a:rPr lang="en-US" altLang="zh-TW">
                <a:solidFill>
                  <a:srgbClr val="598081"/>
                </a:solidFill>
                <a:latin typeface="Arial" charset="0"/>
              </a:rPr>
              <a:t>The replenishment lead time for each component is one month.</a:t>
            </a:r>
          </a:p>
          <a:p>
            <a:pPr marL="342900" indent="-342900" algn="l">
              <a:spcBef>
                <a:spcPct val="20000"/>
              </a:spcBef>
              <a:buFont typeface="Batang" pitchFamily="18" charset="-127"/>
              <a:buChar char="►"/>
            </a:pPr>
            <a:r>
              <a:rPr lang="en-US" altLang="zh-TW" i="1">
                <a:solidFill>
                  <a:srgbClr val="598081"/>
                </a:solidFill>
                <a:latin typeface="Arial" charset="0"/>
              </a:rPr>
              <a:t>CSL</a:t>
            </a:r>
            <a:r>
              <a:rPr lang="en-US" altLang="zh-TW">
                <a:solidFill>
                  <a:srgbClr val="598081"/>
                </a:solidFill>
                <a:latin typeface="Arial" charset="0"/>
              </a:rPr>
              <a:t>=0.95</a:t>
            </a:r>
          </a:p>
        </p:txBody>
      </p:sp>
      <p:pic>
        <p:nvPicPr>
          <p:cNvPr id="36869" name="Picture 13" descr="j0233595"/>
          <p:cNvPicPr>
            <a:picLocks noChangeAspect="1" noChangeArrowheads="1"/>
          </p:cNvPicPr>
          <p:nvPr/>
        </p:nvPicPr>
        <p:blipFill>
          <a:blip r:embed="rId4" cstate="print"/>
          <a:srcRect/>
          <a:stretch>
            <a:fillRect/>
          </a:stretch>
        </p:blipFill>
        <p:spPr bwMode="auto">
          <a:xfrm>
            <a:off x="6089650" y="4721225"/>
            <a:ext cx="2000250" cy="1976438"/>
          </a:xfrm>
          <a:prstGeom prst="rect">
            <a:avLst/>
          </a:prstGeom>
          <a:noFill/>
          <a:ln w="9525">
            <a:noFill/>
            <a:miter lim="800000"/>
            <a:headEnd/>
            <a:tailEnd/>
          </a:ln>
        </p:spPr>
      </p:pic>
      <p:sp>
        <p:nvSpPr>
          <p:cNvPr id="179216" name="AutoShape 16"/>
          <p:cNvSpPr>
            <a:spLocks noChangeArrowheads="1"/>
          </p:cNvSpPr>
          <p:nvPr/>
        </p:nvSpPr>
        <p:spPr bwMode="auto">
          <a:xfrm>
            <a:off x="8337550" y="5589588"/>
            <a:ext cx="1295400" cy="1152525"/>
          </a:xfrm>
          <a:prstGeom prst="roundRect">
            <a:avLst>
              <a:gd name="adj" fmla="val 16667"/>
            </a:avLst>
          </a:prstGeom>
          <a:solidFill>
            <a:schemeClr val="bg1"/>
          </a:solidFill>
          <a:ln w="9525">
            <a:solidFill>
              <a:schemeClr val="tx1"/>
            </a:solidFill>
            <a:miter lim="800000"/>
            <a:headEnd/>
            <a:tailEnd/>
          </a:ln>
          <a:effectLst>
            <a:outerShdw dist="35921" dir="2700000" algn="ctr" rotWithShape="0">
              <a:schemeClr val="tx1"/>
            </a:outerShdw>
          </a:effectLst>
        </p:spPr>
        <p:txBody>
          <a:bodyPr wrap="none" anchor="ctr"/>
          <a:lstStyle/>
          <a:p>
            <a:pPr>
              <a:defRPr/>
            </a:pPr>
            <a:endParaRPr lang="zh-TW" altLang="en-US"/>
          </a:p>
        </p:txBody>
      </p:sp>
      <p:pic>
        <p:nvPicPr>
          <p:cNvPr id="14" name="Picture 13" descr="File:Dell Logo.png">
            <a:hlinkClick r:id="rId5"/>
          </p:cNvPr>
          <p:cNvPicPr>
            <a:picLocks noChangeAspect="1" noChangeArrowheads="1"/>
          </p:cNvPicPr>
          <p:nvPr/>
        </p:nvPicPr>
        <p:blipFill>
          <a:blip r:embed="rId6" cstate="print"/>
          <a:srcRect/>
          <a:stretch>
            <a:fillRect/>
          </a:stretch>
        </p:blipFill>
        <p:spPr bwMode="auto">
          <a:xfrm>
            <a:off x="8482013" y="5661025"/>
            <a:ext cx="1023937" cy="1022350"/>
          </a:xfrm>
          <a:prstGeom prst="rect">
            <a:avLst/>
          </a:prstGeom>
          <a:noFill/>
          <a:ln w="9525">
            <a:noFill/>
            <a:miter lim="800000"/>
            <a:headEnd/>
            <a:tailEnd/>
          </a:ln>
        </p:spPr>
      </p:pic>
      <p:pic>
        <p:nvPicPr>
          <p:cNvPr id="36872" name="Picture 1" descr="圖片1">
            <a:hlinkClick r:id="rId2"/>
          </p:cNvPr>
          <p:cNvPicPr>
            <a:picLocks noChangeAspect="1" noChangeArrowheads="1"/>
          </p:cNvPicPr>
          <p:nvPr/>
        </p:nvPicPr>
        <p:blipFill>
          <a:blip r:embed="rId3" cstate="print"/>
          <a:srcRect/>
          <a:stretch>
            <a:fillRect/>
          </a:stretch>
        </p:blipFill>
        <p:spPr bwMode="auto">
          <a:xfrm>
            <a:off x="6465888" y="6627813"/>
            <a:ext cx="247650" cy="215900"/>
          </a:xfrm>
          <a:prstGeom prst="rect">
            <a:avLst/>
          </a:prstGeom>
          <a:noFill/>
          <a:ln w="9525">
            <a:noFill/>
            <a:miter lim="800000"/>
            <a:headEnd/>
            <a:tailEnd/>
          </a:ln>
        </p:spPr>
      </p:pic>
      <p:sp>
        <p:nvSpPr>
          <p:cNvPr id="16" name="矩形 15"/>
          <p:cNvSpPr/>
          <p:nvPr/>
        </p:nvSpPr>
        <p:spPr>
          <a:xfrm>
            <a:off x="6681788" y="6608763"/>
            <a:ext cx="935037" cy="276225"/>
          </a:xfrm>
          <a:prstGeom prst="rect">
            <a:avLst/>
          </a:prstGeom>
        </p:spPr>
        <p:txBody>
          <a:bodyPr>
            <a:spAutoFit/>
          </a:bodyPr>
          <a:lstStyle/>
          <a:p>
            <a:pPr>
              <a:defRPr/>
            </a:pPr>
            <a:r>
              <a:rPr lang="en-US" altLang="zh-TW" sz="1200" dirty="0">
                <a:solidFill>
                  <a:schemeClr val="bg1">
                    <a:lumMod val="95000"/>
                  </a:schemeClr>
                </a:solidFill>
                <a:latin typeface="Arial" pitchFamily="34" charset="0"/>
              </a:rPr>
              <a:t>Microsoft</a:t>
            </a:r>
            <a:r>
              <a:rPr lang="zh-TW" altLang="en-US" sz="1200" dirty="0">
                <a:solidFill>
                  <a:schemeClr val="bg1">
                    <a:lumMod val="95000"/>
                  </a:schemeClr>
                </a:solidFill>
                <a:latin typeface="Arial" pitchFamily="34" charset="0"/>
              </a:rPr>
              <a:t>。</a:t>
            </a:r>
          </a:p>
        </p:txBody>
      </p:sp>
      <p:pic>
        <p:nvPicPr>
          <p:cNvPr id="17" name="Picture 2" descr="Public domain">
            <a:hlinkClick r:id="rId7" tooltip="Public domain"/>
          </p:cNvPr>
          <p:cNvPicPr>
            <a:picLocks noChangeAspect="1" noChangeArrowheads="1"/>
          </p:cNvPicPr>
          <p:nvPr/>
        </p:nvPicPr>
        <p:blipFill>
          <a:blip r:embed="rId8" cstate="print"/>
          <a:srcRect/>
          <a:stretch>
            <a:fillRect/>
          </a:stretch>
        </p:blipFill>
        <p:spPr bwMode="auto">
          <a:xfrm>
            <a:off x="8586788" y="6597650"/>
            <a:ext cx="215900" cy="215900"/>
          </a:xfrm>
          <a:prstGeom prst="rect">
            <a:avLst/>
          </a:prstGeom>
          <a:noFill/>
          <a:ln w="9525">
            <a:noFill/>
            <a:miter lim="800000"/>
            <a:headEnd/>
            <a:tailEnd/>
          </a:ln>
        </p:spPr>
      </p:pic>
      <p:sp>
        <p:nvSpPr>
          <p:cNvPr id="18" name="矩形 12"/>
          <p:cNvSpPr>
            <a:spLocks noChangeArrowheads="1"/>
          </p:cNvSpPr>
          <p:nvPr/>
        </p:nvSpPr>
        <p:spPr bwMode="auto">
          <a:xfrm>
            <a:off x="8713788" y="6610350"/>
            <a:ext cx="847725" cy="276225"/>
          </a:xfrm>
          <a:prstGeom prst="rect">
            <a:avLst/>
          </a:prstGeom>
          <a:noFill/>
          <a:ln w="9525">
            <a:noFill/>
            <a:miter lim="800000"/>
            <a:headEnd/>
            <a:tailEnd/>
          </a:ln>
        </p:spPr>
        <p:txBody>
          <a:bodyPr wrap="none">
            <a:spAutoFit/>
          </a:bodyPr>
          <a:lstStyle/>
          <a:p>
            <a:r>
              <a:rPr lang="en-US" altLang="zh-TW" sz="1200">
                <a:latin typeface="Arial" charset="0"/>
              </a:rPr>
              <a:t>Wikipedia</a:t>
            </a:r>
            <a:endParaRPr lang="zh-TW" altLang="en-US" sz="1200">
              <a:latin typeface="Arial" charset="0"/>
            </a:endParaRPr>
          </a:p>
        </p:txBody>
      </p:sp>
      <p:sp>
        <p:nvSpPr>
          <p:cNvPr id="30"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ppt_x</p:attrName>
                                        </p:attrNameLst>
                                      </p:cBhvr>
                                      <p:tavLst>
                                        <p:tav tm="0">
                                          <p:val>
                                            <p:strVal val="#ppt_x-.2"/>
                                          </p:val>
                                        </p:tav>
                                        <p:tav tm="100000">
                                          <p:val>
                                            <p:strVal val="#ppt_x"/>
                                          </p:val>
                                        </p:tav>
                                      </p:tavLst>
                                    </p:anim>
                                    <p:anim calcmode="lin" valueType="num">
                                      <p:cBhvr>
                                        <p:cTn id="8"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
                                        </p:tgtEl>
                                      </p:cBhvr>
                                    </p:animEffect>
                                  </p:childTnLst>
                                </p:cTn>
                              </p:par>
                              <p:par>
                                <p:cTn id="10" presetID="29"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1000" fill="hold"/>
                                        <p:tgtEl>
                                          <p:spTgt spid="17"/>
                                        </p:tgtEl>
                                        <p:attrNameLst>
                                          <p:attrName>ppt_x</p:attrName>
                                        </p:attrNameLst>
                                      </p:cBhvr>
                                      <p:tavLst>
                                        <p:tav tm="0">
                                          <p:val>
                                            <p:strVal val="#ppt_x-.2"/>
                                          </p:val>
                                        </p:tav>
                                        <p:tav tm="100000">
                                          <p:val>
                                            <p:strVal val="#ppt_x"/>
                                          </p:val>
                                        </p:tav>
                                      </p:tavLst>
                                    </p:anim>
                                    <p:anim calcmode="lin" valueType="num">
                                      <p:cBhvr>
                                        <p:cTn id="13"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7"/>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1000" fill="hold"/>
                                        <p:tgtEl>
                                          <p:spTgt spid="18"/>
                                        </p:tgtEl>
                                        <p:attrNameLst>
                                          <p:attrName>ppt_x</p:attrName>
                                        </p:attrNameLst>
                                      </p:cBhvr>
                                      <p:tavLst>
                                        <p:tav tm="0">
                                          <p:val>
                                            <p:strVal val="#ppt_x-.2"/>
                                          </p:val>
                                        </p:tav>
                                        <p:tav tm="100000">
                                          <p:val>
                                            <p:strVal val="#ppt_x"/>
                                          </p:val>
                                        </p:tav>
                                      </p:tavLst>
                                    </p:anim>
                                    <p:anim calcmode="lin" valueType="num">
                                      <p:cBhvr>
                                        <p:cTn id="18"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mph" presetSubtype="0" fill="hold" nodeType="clickEffect">
                                  <p:stCondLst>
                                    <p:cond delay="0"/>
                                  </p:stCondLst>
                                  <p:iterate type="lt">
                                    <p:tmPct val="10000"/>
                                  </p:iterate>
                                  <p:childTnLst>
                                    <p:set>
                                      <p:cBhvr override="childStyle">
                                        <p:cTn id="23" dur="500" autoRev="1" fill="hold"/>
                                        <p:tgtEl>
                                          <p:spTgt spid="179205">
                                            <p:txEl>
                                              <p:pRg st="0" end="0"/>
                                            </p:txEl>
                                          </p:spTgt>
                                        </p:tgtEl>
                                        <p:attrNameLst>
                                          <p:attrName>style.color</p:attrName>
                                        </p:attrNameLst>
                                      </p:cBhvr>
                                      <p:to>
                                        <p:clrVal>
                                          <a:schemeClr val="bg1"/>
                                        </p:clrVal>
                                      </p:to>
                                    </p:set>
                                    <p:set>
                                      <p:cBhvr>
                                        <p:cTn id="24" dur="500" autoRev="1" fill="hold"/>
                                        <p:tgtEl>
                                          <p:spTgt spid="179205">
                                            <p:txEl>
                                              <p:pRg st="0" end="0"/>
                                            </p:txEl>
                                          </p:spTgt>
                                        </p:tgtEl>
                                        <p:attrNameLst>
                                          <p:attrName>fillcolor</p:attrName>
                                        </p:attrNameLst>
                                      </p:cBhvr>
                                      <p:to>
                                        <p:clrVal>
                                          <a:schemeClr val="bg1"/>
                                        </p:clrVal>
                                      </p:to>
                                    </p:set>
                                    <p:set>
                                      <p:cBhvr>
                                        <p:cTn id="25" dur="500" autoRev="1" fill="hold"/>
                                        <p:tgtEl>
                                          <p:spTgt spid="179205">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79205">
                                            <p:txEl>
                                              <p:pRg st="0" end="0"/>
                                            </p:txEl>
                                          </p:spTgt>
                                        </p:tgtEl>
                                        <p:attrNameLst>
                                          <p:attrName>ppt_c</p:attrName>
                                        </p:attrNameLst>
                                      </p:cBhvr>
                                      <p:to>
                                        <a:srgbClr val="C0C0C0"/>
                                      </p:to>
                                    </p:animClr>
                                  </p:subTnLst>
                                </p:cTn>
                              </p:par>
                            </p:childTnLst>
                          </p:cTn>
                        </p:par>
                      </p:childTnLst>
                    </p:cTn>
                  </p:par>
                  <p:par>
                    <p:cTn id="26" fill="hold">
                      <p:stCondLst>
                        <p:cond delay="indefinite"/>
                      </p:stCondLst>
                      <p:childTnLst>
                        <p:par>
                          <p:cTn id="27" fill="hold">
                            <p:stCondLst>
                              <p:cond delay="0"/>
                            </p:stCondLst>
                            <p:childTnLst>
                              <p:par>
                                <p:cTn id="28" presetID="20" presetClass="emph" presetSubtype="0" fill="hold" nodeType="clickEffect">
                                  <p:stCondLst>
                                    <p:cond delay="0"/>
                                  </p:stCondLst>
                                  <p:iterate type="lt">
                                    <p:tmPct val="10000"/>
                                  </p:iterate>
                                  <p:childTnLst>
                                    <p:set>
                                      <p:cBhvr override="childStyle">
                                        <p:cTn id="29" dur="500" autoRev="1" fill="hold"/>
                                        <p:tgtEl>
                                          <p:spTgt spid="179205">
                                            <p:txEl>
                                              <p:pRg st="1" end="1"/>
                                            </p:txEl>
                                          </p:spTgt>
                                        </p:tgtEl>
                                        <p:attrNameLst>
                                          <p:attrName>style.color</p:attrName>
                                        </p:attrNameLst>
                                      </p:cBhvr>
                                      <p:to>
                                        <p:clrVal>
                                          <a:schemeClr val="bg1"/>
                                        </p:clrVal>
                                      </p:to>
                                    </p:set>
                                    <p:set>
                                      <p:cBhvr>
                                        <p:cTn id="30" dur="500" autoRev="1" fill="hold"/>
                                        <p:tgtEl>
                                          <p:spTgt spid="179205">
                                            <p:txEl>
                                              <p:pRg st="1" end="1"/>
                                            </p:txEl>
                                          </p:spTgt>
                                        </p:tgtEl>
                                        <p:attrNameLst>
                                          <p:attrName>fillcolor</p:attrName>
                                        </p:attrNameLst>
                                      </p:cBhvr>
                                      <p:to>
                                        <p:clrVal>
                                          <a:schemeClr val="bg1"/>
                                        </p:clrVal>
                                      </p:to>
                                    </p:set>
                                    <p:set>
                                      <p:cBhvr>
                                        <p:cTn id="31" dur="500" autoRev="1" fill="hold"/>
                                        <p:tgtEl>
                                          <p:spTgt spid="179205">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179205">
                                            <p:txEl>
                                              <p:pRg st="1" end="1"/>
                                            </p:txEl>
                                          </p:spTgt>
                                        </p:tgtEl>
                                        <p:attrNameLst>
                                          <p:attrName>ppt_c</p:attrName>
                                        </p:attrNameLst>
                                      </p:cBhvr>
                                      <p:to>
                                        <a:srgbClr val="C0C0C0"/>
                                      </p:to>
                                    </p:animClr>
                                  </p:subTnLst>
                                </p:cTn>
                              </p:par>
                            </p:childTnLst>
                          </p:cTn>
                        </p:par>
                      </p:childTnLst>
                    </p:cTn>
                  </p:par>
                  <p:par>
                    <p:cTn id="32" fill="hold">
                      <p:stCondLst>
                        <p:cond delay="indefinite"/>
                      </p:stCondLst>
                      <p:childTnLst>
                        <p:par>
                          <p:cTn id="33" fill="hold">
                            <p:stCondLst>
                              <p:cond delay="0"/>
                            </p:stCondLst>
                            <p:childTnLst>
                              <p:par>
                                <p:cTn id="34" presetID="20" presetClass="emph" presetSubtype="0" fill="hold" nodeType="clickEffect">
                                  <p:stCondLst>
                                    <p:cond delay="0"/>
                                  </p:stCondLst>
                                  <p:iterate type="lt">
                                    <p:tmPct val="10000"/>
                                  </p:iterate>
                                  <p:childTnLst>
                                    <p:set>
                                      <p:cBhvr override="childStyle">
                                        <p:cTn id="35" dur="500" autoRev="1" fill="hold"/>
                                        <p:tgtEl>
                                          <p:spTgt spid="179205">
                                            <p:txEl>
                                              <p:pRg st="2" end="2"/>
                                            </p:txEl>
                                          </p:spTgt>
                                        </p:tgtEl>
                                        <p:attrNameLst>
                                          <p:attrName>style.color</p:attrName>
                                        </p:attrNameLst>
                                      </p:cBhvr>
                                      <p:to>
                                        <p:clrVal>
                                          <a:schemeClr val="bg1"/>
                                        </p:clrVal>
                                      </p:to>
                                    </p:set>
                                    <p:set>
                                      <p:cBhvr>
                                        <p:cTn id="36" dur="500" autoRev="1" fill="hold"/>
                                        <p:tgtEl>
                                          <p:spTgt spid="179205">
                                            <p:txEl>
                                              <p:pRg st="2" end="2"/>
                                            </p:txEl>
                                          </p:spTgt>
                                        </p:tgtEl>
                                        <p:attrNameLst>
                                          <p:attrName>fillcolor</p:attrName>
                                        </p:attrNameLst>
                                      </p:cBhvr>
                                      <p:to>
                                        <p:clrVal>
                                          <a:schemeClr val="bg1"/>
                                        </p:clrVal>
                                      </p:to>
                                    </p:set>
                                    <p:set>
                                      <p:cBhvr>
                                        <p:cTn id="37" dur="500" autoRev="1" fill="hold"/>
                                        <p:tgtEl>
                                          <p:spTgt spid="179205">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179205">
                                            <p:txEl>
                                              <p:pRg st="2" end="2"/>
                                            </p:txEl>
                                          </p:spTgt>
                                        </p:tgtEl>
                                        <p:attrNameLst>
                                          <p:attrName>ppt_c</p:attrName>
                                        </p:attrNameLst>
                                      </p:cBhvr>
                                      <p:to>
                                        <a:srgbClr val="C0C0C0"/>
                                      </p:to>
                                    </p:animClr>
                                  </p:subTnLst>
                                </p:cTn>
                              </p:par>
                            </p:childTnLst>
                          </p:cTn>
                        </p:par>
                      </p:childTnLst>
                    </p:cTn>
                  </p:par>
                  <p:par>
                    <p:cTn id="38" fill="hold">
                      <p:stCondLst>
                        <p:cond delay="indefinite"/>
                      </p:stCondLst>
                      <p:childTnLst>
                        <p:par>
                          <p:cTn id="39" fill="hold">
                            <p:stCondLst>
                              <p:cond delay="0"/>
                            </p:stCondLst>
                            <p:childTnLst>
                              <p:par>
                                <p:cTn id="40" presetID="20" presetClass="emph" presetSubtype="0" fill="hold" nodeType="clickEffect">
                                  <p:stCondLst>
                                    <p:cond delay="0"/>
                                  </p:stCondLst>
                                  <p:iterate type="lt">
                                    <p:tmPct val="10000"/>
                                  </p:iterate>
                                  <p:childTnLst>
                                    <p:set>
                                      <p:cBhvr override="childStyle">
                                        <p:cTn id="41" dur="500" autoRev="1" fill="hold"/>
                                        <p:tgtEl>
                                          <p:spTgt spid="179205">
                                            <p:txEl>
                                              <p:pRg st="3" end="3"/>
                                            </p:txEl>
                                          </p:spTgt>
                                        </p:tgtEl>
                                        <p:attrNameLst>
                                          <p:attrName>style.color</p:attrName>
                                        </p:attrNameLst>
                                      </p:cBhvr>
                                      <p:to>
                                        <p:clrVal>
                                          <a:schemeClr val="bg1"/>
                                        </p:clrVal>
                                      </p:to>
                                    </p:set>
                                    <p:set>
                                      <p:cBhvr>
                                        <p:cTn id="42" dur="500" autoRev="1" fill="hold"/>
                                        <p:tgtEl>
                                          <p:spTgt spid="179205">
                                            <p:txEl>
                                              <p:pRg st="3" end="3"/>
                                            </p:txEl>
                                          </p:spTgt>
                                        </p:tgtEl>
                                        <p:attrNameLst>
                                          <p:attrName>fillcolor</p:attrName>
                                        </p:attrNameLst>
                                      </p:cBhvr>
                                      <p:to>
                                        <p:clrVal>
                                          <a:schemeClr val="bg1"/>
                                        </p:clrVal>
                                      </p:to>
                                    </p:set>
                                    <p:set>
                                      <p:cBhvr>
                                        <p:cTn id="43" dur="500" autoRev="1" fill="hold"/>
                                        <p:tgtEl>
                                          <p:spTgt spid="179205">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179205">
                                            <p:txEl>
                                              <p:pRg st="3" end="3"/>
                                            </p:txEl>
                                          </p:spTgt>
                                        </p:tgtEl>
                                        <p:attrNameLst>
                                          <p:attrName>ppt_c</p:attrName>
                                        </p:attrNameLst>
                                      </p:cBhvr>
                                      <p:to>
                                        <a:srgbClr val="C0C0C0"/>
                                      </p:to>
                                    </p:animClr>
                                  </p:subTnLst>
                                </p:cTn>
                              </p:par>
                            </p:childTnLst>
                          </p:cTn>
                        </p:par>
                      </p:childTnLst>
                    </p:cTn>
                  </p:par>
                  <p:par>
                    <p:cTn id="44" fill="hold">
                      <p:stCondLst>
                        <p:cond delay="indefinite"/>
                      </p:stCondLst>
                      <p:childTnLst>
                        <p:par>
                          <p:cTn id="45" fill="hold">
                            <p:stCondLst>
                              <p:cond delay="0"/>
                            </p:stCondLst>
                            <p:childTnLst>
                              <p:par>
                                <p:cTn id="46" presetID="20" presetClass="emph" presetSubtype="0" fill="hold" nodeType="clickEffect">
                                  <p:stCondLst>
                                    <p:cond delay="0"/>
                                  </p:stCondLst>
                                  <p:iterate type="lt">
                                    <p:tmPct val="10000"/>
                                  </p:iterate>
                                  <p:childTnLst>
                                    <p:set>
                                      <p:cBhvr override="childStyle">
                                        <p:cTn id="47" dur="500" autoRev="1" fill="hold"/>
                                        <p:tgtEl>
                                          <p:spTgt spid="179205">
                                            <p:txEl>
                                              <p:pRg st="4" end="4"/>
                                            </p:txEl>
                                          </p:spTgt>
                                        </p:tgtEl>
                                        <p:attrNameLst>
                                          <p:attrName>style.color</p:attrName>
                                        </p:attrNameLst>
                                      </p:cBhvr>
                                      <p:to>
                                        <p:clrVal>
                                          <a:schemeClr val="bg1"/>
                                        </p:clrVal>
                                      </p:to>
                                    </p:set>
                                    <p:set>
                                      <p:cBhvr>
                                        <p:cTn id="48" dur="500" autoRev="1" fill="hold"/>
                                        <p:tgtEl>
                                          <p:spTgt spid="179205">
                                            <p:txEl>
                                              <p:pRg st="4" end="4"/>
                                            </p:txEl>
                                          </p:spTgt>
                                        </p:tgtEl>
                                        <p:attrNameLst>
                                          <p:attrName>fillcolor</p:attrName>
                                        </p:attrNameLst>
                                      </p:cBhvr>
                                      <p:to>
                                        <p:clrVal>
                                          <a:schemeClr val="bg1"/>
                                        </p:clrVal>
                                      </p:to>
                                    </p:set>
                                    <p:set>
                                      <p:cBhvr>
                                        <p:cTn id="49" dur="500" autoRev="1" fill="hold"/>
                                        <p:tgtEl>
                                          <p:spTgt spid="179205">
                                            <p:txEl>
                                              <p:pRg st="4" end="4"/>
                                            </p:txEl>
                                          </p:spTgt>
                                        </p:tgtEl>
                                        <p:attrNameLst>
                                          <p:attrName>fill.type</p:attrName>
                                        </p:attrNameLst>
                                      </p:cBhvr>
                                      <p:to>
                                        <p:strVal val="solid"/>
                                      </p:to>
                                    </p:set>
                                  </p:childTnLst>
                                  <p:subTnLst>
                                    <p:animClr clrSpc="rgb" dir="cw">
                                      <p:cBhvr override="childStyle">
                                        <p:cTn dur="1" fill="hold" display="0" masterRel="nextClick" afterEffect="1"/>
                                        <p:tgtEl>
                                          <p:spTgt spid="179205">
                                            <p:txEl>
                                              <p:pRg st="4" end="4"/>
                                            </p:txEl>
                                          </p:spTgt>
                                        </p:tgtEl>
                                        <p:attrNameLst>
                                          <p:attrName>ppt_c</p:attrName>
                                        </p:attrNameLst>
                                      </p:cBhvr>
                                      <p:to>
                                        <a:srgbClr val="C0C0C0"/>
                                      </p:to>
                                    </p:animClr>
                                  </p:subTnLst>
                                </p:cTn>
                              </p:par>
                            </p:childTnLst>
                          </p:cTn>
                        </p:par>
                      </p:childTnLst>
                    </p:cTn>
                  </p:par>
                  <p:par>
                    <p:cTn id="50" fill="hold">
                      <p:stCondLst>
                        <p:cond delay="indefinite"/>
                      </p:stCondLst>
                      <p:childTnLst>
                        <p:par>
                          <p:cTn id="51" fill="hold">
                            <p:stCondLst>
                              <p:cond delay="0"/>
                            </p:stCondLst>
                            <p:childTnLst>
                              <p:par>
                                <p:cTn id="52" presetID="20" presetClass="emph" presetSubtype="0" fill="hold" nodeType="clickEffect">
                                  <p:stCondLst>
                                    <p:cond delay="0"/>
                                  </p:stCondLst>
                                  <p:iterate type="lt">
                                    <p:tmPct val="10000"/>
                                  </p:iterate>
                                  <p:childTnLst>
                                    <p:set>
                                      <p:cBhvr override="childStyle">
                                        <p:cTn id="53" dur="500" autoRev="1" fill="hold"/>
                                        <p:tgtEl>
                                          <p:spTgt spid="179205">
                                            <p:txEl>
                                              <p:pRg st="5" end="5"/>
                                            </p:txEl>
                                          </p:spTgt>
                                        </p:tgtEl>
                                        <p:attrNameLst>
                                          <p:attrName>style.color</p:attrName>
                                        </p:attrNameLst>
                                      </p:cBhvr>
                                      <p:to>
                                        <p:clrVal>
                                          <a:schemeClr val="bg1"/>
                                        </p:clrVal>
                                      </p:to>
                                    </p:set>
                                    <p:set>
                                      <p:cBhvr>
                                        <p:cTn id="54" dur="500" autoRev="1" fill="hold"/>
                                        <p:tgtEl>
                                          <p:spTgt spid="179205">
                                            <p:txEl>
                                              <p:pRg st="5" end="5"/>
                                            </p:txEl>
                                          </p:spTgt>
                                        </p:tgtEl>
                                        <p:attrNameLst>
                                          <p:attrName>fillcolor</p:attrName>
                                        </p:attrNameLst>
                                      </p:cBhvr>
                                      <p:to>
                                        <p:clrVal>
                                          <a:schemeClr val="bg1"/>
                                        </p:clrVal>
                                      </p:to>
                                    </p:set>
                                    <p:set>
                                      <p:cBhvr>
                                        <p:cTn id="55" dur="500" autoRev="1" fill="hold"/>
                                        <p:tgtEl>
                                          <p:spTgt spid="179205">
                                            <p:txEl>
                                              <p:pRg st="5" end="5"/>
                                            </p:txEl>
                                          </p:spTgt>
                                        </p:tgtEl>
                                        <p:attrNameLst>
                                          <p:attrName>fill.type</p:attrName>
                                        </p:attrNameLst>
                                      </p:cBhvr>
                                      <p:to>
                                        <p:strVal val="solid"/>
                                      </p:to>
                                    </p:set>
                                  </p:childTnLst>
                                  <p:subTnLst>
                                    <p:animClr clrSpc="rgb" dir="cw">
                                      <p:cBhvr override="childStyle">
                                        <p:cTn dur="1" fill="hold" display="0" masterRel="nextClick" afterEffect="1"/>
                                        <p:tgtEl>
                                          <p:spTgt spid="179205">
                                            <p:txEl>
                                              <p:pRg st="5" end="5"/>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39" name="Rectangle 15"/>
          <p:cNvSpPr>
            <a:spLocks noChangeArrowheads="1"/>
          </p:cNvSpPr>
          <p:nvPr/>
        </p:nvSpPr>
        <p:spPr bwMode="auto">
          <a:xfrm>
            <a:off x="849313" y="2997200"/>
            <a:ext cx="8280400" cy="849313"/>
          </a:xfrm>
          <a:prstGeom prst="rect">
            <a:avLst/>
          </a:prstGeom>
          <a:noFill/>
          <a:ln w="9525">
            <a:noFill/>
            <a:miter lim="800000"/>
            <a:headEnd/>
            <a:tailEnd/>
          </a:ln>
        </p:spPr>
        <p:txBody>
          <a:bodyPr/>
          <a:lstStyle/>
          <a:p>
            <a:pPr marL="342900" indent="-342900" algn="l">
              <a:spcBef>
                <a:spcPct val="20000"/>
              </a:spcBef>
              <a:buFont typeface="CommonBullets" pitchFamily="34" charset="2"/>
              <a:buNone/>
            </a:pPr>
            <a:r>
              <a:rPr lang="en-US" altLang="zh-TW">
                <a:solidFill>
                  <a:schemeClr val="bg1"/>
                </a:solidFill>
                <a:latin typeface="Arial" charset="0"/>
              </a:rPr>
              <a:t>Standard deviation of demand of common component</a:t>
            </a:r>
          </a:p>
          <a:p>
            <a:pPr marL="342900" indent="-342900" algn="l">
              <a:spcBef>
                <a:spcPct val="20000"/>
              </a:spcBef>
              <a:buFont typeface="CommonBullets" pitchFamily="34" charset="2"/>
              <a:buNone/>
            </a:pPr>
            <a:r>
              <a:rPr lang="en-US" altLang="zh-TW">
                <a:solidFill>
                  <a:schemeClr val="bg1"/>
                </a:solidFill>
                <a:latin typeface="Arial" charset="0"/>
              </a:rPr>
              <a:t>across 9 products   </a:t>
            </a:r>
          </a:p>
        </p:txBody>
      </p:sp>
      <p:sp>
        <p:nvSpPr>
          <p:cNvPr id="15368" name="Rectangle 2"/>
          <p:cNvSpPr>
            <a:spLocks noGrp="1" noChangeArrowheads="1"/>
          </p:cNvSpPr>
          <p:nvPr>
            <p:ph type="title"/>
          </p:nvPr>
        </p:nvSpPr>
        <p:spPr>
          <a:xfrm>
            <a:off x="495300" y="274638"/>
            <a:ext cx="5970588" cy="360362"/>
          </a:xfrm>
        </p:spPr>
        <p:txBody>
          <a:bodyPr/>
          <a:lstStyle/>
          <a:p>
            <a:pPr eaLnBrk="1" hangingPunct="1"/>
            <a:r>
              <a:rPr lang="en-US" altLang="zh-TW" smtClean="0"/>
              <a:t>Example - Continued</a:t>
            </a:r>
          </a:p>
        </p:txBody>
      </p:sp>
      <p:graphicFrame>
        <p:nvGraphicFramePr>
          <p:cNvPr id="180229" name="Object 5"/>
          <p:cNvGraphicFramePr>
            <a:graphicFrameLocks noChangeAspect="1"/>
          </p:cNvGraphicFramePr>
          <p:nvPr/>
        </p:nvGraphicFramePr>
        <p:xfrm>
          <a:off x="919163" y="1916113"/>
          <a:ext cx="6842125" cy="384175"/>
        </p:xfrm>
        <a:graphic>
          <a:graphicData uri="http://schemas.openxmlformats.org/presentationml/2006/ole">
            <p:oleObj spid="_x0000_s15362" name="方程式" r:id="rId3" imgW="3568680" imgH="203040" progId="Equation.3">
              <p:embed/>
            </p:oleObj>
          </a:graphicData>
        </a:graphic>
      </p:graphicFrame>
      <p:graphicFrame>
        <p:nvGraphicFramePr>
          <p:cNvPr id="180230" name="Object 6"/>
          <p:cNvGraphicFramePr>
            <a:graphicFrameLocks noChangeAspect="1"/>
          </p:cNvGraphicFramePr>
          <p:nvPr/>
        </p:nvGraphicFramePr>
        <p:xfrm>
          <a:off x="3440113" y="3451225"/>
          <a:ext cx="2520950" cy="409575"/>
        </p:xfrm>
        <a:graphic>
          <a:graphicData uri="http://schemas.openxmlformats.org/presentationml/2006/ole">
            <p:oleObj spid="_x0000_s15363" name="方程式" r:id="rId4" imgW="1384200" imgH="228600" progId="Equation.3">
              <p:embed/>
            </p:oleObj>
          </a:graphicData>
        </a:graphic>
      </p:graphicFrame>
      <p:graphicFrame>
        <p:nvGraphicFramePr>
          <p:cNvPr id="180232" name="Object 8"/>
          <p:cNvGraphicFramePr>
            <a:graphicFrameLocks noChangeAspect="1"/>
          </p:cNvGraphicFramePr>
          <p:nvPr/>
        </p:nvGraphicFramePr>
        <p:xfrm>
          <a:off x="631825" y="4724400"/>
          <a:ext cx="6696075" cy="374650"/>
        </p:xfrm>
        <a:graphic>
          <a:graphicData uri="http://schemas.openxmlformats.org/presentationml/2006/ole">
            <p:oleObj spid="_x0000_s15364" name="方程式" r:id="rId5" imgW="3568680" imgH="203040" progId="Equation.3">
              <p:embed/>
            </p:oleObj>
          </a:graphicData>
        </a:graphic>
      </p:graphicFrame>
      <p:grpSp>
        <p:nvGrpSpPr>
          <p:cNvPr id="2" name="Group 12"/>
          <p:cNvGrpSpPr>
            <a:grpSpLocks/>
          </p:cNvGrpSpPr>
          <p:nvPr/>
        </p:nvGrpSpPr>
        <p:grpSpPr bwMode="auto">
          <a:xfrm>
            <a:off x="488950" y="981075"/>
            <a:ext cx="9144000" cy="1152525"/>
            <a:chOff x="308" y="618"/>
            <a:chExt cx="5760" cy="726"/>
          </a:xfrm>
        </p:grpSpPr>
        <p:graphicFrame>
          <p:nvGraphicFramePr>
            <p:cNvPr id="15366" name="Object 4"/>
            <p:cNvGraphicFramePr>
              <a:graphicFrameLocks noChangeAspect="1"/>
            </p:cNvGraphicFramePr>
            <p:nvPr/>
          </p:nvGraphicFramePr>
          <p:xfrm>
            <a:off x="3891" y="885"/>
            <a:ext cx="2177" cy="277"/>
          </p:xfrm>
          <a:graphic>
            <a:graphicData uri="http://schemas.openxmlformats.org/presentationml/2006/ole">
              <p:oleObj spid="_x0000_s15366" name="方程式" r:id="rId6" imgW="1968480" imgH="253800" progId="Equation.3">
                <p:embed/>
              </p:oleObj>
            </a:graphicData>
          </a:graphic>
        </p:graphicFrame>
        <p:sp>
          <p:nvSpPr>
            <p:cNvPr id="15373" name="Rectangle 10"/>
            <p:cNvSpPr>
              <a:spLocks noChangeArrowheads="1"/>
            </p:cNvSpPr>
            <p:nvPr/>
          </p:nvSpPr>
          <p:spPr bwMode="auto">
            <a:xfrm>
              <a:off x="308" y="618"/>
              <a:ext cx="5216" cy="726"/>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Disaggregate option</a:t>
              </a:r>
            </a:p>
            <a:p>
              <a:pPr marL="342900" indent="-342900" algn="l">
                <a:spcBef>
                  <a:spcPct val="20000"/>
                </a:spcBef>
                <a:buFont typeface="CommonBullets" pitchFamily="34" charset="2"/>
                <a:buNone/>
              </a:pPr>
              <a:r>
                <a:rPr lang="en-US" altLang="zh-TW">
                  <a:solidFill>
                    <a:schemeClr val="bg1"/>
                  </a:solidFill>
                  <a:latin typeface="Arial" charset="0"/>
                </a:rPr>
                <a:t>    Safety inventory for each component =   </a:t>
              </a:r>
            </a:p>
          </p:txBody>
        </p:sp>
      </p:grpSp>
      <p:sp>
        <p:nvSpPr>
          <p:cNvPr id="180237" name="Rectangle 13"/>
          <p:cNvSpPr>
            <a:spLocks noChangeArrowheads="1"/>
          </p:cNvSpPr>
          <p:nvPr/>
        </p:nvSpPr>
        <p:spPr bwMode="auto">
          <a:xfrm>
            <a:off x="488950" y="2492375"/>
            <a:ext cx="8280400" cy="504825"/>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chemeClr val="bg1"/>
                </a:solidFill>
                <a:latin typeface="Arial" charset="0"/>
              </a:rPr>
              <a:t>Component commonality option   </a:t>
            </a:r>
          </a:p>
        </p:txBody>
      </p:sp>
      <p:grpSp>
        <p:nvGrpSpPr>
          <p:cNvPr id="3" name="Group 17"/>
          <p:cNvGrpSpPr>
            <a:grpSpLocks/>
          </p:cNvGrpSpPr>
          <p:nvPr/>
        </p:nvGrpSpPr>
        <p:grpSpPr bwMode="auto">
          <a:xfrm>
            <a:off x="560388" y="4076700"/>
            <a:ext cx="9286875" cy="574675"/>
            <a:chOff x="353" y="2568"/>
            <a:chExt cx="5850" cy="362"/>
          </a:xfrm>
        </p:grpSpPr>
        <p:graphicFrame>
          <p:nvGraphicFramePr>
            <p:cNvPr id="15365" name="Object 7"/>
            <p:cNvGraphicFramePr>
              <a:graphicFrameLocks noChangeAspect="1"/>
            </p:cNvGraphicFramePr>
            <p:nvPr/>
          </p:nvGraphicFramePr>
          <p:xfrm>
            <a:off x="4117" y="2585"/>
            <a:ext cx="2086" cy="255"/>
          </p:xfrm>
          <a:graphic>
            <a:graphicData uri="http://schemas.openxmlformats.org/presentationml/2006/ole">
              <p:oleObj spid="_x0000_s15365" name="方程式" r:id="rId7" imgW="2044440" imgH="253800" progId="Equation.3">
                <p:embed/>
              </p:oleObj>
            </a:graphicData>
          </a:graphic>
        </p:graphicFrame>
        <p:sp>
          <p:nvSpPr>
            <p:cNvPr id="15372" name="Rectangle 16"/>
            <p:cNvSpPr>
              <a:spLocks noChangeArrowheads="1"/>
            </p:cNvSpPr>
            <p:nvPr/>
          </p:nvSpPr>
          <p:spPr bwMode="auto">
            <a:xfrm>
              <a:off x="353" y="2568"/>
              <a:ext cx="5216" cy="362"/>
            </a:xfrm>
            <a:prstGeom prst="rect">
              <a:avLst/>
            </a:prstGeom>
            <a:noFill/>
            <a:ln w="9525">
              <a:noFill/>
              <a:miter lim="800000"/>
              <a:headEnd/>
              <a:tailEnd/>
            </a:ln>
          </p:spPr>
          <p:txBody>
            <a:bodyPr/>
            <a:lstStyle/>
            <a:p>
              <a:pPr marL="342900" indent="-342900" algn="l">
                <a:spcBef>
                  <a:spcPct val="20000"/>
                </a:spcBef>
                <a:buFont typeface="CommonBullets" pitchFamily="34" charset="2"/>
                <a:buNone/>
              </a:pPr>
              <a:r>
                <a:rPr lang="en-US" altLang="zh-TW">
                  <a:solidFill>
                    <a:schemeClr val="bg1"/>
                  </a:solidFill>
                  <a:latin typeface="Arial" charset="0"/>
                </a:rPr>
                <a:t>Safety inventory per common component =</a:t>
              </a:r>
            </a:p>
          </p:txBody>
        </p:sp>
      </p:grpSp>
      <p:sp>
        <p:nvSpPr>
          <p:cNvPr id="14"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0229"/>
                                        </p:tgtEl>
                                        <p:attrNameLst>
                                          <p:attrName>style.visibility</p:attrName>
                                        </p:attrNameLst>
                                      </p:cBhvr>
                                      <p:to>
                                        <p:strVal val="visible"/>
                                      </p:to>
                                    </p:set>
                                    <p:animEffect transition="in" filter="wipe(left)">
                                      <p:cBhvr>
                                        <p:cTn id="12" dur="1000"/>
                                        <p:tgtEl>
                                          <p:spTgt spid="1802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0237"/>
                                        </p:tgtEl>
                                        <p:attrNameLst>
                                          <p:attrName>style.visibility</p:attrName>
                                        </p:attrNameLst>
                                      </p:cBhvr>
                                      <p:to>
                                        <p:strVal val="visible"/>
                                      </p:to>
                                    </p:set>
                                    <p:animEffect transition="in" filter="wipe(left)">
                                      <p:cBhvr>
                                        <p:cTn id="17" dur="1000"/>
                                        <p:tgtEl>
                                          <p:spTgt spid="18023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80239">
                                            <p:txEl>
                                              <p:pRg st="0" end="0"/>
                                            </p:txEl>
                                          </p:spTgt>
                                        </p:tgtEl>
                                        <p:attrNameLst>
                                          <p:attrName>style.visibility</p:attrName>
                                        </p:attrNameLst>
                                      </p:cBhvr>
                                      <p:to>
                                        <p:strVal val="visible"/>
                                      </p:to>
                                    </p:set>
                                    <p:animEffect transition="in" filter="wipe(left)">
                                      <p:cBhvr>
                                        <p:cTn id="22" dur="1000"/>
                                        <p:tgtEl>
                                          <p:spTgt spid="180239">
                                            <p:txEl>
                                              <p:pRg st="0" end="0"/>
                                            </p:txEl>
                                          </p:spTgt>
                                        </p:tgtEl>
                                      </p:cBhvr>
                                    </p:animEffect>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180239">
                                            <p:txEl>
                                              <p:pRg st="1" end="1"/>
                                            </p:txEl>
                                          </p:spTgt>
                                        </p:tgtEl>
                                        <p:attrNameLst>
                                          <p:attrName>style.visibility</p:attrName>
                                        </p:attrNameLst>
                                      </p:cBhvr>
                                      <p:to>
                                        <p:strVal val="visible"/>
                                      </p:to>
                                    </p:set>
                                    <p:animEffect transition="in" filter="wipe(left)">
                                      <p:cBhvr>
                                        <p:cTn id="26" dur="1000"/>
                                        <p:tgtEl>
                                          <p:spTgt spid="180239">
                                            <p:txEl>
                                              <p:pRg st="1" end="1"/>
                                            </p:txEl>
                                          </p:spTgt>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180230"/>
                                        </p:tgtEl>
                                        <p:attrNameLst>
                                          <p:attrName>style.visibility</p:attrName>
                                        </p:attrNameLst>
                                      </p:cBhvr>
                                      <p:to>
                                        <p:strVal val="visible"/>
                                      </p:to>
                                    </p:set>
                                    <p:animEffect transition="in" filter="wipe(left)">
                                      <p:cBhvr>
                                        <p:cTn id="30" dur="1000"/>
                                        <p:tgtEl>
                                          <p:spTgt spid="18023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left)">
                                      <p:cBhvr>
                                        <p:cTn id="35" dur="10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80232"/>
                                        </p:tgtEl>
                                        <p:attrNameLst>
                                          <p:attrName>style.visibility</p:attrName>
                                        </p:attrNameLst>
                                      </p:cBhvr>
                                      <p:to>
                                        <p:strVal val="visible"/>
                                      </p:to>
                                    </p:set>
                                    <p:animEffect transition="in" filter="wipe(left)">
                                      <p:cBhvr>
                                        <p:cTn id="40" dur="1000"/>
                                        <p:tgtEl>
                                          <p:spTgt spid="180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89"/>
          <p:cNvGrpSpPr>
            <a:grpSpLocks/>
          </p:cNvGrpSpPr>
          <p:nvPr/>
        </p:nvGrpSpPr>
        <p:grpSpPr bwMode="auto">
          <a:xfrm>
            <a:off x="3354388" y="4005263"/>
            <a:ext cx="6551612" cy="2941637"/>
            <a:chOff x="1033" y="3385"/>
            <a:chExt cx="5207" cy="2754"/>
          </a:xfrm>
        </p:grpSpPr>
        <p:sp>
          <p:nvSpPr>
            <p:cNvPr id="16448" name="AutoShape 229"/>
            <p:cNvSpPr>
              <a:spLocks noChangeArrowheads="1"/>
            </p:cNvSpPr>
            <p:nvPr/>
          </p:nvSpPr>
          <p:spPr bwMode="auto">
            <a:xfrm>
              <a:off x="1079" y="3475"/>
              <a:ext cx="5161" cy="2541"/>
            </a:xfrm>
            <a:prstGeom prst="roundRect">
              <a:avLst>
                <a:gd name="adj" fmla="val 3583"/>
              </a:avLst>
            </a:prstGeom>
            <a:solidFill>
              <a:srgbClr val="01654B"/>
            </a:solidFill>
            <a:ln w="9525">
              <a:solidFill>
                <a:srgbClr val="B2B2B2"/>
              </a:solidFill>
              <a:miter lim="800000"/>
              <a:headEnd/>
              <a:tailEnd/>
            </a:ln>
          </p:spPr>
          <p:txBody>
            <a:bodyPr wrap="none" anchor="ctr"/>
            <a:lstStyle/>
            <a:p>
              <a:endParaRPr lang="zh-TW" altLang="en-US"/>
            </a:p>
          </p:txBody>
        </p:sp>
        <p:graphicFrame>
          <p:nvGraphicFramePr>
            <p:cNvPr id="16386" name="Object 3"/>
            <p:cNvGraphicFramePr>
              <a:graphicFrameLocks noChangeAspect="1"/>
            </p:cNvGraphicFramePr>
            <p:nvPr/>
          </p:nvGraphicFramePr>
          <p:xfrm>
            <a:off x="1033" y="3385"/>
            <a:ext cx="5207" cy="2754"/>
          </p:xfrm>
          <a:graphic>
            <a:graphicData uri="http://schemas.openxmlformats.org/presentationml/2006/ole">
              <p:oleObj spid="_x0000_s16386" name="圖表" r:id="rId3" imgW="7734390" imgH="4114935" progId="MSGraph.Chart.8">
                <p:embed followColorScheme="full"/>
              </p:oleObj>
            </a:graphicData>
          </a:graphic>
        </p:graphicFrame>
      </p:grpSp>
      <p:sp>
        <p:nvSpPr>
          <p:cNvPr id="181250" name="Rectangle 2"/>
          <p:cNvSpPr>
            <a:spLocks noGrp="1" noChangeArrowheads="1"/>
          </p:cNvSpPr>
          <p:nvPr>
            <p:ph type="title"/>
          </p:nvPr>
        </p:nvSpPr>
        <p:spPr>
          <a:xfrm>
            <a:off x="523875" y="228600"/>
            <a:ext cx="8858250" cy="609600"/>
          </a:xfrm>
          <a:effectLst>
            <a:outerShdw dist="28398" dir="3806097" algn="ctr" rotWithShape="0">
              <a:schemeClr val="tx1"/>
            </a:outerShdw>
          </a:effectLst>
        </p:spPr>
        <p:txBody>
          <a:bodyPr/>
          <a:lstStyle/>
          <a:p>
            <a:pPr eaLnBrk="1" hangingPunct="1">
              <a:defRPr/>
            </a:pPr>
            <a:r>
              <a:rPr lang="en-US" altLang="zh-TW" sz="3200" smtClean="0"/>
              <a:t>Marginal Benefit of Component Commonality</a:t>
            </a:r>
          </a:p>
        </p:txBody>
      </p:sp>
      <p:graphicFrame>
        <p:nvGraphicFramePr>
          <p:cNvPr id="181541" name="Group 293"/>
          <p:cNvGraphicFramePr>
            <a:graphicFrameLocks noGrp="1"/>
          </p:cNvGraphicFramePr>
          <p:nvPr/>
        </p:nvGraphicFramePr>
        <p:xfrm>
          <a:off x="127000" y="115888"/>
          <a:ext cx="8066088" cy="4206240"/>
        </p:xfrm>
        <a:graphic>
          <a:graphicData uri="http://schemas.openxmlformats.org/drawingml/2006/table">
            <a:tbl>
              <a:tblPr/>
              <a:tblGrid>
                <a:gridCol w="2016125"/>
                <a:gridCol w="2017713"/>
                <a:gridCol w="2016125"/>
                <a:gridCol w="2016125"/>
              </a:tblGrid>
              <a:tr h="303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Number of Finished Products per Component</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gradFill rotWithShape="1">
                      <a:gsLst>
                        <a:gs pos="0">
                          <a:schemeClr val="hlink">
                            <a:alpha val="89998"/>
                          </a:schemeClr>
                        </a:gs>
                        <a:gs pos="100000">
                          <a:srgbClr val="004747"/>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Safety Inventory</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gradFill rotWithShape="1">
                      <a:gsLst>
                        <a:gs pos="0">
                          <a:schemeClr val="hlink">
                            <a:alpha val="89998"/>
                          </a:schemeClr>
                        </a:gs>
                        <a:gs pos="100000">
                          <a:srgbClr val="004747"/>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Marginal Reduction in Safety Inventory</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gradFill rotWithShape="1">
                      <a:gsLst>
                        <a:gs pos="0">
                          <a:schemeClr val="hlink">
                            <a:alpha val="89998"/>
                          </a:schemeClr>
                        </a:gs>
                        <a:gs pos="100000">
                          <a:srgbClr val="004747"/>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Total Reduction in</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Safety Inventory</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gradFill rotWithShape="1">
                      <a:gsLst>
                        <a:gs pos="0">
                          <a:schemeClr val="hlink">
                            <a:alpha val="89998"/>
                          </a:schemeClr>
                        </a:gs>
                        <a:gs pos="100000">
                          <a:srgbClr val="004747"/>
                        </a:gs>
                      </a:gsLst>
                      <a:lin ang="5400000" scaled="1"/>
                    </a:gra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399,699</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bg1"/>
                        </a:solidFill>
                        <a:effectLst/>
                        <a:latin typeface="Arial" charset="0"/>
                        <a:ea typeface="新細明體" pitchFamily="18" charset="-120"/>
                      </a:endParaRP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bg1"/>
                        </a:solidFill>
                        <a:effectLst/>
                        <a:latin typeface="Arial" charset="0"/>
                        <a:ea typeface="新細明體" pitchFamily="18" charset="-120"/>
                      </a:endParaRP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282,630</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117,069</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117,069</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230,766</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51,864</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168,933</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4</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199,849</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30,917</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199,850</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178,751</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21,098</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220,948</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163,176</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15,575</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236,523</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7</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151,072</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12,104</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248,627</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8</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141,315</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9,757</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258,384</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6350" cap="flat" cmpd="sng" algn="ctr">
                      <a:solidFill>
                        <a:schemeClr val="bg2"/>
                      </a:solidFill>
                      <a:prstDash val="sysDash"/>
                      <a:round/>
                      <a:headEnd type="none" w="med" len="med"/>
                      <a:tailEnd type="none" w="med" len="med"/>
                    </a:lnB>
                    <a:lnTlToBr>
                      <a:noFill/>
                    </a:lnTlToBr>
                    <a:lnBlToTr>
                      <a:noFill/>
                    </a:lnBlToTr>
                    <a:solidFill>
                      <a:srgbClr val="006666">
                        <a:alpha val="79999"/>
                      </a:srgbClr>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9</a:t>
                      </a:r>
                    </a:p>
                  </a:txBody>
                  <a:tcPr anchor="ctr" anchorCtr="1" horzOverflow="overflow">
                    <a:lnL w="28575" cap="flat" cmpd="sng" algn="ctr">
                      <a:solidFill>
                        <a:schemeClr val="bg2"/>
                      </a:solidFill>
                      <a:prstDash val="solid"/>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133,233</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8,082</a:t>
                      </a:r>
                    </a:p>
                  </a:txBody>
                  <a:tcPr anchor="ctr" anchorCtr="1" horzOverflow="overflow">
                    <a:lnL w="6350" cap="flat" cmpd="sng" algn="ctr">
                      <a:solidFill>
                        <a:schemeClr val="bg2"/>
                      </a:solidFill>
                      <a:prstDash val="sysDash"/>
                      <a:round/>
                      <a:headEnd type="none" w="med" len="med"/>
                      <a:tailEnd type="none" w="med" len="med"/>
                    </a:lnL>
                    <a:lnR w="6350" cap="flat" cmpd="sng" algn="ctr">
                      <a:solidFill>
                        <a:schemeClr val="bg2"/>
                      </a:solidFill>
                      <a:prstDash val="sysDash"/>
                      <a:round/>
                      <a:headEnd type="none" w="med" len="med"/>
                      <a:tailEnd type="none" w="med" len="med"/>
                    </a:lnR>
                    <a:lnT w="6350" cap="flat" cmpd="sng" algn="ctr">
                      <a:solidFill>
                        <a:schemeClr val="bg2"/>
                      </a:solidFill>
                      <a:prstDash val="sysDash"/>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rgbClr val="006666">
                        <a:alpha val="79999"/>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266,466</a:t>
                      </a:r>
                    </a:p>
                  </a:txBody>
                  <a:tcPr anchor="ctr" anchorCtr="1" horzOverflow="overflow">
                    <a:lnL w="6350" cap="flat" cmpd="sng" algn="ctr">
                      <a:solidFill>
                        <a:schemeClr val="bg2"/>
                      </a:solidFill>
                      <a:prstDash val="sysDash"/>
                      <a:round/>
                      <a:headEnd type="none" w="med" len="med"/>
                      <a:tailEnd type="none" w="med" len="med"/>
                    </a:lnL>
                    <a:lnR w="28575" cap="flat" cmpd="sng" algn="ctr">
                      <a:solidFill>
                        <a:schemeClr val="bg2"/>
                      </a:solidFill>
                      <a:prstDash val="solid"/>
                      <a:round/>
                      <a:headEnd type="none" w="med" len="med"/>
                      <a:tailEnd type="none" w="med" len="med"/>
                    </a:lnR>
                    <a:lnT w="6350" cap="flat" cmpd="sng" algn="ctr">
                      <a:solidFill>
                        <a:schemeClr val="bg2"/>
                      </a:solidFill>
                      <a:prstDash val="sysDash"/>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rgbClr val="006666">
                        <a:alpha val="79999"/>
                      </a:srgbClr>
                    </a:solidFill>
                  </a:tcPr>
                </a:tc>
              </a:tr>
            </a:tbl>
          </a:graphicData>
        </a:graphic>
      </p:graphicFrame>
      <p:sp>
        <p:nvSpPr>
          <p:cNvPr id="181542" name="AutoShape 294"/>
          <p:cNvSpPr>
            <a:spLocks noChangeArrowheads="1"/>
          </p:cNvSpPr>
          <p:nvPr/>
        </p:nvSpPr>
        <p:spPr bwMode="auto">
          <a:xfrm rot="10800000">
            <a:off x="631825" y="260350"/>
            <a:ext cx="1081088" cy="3933825"/>
          </a:xfrm>
          <a:prstGeom prst="upArrow">
            <a:avLst>
              <a:gd name="adj1" fmla="val 50074"/>
              <a:gd name="adj2" fmla="val 84433"/>
            </a:avLst>
          </a:prstGeom>
          <a:gradFill rotWithShape="1">
            <a:gsLst>
              <a:gs pos="0">
                <a:srgbClr val="CC3300">
                  <a:alpha val="70000"/>
                </a:srgbClr>
              </a:gs>
              <a:gs pos="100000">
                <a:srgbClr val="5E1800">
                  <a:alpha val="0"/>
                </a:srgbClr>
              </a:gs>
            </a:gsLst>
            <a:lin ang="5400000" scaled="1"/>
          </a:gradFill>
          <a:ln w="9525">
            <a:noFill/>
            <a:miter lim="800000"/>
            <a:headEnd/>
            <a:tailEnd/>
          </a:ln>
        </p:spPr>
        <p:txBody>
          <a:bodyPr wrap="none" anchor="ctr"/>
          <a:lstStyle/>
          <a:p>
            <a:endParaRPr lang="zh-TW" altLang="en-US"/>
          </a:p>
        </p:txBody>
      </p:sp>
      <p:sp>
        <p:nvSpPr>
          <p:cNvPr id="181543" name="Oval 295"/>
          <p:cNvSpPr>
            <a:spLocks noChangeArrowheads="1"/>
          </p:cNvSpPr>
          <p:nvPr/>
        </p:nvSpPr>
        <p:spPr bwMode="auto">
          <a:xfrm>
            <a:off x="4448175" y="4365625"/>
            <a:ext cx="288925" cy="287338"/>
          </a:xfrm>
          <a:prstGeom prst="ellipse">
            <a:avLst/>
          </a:prstGeom>
          <a:noFill/>
          <a:ln w="38100">
            <a:solidFill>
              <a:srgbClr val="FFFFCC"/>
            </a:solidFill>
            <a:miter lim="800000"/>
            <a:headEnd/>
            <a:tailEnd/>
          </a:ln>
        </p:spPr>
        <p:txBody>
          <a:bodyPr wrap="none" anchor="ctr"/>
          <a:lstStyle/>
          <a:p>
            <a:endParaRPr lang="zh-TW" altLang="en-US"/>
          </a:p>
        </p:txBody>
      </p:sp>
      <p:sp>
        <p:nvSpPr>
          <p:cNvPr id="9"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1541"/>
                                        </p:tgtEl>
                                        <p:attrNameLst>
                                          <p:attrName>style.visibility</p:attrName>
                                        </p:attrNameLst>
                                      </p:cBhvr>
                                      <p:to>
                                        <p:strVal val="visible"/>
                                      </p:to>
                                    </p:set>
                                    <p:anim calcmode="lin" valueType="num">
                                      <p:cBhvr additive="base">
                                        <p:cTn id="7" dur="1000" fill="hold"/>
                                        <p:tgtEl>
                                          <p:spTgt spid="181541"/>
                                        </p:tgtEl>
                                        <p:attrNameLst>
                                          <p:attrName>ppt_x</p:attrName>
                                        </p:attrNameLst>
                                      </p:cBhvr>
                                      <p:tavLst>
                                        <p:tav tm="0">
                                          <p:val>
                                            <p:strVal val="#ppt_x"/>
                                          </p:val>
                                        </p:tav>
                                        <p:tav tm="100000">
                                          <p:val>
                                            <p:strVal val="#ppt_x"/>
                                          </p:val>
                                        </p:tav>
                                      </p:tavLst>
                                    </p:anim>
                                    <p:anim calcmode="lin" valueType="num">
                                      <p:cBhvr additive="base">
                                        <p:cTn id="8" dur="1000" fill="hold"/>
                                        <p:tgtEl>
                                          <p:spTgt spid="181541"/>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1" fill="hold" grpId="0" nodeType="afterEffect">
                                  <p:stCondLst>
                                    <p:cond delay="0"/>
                                  </p:stCondLst>
                                  <p:childTnLst>
                                    <p:set>
                                      <p:cBhvr>
                                        <p:cTn id="15" dur="1" fill="hold">
                                          <p:stCondLst>
                                            <p:cond delay="0"/>
                                          </p:stCondLst>
                                        </p:cTn>
                                        <p:tgtEl>
                                          <p:spTgt spid="181542"/>
                                        </p:tgtEl>
                                        <p:attrNameLst>
                                          <p:attrName>style.visibility</p:attrName>
                                        </p:attrNameLst>
                                      </p:cBhvr>
                                      <p:to>
                                        <p:strVal val="visible"/>
                                      </p:to>
                                    </p:set>
                                    <p:anim calcmode="lin" valueType="num">
                                      <p:cBhvr additive="base">
                                        <p:cTn id="16" dur="1000" fill="hold"/>
                                        <p:tgtEl>
                                          <p:spTgt spid="181542"/>
                                        </p:tgtEl>
                                        <p:attrNameLst>
                                          <p:attrName>ppt_x</p:attrName>
                                        </p:attrNameLst>
                                      </p:cBhvr>
                                      <p:tavLst>
                                        <p:tav tm="0">
                                          <p:val>
                                            <p:strVal val="#ppt_x"/>
                                          </p:val>
                                        </p:tav>
                                        <p:tav tm="100000">
                                          <p:val>
                                            <p:strVal val="#ppt_x"/>
                                          </p:val>
                                        </p:tav>
                                      </p:tavLst>
                                    </p:anim>
                                    <p:anim calcmode="lin" valueType="num">
                                      <p:cBhvr additive="base">
                                        <p:cTn id="17" dur="1000" fill="hold"/>
                                        <p:tgtEl>
                                          <p:spTgt spid="181542"/>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23" presetClass="entr" presetSubtype="16" fill="hold" grpId="0" nodeType="afterEffect">
                                  <p:stCondLst>
                                    <p:cond delay="0"/>
                                  </p:stCondLst>
                                  <p:childTnLst>
                                    <p:set>
                                      <p:cBhvr>
                                        <p:cTn id="20" dur="1" fill="hold">
                                          <p:stCondLst>
                                            <p:cond delay="0"/>
                                          </p:stCondLst>
                                        </p:cTn>
                                        <p:tgtEl>
                                          <p:spTgt spid="181543"/>
                                        </p:tgtEl>
                                        <p:attrNameLst>
                                          <p:attrName>style.visibility</p:attrName>
                                        </p:attrNameLst>
                                      </p:cBhvr>
                                      <p:to>
                                        <p:strVal val="visible"/>
                                      </p:to>
                                    </p:set>
                                    <p:anim calcmode="lin" valueType="num">
                                      <p:cBhvr>
                                        <p:cTn id="21" dur="500" fill="hold"/>
                                        <p:tgtEl>
                                          <p:spTgt spid="181543"/>
                                        </p:tgtEl>
                                        <p:attrNameLst>
                                          <p:attrName>ppt_w</p:attrName>
                                        </p:attrNameLst>
                                      </p:cBhvr>
                                      <p:tavLst>
                                        <p:tav tm="0">
                                          <p:val>
                                            <p:fltVal val="0"/>
                                          </p:val>
                                        </p:tav>
                                        <p:tav tm="100000">
                                          <p:val>
                                            <p:strVal val="#ppt_w"/>
                                          </p:val>
                                        </p:tav>
                                      </p:tavLst>
                                    </p:anim>
                                    <p:anim calcmode="lin" valueType="num">
                                      <p:cBhvr>
                                        <p:cTn id="22" dur="500" fill="hold"/>
                                        <p:tgtEl>
                                          <p:spTgt spid="181543"/>
                                        </p:tgtEl>
                                        <p:attrNameLst>
                                          <p:attrName>ppt_h</p:attrName>
                                        </p:attrNameLst>
                                      </p:cBhvr>
                                      <p:tavLst>
                                        <p:tav tm="0">
                                          <p:val>
                                            <p:fltVal val="0"/>
                                          </p:val>
                                        </p:tav>
                                        <p:tav tm="100000">
                                          <p:val>
                                            <p:strVal val="#ppt_h"/>
                                          </p:val>
                                        </p:tav>
                                      </p:tavLst>
                                    </p:anim>
                                  </p:childTnLst>
                                </p:cTn>
                              </p:par>
                            </p:childTnLst>
                          </p:cTn>
                        </p:par>
                        <p:par>
                          <p:cTn id="23" fill="hold">
                            <p:stCondLst>
                              <p:cond delay="2500"/>
                            </p:stCondLst>
                            <p:childTnLst>
                              <p:par>
                                <p:cTn id="24" presetID="0" presetClass="path" presetSubtype="0" accel="50000" decel="50000" fill="hold" grpId="1" nodeType="afterEffect">
                                  <p:stCondLst>
                                    <p:cond delay="0"/>
                                  </p:stCondLst>
                                  <p:childTnLst>
                                    <p:animMotion origin="layout" path="M 3.33333E-6 -1.85185E-6 C 0.01699 0.02917 0.03413 0.05856 0.05256 0.07778 C 0.07099 0.09699 0.09102 0.10463 0.11025 0.11481 C 0.12949 0.125 0.15128 0.1331 0.16795 0.13889 C 0.18461 0.14468 0.19279 0.14722 0.21025 0.15 C 0.22772 0.15278 0.24567 0.15069 0.27308 0.15555 C 0.30048 0.16042 0.34824 0.175 0.37436 0.17963 C 0.40048 0.18426 0.4149 0.1838 0.42949 0.18333 " pathEditMode="relative" ptsTypes="aaaaaaaA">
                                      <p:cBhvr>
                                        <p:cTn id="25" dur="2000" fill="hold"/>
                                        <p:tgtEl>
                                          <p:spTgt spid="18154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542" grpId="0" animBg="1"/>
      <p:bldP spid="181543" grpId="0" animBg="1"/>
      <p:bldP spid="18154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57150" y="61913"/>
            <a:ext cx="8420100" cy="990600"/>
          </a:xfrm>
          <a:effectLst>
            <a:outerShdw dist="17961" dir="2700000" algn="ctr" rotWithShape="0">
              <a:schemeClr val="tx1"/>
            </a:outerShdw>
          </a:effectLst>
        </p:spPr>
        <p:txBody>
          <a:bodyPr/>
          <a:lstStyle/>
          <a:p>
            <a:pPr eaLnBrk="1" hangingPunct="1">
              <a:defRPr/>
            </a:pPr>
            <a:r>
              <a:rPr lang="en-US" altLang="zh-TW" smtClean="0"/>
              <a:t>Postponement</a:t>
            </a:r>
          </a:p>
        </p:txBody>
      </p:sp>
      <p:sp>
        <p:nvSpPr>
          <p:cNvPr id="182276" name="Rectangle 4"/>
          <p:cNvSpPr>
            <a:spLocks noChangeArrowheads="1"/>
          </p:cNvSpPr>
          <p:nvPr/>
        </p:nvSpPr>
        <p:spPr bwMode="auto">
          <a:xfrm>
            <a:off x="487363" y="1268413"/>
            <a:ext cx="8929687" cy="44958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a:solidFill>
                  <a:srgbClr val="598081"/>
                </a:solidFill>
                <a:latin typeface="Arial" charset="0"/>
              </a:rPr>
              <a:t>Postponement is the ability of a supply chain to delay product differentiation or customization until closer to the time the product is sold.</a:t>
            </a:r>
          </a:p>
          <a:p>
            <a:pPr marL="342900" indent="-342900" algn="l">
              <a:spcBef>
                <a:spcPct val="20000"/>
              </a:spcBef>
              <a:buFont typeface="Batang" pitchFamily="18" charset="-127"/>
              <a:buChar char="►"/>
            </a:pPr>
            <a:r>
              <a:rPr lang="en-US" altLang="zh-TW">
                <a:solidFill>
                  <a:srgbClr val="598081"/>
                </a:solidFill>
                <a:latin typeface="Arial" charset="0"/>
              </a:rPr>
              <a:t>The goal is to have common components in the supply chain for most of the push phase and move product differentiation as close to the pull phase of the supply chain as possible.</a:t>
            </a:r>
          </a:p>
          <a:p>
            <a:pPr marL="342900" indent="-342900" algn="l">
              <a:spcBef>
                <a:spcPct val="20000"/>
              </a:spcBef>
              <a:buFont typeface="Batang" pitchFamily="18" charset="-127"/>
              <a:buChar char="►"/>
            </a:pPr>
            <a:r>
              <a:rPr lang="en-US" altLang="zh-TW">
                <a:solidFill>
                  <a:srgbClr val="598081"/>
                </a:solidFill>
                <a:latin typeface="Arial" charset="0"/>
              </a:rPr>
              <a:t>Dell uses assemble-to-order for its postponement strategy.</a:t>
            </a:r>
          </a:p>
          <a:p>
            <a:pPr marL="342900" indent="-342900" algn="l">
              <a:spcBef>
                <a:spcPct val="20000"/>
              </a:spcBef>
              <a:buFont typeface="Batang" pitchFamily="18" charset="-127"/>
              <a:buChar char="►"/>
            </a:pPr>
            <a:r>
              <a:rPr lang="en-US" altLang="zh-TW">
                <a:solidFill>
                  <a:srgbClr val="598081"/>
                </a:solidFill>
                <a:latin typeface="Arial" charset="0"/>
              </a:rPr>
              <a:t>Benetton switches the production sequence to postpone the color customization of the knit garments.</a:t>
            </a:r>
          </a:p>
          <a:p>
            <a:pPr marL="342900" indent="-342900" algn="l">
              <a:spcBef>
                <a:spcPct val="20000"/>
              </a:spcBef>
              <a:buFont typeface="Batang" pitchFamily="18" charset="-127"/>
              <a:buChar char="►"/>
            </a:pPr>
            <a:r>
              <a:rPr lang="en-US" altLang="zh-TW">
                <a:solidFill>
                  <a:srgbClr val="598081"/>
                </a:solidFill>
                <a:latin typeface="Arial" charset="0"/>
              </a:rPr>
              <a:t>Postponement allows a supply chain to exploit aggregation to reduce safety inventories without hurting product availability.</a:t>
            </a:r>
          </a:p>
        </p:txBody>
      </p:sp>
      <p:sp>
        <p:nvSpPr>
          <p:cNvPr id="4"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250" autoRev="1" fill="hold"/>
                                        <p:tgtEl>
                                          <p:spTgt spid="182276">
                                            <p:txEl>
                                              <p:pRg st="0" end="0"/>
                                            </p:txEl>
                                          </p:spTgt>
                                        </p:tgtEl>
                                        <p:attrNameLst>
                                          <p:attrName>style.color</p:attrName>
                                        </p:attrNameLst>
                                      </p:cBhvr>
                                      <p:to>
                                        <p:clrVal>
                                          <a:schemeClr val="bg1"/>
                                        </p:clrVal>
                                      </p:to>
                                    </p:set>
                                    <p:set>
                                      <p:cBhvr>
                                        <p:cTn id="7" dur="250" autoRev="1" fill="hold"/>
                                        <p:tgtEl>
                                          <p:spTgt spid="182276">
                                            <p:txEl>
                                              <p:pRg st="0" end="0"/>
                                            </p:txEl>
                                          </p:spTgt>
                                        </p:tgtEl>
                                        <p:attrNameLst>
                                          <p:attrName>fillcolor</p:attrName>
                                        </p:attrNameLst>
                                      </p:cBhvr>
                                      <p:to>
                                        <p:clrVal>
                                          <a:schemeClr val="bg1"/>
                                        </p:clrVal>
                                      </p:to>
                                    </p:set>
                                    <p:set>
                                      <p:cBhvr>
                                        <p:cTn id="8" dur="250" autoRev="1" fill="hold"/>
                                        <p:tgtEl>
                                          <p:spTgt spid="182276">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182276">
                                            <p:txEl>
                                              <p:pRg st="0" end="0"/>
                                            </p:txEl>
                                          </p:spTgt>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20" presetClass="emph" presetSubtype="0" fill="hold" nodeType="clickEffect">
                                  <p:stCondLst>
                                    <p:cond delay="0"/>
                                  </p:stCondLst>
                                  <p:iterate type="lt">
                                    <p:tmPct val="10000"/>
                                  </p:iterate>
                                  <p:childTnLst>
                                    <p:set>
                                      <p:cBhvr override="childStyle">
                                        <p:cTn id="12" dur="250" autoRev="1" fill="hold"/>
                                        <p:tgtEl>
                                          <p:spTgt spid="182276">
                                            <p:txEl>
                                              <p:pRg st="1" end="1"/>
                                            </p:txEl>
                                          </p:spTgt>
                                        </p:tgtEl>
                                        <p:attrNameLst>
                                          <p:attrName>style.color</p:attrName>
                                        </p:attrNameLst>
                                      </p:cBhvr>
                                      <p:to>
                                        <p:clrVal>
                                          <a:schemeClr val="bg1"/>
                                        </p:clrVal>
                                      </p:to>
                                    </p:set>
                                    <p:set>
                                      <p:cBhvr>
                                        <p:cTn id="13" dur="250" autoRev="1" fill="hold"/>
                                        <p:tgtEl>
                                          <p:spTgt spid="182276">
                                            <p:txEl>
                                              <p:pRg st="1" end="1"/>
                                            </p:txEl>
                                          </p:spTgt>
                                        </p:tgtEl>
                                        <p:attrNameLst>
                                          <p:attrName>fillcolor</p:attrName>
                                        </p:attrNameLst>
                                      </p:cBhvr>
                                      <p:to>
                                        <p:clrVal>
                                          <a:schemeClr val="bg1"/>
                                        </p:clrVal>
                                      </p:to>
                                    </p:set>
                                    <p:set>
                                      <p:cBhvr>
                                        <p:cTn id="14" dur="250" autoRev="1" fill="hold"/>
                                        <p:tgtEl>
                                          <p:spTgt spid="182276">
                                            <p:txEl>
                                              <p:pRg st="1" end="1"/>
                                            </p:txEl>
                                          </p:spTgt>
                                        </p:tgtEl>
                                        <p:attrNameLst>
                                          <p:attrName>fill.type</p:attrName>
                                        </p:attrNameLst>
                                      </p:cBhvr>
                                      <p:to>
                                        <p:strVal val="solid"/>
                                      </p:to>
                                    </p:set>
                                  </p:childTnLst>
                                  <p:subTnLst>
                                    <p:animClr clrSpc="rgb" dir="cw">
                                      <p:cBhvr override="childStyle">
                                        <p:cTn dur="1" fill="hold" display="0" masterRel="nextClick" afterEffect="1"/>
                                        <p:tgtEl>
                                          <p:spTgt spid="182276">
                                            <p:txEl>
                                              <p:pRg st="1" end="1"/>
                                            </p:txEl>
                                          </p:spTgt>
                                        </p:tgtEl>
                                        <p:attrNameLst>
                                          <p:attrName>ppt_c</p:attrName>
                                        </p:attrNameLst>
                                      </p:cBhvr>
                                      <p:to>
                                        <a:srgbClr val="C0C0C0"/>
                                      </p:to>
                                    </p:animClr>
                                  </p:subTnLst>
                                </p:cTn>
                              </p:par>
                            </p:childTnLst>
                          </p:cTn>
                        </p:par>
                      </p:childTnLst>
                    </p:cTn>
                  </p:par>
                  <p:par>
                    <p:cTn id="15" fill="hold">
                      <p:stCondLst>
                        <p:cond delay="indefinite"/>
                      </p:stCondLst>
                      <p:childTnLst>
                        <p:par>
                          <p:cTn id="16" fill="hold">
                            <p:stCondLst>
                              <p:cond delay="0"/>
                            </p:stCondLst>
                            <p:childTnLst>
                              <p:par>
                                <p:cTn id="17" presetID="20" presetClass="emph" presetSubtype="0" fill="hold" nodeType="clickEffect">
                                  <p:stCondLst>
                                    <p:cond delay="0"/>
                                  </p:stCondLst>
                                  <p:iterate type="lt">
                                    <p:tmPct val="10000"/>
                                  </p:iterate>
                                  <p:childTnLst>
                                    <p:set>
                                      <p:cBhvr override="childStyle">
                                        <p:cTn id="18" dur="250" autoRev="1" fill="hold"/>
                                        <p:tgtEl>
                                          <p:spTgt spid="182276">
                                            <p:txEl>
                                              <p:pRg st="2" end="2"/>
                                            </p:txEl>
                                          </p:spTgt>
                                        </p:tgtEl>
                                        <p:attrNameLst>
                                          <p:attrName>style.color</p:attrName>
                                        </p:attrNameLst>
                                      </p:cBhvr>
                                      <p:to>
                                        <p:clrVal>
                                          <a:schemeClr val="bg1"/>
                                        </p:clrVal>
                                      </p:to>
                                    </p:set>
                                    <p:set>
                                      <p:cBhvr>
                                        <p:cTn id="19" dur="250" autoRev="1" fill="hold"/>
                                        <p:tgtEl>
                                          <p:spTgt spid="182276">
                                            <p:txEl>
                                              <p:pRg st="2" end="2"/>
                                            </p:txEl>
                                          </p:spTgt>
                                        </p:tgtEl>
                                        <p:attrNameLst>
                                          <p:attrName>fillcolor</p:attrName>
                                        </p:attrNameLst>
                                      </p:cBhvr>
                                      <p:to>
                                        <p:clrVal>
                                          <a:schemeClr val="bg1"/>
                                        </p:clrVal>
                                      </p:to>
                                    </p:set>
                                    <p:set>
                                      <p:cBhvr>
                                        <p:cTn id="20" dur="250" autoRev="1" fill="hold"/>
                                        <p:tgtEl>
                                          <p:spTgt spid="182276">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182276">
                                            <p:txEl>
                                              <p:pRg st="2" end="2"/>
                                            </p:txEl>
                                          </p:spTgt>
                                        </p:tgtEl>
                                        <p:attrNameLst>
                                          <p:attrName>ppt_c</p:attrName>
                                        </p:attrNameLst>
                                      </p:cBhvr>
                                      <p:to>
                                        <a:srgbClr val="C0C0C0"/>
                                      </p:to>
                                    </p:animClr>
                                  </p:subTnLst>
                                </p:cTn>
                              </p:par>
                            </p:childTnLst>
                          </p:cTn>
                        </p:par>
                      </p:childTnLst>
                    </p:cTn>
                  </p:par>
                  <p:par>
                    <p:cTn id="21" fill="hold">
                      <p:stCondLst>
                        <p:cond delay="indefinite"/>
                      </p:stCondLst>
                      <p:childTnLst>
                        <p:par>
                          <p:cTn id="22" fill="hold">
                            <p:stCondLst>
                              <p:cond delay="0"/>
                            </p:stCondLst>
                            <p:childTnLst>
                              <p:par>
                                <p:cTn id="23" presetID="20" presetClass="emph" presetSubtype="0" fill="hold" nodeType="clickEffect">
                                  <p:stCondLst>
                                    <p:cond delay="0"/>
                                  </p:stCondLst>
                                  <p:iterate type="lt">
                                    <p:tmPct val="10000"/>
                                  </p:iterate>
                                  <p:childTnLst>
                                    <p:set>
                                      <p:cBhvr override="childStyle">
                                        <p:cTn id="24" dur="250" autoRev="1" fill="hold"/>
                                        <p:tgtEl>
                                          <p:spTgt spid="182276">
                                            <p:txEl>
                                              <p:pRg st="3" end="3"/>
                                            </p:txEl>
                                          </p:spTgt>
                                        </p:tgtEl>
                                        <p:attrNameLst>
                                          <p:attrName>style.color</p:attrName>
                                        </p:attrNameLst>
                                      </p:cBhvr>
                                      <p:to>
                                        <p:clrVal>
                                          <a:schemeClr val="bg1"/>
                                        </p:clrVal>
                                      </p:to>
                                    </p:set>
                                    <p:set>
                                      <p:cBhvr>
                                        <p:cTn id="25" dur="250" autoRev="1" fill="hold"/>
                                        <p:tgtEl>
                                          <p:spTgt spid="182276">
                                            <p:txEl>
                                              <p:pRg st="3" end="3"/>
                                            </p:txEl>
                                          </p:spTgt>
                                        </p:tgtEl>
                                        <p:attrNameLst>
                                          <p:attrName>fillcolor</p:attrName>
                                        </p:attrNameLst>
                                      </p:cBhvr>
                                      <p:to>
                                        <p:clrVal>
                                          <a:schemeClr val="bg1"/>
                                        </p:clrVal>
                                      </p:to>
                                    </p:set>
                                    <p:set>
                                      <p:cBhvr>
                                        <p:cTn id="26" dur="250" autoRev="1" fill="hold"/>
                                        <p:tgtEl>
                                          <p:spTgt spid="182276">
                                            <p:txEl>
                                              <p:pRg st="3" end="3"/>
                                            </p:txEl>
                                          </p:spTgt>
                                        </p:tgtEl>
                                        <p:attrNameLst>
                                          <p:attrName>fill.type</p:attrName>
                                        </p:attrNameLst>
                                      </p:cBhvr>
                                      <p:to>
                                        <p:strVal val="solid"/>
                                      </p:to>
                                    </p:set>
                                  </p:childTnLst>
                                  <p:subTnLst>
                                    <p:animClr clrSpc="rgb" dir="cw">
                                      <p:cBhvr override="childStyle">
                                        <p:cTn dur="1" fill="hold" display="0" masterRel="nextClick" afterEffect="1"/>
                                        <p:tgtEl>
                                          <p:spTgt spid="182276">
                                            <p:txEl>
                                              <p:pRg st="3" end="3"/>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20" presetClass="emph" presetSubtype="0" fill="hold" nodeType="clickEffect">
                                  <p:stCondLst>
                                    <p:cond delay="0"/>
                                  </p:stCondLst>
                                  <p:iterate type="lt">
                                    <p:tmPct val="10000"/>
                                  </p:iterate>
                                  <p:childTnLst>
                                    <p:set>
                                      <p:cBhvr override="childStyle">
                                        <p:cTn id="30" dur="250" autoRev="1" fill="hold"/>
                                        <p:tgtEl>
                                          <p:spTgt spid="182276">
                                            <p:txEl>
                                              <p:pRg st="4" end="4"/>
                                            </p:txEl>
                                          </p:spTgt>
                                        </p:tgtEl>
                                        <p:attrNameLst>
                                          <p:attrName>style.color</p:attrName>
                                        </p:attrNameLst>
                                      </p:cBhvr>
                                      <p:to>
                                        <p:clrVal>
                                          <a:schemeClr val="bg1"/>
                                        </p:clrVal>
                                      </p:to>
                                    </p:set>
                                    <p:set>
                                      <p:cBhvr>
                                        <p:cTn id="31" dur="250" autoRev="1" fill="hold"/>
                                        <p:tgtEl>
                                          <p:spTgt spid="182276">
                                            <p:txEl>
                                              <p:pRg st="4" end="4"/>
                                            </p:txEl>
                                          </p:spTgt>
                                        </p:tgtEl>
                                        <p:attrNameLst>
                                          <p:attrName>fillcolor</p:attrName>
                                        </p:attrNameLst>
                                      </p:cBhvr>
                                      <p:to>
                                        <p:clrVal>
                                          <a:schemeClr val="bg1"/>
                                        </p:clrVal>
                                      </p:to>
                                    </p:set>
                                    <p:set>
                                      <p:cBhvr>
                                        <p:cTn id="32" dur="250" autoRev="1" fill="hold"/>
                                        <p:tgtEl>
                                          <p:spTgt spid="182276">
                                            <p:txEl>
                                              <p:pRg st="4" end="4"/>
                                            </p:txEl>
                                          </p:spTgt>
                                        </p:tgtEl>
                                        <p:attrNameLst>
                                          <p:attrName>fill.type</p:attrName>
                                        </p:attrNameLst>
                                      </p:cBhvr>
                                      <p:to>
                                        <p:strVal val="solid"/>
                                      </p:to>
                                    </p:set>
                                  </p:childTnLst>
                                  <p:subTnLst>
                                    <p:animClr clrSpc="rgb" dir="cw">
                                      <p:cBhvr override="childStyle">
                                        <p:cTn dur="1" fill="hold" display="0" masterRel="nextClick" afterEffect="1"/>
                                        <p:tgtEl>
                                          <p:spTgt spid="182276">
                                            <p:txEl>
                                              <p:pRg st="4" end="4"/>
                                            </p:txEl>
                                          </p:spTgt>
                                        </p:tgtEl>
                                        <p:attrNameLst>
                                          <p:attrName>ppt_c</p:attrName>
                                        </p:attrNameLst>
                                      </p:cBhvr>
                                      <p:to>
                                        <a:srgbClr val="C0C0C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12" name="Rectangle 16"/>
          <p:cNvSpPr>
            <a:spLocks noChangeArrowheads="1"/>
          </p:cNvSpPr>
          <p:nvPr/>
        </p:nvSpPr>
        <p:spPr bwMode="auto">
          <a:xfrm>
            <a:off x="1460500" y="3900488"/>
            <a:ext cx="7010400" cy="1905000"/>
          </a:xfrm>
          <a:prstGeom prst="rect">
            <a:avLst/>
          </a:prstGeom>
          <a:gradFill rotWithShape="1">
            <a:gsLst>
              <a:gs pos="0">
                <a:srgbClr val="01654B"/>
              </a:gs>
              <a:gs pos="100000">
                <a:srgbClr val="01654B">
                  <a:gamma/>
                  <a:shade val="46275"/>
                  <a:invGamma/>
                </a:srgbClr>
              </a:gs>
            </a:gsLst>
            <a:lin ang="5400000" scaled="1"/>
          </a:gradFill>
          <a:ln w="9525">
            <a:solidFill>
              <a:schemeClr val="bg2"/>
            </a:solidFill>
            <a:miter lim="800000"/>
            <a:headEnd/>
            <a:tailEnd/>
          </a:ln>
          <a:effectLst>
            <a:prstShdw prst="shdw17" dist="17961" dir="2700000">
              <a:schemeClr val="bg2">
                <a:gamma/>
                <a:shade val="60000"/>
                <a:invGamma/>
              </a:schemeClr>
            </a:prstShdw>
          </a:effectLst>
        </p:spPr>
        <p:txBody>
          <a:bodyPr wrap="none" lIns="90000" tIns="46800" rIns="90000" bIns="46800" anchor="ctr"/>
          <a:lstStyle/>
          <a:p>
            <a:pPr>
              <a:defRPr/>
            </a:pPr>
            <a:endParaRPr lang="zh-TW" altLang="zh-TW"/>
          </a:p>
        </p:txBody>
      </p:sp>
      <p:sp>
        <p:nvSpPr>
          <p:cNvPr id="183299" name="Rectangle 3"/>
          <p:cNvSpPr>
            <a:spLocks noChangeArrowheads="1"/>
          </p:cNvSpPr>
          <p:nvPr/>
        </p:nvSpPr>
        <p:spPr bwMode="auto">
          <a:xfrm>
            <a:off x="1447800" y="1385888"/>
            <a:ext cx="7010400" cy="1905000"/>
          </a:xfrm>
          <a:prstGeom prst="rect">
            <a:avLst/>
          </a:prstGeom>
          <a:gradFill rotWithShape="1">
            <a:gsLst>
              <a:gs pos="0">
                <a:srgbClr val="01654B">
                  <a:alpha val="30000"/>
                </a:srgbClr>
              </a:gs>
              <a:gs pos="100000">
                <a:srgbClr val="01654B">
                  <a:gamma/>
                  <a:shade val="46275"/>
                  <a:invGamma/>
                </a:srgbClr>
              </a:gs>
            </a:gsLst>
            <a:lin ang="5400000" scaled="1"/>
          </a:gradFill>
          <a:ln w="9525">
            <a:solidFill>
              <a:schemeClr val="bg2"/>
            </a:solidFill>
            <a:miter lim="800000"/>
            <a:headEnd/>
            <a:tailEnd/>
          </a:ln>
          <a:effectLst>
            <a:prstShdw prst="shdw17" dist="17961" dir="2700000">
              <a:schemeClr val="bg2">
                <a:gamma/>
                <a:shade val="60000"/>
                <a:invGamma/>
              </a:schemeClr>
            </a:prstShdw>
          </a:effectLst>
        </p:spPr>
        <p:txBody>
          <a:bodyPr wrap="none" lIns="90000" tIns="46800" rIns="90000" bIns="46800" anchor="ctr"/>
          <a:lstStyle/>
          <a:p>
            <a:pPr>
              <a:defRPr/>
            </a:pPr>
            <a:endParaRPr lang="zh-TW" altLang="zh-TW"/>
          </a:p>
        </p:txBody>
      </p:sp>
      <p:sp>
        <p:nvSpPr>
          <p:cNvPr id="183300" name="Rectangle 4"/>
          <p:cNvSpPr>
            <a:spLocks noGrp="1" noChangeArrowheads="1"/>
          </p:cNvSpPr>
          <p:nvPr>
            <p:ph type="title"/>
          </p:nvPr>
        </p:nvSpPr>
        <p:spPr>
          <a:xfrm>
            <a:off x="57150" y="404813"/>
            <a:ext cx="8569325" cy="293687"/>
          </a:xfrm>
          <a:effectLst>
            <a:outerShdw dist="17961" dir="2700000" algn="ctr" rotWithShape="0">
              <a:schemeClr val="tx1"/>
            </a:outerShdw>
          </a:effectLst>
        </p:spPr>
        <p:txBody>
          <a:bodyPr/>
          <a:lstStyle/>
          <a:p>
            <a:pPr eaLnBrk="1" hangingPunct="1">
              <a:defRPr/>
            </a:pPr>
            <a:r>
              <a:rPr lang="en-US" altLang="zh-TW" sz="3200" smtClean="0"/>
              <a:t>Supply Chain Flows with Postponement</a:t>
            </a:r>
          </a:p>
        </p:txBody>
      </p:sp>
      <p:sp>
        <p:nvSpPr>
          <p:cNvPr id="183313" name="Rectangle 17"/>
          <p:cNvSpPr>
            <a:spLocks noChangeArrowheads="1"/>
          </p:cNvSpPr>
          <p:nvPr/>
        </p:nvSpPr>
        <p:spPr bwMode="auto">
          <a:xfrm>
            <a:off x="1423988" y="1387475"/>
            <a:ext cx="7010400" cy="1905000"/>
          </a:xfrm>
          <a:prstGeom prst="rect">
            <a:avLst/>
          </a:prstGeom>
          <a:solidFill>
            <a:srgbClr val="660033"/>
          </a:solidFill>
          <a:ln w="9525">
            <a:solidFill>
              <a:schemeClr val="bg2"/>
            </a:solidFill>
            <a:miter lim="800000"/>
            <a:headEnd/>
            <a:tailEnd/>
          </a:ln>
          <a:effectLst>
            <a:prstShdw prst="shdw17" dist="17961" dir="2700000">
              <a:schemeClr val="bg2">
                <a:gamma/>
                <a:shade val="60000"/>
                <a:invGamma/>
              </a:schemeClr>
            </a:prstShdw>
          </a:effectLst>
        </p:spPr>
        <p:txBody>
          <a:bodyPr wrap="none" lIns="90000" tIns="46800" rIns="90000" bIns="46800" anchor="ctr"/>
          <a:lstStyle/>
          <a:p>
            <a:pPr>
              <a:defRPr/>
            </a:pPr>
            <a:endParaRPr lang="zh-TW" altLang="zh-TW"/>
          </a:p>
        </p:txBody>
      </p:sp>
      <p:cxnSp>
        <p:nvCxnSpPr>
          <p:cNvPr id="38918" name="AutoShape 5"/>
          <p:cNvCxnSpPr>
            <a:cxnSpLocks noChangeShapeType="1"/>
          </p:cNvCxnSpPr>
          <p:nvPr/>
        </p:nvCxnSpPr>
        <p:spPr bwMode="auto">
          <a:xfrm>
            <a:off x="1828800" y="1617663"/>
            <a:ext cx="6172200" cy="0"/>
          </a:xfrm>
          <a:prstGeom prst="straightConnector1">
            <a:avLst/>
          </a:prstGeom>
          <a:noFill/>
          <a:ln w="9525">
            <a:solidFill>
              <a:srgbClr val="99FFCC"/>
            </a:solidFill>
            <a:round/>
            <a:headEnd/>
            <a:tailEnd type="triangle" w="med" len="med"/>
          </a:ln>
        </p:spPr>
      </p:cxnSp>
      <p:cxnSp>
        <p:nvCxnSpPr>
          <p:cNvPr id="38919" name="AutoShape 6"/>
          <p:cNvCxnSpPr>
            <a:cxnSpLocks noChangeShapeType="1"/>
          </p:cNvCxnSpPr>
          <p:nvPr/>
        </p:nvCxnSpPr>
        <p:spPr bwMode="auto">
          <a:xfrm>
            <a:off x="1828800" y="1846263"/>
            <a:ext cx="6172200" cy="0"/>
          </a:xfrm>
          <a:prstGeom prst="straightConnector1">
            <a:avLst/>
          </a:prstGeom>
          <a:noFill/>
          <a:ln w="9525">
            <a:solidFill>
              <a:srgbClr val="99FFCC"/>
            </a:solidFill>
            <a:round/>
            <a:headEnd/>
            <a:tailEnd type="triangle" w="med" len="med"/>
          </a:ln>
        </p:spPr>
      </p:cxnSp>
      <p:cxnSp>
        <p:nvCxnSpPr>
          <p:cNvPr id="38920" name="AutoShape 7"/>
          <p:cNvCxnSpPr>
            <a:cxnSpLocks noChangeShapeType="1"/>
          </p:cNvCxnSpPr>
          <p:nvPr/>
        </p:nvCxnSpPr>
        <p:spPr bwMode="auto">
          <a:xfrm>
            <a:off x="1828800" y="2074863"/>
            <a:ext cx="6172200" cy="0"/>
          </a:xfrm>
          <a:prstGeom prst="straightConnector1">
            <a:avLst/>
          </a:prstGeom>
          <a:noFill/>
          <a:ln w="9525">
            <a:solidFill>
              <a:srgbClr val="99FFCC"/>
            </a:solidFill>
            <a:round/>
            <a:headEnd/>
            <a:tailEnd type="triangle" w="med" len="med"/>
          </a:ln>
        </p:spPr>
      </p:cxnSp>
      <p:cxnSp>
        <p:nvCxnSpPr>
          <p:cNvPr id="38921" name="AutoShape 8"/>
          <p:cNvCxnSpPr>
            <a:cxnSpLocks noChangeShapeType="1"/>
          </p:cNvCxnSpPr>
          <p:nvPr/>
        </p:nvCxnSpPr>
        <p:spPr bwMode="auto">
          <a:xfrm>
            <a:off x="1828800" y="2303463"/>
            <a:ext cx="6172200" cy="0"/>
          </a:xfrm>
          <a:prstGeom prst="straightConnector1">
            <a:avLst/>
          </a:prstGeom>
          <a:noFill/>
          <a:ln w="9525">
            <a:solidFill>
              <a:srgbClr val="99FFCC"/>
            </a:solidFill>
            <a:round/>
            <a:headEnd/>
            <a:tailEnd type="triangle" w="med" len="med"/>
          </a:ln>
        </p:spPr>
      </p:cxnSp>
      <p:sp>
        <p:nvSpPr>
          <p:cNvPr id="38922" name="Rectangle 9"/>
          <p:cNvSpPr>
            <a:spLocks noChangeArrowheads="1"/>
          </p:cNvSpPr>
          <p:nvPr/>
        </p:nvSpPr>
        <p:spPr bwMode="auto">
          <a:xfrm>
            <a:off x="2252663" y="2538413"/>
            <a:ext cx="5715000" cy="533400"/>
          </a:xfrm>
          <a:prstGeom prst="rect">
            <a:avLst/>
          </a:prstGeom>
          <a:noFill/>
          <a:ln w="9525">
            <a:noFill/>
            <a:miter lim="800000"/>
            <a:headEnd/>
            <a:tailEnd/>
          </a:ln>
        </p:spPr>
        <p:txBody>
          <a:bodyPr wrap="none" lIns="90000" tIns="46800" rIns="90000" bIns="46800" anchor="ctr"/>
          <a:lstStyle/>
          <a:p>
            <a:r>
              <a:rPr lang="en-US" altLang="zh-TW">
                <a:solidFill>
                  <a:schemeClr val="bg1"/>
                </a:solidFill>
                <a:latin typeface="Arial" charset="0"/>
              </a:rPr>
              <a:t>Supply chain flows without postponement</a:t>
            </a:r>
          </a:p>
        </p:txBody>
      </p:sp>
      <p:sp>
        <p:nvSpPr>
          <p:cNvPr id="183314" name="Rectangle 18"/>
          <p:cNvSpPr>
            <a:spLocks noChangeArrowheads="1"/>
          </p:cNvSpPr>
          <p:nvPr/>
        </p:nvSpPr>
        <p:spPr bwMode="auto">
          <a:xfrm>
            <a:off x="1458913" y="3879850"/>
            <a:ext cx="7010400" cy="1905000"/>
          </a:xfrm>
          <a:prstGeom prst="rect">
            <a:avLst/>
          </a:prstGeom>
          <a:solidFill>
            <a:srgbClr val="660033"/>
          </a:solidFill>
          <a:ln w="9525">
            <a:solidFill>
              <a:schemeClr val="bg2"/>
            </a:solidFill>
            <a:miter lim="800000"/>
            <a:headEnd/>
            <a:tailEnd/>
          </a:ln>
          <a:effectLst>
            <a:prstShdw prst="shdw17" dist="17961" dir="2700000">
              <a:schemeClr val="bg2">
                <a:gamma/>
                <a:shade val="60000"/>
                <a:invGamma/>
              </a:schemeClr>
            </a:prstShdw>
          </a:effectLst>
        </p:spPr>
        <p:txBody>
          <a:bodyPr wrap="none" lIns="90000" tIns="46800" rIns="90000" bIns="46800" anchor="ctr"/>
          <a:lstStyle/>
          <a:p>
            <a:pPr>
              <a:defRPr/>
            </a:pPr>
            <a:endParaRPr lang="zh-TW" altLang="zh-TW"/>
          </a:p>
        </p:txBody>
      </p:sp>
      <p:cxnSp>
        <p:nvCxnSpPr>
          <p:cNvPr id="38924" name="AutoShape 10"/>
          <p:cNvCxnSpPr>
            <a:cxnSpLocks noChangeShapeType="1"/>
          </p:cNvCxnSpPr>
          <p:nvPr/>
        </p:nvCxnSpPr>
        <p:spPr bwMode="auto">
          <a:xfrm>
            <a:off x="5481638" y="4052888"/>
            <a:ext cx="2519362" cy="0"/>
          </a:xfrm>
          <a:prstGeom prst="straightConnector1">
            <a:avLst/>
          </a:prstGeom>
          <a:noFill/>
          <a:ln w="9525">
            <a:solidFill>
              <a:srgbClr val="99FFCC"/>
            </a:solidFill>
            <a:round/>
            <a:headEnd/>
            <a:tailEnd type="triangle" w="med" len="med"/>
          </a:ln>
        </p:spPr>
      </p:cxnSp>
      <p:cxnSp>
        <p:nvCxnSpPr>
          <p:cNvPr id="38925" name="AutoShape 11"/>
          <p:cNvCxnSpPr>
            <a:cxnSpLocks noChangeShapeType="1"/>
          </p:cNvCxnSpPr>
          <p:nvPr/>
        </p:nvCxnSpPr>
        <p:spPr bwMode="auto">
          <a:xfrm>
            <a:off x="5486400" y="4281488"/>
            <a:ext cx="2519363" cy="0"/>
          </a:xfrm>
          <a:prstGeom prst="straightConnector1">
            <a:avLst/>
          </a:prstGeom>
          <a:noFill/>
          <a:ln w="9525">
            <a:solidFill>
              <a:srgbClr val="99FFCC"/>
            </a:solidFill>
            <a:round/>
            <a:headEnd/>
            <a:tailEnd type="triangle" w="med" len="med"/>
          </a:ln>
        </p:spPr>
      </p:cxnSp>
      <p:cxnSp>
        <p:nvCxnSpPr>
          <p:cNvPr id="38926" name="AutoShape 12"/>
          <p:cNvCxnSpPr>
            <a:cxnSpLocks noChangeShapeType="1"/>
          </p:cNvCxnSpPr>
          <p:nvPr/>
        </p:nvCxnSpPr>
        <p:spPr bwMode="auto">
          <a:xfrm>
            <a:off x="5486400" y="4510088"/>
            <a:ext cx="2519363" cy="0"/>
          </a:xfrm>
          <a:prstGeom prst="straightConnector1">
            <a:avLst/>
          </a:prstGeom>
          <a:noFill/>
          <a:ln w="9525">
            <a:solidFill>
              <a:srgbClr val="99FFCC"/>
            </a:solidFill>
            <a:round/>
            <a:headEnd/>
            <a:tailEnd type="triangle" w="med" len="med"/>
          </a:ln>
        </p:spPr>
      </p:cxnSp>
      <p:cxnSp>
        <p:nvCxnSpPr>
          <p:cNvPr id="38927" name="AutoShape 13"/>
          <p:cNvCxnSpPr>
            <a:cxnSpLocks noChangeShapeType="1"/>
          </p:cNvCxnSpPr>
          <p:nvPr/>
        </p:nvCxnSpPr>
        <p:spPr bwMode="auto">
          <a:xfrm>
            <a:off x="5486400" y="4738688"/>
            <a:ext cx="2519363" cy="0"/>
          </a:xfrm>
          <a:prstGeom prst="straightConnector1">
            <a:avLst/>
          </a:prstGeom>
          <a:noFill/>
          <a:ln w="9525">
            <a:solidFill>
              <a:srgbClr val="99FFCC"/>
            </a:solidFill>
            <a:round/>
            <a:headEnd/>
            <a:tailEnd type="triangle" w="med" len="med"/>
          </a:ln>
        </p:spPr>
      </p:cxnSp>
      <p:sp>
        <p:nvSpPr>
          <p:cNvPr id="38928" name="Line 14"/>
          <p:cNvSpPr>
            <a:spLocks noChangeShapeType="1"/>
          </p:cNvSpPr>
          <p:nvPr/>
        </p:nvSpPr>
        <p:spPr bwMode="auto">
          <a:xfrm>
            <a:off x="1814513" y="4395788"/>
            <a:ext cx="3652837" cy="0"/>
          </a:xfrm>
          <a:prstGeom prst="line">
            <a:avLst/>
          </a:prstGeom>
          <a:noFill/>
          <a:ln w="101600">
            <a:solidFill>
              <a:srgbClr val="99FFCC"/>
            </a:solidFill>
            <a:round/>
            <a:headEnd/>
            <a:tailEnd/>
          </a:ln>
        </p:spPr>
        <p:txBody>
          <a:bodyPr wrap="none" lIns="90000" tIns="46800" rIns="90000" bIns="46800" anchor="ctr"/>
          <a:lstStyle/>
          <a:p>
            <a:endParaRPr lang="zh-TW" altLang="en-US"/>
          </a:p>
        </p:txBody>
      </p:sp>
      <p:sp>
        <p:nvSpPr>
          <p:cNvPr id="38929" name="Rectangle 15"/>
          <p:cNvSpPr>
            <a:spLocks noChangeArrowheads="1"/>
          </p:cNvSpPr>
          <p:nvPr/>
        </p:nvSpPr>
        <p:spPr bwMode="auto">
          <a:xfrm>
            <a:off x="2486025" y="4967288"/>
            <a:ext cx="5257800" cy="762000"/>
          </a:xfrm>
          <a:prstGeom prst="rect">
            <a:avLst/>
          </a:prstGeom>
          <a:noFill/>
          <a:ln w="9525">
            <a:noFill/>
            <a:miter lim="800000"/>
            <a:headEnd/>
            <a:tailEnd/>
          </a:ln>
        </p:spPr>
        <p:txBody>
          <a:bodyPr wrap="none" lIns="90000" tIns="46800" rIns="90000" bIns="46800" anchor="ctr"/>
          <a:lstStyle/>
          <a:p>
            <a:r>
              <a:rPr lang="en-US" altLang="zh-TW">
                <a:solidFill>
                  <a:schemeClr val="bg1"/>
                </a:solidFill>
                <a:latin typeface="Arial" charset="0"/>
              </a:rPr>
              <a:t>Supply chain flows with component</a:t>
            </a:r>
          </a:p>
          <a:p>
            <a:r>
              <a:rPr lang="en-US" altLang="zh-TW">
                <a:solidFill>
                  <a:schemeClr val="bg1"/>
                </a:solidFill>
                <a:latin typeface="Arial" charset="0"/>
              </a:rPr>
              <a:t>commonality and postponement</a:t>
            </a:r>
          </a:p>
        </p:txBody>
      </p:sp>
      <p:sp>
        <p:nvSpPr>
          <p:cNvPr id="18"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313"/>
                                        </p:tgtEl>
                                        <p:attrNameLst>
                                          <p:attrName>style.visibility</p:attrName>
                                        </p:attrNameLst>
                                      </p:cBhvr>
                                      <p:to>
                                        <p:strVal val="visible"/>
                                      </p:to>
                                    </p:set>
                                    <p:animEffect transition="in" filter="wipe(left)">
                                      <p:cBhvr>
                                        <p:cTn id="7" dur="1000"/>
                                        <p:tgtEl>
                                          <p:spTgt spid="1833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314"/>
                                        </p:tgtEl>
                                        <p:attrNameLst>
                                          <p:attrName>style.visibility</p:attrName>
                                        </p:attrNameLst>
                                      </p:cBhvr>
                                      <p:to>
                                        <p:strVal val="visible"/>
                                      </p:to>
                                    </p:set>
                                    <p:animEffect transition="in" filter="wipe(left)">
                                      <p:cBhvr>
                                        <p:cTn id="12" dur="1000"/>
                                        <p:tgtEl>
                                          <p:spTgt spid="183314"/>
                                        </p:tgtEl>
                                      </p:cBhvr>
                                    </p:animEffect>
                                  </p:childTnLst>
                                </p:cTn>
                              </p:par>
                              <p:par>
                                <p:cTn id="13" presetID="22" presetClass="exit" presetSubtype="2" fill="hold" grpId="1" nodeType="withEffect">
                                  <p:stCondLst>
                                    <p:cond delay="0"/>
                                  </p:stCondLst>
                                  <p:childTnLst>
                                    <p:animEffect transition="out" filter="wipe(right)">
                                      <p:cBhvr>
                                        <p:cTn id="14" dur="1000"/>
                                        <p:tgtEl>
                                          <p:spTgt spid="183313"/>
                                        </p:tgtEl>
                                      </p:cBhvr>
                                    </p:animEffect>
                                    <p:set>
                                      <p:cBhvr>
                                        <p:cTn id="15" dur="1" fill="hold">
                                          <p:stCondLst>
                                            <p:cond delay="999"/>
                                          </p:stCondLst>
                                        </p:cTn>
                                        <p:tgtEl>
                                          <p:spTgt spid="1833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13" grpId="0" animBg="1"/>
      <p:bldP spid="183313" grpId="1" animBg="1"/>
      <p:bldP spid="18331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內容版面配置區 3"/>
          <p:cNvGraphicFramePr>
            <a:graphicFrameLocks/>
          </p:cNvGraphicFramePr>
          <p:nvPr/>
        </p:nvGraphicFramePr>
        <p:xfrm>
          <a:off x="704850" y="981075"/>
          <a:ext cx="8928099" cy="5372102"/>
        </p:xfrm>
        <a:graphic>
          <a:graphicData uri="http://schemas.openxmlformats.org/drawingml/2006/table">
            <a:tbl>
              <a:tblPr firstRow="1" bandRow="1">
                <a:tableStyleId>{5C22544A-7EE6-4342-B048-85BDC9FD1C3A}</a:tableStyleId>
              </a:tblPr>
              <a:tblGrid>
                <a:gridCol w="1504766"/>
                <a:gridCol w="1504766"/>
                <a:gridCol w="1404404"/>
                <a:gridCol w="4514163"/>
              </a:tblGrid>
              <a:tr h="428671">
                <a:tc>
                  <a:txBody>
                    <a:bodyPr/>
                    <a:lstStyle/>
                    <a:p>
                      <a:pPr algn="ctr"/>
                      <a:r>
                        <a:rPr lang="zh-TW" altLang="en-US" sz="1000" dirty="0" smtClean="0"/>
                        <a:t>頁碼</a:t>
                      </a:r>
                      <a:endParaRPr lang="en-US" altLang="zh-TW" sz="1000" dirty="0" smtClean="0"/>
                    </a:p>
                  </a:txBody>
                  <a:tcPr marL="91431" marR="91431" marT="45726" marB="45726" anchor="ctr"/>
                </a:tc>
                <a:tc>
                  <a:txBody>
                    <a:bodyPr/>
                    <a:lstStyle/>
                    <a:p>
                      <a:pPr algn="ctr"/>
                      <a:r>
                        <a:rPr lang="zh-TW" altLang="en-US" sz="1000" dirty="0" smtClean="0"/>
                        <a:t>作品</a:t>
                      </a:r>
                      <a:endParaRPr lang="en-US" altLang="zh-TW" sz="1000" dirty="0" smtClean="0"/>
                    </a:p>
                  </a:txBody>
                  <a:tcPr marL="91431" marR="91431" marT="45726" marB="45726" anchor="ctr"/>
                </a:tc>
                <a:tc>
                  <a:txBody>
                    <a:bodyPr/>
                    <a:lstStyle/>
                    <a:p>
                      <a:pPr algn="ctr"/>
                      <a:r>
                        <a:rPr lang="zh-TW" altLang="en-US" sz="1000" dirty="0" smtClean="0"/>
                        <a:t>授權條件</a:t>
                      </a:r>
                      <a:endParaRPr lang="zh-TW" altLang="en-US" sz="1000" dirty="0"/>
                    </a:p>
                  </a:txBody>
                  <a:tcPr marL="91431" marR="91431" marT="45726" marB="45726" anchor="ctr"/>
                </a:tc>
                <a:tc>
                  <a:txBody>
                    <a:bodyPr/>
                    <a:lstStyle/>
                    <a:p>
                      <a:pPr algn="ctr"/>
                      <a:r>
                        <a:rPr lang="zh-TW" altLang="en-US" sz="1000" dirty="0" smtClean="0"/>
                        <a:t>作者</a:t>
                      </a:r>
                      <a:r>
                        <a:rPr lang="en-US" altLang="zh-TW" sz="1000" dirty="0" smtClean="0"/>
                        <a:t>/</a:t>
                      </a:r>
                      <a:r>
                        <a:rPr lang="zh-TW" altLang="en-US" sz="1000" dirty="0" smtClean="0"/>
                        <a:t>來源</a:t>
                      </a:r>
                      <a:endParaRPr lang="zh-TW" altLang="en-US" sz="1000" dirty="0"/>
                    </a:p>
                  </a:txBody>
                  <a:tcPr marL="91431" marR="91431" marT="45726" marB="45726" anchor="ctr"/>
                </a:tc>
              </a:tr>
              <a:tr h="714475">
                <a:tc>
                  <a:txBody>
                    <a:bodyPr/>
                    <a:lstStyle/>
                    <a:p>
                      <a:pPr algn="ctr"/>
                      <a:r>
                        <a:rPr lang="en-US" altLang="zh-TW" sz="1800" dirty="0" smtClean="0"/>
                        <a:t>17,</a:t>
                      </a:r>
                      <a:r>
                        <a:rPr lang="zh-TW" altLang="en-US" sz="1800" dirty="0" smtClean="0"/>
                        <a:t> </a:t>
                      </a:r>
                      <a:r>
                        <a:rPr lang="en-US" altLang="zh-TW" sz="1800" dirty="0" smtClean="0"/>
                        <a:t>19</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p>
                      <a:pPr marL="0" marR="0" lvl="0" indent="-342900" algn="l" defTabSz="914400" rtl="0" eaLnBrk="1" fontAlgn="base" latinLnBrk="0" hangingPunct="1">
                        <a:lnSpc>
                          <a:spcPct val="100000"/>
                        </a:lnSpc>
                        <a:spcBef>
                          <a:spcPct val="0"/>
                        </a:spcBef>
                        <a:spcAft>
                          <a:spcPct val="0"/>
                        </a:spcAft>
                        <a:buClrTx/>
                        <a:buSzTx/>
                        <a:buFont typeface="Wingdings" pitchFamily="2" charset="2"/>
                        <a:buNone/>
                        <a:tabLst>
                          <a:tab pos="304800" algn="l"/>
                        </a:tabLst>
                        <a:defRPr/>
                      </a:pPr>
                      <a:endParaRPr lang="en-US" altLang="zh-TW" sz="1000" u="none" dirty="0" smtClean="0">
                        <a:solidFill>
                          <a:schemeClr val="tx1"/>
                        </a:solidFill>
                        <a:latin typeface="+mn-lt"/>
                        <a:ea typeface="細明體" pitchFamily="49" charset="-120"/>
                        <a:cs typeface="Times New Roman" pitchFamily="18" charset="0"/>
                      </a:endParaRPr>
                    </a:p>
                  </a:txBody>
                  <a:tcPr marL="91431" marR="91431" marT="45726" marB="45726" anchor="ctr"/>
                </a:tc>
              </a:tr>
              <a:tr h="812797">
                <a:tc>
                  <a:txBody>
                    <a:bodyPr/>
                    <a:lstStyle/>
                    <a:p>
                      <a:pPr algn="ctr"/>
                      <a:r>
                        <a:rPr lang="en-US" altLang="zh-TW" sz="1800" dirty="0" smtClean="0"/>
                        <a:t>21</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en-US" sz="1000" u="none" dirty="0" smtClean="0">
                          <a:solidFill>
                            <a:schemeClr val="tx1"/>
                          </a:solidFill>
                          <a:latin typeface="+mn-lt"/>
                          <a:ea typeface="細明體" pitchFamily="49" charset="-120"/>
                          <a:cs typeface="Times New Roman" pitchFamily="18" charset="0"/>
                        </a:rPr>
                        <a:t>臺灣大學 郭瑞祥老師</a:t>
                      </a:r>
                      <a:endParaRPr lang="en-US" altLang="zh-TW" sz="1000" u="none" dirty="0" smtClean="0">
                        <a:solidFill>
                          <a:schemeClr val="tx1"/>
                        </a:solidFill>
                        <a:latin typeface="+mn-lt"/>
                        <a:ea typeface="細明體" pitchFamily="49" charset="-120"/>
                        <a:cs typeface="Times New Roman" pitchFamily="18" charset="0"/>
                      </a:endParaRPr>
                    </a:p>
                  </a:txBody>
                  <a:tcPr marL="91431" marR="91431" marT="45726" marB="45726" anchor="ctr"/>
                </a:tc>
              </a:tr>
              <a:tr h="643028">
                <a:tc>
                  <a:txBody>
                    <a:bodyPr/>
                    <a:lstStyle/>
                    <a:p>
                      <a:pPr algn="ctr"/>
                      <a:r>
                        <a:rPr lang="en-US" altLang="zh-TW" sz="1800" dirty="0" smtClean="0"/>
                        <a:t>22</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en-US" sz="1000" dirty="0" smtClean="0"/>
                        <a:t>臺灣大學 郭瑞祥老師</a:t>
                      </a:r>
                    </a:p>
                  </a:txBody>
                  <a:tcPr marL="91431" marR="91431" marT="45726" marB="45726" anchor="ctr"/>
                </a:tc>
              </a:tr>
              <a:tr h="643028">
                <a:tc>
                  <a:txBody>
                    <a:bodyPr/>
                    <a:lstStyle/>
                    <a:p>
                      <a:pPr algn="ctr"/>
                      <a:r>
                        <a:rPr lang="en-US" altLang="zh-TW" sz="1800" dirty="0" smtClean="0"/>
                        <a:t>23</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en-US" sz="1000" dirty="0" smtClean="0"/>
                        <a:t>臺灣大學 郭瑞祥老師</a:t>
                      </a:r>
                      <a:endParaRPr lang="en-US" altLang="zh-TW" sz="1000" dirty="0" smtClean="0"/>
                    </a:p>
                  </a:txBody>
                  <a:tcPr marL="91431" marR="91431" marT="45726" marB="45726" anchor="ctr"/>
                </a:tc>
              </a:tr>
              <a:tr h="785923">
                <a:tc>
                  <a:txBody>
                    <a:bodyPr/>
                    <a:lstStyle/>
                    <a:p>
                      <a:pPr algn="ctr"/>
                      <a:r>
                        <a:rPr lang="en-US" altLang="zh-TW" sz="1800" dirty="0" smtClean="0"/>
                        <a:t>25</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p>
                      <a:pPr marL="0" marR="0" lvl="0" indent="-342900" algn="l" defTabSz="914400" rtl="0" eaLnBrk="1" fontAlgn="base" latinLnBrk="0" hangingPunct="1">
                        <a:lnSpc>
                          <a:spcPct val="100000"/>
                        </a:lnSpc>
                        <a:spcBef>
                          <a:spcPct val="0"/>
                        </a:spcBef>
                        <a:spcAft>
                          <a:spcPct val="0"/>
                        </a:spcAft>
                        <a:buClrTx/>
                        <a:buSzTx/>
                        <a:buFont typeface="Wingdings" pitchFamily="2" charset="2"/>
                        <a:buNone/>
                        <a:tabLst>
                          <a:tab pos="304800" algn="l"/>
                        </a:tabLst>
                        <a:defRPr/>
                      </a:pPr>
                      <a:endParaRPr lang="en-US" altLang="zh-TW" sz="1000" u="none" dirty="0" smtClean="0">
                        <a:solidFill>
                          <a:schemeClr val="tx1"/>
                        </a:solidFill>
                        <a:latin typeface="+mn-lt"/>
                        <a:ea typeface="細明體" pitchFamily="49" charset="-120"/>
                        <a:cs typeface="Times New Roman" pitchFamily="18" charset="0"/>
                      </a:endParaRPr>
                    </a:p>
                  </a:txBody>
                  <a:tcPr marL="91431" marR="91431" marT="45726" marB="45726" anchor="ctr"/>
                </a:tc>
              </a:tr>
              <a:tr h="701138">
                <a:tc>
                  <a:txBody>
                    <a:bodyPr/>
                    <a:lstStyle/>
                    <a:p>
                      <a:pPr algn="ctr"/>
                      <a:r>
                        <a:rPr lang="en-US" altLang="zh-TW" sz="1800" dirty="0" smtClean="0"/>
                        <a:t>25</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zh-TW" sz="1000" dirty="0" smtClean="0"/>
                        <a:t>本作品轉載自</a:t>
                      </a:r>
                      <a:r>
                        <a:rPr lang="en-US" altLang="zh-TW" sz="1000" dirty="0" err="1" smtClean="0"/>
                        <a:t>CoolCLIPS</a:t>
                      </a:r>
                      <a:r>
                        <a:rPr lang="zh-TW" altLang="en-US" sz="1000" dirty="0" smtClean="0"/>
                        <a:t>網站</a:t>
                      </a:r>
                      <a:r>
                        <a:rPr lang="en-US" altLang="zh-TW" sz="1000" dirty="0" smtClean="0"/>
                        <a:t>(</a:t>
                      </a:r>
                      <a:r>
                        <a:rPr lang="en-US" altLang="zh-TW" sz="1000" dirty="0" smtClean="0">
                          <a:hlinkClick r:id="rId4"/>
                        </a:rPr>
                        <a:t>http://dir.coolclips.com/Structures/Common_Dwellings/Apartments_Condominiums/shopping_center_and_parking_lot_arch0399.html</a:t>
                      </a:r>
                      <a:r>
                        <a:rPr lang="en-US" altLang="zh-TW" sz="1000" b="1" dirty="0" smtClean="0"/>
                        <a:t>)</a:t>
                      </a:r>
                      <a:r>
                        <a:rPr lang="zh-TW" altLang="zh-TW" sz="1000" dirty="0" smtClean="0"/>
                        <a:t>，瀏覽日期</a:t>
                      </a:r>
                      <a:r>
                        <a:rPr lang="en-US" altLang="zh-TW" sz="1000" dirty="0" smtClean="0"/>
                        <a:t>2012/1/9</a:t>
                      </a:r>
                      <a:r>
                        <a:rPr lang="zh-TW" altLang="zh-TW" sz="1000" dirty="0" smtClean="0"/>
                        <a:t>。</a:t>
                      </a:r>
                      <a:r>
                        <a:rPr lang="zh-TW" altLang="en-US" sz="1000" dirty="0" smtClean="0"/>
                        <a:t>依據</a:t>
                      </a:r>
                      <a:r>
                        <a:rPr lang="zh-TW" altLang="zh-TW" sz="1000" dirty="0" smtClean="0"/>
                        <a:t>著作權法第</a:t>
                      </a:r>
                      <a:r>
                        <a:rPr lang="en-US" altLang="zh-TW" sz="1000" dirty="0" smtClean="0"/>
                        <a:t>46</a:t>
                      </a:r>
                      <a:r>
                        <a:rPr lang="zh-TW" altLang="en-US" sz="1000" dirty="0" smtClean="0"/>
                        <a:t>、</a:t>
                      </a:r>
                      <a:r>
                        <a:rPr lang="en-US" altLang="zh-TW" sz="1000" dirty="0" smtClean="0"/>
                        <a:t>52</a:t>
                      </a:r>
                      <a:r>
                        <a:rPr lang="zh-TW" altLang="zh-TW" sz="1000" dirty="0" smtClean="0"/>
                        <a:t>、</a:t>
                      </a:r>
                      <a:r>
                        <a:rPr lang="en-US" altLang="zh-TW" sz="1000" dirty="0" smtClean="0"/>
                        <a:t>65</a:t>
                      </a:r>
                      <a:r>
                        <a:rPr lang="zh-TW" altLang="zh-TW" sz="1000" dirty="0" smtClean="0"/>
                        <a:t>條合理使用</a:t>
                      </a:r>
                      <a:r>
                        <a:rPr lang="zh-TW" altLang="en-US" sz="1000" dirty="0" smtClean="0"/>
                        <a:t>。</a:t>
                      </a:r>
                      <a:endParaRPr lang="en-US" altLang="zh-TW" sz="1000" dirty="0" smtClean="0"/>
                    </a:p>
                  </a:txBody>
                  <a:tcPr marL="91431" marR="91431" marT="45726" marB="45726" anchor="ctr"/>
                </a:tc>
              </a:tr>
              <a:tr h="643042">
                <a:tc>
                  <a:txBody>
                    <a:bodyPr/>
                    <a:lstStyle/>
                    <a:p>
                      <a:pPr algn="ctr"/>
                      <a:r>
                        <a:rPr lang="en-US" altLang="zh-TW" sz="1800" dirty="0" smtClean="0"/>
                        <a:t>26</a:t>
                      </a:r>
                      <a:endParaRPr lang="zh-TW" altLang="en-US" sz="1800" dirty="0"/>
                    </a:p>
                  </a:txBody>
                  <a:tcPr marL="91431" marR="91431" marT="45726" marB="45726" anchor="ctr"/>
                </a:tc>
                <a:tc>
                  <a:txBody>
                    <a:bodyPr/>
                    <a:lstStyle/>
                    <a:p>
                      <a:pPr algn="ctr"/>
                      <a:endParaRPr lang="zh-TW" altLang="en-US" sz="1800" dirty="0"/>
                    </a:p>
                  </a:txBody>
                  <a:tcPr marL="91431" marR="91431" marT="45726" marB="45726" anchor="ctr"/>
                </a:tc>
                <a:tc>
                  <a:txBody>
                    <a:bodyPr/>
                    <a:lstStyle/>
                    <a:p>
                      <a:pPr algn="ctr">
                        <a:buFont typeface="Arial" pitchFamily="34" charset="0"/>
                        <a:buNone/>
                      </a:pPr>
                      <a:endParaRPr lang="zh-TW" altLang="en-US" sz="1000" dirty="0"/>
                    </a:p>
                  </a:txBody>
                  <a:tcPr marL="91431" marR="91431" marT="45726" marB="45726"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txBody>
                  <a:tcPr marL="91431" marR="91431" marT="45726" marB="45726" anchor="ctr"/>
                </a:tc>
              </a:tr>
            </a:tbl>
          </a:graphicData>
        </a:graphic>
      </p:graphicFrame>
      <p:sp>
        <p:nvSpPr>
          <p:cNvPr id="15" name="標題 1"/>
          <p:cNvSpPr txBox="1">
            <a:spLocks/>
          </p:cNvSpPr>
          <p:nvPr/>
        </p:nvSpPr>
        <p:spPr>
          <a:xfrm>
            <a:off x="704850" y="115888"/>
            <a:ext cx="8229600" cy="1143000"/>
          </a:xfrm>
          <a:prstGeom prst="rect">
            <a:avLst/>
          </a:prstGeom>
        </p:spPr>
        <p:txBody>
          <a:bodyPr/>
          <a:lstStyle/>
          <a:p>
            <a:pPr>
              <a:defRPr/>
            </a:pPr>
            <a:r>
              <a:rPr lang="zh-TW" altLang="en-US" sz="3600" b="1" kern="0" dirty="0">
                <a:solidFill>
                  <a:srgbClr val="FFFFCC"/>
                </a:solidFill>
                <a:latin typeface="+mj-lt"/>
                <a:ea typeface="+mj-ea"/>
                <a:cs typeface="+mj-cs"/>
              </a:rPr>
              <a:t>版權聲明</a:t>
            </a:r>
          </a:p>
        </p:txBody>
      </p:sp>
      <p:pic>
        <p:nvPicPr>
          <p:cNvPr id="39986" name="Picture 15" descr="j0233468"/>
          <p:cNvPicPr>
            <a:picLocks noChangeAspect="1" noChangeArrowheads="1"/>
          </p:cNvPicPr>
          <p:nvPr/>
        </p:nvPicPr>
        <p:blipFill>
          <a:blip r:embed="rId5" cstate="print"/>
          <a:srcRect/>
          <a:stretch>
            <a:fillRect/>
          </a:stretch>
        </p:blipFill>
        <p:spPr bwMode="auto">
          <a:xfrm>
            <a:off x="2432050" y="1425575"/>
            <a:ext cx="1150938" cy="677863"/>
          </a:xfrm>
          <a:prstGeom prst="rect">
            <a:avLst/>
          </a:prstGeom>
          <a:noFill/>
          <a:ln w="9525">
            <a:noFill/>
            <a:miter lim="800000"/>
            <a:headEnd/>
            <a:tailEnd/>
          </a:ln>
        </p:spPr>
      </p:pic>
      <p:pic>
        <p:nvPicPr>
          <p:cNvPr id="39987" name="Picture 1" descr="圖片1">
            <a:hlinkClick r:id="rId6"/>
          </p:cNvPr>
          <p:cNvPicPr>
            <a:picLocks noChangeAspect="1" noChangeArrowheads="1"/>
          </p:cNvPicPr>
          <p:nvPr/>
        </p:nvPicPr>
        <p:blipFill>
          <a:blip r:embed="rId7" cstate="print"/>
          <a:srcRect/>
          <a:stretch>
            <a:fillRect/>
          </a:stretch>
        </p:blipFill>
        <p:spPr bwMode="auto">
          <a:xfrm>
            <a:off x="4089400" y="1628775"/>
            <a:ext cx="425450" cy="371475"/>
          </a:xfrm>
          <a:prstGeom prst="rect">
            <a:avLst/>
          </a:prstGeom>
          <a:noFill/>
          <a:ln w="9525">
            <a:noFill/>
            <a:miter lim="800000"/>
            <a:headEnd/>
            <a:tailEnd/>
          </a:ln>
        </p:spPr>
      </p:pic>
      <p:pic>
        <p:nvPicPr>
          <p:cNvPr id="39988" name="Picture 524" descr="0101"/>
          <p:cNvPicPr>
            <a:picLocks noChangeAspect="1" noChangeArrowheads="1"/>
          </p:cNvPicPr>
          <p:nvPr/>
        </p:nvPicPr>
        <p:blipFill>
          <a:blip r:embed="rId8" cstate="print"/>
          <a:srcRect b="13461"/>
          <a:stretch>
            <a:fillRect/>
          </a:stretch>
        </p:blipFill>
        <p:spPr bwMode="auto">
          <a:xfrm>
            <a:off x="2432050" y="2205038"/>
            <a:ext cx="935038" cy="647700"/>
          </a:xfrm>
          <a:prstGeom prst="rect">
            <a:avLst/>
          </a:prstGeom>
          <a:noFill/>
          <a:ln w="9525">
            <a:noFill/>
            <a:miter lim="800000"/>
            <a:headEnd/>
            <a:tailEnd/>
          </a:ln>
        </p:spPr>
      </p:pic>
      <p:pic>
        <p:nvPicPr>
          <p:cNvPr id="39989" name="Picture 86" descr="0101"/>
          <p:cNvPicPr>
            <a:picLocks noChangeAspect="1" noChangeArrowheads="1"/>
          </p:cNvPicPr>
          <p:nvPr/>
        </p:nvPicPr>
        <p:blipFill>
          <a:blip r:embed="rId8" cstate="print"/>
          <a:srcRect b="13461"/>
          <a:stretch>
            <a:fillRect/>
          </a:stretch>
        </p:blipFill>
        <p:spPr bwMode="auto">
          <a:xfrm>
            <a:off x="2432050" y="2924175"/>
            <a:ext cx="935038" cy="649288"/>
          </a:xfrm>
          <a:prstGeom prst="rect">
            <a:avLst/>
          </a:prstGeom>
          <a:noFill/>
          <a:ln w="9525">
            <a:noFill/>
            <a:miter lim="800000"/>
            <a:headEnd/>
            <a:tailEnd/>
          </a:ln>
        </p:spPr>
      </p:pic>
      <p:pic>
        <p:nvPicPr>
          <p:cNvPr id="39990" name="Picture 86" descr="0101"/>
          <p:cNvPicPr>
            <a:picLocks noChangeAspect="1" noChangeArrowheads="1"/>
          </p:cNvPicPr>
          <p:nvPr/>
        </p:nvPicPr>
        <p:blipFill>
          <a:blip r:embed="rId8" cstate="print"/>
          <a:srcRect b="13461"/>
          <a:stretch>
            <a:fillRect/>
          </a:stretch>
        </p:blipFill>
        <p:spPr bwMode="auto">
          <a:xfrm>
            <a:off x="2432050" y="3644900"/>
            <a:ext cx="935038" cy="647700"/>
          </a:xfrm>
          <a:prstGeom prst="rect">
            <a:avLst/>
          </a:prstGeom>
          <a:noFill/>
          <a:ln w="9525">
            <a:noFill/>
            <a:miter lim="800000"/>
            <a:headEnd/>
            <a:tailEnd/>
          </a:ln>
        </p:spPr>
      </p:pic>
      <p:pic>
        <p:nvPicPr>
          <p:cNvPr id="39991" name="Picture 15" descr="cc">
            <a:hlinkClick r:id="rId9"/>
          </p:cNvPr>
          <p:cNvPicPr>
            <a:picLocks noChangeAspect="1" noChangeArrowheads="1"/>
          </p:cNvPicPr>
          <p:nvPr/>
        </p:nvPicPr>
        <p:blipFill>
          <a:blip r:embed="rId10" cstate="print"/>
          <a:srcRect/>
          <a:stretch>
            <a:fillRect/>
          </a:stretch>
        </p:blipFill>
        <p:spPr bwMode="auto">
          <a:xfrm>
            <a:off x="3873500" y="2349500"/>
            <a:ext cx="1004888" cy="360363"/>
          </a:xfrm>
          <a:prstGeom prst="rect">
            <a:avLst/>
          </a:prstGeom>
          <a:noFill/>
          <a:ln w="9525">
            <a:noFill/>
            <a:miter lim="800000"/>
            <a:headEnd/>
            <a:tailEnd/>
          </a:ln>
        </p:spPr>
      </p:pic>
      <p:pic>
        <p:nvPicPr>
          <p:cNvPr id="39992" name="Picture 15" descr="cc">
            <a:hlinkClick r:id="rId9"/>
          </p:cNvPr>
          <p:cNvPicPr>
            <a:picLocks noChangeAspect="1" noChangeArrowheads="1"/>
          </p:cNvPicPr>
          <p:nvPr/>
        </p:nvPicPr>
        <p:blipFill>
          <a:blip r:embed="rId10" cstate="print"/>
          <a:srcRect/>
          <a:stretch>
            <a:fillRect/>
          </a:stretch>
        </p:blipFill>
        <p:spPr bwMode="auto">
          <a:xfrm>
            <a:off x="3873500" y="3068638"/>
            <a:ext cx="1004888" cy="360362"/>
          </a:xfrm>
          <a:prstGeom prst="rect">
            <a:avLst/>
          </a:prstGeom>
          <a:noFill/>
          <a:ln w="9525">
            <a:noFill/>
            <a:miter lim="800000"/>
            <a:headEnd/>
            <a:tailEnd/>
          </a:ln>
        </p:spPr>
      </p:pic>
      <p:pic>
        <p:nvPicPr>
          <p:cNvPr id="39993" name="Picture 15" descr="cc">
            <a:hlinkClick r:id="rId9"/>
          </p:cNvPr>
          <p:cNvPicPr>
            <a:picLocks noChangeAspect="1" noChangeArrowheads="1"/>
          </p:cNvPicPr>
          <p:nvPr/>
        </p:nvPicPr>
        <p:blipFill>
          <a:blip r:embed="rId10" cstate="print"/>
          <a:srcRect/>
          <a:stretch>
            <a:fillRect/>
          </a:stretch>
        </p:blipFill>
        <p:spPr bwMode="auto">
          <a:xfrm>
            <a:off x="3873500" y="3789363"/>
            <a:ext cx="1004888" cy="360362"/>
          </a:xfrm>
          <a:prstGeom prst="rect">
            <a:avLst/>
          </a:prstGeom>
          <a:noFill/>
          <a:ln w="9525">
            <a:noFill/>
            <a:miter lim="800000"/>
            <a:headEnd/>
            <a:tailEnd/>
          </a:ln>
        </p:spPr>
      </p:pic>
      <p:pic>
        <p:nvPicPr>
          <p:cNvPr id="39994" name="Picture 1" descr="圖片1">
            <a:hlinkClick r:id="rId6"/>
          </p:cNvPr>
          <p:cNvPicPr>
            <a:picLocks noChangeAspect="1" noChangeArrowheads="1"/>
          </p:cNvPicPr>
          <p:nvPr/>
        </p:nvPicPr>
        <p:blipFill>
          <a:blip r:embed="rId7" cstate="print"/>
          <a:srcRect/>
          <a:stretch>
            <a:fillRect/>
          </a:stretch>
        </p:blipFill>
        <p:spPr bwMode="auto">
          <a:xfrm>
            <a:off x="4160838" y="4508500"/>
            <a:ext cx="425450" cy="371475"/>
          </a:xfrm>
          <a:prstGeom prst="rect">
            <a:avLst/>
          </a:prstGeom>
          <a:noFill/>
          <a:ln w="9525">
            <a:noFill/>
            <a:miter lim="800000"/>
            <a:headEnd/>
            <a:tailEnd/>
          </a:ln>
        </p:spPr>
      </p:pic>
      <p:pic>
        <p:nvPicPr>
          <p:cNvPr id="39995" name="Picture 1" descr="圖片1">
            <a:hlinkClick r:id="rId6"/>
          </p:cNvPr>
          <p:cNvPicPr>
            <a:picLocks noChangeAspect="1" noChangeArrowheads="1"/>
          </p:cNvPicPr>
          <p:nvPr/>
        </p:nvPicPr>
        <p:blipFill>
          <a:blip r:embed="rId7" cstate="print"/>
          <a:srcRect/>
          <a:stretch>
            <a:fillRect/>
          </a:stretch>
        </p:blipFill>
        <p:spPr bwMode="auto">
          <a:xfrm>
            <a:off x="4160838" y="5229225"/>
            <a:ext cx="425450" cy="371475"/>
          </a:xfrm>
          <a:prstGeom prst="rect">
            <a:avLst/>
          </a:prstGeom>
          <a:noFill/>
          <a:ln w="9525">
            <a:noFill/>
            <a:miter lim="800000"/>
            <a:headEnd/>
            <a:tailEnd/>
          </a:ln>
        </p:spPr>
      </p:pic>
      <p:pic>
        <p:nvPicPr>
          <p:cNvPr id="39996" name="Picture 1" descr="圖片1">
            <a:hlinkClick r:id="rId6"/>
          </p:cNvPr>
          <p:cNvPicPr>
            <a:picLocks noChangeAspect="1" noChangeArrowheads="1"/>
          </p:cNvPicPr>
          <p:nvPr/>
        </p:nvPicPr>
        <p:blipFill>
          <a:blip r:embed="rId7" cstate="print"/>
          <a:srcRect/>
          <a:stretch>
            <a:fillRect/>
          </a:stretch>
        </p:blipFill>
        <p:spPr bwMode="auto">
          <a:xfrm>
            <a:off x="4160838" y="5876925"/>
            <a:ext cx="425450" cy="371475"/>
          </a:xfrm>
          <a:prstGeom prst="rect">
            <a:avLst/>
          </a:prstGeom>
          <a:noFill/>
          <a:ln w="9525">
            <a:noFill/>
            <a:miter lim="800000"/>
            <a:headEnd/>
            <a:tailEnd/>
          </a:ln>
        </p:spPr>
      </p:pic>
      <p:pic>
        <p:nvPicPr>
          <p:cNvPr id="39997" name="Picture 6" descr="j0089308"/>
          <p:cNvPicPr>
            <a:picLocks noChangeAspect="1" noChangeArrowheads="1"/>
          </p:cNvPicPr>
          <p:nvPr/>
        </p:nvPicPr>
        <p:blipFill>
          <a:blip r:embed="rId11" cstate="print"/>
          <a:srcRect/>
          <a:stretch>
            <a:fillRect/>
          </a:stretch>
        </p:blipFill>
        <p:spPr bwMode="auto">
          <a:xfrm>
            <a:off x="2503488" y="4365625"/>
            <a:ext cx="720725" cy="688975"/>
          </a:xfrm>
          <a:prstGeom prst="rect">
            <a:avLst/>
          </a:prstGeom>
          <a:noFill/>
          <a:ln w="9525">
            <a:noFill/>
            <a:miter lim="800000"/>
            <a:headEnd/>
            <a:tailEnd/>
          </a:ln>
        </p:spPr>
      </p:pic>
      <p:pic>
        <p:nvPicPr>
          <p:cNvPr id="39998" name="Picture 9" descr="MCBL00374_0000[1]"/>
          <p:cNvPicPr>
            <a:picLocks noChangeAspect="1" noChangeArrowheads="1"/>
          </p:cNvPicPr>
          <p:nvPr/>
        </p:nvPicPr>
        <p:blipFill>
          <a:blip r:embed="rId12" cstate="print"/>
          <a:srcRect/>
          <a:stretch>
            <a:fillRect/>
          </a:stretch>
        </p:blipFill>
        <p:spPr bwMode="auto">
          <a:xfrm>
            <a:off x="2503488" y="5084763"/>
            <a:ext cx="792162" cy="585787"/>
          </a:xfrm>
          <a:prstGeom prst="rect">
            <a:avLst/>
          </a:prstGeom>
          <a:noFill/>
          <a:ln w="9525">
            <a:noFill/>
            <a:miter lim="800000"/>
            <a:headEnd/>
            <a:tailEnd/>
          </a:ln>
        </p:spPr>
      </p:pic>
      <p:pic>
        <p:nvPicPr>
          <p:cNvPr id="39999" name="Picture 13" descr="j0200261"/>
          <p:cNvPicPr>
            <a:picLocks noChangeAspect="1" noChangeArrowheads="1"/>
          </p:cNvPicPr>
          <p:nvPr/>
        </p:nvPicPr>
        <p:blipFill>
          <a:blip r:embed="rId13" cstate="print"/>
          <a:srcRect/>
          <a:stretch>
            <a:fillRect/>
          </a:stretch>
        </p:blipFill>
        <p:spPr bwMode="auto">
          <a:xfrm>
            <a:off x="2574925" y="5732463"/>
            <a:ext cx="688975" cy="612775"/>
          </a:xfrm>
          <a:prstGeom prst="rect">
            <a:avLst/>
          </a:prstGeom>
          <a:noFill/>
          <a:ln w="9525">
            <a:noFill/>
            <a:miter lim="800000"/>
            <a:headEnd/>
            <a:tailEnd/>
          </a:ln>
        </p:spPr>
      </p:pic>
      <p:sp>
        <p:nvSpPr>
          <p:cNvPr id="18"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內容版面配置區 3"/>
          <p:cNvGraphicFramePr>
            <a:graphicFrameLocks/>
          </p:cNvGraphicFramePr>
          <p:nvPr/>
        </p:nvGraphicFramePr>
        <p:xfrm>
          <a:off x="416496" y="1124744"/>
          <a:ext cx="8928099" cy="4786501"/>
        </p:xfrm>
        <a:graphic>
          <a:graphicData uri="http://schemas.openxmlformats.org/drawingml/2006/table">
            <a:tbl>
              <a:tblPr firstRow="1" bandRow="1">
                <a:tableStyleId>{5C22544A-7EE6-4342-B048-85BDC9FD1C3A}</a:tableStyleId>
              </a:tblPr>
              <a:tblGrid>
                <a:gridCol w="1504766"/>
                <a:gridCol w="1504766"/>
                <a:gridCol w="1404404"/>
                <a:gridCol w="4514163"/>
              </a:tblGrid>
              <a:tr h="428611">
                <a:tc>
                  <a:txBody>
                    <a:bodyPr/>
                    <a:lstStyle/>
                    <a:p>
                      <a:pPr algn="ctr"/>
                      <a:r>
                        <a:rPr lang="zh-TW" altLang="en-US" sz="1000" dirty="0" smtClean="0"/>
                        <a:t>頁碼</a:t>
                      </a:r>
                      <a:endParaRPr lang="en-US" altLang="zh-TW" sz="1000" dirty="0" smtClean="0"/>
                    </a:p>
                  </a:txBody>
                  <a:tcPr marL="91431" marR="91431" anchor="ctr"/>
                </a:tc>
                <a:tc>
                  <a:txBody>
                    <a:bodyPr/>
                    <a:lstStyle/>
                    <a:p>
                      <a:pPr algn="ctr"/>
                      <a:r>
                        <a:rPr lang="zh-TW" altLang="en-US" sz="1000" dirty="0" smtClean="0"/>
                        <a:t>作品</a:t>
                      </a:r>
                      <a:endParaRPr lang="en-US" altLang="zh-TW" sz="1000" dirty="0" smtClean="0"/>
                    </a:p>
                  </a:txBody>
                  <a:tcPr marL="91431" marR="91431" anchor="ctr"/>
                </a:tc>
                <a:tc>
                  <a:txBody>
                    <a:bodyPr/>
                    <a:lstStyle/>
                    <a:p>
                      <a:pPr algn="ctr"/>
                      <a:r>
                        <a:rPr lang="zh-TW" altLang="en-US" sz="1000" dirty="0" smtClean="0"/>
                        <a:t>授權條件</a:t>
                      </a:r>
                      <a:endParaRPr lang="zh-TW" altLang="en-US" sz="1000" dirty="0"/>
                    </a:p>
                  </a:txBody>
                  <a:tcPr marL="91431" marR="91431" anchor="ctr"/>
                </a:tc>
                <a:tc>
                  <a:txBody>
                    <a:bodyPr/>
                    <a:lstStyle/>
                    <a:p>
                      <a:pPr algn="ctr"/>
                      <a:r>
                        <a:rPr lang="zh-TW" altLang="en-US" sz="1000" dirty="0" smtClean="0"/>
                        <a:t>作者</a:t>
                      </a:r>
                      <a:r>
                        <a:rPr lang="en-US" altLang="zh-TW" sz="1000" dirty="0" smtClean="0"/>
                        <a:t>/</a:t>
                      </a:r>
                      <a:r>
                        <a:rPr lang="zh-TW" altLang="en-US" sz="1000" dirty="0" smtClean="0"/>
                        <a:t>來源</a:t>
                      </a:r>
                      <a:endParaRPr lang="zh-TW" altLang="en-US" sz="1000" dirty="0"/>
                    </a:p>
                  </a:txBody>
                  <a:tcPr marL="91431" marR="91431" anchor="ctr"/>
                </a:tc>
              </a:tr>
              <a:tr h="714375">
                <a:tc>
                  <a:txBody>
                    <a:bodyPr/>
                    <a:lstStyle/>
                    <a:p>
                      <a:pPr algn="ctr"/>
                      <a:r>
                        <a:rPr lang="en-US" altLang="zh-TW" sz="1800" dirty="0" smtClean="0"/>
                        <a:t>26</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txBody>
                  <a:tcPr anchor="ctr"/>
                </a:tc>
              </a:tr>
              <a:tr h="812684">
                <a:tc>
                  <a:txBody>
                    <a:bodyPr/>
                    <a:lstStyle/>
                    <a:p>
                      <a:pPr algn="ctr"/>
                      <a:r>
                        <a:rPr lang="en-US" altLang="zh-TW" sz="1800" dirty="0" smtClean="0"/>
                        <a:t>27</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txBody>
                  <a:tcPr anchor="ctr"/>
                </a:tc>
              </a:tr>
              <a:tr h="642938">
                <a:tc>
                  <a:txBody>
                    <a:bodyPr/>
                    <a:lstStyle/>
                    <a:p>
                      <a:pPr algn="ctr"/>
                      <a:r>
                        <a:rPr lang="en-US" altLang="zh-TW" sz="1800" dirty="0" smtClean="0"/>
                        <a:t>30</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txBody>
                  <a:tcPr marL="91431" marR="91431" anchor="ctr"/>
                </a:tc>
              </a:tr>
              <a:tr h="642938">
                <a:tc>
                  <a:txBody>
                    <a:bodyPr/>
                    <a:lstStyle/>
                    <a:p>
                      <a:pPr algn="ctr"/>
                      <a:r>
                        <a:rPr lang="en-US" altLang="zh-TW" sz="1800" dirty="0" smtClean="0"/>
                        <a:t>30</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en-US" altLang="zh-TW" sz="1000" dirty="0" smtClean="0"/>
                        <a:t>VECTORLOGO(</a:t>
                      </a:r>
                      <a:r>
                        <a:rPr lang="en-US" sz="1000" dirty="0" smtClean="0">
                          <a:hlinkClick r:id="rId4"/>
                        </a:rPr>
                        <a:t>http://www.allfreelogo.com/logo/hp-logo.html</a:t>
                      </a:r>
                      <a:r>
                        <a:rPr lang="en-US" altLang="zh-TW" sz="1000" dirty="0" smtClean="0"/>
                        <a:t>) </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en-US" sz="1000" dirty="0" smtClean="0"/>
                        <a:t>本作品轉載自</a:t>
                      </a:r>
                      <a:r>
                        <a:rPr lang="en-US" altLang="zh-TW" sz="1000" dirty="0" smtClean="0"/>
                        <a:t>VECTORLOGO</a:t>
                      </a:r>
                      <a:r>
                        <a:rPr lang="zh-TW" altLang="en-US" sz="1000" dirty="0" smtClean="0">
                          <a:solidFill>
                            <a:schemeClr val="tx1"/>
                          </a:solidFill>
                        </a:rPr>
                        <a:t>網</a:t>
                      </a:r>
                      <a:r>
                        <a:rPr lang="zh-CN" altLang="en-US" sz="1000" dirty="0" smtClean="0">
                          <a:solidFill>
                            <a:schemeClr val="tx1"/>
                          </a:solidFill>
                        </a:rPr>
                        <a:t>站</a:t>
                      </a:r>
                      <a:r>
                        <a:rPr lang="zh-TW" altLang="en-US" sz="1000" dirty="0" smtClean="0">
                          <a:solidFill>
                            <a:schemeClr val="dk1"/>
                          </a:solidFill>
                        </a:rPr>
                        <a:t>，</a:t>
                      </a:r>
                      <a:r>
                        <a:rPr lang="zh-TW" altLang="en-US" sz="1000" dirty="0" smtClean="0"/>
                        <a:t>依據其版權聲明</a:t>
                      </a:r>
                      <a:r>
                        <a:rPr lang="en-US" altLang="zh-TW" sz="1000" dirty="0" smtClean="0"/>
                        <a:t>(</a:t>
                      </a:r>
                      <a:r>
                        <a:rPr lang="en-US" sz="1000" dirty="0" smtClean="0">
                          <a:hlinkClick r:id="rId5"/>
                        </a:rPr>
                        <a:t>http://www.allfreelogo.com/privacy-policy/</a:t>
                      </a:r>
                      <a:r>
                        <a:rPr lang="en-US" altLang="zh-TW" sz="1000" dirty="0" smtClean="0"/>
                        <a:t>)</a:t>
                      </a:r>
                      <a:r>
                        <a:rPr lang="zh-TW" altLang="en-US" sz="1000" dirty="0" smtClean="0"/>
                        <a:t>與著作權法第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lt"/>
                        <a:ea typeface="細明體" pitchFamily="49" charset="-120"/>
                        <a:cs typeface="Times New Roman" pitchFamily="18" charset="0"/>
                      </a:endParaRPr>
                    </a:p>
                  </a:txBody>
                  <a:tcPr marL="91431" marR="91431" anchor="ctr"/>
                </a:tc>
              </a:tr>
              <a:tr h="785813">
                <a:tc>
                  <a:txBody>
                    <a:bodyPr/>
                    <a:lstStyle/>
                    <a:p>
                      <a:pPr algn="ctr"/>
                      <a:r>
                        <a:rPr lang="en-US" altLang="zh-TW" sz="1800" dirty="0" smtClean="0"/>
                        <a:t>31</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r>
                        <a:rPr lang="zh-TW" altLang="zh-TW" sz="1000" dirty="0" smtClean="0"/>
                        <a:t>本作品轉載自</a:t>
                      </a:r>
                      <a:r>
                        <a:rPr lang="en-US" altLang="zh-TW" sz="1000" dirty="0" err="1" smtClean="0"/>
                        <a:t>clipartoday</a:t>
                      </a:r>
                      <a:r>
                        <a:rPr lang="zh-TW" altLang="en-US" sz="1000" dirty="0" smtClean="0"/>
                        <a:t>網站</a:t>
                      </a:r>
                      <a:endParaRPr lang="en-US" altLang="zh-TW" sz="1000" b="1" dirty="0" smtClean="0">
                        <a:ea typeface="新細明體" charset="-120"/>
                      </a:endParaRPr>
                    </a:p>
                    <a:p>
                      <a:r>
                        <a:rPr lang="en-US" altLang="zh-TW" sz="1000" b="1" dirty="0" smtClean="0">
                          <a:ea typeface="新細明體" charset="-120"/>
                        </a:rPr>
                        <a:t>( </a:t>
                      </a:r>
                      <a:r>
                        <a:rPr lang="en-US" altLang="zh-TW" sz="1000" b="1" dirty="0" smtClean="0">
                          <a:ea typeface="新細明體" charset="-120"/>
                          <a:hlinkClick r:id="rId6"/>
                        </a:rPr>
                        <a:t>http://www.clipartoday.com/clipart/objects/objects/tools_184085.html</a:t>
                      </a:r>
                      <a:r>
                        <a:rPr lang="en-US" altLang="zh-TW" sz="1000" b="1" dirty="0" smtClean="0">
                          <a:ea typeface="新細明體" charset="-120"/>
                        </a:rPr>
                        <a:t> ) </a:t>
                      </a:r>
                      <a:r>
                        <a:rPr lang="zh-TW" altLang="zh-TW" sz="1000" dirty="0" smtClean="0"/>
                        <a:t>，瀏覽日期</a:t>
                      </a:r>
                      <a:r>
                        <a:rPr lang="en-US" altLang="zh-TW" sz="1000" dirty="0" smtClean="0"/>
                        <a:t>2012/1/9</a:t>
                      </a:r>
                      <a:r>
                        <a:rPr lang="zh-TW" altLang="zh-TW" sz="1000" dirty="0" smtClean="0"/>
                        <a:t>。</a:t>
                      </a:r>
                      <a:r>
                        <a:rPr lang="zh-TW" altLang="en-US" sz="1000" dirty="0" smtClean="0"/>
                        <a:t>依據</a:t>
                      </a:r>
                      <a:r>
                        <a:rPr lang="zh-TW" altLang="zh-TW" sz="1000" dirty="0" smtClean="0"/>
                        <a:t>著作權法第</a:t>
                      </a:r>
                      <a:r>
                        <a:rPr lang="en-US" altLang="zh-TW" sz="1000" dirty="0" smtClean="0"/>
                        <a:t>46</a:t>
                      </a:r>
                      <a:r>
                        <a:rPr lang="zh-TW" altLang="en-US" sz="1000" smtClean="0"/>
                        <a:t>、</a:t>
                      </a:r>
                      <a:r>
                        <a:rPr lang="en-US" altLang="zh-TW" sz="1000" smtClean="0"/>
                        <a:t>52</a:t>
                      </a:r>
                      <a:r>
                        <a:rPr lang="zh-TW" altLang="zh-TW" sz="1000" dirty="0" smtClean="0"/>
                        <a:t>、</a:t>
                      </a:r>
                      <a:r>
                        <a:rPr lang="en-US" altLang="zh-TW" sz="1000" dirty="0" smtClean="0"/>
                        <a:t>65</a:t>
                      </a:r>
                      <a:r>
                        <a:rPr lang="zh-TW" altLang="zh-TW" sz="1000" dirty="0" smtClean="0"/>
                        <a:t>條合理使用</a:t>
                      </a:r>
                      <a:r>
                        <a:rPr lang="zh-TW" altLang="en-US" sz="1000" dirty="0" smtClean="0"/>
                        <a:t>。</a:t>
                      </a:r>
                      <a:endParaRPr lang="zh-TW" altLang="zh-TW" sz="1000" dirty="0" smtClean="0"/>
                    </a:p>
                  </a:txBody>
                  <a:tcPr marL="91431" marR="91431" anchor="ctr"/>
                </a:tc>
              </a:tr>
              <a:tr h="687503">
                <a:tc>
                  <a:txBody>
                    <a:bodyPr/>
                    <a:lstStyle/>
                    <a:p>
                      <a:pPr algn="ctr"/>
                      <a:r>
                        <a:rPr lang="en-US" altLang="zh-TW" sz="1800" smtClean="0"/>
                        <a:t>31</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endParaRPr lang="en-US" altLang="zh-TW" sz="1000" dirty="0" smtClean="0"/>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en-US" altLang="zh-TW" sz="1000" dirty="0" smtClean="0"/>
                        <a:t>Wikimedia</a:t>
                      </a:r>
                      <a:r>
                        <a:rPr lang="zh-TW" altLang="en-US" sz="1000" dirty="0" smtClean="0"/>
                        <a:t> </a:t>
                      </a:r>
                      <a:r>
                        <a:rPr lang="en-US" altLang="zh-TW" sz="1000" dirty="0" smtClean="0"/>
                        <a:t>Commons</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en-US" sz="1000" dirty="0" smtClean="0"/>
                        <a:t>本作品轉載</a:t>
                      </a:r>
                      <a:r>
                        <a:rPr lang="zh-TW" altLang="zh-TW" sz="1000" dirty="0" smtClean="0"/>
                        <a:t>自</a:t>
                      </a:r>
                      <a:r>
                        <a:rPr lang="en-US" altLang="zh-TW" sz="1000" dirty="0" smtClean="0">
                          <a:hlinkClick r:id="rId7"/>
                        </a:rPr>
                        <a:t>http://commons.wikimedia.org/wiki/File:Dell_Logo.png</a:t>
                      </a:r>
                      <a:r>
                        <a:rPr lang="zh-TW" altLang="zh-TW" sz="1000" dirty="0" smtClean="0"/>
                        <a:t>，瀏覽日期</a:t>
                      </a:r>
                      <a:r>
                        <a:rPr lang="en-US" altLang="zh-TW" sz="1000" dirty="0" smtClean="0"/>
                        <a:t>2011/12/28</a:t>
                      </a:r>
                      <a:r>
                        <a:rPr lang="zh-TW" altLang="zh-TW" sz="1000" dirty="0" smtClean="0"/>
                        <a:t>。</a:t>
                      </a:r>
                      <a:endParaRPr lang="zh-TW" altLang="en-US" sz="1000" dirty="0" smtClean="0"/>
                    </a:p>
                  </a:txBody>
                  <a:tcPr anchor="ctr"/>
                </a:tc>
              </a:tr>
            </a:tbl>
          </a:graphicData>
        </a:graphic>
      </p:graphicFrame>
      <p:sp>
        <p:nvSpPr>
          <p:cNvPr id="4" name="標題 1"/>
          <p:cNvSpPr txBox="1">
            <a:spLocks/>
          </p:cNvSpPr>
          <p:nvPr/>
        </p:nvSpPr>
        <p:spPr>
          <a:xfrm>
            <a:off x="457200" y="274638"/>
            <a:ext cx="8229600" cy="1143000"/>
          </a:xfrm>
          <a:prstGeom prst="rect">
            <a:avLst/>
          </a:prstGeom>
        </p:spPr>
        <p:txBody>
          <a:bodyPr/>
          <a:lstStyle/>
          <a:p>
            <a:pPr>
              <a:defRPr/>
            </a:pPr>
            <a:r>
              <a:rPr lang="zh-TW" altLang="en-US" sz="3600" b="1" kern="0" dirty="0">
                <a:solidFill>
                  <a:srgbClr val="FFFFCC"/>
                </a:solidFill>
                <a:latin typeface="+mj-lt"/>
                <a:ea typeface="+mj-ea"/>
                <a:cs typeface="+mj-cs"/>
              </a:rPr>
              <a:t>版權聲明</a:t>
            </a:r>
          </a:p>
        </p:txBody>
      </p:sp>
      <p:pic>
        <p:nvPicPr>
          <p:cNvPr id="41001" name="Picture 14" descr="MCj02325130000[1]"/>
          <p:cNvPicPr>
            <a:picLocks noChangeAspect="1" noChangeArrowheads="1"/>
          </p:cNvPicPr>
          <p:nvPr/>
        </p:nvPicPr>
        <p:blipFill>
          <a:blip r:embed="rId8" cstate="print"/>
          <a:srcRect/>
          <a:stretch>
            <a:fillRect/>
          </a:stretch>
        </p:blipFill>
        <p:spPr bwMode="auto">
          <a:xfrm>
            <a:off x="2072680" y="1700808"/>
            <a:ext cx="842962" cy="776287"/>
          </a:xfrm>
          <a:prstGeom prst="rect">
            <a:avLst/>
          </a:prstGeom>
          <a:noFill/>
          <a:ln w="9525">
            <a:noFill/>
            <a:miter lim="800000"/>
            <a:headEnd/>
            <a:tailEnd/>
          </a:ln>
        </p:spPr>
      </p:pic>
      <p:pic>
        <p:nvPicPr>
          <p:cNvPr id="41002" name="Picture 1" descr="圖片1">
            <a:hlinkClick r:id="rId9"/>
          </p:cNvPr>
          <p:cNvPicPr>
            <a:picLocks noChangeAspect="1" noChangeArrowheads="1"/>
          </p:cNvPicPr>
          <p:nvPr/>
        </p:nvPicPr>
        <p:blipFill>
          <a:blip r:embed="rId10" cstate="print"/>
          <a:srcRect/>
          <a:stretch>
            <a:fillRect/>
          </a:stretch>
        </p:blipFill>
        <p:spPr bwMode="auto">
          <a:xfrm>
            <a:off x="3800103" y="1844675"/>
            <a:ext cx="425450" cy="371475"/>
          </a:xfrm>
          <a:prstGeom prst="rect">
            <a:avLst/>
          </a:prstGeom>
          <a:noFill/>
          <a:ln w="9525">
            <a:noFill/>
            <a:miter lim="800000"/>
            <a:headEnd/>
            <a:tailEnd/>
          </a:ln>
        </p:spPr>
      </p:pic>
      <p:pic>
        <p:nvPicPr>
          <p:cNvPr id="41003" name="Picture 6" descr="j0233532"/>
          <p:cNvPicPr>
            <a:picLocks noChangeAspect="1" noChangeArrowheads="1"/>
          </p:cNvPicPr>
          <p:nvPr/>
        </p:nvPicPr>
        <p:blipFill>
          <a:blip r:embed="rId11" cstate="print"/>
          <a:srcRect/>
          <a:stretch>
            <a:fillRect/>
          </a:stretch>
        </p:blipFill>
        <p:spPr bwMode="auto">
          <a:xfrm>
            <a:off x="2217142" y="2492970"/>
            <a:ext cx="606425" cy="792163"/>
          </a:xfrm>
          <a:prstGeom prst="rect">
            <a:avLst/>
          </a:prstGeom>
          <a:noFill/>
          <a:ln w="9525">
            <a:noFill/>
            <a:miter lim="800000"/>
            <a:headEnd/>
            <a:tailEnd/>
          </a:ln>
        </p:spPr>
      </p:pic>
      <p:pic>
        <p:nvPicPr>
          <p:cNvPr id="41004" name="Picture 1" descr="圖片1">
            <a:hlinkClick r:id="rId9"/>
          </p:cNvPr>
          <p:cNvPicPr>
            <a:picLocks noChangeAspect="1" noChangeArrowheads="1"/>
          </p:cNvPicPr>
          <p:nvPr/>
        </p:nvPicPr>
        <p:blipFill>
          <a:blip r:embed="rId10" cstate="print"/>
          <a:srcRect/>
          <a:stretch>
            <a:fillRect/>
          </a:stretch>
        </p:blipFill>
        <p:spPr bwMode="auto">
          <a:xfrm>
            <a:off x="3800103" y="2708275"/>
            <a:ext cx="425450" cy="371475"/>
          </a:xfrm>
          <a:prstGeom prst="rect">
            <a:avLst/>
          </a:prstGeom>
          <a:noFill/>
          <a:ln w="9525">
            <a:noFill/>
            <a:miter lim="800000"/>
            <a:headEnd/>
            <a:tailEnd/>
          </a:ln>
        </p:spPr>
      </p:pic>
      <p:pic>
        <p:nvPicPr>
          <p:cNvPr id="41005" name="Picture 1" descr="圖片1">
            <a:hlinkClick r:id="rId9"/>
          </p:cNvPr>
          <p:cNvPicPr>
            <a:picLocks noChangeAspect="1" noChangeArrowheads="1"/>
          </p:cNvPicPr>
          <p:nvPr/>
        </p:nvPicPr>
        <p:blipFill>
          <a:blip r:embed="rId10" cstate="print"/>
          <a:srcRect/>
          <a:stretch>
            <a:fillRect/>
          </a:stretch>
        </p:blipFill>
        <p:spPr bwMode="auto">
          <a:xfrm>
            <a:off x="3800103" y="3357563"/>
            <a:ext cx="425450" cy="371475"/>
          </a:xfrm>
          <a:prstGeom prst="rect">
            <a:avLst/>
          </a:prstGeom>
          <a:noFill/>
          <a:ln w="9525">
            <a:noFill/>
            <a:miter lim="800000"/>
            <a:headEnd/>
            <a:tailEnd/>
          </a:ln>
        </p:spPr>
      </p:pic>
      <p:sp>
        <p:nvSpPr>
          <p:cNvPr id="41006" name="Picture 11" descr="j0212803"/>
          <p:cNvSpPr>
            <a:spLocks noChangeAspect="1" noChangeArrowheads="1"/>
          </p:cNvSpPr>
          <p:nvPr/>
        </p:nvSpPr>
        <p:spPr bwMode="auto">
          <a:xfrm>
            <a:off x="2145705" y="5301258"/>
            <a:ext cx="642937" cy="671512"/>
          </a:xfrm>
          <a:prstGeom prst="rect">
            <a:avLst/>
          </a:prstGeom>
          <a:noFill/>
          <a:ln w="9525">
            <a:noFill/>
            <a:miter lim="800000"/>
            <a:headEnd/>
            <a:tailEnd/>
          </a:ln>
        </p:spPr>
        <p:txBody>
          <a:bodyPr/>
          <a:lstStyle/>
          <a:p>
            <a:endParaRPr lang="zh-TW" altLang="en-US"/>
          </a:p>
        </p:txBody>
      </p:sp>
      <p:pic>
        <p:nvPicPr>
          <p:cNvPr id="41007" name="Picture 1" descr="圖片1">
            <a:hlinkClick r:id="rId9"/>
          </p:cNvPr>
          <p:cNvPicPr>
            <a:picLocks noChangeAspect="1" noChangeArrowheads="1"/>
          </p:cNvPicPr>
          <p:nvPr/>
        </p:nvPicPr>
        <p:blipFill>
          <a:blip r:embed="rId10" cstate="print"/>
          <a:srcRect/>
          <a:stretch>
            <a:fillRect/>
          </a:stretch>
        </p:blipFill>
        <p:spPr bwMode="auto">
          <a:xfrm>
            <a:off x="3871540" y="4724400"/>
            <a:ext cx="425450" cy="371475"/>
          </a:xfrm>
          <a:prstGeom prst="rect">
            <a:avLst/>
          </a:prstGeom>
          <a:noFill/>
          <a:ln w="9525">
            <a:noFill/>
            <a:miter lim="800000"/>
            <a:headEnd/>
            <a:tailEnd/>
          </a:ln>
        </p:spPr>
      </p:pic>
      <p:pic>
        <p:nvPicPr>
          <p:cNvPr id="41008" name="Picture 13" descr="File:Dell Logo.png">
            <a:hlinkClick r:id="rId12"/>
          </p:cNvPr>
          <p:cNvPicPr>
            <a:picLocks noChangeAspect="1" noChangeArrowheads="1"/>
          </p:cNvPicPr>
          <p:nvPr/>
        </p:nvPicPr>
        <p:blipFill>
          <a:blip r:embed="rId13" cstate="print"/>
          <a:srcRect/>
          <a:stretch>
            <a:fillRect/>
          </a:stretch>
        </p:blipFill>
        <p:spPr bwMode="auto">
          <a:xfrm>
            <a:off x="2288704" y="5373216"/>
            <a:ext cx="577850" cy="576262"/>
          </a:xfrm>
          <a:prstGeom prst="rect">
            <a:avLst/>
          </a:prstGeom>
          <a:noFill/>
          <a:ln w="9525">
            <a:noFill/>
            <a:miter lim="800000"/>
            <a:headEnd/>
            <a:tailEnd/>
          </a:ln>
        </p:spPr>
      </p:pic>
      <p:pic>
        <p:nvPicPr>
          <p:cNvPr id="41009" name="Picture 2" descr="Public domain">
            <a:hlinkClick r:id="rId14" tooltip="Public domain"/>
          </p:cNvPr>
          <p:cNvPicPr>
            <a:picLocks noChangeAspect="1" noChangeArrowheads="1"/>
          </p:cNvPicPr>
          <p:nvPr/>
        </p:nvPicPr>
        <p:blipFill>
          <a:blip r:embed="rId15" cstate="print"/>
          <a:srcRect/>
          <a:stretch>
            <a:fillRect/>
          </a:stretch>
        </p:blipFill>
        <p:spPr bwMode="auto">
          <a:xfrm>
            <a:off x="3872880" y="5445224"/>
            <a:ext cx="431800" cy="431800"/>
          </a:xfrm>
          <a:prstGeom prst="rect">
            <a:avLst/>
          </a:prstGeom>
          <a:noFill/>
          <a:ln w="9525">
            <a:noFill/>
            <a:miter lim="800000"/>
            <a:headEnd/>
            <a:tailEnd/>
          </a:ln>
        </p:spPr>
      </p:pic>
      <p:pic>
        <p:nvPicPr>
          <p:cNvPr id="41011" name="Picture 7" descr="j0250296"/>
          <p:cNvPicPr>
            <a:picLocks noChangeAspect="1" noChangeArrowheads="1"/>
          </p:cNvPicPr>
          <p:nvPr/>
        </p:nvPicPr>
        <p:blipFill>
          <a:blip r:embed="rId16" cstate="print"/>
          <a:srcRect/>
          <a:stretch>
            <a:fillRect/>
          </a:stretch>
        </p:blipFill>
        <p:spPr bwMode="auto">
          <a:xfrm flipH="1">
            <a:off x="2072680" y="3213695"/>
            <a:ext cx="750887" cy="647700"/>
          </a:xfrm>
          <a:prstGeom prst="rect">
            <a:avLst/>
          </a:prstGeom>
          <a:noFill/>
          <a:ln w="9525">
            <a:noFill/>
            <a:miter lim="800000"/>
            <a:headEnd/>
            <a:tailEnd/>
          </a:ln>
        </p:spPr>
      </p:pic>
      <p:pic>
        <p:nvPicPr>
          <p:cNvPr id="41012" name="Picture 13" descr="j0233595"/>
          <p:cNvPicPr>
            <a:picLocks noChangeAspect="1" noChangeArrowheads="1"/>
          </p:cNvPicPr>
          <p:nvPr/>
        </p:nvPicPr>
        <p:blipFill>
          <a:blip r:embed="rId17" cstate="print"/>
          <a:srcRect/>
          <a:stretch>
            <a:fillRect/>
          </a:stretch>
        </p:blipFill>
        <p:spPr bwMode="auto">
          <a:xfrm>
            <a:off x="2072680" y="4509095"/>
            <a:ext cx="792162" cy="782638"/>
          </a:xfrm>
          <a:prstGeom prst="rect">
            <a:avLst/>
          </a:prstGeom>
          <a:noFill/>
          <a:ln w="9525">
            <a:noFill/>
            <a:miter lim="800000"/>
            <a:headEnd/>
            <a:tailEnd/>
          </a:ln>
        </p:spPr>
      </p:pic>
      <p:pic>
        <p:nvPicPr>
          <p:cNvPr id="41013" name="Picture 1" descr="圖片1">
            <a:hlinkClick r:id="rId9"/>
          </p:cNvPr>
          <p:cNvPicPr>
            <a:picLocks noChangeAspect="1" noChangeArrowheads="1"/>
          </p:cNvPicPr>
          <p:nvPr/>
        </p:nvPicPr>
        <p:blipFill>
          <a:blip r:embed="rId10" cstate="print"/>
          <a:srcRect/>
          <a:stretch>
            <a:fillRect/>
          </a:stretch>
        </p:blipFill>
        <p:spPr bwMode="auto">
          <a:xfrm>
            <a:off x="3800103" y="4005263"/>
            <a:ext cx="425450" cy="371475"/>
          </a:xfrm>
          <a:prstGeom prst="rect">
            <a:avLst/>
          </a:prstGeom>
          <a:noFill/>
          <a:ln w="9525">
            <a:noFill/>
            <a:miter lim="800000"/>
            <a:headEnd/>
            <a:tailEnd/>
          </a:ln>
        </p:spPr>
      </p:pic>
      <p:pic>
        <p:nvPicPr>
          <p:cNvPr id="41014" name="Picture 18" descr="1.gif"/>
          <p:cNvPicPr>
            <a:picLocks noChangeAspect="1"/>
          </p:cNvPicPr>
          <p:nvPr/>
        </p:nvPicPr>
        <p:blipFill>
          <a:blip r:embed="rId18" cstate="print"/>
          <a:srcRect/>
          <a:stretch>
            <a:fillRect/>
          </a:stretch>
        </p:blipFill>
        <p:spPr bwMode="auto">
          <a:xfrm>
            <a:off x="2072680" y="3934420"/>
            <a:ext cx="942975" cy="561975"/>
          </a:xfrm>
          <a:prstGeom prst="rect">
            <a:avLst/>
          </a:prstGeom>
          <a:noFill/>
          <a:ln w="9525">
            <a:noFill/>
            <a:miter lim="800000"/>
            <a:headEnd/>
            <a:tailEnd/>
          </a:ln>
        </p:spPr>
      </p:pic>
      <p:sp>
        <p:nvSpPr>
          <p:cNvPr id="17"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內容版面配置區 3"/>
          <p:cNvGraphicFramePr>
            <a:graphicFrameLocks/>
          </p:cNvGraphicFramePr>
          <p:nvPr/>
        </p:nvGraphicFramePr>
        <p:xfrm>
          <a:off x="560388" y="1268413"/>
          <a:ext cx="8928099" cy="5357814"/>
        </p:xfrm>
        <a:graphic>
          <a:graphicData uri="http://schemas.openxmlformats.org/drawingml/2006/table">
            <a:tbl>
              <a:tblPr firstRow="1" bandRow="1">
                <a:tableStyleId>{5C22544A-7EE6-4342-B048-85BDC9FD1C3A}</a:tableStyleId>
              </a:tblPr>
              <a:tblGrid>
                <a:gridCol w="1504766"/>
                <a:gridCol w="1504766"/>
                <a:gridCol w="1404404"/>
                <a:gridCol w="4514163"/>
              </a:tblGrid>
              <a:tr h="428611">
                <a:tc>
                  <a:txBody>
                    <a:bodyPr/>
                    <a:lstStyle/>
                    <a:p>
                      <a:pPr algn="ctr"/>
                      <a:r>
                        <a:rPr lang="zh-TW" altLang="en-US" sz="1000" dirty="0" smtClean="0"/>
                        <a:t>頁碼</a:t>
                      </a:r>
                      <a:endParaRPr lang="en-US" altLang="zh-TW" sz="1000" dirty="0" smtClean="0"/>
                    </a:p>
                  </a:txBody>
                  <a:tcPr marL="91431" marR="91431" anchor="ctr"/>
                </a:tc>
                <a:tc>
                  <a:txBody>
                    <a:bodyPr/>
                    <a:lstStyle/>
                    <a:p>
                      <a:pPr algn="ctr"/>
                      <a:r>
                        <a:rPr lang="zh-TW" altLang="en-US" sz="1000" dirty="0" smtClean="0"/>
                        <a:t>作品</a:t>
                      </a:r>
                      <a:endParaRPr lang="en-US" altLang="zh-TW" sz="1000" dirty="0" smtClean="0"/>
                    </a:p>
                  </a:txBody>
                  <a:tcPr marL="91431" marR="91431" anchor="ctr"/>
                </a:tc>
                <a:tc>
                  <a:txBody>
                    <a:bodyPr/>
                    <a:lstStyle/>
                    <a:p>
                      <a:pPr algn="ctr"/>
                      <a:r>
                        <a:rPr lang="zh-TW" altLang="en-US" sz="1000" dirty="0" smtClean="0"/>
                        <a:t>授權條件</a:t>
                      </a:r>
                      <a:endParaRPr lang="zh-TW" altLang="en-US" sz="1000" dirty="0"/>
                    </a:p>
                  </a:txBody>
                  <a:tcPr marL="91431" marR="91431" anchor="ctr"/>
                </a:tc>
                <a:tc>
                  <a:txBody>
                    <a:bodyPr/>
                    <a:lstStyle/>
                    <a:p>
                      <a:pPr algn="ctr"/>
                      <a:r>
                        <a:rPr lang="zh-TW" altLang="en-US" sz="1000" dirty="0" smtClean="0"/>
                        <a:t>作者</a:t>
                      </a:r>
                      <a:r>
                        <a:rPr lang="en-US" altLang="zh-TW" sz="1000" dirty="0" smtClean="0"/>
                        <a:t>/</a:t>
                      </a:r>
                      <a:r>
                        <a:rPr lang="zh-TW" altLang="en-US" sz="1000" dirty="0" smtClean="0"/>
                        <a:t>來源</a:t>
                      </a:r>
                      <a:endParaRPr lang="zh-TW" altLang="en-US" sz="1000" dirty="0"/>
                    </a:p>
                  </a:txBody>
                  <a:tcPr marL="91431" marR="91431" anchor="ctr"/>
                </a:tc>
              </a:tr>
              <a:tr h="714375">
                <a:tc>
                  <a:txBody>
                    <a:bodyPr/>
                    <a:lstStyle/>
                    <a:p>
                      <a:pPr algn="ctr"/>
                      <a:r>
                        <a:rPr lang="en-US" altLang="zh-TW" sz="1800" dirty="0" smtClean="0"/>
                        <a:t>31</a:t>
                      </a: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eaLnBrk="1" hangingPunct="1"/>
                      <a:r>
                        <a:rPr lang="zh-TW" altLang="en-US" sz="1000" dirty="0" smtClean="0"/>
                        <a:t>本作品轉載自</a:t>
                      </a:r>
                      <a:r>
                        <a:rPr lang="en-US" altLang="zh-TW" sz="1000" dirty="0" smtClean="0"/>
                        <a:t>Microsoft Office 2007</a:t>
                      </a:r>
                      <a:r>
                        <a:rPr lang="zh-TW" altLang="en-US" sz="1000" dirty="0" smtClean="0"/>
                        <a:t>多媒體藝廊，依據</a:t>
                      </a:r>
                      <a:r>
                        <a:rPr lang="en-US" altLang="zh-TW" sz="1000" dirty="0" smtClean="0">
                          <a:hlinkClick r:id="rId3"/>
                        </a:rPr>
                        <a:t>Microsoft </a:t>
                      </a:r>
                      <a:r>
                        <a:rPr lang="zh-TW" altLang="en-US" sz="1000" dirty="0" smtClean="0">
                          <a:hlinkClick r:id="rId3"/>
                        </a:rPr>
                        <a:t>服務合約</a:t>
                      </a:r>
                      <a:r>
                        <a:rPr lang="zh-TW" altLang="en-US" sz="1000" dirty="0" smtClean="0"/>
                        <a:t>及著作權法第</a:t>
                      </a:r>
                      <a:r>
                        <a:rPr lang="en-US" altLang="zh-TW" sz="1000" dirty="0" smtClean="0"/>
                        <a:t>46</a:t>
                      </a:r>
                      <a:r>
                        <a:rPr lang="zh-TW" altLang="en-US" sz="1000" dirty="0" smtClean="0"/>
                        <a:t>、</a:t>
                      </a:r>
                      <a:r>
                        <a:rPr lang="en-US" altLang="zh-TW" sz="1000" dirty="0" smtClean="0"/>
                        <a:t>52</a:t>
                      </a:r>
                      <a:r>
                        <a:rPr lang="zh-TW" altLang="en-US" sz="1000" dirty="0" smtClean="0"/>
                        <a:t>、</a:t>
                      </a:r>
                      <a:r>
                        <a:rPr lang="en-US" altLang="zh-TW" sz="1000" dirty="0" smtClean="0"/>
                        <a:t>65</a:t>
                      </a:r>
                      <a:r>
                        <a:rPr lang="zh-TW" altLang="en-US" sz="1000" dirty="0" smtClean="0"/>
                        <a:t>條合理使用。</a:t>
                      </a:r>
                      <a:endParaRPr lang="en-US" altLang="zh-TW" sz="1000" u="none" dirty="0" smtClean="0">
                        <a:solidFill>
                          <a:schemeClr val="tx1"/>
                        </a:solidFill>
                        <a:latin typeface="+mn-ea"/>
                        <a:ea typeface="+mn-ea"/>
                        <a:cs typeface="Times New Roman" pitchFamily="18" charset="0"/>
                        <a:hlinkClick r:id=""/>
                      </a:endParaRPr>
                    </a:p>
                  </a:txBody>
                  <a:tcPr anchor="ctr"/>
                </a:tc>
              </a:tr>
              <a:tr h="812684">
                <a:tc>
                  <a:txBody>
                    <a:bodyPr/>
                    <a:lstStyle/>
                    <a:p>
                      <a:pPr algn="ct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eaLnBrk="1" hangingPunct="1"/>
                      <a:endParaRPr lang="en-US" altLang="zh-TW" sz="1000" u="none" dirty="0" smtClean="0">
                        <a:solidFill>
                          <a:schemeClr val="tx1"/>
                        </a:solidFill>
                        <a:latin typeface="+mn-ea"/>
                        <a:ea typeface="+mn-ea"/>
                        <a:cs typeface="Times New Roman" pitchFamily="18" charset="0"/>
                        <a:hlinkClick r:id=""/>
                      </a:endParaRPr>
                    </a:p>
                  </a:txBody>
                  <a:tcPr anchor="ctr"/>
                </a:tc>
              </a:tr>
              <a:tr h="642938">
                <a:tc>
                  <a:txBody>
                    <a:bodyPr/>
                    <a:lstStyle/>
                    <a:p>
                      <a:pPr algn="ct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eaLnBrk="1" hangingPunct="1"/>
                      <a:endParaRPr lang="en-US" altLang="zh-TW" sz="1000" u="none" dirty="0" smtClean="0">
                        <a:solidFill>
                          <a:schemeClr val="tx1"/>
                        </a:solidFill>
                        <a:latin typeface="+mn-ea"/>
                        <a:ea typeface="+mn-ea"/>
                        <a:cs typeface="Times New Roman" pitchFamily="18" charset="0"/>
                        <a:hlinkClick r:id=""/>
                      </a:endParaRPr>
                    </a:p>
                  </a:txBody>
                  <a:tcPr marL="91431" marR="91431" anchor="ctr"/>
                </a:tc>
              </a:tr>
              <a:tr h="642938">
                <a:tc>
                  <a:txBody>
                    <a:bodyPr/>
                    <a:lstStyle/>
                    <a:p>
                      <a:pPr algn="ct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endParaRPr lang="en-US" altLang="zh-TW" sz="1000" u="none" dirty="0" smtClean="0">
                        <a:solidFill>
                          <a:schemeClr val="tx1"/>
                        </a:solidFill>
                        <a:latin typeface="+mn-lt"/>
                        <a:ea typeface="細明體" pitchFamily="49" charset="-120"/>
                        <a:cs typeface="Times New Roman" pitchFamily="18" charset="0"/>
                      </a:endParaRPr>
                    </a:p>
                  </a:txBody>
                  <a:tcPr marL="91431" marR="91431" anchor="ctr"/>
                </a:tc>
              </a:tr>
              <a:tr h="785813">
                <a:tc>
                  <a:txBody>
                    <a:bodyPr/>
                    <a:lstStyle/>
                    <a:p>
                      <a:pPr algn="ct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endParaRPr lang="zh-TW" altLang="zh-TW" sz="1000" dirty="0" smtClean="0"/>
                    </a:p>
                  </a:txBody>
                  <a:tcPr marL="91431" marR="91431" anchor="ctr"/>
                </a:tc>
              </a:tr>
              <a:tr h="687503">
                <a:tc>
                  <a:txBody>
                    <a:bodyPr/>
                    <a:lstStyle/>
                    <a:p>
                      <a:pPr algn="ct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endParaRPr lang="en-US" altLang="zh-TW" sz="1000" u="none" dirty="0" smtClean="0">
                        <a:solidFill>
                          <a:schemeClr val="tx1"/>
                        </a:solidFill>
                        <a:latin typeface="+mn-lt"/>
                        <a:ea typeface="細明體" pitchFamily="49" charset="-120"/>
                        <a:cs typeface="Times New Roman" pitchFamily="18" charset="0"/>
                        <a:hlinkClick r:id=""/>
                      </a:endParaRPr>
                    </a:p>
                  </a:txBody>
                  <a:tcPr anchor="ctr"/>
                </a:tc>
              </a:tr>
              <a:tr h="642952">
                <a:tc>
                  <a:txBody>
                    <a:bodyPr/>
                    <a:lstStyle/>
                    <a:p>
                      <a:pPr algn="ctr"/>
                      <a:endParaRPr lang="zh-TW" altLang="en-US" sz="1800" dirty="0"/>
                    </a:p>
                  </a:txBody>
                  <a:tcPr marL="91431" marR="91431" anchor="ctr"/>
                </a:tc>
                <a:tc>
                  <a:txBody>
                    <a:bodyPr/>
                    <a:lstStyle/>
                    <a:p>
                      <a:pPr algn="ctr"/>
                      <a:endParaRPr lang="zh-TW" altLang="en-US" sz="1800" dirty="0"/>
                    </a:p>
                  </a:txBody>
                  <a:tcPr marL="91431" marR="91431" anchor="ctr"/>
                </a:tc>
                <a:tc>
                  <a:txBody>
                    <a:bodyPr/>
                    <a:lstStyle/>
                    <a:p>
                      <a:pPr algn="ctr">
                        <a:buFont typeface="Arial" pitchFamily="34" charset="0"/>
                        <a:buNone/>
                      </a:pPr>
                      <a:endParaRPr lang="zh-TW" altLang="en-US" sz="1000" dirty="0"/>
                    </a:p>
                  </a:txBody>
                  <a:tcPr marL="91431" marR="91431" anchor="ct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endParaRPr lang="zh-TW" altLang="en-US" sz="1000" dirty="0" smtClean="0"/>
                    </a:p>
                  </a:txBody>
                  <a:tcPr anchor="ctr"/>
                </a:tc>
              </a:tr>
            </a:tbl>
          </a:graphicData>
        </a:graphic>
      </p:graphicFrame>
      <p:sp>
        <p:nvSpPr>
          <p:cNvPr id="4" name="標題 1"/>
          <p:cNvSpPr txBox="1">
            <a:spLocks/>
          </p:cNvSpPr>
          <p:nvPr/>
        </p:nvSpPr>
        <p:spPr>
          <a:xfrm>
            <a:off x="457200" y="274638"/>
            <a:ext cx="8229600" cy="1143000"/>
          </a:xfrm>
          <a:prstGeom prst="rect">
            <a:avLst/>
          </a:prstGeom>
        </p:spPr>
        <p:txBody>
          <a:bodyPr/>
          <a:lstStyle/>
          <a:p>
            <a:pPr>
              <a:defRPr/>
            </a:pPr>
            <a:r>
              <a:rPr lang="zh-TW" altLang="en-US" sz="3600" b="1" kern="0" dirty="0">
                <a:solidFill>
                  <a:srgbClr val="FFFFCC"/>
                </a:solidFill>
                <a:latin typeface="+mj-lt"/>
                <a:ea typeface="+mj-ea"/>
                <a:cs typeface="+mj-cs"/>
              </a:rPr>
              <a:t>版權聲明</a:t>
            </a:r>
          </a:p>
        </p:txBody>
      </p:sp>
      <p:pic>
        <p:nvPicPr>
          <p:cNvPr id="42034" name="Picture 1" descr="圖片1">
            <a:hlinkClick r:id="rId4"/>
          </p:cNvPr>
          <p:cNvPicPr>
            <a:picLocks noChangeAspect="1" noChangeArrowheads="1"/>
          </p:cNvPicPr>
          <p:nvPr/>
        </p:nvPicPr>
        <p:blipFill>
          <a:blip r:embed="rId5" cstate="print"/>
          <a:srcRect/>
          <a:stretch>
            <a:fillRect/>
          </a:stretch>
        </p:blipFill>
        <p:spPr bwMode="auto">
          <a:xfrm>
            <a:off x="4016375" y="1844675"/>
            <a:ext cx="425450" cy="371475"/>
          </a:xfrm>
          <a:prstGeom prst="rect">
            <a:avLst/>
          </a:prstGeom>
          <a:noFill/>
          <a:ln w="9525">
            <a:noFill/>
            <a:miter lim="800000"/>
            <a:headEnd/>
            <a:tailEnd/>
          </a:ln>
        </p:spPr>
      </p:pic>
      <p:sp>
        <p:nvSpPr>
          <p:cNvPr id="42035" name="Picture 11" descr="j0212803"/>
          <p:cNvSpPr>
            <a:spLocks noChangeAspect="1" noChangeArrowheads="1"/>
          </p:cNvSpPr>
          <p:nvPr/>
        </p:nvSpPr>
        <p:spPr bwMode="auto">
          <a:xfrm>
            <a:off x="1065213" y="5300663"/>
            <a:ext cx="642937" cy="671512"/>
          </a:xfrm>
          <a:prstGeom prst="rect">
            <a:avLst/>
          </a:prstGeom>
          <a:noFill/>
          <a:ln w="9525">
            <a:noFill/>
            <a:miter lim="800000"/>
            <a:headEnd/>
            <a:tailEnd/>
          </a:ln>
        </p:spPr>
        <p:txBody>
          <a:bodyPr/>
          <a:lstStyle/>
          <a:p>
            <a:endParaRPr lang="zh-TW" altLang="en-US"/>
          </a:p>
        </p:txBody>
      </p:sp>
      <p:pic>
        <p:nvPicPr>
          <p:cNvPr id="42036" name="圖片 18" descr="MC900212811.WMF"/>
          <p:cNvPicPr>
            <a:picLocks noChangeAspect="1"/>
          </p:cNvPicPr>
          <p:nvPr/>
        </p:nvPicPr>
        <p:blipFill>
          <a:blip r:embed="rId6" cstate="print"/>
          <a:srcRect/>
          <a:stretch>
            <a:fillRect/>
          </a:stretch>
        </p:blipFill>
        <p:spPr bwMode="auto">
          <a:xfrm>
            <a:off x="2438400" y="1722438"/>
            <a:ext cx="720725" cy="741362"/>
          </a:xfrm>
          <a:prstGeom prst="rect">
            <a:avLst/>
          </a:prstGeom>
          <a:noFill/>
          <a:ln w="9525">
            <a:noFill/>
            <a:miter lim="800000"/>
            <a:headEnd/>
            <a:tailEnd/>
          </a:ln>
        </p:spPr>
      </p:pic>
      <p:sp>
        <p:nvSpPr>
          <p:cNvPr id="7"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939" name="Rectangle 147"/>
          <p:cNvSpPr>
            <a:spLocks noChangeArrowheads="1"/>
          </p:cNvSpPr>
          <p:nvPr/>
        </p:nvSpPr>
        <p:spPr bwMode="auto">
          <a:xfrm>
            <a:off x="4257675" y="4159250"/>
            <a:ext cx="4505325" cy="2571750"/>
          </a:xfrm>
          <a:prstGeom prst="rect">
            <a:avLst/>
          </a:prstGeom>
          <a:solidFill>
            <a:schemeClr val="tx1"/>
          </a:solidFill>
          <a:ln w="9525">
            <a:solidFill>
              <a:schemeClr val="tx1"/>
            </a:solidFill>
            <a:miter lim="800000"/>
            <a:headEnd/>
            <a:tailEnd/>
          </a:ln>
        </p:spPr>
        <p:txBody>
          <a:bodyPr wrap="none" anchor="ctr"/>
          <a:lstStyle/>
          <a:p>
            <a:endParaRPr lang="zh-TW" altLang="en-US"/>
          </a:p>
        </p:txBody>
      </p:sp>
      <p:sp>
        <p:nvSpPr>
          <p:cNvPr id="161935" name="Rectangle 143"/>
          <p:cNvSpPr>
            <a:spLocks noChangeArrowheads="1"/>
          </p:cNvSpPr>
          <p:nvPr/>
        </p:nvSpPr>
        <p:spPr bwMode="auto">
          <a:xfrm>
            <a:off x="7616825" y="4175125"/>
            <a:ext cx="1133475" cy="358775"/>
          </a:xfrm>
          <a:prstGeom prst="rect">
            <a:avLst/>
          </a:prstGeom>
          <a:solidFill>
            <a:srgbClr val="99FFCC"/>
          </a:solidFill>
          <a:ln w="9525">
            <a:solidFill>
              <a:schemeClr val="tx1"/>
            </a:solidFill>
            <a:miter lim="800000"/>
            <a:headEnd/>
            <a:tailEnd/>
          </a:ln>
        </p:spPr>
        <p:txBody>
          <a:bodyPr wrap="none" anchor="ctr"/>
          <a:lstStyle/>
          <a:p>
            <a:endParaRPr lang="zh-TW" altLang="en-US"/>
          </a:p>
        </p:txBody>
      </p:sp>
      <p:sp>
        <p:nvSpPr>
          <p:cNvPr id="161930" name="Rectangle 138"/>
          <p:cNvSpPr>
            <a:spLocks noChangeArrowheads="1"/>
          </p:cNvSpPr>
          <p:nvPr/>
        </p:nvSpPr>
        <p:spPr bwMode="auto">
          <a:xfrm>
            <a:off x="4232275" y="6373813"/>
            <a:ext cx="4505325" cy="349250"/>
          </a:xfrm>
          <a:prstGeom prst="rect">
            <a:avLst/>
          </a:prstGeom>
          <a:solidFill>
            <a:schemeClr val="tx1"/>
          </a:solidFill>
          <a:ln w="9525">
            <a:solidFill>
              <a:schemeClr val="tx1"/>
            </a:solidFill>
            <a:miter lim="800000"/>
            <a:headEnd/>
            <a:tailEnd/>
          </a:ln>
        </p:spPr>
        <p:txBody>
          <a:bodyPr wrap="none" anchor="ctr"/>
          <a:lstStyle/>
          <a:p>
            <a:endParaRPr lang="zh-TW" altLang="en-US"/>
          </a:p>
        </p:txBody>
      </p:sp>
      <p:sp>
        <p:nvSpPr>
          <p:cNvPr id="161929" name="Rectangle 137"/>
          <p:cNvSpPr>
            <a:spLocks noChangeArrowheads="1"/>
          </p:cNvSpPr>
          <p:nvPr/>
        </p:nvSpPr>
        <p:spPr bwMode="auto">
          <a:xfrm>
            <a:off x="747713" y="2776538"/>
            <a:ext cx="6726237" cy="4191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8" name="Rectangle 136"/>
          <p:cNvSpPr>
            <a:spLocks noChangeArrowheads="1"/>
          </p:cNvSpPr>
          <p:nvPr/>
        </p:nvSpPr>
        <p:spPr bwMode="auto">
          <a:xfrm>
            <a:off x="747713" y="2230438"/>
            <a:ext cx="6510337" cy="4191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7" name="Rectangle 135"/>
          <p:cNvSpPr>
            <a:spLocks noChangeArrowheads="1"/>
          </p:cNvSpPr>
          <p:nvPr/>
        </p:nvSpPr>
        <p:spPr bwMode="auto">
          <a:xfrm>
            <a:off x="760413" y="1760538"/>
            <a:ext cx="3408362" cy="4191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6" name="Rectangle 134"/>
          <p:cNvSpPr>
            <a:spLocks noChangeArrowheads="1"/>
          </p:cNvSpPr>
          <p:nvPr/>
        </p:nvSpPr>
        <p:spPr bwMode="auto">
          <a:xfrm>
            <a:off x="6792913" y="1265238"/>
            <a:ext cx="1338262" cy="4699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5" name="Rectangle 133"/>
          <p:cNvSpPr>
            <a:spLocks noChangeArrowheads="1"/>
          </p:cNvSpPr>
          <p:nvPr/>
        </p:nvSpPr>
        <p:spPr bwMode="auto">
          <a:xfrm>
            <a:off x="5141913" y="1277938"/>
            <a:ext cx="1554162" cy="4699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4" name="Rectangle 132"/>
          <p:cNvSpPr>
            <a:spLocks noChangeArrowheads="1"/>
          </p:cNvSpPr>
          <p:nvPr/>
        </p:nvSpPr>
        <p:spPr bwMode="auto">
          <a:xfrm>
            <a:off x="3513138" y="1293813"/>
            <a:ext cx="1503362" cy="4699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3" name="Rectangle 131"/>
          <p:cNvSpPr>
            <a:spLocks noChangeArrowheads="1"/>
          </p:cNvSpPr>
          <p:nvPr/>
        </p:nvSpPr>
        <p:spPr bwMode="auto">
          <a:xfrm>
            <a:off x="2144713" y="1303338"/>
            <a:ext cx="1338262" cy="4699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161922" name="Rectangle 130"/>
          <p:cNvSpPr>
            <a:spLocks noChangeArrowheads="1"/>
          </p:cNvSpPr>
          <p:nvPr/>
        </p:nvSpPr>
        <p:spPr bwMode="auto">
          <a:xfrm>
            <a:off x="776288" y="1303338"/>
            <a:ext cx="1338262" cy="469900"/>
          </a:xfrm>
          <a:prstGeom prst="rect">
            <a:avLst/>
          </a:prstGeom>
          <a:solidFill>
            <a:srgbClr val="006666"/>
          </a:solidFill>
          <a:ln w="9525">
            <a:solidFill>
              <a:schemeClr val="bg1"/>
            </a:solidFill>
            <a:miter lim="800000"/>
            <a:headEnd/>
            <a:tailEnd/>
          </a:ln>
        </p:spPr>
        <p:txBody>
          <a:bodyPr wrap="none" anchor="ctr"/>
          <a:lstStyle/>
          <a:p>
            <a:endParaRPr lang="zh-TW" altLang="en-US"/>
          </a:p>
        </p:txBody>
      </p:sp>
      <p:sp>
        <p:nvSpPr>
          <p:cNvPr id="3089" name="Rectangle 57"/>
          <p:cNvSpPr>
            <a:spLocks noChangeArrowheads="1"/>
          </p:cNvSpPr>
          <p:nvPr/>
        </p:nvSpPr>
        <p:spPr bwMode="auto">
          <a:xfrm>
            <a:off x="415925" y="836613"/>
            <a:ext cx="8991600" cy="5029200"/>
          </a:xfrm>
          <a:prstGeom prst="rect">
            <a:avLst/>
          </a:prstGeom>
          <a:noFill/>
          <a:ln w="9525">
            <a:noFill/>
            <a:miter lim="800000"/>
            <a:headEnd/>
            <a:tailEnd/>
          </a:ln>
        </p:spPr>
        <p:txBody>
          <a:bodyPr/>
          <a:lstStyle/>
          <a:p>
            <a:pPr marL="342900" indent="-342900" algn="l">
              <a:lnSpc>
                <a:spcPct val="110000"/>
              </a:lnSpc>
              <a:spcBef>
                <a:spcPct val="20000"/>
              </a:spcBef>
              <a:buFont typeface="Batang" pitchFamily="18" charset="-127"/>
              <a:buChar char="►"/>
            </a:pPr>
            <a:r>
              <a:rPr lang="en-US" altLang="zh-TW">
                <a:solidFill>
                  <a:schemeClr val="bg1"/>
                </a:solidFill>
                <a:latin typeface="Arial" charset="0"/>
              </a:rPr>
              <a:t>Suppose we have</a:t>
            </a:r>
          </a:p>
          <a:p>
            <a:pPr marL="342900" indent="-342900" algn="l">
              <a:lnSpc>
                <a:spcPct val="110000"/>
              </a:lnSpc>
              <a:spcBef>
                <a:spcPct val="20000"/>
              </a:spcBef>
              <a:buFont typeface="Batang" pitchFamily="18" charset="-127"/>
              <a:buChar char="►"/>
            </a:pPr>
            <a:endParaRPr lang="en-US" altLang="zh-TW">
              <a:solidFill>
                <a:schemeClr val="bg1"/>
              </a:solidFill>
              <a:latin typeface="Arial" charset="0"/>
            </a:endParaRPr>
          </a:p>
          <a:p>
            <a:pPr marL="342900" indent="-342900" algn="l">
              <a:lnSpc>
                <a:spcPct val="110000"/>
              </a:lnSpc>
              <a:spcBef>
                <a:spcPct val="20000"/>
              </a:spcBef>
              <a:buFont typeface="Batang" pitchFamily="18" charset="-127"/>
              <a:buChar char="►"/>
            </a:pPr>
            <a:endParaRPr lang="en-US" altLang="zh-TW">
              <a:solidFill>
                <a:schemeClr val="bg1"/>
              </a:solidFill>
              <a:latin typeface="Arial" charset="0"/>
            </a:endParaRPr>
          </a:p>
          <a:p>
            <a:pPr marL="342900" indent="-342900" algn="l">
              <a:lnSpc>
                <a:spcPct val="110000"/>
              </a:lnSpc>
              <a:spcBef>
                <a:spcPct val="20000"/>
              </a:spcBef>
              <a:buFont typeface="Batang" pitchFamily="18" charset="-127"/>
              <a:buChar char="►"/>
            </a:pPr>
            <a:endParaRPr lang="en-US" altLang="zh-TW">
              <a:solidFill>
                <a:schemeClr val="bg1"/>
              </a:solidFill>
              <a:latin typeface="Arial" charset="0"/>
            </a:endParaRPr>
          </a:p>
          <a:p>
            <a:pPr marL="342900" indent="-342900" algn="l">
              <a:lnSpc>
                <a:spcPct val="110000"/>
              </a:lnSpc>
              <a:spcBef>
                <a:spcPct val="20000"/>
              </a:spcBef>
              <a:buFont typeface="Batang" pitchFamily="18" charset="-127"/>
              <a:buChar char="►"/>
            </a:pPr>
            <a:r>
              <a:rPr lang="en-US" altLang="zh-TW">
                <a:solidFill>
                  <a:schemeClr val="bg1"/>
                </a:solidFill>
                <a:latin typeface="Arial" charset="0"/>
              </a:rPr>
              <a:t>Required safety inventory,</a:t>
            </a:r>
          </a:p>
          <a:p>
            <a:pPr marL="342900" indent="-342900" algn="l">
              <a:lnSpc>
                <a:spcPct val="110000"/>
              </a:lnSpc>
              <a:spcBef>
                <a:spcPct val="20000"/>
              </a:spcBef>
              <a:buFont typeface="Batang" pitchFamily="18" charset="-127"/>
              <a:buChar char="►"/>
            </a:pPr>
            <a:r>
              <a:rPr lang="en-US" altLang="zh-TW">
                <a:solidFill>
                  <a:schemeClr val="bg1"/>
                </a:solidFill>
                <a:latin typeface="Arial" charset="0"/>
              </a:rPr>
              <a:t>A reduction in lead time uncertainty can help reduce</a:t>
            </a:r>
          </a:p>
          <a:p>
            <a:pPr marL="342900" indent="-342900" algn="l">
              <a:lnSpc>
                <a:spcPct val="110000"/>
              </a:lnSpc>
              <a:spcBef>
                <a:spcPct val="20000"/>
              </a:spcBef>
              <a:buFont typeface="CommonBullets" pitchFamily="34" charset="2"/>
              <a:buNone/>
            </a:pPr>
            <a:r>
              <a:rPr lang="en-US" altLang="zh-TW">
                <a:solidFill>
                  <a:schemeClr val="bg1"/>
                </a:solidFill>
                <a:latin typeface="Arial" charset="0"/>
              </a:rPr>
              <a:t>    safety inventory</a:t>
            </a:r>
          </a:p>
        </p:txBody>
      </p:sp>
      <p:sp>
        <p:nvSpPr>
          <p:cNvPr id="3090" name="Rectangle 2"/>
          <p:cNvSpPr>
            <a:spLocks noGrp="1" noChangeArrowheads="1"/>
          </p:cNvSpPr>
          <p:nvPr>
            <p:ph type="title"/>
          </p:nvPr>
        </p:nvSpPr>
        <p:spPr>
          <a:xfrm>
            <a:off x="631825" y="115888"/>
            <a:ext cx="8420100" cy="762000"/>
          </a:xfrm>
        </p:spPr>
        <p:txBody>
          <a:bodyPr/>
          <a:lstStyle/>
          <a:p>
            <a:pPr eaLnBrk="1" hangingPunct="1"/>
            <a:r>
              <a:rPr lang="en-US" altLang="zh-TW" smtClean="0"/>
              <a:t>Example</a:t>
            </a:r>
          </a:p>
        </p:txBody>
      </p:sp>
      <p:graphicFrame>
        <p:nvGraphicFramePr>
          <p:cNvPr id="3074" name="Object 5"/>
          <p:cNvGraphicFramePr>
            <a:graphicFrameLocks noChangeAspect="1"/>
          </p:cNvGraphicFramePr>
          <p:nvPr/>
        </p:nvGraphicFramePr>
        <p:xfrm>
          <a:off x="4448175" y="2844800"/>
          <a:ext cx="2882900" cy="368300"/>
        </p:xfrm>
        <a:graphic>
          <a:graphicData uri="http://schemas.openxmlformats.org/presentationml/2006/ole">
            <p:oleObj spid="_x0000_s3074" name="方程式" r:id="rId3" imgW="1892160" imgH="241200" progId="Equation.3">
              <p:embed/>
            </p:oleObj>
          </a:graphicData>
        </a:graphic>
      </p:graphicFrame>
      <p:graphicFrame>
        <p:nvGraphicFramePr>
          <p:cNvPr id="3075" name="Object 127"/>
          <p:cNvGraphicFramePr>
            <a:graphicFrameLocks noChangeAspect="1"/>
          </p:cNvGraphicFramePr>
          <p:nvPr/>
        </p:nvGraphicFramePr>
        <p:xfrm>
          <a:off x="849313" y="1341438"/>
          <a:ext cx="7199312" cy="387350"/>
        </p:xfrm>
        <a:graphic>
          <a:graphicData uri="http://schemas.openxmlformats.org/presentationml/2006/ole">
            <p:oleObj spid="_x0000_s3075" name="方程式" r:id="rId4" imgW="4241520" imgH="228600" progId="Equation.3">
              <p:embed/>
            </p:oleObj>
          </a:graphicData>
        </a:graphic>
      </p:graphicFrame>
      <p:graphicFrame>
        <p:nvGraphicFramePr>
          <p:cNvPr id="3076" name="Object 128"/>
          <p:cNvGraphicFramePr>
            <a:graphicFrameLocks noChangeAspect="1"/>
          </p:cNvGraphicFramePr>
          <p:nvPr/>
        </p:nvGraphicFramePr>
        <p:xfrm>
          <a:off x="849313" y="1766888"/>
          <a:ext cx="3233737" cy="366712"/>
        </p:xfrm>
        <a:graphic>
          <a:graphicData uri="http://schemas.openxmlformats.org/presentationml/2006/ole">
            <p:oleObj spid="_x0000_s3076" name="方程式" r:id="rId5" imgW="1904760" imgH="215640" progId="Equation.3">
              <p:embed/>
            </p:oleObj>
          </a:graphicData>
        </a:graphic>
      </p:graphicFrame>
      <p:graphicFrame>
        <p:nvGraphicFramePr>
          <p:cNvPr id="3077" name="Object 129"/>
          <p:cNvGraphicFramePr>
            <a:graphicFrameLocks noChangeAspect="1"/>
          </p:cNvGraphicFramePr>
          <p:nvPr/>
        </p:nvGraphicFramePr>
        <p:xfrm>
          <a:off x="849313" y="2205038"/>
          <a:ext cx="6251575" cy="474662"/>
        </p:xfrm>
        <a:graphic>
          <a:graphicData uri="http://schemas.openxmlformats.org/presentationml/2006/ole">
            <p:oleObj spid="_x0000_s3077" name="方程式" r:id="rId6" imgW="3682800" imgH="279360" progId="Equation.3">
              <p:embed/>
            </p:oleObj>
          </a:graphicData>
        </a:graphic>
      </p:graphicFrame>
      <p:sp>
        <p:nvSpPr>
          <p:cNvPr id="161942" name="Rectangle 150"/>
          <p:cNvSpPr>
            <a:spLocks noChangeArrowheads="1"/>
          </p:cNvSpPr>
          <p:nvPr/>
        </p:nvSpPr>
        <p:spPr bwMode="auto">
          <a:xfrm>
            <a:off x="4221163" y="6364288"/>
            <a:ext cx="4511675" cy="358775"/>
          </a:xfrm>
          <a:prstGeom prst="rect">
            <a:avLst/>
          </a:prstGeom>
          <a:solidFill>
            <a:srgbClr val="99FFCC"/>
          </a:solidFill>
          <a:ln w="9525">
            <a:solidFill>
              <a:schemeClr val="tx1"/>
            </a:solidFill>
            <a:miter lim="800000"/>
            <a:headEnd/>
            <a:tailEnd/>
          </a:ln>
        </p:spPr>
        <p:txBody>
          <a:bodyPr wrap="none" anchor="ctr"/>
          <a:lstStyle/>
          <a:p>
            <a:endParaRPr lang="zh-TW" altLang="en-US"/>
          </a:p>
        </p:txBody>
      </p:sp>
      <p:graphicFrame>
        <p:nvGraphicFramePr>
          <p:cNvPr id="161918" name="Group 126"/>
          <p:cNvGraphicFramePr>
            <a:graphicFrameLocks noGrp="1"/>
          </p:cNvGraphicFramePr>
          <p:nvPr/>
        </p:nvGraphicFramePr>
        <p:xfrm>
          <a:off x="4232275" y="3717925"/>
          <a:ext cx="4521200" cy="3034800"/>
        </p:xfrm>
        <a:graphic>
          <a:graphicData uri="http://schemas.openxmlformats.org/drawingml/2006/table">
            <a:tbl>
              <a:tblPr/>
              <a:tblGrid>
                <a:gridCol w="1130300"/>
                <a:gridCol w="1130300"/>
                <a:gridCol w="1130300"/>
                <a:gridCol w="1130300"/>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a:t>
                      </a:r>
                      <a:r>
                        <a:rPr kumimoji="1" lang="en-US" altLang="zh-TW" sz="1800" b="0" i="0" u="none" strike="noStrike" cap="none" normalizeH="0" baseline="-25000" smtClean="0">
                          <a:ln>
                            <a:noFill/>
                          </a:ln>
                          <a:solidFill>
                            <a:schemeClr val="bg1"/>
                          </a:solidFill>
                          <a:effectLst/>
                          <a:latin typeface="Arial" charset="0"/>
                          <a:ea typeface="新細明體" pitchFamily="18" charset="-120"/>
                        </a:rPr>
                        <a:t>L</a:t>
                      </a:r>
                    </a:p>
                  </a:txBody>
                  <a:tcPr marL="90000" marR="90000" marT="46800" marB="46800" anchor="ctr"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400" b="1" i="0" u="none" strike="noStrike" cap="none" normalizeH="0" baseline="0" smtClean="0">
                          <a:ln>
                            <a:noFill/>
                          </a:ln>
                          <a:solidFill>
                            <a:schemeClr val="bg1"/>
                          </a:solidFill>
                          <a:effectLst/>
                          <a:latin typeface="Symbol" pitchFamily="18" charset="2"/>
                          <a:ea typeface="新細明體" pitchFamily="18" charset="-120"/>
                        </a:rPr>
                        <a:t>s</a:t>
                      </a:r>
                      <a:r>
                        <a:rPr kumimoji="1" lang="en-US" altLang="zh-TW" sz="1800" b="0" i="0" u="none" strike="noStrike" cap="none" normalizeH="0" baseline="-25000" smtClean="0">
                          <a:ln>
                            <a:noFill/>
                          </a:ln>
                          <a:solidFill>
                            <a:schemeClr val="bg1"/>
                          </a:solidFill>
                          <a:effectLst/>
                          <a:latin typeface="Arial" charset="0"/>
                          <a:ea typeface="新細明體" pitchFamily="18" charset="-120"/>
                        </a:rPr>
                        <a:t>L</a:t>
                      </a:r>
                    </a:p>
                  </a:txBody>
                  <a:tcPr marL="90000" marR="90000" marT="46800" marB="46800"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ss(units)</a:t>
                      </a:r>
                    </a:p>
                  </a:txBody>
                  <a:tcPr marL="90000" marR="90000" marT="46800" marB="46800"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ss(days)</a:t>
                      </a:r>
                    </a:p>
                  </a:txBody>
                  <a:tcPr marL="90000" marR="90000" marT="46800" marB="46800" anchor="ctr"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28575"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15,058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19,298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7.72</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12,570</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16,109</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6.44</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4</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10,087</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12,927</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5.17</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7,616</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9,760</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3.90</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5,172</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6,628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2.65</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2,828</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3,625</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1.45</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0</a:t>
                      </a:r>
                    </a:p>
                  </a:txBody>
                  <a:tcPr marL="90000" marR="90000" marT="46800" marB="46800" horzOverflow="overflow">
                    <a:lnL w="28575"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1,323</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1,695</a:t>
                      </a:r>
                    </a:p>
                  </a:txBody>
                  <a:tcPr marL="90000" marR="90000" marT="46800" marB="46800"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0" i="0" u="none" strike="noStrike" cap="none" normalizeH="0" baseline="0" smtClean="0">
                          <a:ln>
                            <a:noFill/>
                          </a:ln>
                          <a:solidFill>
                            <a:schemeClr val="bg1"/>
                          </a:solidFill>
                          <a:effectLst/>
                          <a:latin typeface="Arial" charset="0"/>
                          <a:ea typeface="新細明體" pitchFamily="18" charset="-120"/>
                        </a:rPr>
                        <a:t>0.68</a:t>
                      </a:r>
                    </a:p>
                  </a:txBody>
                  <a:tcPr marL="90000" marR="90000" marT="46800" marB="46800" horzOverflow="overflow">
                    <a:lnL w="12700" cap="flat" cmpd="sng" algn="ctr">
                      <a:solidFill>
                        <a:srgbClr val="B2B2B2"/>
                      </a:solidFill>
                      <a:prstDash val="solid"/>
                      <a:round/>
                      <a:headEnd type="none" w="med" len="med"/>
                      <a:tailEnd type="none" w="med" len="med"/>
                    </a:lnL>
                    <a:lnR w="28575"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28575" cap="flat" cmpd="sng" algn="ctr">
                      <a:solidFill>
                        <a:srgbClr val="B2B2B2"/>
                      </a:solidFill>
                      <a:prstDash val="solid"/>
                      <a:round/>
                      <a:headEnd type="none" w="med" len="med"/>
                      <a:tailEnd type="none" w="med" len="med"/>
                    </a:lnB>
                    <a:lnTlToBr>
                      <a:noFill/>
                    </a:lnTlToBr>
                    <a:lnBlToTr>
                      <a:noFill/>
                    </a:lnBlToTr>
                    <a:solidFill>
                      <a:srgbClr val="529C89">
                        <a:alpha val="50195"/>
                      </a:srgbClr>
                    </a:solidFill>
                  </a:tcPr>
                </a:tc>
              </a:tr>
            </a:tbl>
          </a:graphicData>
        </a:graphic>
      </p:graphicFrame>
      <p:sp>
        <p:nvSpPr>
          <p:cNvPr id="161936" name="AutoShape 144"/>
          <p:cNvSpPr>
            <a:spLocks noChangeArrowheads="1"/>
          </p:cNvSpPr>
          <p:nvPr/>
        </p:nvSpPr>
        <p:spPr bwMode="auto">
          <a:xfrm rot="10800000">
            <a:off x="7040563" y="2492375"/>
            <a:ext cx="1081087" cy="3933825"/>
          </a:xfrm>
          <a:prstGeom prst="upArrow">
            <a:avLst>
              <a:gd name="adj1" fmla="val 50074"/>
              <a:gd name="adj2" fmla="val 84433"/>
            </a:avLst>
          </a:prstGeom>
          <a:gradFill rotWithShape="1">
            <a:gsLst>
              <a:gs pos="0">
                <a:srgbClr val="CC3300">
                  <a:alpha val="70000"/>
                </a:srgbClr>
              </a:gs>
              <a:gs pos="100000">
                <a:srgbClr val="5E1800">
                  <a:alpha val="0"/>
                </a:srgbClr>
              </a:gs>
            </a:gsLst>
            <a:lin ang="5400000" scaled="1"/>
          </a:gradFill>
          <a:ln w="9525">
            <a:noFill/>
            <a:miter lim="800000"/>
            <a:headEnd/>
            <a:tailEnd/>
          </a:ln>
        </p:spPr>
        <p:txBody>
          <a:bodyPr wrap="none" anchor="ctr"/>
          <a:lstStyle/>
          <a:p>
            <a:endParaRPr lang="zh-TW" altLang="en-US"/>
          </a:p>
        </p:txBody>
      </p:sp>
      <p:sp>
        <p:nvSpPr>
          <p:cNvPr id="161938" name="AutoShape 146"/>
          <p:cNvSpPr>
            <a:spLocks noChangeArrowheads="1"/>
          </p:cNvSpPr>
          <p:nvPr/>
        </p:nvSpPr>
        <p:spPr bwMode="auto">
          <a:xfrm rot="10800000">
            <a:off x="4737100" y="2492375"/>
            <a:ext cx="1081088" cy="3933825"/>
          </a:xfrm>
          <a:prstGeom prst="upArrow">
            <a:avLst>
              <a:gd name="adj1" fmla="val 50074"/>
              <a:gd name="adj2" fmla="val 84433"/>
            </a:avLst>
          </a:prstGeom>
          <a:gradFill rotWithShape="1">
            <a:gsLst>
              <a:gs pos="0">
                <a:srgbClr val="CC3300">
                  <a:alpha val="70000"/>
                </a:srgbClr>
              </a:gs>
              <a:gs pos="100000">
                <a:srgbClr val="5E1800">
                  <a:alpha val="0"/>
                </a:srgbClr>
              </a:gs>
            </a:gsLst>
            <a:lin ang="5400000" scaled="1"/>
          </a:gradFill>
          <a:ln w="9525">
            <a:noFill/>
            <a:miter lim="800000"/>
            <a:headEnd/>
            <a:tailEnd/>
          </a:ln>
        </p:spPr>
        <p:txBody>
          <a:bodyPr wrap="none" anchor="ctr"/>
          <a:lstStyle/>
          <a:p>
            <a:endParaRPr lang="zh-TW" altLang="en-US"/>
          </a:p>
        </p:txBody>
      </p:sp>
      <p:sp>
        <p:nvSpPr>
          <p:cNvPr id="161933" name="Freeform 141"/>
          <p:cNvSpPr>
            <a:spLocks/>
          </p:cNvSpPr>
          <p:nvPr/>
        </p:nvSpPr>
        <p:spPr bwMode="auto">
          <a:xfrm>
            <a:off x="7429500" y="2767013"/>
            <a:ext cx="1844675" cy="3854450"/>
          </a:xfrm>
          <a:custGeom>
            <a:avLst/>
            <a:gdLst>
              <a:gd name="T0" fmla="*/ 2147483647 w 899"/>
              <a:gd name="T1" fmla="*/ 2147483647 h 2428"/>
              <a:gd name="T2" fmla="*/ 2147483647 w 899"/>
              <a:gd name="T3" fmla="*/ 2147483647 h 2428"/>
              <a:gd name="T4" fmla="*/ 2147483647 w 899"/>
              <a:gd name="T5" fmla="*/ 2147483647 h 2428"/>
              <a:gd name="T6" fmla="*/ 0 w 899"/>
              <a:gd name="T7" fmla="*/ 2147483647 h 2428"/>
              <a:gd name="T8" fmla="*/ 0 60000 65536"/>
              <a:gd name="T9" fmla="*/ 0 60000 65536"/>
              <a:gd name="T10" fmla="*/ 0 60000 65536"/>
              <a:gd name="T11" fmla="*/ 0 60000 65536"/>
              <a:gd name="T12" fmla="*/ 0 w 899"/>
              <a:gd name="T13" fmla="*/ 0 h 2428"/>
              <a:gd name="T14" fmla="*/ 899 w 899"/>
              <a:gd name="T15" fmla="*/ 2428 h 2428"/>
            </a:gdLst>
            <a:ahLst/>
            <a:cxnLst>
              <a:cxn ang="T8">
                <a:pos x="T0" y="T1"/>
              </a:cxn>
              <a:cxn ang="T9">
                <a:pos x="T2" y="T3"/>
              </a:cxn>
              <a:cxn ang="T10">
                <a:pos x="T4" y="T5"/>
              </a:cxn>
              <a:cxn ang="T11">
                <a:pos x="T6" y="T7"/>
              </a:cxn>
            </a:cxnLst>
            <a:rect l="T12" t="T13" r="T14" b="T15"/>
            <a:pathLst>
              <a:path w="899" h="2428">
                <a:moveTo>
                  <a:pt x="28" y="2413"/>
                </a:moveTo>
                <a:cubicBezTo>
                  <a:pt x="153" y="2358"/>
                  <a:pt x="653" y="2428"/>
                  <a:pt x="776" y="2081"/>
                </a:cubicBezTo>
                <a:cubicBezTo>
                  <a:pt x="899" y="1734"/>
                  <a:pt x="897" y="658"/>
                  <a:pt x="768" y="329"/>
                </a:cubicBezTo>
                <a:cubicBezTo>
                  <a:pt x="639" y="0"/>
                  <a:pt x="160" y="152"/>
                  <a:pt x="0" y="105"/>
                </a:cubicBezTo>
              </a:path>
            </a:pathLst>
          </a:custGeom>
          <a:noFill/>
          <a:ln w="38100" cap="flat" cmpd="sng">
            <a:solidFill>
              <a:schemeClr val="bg1"/>
            </a:solidFill>
            <a:prstDash val="solid"/>
            <a:miter lim="800000"/>
            <a:headEnd type="triangle" w="med" len="med"/>
            <a:tailEnd type="triangle" w="med" len="med"/>
          </a:ln>
        </p:spPr>
        <p:txBody>
          <a:bodyPr wrap="none" anchor="ctr"/>
          <a:lstStyle/>
          <a:p>
            <a:endParaRPr lang="zh-TW" altLang="en-US"/>
          </a:p>
        </p:txBody>
      </p:sp>
      <p:sp>
        <p:nvSpPr>
          <p:cNvPr id="161934" name="Freeform 142"/>
          <p:cNvSpPr>
            <a:spLocks/>
          </p:cNvSpPr>
          <p:nvPr/>
        </p:nvSpPr>
        <p:spPr bwMode="auto">
          <a:xfrm>
            <a:off x="2000250" y="1196975"/>
            <a:ext cx="5718175" cy="3109913"/>
          </a:xfrm>
          <a:custGeom>
            <a:avLst/>
            <a:gdLst>
              <a:gd name="T0" fmla="*/ 2147483647 w 2790"/>
              <a:gd name="T1" fmla="*/ 2147483647 h 2082"/>
              <a:gd name="T2" fmla="*/ 2147483647 w 2790"/>
              <a:gd name="T3" fmla="*/ 2147483647 h 2082"/>
              <a:gd name="T4" fmla="*/ 0 w 2790"/>
              <a:gd name="T5" fmla="*/ 2147483647 h 2082"/>
              <a:gd name="T6" fmla="*/ 0 60000 65536"/>
              <a:gd name="T7" fmla="*/ 0 60000 65536"/>
              <a:gd name="T8" fmla="*/ 0 60000 65536"/>
              <a:gd name="T9" fmla="*/ 0 w 2790"/>
              <a:gd name="T10" fmla="*/ 0 h 2082"/>
              <a:gd name="T11" fmla="*/ 2790 w 2790"/>
              <a:gd name="T12" fmla="*/ 2082 h 2082"/>
            </a:gdLst>
            <a:ahLst/>
            <a:cxnLst>
              <a:cxn ang="T6">
                <a:pos x="T0" y="T1"/>
              </a:cxn>
              <a:cxn ang="T7">
                <a:pos x="T2" y="T3"/>
              </a:cxn>
              <a:cxn ang="T8">
                <a:pos x="T4" y="T5"/>
              </a:cxn>
            </a:cxnLst>
            <a:rect l="T9" t="T10" r="T11" b="T12"/>
            <a:pathLst>
              <a:path w="2790" h="2082">
                <a:moveTo>
                  <a:pt x="2626" y="2082"/>
                </a:moveTo>
                <a:cubicBezTo>
                  <a:pt x="2580" y="1785"/>
                  <a:pt x="2790" y="605"/>
                  <a:pt x="2352" y="297"/>
                </a:cubicBezTo>
                <a:cubicBezTo>
                  <a:pt x="1892" y="0"/>
                  <a:pt x="490" y="246"/>
                  <a:pt x="0" y="233"/>
                </a:cubicBezTo>
              </a:path>
            </a:pathLst>
          </a:custGeom>
          <a:noFill/>
          <a:ln w="38100" cap="flat" cmpd="sng">
            <a:solidFill>
              <a:schemeClr val="bg1"/>
            </a:solidFill>
            <a:prstDash val="solid"/>
            <a:miter lim="800000"/>
            <a:headEnd type="triangle" w="med" len="med"/>
            <a:tailEnd type="triangle" w="med" len="med"/>
          </a:ln>
        </p:spPr>
        <p:txBody>
          <a:bodyPr wrap="none" anchor="ctr"/>
          <a:lstStyle/>
          <a:p>
            <a:endParaRPr lang="zh-TW" altLang="en-US"/>
          </a:p>
        </p:txBody>
      </p:sp>
      <p:sp>
        <p:nvSpPr>
          <p:cNvPr id="25"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1922"/>
                                        </p:tgtEl>
                                        <p:attrNameLst>
                                          <p:attrName>style.visibility</p:attrName>
                                        </p:attrNameLst>
                                      </p:cBhvr>
                                      <p:to>
                                        <p:strVal val="visible"/>
                                      </p:to>
                                    </p:set>
                                    <p:animEffect transition="in" filter="wipe(left)">
                                      <p:cBhvr>
                                        <p:cTn id="7" dur="1000"/>
                                        <p:tgtEl>
                                          <p:spTgt spid="1619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1" nodeType="clickEffect">
                                  <p:stCondLst>
                                    <p:cond delay="0"/>
                                  </p:stCondLst>
                                  <p:childTnLst>
                                    <p:animEffect transition="out" filter="wipe(left)">
                                      <p:cBhvr>
                                        <p:cTn id="11" dur="1000"/>
                                        <p:tgtEl>
                                          <p:spTgt spid="161922"/>
                                        </p:tgtEl>
                                      </p:cBhvr>
                                    </p:animEffect>
                                    <p:set>
                                      <p:cBhvr>
                                        <p:cTn id="12" dur="1" fill="hold">
                                          <p:stCondLst>
                                            <p:cond delay="999"/>
                                          </p:stCondLst>
                                        </p:cTn>
                                        <p:tgtEl>
                                          <p:spTgt spid="161922"/>
                                        </p:tgtEl>
                                        <p:attrNameLst>
                                          <p:attrName>style.visibility</p:attrName>
                                        </p:attrNameLst>
                                      </p:cBhvr>
                                      <p:to>
                                        <p:strVal val="hidden"/>
                                      </p:to>
                                    </p:set>
                                  </p:childTnLst>
                                </p:cTn>
                              </p:par>
                              <p:par>
                                <p:cTn id="13" presetID="22" presetClass="entr" presetSubtype="8" fill="hold" grpId="0" nodeType="withEffect">
                                  <p:stCondLst>
                                    <p:cond delay="0"/>
                                  </p:stCondLst>
                                  <p:childTnLst>
                                    <p:set>
                                      <p:cBhvr>
                                        <p:cTn id="14" dur="1" fill="hold">
                                          <p:stCondLst>
                                            <p:cond delay="0"/>
                                          </p:stCondLst>
                                        </p:cTn>
                                        <p:tgtEl>
                                          <p:spTgt spid="161923"/>
                                        </p:tgtEl>
                                        <p:attrNameLst>
                                          <p:attrName>style.visibility</p:attrName>
                                        </p:attrNameLst>
                                      </p:cBhvr>
                                      <p:to>
                                        <p:strVal val="visible"/>
                                      </p:to>
                                    </p:set>
                                    <p:animEffect transition="in" filter="wipe(left)">
                                      <p:cBhvr>
                                        <p:cTn id="15" dur="1000"/>
                                        <p:tgtEl>
                                          <p:spTgt spid="16192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1" nodeType="clickEffect">
                                  <p:stCondLst>
                                    <p:cond delay="0"/>
                                  </p:stCondLst>
                                  <p:childTnLst>
                                    <p:animEffect transition="out" filter="wipe(left)">
                                      <p:cBhvr>
                                        <p:cTn id="19" dur="1000"/>
                                        <p:tgtEl>
                                          <p:spTgt spid="161923"/>
                                        </p:tgtEl>
                                      </p:cBhvr>
                                    </p:animEffect>
                                    <p:set>
                                      <p:cBhvr>
                                        <p:cTn id="20" dur="1" fill="hold">
                                          <p:stCondLst>
                                            <p:cond delay="999"/>
                                          </p:stCondLst>
                                        </p:cTn>
                                        <p:tgtEl>
                                          <p:spTgt spid="161923"/>
                                        </p:tgtEl>
                                        <p:attrNameLst>
                                          <p:attrName>style.visibility</p:attrName>
                                        </p:attrNameLst>
                                      </p:cBhvr>
                                      <p:to>
                                        <p:strVal val="hidden"/>
                                      </p:to>
                                    </p:set>
                                  </p:childTnLst>
                                </p:cTn>
                              </p:par>
                              <p:par>
                                <p:cTn id="21" presetID="22" presetClass="entr" presetSubtype="8" fill="hold" grpId="0" nodeType="withEffect">
                                  <p:stCondLst>
                                    <p:cond delay="0"/>
                                  </p:stCondLst>
                                  <p:childTnLst>
                                    <p:set>
                                      <p:cBhvr>
                                        <p:cTn id="22" dur="1" fill="hold">
                                          <p:stCondLst>
                                            <p:cond delay="0"/>
                                          </p:stCondLst>
                                        </p:cTn>
                                        <p:tgtEl>
                                          <p:spTgt spid="161924"/>
                                        </p:tgtEl>
                                        <p:attrNameLst>
                                          <p:attrName>style.visibility</p:attrName>
                                        </p:attrNameLst>
                                      </p:cBhvr>
                                      <p:to>
                                        <p:strVal val="visible"/>
                                      </p:to>
                                    </p:set>
                                    <p:animEffect transition="in" filter="wipe(left)">
                                      <p:cBhvr>
                                        <p:cTn id="23" dur="1000"/>
                                        <p:tgtEl>
                                          <p:spTgt spid="16192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1" nodeType="clickEffect">
                                  <p:stCondLst>
                                    <p:cond delay="0"/>
                                  </p:stCondLst>
                                  <p:childTnLst>
                                    <p:animEffect transition="out" filter="wipe(left)">
                                      <p:cBhvr>
                                        <p:cTn id="27" dur="1000"/>
                                        <p:tgtEl>
                                          <p:spTgt spid="161924"/>
                                        </p:tgtEl>
                                      </p:cBhvr>
                                    </p:animEffect>
                                    <p:set>
                                      <p:cBhvr>
                                        <p:cTn id="28" dur="1" fill="hold">
                                          <p:stCondLst>
                                            <p:cond delay="999"/>
                                          </p:stCondLst>
                                        </p:cTn>
                                        <p:tgtEl>
                                          <p:spTgt spid="161924"/>
                                        </p:tgtEl>
                                        <p:attrNameLst>
                                          <p:attrName>style.visibility</p:attrName>
                                        </p:attrNameLst>
                                      </p:cBhvr>
                                      <p:to>
                                        <p:strVal val="hidden"/>
                                      </p:to>
                                    </p:set>
                                  </p:childTnLst>
                                </p:cTn>
                              </p:par>
                              <p:par>
                                <p:cTn id="29" presetID="22" presetClass="entr" presetSubtype="8" fill="hold" grpId="0" nodeType="withEffect">
                                  <p:stCondLst>
                                    <p:cond delay="0"/>
                                  </p:stCondLst>
                                  <p:childTnLst>
                                    <p:set>
                                      <p:cBhvr>
                                        <p:cTn id="30" dur="1" fill="hold">
                                          <p:stCondLst>
                                            <p:cond delay="0"/>
                                          </p:stCondLst>
                                        </p:cTn>
                                        <p:tgtEl>
                                          <p:spTgt spid="161925"/>
                                        </p:tgtEl>
                                        <p:attrNameLst>
                                          <p:attrName>style.visibility</p:attrName>
                                        </p:attrNameLst>
                                      </p:cBhvr>
                                      <p:to>
                                        <p:strVal val="visible"/>
                                      </p:to>
                                    </p:set>
                                    <p:animEffect transition="in" filter="wipe(left)">
                                      <p:cBhvr>
                                        <p:cTn id="31" dur="1000"/>
                                        <p:tgtEl>
                                          <p:spTgt spid="16192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xit" presetSubtype="8" fill="hold" grpId="1" nodeType="clickEffect">
                                  <p:stCondLst>
                                    <p:cond delay="0"/>
                                  </p:stCondLst>
                                  <p:childTnLst>
                                    <p:animEffect transition="out" filter="wipe(left)">
                                      <p:cBhvr>
                                        <p:cTn id="35" dur="1000"/>
                                        <p:tgtEl>
                                          <p:spTgt spid="161925"/>
                                        </p:tgtEl>
                                      </p:cBhvr>
                                    </p:animEffect>
                                    <p:set>
                                      <p:cBhvr>
                                        <p:cTn id="36" dur="1" fill="hold">
                                          <p:stCondLst>
                                            <p:cond delay="999"/>
                                          </p:stCondLst>
                                        </p:cTn>
                                        <p:tgtEl>
                                          <p:spTgt spid="161925"/>
                                        </p:tgtEl>
                                        <p:attrNameLst>
                                          <p:attrName>style.visibility</p:attrName>
                                        </p:attrNameLst>
                                      </p:cBhvr>
                                      <p:to>
                                        <p:strVal val="hidden"/>
                                      </p:to>
                                    </p:set>
                                  </p:childTnLst>
                                </p:cTn>
                              </p:par>
                              <p:par>
                                <p:cTn id="37" presetID="22" presetClass="entr" presetSubtype="8" fill="hold" grpId="0" nodeType="withEffect">
                                  <p:stCondLst>
                                    <p:cond delay="0"/>
                                  </p:stCondLst>
                                  <p:childTnLst>
                                    <p:set>
                                      <p:cBhvr>
                                        <p:cTn id="38" dur="1" fill="hold">
                                          <p:stCondLst>
                                            <p:cond delay="0"/>
                                          </p:stCondLst>
                                        </p:cTn>
                                        <p:tgtEl>
                                          <p:spTgt spid="161926"/>
                                        </p:tgtEl>
                                        <p:attrNameLst>
                                          <p:attrName>style.visibility</p:attrName>
                                        </p:attrNameLst>
                                      </p:cBhvr>
                                      <p:to>
                                        <p:strVal val="visible"/>
                                      </p:to>
                                    </p:set>
                                    <p:animEffect transition="in" filter="wipe(left)">
                                      <p:cBhvr>
                                        <p:cTn id="39" dur="1000"/>
                                        <p:tgtEl>
                                          <p:spTgt spid="16192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xit" presetSubtype="8" fill="hold" grpId="1" nodeType="clickEffect">
                                  <p:stCondLst>
                                    <p:cond delay="0"/>
                                  </p:stCondLst>
                                  <p:childTnLst>
                                    <p:animEffect transition="out" filter="wipe(left)">
                                      <p:cBhvr>
                                        <p:cTn id="43" dur="1000"/>
                                        <p:tgtEl>
                                          <p:spTgt spid="161926"/>
                                        </p:tgtEl>
                                      </p:cBhvr>
                                    </p:animEffect>
                                    <p:set>
                                      <p:cBhvr>
                                        <p:cTn id="44" dur="1" fill="hold">
                                          <p:stCondLst>
                                            <p:cond delay="999"/>
                                          </p:stCondLst>
                                        </p:cTn>
                                        <p:tgtEl>
                                          <p:spTgt spid="161926"/>
                                        </p:tgtEl>
                                        <p:attrNameLst>
                                          <p:attrName>style.visibility</p:attrName>
                                        </p:attrNameLst>
                                      </p:cBhvr>
                                      <p:to>
                                        <p:strVal val="hidden"/>
                                      </p:to>
                                    </p:set>
                                  </p:childTnLst>
                                </p:cTn>
                              </p:par>
                              <p:par>
                                <p:cTn id="45" presetID="22" presetClass="entr" presetSubtype="8" fill="hold" grpId="0" nodeType="withEffect">
                                  <p:stCondLst>
                                    <p:cond delay="0"/>
                                  </p:stCondLst>
                                  <p:childTnLst>
                                    <p:set>
                                      <p:cBhvr>
                                        <p:cTn id="46" dur="1" fill="hold">
                                          <p:stCondLst>
                                            <p:cond delay="0"/>
                                          </p:stCondLst>
                                        </p:cTn>
                                        <p:tgtEl>
                                          <p:spTgt spid="161927"/>
                                        </p:tgtEl>
                                        <p:attrNameLst>
                                          <p:attrName>style.visibility</p:attrName>
                                        </p:attrNameLst>
                                      </p:cBhvr>
                                      <p:to>
                                        <p:strVal val="visible"/>
                                      </p:to>
                                    </p:set>
                                    <p:animEffect transition="in" filter="wipe(left)">
                                      <p:cBhvr>
                                        <p:cTn id="47" dur="1000"/>
                                        <p:tgtEl>
                                          <p:spTgt spid="16192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1" nodeType="clickEffect">
                                  <p:stCondLst>
                                    <p:cond delay="0"/>
                                  </p:stCondLst>
                                  <p:childTnLst>
                                    <p:animEffect transition="out" filter="wipe(left)">
                                      <p:cBhvr>
                                        <p:cTn id="51" dur="1000"/>
                                        <p:tgtEl>
                                          <p:spTgt spid="161927"/>
                                        </p:tgtEl>
                                      </p:cBhvr>
                                    </p:animEffect>
                                    <p:set>
                                      <p:cBhvr>
                                        <p:cTn id="52" dur="1" fill="hold">
                                          <p:stCondLst>
                                            <p:cond delay="999"/>
                                          </p:stCondLst>
                                        </p:cTn>
                                        <p:tgtEl>
                                          <p:spTgt spid="161927"/>
                                        </p:tgtEl>
                                        <p:attrNameLst>
                                          <p:attrName>style.visibility</p:attrName>
                                        </p:attrNameLst>
                                      </p:cBhvr>
                                      <p:to>
                                        <p:strVal val="hidden"/>
                                      </p:to>
                                    </p:set>
                                  </p:childTnLst>
                                </p:cTn>
                              </p:par>
                              <p:par>
                                <p:cTn id="53" presetID="22" presetClass="entr" presetSubtype="8" fill="hold" grpId="0" nodeType="withEffect">
                                  <p:stCondLst>
                                    <p:cond delay="0"/>
                                  </p:stCondLst>
                                  <p:childTnLst>
                                    <p:set>
                                      <p:cBhvr>
                                        <p:cTn id="54" dur="1" fill="hold">
                                          <p:stCondLst>
                                            <p:cond delay="0"/>
                                          </p:stCondLst>
                                        </p:cTn>
                                        <p:tgtEl>
                                          <p:spTgt spid="161928"/>
                                        </p:tgtEl>
                                        <p:attrNameLst>
                                          <p:attrName>style.visibility</p:attrName>
                                        </p:attrNameLst>
                                      </p:cBhvr>
                                      <p:to>
                                        <p:strVal val="visible"/>
                                      </p:to>
                                    </p:set>
                                    <p:animEffect transition="in" filter="wipe(left)">
                                      <p:cBhvr>
                                        <p:cTn id="55" dur="1000"/>
                                        <p:tgtEl>
                                          <p:spTgt spid="161928"/>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xit" presetSubtype="8" fill="hold" grpId="1" nodeType="clickEffect">
                                  <p:stCondLst>
                                    <p:cond delay="0"/>
                                  </p:stCondLst>
                                  <p:childTnLst>
                                    <p:animEffect transition="out" filter="wipe(left)">
                                      <p:cBhvr>
                                        <p:cTn id="59" dur="1000"/>
                                        <p:tgtEl>
                                          <p:spTgt spid="161928"/>
                                        </p:tgtEl>
                                      </p:cBhvr>
                                    </p:animEffect>
                                    <p:set>
                                      <p:cBhvr>
                                        <p:cTn id="60" dur="1" fill="hold">
                                          <p:stCondLst>
                                            <p:cond delay="999"/>
                                          </p:stCondLst>
                                        </p:cTn>
                                        <p:tgtEl>
                                          <p:spTgt spid="161928"/>
                                        </p:tgtEl>
                                        <p:attrNameLst>
                                          <p:attrName>style.visibility</p:attrName>
                                        </p:attrNameLst>
                                      </p:cBhvr>
                                      <p:to>
                                        <p:strVal val="hidden"/>
                                      </p:to>
                                    </p:set>
                                  </p:childTnLst>
                                </p:cTn>
                              </p:par>
                              <p:par>
                                <p:cTn id="61" presetID="22" presetClass="entr" presetSubtype="8" fill="hold" grpId="0" nodeType="withEffect">
                                  <p:stCondLst>
                                    <p:cond delay="0"/>
                                  </p:stCondLst>
                                  <p:childTnLst>
                                    <p:set>
                                      <p:cBhvr>
                                        <p:cTn id="62" dur="1" fill="hold">
                                          <p:stCondLst>
                                            <p:cond delay="0"/>
                                          </p:stCondLst>
                                        </p:cTn>
                                        <p:tgtEl>
                                          <p:spTgt spid="161929"/>
                                        </p:tgtEl>
                                        <p:attrNameLst>
                                          <p:attrName>style.visibility</p:attrName>
                                        </p:attrNameLst>
                                      </p:cBhvr>
                                      <p:to>
                                        <p:strVal val="visible"/>
                                      </p:to>
                                    </p:set>
                                    <p:animEffect transition="in" filter="wipe(left)">
                                      <p:cBhvr>
                                        <p:cTn id="63" dur="1000"/>
                                        <p:tgtEl>
                                          <p:spTgt spid="161929"/>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4" fill="hold" grpId="0" nodeType="clickEffect">
                                  <p:stCondLst>
                                    <p:cond delay="0"/>
                                  </p:stCondLst>
                                  <p:childTnLst>
                                    <p:set>
                                      <p:cBhvr>
                                        <p:cTn id="67" dur="1" fill="hold">
                                          <p:stCondLst>
                                            <p:cond delay="0"/>
                                          </p:stCondLst>
                                        </p:cTn>
                                        <p:tgtEl>
                                          <p:spTgt spid="161930"/>
                                        </p:tgtEl>
                                        <p:attrNameLst>
                                          <p:attrName>style.visibility</p:attrName>
                                        </p:attrNameLst>
                                      </p:cBhvr>
                                      <p:to>
                                        <p:strVal val="visible"/>
                                      </p:to>
                                    </p:set>
                                    <p:animEffect transition="in" filter="slide(fromBottom)">
                                      <p:cBhvr>
                                        <p:cTn id="68" dur="500"/>
                                        <p:tgtEl>
                                          <p:spTgt spid="1619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61933"/>
                                        </p:tgtEl>
                                        <p:attrNameLst>
                                          <p:attrName>style.visibility</p:attrName>
                                        </p:attrNameLst>
                                      </p:cBhvr>
                                      <p:to>
                                        <p:strVal val="visible"/>
                                      </p:to>
                                    </p:set>
                                    <p:animEffect transition="in" filter="wipe(down)">
                                      <p:cBhvr>
                                        <p:cTn id="73" dur="1000"/>
                                        <p:tgtEl>
                                          <p:spTgt spid="16193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xit" presetSubtype="1" fill="hold" grpId="1" nodeType="clickEffect">
                                  <p:stCondLst>
                                    <p:cond delay="0"/>
                                  </p:stCondLst>
                                  <p:childTnLst>
                                    <p:animEffect transition="out" filter="wipe(up)">
                                      <p:cBhvr>
                                        <p:cTn id="77" dur="1000"/>
                                        <p:tgtEl>
                                          <p:spTgt spid="161933"/>
                                        </p:tgtEl>
                                      </p:cBhvr>
                                    </p:animEffect>
                                    <p:set>
                                      <p:cBhvr>
                                        <p:cTn id="78" dur="1" fill="hold">
                                          <p:stCondLst>
                                            <p:cond delay="999"/>
                                          </p:stCondLst>
                                        </p:cTn>
                                        <p:tgtEl>
                                          <p:spTgt spid="161933"/>
                                        </p:tgtEl>
                                        <p:attrNameLst>
                                          <p:attrName>style.visibility</p:attrName>
                                        </p:attrNameLst>
                                      </p:cBhvr>
                                      <p:to>
                                        <p:strVal val="hidden"/>
                                      </p:to>
                                    </p:set>
                                  </p:childTnLst>
                                </p:cTn>
                              </p:par>
                              <p:par>
                                <p:cTn id="79" presetID="22" presetClass="exit" presetSubtype="2" fill="hold" grpId="1" nodeType="withEffect">
                                  <p:stCondLst>
                                    <p:cond delay="0"/>
                                  </p:stCondLst>
                                  <p:childTnLst>
                                    <p:animEffect transition="out" filter="wipe(right)">
                                      <p:cBhvr>
                                        <p:cTn id="80" dur="1000"/>
                                        <p:tgtEl>
                                          <p:spTgt spid="161929"/>
                                        </p:tgtEl>
                                      </p:cBhvr>
                                    </p:animEffect>
                                    <p:set>
                                      <p:cBhvr>
                                        <p:cTn id="81" dur="1" fill="hold">
                                          <p:stCondLst>
                                            <p:cond delay="999"/>
                                          </p:stCondLst>
                                        </p:cTn>
                                        <p:tgtEl>
                                          <p:spTgt spid="161929"/>
                                        </p:tgtEl>
                                        <p:attrNameLst>
                                          <p:attrName>style.visibility</p:attrName>
                                        </p:attrNameLst>
                                      </p:cBhvr>
                                      <p:to>
                                        <p:strVal val="hidden"/>
                                      </p:to>
                                    </p:set>
                                  </p:childTnLst>
                                </p:cTn>
                              </p:par>
                              <p:par>
                                <p:cTn id="82" presetID="0" presetClass="path" presetSubtype="0" accel="50000" decel="50000" fill="hold" grpId="1" nodeType="withEffect">
                                  <p:stCondLst>
                                    <p:cond delay="0"/>
                                  </p:stCondLst>
                                  <p:childTnLst>
                                    <p:animMotion origin="layout" path="M 2.5641E-6 1.48148E-6 L -0.00016 -0.31921 " pathEditMode="relative" rAng="0" ptsTypes="AA">
                                      <p:cBhvr>
                                        <p:cTn id="83" dur="1000" fill="hold"/>
                                        <p:tgtEl>
                                          <p:spTgt spid="161930"/>
                                        </p:tgtEl>
                                        <p:attrNameLst>
                                          <p:attrName>ppt_x</p:attrName>
                                          <p:attrName>ppt_y</p:attrName>
                                        </p:attrNameLst>
                                      </p:cBhvr>
                                      <p:rCtr x="0" y="-160"/>
                                    </p:animMotion>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161934"/>
                                        </p:tgtEl>
                                        <p:attrNameLst>
                                          <p:attrName>style.visibility</p:attrName>
                                        </p:attrNameLst>
                                      </p:cBhvr>
                                      <p:to>
                                        <p:strVal val="visible"/>
                                      </p:to>
                                    </p:set>
                                    <p:animEffect transition="in" filter="wipe(down)">
                                      <p:cBhvr>
                                        <p:cTn id="88" dur="1000"/>
                                        <p:tgtEl>
                                          <p:spTgt spid="161934"/>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xit" presetSubtype="1" fill="hold" grpId="1" nodeType="clickEffect">
                                  <p:stCondLst>
                                    <p:cond delay="0"/>
                                  </p:stCondLst>
                                  <p:childTnLst>
                                    <p:animEffect transition="out" filter="wipe(up)">
                                      <p:cBhvr>
                                        <p:cTn id="92" dur="1000"/>
                                        <p:tgtEl>
                                          <p:spTgt spid="161934"/>
                                        </p:tgtEl>
                                      </p:cBhvr>
                                    </p:animEffect>
                                    <p:set>
                                      <p:cBhvr>
                                        <p:cTn id="93" dur="1" fill="hold">
                                          <p:stCondLst>
                                            <p:cond delay="999"/>
                                          </p:stCondLst>
                                        </p:cTn>
                                        <p:tgtEl>
                                          <p:spTgt spid="161934"/>
                                        </p:tgtEl>
                                        <p:attrNameLst>
                                          <p:attrName>style.visibility</p:attrName>
                                        </p:attrNameLst>
                                      </p:cBhvr>
                                      <p:to>
                                        <p:strVal val="hidden"/>
                                      </p:to>
                                    </p:set>
                                  </p:childTnLst>
                                </p:cTn>
                              </p:par>
                              <p:par>
                                <p:cTn id="94" presetID="1" presetClass="entr" presetSubtype="0" fill="hold" grpId="0" nodeType="withEffect">
                                  <p:stCondLst>
                                    <p:cond delay="0"/>
                                  </p:stCondLst>
                                  <p:childTnLst>
                                    <p:set>
                                      <p:cBhvr>
                                        <p:cTn id="95" dur="1" fill="hold">
                                          <p:stCondLst>
                                            <p:cond delay="0"/>
                                          </p:stCondLst>
                                        </p:cTn>
                                        <p:tgtEl>
                                          <p:spTgt spid="161935"/>
                                        </p:tgtEl>
                                        <p:attrNameLst>
                                          <p:attrName>style.visibility</p:attrName>
                                        </p:attrNameLst>
                                      </p:cBhvr>
                                      <p:to>
                                        <p:strVal val="visible"/>
                                      </p:to>
                                    </p:set>
                                  </p:childTnLst>
                                </p:cTn>
                              </p:par>
                              <p:par>
                                <p:cTn id="96" presetID="22" presetClass="exit" presetSubtype="8" fill="hold" grpId="2" nodeType="withEffect">
                                  <p:stCondLst>
                                    <p:cond delay="0"/>
                                  </p:stCondLst>
                                  <p:childTnLst>
                                    <p:animEffect transition="out" filter="wipe(left)">
                                      <p:cBhvr>
                                        <p:cTn id="97" dur="1000"/>
                                        <p:tgtEl>
                                          <p:spTgt spid="161930"/>
                                        </p:tgtEl>
                                      </p:cBhvr>
                                    </p:animEffect>
                                    <p:set>
                                      <p:cBhvr>
                                        <p:cTn id="98" dur="1" fill="hold">
                                          <p:stCondLst>
                                            <p:cond delay="999"/>
                                          </p:stCondLst>
                                        </p:cTn>
                                        <p:tgtEl>
                                          <p:spTgt spid="161930"/>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2" presetClass="entr" presetSubtype="1" fill="hold" grpId="0" nodeType="clickEffect">
                                  <p:stCondLst>
                                    <p:cond delay="0"/>
                                  </p:stCondLst>
                                  <p:childTnLst>
                                    <p:set>
                                      <p:cBhvr>
                                        <p:cTn id="102" dur="1" fill="hold">
                                          <p:stCondLst>
                                            <p:cond delay="0"/>
                                          </p:stCondLst>
                                        </p:cTn>
                                        <p:tgtEl>
                                          <p:spTgt spid="161936"/>
                                        </p:tgtEl>
                                        <p:attrNameLst>
                                          <p:attrName>style.visibility</p:attrName>
                                        </p:attrNameLst>
                                      </p:cBhvr>
                                      <p:to>
                                        <p:strVal val="visible"/>
                                      </p:to>
                                    </p:set>
                                    <p:anim calcmode="lin" valueType="num">
                                      <p:cBhvr additive="base">
                                        <p:cTn id="103" dur="1000" fill="hold"/>
                                        <p:tgtEl>
                                          <p:spTgt spid="161936"/>
                                        </p:tgtEl>
                                        <p:attrNameLst>
                                          <p:attrName>ppt_x</p:attrName>
                                        </p:attrNameLst>
                                      </p:cBhvr>
                                      <p:tavLst>
                                        <p:tav tm="0">
                                          <p:val>
                                            <p:strVal val="#ppt_x"/>
                                          </p:val>
                                        </p:tav>
                                        <p:tav tm="100000">
                                          <p:val>
                                            <p:strVal val="#ppt_x"/>
                                          </p:val>
                                        </p:tav>
                                      </p:tavLst>
                                    </p:anim>
                                    <p:anim calcmode="lin" valueType="num">
                                      <p:cBhvr additive="base">
                                        <p:cTn id="104" dur="1000" fill="hold"/>
                                        <p:tgtEl>
                                          <p:spTgt spid="161936"/>
                                        </p:tgtEl>
                                        <p:attrNameLst>
                                          <p:attrName>ppt_y</p:attrName>
                                        </p:attrNameLst>
                                      </p:cBhvr>
                                      <p:tavLst>
                                        <p:tav tm="0">
                                          <p:val>
                                            <p:strVal val="0-#ppt_h/2"/>
                                          </p:val>
                                        </p:tav>
                                        <p:tav tm="100000">
                                          <p:val>
                                            <p:strVal val="#ppt_y"/>
                                          </p:val>
                                        </p:tav>
                                      </p:tavLst>
                                    </p:anim>
                                  </p:childTnLst>
                                </p:cTn>
                              </p:par>
                            </p:childTnLst>
                          </p:cTn>
                        </p:par>
                        <p:par>
                          <p:cTn id="105" fill="hold">
                            <p:stCondLst>
                              <p:cond delay="1000"/>
                            </p:stCondLst>
                            <p:childTnLst>
                              <p:par>
                                <p:cTn id="106" presetID="2" presetClass="entr" presetSubtype="1" fill="hold" grpId="0" nodeType="afterEffect">
                                  <p:stCondLst>
                                    <p:cond delay="0"/>
                                  </p:stCondLst>
                                  <p:childTnLst>
                                    <p:set>
                                      <p:cBhvr>
                                        <p:cTn id="107" dur="1" fill="hold">
                                          <p:stCondLst>
                                            <p:cond delay="0"/>
                                          </p:stCondLst>
                                        </p:cTn>
                                        <p:tgtEl>
                                          <p:spTgt spid="161938"/>
                                        </p:tgtEl>
                                        <p:attrNameLst>
                                          <p:attrName>style.visibility</p:attrName>
                                        </p:attrNameLst>
                                      </p:cBhvr>
                                      <p:to>
                                        <p:strVal val="visible"/>
                                      </p:to>
                                    </p:set>
                                    <p:anim calcmode="lin" valueType="num">
                                      <p:cBhvr additive="base">
                                        <p:cTn id="108" dur="1000" fill="hold"/>
                                        <p:tgtEl>
                                          <p:spTgt spid="161938"/>
                                        </p:tgtEl>
                                        <p:attrNameLst>
                                          <p:attrName>ppt_x</p:attrName>
                                        </p:attrNameLst>
                                      </p:cBhvr>
                                      <p:tavLst>
                                        <p:tav tm="0">
                                          <p:val>
                                            <p:strVal val="#ppt_x"/>
                                          </p:val>
                                        </p:tav>
                                        <p:tav tm="100000">
                                          <p:val>
                                            <p:strVal val="#ppt_x"/>
                                          </p:val>
                                        </p:tav>
                                      </p:tavLst>
                                    </p:anim>
                                    <p:anim calcmode="lin" valueType="num">
                                      <p:cBhvr additive="base">
                                        <p:cTn id="109" dur="1000" fill="hold"/>
                                        <p:tgtEl>
                                          <p:spTgt spid="161938"/>
                                        </p:tgtEl>
                                        <p:attrNameLst>
                                          <p:attrName>ppt_y</p:attrName>
                                        </p:attrNameLst>
                                      </p:cBhvr>
                                      <p:tavLst>
                                        <p:tav tm="0">
                                          <p:val>
                                            <p:strVal val="0-#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12" presetClass="entr" presetSubtype="4" fill="hold" grpId="0" nodeType="clickEffect">
                                  <p:stCondLst>
                                    <p:cond delay="0"/>
                                  </p:stCondLst>
                                  <p:childTnLst>
                                    <p:set>
                                      <p:cBhvr>
                                        <p:cTn id="113" dur="1" fill="hold">
                                          <p:stCondLst>
                                            <p:cond delay="0"/>
                                          </p:stCondLst>
                                        </p:cTn>
                                        <p:tgtEl>
                                          <p:spTgt spid="161942"/>
                                        </p:tgtEl>
                                        <p:attrNameLst>
                                          <p:attrName>style.visibility</p:attrName>
                                        </p:attrNameLst>
                                      </p:cBhvr>
                                      <p:to>
                                        <p:strVal val="visible"/>
                                      </p:to>
                                    </p:set>
                                    <p:animEffect transition="in" filter="slide(fromBottom)">
                                      <p:cBhvr>
                                        <p:cTn id="114" dur="500"/>
                                        <p:tgtEl>
                                          <p:spTgt spid="161942"/>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161939"/>
                                        </p:tgtEl>
                                        <p:attrNameLst>
                                          <p:attrName>style.visibility</p:attrName>
                                        </p:attrNameLst>
                                      </p:cBhvr>
                                      <p:to>
                                        <p:strVal val="visible"/>
                                      </p:to>
                                    </p:set>
                                    <p:animEffect transition="in" filter="wipe(down)">
                                      <p:cBhvr>
                                        <p:cTn id="119" dur="1000"/>
                                        <p:tgtEl>
                                          <p:spTgt spid="161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939" grpId="0" animBg="1"/>
      <p:bldP spid="161935" grpId="0" animBg="1"/>
      <p:bldP spid="161930" grpId="0" animBg="1"/>
      <p:bldP spid="161930" grpId="1" animBg="1"/>
      <p:bldP spid="161930" grpId="2" animBg="1"/>
      <p:bldP spid="161929" grpId="0" animBg="1"/>
      <p:bldP spid="161929" grpId="1" animBg="1"/>
      <p:bldP spid="161928" grpId="0" animBg="1"/>
      <p:bldP spid="161928" grpId="1" animBg="1"/>
      <p:bldP spid="161927" grpId="0" animBg="1"/>
      <p:bldP spid="161927" grpId="1" animBg="1"/>
      <p:bldP spid="161926" grpId="0" animBg="1"/>
      <p:bldP spid="161926" grpId="1" animBg="1"/>
      <p:bldP spid="161925" grpId="0" animBg="1"/>
      <p:bldP spid="161925" grpId="1" animBg="1"/>
      <p:bldP spid="161924" grpId="0" animBg="1"/>
      <p:bldP spid="161924" grpId="1" animBg="1"/>
      <p:bldP spid="161923" grpId="0" animBg="1"/>
      <p:bldP spid="161923" grpId="1" animBg="1"/>
      <p:bldP spid="161922" grpId="0" animBg="1"/>
      <p:bldP spid="161922" grpId="1" animBg="1"/>
      <p:bldP spid="161942" grpId="0" animBg="1"/>
      <p:bldP spid="161936" grpId="0" animBg="1"/>
      <p:bldP spid="161938" grpId="0" animBg="1"/>
      <p:bldP spid="161933" grpId="0" animBg="1"/>
      <p:bldP spid="161933" grpId="1" animBg="1"/>
      <p:bldP spid="161934" grpId="0" animBg="1"/>
      <p:bldP spid="16193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2"/>
          <p:cNvSpPr>
            <a:spLocks noChangeArrowheads="1"/>
          </p:cNvSpPr>
          <p:nvPr/>
        </p:nvSpPr>
        <p:spPr bwMode="auto">
          <a:xfrm>
            <a:off x="4376738" y="3933825"/>
            <a:ext cx="2663825" cy="1439863"/>
          </a:xfrm>
          <a:prstGeom prst="roundRect">
            <a:avLst>
              <a:gd name="adj" fmla="val 8819"/>
            </a:avLst>
          </a:prstGeom>
          <a:solidFill>
            <a:srgbClr val="003D66"/>
          </a:solidFill>
          <a:ln w="9525">
            <a:solidFill>
              <a:schemeClr val="bg1"/>
            </a:solidFill>
            <a:miter lim="800000"/>
            <a:headEnd/>
            <a:tailEnd/>
          </a:ln>
        </p:spPr>
        <p:txBody>
          <a:bodyPr wrap="none" anchor="ctr"/>
          <a:lstStyle/>
          <a:p>
            <a:endParaRPr lang="zh-TW" altLang="en-US"/>
          </a:p>
        </p:txBody>
      </p:sp>
      <p:sp>
        <p:nvSpPr>
          <p:cNvPr id="4101" name="AutoShape 3"/>
          <p:cNvSpPr>
            <a:spLocks noChangeArrowheads="1"/>
          </p:cNvSpPr>
          <p:nvPr/>
        </p:nvSpPr>
        <p:spPr bwMode="auto">
          <a:xfrm>
            <a:off x="4376738" y="3933825"/>
            <a:ext cx="1223962" cy="431800"/>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86372" name="Rectangle 4"/>
          <p:cNvSpPr>
            <a:spLocks noGrp="1" noChangeArrowheads="1"/>
          </p:cNvSpPr>
          <p:nvPr>
            <p:ph type="title"/>
          </p:nvPr>
        </p:nvSpPr>
        <p:spPr>
          <a:xfrm>
            <a:off x="344488" y="203200"/>
            <a:ext cx="8418512" cy="777875"/>
          </a:xfrm>
          <a:effectLst>
            <a:outerShdw dist="17961" dir="2700000" algn="ctr" rotWithShape="0">
              <a:schemeClr val="tx1"/>
            </a:outerShdw>
          </a:effectLst>
        </p:spPr>
        <p:txBody>
          <a:bodyPr/>
          <a:lstStyle/>
          <a:p>
            <a:pPr eaLnBrk="1" hangingPunct="1">
              <a:defRPr/>
            </a:pPr>
            <a:r>
              <a:rPr lang="en-US" altLang="zh-TW" sz="3200" smtClean="0"/>
              <a:t>Impact of Supply (Lead time) Uncertainty on Safety Inventory</a:t>
            </a:r>
          </a:p>
        </p:txBody>
      </p:sp>
      <p:sp>
        <p:nvSpPr>
          <p:cNvPr id="4103" name="Rectangle 5"/>
          <p:cNvSpPr>
            <a:spLocks noChangeArrowheads="1"/>
          </p:cNvSpPr>
          <p:nvPr/>
        </p:nvSpPr>
        <p:spPr bwMode="auto">
          <a:xfrm>
            <a:off x="415925" y="1196975"/>
            <a:ext cx="8858250" cy="1906588"/>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chemeClr val="bg1"/>
                </a:solidFill>
                <a:latin typeface="Arial" charset="0"/>
              </a:rPr>
              <a:t>Assume demand per period and replenishment lead time are normally distributed</a:t>
            </a:r>
          </a:p>
          <a:p>
            <a:pPr marL="342900" indent="-342900" algn="l">
              <a:spcBef>
                <a:spcPct val="20000"/>
              </a:spcBef>
            </a:pPr>
            <a:r>
              <a:rPr lang="en-US" altLang="zh-TW" sz="2000">
                <a:solidFill>
                  <a:schemeClr val="bg1"/>
                </a:solidFill>
                <a:latin typeface="Arial" charset="0"/>
              </a:rPr>
              <a:t>              </a:t>
            </a:r>
            <a:r>
              <a:rPr lang="en-US" altLang="zh-TW" sz="2000" i="1">
                <a:solidFill>
                  <a:schemeClr val="bg1"/>
                </a:solidFill>
                <a:latin typeface="Arial" charset="0"/>
              </a:rPr>
              <a:t>D:</a:t>
            </a:r>
            <a:r>
              <a:rPr lang="en-US" altLang="zh-TW" sz="2000">
                <a:solidFill>
                  <a:schemeClr val="bg1"/>
                </a:solidFill>
                <a:latin typeface="Arial" charset="0"/>
              </a:rPr>
              <a:t>Average demand per period</a:t>
            </a:r>
          </a:p>
          <a:p>
            <a:pPr marL="342900" indent="-342900" algn="l">
              <a:spcBef>
                <a:spcPct val="20000"/>
              </a:spcBef>
            </a:pPr>
            <a:r>
              <a:rPr lang="en-US" altLang="zh-TW" sz="2000">
                <a:solidFill>
                  <a:schemeClr val="bg1"/>
                </a:solidFill>
                <a:latin typeface="Arial" charset="0"/>
              </a:rPr>
              <a:t>              </a:t>
            </a:r>
            <a:r>
              <a:rPr lang="en-US" altLang="zh-TW" sz="2000">
                <a:solidFill>
                  <a:schemeClr val="bg1"/>
                </a:solidFill>
                <a:latin typeface="Symbol" pitchFamily="18" charset="2"/>
              </a:rPr>
              <a:t>s</a:t>
            </a:r>
            <a:r>
              <a:rPr lang="en-US" altLang="zh-TW" sz="2000" baseline="-25000">
                <a:solidFill>
                  <a:schemeClr val="bg1"/>
                </a:solidFill>
                <a:latin typeface="Arial" charset="0"/>
              </a:rPr>
              <a:t>D</a:t>
            </a:r>
            <a:r>
              <a:rPr lang="en-US" altLang="zh-TW" sz="2000">
                <a:solidFill>
                  <a:schemeClr val="bg1"/>
                </a:solidFill>
                <a:latin typeface="Arial" charset="0"/>
              </a:rPr>
              <a:t>:Standard deviation of demand per period (demand uncertainty)</a:t>
            </a:r>
          </a:p>
          <a:p>
            <a:pPr marL="342900" indent="-342900" algn="l">
              <a:spcBef>
                <a:spcPct val="20000"/>
              </a:spcBef>
            </a:pPr>
            <a:r>
              <a:rPr lang="en-US" altLang="zh-TW" sz="2000">
                <a:solidFill>
                  <a:schemeClr val="bg1"/>
                </a:solidFill>
                <a:latin typeface="Arial" charset="0"/>
              </a:rPr>
              <a:t>              </a:t>
            </a:r>
            <a:r>
              <a:rPr lang="en-US" altLang="zh-TW" sz="2000" i="1">
                <a:solidFill>
                  <a:schemeClr val="bg1"/>
                </a:solidFill>
                <a:latin typeface="Arial" charset="0"/>
              </a:rPr>
              <a:t>L</a:t>
            </a:r>
            <a:r>
              <a:rPr lang="en-US" altLang="zh-TW" sz="2000">
                <a:solidFill>
                  <a:schemeClr val="bg1"/>
                </a:solidFill>
                <a:latin typeface="Arial" charset="0"/>
              </a:rPr>
              <a:t>:</a:t>
            </a:r>
            <a:r>
              <a:rPr lang="en-US" altLang="zh-TW" sz="2000" i="1">
                <a:solidFill>
                  <a:schemeClr val="bg1"/>
                </a:solidFill>
                <a:latin typeface="Arial" charset="0"/>
              </a:rPr>
              <a:t> </a:t>
            </a:r>
            <a:r>
              <a:rPr lang="en-US" altLang="zh-TW" sz="2000">
                <a:solidFill>
                  <a:schemeClr val="bg1"/>
                </a:solidFill>
                <a:latin typeface="Arial" charset="0"/>
              </a:rPr>
              <a:t>Average lead time for replenishment</a:t>
            </a:r>
          </a:p>
          <a:p>
            <a:pPr marL="342900" indent="-342900" algn="l">
              <a:spcBef>
                <a:spcPct val="20000"/>
              </a:spcBef>
            </a:pPr>
            <a:r>
              <a:rPr lang="en-US" altLang="zh-TW" sz="2000">
                <a:solidFill>
                  <a:schemeClr val="bg1"/>
                </a:solidFill>
                <a:latin typeface="Arial" charset="0"/>
              </a:rPr>
              <a:t>              </a:t>
            </a:r>
            <a:r>
              <a:rPr lang="en-US" altLang="zh-TW" sz="2000" i="1">
                <a:solidFill>
                  <a:schemeClr val="bg1"/>
                </a:solidFill>
                <a:latin typeface="Arial" charset="0"/>
              </a:rPr>
              <a:t>S</a:t>
            </a:r>
            <a:r>
              <a:rPr lang="en-US" altLang="zh-TW" sz="2000" i="1" baseline="-25000">
                <a:solidFill>
                  <a:schemeClr val="bg1"/>
                </a:solidFill>
                <a:latin typeface="Arial" charset="0"/>
              </a:rPr>
              <a:t>L</a:t>
            </a:r>
            <a:r>
              <a:rPr lang="en-US" altLang="zh-TW" sz="2000">
                <a:solidFill>
                  <a:schemeClr val="bg1"/>
                </a:solidFill>
                <a:latin typeface="Arial" charset="0"/>
              </a:rPr>
              <a:t>:Standard deviation of lead time (supply uncertainty)</a:t>
            </a:r>
          </a:p>
        </p:txBody>
      </p:sp>
      <p:sp>
        <p:nvSpPr>
          <p:cNvPr id="4104" name="Rectangle 6"/>
          <p:cNvSpPr>
            <a:spLocks noChangeArrowheads="1"/>
          </p:cNvSpPr>
          <p:nvPr/>
        </p:nvSpPr>
        <p:spPr bwMode="auto">
          <a:xfrm>
            <a:off x="415925" y="3573463"/>
            <a:ext cx="5976938" cy="8636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000">
                <a:solidFill>
                  <a:schemeClr val="bg1"/>
                </a:solidFill>
                <a:latin typeface="Arial" charset="0"/>
              </a:rPr>
              <a:t>Consider continuous review policy, we have:</a:t>
            </a:r>
          </a:p>
          <a:p>
            <a:pPr marL="342900" indent="-342900" algn="l">
              <a:spcBef>
                <a:spcPct val="20000"/>
              </a:spcBef>
            </a:pPr>
            <a:r>
              <a:rPr lang="en-US" altLang="zh-TW" sz="2000">
                <a:solidFill>
                  <a:schemeClr val="bg1"/>
                </a:solidFill>
                <a:latin typeface="Arial" charset="0"/>
              </a:rPr>
              <a:t>     Demand during the lead time is N(</a:t>
            </a:r>
            <a:r>
              <a:rPr lang="en-US" altLang="zh-TW" sz="2000" i="1">
                <a:solidFill>
                  <a:schemeClr val="bg1"/>
                </a:solidFill>
                <a:latin typeface="Arial" charset="0"/>
              </a:rPr>
              <a:t>D</a:t>
            </a:r>
            <a:r>
              <a:rPr lang="en-US" altLang="zh-TW" sz="2000" baseline="-25000">
                <a:solidFill>
                  <a:schemeClr val="bg1"/>
                </a:solidFill>
                <a:latin typeface="Arial" charset="0"/>
              </a:rPr>
              <a:t>L</a:t>
            </a:r>
            <a:r>
              <a:rPr lang="en-US" altLang="zh-TW" sz="2000">
                <a:solidFill>
                  <a:schemeClr val="bg1"/>
                </a:solidFill>
                <a:latin typeface="Arial" charset="0"/>
              </a:rPr>
              <a:t>,</a:t>
            </a:r>
            <a:r>
              <a:rPr lang="en-US" altLang="zh-TW" sz="2000">
                <a:solidFill>
                  <a:schemeClr val="bg1"/>
                </a:solidFill>
                <a:latin typeface="Symbol" pitchFamily="18" charset="2"/>
              </a:rPr>
              <a:t>s</a:t>
            </a:r>
            <a:r>
              <a:rPr lang="en-US" altLang="zh-TW" sz="2000" baseline="-25000">
                <a:solidFill>
                  <a:schemeClr val="bg1"/>
                </a:solidFill>
                <a:latin typeface="Arial" charset="0"/>
              </a:rPr>
              <a:t>L</a:t>
            </a:r>
            <a:r>
              <a:rPr lang="en-US" altLang="zh-TW" sz="2000" baseline="30000">
                <a:solidFill>
                  <a:schemeClr val="bg1"/>
                </a:solidFill>
                <a:latin typeface="Arial" charset="0"/>
              </a:rPr>
              <a:t>2</a:t>
            </a:r>
            <a:r>
              <a:rPr lang="en-US" altLang="zh-TW" sz="2000">
                <a:solidFill>
                  <a:schemeClr val="bg1"/>
                </a:solidFill>
                <a:latin typeface="Arial" charset="0"/>
              </a:rPr>
              <a:t>)</a:t>
            </a:r>
          </a:p>
        </p:txBody>
      </p:sp>
      <p:graphicFrame>
        <p:nvGraphicFramePr>
          <p:cNvPr id="4098" name="Object 7"/>
          <p:cNvGraphicFramePr>
            <a:graphicFrameLocks noChangeAspect="1"/>
          </p:cNvGraphicFramePr>
          <p:nvPr/>
        </p:nvGraphicFramePr>
        <p:xfrm>
          <a:off x="4448175" y="4365625"/>
          <a:ext cx="1038225" cy="392113"/>
        </p:xfrm>
        <a:graphic>
          <a:graphicData uri="http://schemas.openxmlformats.org/presentationml/2006/ole">
            <p:oleObj spid="_x0000_s4098" name="方程式" r:id="rId3" imgW="571320" imgH="215640" progId="Equation.3">
              <p:embed/>
            </p:oleObj>
          </a:graphicData>
        </a:graphic>
      </p:graphicFrame>
      <p:sp>
        <p:nvSpPr>
          <p:cNvPr id="186377" name="AutoShape 9"/>
          <p:cNvSpPr>
            <a:spLocks noChangeArrowheads="1"/>
          </p:cNvSpPr>
          <p:nvPr/>
        </p:nvSpPr>
        <p:spPr bwMode="auto">
          <a:xfrm>
            <a:off x="4376738" y="4762500"/>
            <a:ext cx="2663825" cy="611188"/>
          </a:xfrm>
          <a:prstGeom prst="roundRect">
            <a:avLst>
              <a:gd name="adj" fmla="val 16667"/>
            </a:avLst>
          </a:prstGeom>
          <a:solidFill>
            <a:srgbClr val="CC3300">
              <a:alpha val="79999"/>
            </a:srgbClr>
          </a:solidFill>
          <a:ln w="28575">
            <a:solidFill>
              <a:srgbClr val="CC3300"/>
            </a:solidFill>
            <a:miter lim="800000"/>
            <a:headEnd/>
            <a:tailEnd/>
          </a:ln>
        </p:spPr>
        <p:txBody>
          <a:bodyPr wrap="none" anchor="ctr"/>
          <a:lstStyle/>
          <a:p>
            <a:endParaRPr lang="zh-TW" altLang="zh-TW">
              <a:solidFill>
                <a:schemeClr val="bg1"/>
              </a:solidFill>
            </a:endParaRPr>
          </a:p>
        </p:txBody>
      </p:sp>
      <p:graphicFrame>
        <p:nvGraphicFramePr>
          <p:cNvPr id="4099" name="Object 10"/>
          <p:cNvGraphicFramePr>
            <a:graphicFrameLocks noChangeAspect="1"/>
          </p:cNvGraphicFramePr>
          <p:nvPr/>
        </p:nvGraphicFramePr>
        <p:xfrm>
          <a:off x="4478338" y="4797425"/>
          <a:ext cx="2490787" cy="508000"/>
        </p:xfrm>
        <a:graphic>
          <a:graphicData uri="http://schemas.openxmlformats.org/presentationml/2006/ole">
            <p:oleObj spid="_x0000_s4099" name="方程式" r:id="rId4" imgW="1371600" imgH="279360" progId="Equation.3">
              <p:embed/>
            </p:oleObj>
          </a:graphicData>
        </a:graphic>
      </p:graphicFrame>
      <p:sp>
        <p:nvSpPr>
          <p:cNvPr id="10"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6377"/>
                                        </p:tgtEl>
                                        <p:attrNameLst>
                                          <p:attrName>style.visibility</p:attrName>
                                        </p:attrNameLst>
                                      </p:cBhvr>
                                      <p:to>
                                        <p:strVal val="visible"/>
                                      </p:to>
                                    </p:set>
                                    <p:anim calcmode="lin" valueType="num">
                                      <p:cBhvr>
                                        <p:cTn id="7" dur="1000" fill="hold"/>
                                        <p:tgtEl>
                                          <p:spTgt spid="186377"/>
                                        </p:tgtEl>
                                        <p:attrNameLst>
                                          <p:attrName>ppt_w</p:attrName>
                                        </p:attrNameLst>
                                      </p:cBhvr>
                                      <p:tavLst>
                                        <p:tav tm="0">
                                          <p:val>
                                            <p:fltVal val="0"/>
                                          </p:val>
                                        </p:tav>
                                        <p:tav tm="100000">
                                          <p:val>
                                            <p:strVal val="#ppt_w"/>
                                          </p:val>
                                        </p:tav>
                                      </p:tavLst>
                                    </p:anim>
                                    <p:anim calcmode="lin" valueType="num">
                                      <p:cBhvr>
                                        <p:cTn id="8" dur="1000" fill="hold"/>
                                        <p:tgtEl>
                                          <p:spTgt spid="18637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20" name="AutoShape 24"/>
          <p:cNvSpPr>
            <a:spLocks noChangeArrowheads="1"/>
          </p:cNvSpPr>
          <p:nvPr/>
        </p:nvSpPr>
        <p:spPr bwMode="auto">
          <a:xfrm>
            <a:off x="2630488" y="4724400"/>
            <a:ext cx="3219450" cy="715963"/>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7718" name="AutoShape 22"/>
          <p:cNvSpPr>
            <a:spLocks noChangeArrowheads="1"/>
          </p:cNvSpPr>
          <p:nvPr/>
        </p:nvSpPr>
        <p:spPr bwMode="auto">
          <a:xfrm>
            <a:off x="992188" y="4749800"/>
            <a:ext cx="1631950" cy="576263"/>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7716" name="AutoShape 20"/>
          <p:cNvSpPr>
            <a:spLocks noChangeArrowheads="1"/>
          </p:cNvSpPr>
          <p:nvPr/>
        </p:nvSpPr>
        <p:spPr bwMode="auto">
          <a:xfrm>
            <a:off x="1208088" y="3429000"/>
            <a:ext cx="7058025" cy="647700"/>
          </a:xfrm>
          <a:prstGeom prst="roundRect">
            <a:avLst>
              <a:gd name="adj" fmla="val 11588"/>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en-US"/>
          </a:p>
        </p:txBody>
      </p:sp>
      <p:sp>
        <p:nvSpPr>
          <p:cNvPr id="157709" name="AutoShape 13"/>
          <p:cNvSpPr>
            <a:spLocks noChangeArrowheads="1"/>
          </p:cNvSpPr>
          <p:nvPr/>
        </p:nvSpPr>
        <p:spPr bwMode="auto">
          <a:xfrm>
            <a:off x="1208088" y="2420938"/>
            <a:ext cx="7058025" cy="1000125"/>
          </a:xfrm>
          <a:prstGeom prst="roundRect">
            <a:avLst>
              <a:gd name="adj" fmla="val 11588"/>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en-US"/>
          </a:p>
        </p:txBody>
      </p:sp>
      <p:sp>
        <p:nvSpPr>
          <p:cNvPr id="157707" name="AutoShape 11"/>
          <p:cNvSpPr>
            <a:spLocks noChangeArrowheads="1"/>
          </p:cNvSpPr>
          <p:nvPr/>
        </p:nvSpPr>
        <p:spPr bwMode="auto">
          <a:xfrm>
            <a:off x="1208088" y="1412875"/>
            <a:ext cx="7058025" cy="1000125"/>
          </a:xfrm>
          <a:prstGeom prst="roundRect">
            <a:avLst>
              <a:gd name="adj" fmla="val 11588"/>
            </a:avLst>
          </a:prstGeom>
          <a:gradFill rotWithShape="1">
            <a:gsLst>
              <a:gs pos="0">
                <a:srgbClr val="006666"/>
              </a:gs>
              <a:gs pos="100000">
                <a:srgbClr val="002F2F"/>
              </a:gs>
            </a:gsLst>
            <a:lin ang="5400000" scaled="1"/>
          </a:gradFill>
          <a:ln w="9525">
            <a:solidFill>
              <a:schemeClr val="bg1"/>
            </a:solidFill>
            <a:miter lim="800000"/>
            <a:headEnd/>
            <a:tailEnd/>
          </a:ln>
        </p:spPr>
        <p:txBody>
          <a:bodyPr wrap="none" anchor="ctr"/>
          <a:lstStyle/>
          <a:p>
            <a:endParaRPr lang="zh-TW" altLang="en-US"/>
          </a:p>
        </p:txBody>
      </p:sp>
      <p:sp>
        <p:nvSpPr>
          <p:cNvPr id="5132" name="Rectangle 6"/>
          <p:cNvSpPr>
            <a:spLocks noChangeArrowheads="1"/>
          </p:cNvSpPr>
          <p:nvPr/>
        </p:nvSpPr>
        <p:spPr bwMode="auto">
          <a:xfrm>
            <a:off x="560388" y="844550"/>
            <a:ext cx="9145587" cy="496888"/>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1"/>
                </a:solidFill>
                <a:latin typeface="Arial" charset="0"/>
              </a:rPr>
              <a:t>Assume the following random variables:</a:t>
            </a:r>
          </a:p>
          <a:p>
            <a:pPr marL="342900" indent="-342900" algn="l">
              <a:spcBef>
                <a:spcPct val="20000"/>
              </a:spcBef>
              <a:buFont typeface="Batang" pitchFamily="18" charset="-127"/>
              <a:buChar char="►"/>
            </a:pPr>
            <a:endParaRPr lang="en-US" altLang="zh-TW" sz="2800">
              <a:solidFill>
                <a:schemeClr val="bg1"/>
              </a:solidFill>
              <a:latin typeface="Arial" charset="0"/>
            </a:endParaRPr>
          </a:p>
        </p:txBody>
      </p:sp>
      <p:sp>
        <p:nvSpPr>
          <p:cNvPr id="157698" name="Rectangle 2"/>
          <p:cNvSpPr>
            <a:spLocks noGrp="1" noChangeArrowheads="1"/>
          </p:cNvSpPr>
          <p:nvPr>
            <p:ph type="title"/>
          </p:nvPr>
        </p:nvSpPr>
        <p:spPr>
          <a:xfrm>
            <a:off x="704850" y="115888"/>
            <a:ext cx="4895850" cy="792162"/>
          </a:xfrm>
          <a:effectLst>
            <a:outerShdw dist="35921" dir="2700000" algn="ctr" rotWithShape="0">
              <a:schemeClr val="tx1"/>
            </a:outerShdw>
          </a:effectLst>
        </p:spPr>
        <p:txBody>
          <a:bodyPr/>
          <a:lstStyle/>
          <a:p>
            <a:pPr eaLnBrk="1" hangingPunct="1">
              <a:defRPr/>
            </a:pPr>
            <a:r>
              <a:rPr lang="en-US" altLang="zh-TW" smtClean="0"/>
              <a:t>Proof</a:t>
            </a:r>
          </a:p>
        </p:txBody>
      </p:sp>
      <p:graphicFrame>
        <p:nvGraphicFramePr>
          <p:cNvPr id="157704" name="Object 8"/>
          <p:cNvGraphicFramePr>
            <a:graphicFrameLocks noChangeAspect="1"/>
          </p:cNvGraphicFramePr>
          <p:nvPr/>
        </p:nvGraphicFramePr>
        <p:xfrm>
          <a:off x="1508125" y="3514725"/>
          <a:ext cx="6599238" cy="431800"/>
        </p:xfrm>
        <a:graphic>
          <a:graphicData uri="http://schemas.openxmlformats.org/presentationml/2006/ole">
            <p:oleObj spid="_x0000_s5122" name="方程式" r:id="rId3" imgW="3492360" imgH="228600" progId="Equation.3">
              <p:embed/>
            </p:oleObj>
          </a:graphicData>
        </a:graphic>
      </p:graphicFrame>
      <p:graphicFrame>
        <p:nvGraphicFramePr>
          <p:cNvPr id="157706" name="Object 10"/>
          <p:cNvGraphicFramePr>
            <a:graphicFrameLocks noChangeAspect="1"/>
          </p:cNvGraphicFramePr>
          <p:nvPr/>
        </p:nvGraphicFramePr>
        <p:xfrm>
          <a:off x="2154238" y="5580063"/>
          <a:ext cx="5181600" cy="928687"/>
        </p:xfrm>
        <a:graphic>
          <a:graphicData uri="http://schemas.openxmlformats.org/presentationml/2006/ole">
            <p:oleObj spid="_x0000_s5123" name="方程式" r:id="rId4" imgW="2412720" imgH="431640" progId="Equation.3">
              <p:embed/>
            </p:oleObj>
          </a:graphicData>
        </a:graphic>
      </p:graphicFrame>
      <p:sp>
        <p:nvSpPr>
          <p:cNvPr id="5134" name="Rectangle 12"/>
          <p:cNvSpPr>
            <a:spLocks noChangeArrowheads="1"/>
          </p:cNvSpPr>
          <p:nvPr/>
        </p:nvSpPr>
        <p:spPr bwMode="auto">
          <a:xfrm>
            <a:off x="560388" y="4149725"/>
            <a:ext cx="9145587" cy="6477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1"/>
                </a:solidFill>
                <a:latin typeface="Arial" charset="0"/>
              </a:rPr>
              <a:t>Expected value of a random sum of random variables</a:t>
            </a:r>
          </a:p>
        </p:txBody>
      </p:sp>
      <p:sp>
        <p:nvSpPr>
          <p:cNvPr id="157710" name="AutoShape 14"/>
          <p:cNvSpPr>
            <a:spLocks noChangeArrowheads="1"/>
          </p:cNvSpPr>
          <p:nvPr/>
        </p:nvSpPr>
        <p:spPr bwMode="auto">
          <a:xfrm>
            <a:off x="6681788" y="1484313"/>
            <a:ext cx="358775" cy="360362"/>
          </a:xfrm>
          <a:prstGeom prst="roundRect">
            <a:avLst>
              <a:gd name="adj" fmla="val 16667"/>
            </a:avLst>
          </a:prstGeom>
          <a:noFill/>
          <a:ln w="28575">
            <a:solidFill>
              <a:srgbClr val="CC3300"/>
            </a:solidFill>
            <a:miter lim="800000"/>
            <a:headEnd/>
            <a:tailEnd/>
          </a:ln>
        </p:spPr>
        <p:txBody>
          <a:bodyPr wrap="none" anchor="ctr"/>
          <a:lstStyle/>
          <a:p>
            <a:endParaRPr lang="zh-TW" altLang="en-US"/>
          </a:p>
        </p:txBody>
      </p:sp>
      <p:sp>
        <p:nvSpPr>
          <p:cNvPr id="157711" name="Line 15"/>
          <p:cNvSpPr>
            <a:spLocks noChangeShapeType="1"/>
          </p:cNvSpPr>
          <p:nvPr/>
        </p:nvSpPr>
        <p:spPr bwMode="auto">
          <a:xfrm>
            <a:off x="2432050" y="2852738"/>
            <a:ext cx="1008063" cy="0"/>
          </a:xfrm>
          <a:prstGeom prst="line">
            <a:avLst/>
          </a:prstGeom>
          <a:noFill/>
          <a:ln w="28575">
            <a:solidFill>
              <a:schemeClr val="bg1"/>
            </a:solidFill>
            <a:miter lim="800000"/>
            <a:headEnd/>
            <a:tailEnd/>
          </a:ln>
        </p:spPr>
        <p:txBody>
          <a:bodyPr wrap="none" anchor="ctr"/>
          <a:lstStyle/>
          <a:p>
            <a:endParaRPr lang="zh-TW" altLang="en-US"/>
          </a:p>
        </p:txBody>
      </p:sp>
      <p:sp>
        <p:nvSpPr>
          <p:cNvPr id="157712" name="AutoShape 16"/>
          <p:cNvSpPr>
            <a:spLocks noChangeArrowheads="1"/>
          </p:cNvSpPr>
          <p:nvPr/>
        </p:nvSpPr>
        <p:spPr bwMode="auto">
          <a:xfrm>
            <a:off x="3779838" y="2908300"/>
            <a:ext cx="1223962" cy="458788"/>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sp>
        <p:nvSpPr>
          <p:cNvPr id="157713" name="AutoShape 17"/>
          <p:cNvSpPr>
            <a:spLocks noChangeArrowheads="1"/>
          </p:cNvSpPr>
          <p:nvPr/>
        </p:nvSpPr>
        <p:spPr bwMode="auto">
          <a:xfrm>
            <a:off x="2636838" y="2908300"/>
            <a:ext cx="1071562" cy="458788"/>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graphicFrame>
        <p:nvGraphicFramePr>
          <p:cNvPr id="157705" name="Object 9"/>
          <p:cNvGraphicFramePr>
            <a:graphicFrameLocks noChangeAspect="1"/>
          </p:cNvGraphicFramePr>
          <p:nvPr/>
        </p:nvGraphicFramePr>
        <p:xfrm>
          <a:off x="1447800" y="2492375"/>
          <a:ext cx="6405563" cy="863600"/>
        </p:xfrm>
        <a:graphic>
          <a:graphicData uri="http://schemas.openxmlformats.org/presentationml/2006/ole">
            <p:oleObj spid="_x0000_s5124" name="方程式" r:id="rId5" imgW="3390840" imgH="457200" progId="Equation.3">
              <p:embed/>
            </p:oleObj>
          </a:graphicData>
        </a:graphic>
      </p:graphicFrame>
      <p:sp>
        <p:nvSpPr>
          <p:cNvPr id="157714" name="AutoShape 18"/>
          <p:cNvSpPr>
            <a:spLocks noChangeArrowheads="1"/>
          </p:cNvSpPr>
          <p:nvPr/>
        </p:nvSpPr>
        <p:spPr bwMode="auto">
          <a:xfrm>
            <a:off x="4017963" y="1916113"/>
            <a:ext cx="1439862" cy="458787"/>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sp>
        <p:nvSpPr>
          <p:cNvPr id="157715" name="AutoShape 19"/>
          <p:cNvSpPr>
            <a:spLocks noChangeArrowheads="1"/>
          </p:cNvSpPr>
          <p:nvPr/>
        </p:nvSpPr>
        <p:spPr bwMode="auto">
          <a:xfrm>
            <a:off x="2730500" y="1916113"/>
            <a:ext cx="1214438" cy="458787"/>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graphicFrame>
        <p:nvGraphicFramePr>
          <p:cNvPr id="157700" name="Object 4"/>
          <p:cNvGraphicFramePr>
            <a:graphicFrameLocks noChangeAspect="1"/>
          </p:cNvGraphicFramePr>
          <p:nvPr/>
        </p:nvGraphicFramePr>
        <p:xfrm>
          <a:off x="1435100" y="1508125"/>
          <a:ext cx="5494338" cy="865188"/>
        </p:xfrm>
        <a:graphic>
          <a:graphicData uri="http://schemas.openxmlformats.org/presentationml/2006/ole">
            <p:oleObj spid="_x0000_s5125" name="方程式" r:id="rId6" imgW="2908080" imgH="457200" progId="Equation.3">
              <p:embed/>
            </p:oleObj>
          </a:graphicData>
        </a:graphic>
      </p:graphicFrame>
      <p:sp>
        <p:nvSpPr>
          <p:cNvPr id="157717" name="AutoShape 21"/>
          <p:cNvSpPr>
            <a:spLocks noChangeArrowheads="1"/>
          </p:cNvSpPr>
          <p:nvPr/>
        </p:nvSpPr>
        <p:spPr bwMode="auto">
          <a:xfrm>
            <a:off x="6248400" y="3500438"/>
            <a:ext cx="360363" cy="504825"/>
          </a:xfrm>
          <a:prstGeom prst="roundRect">
            <a:avLst>
              <a:gd name="adj" fmla="val 16667"/>
            </a:avLst>
          </a:prstGeom>
          <a:noFill/>
          <a:ln w="28575">
            <a:solidFill>
              <a:srgbClr val="CC3300"/>
            </a:solidFill>
            <a:miter lim="800000"/>
            <a:headEnd/>
            <a:tailEnd/>
          </a:ln>
        </p:spPr>
        <p:txBody>
          <a:bodyPr wrap="none" anchor="ctr"/>
          <a:lstStyle/>
          <a:p>
            <a:endParaRPr lang="zh-TW" altLang="en-US"/>
          </a:p>
        </p:txBody>
      </p:sp>
      <p:sp>
        <p:nvSpPr>
          <p:cNvPr id="157719" name="AutoShape 23"/>
          <p:cNvSpPr>
            <a:spLocks noChangeArrowheads="1"/>
          </p:cNvSpPr>
          <p:nvPr/>
        </p:nvSpPr>
        <p:spPr bwMode="auto">
          <a:xfrm>
            <a:off x="6224588" y="3436938"/>
            <a:ext cx="2012950" cy="601662"/>
          </a:xfrm>
          <a:prstGeom prst="roundRect">
            <a:avLst>
              <a:gd name="adj" fmla="val 16667"/>
            </a:avLst>
          </a:prstGeom>
          <a:noFill/>
          <a:ln w="28575">
            <a:solidFill>
              <a:srgbClr val="CC3300"/>
            </a:solidFill>
            <a:miter lim="800000"/>
            <a:headEnd/>
            <a:tailEnd/>
          </a:ln>
        </p:spPr>
        <p:txBody>
          <a:bodyPr wrap="none" anchor="ctr"/>
          <a:lstStyle/>
          <a:p>
            <a:endParaRPr lang="zh-TW" altLang="en-US"/>
          </a:p>
        </p:txBody>
      </p:sp>
      <p:sp>
        <p:nvSpPr>
          <p:cNvPr id="157722" name="AutoShape 26"/>
          <p:cNvSpPr>
            <a:spLocks noChangeArrowheads="1"/>
          </p:cNvSpPr>
          <p:nvPr/>
        </p:nvSpPr>
        <p:spPr bwMode="auto">
          <a:xfrm>
            <a:off x="4592638" y="4724400"/>
            <a:ext cx="1152525" cy="720725"/>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sp>
        <p:nvSpPr>
          <p:cNvPr id="157723" name="AutoShape 27"/>
          <p:cNvSpPr>
            <a:spLocks noChangeArrowheads="1"/>
          </p:cNvSpPr>
          <p:nvPr/>
        </p:nvSpPr>
        <p:spPr bwMode="auto">
          <a:xfrm>
            <a:off x="3081338" y="4724400"/>
            <a:ext cx="1511300" cy="720725"/>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sp>
        <p:nvSpPr>
          <p:cNvPr id="157724" name="AutoShape 28"/>
          <p:cNvSpPr>
            <a:spLocks noChangeArrowheads="1"/>
          </p:cNvSpPr>
          <p:nvPr/>
        </p:nvSpPr>
        <p:spPr bwMode="auto">
          <a:xfrm>
            <a:off x="2649538" y="4724400"/>
            <a:ext cx="503237" cy="720725"/>
          </a:xfrm>
          <a:prstGeom prst="roundRect">
            <a:avLst>
              <a:gd name="adj" fmla="val 16667"/>
            </a:avLst>
          </a:prstGeom>
          <a:gradFill rotWithShape="1">
            <a:gsLst>
              <a:gs pos="0">
                <a:srgbClr val="5E1800"/>
              </a:gs>
              <a:gs pos="100000">
                <a:srgbClr val="CC3300"/>
              </a:gs>
            </a:gsLst>
            <a:lin ang="18900000" scaled="1"/>
          </a:gradFill>
          <a:ln w="9525">
            <a:solidFill>
              <a:schemeClr val="bg1"/>
            </a:solidFill>
            <a:miter lim="800000"/>
            <a:headEnd/>
            <a:tailEnd/>
          </a:ln>
        </p:spPr>
        <p:txBody>
          <a:bodyPr wrap="none" anchor="ctr"/>
          <a:lstStyle/>
          <a:p>
            <a:endParaRPr lang="zh-TW" altLang="en-US"/>
          </a:p>
        </p:txBody>
      </p:sp>
      <p:graphicFrame>
        <p:nvGraphicFramePr>
          <p:cNvPr id="157701" name="Object 5"/>
          <p:cNvGraphicFramePr>
            <a:graphicFrameLocks noChangeAspect="1"/>
          </p:cNvGraphicFramePr>
          <p:nvPr/>
        </p:nvGraphicFramePr>
        <p:xfrm>
          <a:off x="1089025" y="4597400"/>
          <a:ext cx="8301038" cy="942975"/>
        </p:xfrm>
        <a:graphic>
          <a:graphicData uri="http://schemas.openxmlformats.org/presentationml/2006/ole">
            <p:oleObj spid="_x0000_s5126" name="方程式" r:id="rId7" imgW="3797280" imgH="431640" progId="Equation.3">
              <p:embed/>
            </p:oleObj>
          </a:graphicData>
        </a:graphic>
      </p:graphicFrame>
      <p:sp>
        <p:nvSpPr>
          <p:cNvPr id="157726" name="Freeform 30"/>
          <p:cNvSpPr>
            <a:spLocks/>
          </p:cNvSpPr>
          <p:nvPr/>
        </p:nvSpPr>
        <p:spPr bwMode="auto">
          <a:xfrm>
            <a:off x="1568450" y="5229225"/>
            <a:ext cx="1776413" cy="373063"/>
          </a:xfrm>
          <a:custGeom>
            <a:avLst/>
            <a:gdLst>
              <a:gd name="T0" fmla="*/ 2147483647 w 1119"/>
              <a:gd name="T1" fmla="*/ 0 h 235"/>
              <a:gd name="T2" fmla="*/ 2147483647 w 1119"/>
              <a:gd name="T3" fmla="*/ 2147483647 h 235"/>
              <a:gd name="T4" fmla="*/ 2147483647 w 1119"/>
              <a:gd name="T5" fmla="*/ 2147483647 h 235"/>
              <a:gd name="T6" fmla="*/ 0 60000 65536"/>
              <a:gd name="T7" fmla="*/ 0 60000 65536"/>
              <a:gd name="T8" fmla="*/ 0 60000 65536"/>
              <a:gd name="T9" fmla="*/ 0 w 1119"/>
              <a:gd name="T10" fmla="*/ 0 h 235"/>
              <a:gd name="T11" fmla="*/ 1119 w 1119"/>
              <a:gd name="T12" fmla="*/ 235 h 235"/>
            </a:gdLst>
            <a:ahLst/>
            <a:cxnLst>
              <a:cxn ang="T6">
                <a:pos x="T0" y="T1"/>
              </a:cxn>
              <a:cxn ang="T7">
                <a:pos x="T2" y="T3"/>
              </a:cxn>
              <a:cxn ang="T8">
                <a:pos x="T4" y="T5"/>
              </a:cxn>
            </a:cxnLst>
            <a:rect l="T9" t="T10" r="T11" b="T12"/>
            <a:pathLst>
              <a:path w="1119" h="235">
                <a:moveTo>
                  <a:pt x="121" y="0"/>
                </a:moveTo>
                <a:cubicBezTo>
                  <a:pt x="60" y="109"/>
                  <a:pt x="0" y="219"/>
                  <a:pt x="166" y="227"/>
                </a:cubicBezTo>
                <a:cubicBezTo>
                  <a:pt x="332" y="235"/>
                  <a:pt x="725" y="140"/>
                  <a:pt x="1119" y="46"/>
                </a:cubicBezTo>
              </a:path>
            </a:pathLst>
          </a:custGeom>
          <a:noFill/>
          <a:ln w="9525" cap="flat" cmpd="sng">
            <a:solidFill>
              <a:schemeClr val="bg1"/>
            </a:solidFill>
            <a:prstDash val="solid"/>
            <a:miter lim="800000"/>
            <a:headEnd type="oval" w="med" len="med"/>
            <a:tailEnd type="triangle" w="med" len="med"/>
          </a:ln>
        </p:spPr>
        <p:txBody>
          <a:bodyPr wrap="none" anchor="ctr"/>
          <a:lstStyle/>
          <a:p>
            <a:endParaRPr lang="zh-TW" altLang="en-US"/>
          </a:p>
        </p:txBody>
      </p:sp>
      <p:sp>
        <p:nvSpPr>
          <p:cNvPr id="157727" name="AutoShape 31"/>
          <p:cNvSpPr>
            <a:spLocks noChangeArrowheads="1"/>
          </p:cNvSpPr>
          <p:nvPr/>
        </p:nvSpPr>
        <p:spPr bwMode="auto">
          <a:xfrm>
            <a:off x="1352550" y="3500438"/>
            <a:ext cx="360363" cy="503237"/>
          </a:xfrm>
          <a:prstGeom prst="roundRect">
            <a:avLst>
              <a:gd name="adj" fmla="val 16667"/>
            </a:avLst>
          </a:prstGeom>
          <a:noFill/>
          <a:ln w="28575" algn="ctr">
            <a:solidFill>
              <a:srgbClr val="CC3300"/>
            </a:solidFill>
            <a:miter lim="800000"/>
            <a:headEnd/>
            <a:tailEnd/>
          </a:ln>
        </p:spPr>
        <p:txBody>
          <a:bodyPr wrap="none" anchor="ctr"/>
          <a:lstStyle/>
          <a:p>
            <a:endParaRPr lang="zh-TW" altLang="en-US"/>
          </a:p>
        </p:txBody>
      </p:sp>
      <p:sp>
        <p:nvSpPr>
          <p:cNvPr id="28"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7700"/>
                                        </p:tgtEl>
                                        <p:attrNameLst>
                                          <p:attrName>style.visibility</p:attrName>
                                        </p:attrNameLst>
                                      </p:cBhvr>
                                      <p:to>
                                        <p:strVal val="visible"/>
                                      </p:to>
                                    </p:set>
                                    <p:animEffect transition="in" filter="wipe(up)">
                                      <p:cBhvr>
                                        <p:cTn id="7" dur="1000"/>
                                        <p:tgtEl>
                                          <p:spTgt spid="157700"/>
                                        </p:tgtEl>
                                      </p:cBhvr>
                                    </p:animEffect>
                                  </p:childTnLst>
                                </p:cTn>
                              </p:par>
                              <p:par>
                                <p:cTn id="8" presetID="50" presetClass="entr" presetSubtype="0" decel="100000" fill="hold" grpId="0" nodeType="withEffect">
                                  <p:stCondLst>
                                    <p:cond delay="0"/>
                                  </p:stCondLst>
                                  <p:childTnLst>
                                    <p:set>
                                      <p:cBhvr>
                                        <p:cTn id="9" dur="1" fill="hold">
                                          <p:stCondLst>
                                            <p:cond delay="0"/>
                                          </p:stCondLst>
                                        </p:cTn>
                                        <p:tgtEl>
                                          <p:spTgt spid="157707"/>
                                        </p:tgtEl>
                                        <p:attrNameLst>
                                          <p:attrName>style.visibility</p:attrName>
                                        </p:attrNameLst>
                                      </p:cBhvr>
                                      <p:to>
                                        <p:strVal val="visible"/>
                                      </p:to>
                                    </p:set>
                                    <p:anim calcmode="lin" valueType="num">
                                      <p:cBhvr>
                                        <p:cTn id="10" dur="1000" fill="hold"/>
                                        <p:tgtEl>
                                          <p:spTgt spid="157707"/>
                                        </p:tgtEl>
                                        <p:attrNameLst>
                                          <p:attrName>ppt_w</p:attrName>
                                        </p:attrNameLst>
                                      </p:cBhvr>
                                      <p:tavLst>
                                        <p:tav tm="0">
                                          <p:val>
                                            <p:strVal val="#ppt_w+.3"/>
                                          </p:val>
                                        </p:tav>
                                        <p:tav tm="100000">
                                          <p:val>
                                            <p:strVal val="#ppt_w"/>
                                          </p:val>
                                        </p:tav>
                                      </p:tavLst>
                                    </p:anim>
                                    <p:anim calcmode="lin" valueType="num">
                                      <p:cBhvr>
                                        <p:cTn id="11" dur="1000" fill="hold"/>
                                        <p:tgtEl>
                                          <p:spTgt spid="157707"/>
                                        </p:tgtEl>
                                        <p:attrNameLst>
                                          <p:attrName>ppt_h</p:attrName>
                                        </p:attrNameLst>
                                      </p:cBhvr>
                                      <p:tavLst>
                                        <p:tav tm="0">
                                          <p:val>
                                            <p:strVal val="#ppt_h"/>
                                          </p:val>
                                        </p:tav>
                                        <p:tav tm="100000">
                                          <p:val>
                                            <p:strVal val="#ppt_h"/>
                                          </p:val>
                                        </p:tav>
                                      </p:tavLst>
                                    </p:anim>
                                    <p:animEffect transition="in" filter="fade">
                                      <p:cBhvr>
                                        <p:cTn id="12" dur="1000"/>
                                        <p:tgtEl>
                                          <p:spTgt spid="157707"/>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36" fill="hold" grpId="0" nodeType="clickEffect">
                                  <p:stCondLst>
                                    <p:cond delay="0"/>
                                  </p:stCondLst>
                                  <p:childTnLst>
                                    <p:set>
                                      <p:cBhvr>
                                        <p:cTn id="16" dur="1" fill="hold">
                                          <p:stCondLst>
                                            <p:cond delay="0"/>
                                          </p:stCondLst>
                                        </p:cTn>
                                        <p:tgtEl>
                                          <p:spTgt spid="157710"/>
                                        </p:tgtEl>
                                        <p:attrNameLst>
                                          <p:attrName>style.visibility</p:attrName>
                                        </p:attrNameLst>
                                      </p:cBhvr>
                                      <p:to>
                                        <p:strVal val="visible"/>
                                      </p:to>
                                    </p:set>
                                    <p:anim calcmode="lin" valueType="num">
                                      <p:cBhvr>
                                        <p:cTn id="17" dur="1000" fill="hold"/>
                                        <p:tgtEl>
                                          <p:spTgt spid="157710"/>
                                        </p:tgtEl>
                                        <p:attrNameLst>
                                          <p:attrName>ppt_w</p:attrName>
                                        </p:attrNameLst>
                                      </p:cBhvr>
                                      <p:tavLst>
                                        <p:tav tm="0">
                                          <p:val>
                                            <p:strVal val="(6*min(max(#ppt_w*#ppt_h,.3),1)-7.4)/-.7*#ppt_w"/>
                                          </p:val>
                                        </p:tav>
                                        <p:tav tm="100000">
                                          <p:val>
                                            <p:strVal val="#ppt_w"/>
                                          </p:val>
                                        </p:tav>
                                      </p:tavLst>
                                    </p:anim>
                                    <p:anim calcmode="lin" valueType="num">
                                      <p:cBhvr>
                                        <p:cTn id="18" dur="1000" fill="hold"/>
                                        <p:tgtEl>
                                          <p:spTgt spid="157710"/>
                                        </p:tgtEl>
                                        <p:attrNameLst>
                                          <p:attrName>ppt_h</p:attrName>
                                        </p:attrNameLst>
                                      </p:cBhvr>
                                      <p:tavLst>
                                        <p:tav tm="0">
                                          <p:val>
                                            <p:strVal val="(6*min(max(#ppt_w*#ppt_h,.3),1)-7.4)/-.7*#ppt_h"/>
                                          </p:val>
                                        </p:tav>
                                        <p:tav tm="100000">
                                          <p:val>
                                            <p:strVal val="#ppt_h"/>
                                          </p:val>
                                        </p:tav>
                                      </p:tavLst>
                                    </p:anim>
                                    <p:anim calcmode="lin" valueType="num">
                                      <p:cBhvr>
                                        <p:cTn id="19" dur="1000" fill="hold"/>
                                        <p:tgtEl>
                                          <p:spTgt spid="157710"/>
                                        </p:tgtEl>
                                        <p:attrNameLst>
                                          <p:attrName>ppt_x</p:attrName>
                                        </p:attrNameLst>
                                      </p:cBhvr>
                                      <p:tavLst>
                                        <p:tav tm="0">
                                          <p:val>
                                            <p:fltVal val="0.5"/>
                                          </p:val>
                                        </p:tav>
                                        <p:tav tm="100000">
                                          <p:val>
                                            <p:strVal val="#ppt_x"/>
                                          </p:val>
                                        </p:tav>
                                      </p:tavLst>
                                    </p:anim>
                                    <p:anim calcmode="lin" valueType="num">
                                      <p:cBhvr>
                                        <p:cTn id="20" dur="1000" fill="hold"/>
                                        <p:tgtEl>
                                          <p:spTgt spid="157710"/>
                                        </p:tgtEl>
                                        <p:attrNameLst>
                                          <p:attrName>ppt_y</p:attrName>
                                        </p:attrNameLst>
                                      </p:cBhvr>
                                      <p:tavLst>
                                        <p:tav tm="0">
                                          <p:val>
                                            <p:strVal val="1+(6*min(max(#ppt_w*#ppt_h,.3),1)-7.4)/-.7*#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1" nodeType="clickEffect">
                                  <p:stCondLst>
                                    <p:cond delay="0"/>
                                  </p:stCondLst>
                                  <p:childTnLst>
                                    <p:animMotion origin="layout" path="M -4.10256E-6 2.59259E-6 L -0.54519 0.14699 " pathEditMode="relative" ptsTypes="AA">
                                      <p:cBhvr>
                                        <p:cTn id="24" dur="1000" fill="hold"/>
                                        <p:tgtEl>
                                          <p:spTgt spid="157710"/>
                                        </p:tgtEl>
                                        <p:attrNameLst>
                                          <p:attrName>ppt_x</p:attrName>
                                          <p:attrName>ppt_y</p:attrName>
                                        </p:attrNameLst>
                                      </p:cBhvr>
                                    </p:animMotion>
                                  </p:childTnLst>
                                </p:cTn>
                              </p:par>
                              <p:par>
                                <p:cTn id="25" presetID="22" presetClass="entr" presetSubtype="1" fill="hold" nodeType="withEffect">
                                  <p:stCondLst>
                                    <p:cond delay="0"/>
                                  </p:stCondLst>
                                  <p:childTnLst>
                                    <p:set>
                                      <p:cBhvr>
                                        <p:cTn id="26" dur="1" fill="hold">
                                          <p:stCondLst>
                                            <p:cond delay="0"/>
                                          </p:stCondLst>
                                        </p:cTn>
                                        <p:tgtEl>
                                          <p:spTgt spid="157705"/>
                                        </p:tgtEl>
                                        <p:attrNameLst>
                                          <p:attrName>style.visibility</p:attrName>
                                        </p:attrNameLst>
                                      </p:cBhvr>
                                      <p:to>
                                        <p:strVal val="visible"/>
                                      </p:to>
                                    </p:set>
                                    <p:animEffect transition="in" filter="wipe(up)">
                                      <p:cBhvr>
                                        <p:cTn id="27" dur="1000"/>
                                        <p:tgtEl>
                                          <p:spTgt spid="157705"/>
                                        </p:tgtEl>
                                      </p:cBhvr>
                                    </p:animEffect>
                                  </p:childTnLst>
                                </p:cTn>
                              </p:par>
                              <p:par>
                                <p:cTn id="28" presetID="22" presetClass="exit" presetSubtype="1" fill="hold" grpId="1" nodeType="withEffect">
                                  <p:stCondLst>
                                    <p:cond delay="0"/>
                                  </p:stCondLst>
                                  <p:childTnLst>
                                    <p:animEffect transition="out" filter="wipe(up)">
                                      <p:cBhvr>
                                        <p:cTn id="29" dur="1000"/>
                                        <p:tgtEl>
                                          <p:spTgt spid="157707"/>
                                        </p:tgtEl>
                                      </p:cBhvr>
                                    </p:animEffect>
                                    <p:set>
                                      <p:cBhvr>
                                        <p:cTn id="30" dur="1" fill="hold">
                                          <p:stCondLst>
                                            <p:cond delay="999"/>
                                          </p:stCondLst>
                                        </p:cTn>
                                        <p:tgtEl>
                                          <p:spTgt spid="157707"/>
                                        </p:tgtEl>
                                        <p:attrNameLst>
                                          <p:attrName>style.visibility</p:attrName>
                                        </p:attrNameLst>
                                      </p:cBhvr>
                                      <p:to>
                                        <p:strVal val="hidden"/>
                                      </p:to>
                                    </p:set>
                                  </p:childTnLst>
                                </p:cTn>
                              </p:par>
                              <p:par>
                                <p:cTn id="31" presetID="50" presetClass="entr" presetSubtype="0" decel="100000" fill="hold" grpId="0" nodeType="withEffect">
                                  <p:stCondLst>
                                    <p:cond delay="0"/>
                                  </p:stCondLst>
                                  <p:childTnLst>
                                    <p:set>
                                      <p:cBhvr>
                                        <p:cTn id="32" dur="1" fill="hold">
                                          <p:stCondLst>
                                            <p:cond delay="0"/>
                                          </p:stCondLst>
                                        </p:cTn>
                                        <p:tgtEl>
                                          <p:spTgt spid="157709"/>
                                        </p:tgtEl>
                                        <p:attrNameLst>
                                          <p:attrName>style.visibility</p:attrName>
                                        </p:attrNameLst>
                                      </p:cBhvr>
                                      <p:to>
                                        <p:strVal val="visible"/>
                                      </p:to>
                                    </p:set>
                                    <p:anim calcmode="lin" valueType="num">
                                      <p:cBhvr>
                                        <p:cTn id="33" dur="1000" fill="hold"/>
                                        <p:tgtEl>
                                          <p:spTgt spid="157709"/>
                                        </p:tgtEl>
                                        <p:attrNameLst>
                                          <p:attrName>ppt_w</p:attrName>
                                        </p:attrNameLst>
                                      </p:cBhvr>
                                      <p:tavLst>
                                        <p:tav tm="0">
                                          <p:val>
                                            <p:strVal val="#ppt_w+.3"/>
                                          </p:val>
                                        </p:tav>
                                        <p:tav tm="100000">
                                          <p:val>
                                            <p:strVal val="#ppt_w"/>
                                          </p:val>
                                        </p:tav>
                                      </p:tavLst>
                                    </p:anim>
                                    <p:anim calcmode="lin" valueType="num">
                                      <p:cBhvr>
                                        <p:cTn id="34" dur="1000" fill="hold"/>
                                        <p:tgtEl>
                                          <p:spTgt spid="157709"/>
                                        </p:tgtEl>
                                        <p:attrNameLst>
                                          <p:attrName>ppt_h</p:attrName>
                                        </p:attrNameLst>
                                      </p:cBhvr>
                                      <p:tavLst>
                                        <p:tav tm="0">
                                          <p:val>
                                            <p:strVal val="#ppt_h"/>
                                          </p:val>
                                        </p:tav>
                                        <p:tav tm="100000">
                                          <p:val>
                                            <p:strVal val="#ppt_h"/>
                                          </p:val>
                                        </p:tav>
                                      </p:tavLst>
                                    </p:anim>
                                    <p:animEffect transition="in" filter="fade">
                                      <p:cBhvr>
                                        <p:cTn id="35" dur="1000"/>
                                        <p:tgtEl>
                                          <p:spTgt spid="15770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57711"/>
                                        </p:tgtEl>
                                        <p:attrNameLst>
                                          <p:attrName>style.visibility</p:attrName>
                                        </p:attrNameLst>
                                      </p:cBhvr>
                                      <p:to>
                                        <p:strVal val="visible"/>
                                      </p:to>
                                    </p:set>
                                    <p:animEffect transition="in" filter="wipe(left)">
                                      <p:cBhvr>
                                        <p:cTn id="40" dur="1000"/>
                                        <p:tgtEl>
                                          <p:spTgt spid="157711"/>
                                        </p:tgtEl>
                                      </p:cBhvr>
                                    </p:animEffect>
                                  </p:childTnLst>
                                </p:cTn>
                              </p:par>
                              <p:par>
                                <p:cTn id="41" presetID="23" presetClass="exit" presetSubtype="32" fill="hold" grpId="2" nodeType="withEffect">
                                  <p:stCondLst>
                                    <p:cond delay="0"/>
                                  </p:stCondLst>
                                  <p:childTnLst>
                                    <p:anim calcmode="lin" valueType="num">
                                      <p:cBhvr>
                                        <p:cTn id="42" dur="1000"/>
                                        <p:tgtEl>
                                          <p:spTgt spid="157710"/>
                                        </p:tgtEl>
                                        <p:attrNameLst>
                                          <p:attrName>ppt_w</p:attrName>
                                        </p:attrNameLst>
                                      </p:cBhvr>
                                      <p:tavLst>
                                        <p:tav tm="0">
                                          <p:val>
                                            <p:strVal val="ppt_w"/>
                                          </p:val>
                                        </p:tav>
                                        <p:tav tm="100000">
                                          <p:val>
                                            <p:fltVal val="0"/>
                                          </p:val>
                                        </p:tav>
                                      </p:tavLst>
                                    </p:anim>
                                    <p:anim calcmode="lin" valueType="num">
                                      <p:cBhvr>
                                        <p:cTn id="43" dur="1000"/>
                                        <p:tgtEl>
                                          <p:spTgt spid="157710"/>
                                        </p:tgtEl>
                                        <p:attrNameLst>
                                          <p:attrName>ppt_h</p:attrName>
                                        </p:attrNameLst>
                                      </p:cBhvr>
                                      <p:tavLst>
                                        <p:tav tm="0">
                                          <p:val>
                                            <p:strVal val="ppt_h"/>
                                          </p:val>
                                        </p:tav>
                                        <p:tav tm="100000">
                                          <p:val>
                                            <p:fltVal val="0"/>
                                          </p:val>
                                        </p:tav>
                                      </p:tavLst>
                                    </p:anim>
                                    <p:set>
                                      <p:cBhvr>
                                        <p:cTn id="44" dur="1" fill="hold">
                                          <p:stCondLst>
                                            <p:cond delay="999"/>
                                          </p:stCondLst>
                                        </p:cTn>
                                        <p:tgtEl>
                                          <p:spTgt spid="157710"/>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157712"/>
                                        </p:tgtEl>
                                        <p:attrNameLst>
                                          <p:attrName>style.visibility</p:attrName>
                                        </p:attrNameLst>
                                      </p:cBhvr>
                                      <p:to>
                                        <p:strVal val="visible"/>
                                      </p:to>
                                    </p:set>
                                    <p:anim calcmode="lin" valueType="num">
                                      <p:cBhvr>
                                        <p:cTn id="49" dur="1000" fill="hold"/>
                                        <p:tgtEl>
                                          <p:spTgt spid="157712"/>
                                        </p:tgtEl>
                                        <p:attrNameLst>
                                          <p:attrName>ppt_w</p:attrName>
                                        </p:attrNameLst>
                                      </p:cBhvr>
                                      <p:tavLst>
                                        <p:tav tm="0">
                                          <p:val>
                                            <p:strVal val="#ppt_w+.3"/>
                                          </p:val>
                                        </p:tav>
                                        <p:tav tm="100000">
                                          <p:val>
                                            <p:strVal val="#ppt_w"/>
                                          </p:val>
                                        </p:tav>
                                      </p:tavLst>
                                    </p:anim>
                                    <p:anim calcmode="lin" valueType="num">
                                      <p:cBhvr>
                                        <p:cTn id="50" dur="1000" fill="hold"/>
                                        <p:tgtEl>
                                          <p:spTgt spid="157712"/>
                                        </p:tgtEl>
                                        <p:attrNameLst>
                                          <p:attrName>ppt_h</p:attrName>
                                        </p:attrNameLst>
                                      </p:cBhvr>
                                      <p:tavLst>
                                        <p:tav tm="0">
                                          <p:val>
                                            <p:strVal val="#ppt_h"/>
                                          </p:val>
                                        </p:tav>
                                        <p:tav tm="100000">
                                          <p:val>
                                            <p:strVal val="#ppt_h"/>
                                          </p:val>
                                        </p:tav>
                                      </p:tavLst>
                                    </p:anim>
                                    <p:animEffect transition="in" filter="fade">
                                      <p:cBhvr>
                                        <p:cTn id="51" dur="1000"/>
                                        <p:tgtEl>
                                          <p:spTgt spid="157712"/>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grpId="0" nodeType="clickEffect">
                                  <p:stCondLst>
                                    <p:cond delay="0"/>
                                  </p:stCondLst>
                                  <p:childTnLst>
                                    <p:set>
                                      <p:cBhvr>
                                        <p:cTn id="55" dur="1" fill="hold">
                                          <p:stCondLst>
                                            <p:cond delay="0"/>
                                          </p:stCondLst>
                                        </p:cTn>
                                        <p:tgtEl>
                                          <p:spTgt spid="157713"/>
                                        </p:tgtEl>
                                        <p:attrNameLst>
                                          <p:attrName>style.visibility</p:attrName>
                                        </p:attrNameLst>
                                      </p:cBhvr>
                                      <p:to>
                                        <p:strVal val="visible"/>
                                      </p:to>
                                    </p:set>
                                    <p:anim calcmode="lin" valueType="num">
                                      <p:cBhvr>
                                        <p:cTn id="56" dur="1000" fill="hold"/>
                                        <p:tgtEl>
                                          <p:spTgt spid="157713"/>
                                        </p:tgtEl>
                                        <p:attrNameLst>
                                          <p:attrName>ppt_w</p:attrName>
                                        </p:attrNameLst>
                                      </p:cBhvr>
                                      <p:tavLst>
                                        <p:tav tm="0">
                                          <p:val>
                                            <p:strVal val="#ppt_w+.3"/>
                                          </p:val>
                                        </p:tav>
                                        <p:tav tm="100000">
                                          <p:val>
                                            <p:strVal val="#ppt_w"/>
                                          </p:val>
                                        </p:tav>
                                      </p:tavLst>
                                    </p:anim>
                                    <p:anim calcmode="lin" valueType="num">
                                      <p:cBhvr>
                                        <p:cTn id="57" dur="1000" fill="hold"/>
                                        <p:tgtEl>
                                          <p:spTgt spid="157713"/>
                                        </p:tgtEl>
                                        <p:attrNameLst>
                                          <p:attrName>ppt_h</p:attrName>
                                        </p:attrNameLst>
                                      </p:cBhvr>
                                      <p:tavLst>
                                        <p:tav tm="0">
                                          <p:val>
                                            <p:strVal val="#ppt_h"/>
                                          </p:val>
                                        </p:tav>
                                        <p:tav tm="100000">
                                          <p:val>
                                            <p:strVal val="#ppt_h"/>
                                          </p:val>
                                        </p:tav>
                                      </p:tavLst>
                                    </p:anim>
                                    <p:animEffect transition="in" filter="fade">
                                      <p:cBhvr>
                                        <p:cTn id="58" dur="1000"/>
                                        <p:tgtEl>
                                          <p:spTgt spid="157713"/>
                                        </p:tgtEl>
                                      </p:cBhvr>
                                    </p:animEffect>
                                  </p:childTnLst>
                                </p:cTn>
                              </p:par>
                              <p:par>
                                <p:cTn id="59" presetID="50" presetClass="entr" presetSubtype="0" decel="100000" fill="hold" grpId="0" nodeType="withEffect">
                                  <p:stCondLst>
                                    <p:cond delay="0"/>
                                  </p:stCondLst>
                                  <p:childTnLst>
                                    <p:set>
                                      <p:cBhvr>
                                        <p:cTn id="60" dur="1" fill="hold">
                                          <p:stCondLst>
                                            <p:cond delay="0"/>
                                          </p:stCondLst>
                                        </p:cTn>
                                        <p:tgtEl>
                                          <p:spTgt spid="157714"/>
                                        </p:tgtEl>
                                        <p:attrNameLst>
                                          <p:attrName>style.visibility</p:attrName>
                                        </p:attrNameLst>
                                      </p:cBhvr>
                                      <p:to>
                                        <p:strVal val="visible"/>
                                      </p:to>
                                    </p:set>
                                    <p:anim calcmode="lin" valueType="num">
                                      <p:cBhvr>
                                        <p:cTn id="61" dur="1000" fill="hold"/>
                                        <p:tgtEl>
                                          <p:spTgt spid="157714"/>
                                        </p:tgtEl>
                                        <p:attrNameLst>
                                          <p:attrName>ppt_w</p:attrName>
                                        </p:attrNameLst>
                                      </p:cBhvr>
                                      <p:tavLst>
                                        <p:tav tm="0">
                                          <p:val>
                                            <p:strVal val="#ppt_w+.3"/>
                                          </p:val>
                                        </p:tav>
                                        <p:tav tm="100000">
                                          <p:val>
                                            <p:strVal val="#ppt_w"/>
                                          </p:val>
                                        </p:tav>
                                      </p:tavLst>
                                    </p:anim>
                                    <p:anim calcmode="lin" valueType="num">
                                      <p:cBhvr>
                                        <p:cTn id="62" dur="1000" fill="hold"/>
                                        <p:tgtEl>
                                          <p:spTgt spid="157714"/>
                                        </p:tgtEl>
                                        <p:attrNameLst>
                                          <p:attrName>ppt_h</p:attrName>
                                        </p:attrNameLst>
                                      </p:cBhvr>
                                      <p:tavLst>
                                        <p:tav tm="0">
                                          <p:val>
                                            <p:strVal val="#ppt_h"/>
                                          </p:val>
                                        </p:tav>
                                        <p:tav tm="100000">
                                          <p:val>
                                            <p:strVal val="#ppt_h"/>
                                          </p:val>
                                        </p:tav>
                                      </p:tavLst>
                                    </p:anim>
                                    <p:animEffect transition="in" filter="fade">
                                      <p:cBhvr>
                                        <p:cTn id="63" dur="1000"/>
                                        <p:tgtEl>
                                          <p:spTgt spid="157714"/>
                                        </p:tgtEl>
                                      </p:cBhvr>
                                    </p:animEffect>
                                  </p:childTnLst>
                                </p:cTn>
                              </p:par>
                              <p:par>
                                <p:cTn id="64" presetID="50" presetClass="entr" presetSubtype="0" decel="100000" fill="hold" grpId="0" nodeType="withEffect">
                                  <p:stCondLst>
                                    <p:cond delay="0"/>
                                  </p:stCondLst>
                                  <p:childTnLst>
                                    <p:set>
                                      <p:cBhvr>
                                        <p:cTn id="65" dur="1" fill="hold">
                                          <p:stCondLst>
                                            <p:cond delay="0"/>
                                          </p:stCondLst>
                                        </p:cTn>
                                        <p:tgtEl>
                                          <p:spTgt spid="157715"/>
                                        </p:tgtEl>
                                        <p:attrNameLst>
                                          <p:attrName>style.visibility</p:attrName>
                                        </p:attrNameLst>
                                      </p:cBhvr>
                                      <p:to>
                                        <p:strVal val="visible"/>
                                      </p:to>
                                    </p:set>
                                    <p:anim calcmode="lin" valueType="num">
                                      <p:cBhvr>
                                        <p:cTn id="66" dur="1000" fill="hold"/>
                                        <p:tgtEl>
                                          <p:spTgt spid="157715"/>
                                        </p:tgtEl>
                                        <p:attrNameLst>
                                          <p:attrName>ppt_w</p:attrName>
                                        </p:attrNameLst>
                                      </p:cBhvr>
                                      <p:tavLst>
                                        <p:tav tm="0">
                                          <p:val>
                                            <p:strVal val="#ppt_w+.3"/>
                                          </p:val>
                                        </p:tav>
                                        <p:tav tm="100000">
                                          <p:val>
                                            <p:strVal val="#ppt_w"/>
                                          </p:val>
                                        </p:tav>
                                      </p:tavLst>
                                    </p:anim>
                                    <p:anim calcmode="lin" valueType="num">
                                      <p:cBhvr>
                                        <p:cTn id="67" dur="1000" fill="hold"/>
                                        <p:tgtEl>
                                          <p:spTgt spid="157715"/>
                                        </p:tgtEl>
                                        <p:attrNameLst>
                                          <p:attrName>ppt_h</p:attrName>
                                        </p:attrNameLst>
                                      </p:cBhvr>
                                      <p:tavLst>
                                        <p:tav tm="0">
                                          <p:val>
                                            <p:strVal val="#ppt_h"/>
                                          </p:val>
                                        </p:tav>
                                        <p:tav tm="100000">
                                          <p:val>
                                            <p:strVal val="#ppt_h"/>
                                          </p:val>
                                        </p:tav>
                                      </p:tavLst>
                                    </p:anim>
                                    <p:animEffect transition="in" filter="fade">
                                      <p:cBhvr>
                                        <p:cTn id="68" dur="1000"/>
                                        <p:tgtEl>
                                          <p:spTgt spid="157715"/>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mph" presetSubtype="2" repeatCount="2000" autoRev="1" fill="hold" nodeType="clickEffect">
                                  <p:stCondLst>
                                    <p:cond delay="0"/>
                                  </p:stCondLst>
                                  <p:childTnLst>
                                    <p:animClr clrSpc="rgb" dir="cw">
                                      <p:cBhvr>
                                        <p:cTn id="72" dur="500" fill="hold"/>
                                        <p:tgtEl>
                                          <p:spTgt spid="157713"/>
                                        </p:tgtEl>
                                        <p:attrNameLst>
                                          <p:attrName>fillcolor</p:attrName>
                                        </p:attrNameLst>
                                      </p:cBhvr>
                                      <p:to>
                                        <a:srgbClr val="FF9900"/>
                                      </p:to>
                                    </p:animClr>
                                    <p:set>
                                      <p:cBhvr>
                                        <p:cTn id="73" dur="500" fill="hold"/>
                                        <p:tgtEl>
                                          <p:spTgt spid="157713"/>
                                        </p:tgtEl>
                                        <p:attrNameLst>
                                          <p:attrName>fill.type</p:attrName>
                                        </p:attrNameLst>
                                      </p:cBhvr>
                                      <p:to>
                                        <p:strVal val="solid"/>
                                      </p:to>
                                    </p:set>
                                    <p:set>
                                      <p:cBhvr>
                                        <p:cTn id="74" dur="500" fill="hold"/>
                                        <p:tgtEl>
                                          <p:spTgt spid="157713"/>
                                        </p:tgtEl>
                                        <p:attrNameLst>
                                          <p:attrName>fill.on</p:attrName>
                                        </p:attrNameLst>
                                      </p:cBhvr>
                                      <p:to>
                                        <p:strVal val="true"/>
                                      </p:to>
                                    </p:set>
                                  </p:childTnLst>
                                </p:cTn>
                              </p:par>
                            </p:childTnLst>
                          </p:cTn>
                        </p:par>
                      </p:childTnLst>
                    </p:cTn>
                  </p:par>
                  <p:par>
                    <p:cTn id="75" fill="hold">
                      <p:stCondLst>
                        <p:cond delay="indefinite"/>
                      </p:stCondLst>
                      <p:childTnLst>
                        <p:par>
                          <p:cTn id="76" fill="hold">
                            <p:stCondLst>
                              <p:cond delay="0"/>
                            </p:stCondLst>
                            <p:childTnLst>
                              <p:par>
                                <p:cTn id="77" presetID="50" presetClass="entr" presetSubtype="0" decel="100000" fill="hold" grpId="0" nodeType="clickEffect">
                                  <p:stCondLst>
                                    <p:cond delay="0"/>
                                  </p:stCondLst>
                                  <p:childTnLst>
                                    <p:set>
                                      <p:cBhvr>
                                        <p:cTn id="78" dur="1" fill="hold">
                                          <p:stCondLst>
                                            <p:cond delay="0"/>
                                          </p:stCondLst>
                                        </p:cTn>
                                        <p:tgtEl>
                                          <p:spTgt spid="157716"/>
                                        </p:tgtEl>
                                        <p:attrNameLst>
                                          <p:attrName>style.visibility</p:attrName>
                                        </p:attrNameLst>
                                      </p:cBhvr>
                                      <p:to>
                                        <p:strVal val="visible"/>
                                      </p:to>
                                    </p:set>
                                    <p:anim calcmode="lin" valueType="num">
                                      <p:cBhvr>
                                        <p:cTn id="79" dur="1000" fill="hold"/>
                                        <p:tgtEl>
                                          <p:spTgt spid="157716"/>
                                        </p:tgtEl>
                                        <p:attrNameLst>
                                          <p:attrName>ppt_w</p:attrName>
                                        </p:attrNameLst>
                                      </p:cBhvr>
                                      <p:tavLst>
                                        <p:tav tm="0">
                                          <p:val>
                                            <p:strVal val="#ppt_w+.3"/>
                                          </p:val>
                                        </p:tav>
                                        <p:tav tm="100000">
                                          <p:val>
                                            <p:strVal val="#ppt_w"/>
                                          </p:val>
                                        </p:tav>
                                      </p:tavLst>
                                    </p:anim>
                                    <p:anim calcmode="lin" valueType="num">
                                      <p:cBhvr>
                                        <p:cTn id="80" dur="1000" fill="hold"/>
                                        <p:tgtEl>
                                          <p:spTgt spid="157716"/>
                                        </p:tgtEl>
                                        <p:attrNameLst>
                                          <p:attrName>ppt_h</p:attrName>
                                        </p:attrNameLst>
                                      </p:cBhvr>
                                      <p:tavLst>
                                        <p:tav tm="0">
                                          <p:val>
                                            <p:strVal val="#ppt_h"/>
                                          </p:val>
                                        </p:tav>
                                        <p:tav tm="100000">
                                          <p:val>
                                            <p:strVal val="#ppt_h"/>
                                          </p:val>
                                        </p:tav>
                                      </p:tavLst>
                                    </p:anim>
                                    <p:animEffect transition="in" filter="fade">
                                      <p:cBhvr>
                                        <p:cTn id="81" dur="1000"/>
                                        <p:tgtEl>
                                          <p:spTgt spid="157716"/>
                                        </p:tgtEl>
                                      </p:cBhvr>
                                    </p:animEffect>
                                  </p:childTnLst>
                                </p:cTn>
                              </p:par>
                              <p:par>
                                <p:cTn id="82" presetID="22" presetClass="entr" presetSubtype="1" fill="hold" nodeType="withEffect">
                                  <p:stCondLst>
                                    <p:cond delay="0"/>
                                  </p:stCondLst>
                                  <p:childTnLst>
                                    <p:set>
                                      <p:cBhvr>
                                        <p:cTn id="83" dur="1" fill="hold">
                                          <p:stCondLst>
                                            <p:cond delay="0"/>
                                          </p:stCondLst>
                                        </p:cTn>
                                        <p:tgtEl>
                                          <p:spTgt spid="157704"/>
                                        </p:tgtEl>
                                        <p:attrNameLst>
                                          <p:attrName>style.visibility</p:attrName>
                                        </p:attrNameLst>
                                      </p:cBhvr>
                                      <p:to>
                                        <p:strVal val="visible"/>
                                      </p:to>
                                    </p:set>
                                    <p:animEffect transition="in" filter="wipe(up)">
                                      <p:cBhvr>
                                        <p:cTn id="84" dur="1000"/>
                                        <p:tgtEl>
                                          <p:spTgt spid="157704"/>
                                        </p:tgtEl>
                                      </p:cBhvr>
                                    </p:animEffect>
                                  </p:childTnLst>
                                </p:cTn>
                              </p:par>
                              <p:par>
                                <p:cTn id="85" presetID="22" presetClass="exit" presetSubtype="1" fill="hold" grpId="1" nodeType="withEffect">
                                  <p:stCondLst>
                                    <p:cond delay="0"/>
                                  </p:stCondLst>
                                  <p:childTnLst>
                                    <p:animEffect transition="out" filter="wipe(up)">
                                      <p:cBhvr>
                                        <p:cTn id="86" dur="1000"/>
                                        <p:tgtEl>
                                          <p:spTgt spid="157709"/>
                                        </p:tgtEl>
                                      </p:cBhvr>
                                    </p:animEffect>
                                    <p:set>
                                      <p:cBhvr>
                                        <p:cTn id="87" dur="1" fill="hold">
                                          <p:stCondLst>
                                            <p:cond delay="999"/>
                                          </p:stCondLst>
                                        </p:cTn>
                                        <p:tgtEl>
                                          <p:spTgt spid="157709"/>
                                        </p:tgtEl>
                                        <p:attrNameLst>
                                          <p:attrName>style.visibility</p:attrName>
                                        </p:attrNameLst>
                                      </p:cBhvr>
                                      <p:to>
                                        <p:strVal val="hidden"/>
                                      </p:to>
                                    </p:set>
                                  </p:childTnLst>
                                </p:cTn>
                              </p:par>
                              <p:par>
                                <p:cTn id="88" presetID="10" presetClass="exit" presetSubtype="0" fill="hold" grpId="1" nodeType="withEffect">
                                  <p:stCondLst>
                                    <p:cond delay="0"/>
                                  </p:stCondLst>
                                  <p:childTnLst>
                                    <p:animEffect transition="out" filter="fade">
                                      <p:cBhvr>
                                        <p:cTn id="89" dur="1000"/>
                                        <p:tgtEl>
                                          <p:spTgt spid="157712"/>
                                        </p:tgtEl>
                                      </p:cBhvr>
                                    </p:animEffect>
                                    <p:set>
                                      <p:cBhvr>
                                        <p:cTn id="90" dur="1" fill="hold">
                                          <p:stCondLst>
                                            <p:cond delay="999"/>
                                          </p:stCondLst>
                                        </p:cTn>
                                        <p:tgtEl>
                                          <p:spTgt spid="157712"/>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1000"/>
                                        <p:tgtEl>
                                          <p:spTgt spid="157713"/>
                                        </p:tgtEl>
                                      </p:cBhvr>
                                    </p:animEffect>
                                    <p:set>
                                      <p:cBhvr>
                                        <p:cTn id="93" dur="1" fill="hold">
                                          <p:stCondLst>
                                            <p:cond delay="999"/>
                                          </p:stCondLst>
                                        </p:cTn>
                                        <p:tgtEl>
                                          <p:spTgt spid="157713"/>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1000"/>
                                        <p:tgtEl>
                                          <p:spTgt spid="157714"/>
                                        </p:tgtEl>
                                      </p:cBhvr>
                                    </p:animEffect>
                                    <p:set>
                                      <p:cBhvr>
                                        <p:cTn id="96" dur="1" fill="hold">
                                          <p:stCondLst>
                                            <p:cond delay="999"/>
                                          </p:stCondLst>
                                        </p:cTn>
                                        <p:tgtEl>
                                          <p:spTgt spid="157714"/>
                                        </p:tgtEl>
                                        <p:attrNameLst>
                                          <p:attrName>style.visibility</p:attrName>
                                        </p:attrNameLst>
                                      </p:cBhvr>
                                      <p:to>
                                        <p:strVal val="hidden"/>
                                      </p:to>
                                    </p:set>
                                  </p:childTnLst>
                                </p:cTn>
                              </p:par>
                              <p:par>
                                <p:cTn id="97" presetID="10" presetClass="exit" presetSubtype="0" fill="hold" grpId="1" nodeType="withEffect">
                                  <p:stCondLst>
                                    <p:cond delay="0"/>
                                  </p:stCondLst>
                                  <p:childTnLst>
                                    <p:animEffect transition="out" filter="fade">
                                      <p:cBhvr>
                                        <p:cTn id="98" dur="1000"/>
                                        <p:tgtEl>
                                          <p:spTgt spid="157715"/>
                                        </p:tgtEl>
                                      </p:cBhvr>
                                    </p:animEffect>
                                    <p:set>
                                      <p:cBhvr>
                                        <p:cTn id="99" dur="1" fill="hold">
                                          <p:stCondLst>
                                            <p:cond delay="999"/>
                                          </p:stCondLst>
                                        </p:cTn>
                                        <p:tgtEl>
                                          <p:spTgt spid="157715"/>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23" presetClass="entr" presetSubtype="16" fill="hold" grpId="0" nodeType="clickEffect">
                                  <p:stCondLst>
                                    <p:cond delay="0"/>
                                  </p:stCondLst>
                                  <p:childTnLst>
                                    <p:set>
                                      <p:cBhvr>
                                        <p:cTn id="103" dur="1" fill="hold">
                                          <p:stCondLst>
                                            <p:cond delay="0"/>
                                          </p:stCondLst>
                                        </p:cTn>
                                        <p:tgtEl>
                                          <p:spTgt spid="157717"/>
                                        </p:tgtEl>
                                        <p:attrNameLst>
                                          <p:attrName>style.visibility</p:attrName>
                                        </p:attrNameLst>
                                      </p:cBhvr>
                                      <p:to>
                                        <p:strVal val="visible"/>
                                      </p:to>
                                    </p:set>
                                    <p:anim calcmode="lin" valueType="num">
                                      <p:cBhvr>
                                        <p:cTn id="104" dur="1000" fill="hold"/>
                                        <p:tgtEl>
                                          <p:spTgt spid="157717"/>
                                        </p:tgtEl>
                                        <p:attrNameLst>
                                          <p:attrName>ppt_w</p:attrName>
                                        </p:attrNameLst>
                                      </p:cBhvr>
                                      <p:tavLst>
                                        <p:tav tm="0">
                                          <p:val>
                                            <p:fltVal val="0"/>
                                          </p:val>
                                        </p:tav>
                                        <p:tav tm="100000">
                                          <p:val>
                                            <p:strVal val="#ppt_w"/>
                                          </p:val>
                                        </p:tav>
                                      </p:tavLst>
                                    </p:anim>
                                    <p:anim calcmode="lin" valueType="num">
                                      <p:cBhvr>
                                        <p:cTn id="105" dur="1000" fill="hold"/>
                                        <p:tgtEl>
                                          <p:spTgt spid="157717"/>
                                        </p:tgtEl>
                                        <p:attrNameLst>
                                          <p:attrName>ppt_h</p:attrName>
                                        </p:attrNameLst>
                                      </p:cBhvr>
                                      <p:tavLst>
                                        <p:tav tm="0">
                                          <p:val>
                                            <p:fltVal val="0"/>
                                          </p:val>
                                        </p:tav>
                                        <p:tav tm="100000">
                                          <p:val>
                                            <p:strVal val="#ppt_h"/>
                                          </p:val>
                                        </p:tav>
                                      </p:tavLst>
                                    </p:anim>
                                  </p:childTnLst>
                                </p:cTn>
                              </p:par>
                            </p:childTnLst>
                          </p:cTn>
                        </p:par>
                      </p:childTnLst>
                    </p:cTn>
                  </p:par>
                  <p:par>
                    <p:cTn id="106" fill="hold">
                      <p:stCondLst>
                        <p:cond delay="indefinite"/>
                      </p:stCondLst>
                      <p:childTnLst>
                        <p:par>
                          <p:cTn id="107" fill="hold">
                            <p:stCondLst>
                              <p:cond delay="0"/>
                            </p:stCondLst>
                            <p:childTnLst>
                              <p:par>
                                <p:cTn id="108" presetID="23" presetClass="entr" presetSubtype="36" fill="hold" grpId="0" nodeType="clickEffect">
                                  <p:stCondLst>
                                    <p:cond delay="0"/>
                                  </p:stCondLst>
                                  <p:childTnLst>
                                    <p:set>
                                      <p:cBhvr>
                                        <p:cTn id="109" dur="1" fill="hold">
                                          <p:stCondLst>
                                            <p:cond delay="0"/>
                                          </p:stCondLst>
                                        </p:cTn>
                                        <p:tgtEl>
                                          <p:spTgt spid="157719"/>
                                        </p:tgtEl>
                                        <p:attrNameLst>
                                          <p:attrName>style.visibility</p:attrName>
                                        </p:attrNameLst>
                                      </p:cBhvr>
                                      <p:to>
                                        <p:strVal val="visible"/>
                                      </p:to>
                                    </p:set>
                                    <p:anim calcmode="lin" valueType="num">
                                      <p:cBhvr>
                                        <p:cTn id="110" dur="1000" fill="hold"/>
                                        <p:tgtEl>
                                          <p:spTgt spid="157719"/>
                                        </p:tgtEl>
                                        <p:attrNameLst>
                                          <p:attrName>ppt_w</p:attrName>
                                        </p:attrNameLst>
                                      </p:cBhvr>
                                      <p:tavLst>
                                        <p:tav tm="0">
                                          <p:val>
                                            <p:strVal val="(6*min(max(#ppt_w*#ppt_h,.3),1)-7.4)/-.7*#ppt_w"/>
                                          </p:val>
                                        </p:tav>
                                        <p:tav tm="100000">
                                          <p:val>
                                            <p:strVal val="#ppt_w"/>
                                          </p:val>
                                        </p:tav>
                                      </p:tavLst>
                                    </p:anim>
                                    <p:anim calcmode="lin" valueType="num">
                                      <p:cBhvr>
                                        <p:cTn id="111" dur="1000" fill="hold"/>
                                        <p:tgtEl>
                                          <p:spTgt spid="157719"/>
                                        </p:tgtEl>
                                        <p:attrNameLst>
                                          <p:attrName>ppt_h</p:attrName>
                                        </p:attrNameLst>
                                      </p:cBhvr>
                                      <p:tavLst>
                                        <p:tav tm="0">
                                          <p:val>
                                            <p:strVal val="(6*min(max(#ppt_w*#ppt_h,.3),1)-7.4)/-.7*#ppt_h"/>
                                          </p:val>
                                        </p:tav>
                                        <p:tav tm="100000">
                                          <p:val>
                                            <p:strVal val="#ppt_h"/>
                                          </p:val>
                                        </p:tav>
                                      </p:tavLst>
                                    </p:anim>
                                    <p:anim calcmode="lin" valueType="num">
                                      <p:cBhvr>
                                        <p:cTn id="112" dur="1000" fill="hold"/>
                                        <p:tgtEl>
                                          <p:spTgt spid="157719"/>
                                        </p:tgtEl>
                                        <p:attrNameLst>
                                          <p:attrName>ppt_x</p:attrName>
                                        </p:attrNameLst>
                                      </p:cBhvr>
                                      <p:tavLst>
                                        <p:tav tm="0">
                                          <p:val>
                                            <p:fltVal val="0.5"/>
                                          </p:val>
                                        </p:tav>
                                        <p:tav tm="100000">
                                          <p:val>
                                            <p:strVal val="#ppt_x"/>
                                          </p:val>
                                        </p:tav>
                                      </p:tavLst>
                                    </p:anim>
                                    <p:anim calcmode="lin" valueType="num">
                                      <p:cBhvr>
                                        <p:cTn id="113" dur="1000" fill="hold"/>
                                        <p:tgtEl>
                                          <p:spTgt spid="157719"/>
                                        </p:tgtEl>
                                        <p:attrNameLst>
                                          <p:attrName>ppt_y</p:attrName>
                                        </p:attrNameLst>
                                      </p:cBhvr>
                                      <p:tavLst>
                                        <p:tav tm="0">
                                          <p:val>
                                            <p:strVal val="1+(6*min(max(#ppt_w*#ppt_h,.3),1)-7.4)/-.7*#ppt_h/2"/>
                                          </p:val>
                                        </p:tav>
                                        <p:tav tm="100000">
                                          <p:val>
                                            <p:strVal val="#ppt_y"/>
                                          </p:val>
                                        </p:tav>
                                      </p:tavLst>
                                    </p:anim>
                                  </p:childTnLst>
                                </p:cTn>
                              </p:par>
                              <p:par>
                                <p:cTn id="114" presetID="23" presetClass="exit" presetSubtype="32" fill="hold" grpId="1" nodeType="withEffect">
                                  <p:stCondLst>
                                    <p:cond delay="0"/>
                                  </p:stCondLst>
                                  <p:childTnLst>
                                    <p:anim calcmode="lin" valueType="num">
                                      <p:cBhvr>
                                        <p:cTn id="115" dur="1000"/>
                                        <p:tgtEl>
                                          <p:spTgt spid="157717"/>
                                        </p:tgtEl>
                                        <p:attrNameLst>
                                          <p:attrName>ppt_w</p:attrName>
                                        </p:attrNameLst>
                                      </p:cBhvr>
                                      <p:tavLst>
                                        <p:tav tm="0">
                                          <p:val>
                                            <p:strVal val="ppt_w"/>
                                          </p:val>
                                        </p:tav>
                                        <p:tav tm="100000">
                                          <p:val>
                                            <p:fltVal val="0"/>
                                          </p:val>
                                        </p:tav>
                                      </p:tavLst>
                                    </p:anim>
                                    <p:anim calcmode="lin" valueType="num">
                                      <p:cBhvr>
                                        <p:cTn id="116" dur="1000"/>
                                        <p:tgtEl>
                                          <p:spTgt spid="157717"/>
                                        </p:tgtEl>
                                        <p:attrNameLst>
                                          <p:attrName>ppt_h</p:attrName>
                                        </p:attrNameLst>
                                      </p:cBhvr>
                                      <p:tavLst>
                                        <p:tav tm="0">
                                          <p:val>
                                            <p:strVal val="ppt_h"/>
                                          </p:val>
                                        </p:tav>
                                        <p:tav tm="100000">
                                          <p:val>
                                            <p:fltVal val="0"/>
                                          </p:val>
                                        </p:tav>
                                      </p:tavLst>
                                    </p:anim>
                                    <p:set>
                                      <p:cBhvr>
                                        <p:cTn id="117" dur="1" fill="hold">
                                          <p:stCondLst>
                                            <p:cond delay="999"/>
                                          </p:stCondLst>
                                        </p:cTn>
                                        <p:tgtEl>
                                          <p:spTgt spid="157717"/>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23" presetClass="entr" presetSubtype="16" fill="hold" grpId="0" nodeType="clickEffect">
                                  <p:stCondLst>
                                    <p:cond delay="0"/>
                                  </p:stCondLst>
                                  <p:childTnLst>
                                    <p:set>
                                      <p:cBhvr>
                                        <p:cTn id="121" dur="1" fill="hold">
                                          <p:stCondLst>
                                            <p:cond delay="0"/>
                                          </p:stCondLst>
                                        </p:cTn>
                                        <p:tgtEl>
                                          <p:spTgt spid="157727"/>
                                        </p:tgtEl>
                                        <p:attrNameLst>
                                          <p:attrName>style.visibility</p:attrName>
                                        </p:attrNameLst>
                                      </p:cBhvr>
                                      <p:to>
                                        <p:strVal val="visible"/>
                                      </p:to>
                                    </p:set>
                                    <p:anim calcmode="lin" valueType="num">
                                      <p:cBhvr>
                                        <p:cTn id="122" dur="1000" fill="hold"/>
                                        <p:tgtEl>
                                          <p:spTgt spid="157727"/>
                                        </p:tgtEl>
                                        <p:attrNameLst>
                                          <p:attrName>ppt_w</p:attrName>
                                        </p:attrNameLst>
                                      </p:cBhvr>
                                      <p:tavLst>
                                        <p:tav tm="0">
                                          <p:val>
                                            <p:fltVal val="0"/>
                                          </p:val>
                                        </p:tav>
                                        <p:tav tm="100000">
                                          <p:val>
                                            <p:strVal val="#ppt_w"/>
                                          </p:val>
                                        </p:tav>
                                      </p:tavLst>
                                    </p:anim>
                                    <p:anim calcmode="lin" valueType="num">
                                      <p:cBhvr>
                                        <p:cTn id="123" dur="1000" fill="hold"/>
                                        <p:tgtEl>
                                          <p:spTgt spid="157727"/>
                                        </p:tgtEl>
                                        <p:attrNameLst>
                                          <p:attrName>ppt_h</p:attrName>
                                        </p:attrNameLst>
                                      </p:cBhvr>
                                      <p:tavLst>
                                        <p:tav tm="0">
                                          <p:val>
                                            <p:fltVal val="0"/>
                                          </p:val>
                                        </p:tav>
                                        <p:tav tm="100000">
                                          <p:val>
                                            <p:strVal val="#ppt_h"/>
                                          </p:val>
                                        </p:tav>
                                      </p:tavLst>
                                    </p:anim>
                                  </p:childTnLst>
                                </p:cTn>
                              </p:par>
                              <p:par>
                                <p:cTn id="124" presetID="1" presetClass="exit" presetSubtype="0" fill="hold" grpId="1" nodeType="withEffect">
                                  <p:stCondLst>
                                    <p:cond delay="0"/>
                                  </p:stCondLst>
                                  <p:childTnLst>
                                    <p:set>
                                      <p:cBhvr>
                                        <p:cTn id="125" dur="1" fill="hold">
                                          <p:stCondLst>
                                            <p:cond delay="0"/>
                                          </p:stCondLst>
                                        </p:cTn>
                                        <p:tgtEl>
                                          <p:spTgt spid="157719"/>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23" presetClass="exit" presetSubtype="32" fill="hold" grpId="1" nodeType="clickEffect">
                                  <p:stCondLst>
                                    <p:cond delay="0"/>
                                  </p:stCondLst>
                                  <p:childTnLst>
                                    <p:anim calcmode="lin" valueType="num">
                                      <p:cBhvr>
                                        <p:cTn id="129" dur="500"/>
                                        <p:tgtEl>
                                          <p:spTgt spid="157716"/>
                                        </p:tgtEl>
                                        <p:attrNameLst>
                                          <p:attrName>ppt_w</p:attrName>
                                        </p:attrNameLst>
                                      </p:cBhvr>
                                      <p:tavLst>
                                        <p:tav tm="0">
                                          <p:val>
                                            <p:strVal val="ppt_w"/>
                                          </p:val>
                                        </p:tav>
                                        <p:tav tm="100000">
                                          <p:val>
                                            <p:fltVal val="0"/>
                                          </p:val>
                                        </p:tav>
                                      </p:tavLst>
                                    </p:anim>
                                    <p:anim calcmode="lin" valueType="num">
                                      <p:cBhvr>
                                        <p:cTn id="130" dur="500"/>
                                        <p:tgtEl>
                                          <p:spTgt spid="157716"/>
                                        </p:tgtEl>
                                        <p:attrNameLst>
                                          <p:attrName>ppt_h</p:attrName>
                                        </p:attrNameLst>
                                      </p:cBhvr>
                                      <p:tavLst>
                                        <p:tav tm="0">
                                          <p:val>
                                            <p:strVal val="ppt_h"/>
                                          </p:val>
                                        </p:tav>
                                        <p:tav tm="100000">
                                          <p:val>
                                            <p:fltVal val="0"/>
                                          </p:val>
                                        </p:tav>
                                      </p:tavLst>
                                    </p:anim>
                                    <p:set>
                                      <p:cBhvr>
                                        <p:cTn id="131" dur="1" fill="hold">
                                          <p:stCondLst>
                                            <p:cond delay="499"/>
                                          </p:stCondLst>
                                        </p:cTn>
                                        <p:tgtEl>
                                          <p:spTgt spid="157716"/>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500"/>
                                        <p:tgtEl>
                                          <p:spTgt spid="157727"/>
                                        </p:tgtEl>
                                      </p:cBhvr>
                                    </p:animEffect>
                                    <p:set>
                                      <p:cBhvr>
                                        <p:cTn id="134" dur="1" fill="hold">
                                          <p:stCondLst>
                                            <p:cond delay="499"/>
                                          </p:stCondLst>
                                        </p:cTn>
                                        <p:tgtEl>
                                          <p:spTgt spid="157727"/>
                                        </p:tgtEl>
                                        <p:attrNameLst>
                                          <p:attrName>style.visibility</p:attrName>
                                        </p:attrNameLst>
                                      </p:cBhvr>
                                      <p:to>
                                        <p:strVal val="hidden"/>
                                      </p:to>
                                    </p:set>
                                  </p:childTnLst>
                                </p:cTn>
                              </p:par>
                              <p:par>
                                <p:cTn id="135" presetID="22" presetClass="entr" presetSubtype="8" fill="hold" grpId="0" nodeType="withEffect">
                                  <p:stCondLst>
                                    <p:cond delay="0"/>
                                  </p:stCondLst>
                                  <p:childTnLst>
                                    <p:set>
                                      <p:cBhvr>
                                        <p:cTn id="136" dur="1" fill="hold">
                                          <p:stCondLst>
                                            <p:cond delay="0"/>
                                          </p:stCondLst>
                                        </p:cTn>
                                        <p:tgtEl>
                                          <p:spTgt spid="157718"/>
                                        </p:tgtEl>
                                        <p:attrNameLst>
                                          <p:attrName>style.visibility</p:attrName>
                                        </p:attrNameLst>
                                      </p:cBhvr>
                                      <p:to>
                                        <p:strVal val="visible"/>
                                      </p:to>
                                    </p:set>
                                    <p:animEffect transition="in" filter="wipe(left)">
                                      <p:cBhvr>
                                        <p:cTn id="137" dur="1000"/>
                                        <p:tgtEl>
                                          <p:spTgt spid="157718"/>
                                        </p:tgtEl>
                                      </p:cBhvr>
                                    </p:animEffect>
                                  </p:childTnLst>
                                </p:cTn>
                              </p:par>
                              <p:par>
                                <p:cTn id="138" presetID="22" presetClass="entr" presetSubtype="8" fill="hold" nodeType="withEffect">
                                  <p:stCondLst>
                                    <p:cond delay="0"/>
                                  </p:stCondLst>
                                  <p:childTnLst>
                                    <p:set>
                                      <p:cBhvr>
                                        <p:cTn id="139" dur="1" fill="hold">
                                          <p:stCondLst>
                                            <p:cond delay="0"/>
                                          </p:stCondLst>
                                        </p:cTn>
                                        <p:tgtEl>
                                          <p:spTgt spid="157701"/>
                                        </p:tgtEl>
                                        <p:attrNameLst>
                                          <p:attrName>style.visibility</p:attrName>
                                        </p:attrNameLst>
                                      </p:cBhvr>
                                      <p:to>
                                        <p:strVal val="visible"/>
                                      </p:to>
                                    </p:set>
                                    <p:animEffect transition="in" filter="wipe(left)">
                                      <p:cBhvr>
                                        <p:cTn id="140" dur="1000"/>
                                        <p:tgtEl>
                                          <p:spTgt spid="157701"/>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xit" presetSubtype="8" fill="hold" grpId="1" nodeType="clickEffect">
                                  <p:stCondLst>
                                    <p:cond delay="0"/>
                                  </p:stCondLst>
                                  <p:childTnLst>
                                    <p:animEffect transition="out" filter="wipe(left)">
                                      <p:cBhvr>
                                        <p:cTn id="144" dur="1000"/>
                                        <p:tgtEl>
                                          <p:spTgt spid="157718"/>
                                        </p:tgtEl>
                                      </p:cBhvr>
                                    </p:animEffect>
                                    <p:set>
                                      <p:cBhvr>
                                        <p:cTn id="145" dur="1" fill="hold">
                                          <p:stCondLst>
                                            <p:cond delay="999"/>
                                          </p:stCondLst>
                                        </p:cTn>
                                        <p:tgtEl>
                                          <p:spTgt spid="157718"/>
                                        </p:tgtEl>
                                        <p:attrNameLst>
                                          <p:attrName>style.visibility</p:attrName>
                                        </p:attrNameLst>
                                      </p:cBhvr>
                                      <p:to>
                                        <p:strVal val="hidden"/>
                                      </p:to>
                                    </p:set>
                                  </p:childTnLst>
                                </p:cTn>
                              </p:par>
                              <p:par>
                                <p:cTn id="146" presetID="22" presetClass="entr" presetSubtype="8" fill="hold" grpId="0" nodeType="withEffect">
                                  <p:stCondLst>
                                    <p:cond delay="0"/>
                                  </p:stCondLst>
                                  <p:childTnLst>
                                    <p:set>
                                      <p:cBhvr>
                                        <p:cTn id="147" dur="1" fill="hold">
                                          <p:stCondLst>
                                            <p:cond delay="0"/>
                                          </p:stCondLst>
                                        </p:cTn>
                                        <p:tgtEl>
                                          <p:spTgt spid="157720"/>
                                        </p:tgtEl>
                                        <p:attrNameLst>
                                          <p:attrName>style.visibility</p:attrName>
                                        </p:attrNameLst>
                                      </p:cBhvr>
                                      <p:to>
                                        <p:strVal val="visible"/>
                                      </p:to>
                                    </p:set>
                                    <p:animEffect transition="in" filter="wipe(left)">
                                      <p:cBhvr>
                                        <p:cTn id="148" dur="1000"/>
                                        <p:tgtEl>
                                          <p:spTgt spid="157720"/>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xit" presetSubtype="8" fill="hold" grpId="1" nodeType="clickEffect">
                                  <p:stCondLst>
                                    <p:cond delay="0"/>
                                  </p:stCondLst>
                                  <p:childTnLst>
                                    <p:animEffect transition="out" filter="wipe(left)">
                                      <p:cBhvr>
                                        <p:cTn id="152" dur="1000"/>
                                        <p:tgtEl>
                                          <p:spTgt spid="157720"/>
                                        </p:tgtEl>
                                      </p:cBhvr>
                                    </p:animEffect>
                                    <p:set>
                                      <p:cBhvr>
                                        <p:cTn id="153" dur="1" fill="hold">
                                          <p:stCondLst>
                                            <p:cond delay="999"/>
                                          </p:stCondLst>
                                        </p:cTn>
                                        <p:tgtEl>
                                          <p:spTgt spid="157720"/>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50" presetClass="entr" presetSubtype="0" decel="100000" fill="hold" grpId="0" nodeType="clickEffect">
                                  <p:stCondLst>
                                    <p:cond delay="0"/>
                                  </p:stCondLst>
                                  <p:childTnLst>
                                    <p:set>
                                      <p:cBhvr>
                                        <p:cTn id="157" dur="1" fill="hold">
                                          <p:stCondLst>
                                            <p:cond delay="0"/>
                                          </p:stCondLst>
                                        </p:cTn>
                                        <p:tgtEl>
                                          <p:spTgt spid="157722"/>
                                        </p:tgtEl>
                                        <p:attrNameLst>
                                          <p:attrName>style.visibility</p:attrName>
                                        </p:attrNameLst>
                                      </p:cBhvr>
                                      <p:to>
                                        <p:strVal val="visible"/>
                                      </p:to>
                                    </p:set>
                                    <p:anim calcmode="lin" valueType="num">
                                      <p:cBhvr>
                                        <p:cTn id="158" dur="1000" fill="hold"/>
                                        <p:tgtEl>
                                          <p:spTgt spid="157722"/>
                                        </p:tgtEl>
                                        <p:attrNameLst>
                                          <p:attrName>ppt_w</p:attrName>
                                        </p:attrNameLst>
                                      </p:cBhvr>
                                      <p:tavLst>
                                        <p:tav tm="0">
                                          <p:val>
                                            <p:strVal val="#ppt_w+.3"/>
                                          </p:val>
                                        </p:tav>
                                        <p:tav tm="100000">
                                          <p:val>
                                            <p:strVal val="#ppt_w"/>
                                          </p:val>
                                        </p:tav>
                                      </p:tavLst>
                                    </p:anim>
                                    <p:anim calcmode="lin" valueType="num">
                                      <p:cBhvr>
                                        <p:cTn id="159" dur="1000" fill="hold"/>
                                        <p:tgtEl>
                                          <p:spTgt spid="157722"/>
                                        </p:tgtEl>
                                        <p:attrNameLst>
                                          <p:attrName>ppt_h</p:attrName>
                                        </p:attrNameLst>
                                      </p:cBhvr>
                                      <p:tavLst>
                                        <p:tav tm="0">
                                          <p:val>
                                            <p:strVal val="#ppt_h"/>
                                          </p:val>
                                        </p:tav>
                                        <p:tav tm="100000">
                                          <p:val>
                                            <p:strVal val="#ppt_h"/>
                                          </p:val>
                                        </p:tav>
                                      </p:tavLst>
                                    </p:anim>
                                    <p:animEffect transition="in" filter="fade">
                                      <p:cBhvr>
                                        <p:cTn id="160" dur="1000"/>
                                        <p:tgtEl>
                                          <p:spTgt spid="157722"/>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2" fill="hold" grpId="0" nodeType="clickEffect">
                                  <p:stCondLst>
                                    <p:cond delay="0"/>
                                  </p:stCondLst>
                                  <p:childTnLst>
                                    <p:set>
                                      <p:cBhvr>
                                        <p:cTn id="164" dur="1" fill="hold">
                                          <p:stCondLst>
                                            <p:cond delay="0"/>
                                          </p:stCondLst>
                                        </p:cTn>
                                        <p:tgtEl>
                                          <p:spTgt spid="157723"/>
                                        </p:tgtEl>
                                        <p:attrNameLst>
                                          <p:attrName>style.visibility</p:attrName>
                                        </p:attrNameLst>
                                      </p:cBhvr>
                                      <p:to>
                                        <p:strVal val="visible"/>
                                      </p:to>
                                    </p:set>
                                    <p:animEffect transition="in" filter="wipe(right)">
                                      <p:cBhvr>
                                        <p:cTn id="165" dur="1000"/>
                                        <p:tgtEl>
                                          <p:spTgt spid="157723"/>
                                        </p:tgtEl>
                                      </p:cBhvr>
                                    </p:animEffect>
                                  </p:childTnLst>
                                </p:cTn>
                              </p:par>
                              <p:par>
                                <p:cTn id="166" presetID="22" presetClass="exit" presetSubtype="2" fill="hold" grpId="1" nodeType="withEffect">
                                  <p:stCondLst>
                                    <p:cond delay="0"/>
                                  </p:stCondLst>
                                  <p:childTnLst>
                                    <p:animEffect transition="out" filter="wipe(right)">
                                      <p:cBhvr>
                                        <p:cTn id="167" dur="500"/>
                                        <p:tgtEl>
                                          <p:spTgt spid="157722"/>
                                        </p:tgtEl>
                                      </p:cBhvr>
                                    </p:animEffect>
                                    <p:set>
                                      <p:cBhvr>
                                        <p:cTn id="168" dur="1" fill="hold">
                                          <p:stCondLst>
                                            <p:cond delay="499"/>
                                          </p:stCondLst>
                                        </p:cTn>
                                        <p:tgtEl>
                                          <p:spTgt spid="157722"/>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22" presetClass="exit" presetSubtype="2" fill="hold" grpId="1" nodeType="clickEffect">
                                  <p:stCondLst>
                                    <p:cond delay="0"/>
                                  </p:stCondLst>
                                  <p:childTnLst>
                                    <p:animEffect transition="out" filter="wipe(right)">
                                      <p:cBhvr>
                                        <p:cTn id="172" dur="500"/>
                                        <p:tgtEl>
                                          <p:spTgt spid="157723"/>
                                        </p:tgtEl>
                                      </p:cBhvr>
                                    </p:animEffect>
                                    <p:set>
                                      <p:cBhvr>
                                        <p:cTn id="173" dur="1" fill="hold">
                                          <p:stCondLst>
                                            <p:cond delay="499"/>
                                          </p:stCondLst>
                                        </p:cTn>
                                        <p:tgtEl>
                                          <p:spTgt spid="157723"/>
                                        </p:tgtEl>
                                        <p:attrNameLst>
                                          <p:attrName>style.visibility</p:attrName>
                                        </p:attrNameLst>
                                      </p:cBhvr>
                                      <p:to>
                                        <p:strVal val="hidden"/>
                                      </p:to>
                                    </p:set>
                                  </p:childTnLst>
                                </p:cTn>
                              </p:par>
                            </p:childTnLst>
                          </p:cTn>
                        </p:par>
                      </p:childTnLst>
                    </p:cTn>
                  </p:par>
                  <p:par>
                    <p:cTn id="174" fill="hold">
                      <p:stCondLst>
                        <p:cond delay="indefinite"/>
                      </p:stCondLst>
                      <p:childTnLst>
                        <p:par>
                          <p:cTn id="175" fill="hold">
                            <p:stCondLst>
                              <p:cond delay="0"/>
                            </p:stCondLst>
                            <p:childTnLst>
                              <p:par>
                                <p:cTn id="176" presetID="23" presetClass="entr" presetSubtype="272" fill="hold" grpId="2" nodeType="clickEffect">
                                  <p:stCondLst>
                                    <p:cond delay="0"/>
                                  </p:stCondLst>
                                  <p:childTnLst>
                                    <p:set>
                                      <p:cBhvr>
                                        <p:cTn id="177" dur="1" fill="hold">
                                          <p:stCondLst>
                                            <p:cond delay="0"/>
                                          </p:stCondLst>
                                        </p:cTn>
                                        <p:tgtEl>
                                          <p:spTgt spid="157722"/>
                                        </p:tgtEl>
                                        <p:attrNameLst>
                                          <p:attrName>style.visibility</p:attrName>
                                        </p:attrNameLst>
                                      </p:cBhvr>
                                      <p:to>
                                        <p:strVal val="visible"/>
                                      </p:to>
                                    </p:set>
                                    <p:anim calcmode="lin" valueType="num">
                                      <p:cBhvr>
                                        <p:cTn id="178" dur="1000" fill="hold"/>
                                        <p:tgtEl>
                                          <p:spTgt spid="157722"/>
                                        </p:tgtEl>
                                        <p:attrNameLst>
                                          <p:attrName>ppt_w</p:attrName>
                                        </p:attrNameLst>
                                      </p:cBhvr>
                                      <p:tavLst>
                                        <p:tav tm="0">
                                          <p:val>
                                            <p:strVal val="2/3*#ppt_w"/>
                                          </p:val>
                                        </p:tav>
                                        <p:tav tm="100000">
                                          <p:val>
                                            <p:strVal val="#ppt_w"/>
                                          </p:val>
                                        </p:tav>
                                      </p:tavLst>
                                    </p:anim>
                                    <p:anim calcmode="lin" valueType="num">
                                      <p:cBhvr>
                                        <p:cTn id="179" dur="1000" fill="hold"/>
                                        <p:tgtEl>
                                          <p:spTgt spid="157722"/>
                                        </p:tgtEl>
                                        <p:attrNameLst>
                                          <p:attrName>ppt_h</p:attrName>
                                        </p:attrNameLst>
                                      </p:cBhvr>
                                      <p:tavLst>
                                        <p:tav tm="0">
                                          <p:val>
                                            <p:strVal val="2/3*#ppt_h"/>
                                          </p:val>
                                        </p:tav>
                                        <p:tav tm="100000">
                                          <p:val>
                                            <p:strVal val="#ppt_h"/>
                                          </p:val>
                                        </p:tav>
                                      </p:tavLst>
                                    </p:anim>
                                  </p:childTnLst>
                                </p:cTn>
                              </p:par>
                            </p:childTnLst>
                          </p:cTn>
                        </p:par>
                      </p:childTnLst>
                    </p:cTn>
                  </p:par>
                  <p:par>
                    <p:cTn id="180" fill="hold">
                      <p:stCondLst>
                        <p:cond delay="indefinite"/>
                      </p:stCondLst>
                      <p:childTnLst>
                        <p:par>
                          <p:cTn id="181" fill="hold">
                            <p:stCondLst>
                              <p:cond delay="0"/>
                            </p:stCondLst>
                            <p:childTnLst>
                              <p:par>
                                <p:cTn id="182" presetID="23" presetClass="entr" presetSubtype="16" fill="hold" grpId="2" nodeType="clickEffect">
                                  <p:stCondLst>
                                    <p:cond delay="0"/>
                                  </p:stCondLst>
                                  <p:childTnLst>
                                    <p:set>
                                      <p:cBhvr>
                                        <p:cTn id="183" dur="1" fill="hold">
                                          <p:stCondLst>
                                            <p:cond delay="0"/>
                                          </p:stCondLst>
                                        </p:cTn>
                                        <p:tgtEl>
                                          <p:spTgt spid="157723"/>
                                        </p:tgtEl>
                                        <p:attrNameLst>
                                          <p:attrName>style.visibility</p:attrName>
                                        </p:attrNameLst>
                                      </p:cBhvr>
                                      <p:to>
                                        <p:strVal val="visible"/>
                                      </p:to>
                                    </p:set>
                                    <p:anim calcmode="lin" valueType="num">
                                      <p:cBhvr>
                                        <p:cTn id="184" dur="1000" fill="hold"/>
                                        <p:tgtEl>
                                          <p:spTgt spid="157723"/>
                                        </p:tgtEl>
                                        <p:attrNameLst>
                                          <p:attrName>ppt_w</p:attrName>
                                        </p:attrNameLst>
                                      </p:cBhvr>
                                      <p:tavLst>
                                        <p:tav tm="0">
                                          <p:val>
                                            <p:fltVal val="0"/>
                                          </p:val>
                                        </p:tav>
                                        <p:tav tm="100000">
                                          <p:val>
                                            <p:strVal val="#ppt_w"/>
                                          </p:val>
                                        </p:tav>
                                      </p:tavLst>
                                    </p:anim>
                                    <p:anim calcmode="lin" valueType="num">
                                      <p:cBhvr>
                                        <p:cTn id="185" dur="1000" fill="hold"/>
                                        <p:tgtEl>
                                          <p:spTgt spid="157723"/>
                                        </p:tgtEl>
                                        <p:attrNameLst>
                                          <p:attrName>ppt_h</p:attrName>
                                        </p:attrNameLst>
                                      </p:cBhvr>
                                      <p:tavLst>
                                        <p:tav tm="0">
                                          <p:val>
                                            <p:fltVal val="0"/>
                                          </p:val>
                                        </p:tav>
                                        <p:tav tm="100000">
                                          <p:val>
                                            <p:strVal val="#ppt_h"/>
                                          </p:val>
                                        </p:tav>
                                      </p:tavLst>
                                    </p:anim>
                                  </p:childTnLst>
                                </p:cTn>
                              </p:par>
                            </p:childTnLst>
                          </p:cTn>
                        </p:par>
                      </p:childTnLst>
                    </p:cTn>
                  </p:par>
                  <p:par>
                    <p:cTn id="186" fill="hold">
                      <p:stCondLst>
                        <p:cond delay="indefinite"/>
                      </p:stCondLst>
                      <p:childTnLst>
                        <p:par>
                          <p:cTn id="187" fill="hold">
                            <p:stCondLst>
                              <p:cond delay="0"/>
                            </p:stCondLst>
                            <p:childTnLst>
                              <p:par>
                                <p:cTn id="188" presetID="10" presetClass="exit" presetSubtype="0" fill="hold" grpId="3" nodeType="clickEffect">
                                  <p:stCondLst>
                                    <p:cond delay="0"/>
                                  </p:stCondLst>
                                  <p:childTnLst>
                                    <p:animEffect transition="out" filter="fade">
                                      <p:cBhvr>
                                        <p:cTn id="189" dur="2000"/>
                                        <p:tgtEl>
                                          <p:spTgt spid="157722"/>
                                        </p:tgtEl>
                                      </p:cBhvr>
                                    </p:animEffect>
                                    <p:set>
                                      <p:cBhvr>
                                        <p:cTn id="190" dur="1" fill="hold">
                                          <p:stCondLst>
                                            <p:cond delay="1999"/>
                                          </p:stCondLst>
                                        </p:cTn>
                                        <p:tgtEl>
                                          <p:spTgt spid="157722"/>
                                        </p:tgtEl>
                                        <p:attrNameLst>
                                          <p:attrName>style.visibility</p:attrName>
                                        </p:attrNameLst>
                                      </p:cBhvr>
                                      <p:to>
                                        <p:strVal val="hidden"/>
                                      </p:to>
                                    </p:set>
                                  </p:childTnLst>
                                </p:cTn>
                              </p:par>
                              <p:par>
                                <p:cTn id="191" presetID="10" presetClass="exit" presetSubtype="0" fill="hold" grpId="3" nodeType="withEffect">
                                  <p:stCondLst>
                                    <p:cond delay="0"/>
                                  </p:stCondLst>
                                  <p:childTnLst>
                                    <p:animEffect transition="out" filter="fade">
                                      <p:cBhvr>
                                        <p:cTn id="192" dur="2000"/>
                                        <p:tgtEl>
                                          <p:spTgt spid="157723"/>
                                        </p:tgtEl>
                                      </p:cBhvr>
                                    </p:animEffect>
                                    <p:set>
                                      <p:cBhvr>
                                        <p:cTn id="193" dur="1" fill="hold">
                                          <p:stCondLst>
                                            <p:cond delay="1999"/>
                                          </p:stCondLst>
                                        </p:cTn>
                                        <p:tgtEl>
                                          <p:spTgt spid="157723"/>
                                        </p:tgtEl>
                                        <p:attrNameLst>
                                          <p:attrName>style.visibility</p:attrName>
                                        </p:attrNameLst>
                                      </p:cBhvr>
                                      <p:to>
                                        <p:strVal val="hidden"/>
                                      </p:to>
                                    </p:set>
                                  </p:childTnLst>
                                </p:cTn>
                              </p:par>
                              <p:par>
                                <p:cTn id="194" presetID="50" presetClass="entr" presetSubtype="0" decel="100000" fill="hold" grpId="0" nodeType="withEffect">
                                  <p:stCondLst>
                                    <p:cond delay="0"/>
                                  </p:stCondLst>
                                  <p:childTnLst>
                                    <p:set>
                                      <p:cBhvr>
                                        <p:cTn id="195" dur="1" fill="hold">
                                          <p:stCondLst>
                                            <p:cond delay="0"/>
                                          </p:stCondLst>
                                        </p:cTn>
                                        <p:tgtEl>
                                          <p:spTgt spid="157724"/>
                                        </p:tgtEl>
                                        <p:attrNameLst>
                                          <p:attrName>style.visibility</p:attrName>
                                        </p:attrNameLst>
                                      </p:cBhvr>
                                      <p:to>
                                        <p:strVal val="visible"/>
                                      </p:to>
                                    </p:set>
                                    <p:anim calcmode="lin" valueType="num">
                                      <p:cBhvr>
                                        <p:cTn id="196" dur="1000" fill="hold"/>
                                        <p:tgtEl>
                                          <p:spTgt spid="157724"/>
                                        </p:tgtEl>
                                        <p:attrNameLst>
                                          <p:attrName>ppt_w</p:attrName>
                                        </p:attrNameLst>
                                      </p:cBhvr>
                                      <p:tavLst>
                                        <p:tav tm="0">
                                          <p:val>
                                            <p:strVal val="#ppt_w+.3"/>
                                          </p:val>
                                        </p:tav>
                                        <p:tav tm="100000">
                                          <p:val>
                                            <p:strVal val="#ppt_w"/>
                                          </p:val>
                                        </p:tav>
                                      </p:tavLst>
                                    </p:anim>
                                    <p:anim calcmode="lin" valueType="num">
                                      <p:cBhvr>
                                        <p:cTn id="197" dur="1000" fill="hold"/>
                                        <p:tgtEl>
                                          <p:spTgt spid="157724"/>
                                        </p:tgtEl>
                                        <p:attrNameLst>
                                          <p:attrName>ppt_h</p:attrName>
                                        </p:attrNameLst>
                                      </p:cBhvr>
                                      <p:tavLst>
                                        <p:tav tm="0">
                                          <p:val>
                                            <p:strVal val="#ppt_h"/>
                                          </p:val>
                                        </p:tav>
                                        <p:tav tm="100000">
                                          <p:val>
                                            <p:strVal val="#ppt_h"/>
                                          </p:val>
                                        </p:tav>
                                      </p:tavLst>
                                    </p:anim>
                                    <p:animEffect transition="in" filter="fade">
                                      <p:cBhvr>
                                        <p:cTn id="198" dur="1000"/>
                                        <p:tgtEl>
                                          <p:spTgt spid="157724"/>
                                        </p:tgtEl>
                                      </p:cBhvr>
                                    </p:animEffect>
                                  </p:childTnLst>
                                </p:cTn>
                              </p:par>
                            </p:childTnLst>
                          </p:cTn>
                        </p:par>
                      </p:childTnLst>
                    </p:cTn>
                  </p:par>
                  <p:par>
                    <p:cTn id="199" fill="hold">
                      <p:stCondLst>
                        <p:cond delay="indefinite"/>
                      </p:stCondLst>
                      <p:childTnLst>
                        <p:par>
                          <p:cTn id="200" fill="hold">
                            <p:stCondLst>
                              <p:cond delay="0"/>
                            </p:stCondLst>
                            <p:childTnLst>
                              <p:par>
                                <p:cTn id="201" presetID="22" presetClass="exit" presetSubtype="2" fill="hold" grpId="1" nodeType="clickEffect">
                                  <p:stCondLst>
                                    <p:cond delay="0"/>
                                  </p:stCondLst>
                                  <p:childTnLst>
                                    <p:animEffect transition="out" filter="wipe(right)">
                                      <p:cBhvr>
                                        <p:cTn id="202" dur="500"/>
                                        <p:tgtEl>
                                          <p:spTgt spid="157724"/>
                                        </p:tgtEl>
                                      </p:cBhvr>
                                    </p:animEffect>
                                    <p:set>
                                      <p:cBhvr>
                                        <p:cTn id="203" dur="1" fill="hold">
                                          <p:stCondLst>
                                            <p:cond delay="499"/>
                                          </p:stCondLst>
                                        </p:cTn>
                                        <p:tgtEl>
                                          <p:spTgt spid="157724"/>
                                        </p:tgtEl>
                                        <p:attrNameLst>
                                          <p:attrName>style.visibility</p:attrName>
                                        </p:attrNameLst>
                                      </p:cBhvr>
                                      <p:to>
                                        <p:strVal val="hidden"/>
                                      </p:to>
                                    </p:set>
                                  </p:childTnLst>
                                </p:cTn>
                              </p:par>
                              <p:par>
                                <p:cTn id="204" presetID="22" presetClass="entr" presetSubtype="8" fill="hold" grpId="0" nodeType="withEffect">
                                  <p:stCondLst>
                                    <p:cond delay="0"/>
                                  </p:stCondLst>
                                  <p:childTnLst>
                                    <p:set>
                                      <p:cBhvr>
                                        <p:cTn id="205" dur="1" fill="hold">
                                          <p:stCondLst>
                                            <p:cond delay="0"/>
                                          </p:stCondLst>
                                        </p:cTn>
                                        <p:tgtEl>
                                          <p:spTgt spid="157726"/>
                                        </p:tgtEl>
                                        <p:attrNameLst>
                                          <p:attrName>style.visibility</p:attrName>
                                        </p:attrNameLst>
                                      </p:cBhvr>
                                      <p:to>
                                        <p:strVal val="visible"/>
                                      </p:to>
                                    </p:set>
                                    <p:animEffect transition="in" filter="wipe(left)">
                                      <p:cBhvr>
                                        <p:cTn id="206" dur="1000"/>
                                        <p:tgtEl>
                                          <p:spTgt spid="157726"/>
                                        </p:tgtEl>
                                      </p:cBhvr>
                                    </p:animEffect>
                                  </p:childTnLst>
                                </p:cTn>
                              </p:par>
                            </p:childTnLst>
                          </p:cTn>
                        </p:par>
                        <p:par>
                          <p:cTn id="207" fill="hold">
                            <p:stCondLst>
                              <p:cond delay="1000"/>
                            </p:stCondLst>
                            <p:childTnLst>
                              <p:par>
                                <p:cTn id="208" presetID="22" presetClass="entr" presetSubtype="8" fill="hold" nodeType="afterEffect">
                                  <p:stCondLst>
                                    <p:cond delay="0"/>
                                  </p:stCondLst>
                                  <p:childTnLst>
                                    <p:set>
                                      <p:cBhvr>
                                        <p:cTn id="209" dur="1" fill="hold">
                                          <p:stCondLst>
                                            <p:cond delay="0"/>
                                          </p:stCondLst>
                                        </p:cTn>
                                        <p:tgtEl>
                                          <p:spTgt spid="157706"/>
                                        </p:tgtEl>
                                        <p:attrNameLst>
                                          <p:attrName>style.visibility</p:attrName>
                                        </p:attrNameLst>
                                      </p:cBhvr>
                                      <p:to>
                                        <p:strVal val="visible"/>
                                      </p:to>
                                    </p:set>
                                    <p:animEffect transition="in" filter="wipe(left)">
                                      <p:cBhvr>
                                        <p:cTn id="210" dur="500"/>
                                        <p:tgtEl>
                                          <p:spTgt spid="157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20" grpId="0" animBg="1"/>
      <p:bldP spid="157720" grpId="1" animBg="1"/>
      <p:bldP spid="157718" grpId="0" animBg="1"/>
      <p:bldP spid="157718" grpId="1" animBg="1"/>
      <p:bldP spid="157716" grpId="0" animBg="1"/>
      <p:bldP spid="157716" grpId="1" animBg="1"/>
      <p:bldP spid="157709" grpId="0" animBg="1"/>
      <p:bldP spid="157709" grpId="1" animBg="1"/>
      <p:bldP spid="157707" grpId="0" animBg="1"/>
      <p:bldP spid="157707" grpId="1" animBg="1"/>
      <p:bldP spid="157710" grpId="0" animBg="1"/>
      <p:bldP spid="157710" grpId="1" animBg="1"/>
      <p:bldP spid="157710" grpId="2" animBg="1"/>
      <p:bldP spid="157711" grpId="0" animBg="1"/>
      <p:bldP spid="157712" grpId="0" animBg="1"/>
      <p:bldP spid="157712" grpId="1" animBg="1"/>
      <p:bldP spid="157713" grpId="0" animBg="1"/>
      <p:bldP spid="157713" grpId="1" animBg="1"/>
      <p:bldP spid="157714" grpId="0" animBg="1"/>
      <p:bldP spid="157714" grpId="1" animBg="1"/>
      <p:bldP spid="157715" grpId="0" animBg="1"/>
      <p:bldP spid="157715" grpId="1" animBg="1"/>
      <p:bldP spid="157717" grpId="0" animBg="1"/>
      <p:bldP spid="157717" grpId="1" animBg="1"/>
      <p:bldP spid="157719" grpId="0" animBg="1"/>
      <p:bldP spid="157719" grpId="1" animBg="1"/>
      <p:bldP spid="157722" grpId="0" animBg="1"/>
      <p:bldP spid="157722" grpId="1" animBg="1"/>
      <p:bldP spid="157722" grpId="2" animBg="1"/>
      <p:bldP spid="157722" grpId="3" animBg="1"/>
      <p:bldP spid="157723" grpId="0" animBg="1"/>
      <p:bldP spid="157723" grpId="1" animBg="1"/>
      <p:bldP spid="157723" grpId="2" animBg="1"/>
      <p:bldP spid="157723" grpId="3" animBg="1"/>
      <p:bldP spid="157724" grpId="0" animBg="1"/>
      <p:bldP spid="157724" grpId="1" animBg="1"/>
      <p:bldP spid="157726" grpId="0" animBg="1"/>
      <p:bldP spid="157727" grpId="0" animBg="1"/>
      <p:bldP spid="15772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19" name="AutoShape 27"/>
          <p:cNvSpPr>
            <a:spLocks noChangeArrowheads="1"/>
          </p:cNvSpPr>
          <p:nvPr/>
        </p:nvSpPr>
        <p:spPr bwMode="auto">
          <a:xfrm>
            <a:off x="6321425" y="4724400"/>
            <a:ext cx="2063750" cy="576263"/>
          </a:xfrm>
          <a:prstGeom prst="roundRect">
            <a:avLst>
              <a:gd name="adj" fmla="val 16667"/>
            </a:avLst>
          </a:prstGeom>
          <a:solidFill>
            <a:srgbClr val="006666"/>
          </a:solidFill>
          <a:ln w="9525">
            <a:solidFill>
              <a:schemeClr val="bg1"/>
            </a:solidFill>
            <a:miter lim="800000"/>
            <a:headEnd/>
            <a:tailEnd/>
          </a:ln>
        </p:spPr>
        <p:txBody>
          <a:bodyPr wrap="none" anchor="ctr"/>
          <a:lstStyle/>
          <a:p>
            <a:r>
              <a:rPr lang="en-US" altLang="zh-TW"/>
              <a:t>	</a:t>
            </a:r>
          </a:p>
        </p:txBody>
      </p:sp>
      <p:sp>
        <p:nvSpPr>
          <p:cNvPr id="187394" name="AutoShape 2"/>
          <p:cNvSpPr>
            <a:spLocks noChangeArrowheads="1"/>
          </p:cNvSpPr>
          <p:nvPr/>
        </p:nvSpPr>
        <p:spPr bwMode="auto">
          <a:xfrm>
            <a:off x="3225800" y="5589588"/>
            <a:ext cx="696913" cy="715962"/>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87395" name="AutoShape 3"/>
          <p:cNvSpPr>
            <a:spLocks noChangeArrowheads="1"/>
          </p:cNvSpPr>
          <p:nvPr/>
        </p:nvSpPr>
        <p:spPr bwMode="auto">
          <a:xfrm>
            <a:off x="3008313" y="4724400"/>
            <a:ext cx="1558925" cy="576263"/>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6154" name="Rectangle 7"/>
          <p:cNvSpPr>
            <a:spLocks noChangeArrowheads="1"/>
          </p:cNvSpPr>
          <p:nvPr/>
        </p:nvSpPr>
        <p:spPr bwMode="auto">
          <a:xfrm>
            <a:off x="560388" y="844550"/>
            <a:ext cx="9145587" cy="496888"/>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1"/>
                </a:solidFill>
                <a:latin typeface="Arial" charset="0"/>
              </a:rPr>
              <a:t>Assume the following random variables:</a:t>
            </a:r>
          </a:p>
          <a:p>
            <a:pPr marL="342900" indent="-342900" algn="l">
              <a:spcBef>
                <a:spcPct val="20000"/>
              </a:spcBef>
              <a:buFont typeface="Batang" pitchFamily="18" charset="-127"/>
              <a:buChar char="►"/>
            </a:pPr>
            <a:endParaRPr lang="en-US" altLang="zh-TW" sz="2800">
              <a:solidFill>
                <a:schemeClr val="bg1"/>
              </a:solidFill>
              <a:latin typeface="Arial" charset="0"/>
            </a:endParaRPr>
          </a:p>
        </p:txBody>
      </p:sp>
      <p:sp>
        <p:nvSpPr>
          <p:cNvPr id="187400" name="Rectangle 8"/>
          <p:cNvSpPr>
            <a:spLocks noGrp="1" noChangeArrowheads="1"/>
          </p:cNvSpPr>
          <p:nvPr>
            <p:ph type="title"/>
          </p:nvPr>
        </p:nvSpPr>
        <p:spPr>
          <a:xfrm>
            <a:off x="704850" y="115888"/>
            <a:ext cx="4895850" cy="792162"/>
          </a:xfrm>
          <a:effectLst>
            <a:outerShdw dist="35921" dir="2700000" algn="ctr" rotWithShape="0">
              <a:schemeClr val="tx1"/>
            </a:outerShdw>
          </a:effectLst>
        </p:spPr>
        <p:txBody>
          <a:bodyPr/>
          <a:lstStyle/>
          <a:p>
            <a:pPr eaLnBrk="1" hangingPunct="1">
              <a:defRPr/>
            </a:pPr>
            <a:r>
              <a:rPr lang="en-US" altLang="zh-TW" smtClean="0"/>
              <a:t>Proof</a:t>
            </a:r>
          </a:p>
        </p:txBody>
      </p:sp>
      <p:graphicFrame>
        <p:nvGraphicFramePr>
          <p:cNvPr id="6146" name="Object 9"/>
          <p:cNvGraphicFramePr>
            <a:graphicFrameLocks noChangeAspect="1"/>
          </p:cNvGraphicFramePr>
          <p:nvPr/>
        </p:nvGraphicFramePr>
        <p:xfrm>
          <a:off x="1508125" y="3525838"/>
          <a:ext cx="6599238" cy="407987"/>
        </p:xfrm>
        <a:graphic>
          <a:graphicData uri="http://schemas.openxmlformats.org/presentationml/2006/ole">
            <p:oleObj spid="_x0000_s6146" name="方程式" r:id="rId3" imgW="3492360" imgH="215640" progId="Equation.3">
              <p:embed/>
            </p:oleObj>
          </a:graphicData>
        </a:graphic>
      </p:graphicFrame>
      <p:graphicFrame>
        <p:nvGraphicFramePr>
          <p:cNvPr id="6147" name="Object 10"/>
          <p:cNvGraphicFramePr>
            <a:graphicFrameLocks noChangeAspect="1"/>
          </p:cNvGraphicFramePr>
          <p:nvPr/>
        </p:nvGraphicFramePr>
        <p:xfrm>
          <a:off x="1938338" y="5535613"/>
          <a:ext cx="5264150" cy="928687"/>
        </p:xfrm>
        <a:graphic>
          <a:graphicData uri="http://schemas.openxmlformats.org/presentationml/2006/ole">
            <p:oleObj spid="_x0000_s6147" name="方程式" r:id="rId4" imgW="2450880" imgH="431640" progId="Equation.3">
              <p:embed/>
            </p:oleObj>
          </a:graphicData>
        </a:graphic>
      </p:graphicFrame>
      <p:sp>
        <p:nvSpPr>
          <p:cNvPr id="6156" name="Rectangle 11"/>
          <p:cNvSpPr>
            <a:spLocks noChangeArrowheads="1"/>
          </p:cNvSpPr>
          <p:nvPr/>
        </p:nvSpPr>
        <p:spPr bwMode="auto">
          <a:xfrm>
            <a:off x="560388" y="4149725"/>
            <a:ext cx="9145587" cy="6477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1"/>
                </a:solidFill>
                <a:latin typeface="Arial" charset="0"/>
              </a:rPr>
              <a:t>Expect value of a random sum of random variables</a:t>
            </a:r>
          </a:p>
        </p:txBody>
      </p:sp>
      <p:graphicFrame>
        <p:nvGraphicFramePr>
          <p:cNvPr id="6148" name="Object 16"/>
          <p:cNvGraphicFramePr>
            <a:graphicFrameLocks noChangeAspect="1"/>
          </p:cNvGraphicFramePr>
          <p:nvPr/>
        </p:nvGraphicFramePr>
        <p:xfrm>
          <a:off x="1447800" y="2492375"/>
          <a:ext cx="6407150" cy="863600"/>
        </p:xfrm>
        <a:graphic>
          <a:graphicData uri="http://schemas.openxmlformats.org/presentationml/2006/ole">
            <p:oleObj spid="_x0000_s6148" name="方程式" r:id="rId5" imgW="3390840" imgH="457200" progId="Equation.3">
              <p:embed/>
            </p:oleObj>
          </a:graphicData>
        </a:graphic>
      </p:graphicFrame>
      <p:graphicFrame>
        <p:nvGraphicFramePr>
          <p:cNvPr id="6149" name="Object 19"/>
          <p:cNvGraphicFramePr>
            <a:graphicFrameLocks noChangeAspect="1"/>
          </p:cNvGraphicFramePr>
          <p:nvPr/>
        </p:nvGraphicFramePr>
        <p:xfrm>
          <a:off x="1458913" y="1484313"/>
          <a:ext cx="5448300" cy="912812"/>
        </p:xfrm>
        <a:graphic>
          <a:graphicData uri="http://schemas.openxmlformats.org/presentationml/2006/ole">
            <p:oleObj spid="_x0000_s6149" name="方程式" r:id="rId6" imgW="2882880" imgH="482400" progId="Equation.3">
              <p:embed/>
            </p:oleObj>
          </a:graphicData>
        </a:graphic>
      </p:graphicFrame>
      <p:graphicFrame>
        <p:nvGraphicFramePr>
          <p:cNvPr id="6150" name="Object 25"/>
          <p:cNvGraphicFramePr>
            <a:graphicFrameLocks noChangeAspect="1"/>
          </p:cNvGraphicFramePr>
          <p:nvPr/>
        </p:nvGraphicFramePr>
        <p:xfrm>
          <a:off x="992188" y="4597400"/>
          <a:ext cx="8497887" cy="942975"/>
        </p:xfrm>
        <a:graphic>
          <a:graphicData uri="http://schemas.openxmlformats.org/presentationml/2006/ole">
            <p:oleObj spid="_x0000_s6150" name="方程式" r:id="rId7" imgW="3886200" imgH="431640" progId="Equation.3">
              <p:embed/>
            </p:oleObj>
          </a:graphicData>
        </a:graphic>
      </p:graphicFrame>
      <p:sp>
        <p:nvSpPr>
          <p:cNvPr id="187418" name="Freeform 26"/>
          <p:cNvSpPr>
            <a:spLocks/>
          </p:cNvSpPr>
          <p:nvPr/>
        </p:nvSpPr>
        <p:spPr bwMode="auto">
          <a:xfrm>
            <a:off x="5565775" y="5229225"/>
            <a:ext cx="3275013" cy="396875"/>
          </a:xfrm>
          <a:custGeom>
            <a:avLst/>
            <a:gdLst>
              <a:gd name="T0" fmla="*/ 0 w 2063"/>
              <a:gd name="T1" fmla="*/ 0 h 250"/>
              <a:gd name="T2" fmla="*/ 2147483647 w 2063"/>
              <a:gd name="T3" fmla="*/ 2147483647 h 250"/>
              <a:gd name="T4" fmla="*/ 2147483647 w 2063"/>
              <a:gd name="T5" fmla="*/ 2147483647 h 250"/>
              <a:gd name="T6" fmla="*/ 0 60000 65536"/>
              <a:gd name="T7" fmla="*/ 0 60000 65536"/>
              <a:gd name="T8" fmla="*/ 0 60000 65536"/>
              <a:gd name="T9" fmla="*/ 0 w 2063"/>
              <a:gd name="T10" fmla="*/ 0 h 250"/>
              <a:gd name="T11" fmla="*/ 2063 w 2063"/>
              <a:gd name="T12" fmla="*/ 250 h 250"/>
            </a:gdLst>
            <a:ahLst/>
            <a:cxnLst>
              <a:cxn ang="T6">
                <a:pos x="T0" y="T1"/>
              </a:cxn>
              <a:cxn ang="T7">
                <a:pos x="T2" y="T3"/>
              </a:cxn>
              <a:cxn ang="T8">
                <a:pos x="T4" y="T5"/>
              </a:cxn>
            </a:cxnLst>
            <a:rect l="T9" t="T10" r="T11" b="T12"/>
            <a:pathLst>
              <a:path w="2063" h="250">
                <a:moveTo>
                  <a:pt x="0" y="0"/>
                </a:moveTo>
                <a:cubicBezTo>
                  <a:pt x="82" y="40"/>
                  <a:pt x="150" y="234"/>
                  <a:pt x="494" y="242"/>
                </a:cubicBezTo>
                <a:cubicBezTo>
                  <a:pt x="838" y="250"/>
                  <a:pt x="1736" y="87"/>
                  <a:pt x="2063" y="46"/>
                </a:cubicBezTo>
              </a:path>
            </a:pathLst>
          </a:custGeom>
          <a:noFill/>
          <a:ln w="19050" cap="flat" cmpd="sng">
            <a:solidFill>
              <a:schemeClr val="bg1"/>
            </a:solidFill>
            <a:prstDash val="solid"/>
            <a:miter lim="800000"/>
            <a:headEnd type="oval" w="med" len="med"/>
            <a:tailEnd type="triangle" w="med" len="med"/>
          </a:ln>
        </p:spPr>
        <p:txBody>
          <a:bodyPr wrap="none" anchor="ctr"/>
          <a:lstStyle/>
          <a:p>
            <a:endParaRPr lang="zh-TW" altLang="en-US"/>
          </a:p>
        </p:txBody>
      </p:sp>
      <p:sp>
        <p:nvSpPr>
          <p:cNvPr id="187420" name="Text Box 28"/>
          <p:cNvSpPr txBox="1">
            <a:spLocks noChangeArrowheads="1"/>
          </p:cNvSpPr>
          <p:nvPr/>
        </p:nvSpPr>
        <p:spPr bwMode="auto">
          <a:xfrm>
            <a:off x="3625850" y="5853113"/>
            <a:ext cx="241300" cy="396875"/>
          </a:xfrm>
          <a:prstGeom prst="rect">
            <a:avLst/>
          </a:prstGeom>
          <a:noFill/>
          <a:ln w="9525">
            <a:noFill/>
            <a:miter lim="800000"/>
            <a:headEnd/>
            <a:tailEnd/>
          </a:ln>
        </p:spPr>
        <p:txBody>
          <a:bodyPr wrap="none">
            <a:spAutoFit/>
          </a:bodyPr>
          <a:lstStyle/>
          <a:p>
            <a:r>
              <a:rPr lang="en-US" altLang="zh-TW" sz="2000">
                <a:solidFill>
                  <a:schemeClr val="bg1"/>
                </a:solidFill>
                <a:latin typeface="Arial" charset="0"/>
              </a:rPr>
              <a:t>i</a:t>
            </a:r>
          </a:p>
        </p:txBody>
      </p:sp>
      <p:sp>
        <p:nvSpPr>
          <p:cNvPr id="187421" name="Text Box 29"/>
          <p:cNvSpPr txBox="1">
            <a:spLocks noChangeArrowheads="1"/>
          </p:cNvSpPr>
          <p:nvPr/>
        </p:nvSpPr>
        <p:spPr bwMode="auto">
          <a:xfrm>
            <a:off x="5741988" y="5830888"/>
            <a:ext cx="241300" cy="396875"/>
          </a:xfrm>
          <a:prstGeom prst="rect">
            <a:avLst/>
          </a:prstGeom>
          <a:noFill/>
          <a:ln w="9525">
            <a:noFill/>
            <a:miter lim="800000"/>
            <a:headEnd/>
            <a:tailEnd/>
          </a:ln>
        </p:spPr>
        <p:txBody>
          <a:bodyPr wrap="none">
            <a:spAutoFit/>
          </a:bodyPr>
          <a:lstStyle/>
          <a:p>
            <a:r>
              <a:rPr lang="en-US" altLang="zh-TW" sz="2000">
                <a:solidFill>
                  <a:schemeClr val="bg1"/>
                </a:solidFill>
                <a:latin typeface="Arial" charset="0"/>
              </a:rPr>
              <a:t>i</a:t>
            </a:r>
          </a:p>
        </p:txBody>
      </p:sp>
      <p:sp>
        <p:nvSpPr>
          <p:cNvPr id="187422" name="Freeform 30"/>
          <p:cNvSpPr>
            <a:spLocks/>
          </p:cNvSpPr>
          <p:nvPr/>
        </p:nvSpPr>
        <p:spPr bwMode="auto">
          <a:xfrm>
            <a:off x="3513138" y="6165850"/>
            <a:ext cx="2735262" cy="503238"/>
          </a:xfrm>
          <a:custGeom>
            <a:avLst/>
            <a:gdLst>
              <a:gd name="T0" fmla="*/ 0 w 2063"/>
              <a:gd name="T1" fmla="*/ 0 h 250"/>
              <a:gd name="T2" fmla="*/ 2147483647 w 2063"/>
              <a:gd name="T3" fmla="*/ 2147483647 h 250"/>
              <a:gd name="T4" fmla="*/ 2147483647 w 2063"/>
              <a:gd name="T5" fmla="*/ 2147483647 h 250"/>
              <a:gd name="T6" fmla="*/ 0 60000 65536"/>
              <a:gd name="T7" fmla="*/ 0 60000 65536"/>
              <a:gd name="T8" fmla="*/ 0 60000 65536"/>
              <a:gd name="T9" fmla="*/ 0 w 2063"/>
              <a:gd name="T10" fmla="*/ 0 h 250"/>
              <a:gd name="T11" fmla="*/ 2063 w 2063"/>
              <a:gd name="T12" fmla="*/ 250 h 250"/>
            </a:gdLst>
            <a:ahLst/>
            <a:cxnLst>
              <a:cxn ang="T6">
                <a:pos x="T0" y="T1"/>
              </a:cxn>
              <a:cxn ang="T7">
                <a:pos x="T2" y="T3"/>
              </a:cxn>
              <a:cxn ang="T8">
                <a:pos x="T4" y="T5"/>
              </a:cxn>
            </a:cxnLst>
            <a:rect l="T9" t="T10" r="T11" b="T12"/>
            <a:pathLst>
              <a:path w="2063" h="250">
                <a:moveTo>
                  <a:pt x="0" y="0"/>
                </a:moveTo>
                <a:cubicBezTo>
                  <a:pt x="82" y="40"/>
                  <a:pt x="150" y="234"/>
                  <a:pt x="494" y="242"/>
                </a:cubicBezTo>
                <a:cubicBezTo>
                  <a:pt x="838" y="250"/>
                  <a:pt x="1736" y="87"/>
                  <a:pt x="2063" y="46"/>
                </a:cubicBezTo>
              </a:path>
            </a:pathLst>
          </a:custGeom>
          <a:noFill/>
          <a:ln w="19050" cap="flat" cmpd="sng">
            <a:solidFill>
              <a:schemeClr val="bg1"/>
            </a:solidFill>
            <a:prstDash val="solid"/>
            <a:miter lim="800000"/>
            <a:headEnd type="oval" w="med" len="med"/>
            <a:tailEnd type="triangle" w="med" len="med"/>
          </a:ln>
        </p:spPr>
        <p:txBody>
          <a:bodyPr wrap="none" anchor="ctr"/>
          <a:lstStyle/>
          <a:p>
            <a:endParaRPr lang="zh-TW" altLang="en-US"/>
          </a:p>
        </p:txBody>
      </p:sp>
      <p:sp>
        <p:nvSpPr>
          <p:cNvPr id="187424" name="Freeform 32"/>
          <p:cNvSpPr>
            <a:spLocks/>
          </p:cNvSpPr>
          <p:nvPr/>
        </p:nvSpPr>
        <p:spPr bwMode="auto">
          <a:xfrm>
            <a:off x="2865438" y="2276475"/>
            <a:ext cx="2508250" cy="3529013"/>
          </a:xfrm>
          <a:custGeom>
            <a:avLst/>
            <a:gdLst>
              <a:gd name="T0" fmla="*/ 2147483647 w 2760"/>
              <a:gd name="T1" fmla="*/ 0 h 1452"/>
              <a:gd name="T2" fmla="*/ 2147483647 w 2760"/>
              <a:gd name="T3" fmla="*/ 2147483647 h 1452"/>
              <a:gd name="T4" fmla="*/ 2147483647 w 2760"/>
              <a:gd name="T5" fmla="*/ 2147483647 h 1452"/>
              <a:gd name="T6" fmla="*/ 0 60000 65536"/>
              <a:gd name="T7" fmla="*/ 0 60000 65536"/>
              <a:gd name="T8" fmla="*/ 0 60000 65536"/>
              <a:gd name="T9" fmla="*/ 0 w 2760"/>
              <a:gd name="T10" fmla="*/ 0 h 1452"/>
              <a:gd name="T11" fmla="*/ 2760 w 2760"/>
              <a:gd name="T12" fmla="*/ 1452 h 1452"/>
            </a:gdLst>
            <a:ahLst/>
            <a:cxnLst>
              <a:cxn ang="T6">
                <a:pos x="T0" y="T1"/>
              </a:cxn>
              <a:cxn ang="T7">
                <a:pos x="T2" y="T3"/>
              </a:cxn>
              <a:cxn ang="T8">
                <a:pos x="T4" y="T5"/>
              </a:cxn>
            </a:cxnLst>
            <a:rect l="T9" t="T10" r="T11" b="T12"/>
            <a:pathLst>
              <a:path w="2760" h="1452">
                <a:moveTo>
                  <a:pt x="356" y="0"/>
                </a:moveTo>
                <a:cubicBezTo>
                  <a:pt x="178" y="401"/>
                  <a:pt x="0" y="802"/>
                  <a:pt x="401" y="1044"/>
                </a:cubicBezTo>
                <a:cubicBezTo>
                  <a:pt x="802" y="1286"/>
                  <a:pt x="2367" y="1384"/>
                  <a:pt x="2760" y="1452"/>
                </a:cubicBezTo>
              </a:path>
            </a:pathLst>
          </a:custGeom>
          <a:noFill/>
          <a:ln w="28575" cap="flat" cmpd="sng">
            <a:solidFill>
              <a:schemeClr val="bg1"/>
            </a:solidFill>
            <a:prstDash val="solid"/>
            <a:miter lim="800000"/>
            <a:headEnd type="diamond" w="med" len="med"/>
            <a:tailEnd type="triangle" w="med" len="med"/>
          </a:ln>
        </p:spPr>
        <p:txBody>
          <a:bodyPr wrap="none" anchor="ctr"/>
          <a:lstStyle/>
          <a:p>
            <a:endParaRPr lang="zh-TW" altLang="en-US"/>
          </a:p>
        </p:txBody>
      </p:sp>
      <p:sp>
        <p:nvSpPr>
          <p:cNvPr id="187425" name="Freeform 33"/>
          <p:cNvSpPr>
            <a:spLocks/>
          </p:cNvSpPr>
          <p:nvPr/>
        </p:nvSpPr>
        <p:spPr bwMode="auto">
          <a:xfrm>
            <a:off x="2865438" y="3141663"/>
            <a:ext cx="3167062" cy="2665412"/>
          </a:xfrm>
          <a:custGeom>
            <a:avLst/>
            <a:gdLst>
              <a:gd name="T0" fmla="*/ 2147483647 w 2760"/>
              <a:gd name="T1" fmla="*/ 0 h 1452"/>
              <a:gd name="T2" fmla="*/ 2147483647 w 2760"/>
              <a:gd name="T3" fmla="*/ 2147483647 h 1452"/>
              <a:gd name="T4" fmla="*/ 2147483647 w 2760"/>
              <a:gd name="T5" fmla="*/ 2147483647 h 1452"/>
              <a:gd name="T6" fmla="*/ 0 60000 65536"/>
              <a:gd name="T7" fmla="*/ 0 60000 65536"/>
              <a:gd name="T8" fmla="*/ 0 60000 65536"/>
              <a:gd name="T9" fmla="*/ 0 w 2760"/>
              <a:gd name="T10" fmla="*/ 0 h 1452"/>
              <a:gd name="T11" fmla="*/ 2760 w 2760"/>
              <a:gd name="T12" fmla="*/ 1452 h 1452"/>
            </a:gdLst>
            <a:ahLst/>
            <a:cxnLst>
              <a:cxn ang="T6">
                <a:pos x="T0" y="T1"/>
              </a:cxn>
              <a:cxn ang="T7">
                <a:pos x="T2" y="T3"/>
              </a:cxn>
              <a:cxn ang="T8">
                <a:pos x="T4" y="T5"/>
              </a:cxn>
            </a:cxnLst>
            <a:rect l="T9" t="T10" r="T11" b="T12"/>
            <a:pathLst>
              <a:path w="2760" h="1452">
                <a:moveTo>
                  <a:pt x="356" y="0"/>
                </a:moveTo>
                <a:cubicBezTo>
                  <a:pt x="178" y="401"/>
                  <a:pt x="0" y="802"/>
                  <a:pt x="401" y="1044"/>
                </a:cubicBezTo>
                <a:cubicBezTo>
                  <a:pt x="802" y="1286"/>
                  <a:pt x="2367" y="1384"/>
                  <a:pt x="2760" y="1452"/>
                </a:cubicBezTo>
              </a:path>
            </a:pathLst>
          </a:custGeom>
          <a:noFill/>
          <a:ln w="28575" cap="flat" cmpd="sng">
            <a:solidFill>
              <a:schemeClr val="bg1"/>
            </a:solidFill>
            <a:prstDash val="solid"/>
            <a:miter lim="800000"/>
            <a:headEnd type="diamond" w="med" len="med"/>
            <a:tailEnd type="triangle" w="med" len="med"/>
          </a:ln>
        </p:spPr>
        <p:txBody>
          <a:bodyPr wrap="none" anchor="ctr"/>
          <a:lstStyle/>
          <a:p>
            <a:endParaRPr lang="zh-TW" altLang="en-US"/>
          </a:p>
        </p:txBody>
      </p:sp>
      <p:sp>
        <p:nvSpPr>
          <p:cNvPr id="19"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7418"/>
                                        </p:tgtEl>
                                        <p:attrNameLst>
                                          <p:attrName>style.visibility</p:attrName>
                                        </p:attrNameLst>
                                      </p:cBhvr>
                                      <p:to>
                                        <p:strVal val="visible"/>
                                      </p:to>
                                    </p:set>
                                    <p:animEffect transition="in" filter="wipe(left)">
                                      <p:cBhvr>
                                        <p:cTn id="7" dur="1000"/>
                                        <p:tgtEl>
                                          <p:spTgt spid="187418"/>
                                        </p:tgtEl>
                                      </p:cBhvr>
                                    </p:animEffect>
                                  </p:childTnLst>
                                  <p:subTnLst>
                                    <p:set>
                                      <p:cBhvr override="childStyle">
                                        <p:cTn dur="1" fill="hold" display="0" masterRel="nextClick" afterEffect="1"/>
                                        <p:tgtEl>
                                          <p:spTgt spid="187418"/>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7395"/>
                                        </p:tgtEl>
                                        <p:attrNameLst>
                                          <p:attrName>style.visibility</p:attrName>
                                        </p:attrNameLst>
                                      </p:cBhvr>
                                      <p:to>
                                        <p:strVal val="visible"/>
                                      </p:to>
                                    </p:set>
                                    <p:animEffect transition="in" filter="wipe(left)">
                                      <p:cBhvr>
                                        <p:cTn id="12" dur="1000"/>
                                        <p:tgtEl>
                                          <p:spTgt spid="18739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7419"/>
                                        </p:tgtEl>
                                        <p:attrNameLst>
                                          <p:attrName>style.visibility</p:attrName>
                                        </p:attrNameLst>
                                      </p:cBhvr>
                                      <p:to>
                                        <p:strVal val="visible"/>
                                      </p:to>
                                    </p:set>
                                    <p:animEffect transition="in" filter="wipe(left)">
                                      <p:cBhvr>
                                        <p:cTn id="17" dur="1000"/>
                                        <p:tgtEl>
                                          <p:spTgt spid="1874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1000"/>
                                        <p:tgtEl>
                                          <p:spTgt spid="187395"/>
                                        </p:tgtEl>
                                      </p:cBhvr>
                                    </p:animEffect>
                                    <p:set>
                                      <p:cBhvr>
                                        <p:cTn id="22" dur="1" fill="hold">
                                          <p:stCondLst>
                                            <p:cond delay="999"/>
                                          </p:stCondLst>
                                        </p:cTn>
                                        <p:tgtEl>
                                          <p:spTgt spid="18739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7394"/>
                                        </p:tgtEl>
                                        <p:attrNameLst>
                                          <p:attrName>style.visibility</p:attrName>
                                        </p:attrNameLst>
                                      </p:cBhvr>
                                      <p:to>
                                        <p:strVal val="visible"/>
                                      </p:to>
                                    </p:set>
                                    <p:animEffect transition="in" filter="wipe(left)">
                                      <p:cBhvr>
                                        <p:cTn id="27" dur="500"/>
                                        <p:tgtEl>
                                          <p:spTgt spid="187394"/>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87420"/>
                                        </p:tgtEl>
                                        <p:attrNameLst>
                                          <p:attrName>style.visibility</p:attrName>
                                        </p:attrNameLst>
                                      </p:cBhvr>
                                      <p:to>
                                        <p:strVal val="visible"/>
                                      </p:to>
                                    </p:set>
                                    <p:animEffect transition="in" filter="fade">
                                      <p:cBhvr>
                                        <p:cTn id="32" dur="1000"/>
                                        <p:tgtEl>
                                          <p:spTgt spid="187420"/>
                                        </p:tgtEl>
                                      </p:cBhvr>
                                    </p:animEffect>
                                    <p:anim calcmode="lin" valueType="num">
                                      <p:cBhvr>
                                        <p:cTn id="33" dur="1000" fill="hold"/>
                                        <p:tgtEl>
                                          <p:spTgt spid="187420"/>
                                        </p:tgtEl>
                                        <p:attrNameLst>
                                          <p:attrName>ppt_x</p:attrName>
                                        </p:attrNameLst>
                                      </p:cBhvr>
                                      <p:tavLst>
                                        <p:tav tm="0">
                                          <p:val>
                                            <p:strVal val="#ppt_x"/>
                                          </p:val>
                                        </p:tav>
                                        <p:tav tm="100000">
                                          <p:val>
                                            <p:strVal val="#ppt_x"/>
                                          </p:val>
                                        </p:tav>
                                      </p:tavLst>
                                    </p:anim>
                                    <p:anim calcmode="lin" valueType="num">
                                      <p:cBhvr>
                                        <p:cTn id="34" dur="1000" fill="hold"/>
                                        <p:tgtEl>
                                          <p:spTgt spid="187420"/>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87421"/>
                                        </p:tgtEl>
                                        <p:attrNameLst>
                                          <p:attrName>style.visibility</p:attrName>
                                        </p:attrNameLst>
                                      </p:cBhvr>
                                      <p:to>
                                        <p:strVal val="visible"/>
                                      </p:to>
                                    </p:set>
                                    <p:animEffect transition="in" filter="fade">
                                      <p:cBhvr>
                                        <p:cTn id="37" dur="1000"/>
                                        <p:tgtEl>
                                          <p:spTgt spid="187421"/>
                                        </p:tgtEl>
                                      </p:cBhvr>
                                    </p:animEffect>
                                    <p:anim calcmode="lin" valueType="num">
                                      <p:cBhvr>
                                        <p:cTn id="38" dur="1000" fill="hold"/>
                                        <p:tgtEl>
                                          <p:spTgt spid="187421"/>
                                        </p:tgtEl>
                                        <p:attrNameLst>
                                          <p:attrName>ppt_x</p:attrName>
                                        </p:attrNameLst>
                                      </p:cBhvr>
                                      <p:tavLst>
                                        <p:tav tm="0">
                                          <p:val>
                                            <p:strVal val="#ppt_x"/>
                                          </p:val>
                                        </p:tav>
                                        <p:tav tm="100000">
                                          <p:val>
                                            <p:strVal val="#ppt_x"/>
                                          </p:val>
                                        </p:tav>
                                      </p:tavLst>
                                    </p:anim>
                                    <p:anim calcmode="lin" valueType="num">
                                      <p:cBhvr>
                                        <p:cTn id="39" dur="1000" fill="hold"/>
                                        <p:tgtEl>
                                          <p:spTgt spid="187421"/>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87422"/>
                                        </p:tgtEl>
                                        <p:attrNameLst>
                                          <p:attrName>style.visibility</p:attrName>
                                        </p:attrNameLst>
                                      </p:cBhvr>
                                      <p:to>
                                        <p:strVal val="visible"/>
                                      </p:to>
                                    </p:set>
                                    <p:animEffect transition="in" filter="wipe(left)">
                                      <p:cBhvr>
                                        <p:cTn id="44" dur="1000"/>
                                        <p:tgtEl>
                                          <p:spTgt spid="187422"/>
                                        </p:tgtEl>
                                      </p:cBhvr>
                                    </p:animEffect>
                                  </p:childTnLst>
                                  <p:subTnLst>
                                    <p:set>
                                      <p:cBhvr override="childStyle">
                                        <p:cTn dur="1" fill="hold" display="0" masterRel="nextClick" afterEffect="1"/>
                                        <p:tgtEl>
                                          <p:spTgt spid="187422"/>
                                        </p:tgtEl>
                                        <p:attrNameLst>
                                          <p:attrName>style.visibility</p:attrName>
                                        </p:attrNameLst>
                                      </p:cBhvr>
                                      <p:to>
                                        <p:strVal val="hidden"/>
                                      </p:to>
                                    </p:set>
                                  </p:sub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1" nodeType="clickEffect">
                                  <p:stCondLst>
                                    <p:cond delay="0"/>
                                  </p:stCondLst>
                                  <p:childTnLst>
                                    <p:animEffect transition="out" filter="fade">
                                      <p:cBhvr>
                                        <p:cTn id="48" dur="1000"/>
                                        <p:tgtEl>
                                          <p:spTgt spid="187394"/>
                                        </p:tgtEl>
                                      </p:cBhvr>
                                    </p:animEffect>
                                    <p:set>
                                      <p:cBhvr>
                                        <p:cTn id="49" dur="1" fill="hold">
                                          <p:stCondLst>
                                            <p:cond delay="999"/>
                                          </p:stCondLst>
                                        </p:cTn>
                                        <p:tgtEl>
                                          <p:spTgt spid="187394"/>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1000"/>
                                        <p:tgtEl>
                                          <p:spTgt spid="187419"/>
                                        </p:tgtEl>
                                      </p:cBhvr>
                                    </p:animEffect>
                                    <p:set>
                                      <p:cBhvr>
                                        <p:cTn id="52" dur="1" fill="hold">
                                          <p:stCondLst>
                                            <p:cond delay="999"/>
                                          </p:stCondLst>
                                        </p:cTn>
                                        <p:tgtEl>
                                          <p:spTgt spid="187419"/>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187424"/>
                                        </p:tgtEl>
                                        <p:attrNameLst>
                                          <p:attrName>style.visibility</p:attrName>
                                        </p:attrNameLst>
                                      </p:cBhvr>
                                      <p:to>
                                        <p:strVal val="visible"/>
                                      </p:to>
                                    </p:set>
                                    <p:animEffect transition="in" filter="wipe(up)">
                                      <p:cBhvr>
                                        <p:cTn id="57" dur="1000"/>
                                        <p:tgtEl>
                                          <p:spTgt spid="187424"/>
                                        </p:tgtEl>
                                      </p:cBhvr>
                                    </p:animEffect>
                                  </p:childTnLst>
                                  <p:subTnLst>
                                    <p:set>
                                      <p:cBhvr override="childStyle">
                                        <p:cTn dur="1" fill="hold" display="0" masterRel="nextClick" afterEffect="1"/>
                                        <p:tgtEl>
                                          <p:spTgt spid="187424"/>
                                        </p:tgtEl>
                                        <p:attrNameLst>
                                          <p:attrName>style.visibility</p:attrName>
                                        </p:attrNameLst>
                                      </p:cBhvr>
                                      <p:to>
                                        <p:strVal val="hidden"/>
                                      </p:to>
                                    </p:set>
                                  </p:sub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187425"/>
                                        </p:tgtEl>
                                        <p:attrNameLst>
                                          <p:attrName>style.visibility</p:attrName>
                                        </p:attrNameLst>
                                      </p:cBhvr>
                                      <p:to>
                                        <p:strVal val="visible"/>
                                      </p:to>
                                    </p:set>
                                    <p:animEffect transition="in" filter="wipe(up)">
                                      <p:cBhvr>
                                        <p:cTn id="62" dur="1000"/>
                                        <p:tgtEl>
                                          <p:spTgt spid="187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19" grpId="0" animBg="1"/>
      <p:bldP spid="187419" grpId="1" animBg="1"/>
      <p:bldP spid="187394" grpId="0" animBg="1"/>
      <p:bldP spid="187394" grpId="1" animBg="1"/>
      <p:bldP spid="187395" grpId="0" animBg="1"/>
      <p:bldP spid="187395" grpId="1" animBg="1"/>
      <p:bldP spid="187418" grpId="0" animBg="1"/>
      <p:bldP spid="187420" grpId="0"/>
      <p:bldP spid="187421" grpId="0"/>
      <p:bldP spid="187422" grpId="0" animBg="1"/>
      <p:bldP spid="187424" grpId="0" animBg="1"/>
      <p:bldP spid="1874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92" name="AutoShape 48"/>
          <p:cNvSpPr>
            <a:spLocks noChangeArrowheads="1"/>
          </p:cNvSpPr>
          <p:nvPr/>
        </p:nvSpPr>
        <p:spPr bwMode="auto">
          <a:xfrm>
            <a:off x="3440113" y="5975350"/>
            <a:ext cx="865187" cy="719138"/>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90" name="AutoShape 46"/>
          <p:cNvSpPr>
            <a:spLocks noChangeArrowheads="1"/>
          </p:cNvSpPr>
          <p:nvPr/>
        </p:nvSpPr>
        <p:spPr bwMode="auto">
          <a:xfrm>
            <a:off x="4232275" y="5302250"/>
            <a:ext cx="1441450" cy="719138"/>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89" name="AutoShape 45"/>
          <p:cNvSpPr>
            <a:spLocks noChangeArrowheads="1"/>
          </p:cNvSpPr>
          <p:nvPr/>
        </p:nvSpPr>
        <p:spPr bwMode="auto">
          <a:xfrm>
            <a:off x="1639888" y="5975350"/>
            <a:ext cx="1728787" cy="719138"/>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81" name="AutoShape 37"/>
          <p:cNvSpPr>
            <a:spLocks noChangeArrowheads="1"/>
          </p:cNvSpPr>
          <p:nvPr/>
        </p:nvSpPr>
        <p:spPr bwMode="auto">
          <a:xfrm>
            <a:off x="1784350" y="5949950"/>
            <a:ext cx="2254250" cy="719138"/>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75" name="AutoShape 31"/>
          <p:cNvSpPr>
            <a:spLocks noChangeArrowheads="1"/>
          </p:cNvSpPr>
          <p:nvPr/>
        </p:nvSpPr>
        <p:spPr bwMode="auto">
          <a:xfrm>
            <a:off x="3171825" y="5189538"/>
            <a:ext cx="2092325" cy="541337"/>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71" name="AutoShape 27"/>
          <p:cNvSpPr>
            <a:spLocks noChangeArrowheads="1"/>
          </p:cNvSpPr>
          <p:nvPr/>
        </p:nvSpPr>
        <p:spPr bwMode="auto">
          <a:xfrm>
            <a:off x="5726113" y="3465513"/>
            <a:ext cx="2676525" cy="566737"/>
          </a:xfrm>
          <a:prstGeom prst="roundRect">
            <a:avLst>
              <a:gd name="adj" fmla="val 7227"/>
            </a:avLst>
          </a:prstGeom>
          <a:solidFill>
            <a:srgbClr val="006666"/>
          </a:solidFill>
          <a:ln w="9525">
            <a:solidFill>
              <a:schemeClr val="bg1"/>
            </a:solidFill>
            <a:miter lim="800000"/>
            <a:headEnd/>
            <a:tailEnd/>
          </a:ln>
        </p:spPr>
        <p:txBody>
          <a:bodyPr wrap="none" anchor="ctr"/>
          <a:lstStyle/>
          <a:p>
            <a:endParaRPr lang="zh-TW" altLang="en-US"/>
          </a:p>
        </p:txBody>
      </p:sp>
      <p:sp>
        <p:nvSpPr>
          <p:cNvPr id="159770" name="AutoShape 26"/>
          <p:cNvSpPr>
            <a:spLocks noChangeArrowheads="1"/>
          </p:cNvSpPr>
          <p:nvPr/>
        </p:nvSpPr>
        <p:spPr bwMode="auto">
          <a:xfrm>
            <a:off x="4468813" y="4265613"/>
            <a:ext cx="2028825" cy="681037"/>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68" name="AutoShape 24"/>
          <p:cNvSpPr>
            <a:spLocks noChangeArrowheads="1"/>
          </p:cNvSpPr>
          <p:nvPr/>
        </p:nvSpPr>
        <p:spPr bwMode="auto">
          <a:xfrm>
            <a:off x="3732213" y="3465513"/>
            <a:ext cx="2028825" cy="579437"/>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67" name="AutoShape 23"/>
          <p:cNvSpPr>
            <a:spLocks noChangeArrowheads="1"/>
          </p:cNvSpPr>
          <p:nvPr/>
        </p:nvSpPr>
        <p:spPr bwMode="auto">
          <a:xfrm>
            <a:off x="3275013" y="4278313"/>
            <a:ext cx="1203325" cy="681037"/>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66" name="AutoShape 22"/>
          <p:cNvSpPr>
            <a:spLocks noChangeArrowheads="1"/>
          </p:cNvSpPr>
          <p:nvPr/>
        </p:nvSpPr>
        <p:spPr bwMode="auto">
          <a:xfrm>
            <a:off x="3732213" y="3478213"/>
            <a:ext cx="4708525" cy="579437"/>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65" name="AutoShape 21"/>
          <p:cNvSpPr>
            <a:spLocks noChangeArrowheads="1"/>
          </p:cNvSpPr>
          <p:nvPr/>
        </p:nvSpPr>
        <p:spPr bwMode="auto">
          <a:xfrm>
            <a:off x="3630613" y="2492375"/>
            <a:ext cx="2401887" cy="712788"/>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64" name="AutoShape 20"/>
          <p:cNvSpPr>
            <a:spLocks noChangeArrowheads="1"/>
          </p:cNvSpPr>
          <p:nvPr/>
        </p:nvSpPr>
        <p:spPr bwMode="auto">
          <a:xfrm>
            <a:off x="8139113" y="1903413"/>
            <a:ext cx="1101725" cy="439737"/>
          </a:xfrm>
          <a:prstGeom prst="roundRect">
            <a:avLst>
              <a:gd name="adj" fmla="val 16667"/>
            </a:avLst>
          </a:prstGeom>
          <a:solidFill>
            <a:srgbClr val="006666"/>
          </a:solidFill>
          <a:ln w="9525">
            <a:solidFill>
              <a:schemeClr val="bg1"/>
            </a:solidFill>
            <a:miter lim="800000"/>
            <a:headEnd/>
            <a:tailEnd/>
          </a:ln>
        </p:spPr>
        <p:txBody>
          <a:bodyPr wrap="none" anchor="ctr"/>
          <a:lstStyle/>
          <a:p>
            <a:endParaRPr lang="zh-TW" altLang="en-US"/>
          </a:p>
        </p:txBody>
      </p:sp>
      <p:sp>
        <p:nvSpPr>
          <p:cNvPr id="159763" name="AutoShape 19"/>
          <p:cNvSpPr>
            <a:spLocks noChangeArrowheads="1"/>
          </p:cNvSpPr>
          <p:nvPr/>
        </p:nvSpPr>
        <p:spPr bwMode="auto">
          <a:xfrm>
            <a:off x="2360613" y="1370013"/>
            <a:ext cx="936625" cy="439737"/>
          </a:xfrm>
          <a:prstGeom prst="roundRect">
            <a:avLst>
              <a:gd name="adj" fmla="val 16667"/>
            </a:avLst>
          </a:prstGeom>
          <a:solidFill>
            <a:srgbClr val="CC3300"/>
          </a:solidFill>
          <a:ln w="9525">
            <a:solidFill>
              <a:schemeClr val="bg1"/>
            </a:solidFill>
            <a:miter lim="800000"/>
            <a:headEnd/>
            <a:tailEnd/>
          </a:ln>
        </p:spPr>
        <p:txBody>
          <a:bodyPr wrap="none" anchor="ctr"/>
          <a:lstStyle/>
          <a:p>
            <a:endParaRPr lang="zh-TW" altLang="en-US"/>
          </a:p>
        </p:txBody>
      </p:sp>
      <p:sp>
        <p:nvSpPr>
          <p:cNvPr id="7193" name="Rectangle 2"/>
          <p:cNvSpPr>
            <a:spLocks noGrp="1" noChangeArrowheads="1"/>
          </p:cNvSpPr>
          <p:nvPr>
            <p:ph type="title"/>
          </p:nvPr>
        </p:nvSpPr>
        <p:spPr>
          <a:xfrm>
            <a:off x="742950" y="-26988"/>
            <a:ext cx="8420100" cy="990601"/>
          </a:xfrm>
        </p:spPr>
        <p:txBody>
          <a:bodyPr/>
          <a:lstStyle/>
          <a:p>
            <a:pPr eaLnBrk="1" hangingPunct="1"/>
            <a:r>
              <a:rPr lang="en-US" altLang="zh-TW" smtClean="0"/>
              <a:t>Proof - Continued</a:t>
            </a:r>
          </a:p>
        </p:txBody>
      </p:sp>
      <p:graphicFrame>
        <p:nvGraphicFramePr>
          <p:cNvPr id="159748" name="Object 4"/>
          <p:cNvGraphicFramePr>
            <a:graphicFrameLocks noChangeAspect="1"/>
          </p:cNvGraphicFramePr>
          <p:nvPr/>
        </p:nvGraphicFramePr>
        <p:xfrm>
          <a:off x="923925" y="1760538"/>
          <a:ext cx="3995738" cy="849312"/>
        </p:xfrm>
        <a:graphic>
          <a:graphicData uri="http://schemas.openxmlformats.org/presentationml/2006/ole">
            <p:oleObj spid="_x0000_s7170" name="方程式" r:id="rId3" imgW="2031840" imgH="431640" progId="Equation.3">
              <p:embed/>
            </p:oleObj>
          </a:graphicData>
        </a:graphic>
      </p:graphicFrame>
      <p:sp>
        <p:nvSpPr>
          <p:cNvPr id="159749" name="Rectangle 5"/>
          <p:cNvSpPr>
            <a:spLocks noChangeArrowheads="1"/>
          </p:cNvSpPr>
          <p:nvPr/>
        </p:nvSpPr>
        <p:spPr bwMode="auto">
          <a:xfrm>
            <a:off x="488950" y="801688"/>
            <a:ext cx="8553450" cy="503237"/>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1"/>
                </a:solidFill>
                <a:latin typeface="Arial" charset="0"/>
              </a:rPr>
              <a:t>Variance of a random sum of random variables</a:t>
            </a:r>
          </a:p>
          <a:p>
            <a:pPr marL="342900" indent="-342900" algn="l">
              <a:spcBef>
                <a:spcPct val="20000"/>
              </a:spcBef>
              <a:buFont typeface="CommonBullets" pitchFamily="34" charset="2"/>
              <a:buNone/>
            </a:pPr>
            <a:r>
              <a:rPr lang="en-US" altLang="zh-TW" sz="2800">
                <a:solidFill>
                  <a:schemeClr val="bg1"/>
                </a:solidFill>
                <a:latin typeface="Arial" charset="0"/>
              </a:rPr>
              <a:t>    First find </a:t>
            </a:r>
            <a:r>
              <a:rPr lang="en-US" altLang="zh-TW" sz="2800" i="1">
                <a:solidFill>
                  <a:schemeClr val="bg1"/>
                </a:solidFill>
                <a:latin typeface="Arial" charset="0"/>
              </a:rPr>
              <a:t>E</a:t>
            </a:r>
            <a:r>
              <a:rPr lang="en-US" altLang="zh-TW" sz="2800">
                <a:solidFill>
                  <a:schemeClr val="bg1"/>
                </a:solidFill>
                <a:latin typeface="Arial" charset="0"/>
              </a:rPr>
              <a:t>(d</a:t>
            </a:r>
            <a:r>
              <a:rPr lang="en-US" altLang="zh-TW" sz="2800" baseline="30000">
                <a:solidFill>
                  <a:schemeClr val="bg1"/>
                </a:solidFill>
                <a:latin typeface="Arial" charset="0"/>
              </a:rPr>
              <a:t>2</a:t>
            </a:r>
            <a:r>
              <a:rPr lang="en-US" altLang="zh-TW" sz="2800">
                <a:solidFill>
                  <a:schemeClr val="bg1"/>
                </a:solidFill>
                <a:latin typeface="Arial" charset="0"/>
              </a:rPr>
              <a:t>)</a:t>
            </a:r>
          </a:p>
        </p:txBody>
      </p:sp>
      <p:graphicFrame>
        <p:nvGraphicFramePr>
          <p:cNvPr id="159751" name="Object 7"/>
          <p:cNvGraphicFramePr>
            <a:graphicFrameLocks noChangeAspect="1"/>
          </p:cNvGraphicFramePr>
          <p:nvPr/>
        </p:nvGraphicFramePr>
        <p:xfrm>
          <a:off x="1662113" y="2940050"/>
          <a:ext cx="6734175" cy="1339850"/>
        </p:xfrm>
        <a:graphic>
          <a:graphicData uri="http://schemas.openxmlformats.org/presentationml/2006/ole">
            <p:oleObj spid="_x0000_s7171" name="方程式" r:id="rId4" imgW="2920680" imgH="583920" progId="Equation.3">
              <p:embed/>
            </p:oleObj>
          </a:graphicData>
        </a:graphic>
      </p:graphicFrame>
      <p:graphicFrame>
        <p:nvGraphicFramePr>
          <p:cNvPr id="159752" name="Object 8"/>
          <p:cNvGraphicFramePr>
            <a:graphicFrameLocks noChangeAspect="1"/>
          </p:cNvGraphicFramePr>
          <p:nvPr/>
        </p:nvGraphicFramePr>
        <p:xfrm>
          <a:off x="1555750" y="2357438"/>
          <a:ext cx="4249738" cy="1054100"/>
        </p:xfrm>
        <a:graphic>
          <a:graphicData uri="http://schemas.openxmlformats.org/presentationml/2006/ole">
            <p:oleObj spid="_x0000_s7172" name="方程式" r:id="rId5" imgW="1841400" imgH="457200" progId="Equation.3">
              <p:embed/>
            </p:oleObj>
          </a:graphicData>
        </a:graphic>
      </p:graphicFrame>
      <p:graphicFrame>
        <p:nvGraphicFramePr>
          <p:cNvPr id="159761" name="Object 17"/>
          <p:cNvGraphicFramePr>
            <a:graphicFrameLocks noChangeAspect="1"/>
          </p:cNvGraphicFramePr>
          <p:nvPr/>
        </p:nvGraphicFramePr>
        <p:xfrm>
          <a:off x="1490663" y="3870325"/>
          <a:ext cx="5029200" cy="1255713"/>
        </p:xfrm>
        <a:graphic>
          <a:graphicData uri="http://schemas.openxmlformats.org/presentationml/2006/ole">
            <p:oleObj spid="_x0000_s7173" name="方程式" r:id="rId6" imgW="2336760" imgH="583920" progId="Equation.3">
              <p:embed/>
            </p:oleObj>
          </a:graphicData>
        </a:graphic>
      </p:graphicFrame>
      <p:graphicFrame>
        <p:nvGraphicFramePr>
          <p:cNvPr id="159762" name="Object 18"/>
          <p:cNvGraphicFramePr>
            <a:graphicFrameLocks noChangeAspect="1"/>
          </p:cNvGraphicFramePr>
          <p:nvPr/>
        </p:nvGraphicFramePr>
        <p:xfrm>
          <a:off x="5030788" y="1425575"/>
          <a:ext cx="4157662" cy="1123950"/>
        </p:xfrm>
        <a:graphic>
          <a:graphicData uri="http://schemas.openxmlformats.org/presentationml/2006/ole">
            <p:oleObj spid="_x0000_s7174" name="方程式" r:id="rId7" imgW="2158920" imgH="583920" progId="Equation.3">
              <p:embed/>
            </p:oleObj>
          </a:graphicData>
        </a:graphic>
      </p:graphicFrame>
      <p:sp>
        <p:nvSpPr>
          <p:cNvPr id="159769" name="Line 25"/>
          <p:cNvSpPr>
            <a:spLocks noChangeShapeType="1"/>
          </p:cNvSpPr>
          <p:nvPr/>
        </p:nvSpPr>
        <p:spPr bwMode="auto">
          <a:xfrm flipH="1">
            <a:off x="4016375" y="3970338"/>
            <a:ext cx="465138" cy="388937"/>
          </a:xfrm>
          <a:prstGeom prst="line">
            <a:avLst/>
          </a:prstGeom>
          <a:noFill/>
          <a:ln w="28575">
            <a:solidFill>
              <a:schemeClr val="bg1"/>
            </a:solidFill>
            <a:miter lim="800000"/>
            <a:headEnd type="diamond" w="med" len="med"/>
            <a:tailEnd type="triangle" w="med" len="med"/>
          </a:ln>
        </p:spPr>
        <p:txBody>
          <a:bodyPr wrap="none" anchor="ctr"/>
          <a:lstStyle/>
          <a:p>
            <a:endParaRPr lang="zh-TW" altLang="en-US"/>
          </a:p>
        </p:txBody>
      </p:sp>
      <p:graphicFrame>
        <p:nvGraphicFramePr>
          <p:cNvPr id="159772" name="Object 28"/>
          <p:cNvGraphicFramePr>
            <a:graphicFrameLocks noChangeAspect="1"/>
          </p:cNvGraphicFramePr>
          <p:nvPr/>
        </p:nvGraphicFramePr>
        <p:xfrm>
          <a:off x="1681163" y="4737100"/>
          <a:ext cx="4899025" cy="1162050"/>
        </p:xfrm>
        <a:graphic>
          <a:graphicData uri="http://schemas.openxmlformats.org/presentationml/2006/ole">
            <p:oleObj spid="_x0000_s7175" name="方程式" r:id="rId8" imgW="2463480" imgH="583920" progId="Equation.3">
              <p:embed/>
            </p:oleObj>
          </a:graphicData>
        </a:graphic>
      </p:graphicFrame>
      <p:sp>
        <p:nvSpPr>
          <p:cNvPr id="159773" name="Freeform 29"/>
          <p:cNvSpPr>
            <a:spLocks/>
          </p:cNvSpPr>
          <p:nvPr/>
        </p:nvSpPr>
        <p:spPr bwMode="auto">
          <a:xfrm>
            <a:off x="4737100" y="4329113"/>
            <a:ext cx="360363" cy="144462"/>
          </a:xfrm>
          <a:custGeom>
            <a:avLst/>
            <a:gdLst>
              <a:gd name="T0" fmla="*/ 0 w 227"/>
              <a:gd name="T1" fmla="*/ 2147483647 h 91"/>
              <a:gd name="T2" fmla="*/ 2147483647 w 227"/>
              <a:gd name="T3" fmla="*/ 0 h 91"/>
              <a:gd name="T4" fmla="*/ 2147483647 w 227"/>
              <a:gd name="T5" fmla="*/ 2147483647 h 91"/>
              <a:gd name="T6" fmla="*/ 0 60000 65536"/>
              <a:gd name="T7" fmla="*/ 0 60000 65536"/>
              <a:gd name="T8" fmla="*/ 0 60000 65536"/>
              <a:gd name="T9" fmla="*/ 0 w 227"/>
              <a:gd name="T10" fmla="*/ 0 h 91"/>
              <a:gd name="T11" fmla="*/ 227 w 227"/>
              <a:gd name="T12" fmla="*/ 91 h 91"/>
            </a:gdLst>
            <a:ahLst/>
            <a:cxnLst>
              <a:cxn ang="T6">
                <a:pos x="T0" y="T1"/>
              </a:cxn>
              <a:cxn ang="T7">
                <a:pos x="T2" y="T3"/>
              </a:cxn>
              <a:cxn ang="T8">
                <a:pos x="T4" y="T5"/>
              </a:cxn>
            </a:cxnLst>
            <a:rect l="T9" t="T10" r="T11" b="T12"/>
            <a:pathLst>
              <a:path w="227" h="91">
                <a:moveTo>
                  <a:pt x="0" y="91"/>
                </a:moveTo>
                <a:cubicBezTo>
                  <a:pt x="26" y="45"/>
                  <a:pt x="53" y="0"/>
                  <a:pt x="91" y="0"/>
                </a:cubicBezTo>
                <a:cubicBezTo>
                  <a:pt x="129" y="0"/>
                  <a:pt x="178" y="45"/>
                  <a:pt x="227" y="91"/>
                </a:cubicBezTo>
              </a:path>
            </a:pathLst>
          </a:custGeom>
          <a:noFill/>
          <a:ln w="28575" cap="flat" cmpd="sng">
            <a:solidFill>
              <a:schemeClr val="bg1"/>
            </a:solidFill>
            <a:prstDash val="solid"/>
            <a:miter lim="800000"/>
            <a:headEnd type="none" w="med" len="med"/>
            <a:tailEnd type="triangle" w="med" len="med"/>
          </a:ln>
        </p:spPr>
        <p:txBody>
          <a:bodyPr wrap="none" anchor="ctr"/>
          <a:lstStyle/>
          <a:p>
            <a:endParaRPr lang="zh-TW" altLang="en-US"/>
          </a:p>
        </p:txBody>
      </p:sp>
      <p:sp>
        <p:nvSpPr>
          <p:cNvPr id="159774" name="Freeform 30"/>
          <p:cNvSpPr>
            <a:spLocks/>
          </p:cNvSpPr>
          <p:nvPr/>
        </p:nvSpPr>
        <p:spPr bwMode="auto">
          <a:xfrm>
            <a:off x="4737100" y="4303713"/>
            <a:ext cx="720725" cy="169862"/>
          </a:xfrm>
          <a:custGeom>
            <a:avLst/>
            <a:gdLst>
              <a:gd name="T0" fmla="*/ 0 w 227"/>
              <a:gd name="T1" fmla="*/ 2147483647 h 91"/>
              <a:gd name="T2" fmla="*/ 2147483647 w 227"/>
              <a:gd name="T3" fmla="*/ 0 h 91"/>
              <a:gd name="T4" fmla="*/ 2147483647 w 227"/>
              <a:gd name="T5" fmla="*/ 2147483647 h 91"/>
              <a:gd name="T6" fmla="*/ 0 60000 65536"/>
              <a:gd name="T7" fmla="*/ 0 60000 65536"/>
              <a:gd name="T8" fmla="*/ 0 60000 65536"/>
              <a:gd name="T9" fmla="*/ 0 w 227"/>
              <a:gd name="T10" fmla="*/ 0 h 91"/>
              <a:gd name="T11" fmla="*/ 227 w 227"/>
              <a:gd name="T12" fmla="*/ 91 h 91"/>
            </a:gdLst>
            <a:ahLst/>
            <a:cxnLst>
              <a:cxn ang="T6">
                <a:pos x="T0" y="T1"/>
              </a:cxn>
              <a:cxn ang="T7">
                <a:pos x="T2" y="T3"/>
              </a:cxn>
              <a:cxn ang="T8">
                <a:pos x="T4" y="T5"/>
              </a:cxn>
            </a:cxnLst>
            <a:rect l="T9" t="T10" r="T11" b="T12"/>
            <a:pathLst>
              <a:path w="227" h="91">
                <a:moveTo>
                  <a:pt x="0" y="91"/>
                </a:moveTo>
                <a:cubicBezTo>
                  <a:pt x="26" y="45"/>
                  <a:pt x="53" y="0"/>
                  <a:pt x="91" y="0"/>
                </a:cubicBezTo>
                <a:cubicBezTo>
                  <a:pt x="129" y="0"/>
                  <a:pt x="178" y="45"/>
                  <a:pt x="227" y="91"/>
                </a:cubicBezTo>
              </a:path>
            </a:pathLst>
          </a:custGeom>
          <a:noFill/>
          <a:ln w="28575" cap="flat" cmpd="sng">
            <a:solidFill>
              <a:schemeClr val="bg1"/>
            </a:solidFill>
            <a:prstDash val="solid"/>
            <a:miter lim="800000"/>
            <a:headEnd type="none" w="med" len="med"/>
            <a:tailEnd type="triangle" w="med" len="med"/>
          </a:ln>
        </p:spPr>
        <p:txBody>
          <a:bodyPr wrap="none" anchor="ctr"/>
          <a:lstStyle/>
          <a:p>
            <a:endParaRPr lang="zh-TW" altLang="en-US"/>
          </a:p>
        </p:txBody>
      </p:sp>
      <p:graphicFrame>
        <p:nvGraphicFramePr>
          <p:cNvPr id="159776" name="Object 32"/>
          <p:cNvGraphicFramePr>
            <a:graphicFrameLocks noChangeAspect="1"/>
          </p:cNvGraphicFramePr>
          <p:nvPr/>
        </p:nvGraphicFramePr>
        <p:xfrm>
          <a:off x="1754188" y="5516563"/>
          <a:ext cx="3392487" cy="1039812"/>
        </p:xfrm>
        <a:graphic>
          <a:graphicData uri="http://schemas.openxmlformats.org/presentationml/2006/ole">
            <p:oleObj spid="_x0000_s7176" name="方程式" r:id="rId9" imgW="1574640" imgH="482400" progId="Equation.3">
              <p:embed/>
            </p:oleObj>
          </a:graphicData>
        </a:graphic>
      </p:graphicFrame>
      <p:graphicFrame>
        <p:nvGraphicFramePr>
          <p:cNvPr id="159777" name="Object 33"/>
          <p:cNvGraphicFramePr>
            <a:graphicFrameLocks noChangeAspect="1"/>
          </p:cNvGraphicFramePr>
          <p:nvPr/>
        </p:nvGraphicFramePr>
        <p:xfrm>
          <a:off x="1641475" y="5462588"/>
          <a:ext cx="3668713" cy="1279525"/>
        </p:xfrm>
        <a:graphic>
          <a:graphicData uri="http://schemas.openxmlformats.org/presentationml/2006/ole">
            <p:oleObj spid="_x0000_s7177" name="方程式" r:id="rId10" imgW="1892160" imgH="660240" progId="Equation.3">
              <p:embed/>
            </p:oleObj>
          </a:graphicData>
        </a:graphic>
      </p:graphicFrame>
      <p:sp>
        <p:nvSpPr>
          <p:cNvPr id="159778" name="Line 34"/>
          <p:cNvSpPr>
            <a:spLocks noChangeShapeType="1"/>
          </p:cNvSpPr>
          <p:nvPr/>
        </p:nvSpPr>
        <p:spPr bwMode="auto">
          <a:xfrm flipH="1">
            <a:off x="3729038" y="5697538"/>
            <a:ext cx="465137" cy="388937"/>
          </a:xfrm>
          <a:prstGeom prst="line">
            <a:avLst/>
          </a:prstGeom>
          <a:noFill/>
          <a:ln w="28575">
            <a:solidFill>
              <a:schemeClr val="bg1"/>
            </a:solidFill>
            <a:miter lim="800000"/>
            <a:headEnd type="diamond" w="med" len="med"/>
            <a:tailEnd type="triangle" w="med" len="med"/>
          </a:ln>
        </p:spPr>
        <p:txBody>
          <a:bodyPr wrap="none" anchor="ctr"/>
          <a:lstStyle/>
          <a:p>
            <a:endParaRPr lang="zh-TW" altLang="en-US"/>
          </a:p>
        </p:txBody>
      </p:sp>
      <p:sp>
        <p:nvSpPr>
          <p:cNvPr id="159780" name="Freeform 36"/>
          <p:cNvSpPr>
            <a:spLocks/>
          </p:cNvSpPr>
          <p:nvPr/>
        </p:nvSpPr>
        <p:spPr bwMode="auto">
          <a:xfrm rot="10800000">
            <a:off x="2432050" y="6524625"/>
            <a:ext cx="863600" cy="212725"/>
          </a:xfrm>
          <a:custGeom>
            <a:avLst/>
            <a:gdLst>
              <a:gd name="T0" fmla="*/ 0 w 227"/>
              <a:gd name="T1" fmla="*/ 2147483647 h 91"/>
              <a:gd name="T2" fmla="*/ 2147483647 w 227"/>
              <a:gd name="T3" fmla="*/ 0 h 91"/>
              <a:gd name="T4" fmla="*/ 2147483647 w 227"/>
              <a:gd name="T5" fmla="*/ 2147483647 h 91"/>
              <a:gd name="T6" fmla="*/ 0 60000 65536"/>
              <a:gd name="T7" fmla="*/ 0 60000 65536"/>
              <a:gd name="T8" fmla="*/ 0 60000 65536"/>
              <a:gd name="T9" fmla="*/ 0 w 227"/>
              <a:gd name="T10" fmla="*/ 0 h 91"/>
              <a:gd name="T11" fmla="*/ 227 w 227"/>
              <a:gd name="T12" fmla="*/ 91 h 91"/>
            </a:gdLst>
            <a:ahLst/>
            <a:cxnLst>
              <a:cxn ang="T6">
                <a:pos x="T0" y="T1"/>
              </a:cxn>
              <a:cxn ang="T7">
                <a:pos x="T2" y="T3"/>
              </a:cxn>
              <a:cxn ang="T8">
                <a:pos x="T4" y="T5"/>
              </a:cxn>
            </a:cxnLst>
            <a:rect l="T9" t="T10" r="T11" b="T12"/>
            <a:pathLst>
              <a:path w="227" h="91">
                <a:moveTo>
                  <a:pt x="0" y="91"/>
                </a:moveTo>
                <a:cubicBezTo>
                  <a:pt x="26" y="45"/>
                  <a:pt x="53" y="0"/>
                  <a:pt x="91" y="0"/>
                </a:cubicBezTo>
                <a:cubicBezTo>
                  <a:pt x="129" y="0"/>
                  <a:pt x="178" y="45"/>
                  <a:pt x="227" y="91"/>
                </a:cubicBezTo>
              </a:path>
            </a:pathLst>
          </a:custGeom>
          <a:noFill/>
          <a:ln w="28575" cap="flat" cmpd="sng">
            <a:solidFill>
              <a:schemeClr val="bg1"/>
            </a:solidFill>
            <a:prstDash val="solid"/>
            <a:miter lim="800000"/>
            <a:headEnd type="none" w="med" len="med"/>
            <a:tailEnd type="triangle" w="med" len="med"/>
          </a:ln>
        </p:spPr>
        <p:txBody>
          <a:bodyPr wrap="none" anchor="ctr"/>
          <a:lstStyle/>
          <a:p>
            <a:endParaRPr lang="zh-TW" altLang="en-US"/>
          </a:p>
        </p:txBody>
      </p:sp>
      <p:grpSp>
        <p:nvGrpSpPr>
          <p:cNvPr id="2" name="Group 44"/>
          <p:cNvGrpSpPr>
            <a:grpSpLocks/>
          </p:cNvGrpSpPr>
          <p:nvPr/>
        </p:nvGrpSpPr>
        <p:grpSpPr bwMode="auto">
          <a:xfrm>
            <a:off x="776288" y="3716338"/>
            <a:ext cx="4479925" cy="973137"/>
            <a:chOff x="3786" y="4320"/>
            <a:chExt cx="2822" cy="613"/>
          </a:xfrm>
        </p:grpSpPr>
        <p:sp>
          <p:nvSpPr>
            <p:cNvPr id="7204" name="AutoShape 43"/>
            <p:cNvSpPr>
              <a:spLocks noChangeArrowheads="1"/>
            </p:cNvSpPr>
            <p:nvPr/>
          </p:nvSpPr>
          <p:spPr bwMode="auto">
            <a:xfrm>
              <a:off x="3891" y="4320"/>
              <a:ext cx="2717" cy="608"/>
            </a:xfrm>
            <a:prstGeom prst="roundRect">
              <a:avLst>
                <a:gd name="adj" fmla="val 16667"/>
              </a:avLst>
            </a:prstGeom>
            <a:gradFill rotWithShape="1">
              <a:gsLst>
                <a:gs pos="0">
                  <a:srgbClr val="666699"/>
                </a:gs>
                <a:gs pos="100000">
                  <a:srgbClr val="2F2F47"/>
                </a:gs>
              </a:gsLst>
              <a:lin ang="5400000" scaled="1"/>
            </a:gradFill>
            <a:ln w="9525">
              <a:solidFill>
                <a:srgbClr val="B2B2B2"/>
              </a:solidFill>
              <a:miter lim="800000"/>
              <a:headEnd/>
              <a:tailEnd/>
            </a:ln>
          </p:spPr>
          <p:txBody>
            <a:bodyPr wrap="none" anchor="ctr"/>
            <a:lstStyle/>
            <a:p>
              <a:endParaRPr lang="zh-TW" altLang="en-US"/>
            </a:p>
          </p:txBody>
        </p:sp>
        <p:graphicFrame>
          <p:nvGraphicFramePr>
            <p:cNvPr id="7179" name="Object 39"/>
            <p:cNvGraphicFramePr>
              <a:graphicFrameLocks noChangeAspect="1"/>
            </p:cNvGraphicFramePr>
            <p:nvPr/>
          </p:nvGraphicFramePr>
          <p:xfrm>
            <a:off x="3786" y="4349"/>
            <a:ext cx="2629" cy="584"/>
          </p:xfrm>
          <a:graphic>
            <a:graphicData uri="http://schemas.openxmlformats.org/presentationml/2006/ole">
              <p:oleObj spid="_x0000_s7179" name="方程式" r:id="rId11" imgW="1942920" imgH="431640" progId="Equation.3">
                <p:embed/>
              </p:oleObj>
            </a:graphicData>
          </a:graphic>
        </p:graphicFrame>
      </p:grpSp>
      <p:sp>
        <p:nvSpPr>
          <p:cNvPr id="159791" name="Freeform 47"/>
          <p:cNvSpPr>
            <a:spLocks/>
          </p:cNvSpPr>
          <p:nvPr/>
        </p:nvSpPr>
        <p:spPr bwMode="auto">
          <a:xfrm rot="10800000">
            <a:off x="2432050" y="5948363"/>
            <a:ext cx="2233613" cy="217487"/>
          </a:xfrm>
          <a:custGeom>
            <a:avLst/>
            <a:gdLst>
              <a:gd name="T0" fmla="*/ 0 w 227"/>
              <a:gd name="T1" fmla="*/ 2147483647 h 91"/>
              <a:gd name="T2" fmla="*/ 2147483647 w 227"/>
              <a:gd name="T3" fmla="*/ 0 h 91"/>
              <a:gd name="T4" fmla="*/ 2147483647 w 227"/>
              <a:gd name="T5" fmla="*/ 2147483647 h 91"/>
              <a:gd name="T6" fmla="*/ 0 60000 65536"/>
              <a:gd name="T7" fmla="*/ 0 60000 65536"/>
              <a:gd name="T8" fmla="*/ 0 60000 65536"/>
              <a:gd name="T9" fmla="*/ 0 w 227"/>
              <a:gd name="T10" fmla="*/ 0 h 91"/>
              <a:gd name="T11" fmla="*/ 227 w 227"/>
              <a:gd name="T12" fmla="*/ 91 h 91"/>
            </a:gdLst>
            <a:ahLst/>
            <a:cxnLst>
              <a:cxn ang="T6">
                <a:pos x="T0" y="T1"/>
              </a:cxn>
              <a:cxn ang="T7">
                <a:pos x="T2" y="T3"/>
              </a:cxn>
              <a:cxn ang="T8">
                <a:pos x="T4" y="T5"/>
              </a:cxn>
            </a:cxnLst>
            <a:rect l="T9" t="T10" r="T11" b="T12"/>
            <a:pathLst>
              <a:path w="227" h="91">
                <a:moveTo>
                  <a:pt x="0" y="91"/>
                </a:moveTo>
                <a:cubicBezTo>
                  <a:pt x="26" y="45"/>
                  <a:pt x="53" y="0"/>
                  <a:pt x="91" y="0"/>
                </a:cubicBezTo>
                <a:cubicBezTo>
                  <a:pt x="129" y="0"/>
                  <a:pt x="178" y="45"/>
                  <a:pt x="227" y="91"/>
                </a:cubicBezTo>
              </a:path>
            </a:pathLst>
          </a:custGeom>
          <a:noFill/>
          <a:ln w="28575" cap="flat" cmpd="sng">
            <a:solidFill>
              <a:schemeClr val="bg1"/>
            </a:solidFill>
            <a:prstDash val="solid"/>
            <a:miter lim="800000"/>
            <a:headEnd type="none" w="med" len="med"/>
            <a:tailEnd type="triangle" w="med" len="med"/>
          </a:ln>
        </p:spPr>
        <p:txBody>
          <a:bodyPr wrap="none" anchor="ctr"/>
          <a:lstStyle/>
          <a:p>
            <a:endParaRPr lang="zh-TW" altLang="en-US"/>
          </a:p>
        </p:txBody>
      </p:sp>
      <p:grpSp>
        <p:nvGrpSpPr>
          <p:cNvPr id="3" name="Group 67"/>
          <p:cNvGrpSpPr>
            <a:grpSpLocks/>
          </p:cNvGrpSpPr>
          <p:nvPr/>
        </p:nvGrpSpPr>
        <p:grpSpPr bwMode="auto">
          <a:xfrm>
            <a:off x="2649538" y="4076700"/>
            <a:ext cx="4535487" cy="1223963"/>
            <a:chOff x="3075" y="4655"/>
            <a:chExt cx="2857" cy="771"/>
          </a:xfrm>
        </p:grpSpPr>
        <p:sp>
          <p:nvSpPr>
            <p:cNvPr id="7203" name="AutoShape 66"/>
            <p:cNvSpPr>
              <a:spLocks noChangeArrowheads="1"/>
            </p:cNvSpPr>
            <p:nvPr/>
          </p:nvSpPr>
          <p:spPr bwMode="auto">
            <a:xfrm>
              <a:off x="3075" y="4836"/>
              <a:ext cx="2857" cy="590"/>
            </a:xfrm>
            <a:prstGeom prst="roundRect">
              <a:avLst>
                <a:gd name="adj" fmla="val 16667"/>
              </a:avLst>
            </a:prstGeom>
            <a:gradFill rotWithShape="1">
              <a:gsLst>
                <a:gs pos="0">
                  <a:srgbClr val="CC3300"/>
                </a:gs>
                <a:gs pos="100000">
                  <a:srgbClr val="5E1800"/>
                </a:gs>
              </a:gsLst>
              <a:lin ang="5400000" scaled="1"/>
            </a:gradFill>
            <a:ln w="9525">
              <a:solidFill>
                <a:schemeClr val="bg1"/>
              </a:solidFill>
              <a:miter lim="800000"/>
              <a:headEnd/>
              <a:tailEnd/>
            </a:ln>
          </p:spPr>
          <p:txBody>
            <a:bodyPr wrap="none" anchor="ctr"/>
            <a:lstStyle/>
            <a:p>
              <a:endParaRPr lang="zh-TW" altLang="en-US"/>
            </a:p>
          </p:txBody>
        </p:sp>
        <p:graphicFrame>
          <p:nvGraphicFramePr>
            <p:cNvPr id="7178" name="Object 61"/>
            <p:cNvGraphicFramePr>
              <a:graphicFrameLocks noChangeAspect="1"/>
            </p:cNvGraphicFramePr>
            <p:nvPr/>
          </p:nvGraphicFramePr>
          <p:xfrm>
            <a:off x="3250" y="4655"/>
            <a:ext cx="2655" cy="655"/>
          </p:xfrm>
          <a:graphic>
            <a:graphicData uri="http://schemas.openxmlformats.org/presentationml/2006/ole">
              <p:oleObj spid="_x0000_s7178" name="方程式" r:id="rId12" imgW="1955520" imgH="482400" progId="Equation.3">
                <p:embed/>
              </p:oleObj>
            </a:graphicData>
          </a:graphic>
        </p:graphicFrame>
      </p:grpSp>
      <p:sp>
        <p:nvSpPr>
          <p:cNvPr id="37"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9763"/>
                                        </p:tgtEl>
                                        <p:attrNameLst>
                                          <p:attrName>style.visibility</p:attrName>
                                        </p:attrNameLst>
                                      </p:cBhvr>
                                      <p:to>
                                        <p:strVal val="visible"/>
                                      </p:to>
                                    </p:set>
                                    <p:anim calcmode="lin" valueType="num">
                                      <p:cBhvr>
                                        <p:cTn id="7" dur="1000" fill="hold"/>
                                        <p:tgtEl>
                                          <p:spTgt spid="159763"/>
                                        </p:tgtEl>
                                        <p:attrNameLst>
                                          <p:attrName>ppt_w</p:attrName>
                                        </p:attrNameLst>
                                      </p:cBhvr>
                                      <p:tavLst>
                                        <p:tav tm="0">
                                          <p:val>
                                            <p:fltVal val="0"/>
                                          </p:val>
                                        </p:tav>
                                        <p:tav tm="100000">
                                          <p:val>
                                            <p:strVal val="#ppt_w"/>
                                          </p:val>
                                        </p:tav>
                                      </p:tavLst>
                                    </p:anim>
                                    <p:anim calcmode="lin" valueType="num">
                                      <p:cBhvr>
                                        <p:cTn id="8" dur="1000" fill="hold"/>
                                        <p:tgtEl>
                                          <p:spTgt spid="15976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59748"/>
                                        </p:tgtEl>
                                        <p:attrNameLst>
                                          <p:attrName>style.visibility</p:attrName>
                                        </p:attrNameLst>
                                      </p:cBhvr>
                                      <p:to>
                                        <p:strVal val="visible"/>
                                      </p:to>
                                    </p:set>
                                    <p:animEffect transition="in" filter="wipe(left)">
                                      <p:cBhvr>
                                        <p:cTn id="13" dur="1000"/>
                                        <p:tgtEl>
                                          <p:spTgt spid="159748"/>
                                        </p:tgtEl>
                                      </p:cBhvr>
                                    </p:animEffect>
                                  </p:childTnLst>
                                </p:cTn>
                              </p:par>
                              <p:par>
                                <p:cTn id="14" presetID="23" presetClass="exit" presetSubtype="32" fill="hold" grpId="1" nodeType="withEffect">
                                  <p:stCondLst>
                                    <p:cond delay="0"/>
                                  </p:stCondLst>
                                  <p:childTnLst>
                                    <p:anim calcmode="lin" valueType="num">
                                      <p:cBhvr>
                                        <p:cTn id="15" dur="1000"/>
                                        <p:tgtEl>
                                          <p:spTgt spid="159763"/>
                                        </p:tgtEl>
                                        <p:attrNameLst>
                                          <p:attrName>ppt_w</p:attrName>
                                        </p:attrNameLst>
                                      </p:cBhvr>
                                      <p:tavLst>
                                        <p:tav tm="0">
                                          <p:val>
                                            <p:strVal val="ppt_w"/>
                                          </p:val>
                                        </p:tav>
                                        <p:tav tm="100000">
                                          <p:val>
                                            <p:fltVal val="0"/>
                                          </p:val>
                                        </p:tav>
                                      </p:tavLst>
                                    </p:anim>
                                    <p:anim calcmode="lin" valueType="num">
                                      <p:cBhvr>
                                        <p:cTn id="16" dur="1000"/>
                                        <p:tgtEl>
                                          <p:spTgt spid="159763"/>
                                        </p:tgtEl>
                                        <p:attrNameLst>
                                          <p:attrName>ppt_h</p:attrName>
                                        </p:attrNameLst>
                                      </p:cBhvr>
                                      <p:tavLst>
                                        <p:tav tm="0">
                                          <p:val>
                                            <p:strVal val="ppt_h"/>
                                          </p:val>
                                        </p:tav>
                                        <p:tav tm="100000">
                                          <p:val>
                                            <p:fltVal val="0"/>
                                          </p:val>
                                        </p:tav>
                                      </p:tavLst>
                                    </p:anim>
                                    <p:set>
                                      <p:cBhvr>
                                        <p:cTn id="17" dur="1" fill="hold">
                                          <p:stCondLst>
                                            <p:cond delay="999"/>
                                          </p:stCondLst>
                                        </p:cTn>
                                        <p:tgtEl>
                                          <p:spTgt spid="15976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9762"/>
                                        </p:tgtEl>
                                        <p:attrNameLst>
                                          <p:attrName>style.visibility</p:attrName>
                                        </p:attrNameLst>
                                      </p:cBhvr>
                                      <p:to>
                                        <p:strVal val="visible"/>
                                      </p:to>
                                    </p:set>
                                    <p:animEffect transition="in" filter="wipe(left)">
                                      <p:cBhvr>
                                        <p:cTn id="22" dur="1000"/>
                                        <p:tgtEl>
                                          <p:spTgt spid="15976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9764"/>
                                        </p:tgtEl>
                                        <p:attrNameLst>
                                          <p:attrName>style.visibility</p:attrName>
                                        </p:attrNameLst>
                                      </p:cBhvr>
                                      <p:to>
                                        <p:strVal val="visible"/>
                                      </p:to>
                                    </p:set>
                                    <p:animEffect transition="in" filter="wipe(left)">
                                      <p:cBhvr>
                                        <p:cTn id="27" dur="1000"/>
                                        <p:tgtEl>
                                          <p:spTgt spid="159764"/>
                                        </p:tgtEl>
                                      </p:cBhvr>
                                    </p:animEffect>
                                  </p:childTnLst>
                                </p:cTn>
                              </p:par>
                            </p:childTnLst>
                          </p:cTn>
                        </p:par>
                        <p:par>
                          <p:cTn id="28" fill="hold">
                            <p:stCondLst>
                              <p:cond delay="1000"/>
                            </p:stCondLst>
                            <p:childTnLst>
                              <p:par>
                                <p:cTn id="29" presetID="22" presetClass="entr" presetSubtype="8" fill="hold" nodeType="afterEffect">
                                  <p:stCondLst>
                                    <p:cond delay="0"/>
                                  </p:stCondLst>
                                  <p:childTnLst>
                                    <p:set>
                                      <p:cBhvr>
                                        <p:cTn id="30" dur="1" fill="hold">
                                          <p:stCondLst>
                                            <p:cond delay="0"/>
                                          </p:stCondLst>
                                        </p:cTn>
                                        <p:tgtEl>
                                          <p:spTgt spid="159752"/>
                                        </p:tgtEl>
                                        <p:attrNameLst>
                                          <p:attrName>style.visibility</p:attrName>
                                        </p:attrNameLst>
                                      </p:cBhvr>
                                      <p:to>
                                        <p:strVal val="visible"/>
                                      </p:to>
                                    </p:set>
                                    <p:animEffect transition="in" filter="wipe(left)">
                                      <p:cBhvr>
                                        <p:cTn id="31" dur="1000"/>
                                        <p:tgtEl>
                                          <p:spTgt spid="159752"/>
                                        </p:tgtEl>
                                      </p:cBhvr>
                                    </p:animEffect>
                                  </p:childTnLst>
                                </p:cTn>
                              </p:par>
                              <p:par>
                                <p:cTn id="32" presetID="22" presetClass="exit" presetSubtype="8" fill="hold" grpId="1" nodeType="withEffect">
                                  <p:stCondLst>
                                    <p:cond delay="0"/>
                                  </p:stCondLst>
                                  <p:childTnLst>
                                    <p:animEffect transition="out" filter="wipe(left)">
                                      <p:cBhvr>
                                        <p:cTn id="33" dur="1000"/>
                                        <p:tgtEl>
                                          <p:spTgt spid="159764"/>
                                        </p:tgtEl>
                                      </p:cBhvr>
                                    </p:animEffect>
                                    <p:set>
                                      <p:cBhvr>
                                        <p:cTn id="34" dur="1" fill="hold">
                                          <p:stCondLst>
                                            <p:cond delay="999"/>
                                          </p:stCondLst>
                                        </p:cTn>
                                        <p:tgtEl>
                                          <p:spTgt spid="15976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159765"/>
                                        </p:tgtEl>
                                        <p:attrNameLst>
                                          <p:attrName>style.visibility</p:attrName>
                                        </p:attrNameLst>
                                      </p:cBhvr>
                                      <p:to>
                                        <p:strVal val="visible"/>
                                      </p:to>
                                    </p:set>
                                    <p:animEffect transition="in" filter="wipe(up)">
                                      <p:cBhvr>
                                        <p:cTn id="39" dur="1000"/>
                                        <p:tgtEl>
                                          <p:spTgt spid="15976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59751"/>
                                        </p:tgtEl>
                                        <p:attrNameLst>
                                          <p:attrName>style.visibility</p:attrName>
                                        </p:attrNameLst>
                                      </p:cBhvr>
                                      <p:to>
                                        <p:strVal val="visible"/>
                                      </p:to>
                                    </p:set>
                                    <p:animEffect transition="in" filter="wipe(left)">
                                      <p:cBhvr>
                                        <p:cTn id="44" dur="1000"/>
                                        <p:tgtEl>
                                          <p:spTgt spid="15975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159766"/>
                                        </p:tgtEl>
                                        <p:attrNameLst>
                                          <p:attrName>style.visibility</p:attrName>
                                        </p:attrNameLst>
                                      </p:cBhvr>
                                      <p:to>
                                        <p:strVal val="visible"/>
                                      </p:to>
                                    </p:set>
                                    <p:animEffect transition="in" filter="wipe(up)">
                                      <p:cBhvr>
                                        <p:cTn id="49" dur="1000"/>
                                        <p:tgtEl>
                                          <p:spTgt spid="159766"/>
                                        </p:tgtEl>
                                      </p:cBhvr>
                                    </p:animEffect>
                                  </p:childTnLst>
                                </p:cTn>
                              </p:par>
                            </p:childTnLst>
                          </p:cTn>
                        </p:par>
                        <p:par>
                          <p:cTn id="50" fill="hold">
                            <p:stCondLst>
                              <p:cond delay="1000"/>
                            </p:stCondLst>
                            <p:childTnLst>
                              <p:par>
                                <p:cTn id="51" presetID="22" presetClass="exit" presetSubtype="8" fill="hold" grpId="1" nodeType="afterEffect">
                                  <p:stCondLst>
                                    <p:cond delay="0"/>
                                  </p:stCondLst>
                                  <p:childTnLst>
                                    <p:animEffect transition="out" filter="wipe(left)">
                                      <p:cBhvr>
                                        <p:cTn id="52" dur="1000"/>
                                        <p:tgtEl>
                                          <p:spTgt spid="159765"/>
                                        </p:tgtEl>
                                      </p:cBhvr>
                                    </p:animEffect>
                                    <p:set>
                                      <p:cBhvr>
                                        <p:cTn id="53" dur="1" fill="hold">
                                          <p:stCondLst>
                                            <p:cond delay="999"/>
                                          </p:stCondLst>
                                        </p:cTn>
                                        <p:tgtEl>
                                          <p:spTgt spid="159765"/>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xit" presetSubtype="8" fill="hold" grpId="1" nodeType="clickEffect">
                                  <p:stCondLst>
                                    <p:cond delay="0"/>
                                  </p:stCondLst>
                                  <p:childTnLst>
                                    <p:animEffect transition="out" filter="wipe(left)">
                                      <p:cBhvr>
                                        <p:cTn id="57" dur="1000"/>
                                        <p:tgtEl>
                                          <p:spTgt spid="159766"/>
                                        </p:tgtEl>
                                      </p:cBhvr>
                                    </p:animEffect>
                                    <p:set>
                                      <p:cBhvr>
                                        <p:cTn id="58" dur="1" fill="hold">
                                          <p:stCondLst>
                                            <p:cond delay="999"/>
                                          </p:stCondLst>
                                        </p:cTn>
                                        <p:tgtEl>
                                          <p:spTgt spid="159766"/>
                                        </p:tgtEl>
                                        <p:attrNameLst>
                                          <p:attrName>style.visibility</p:attrName>
                                        </p:attrNameLst>
                                      </p:cBhvr>
                                      <p:to>
                                        <p:strVal val="hidden"/>
                                      </p:to>
                                    </p:set>
                                  </p:childTnLst>
                                </p:cTn>
                              </p:par>
                            </p:childTnLst>
                          </p:cTn>
                        </p:par>
                        <p:par>
                          <p:cTn id="59" fill="hold">
                            <p:stCondLst>
                              <p:cond delay="1000"/>
                            </p:stCondLst>
                            <p:childTnLst>
                              <p:par>
                                <p:cTn id="60" presetID="22" presetClass="entr" presetSubtype="8" fill="hold" nodeType="afterEffect">
                                  <p:stCondLst>
                                    <p:cond delay="0"/>
                                  </p:stCondLst>
                                  <p:childTnLst>
                                    <p:set>
                                      <p:cBhvr>
                                        <p:cTn id="61" dur="1" fill="hold">
                                          <p:stCondLst>
                                            <p:cond delay="0"/>
                                          </p:stCondLst>
                                        </p:cTn>
                                        <p:tgtEl>
                                          <p:spTgt spid="159761"/>
                                        </p:tgtEl>
                                        <p:attrNameLst>
                                          <p:attrName>style.visibility</p:attrName>
                                        </p:attrNameLst>
                                      </p:cBhvr>
                                      <p:to>
                                        <p:strVal val="visible"/>
                                      </p:to>
                                    </p:set>
                                    <p:animEffect transition="in" filter="wipe(left)">
                                      <p:cBhvr>
                                        <p:cTn id="62" dur="1000"/>
                                        <p:tgtEl>
                                          <p:spTgt spid="159761"/>
                                        </p:tgtEl>
                                      </p:cBhvr>
                                    </p:animEffect>
                                  </p:childTnLst>
                                </p:cTn>
                              </p:par>
                            </p:childTnLst>
                          </p:cTn>
                        </p:par>
                        <p:par>
                          <p:cTn id="63" fill="hold">
                            <p:stCondLst>
                              <p:cond delay="2000"/>
                            </p:stCondLst>
                            <p:childTnLst>
                              <p:par>
                                <p:cTn id="64" presetID="22" presetClass="entr" presetSubtype="8" fill="hold" grpId="0" nodeType="afterEffect">
                                  <p:stCondLst>
                                    <p:cond delay="0"/>
                                  </p:stCondLst>
                                  <p:childTnLst>
                                    <p:set>
                                      <p:cBhvr>
                                        <p:cTn id="65" dur="1" fill="hold">
                                          <p:stCondLst>
                                            <p:cond delay="0"/>
                                          </p:stCondLst>
                                        </p:cTn>
                                        <p:tgtEl>
                                          <p:spTgt spid="159767"/>
                                        </p:tgtEl>
                                        <p:attrNameLst>
                                          <p:attrName>style.visibility</p:attrName>
                                        </p:attrNameLst>
                                      </p:cBhvr>
                                      <p:to>
                                        <p:strVal val="visible"/>
                                      </p:to>
                                    </p:set>
                                    <p:animEffect transition="in" filter="wipe(left)">
                                      <p:cBhvr>
                                        <p:cTn id="66" dur="1000"/>
                                        <p:tgtEl>
                                          <p:spTgt spid="159767"/>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159768"/>
                                        </p:tgtEl>
                                        <p:attrNameLst>
                                          <p:attrName>style.visibility</p:attrName>
                                        </p:attrNameLst>
                                      </p:cBhvr>
                                      <p:to>
                                        <p:strVal val="visible"/>
                                      </p:to>
                                    </p:set>
                                    <p:animEffect transition="in" filter="wipe(up)">
                                      <p:cBhvr>
                                        <p:cTn id="71" dur="1000"/>
                                        <p:tgtEl>
                                          <p:spTgt spid="159768"/>
                                        </p:tgtEl>
                                      </p:cBhvr>
                                    </p:animEffect>
                                  </p:childTnLst>
                                </p:cTn>
                              </p:par>
                            </p:childTnLst>
                          </p:cTn>
                        </p:par>
                        <p:par>
                          <p:cTn id="72" fill="hold">
                            <p:stCondLst>
                              <p:cond delay="1000"/>
                            </p:stCondLst>
                            <p:childTnLst>
                              <p:par>
                                <p:cTn id="73" presetID="22" presetClass="entr" presetSubtype="1" fill="hold" grpId="0" nodeType="afterEffect">
                                  <p:stCondLst>
                                    <p:cond delay="0"/>
                                  </p:stCondLst>
                                  <p:childTnLst>
                                    <p:set>
                                      <p:cBhvr>
                                        <p:cTn id="74" dur="1" fill="hold">
                                          <p:stCondLst>
                                            <p:cond delay="0"/>
                                          </p:stCondLst>
                                        </p:cTn>
                                        <p:tgtEl>
                                          <p:spTgt spid="159769"/>
                                        </p:tgtEl>
                                        <p:attrNameLst>
                                          <p:attrName>style.visibility</p:attrName>
                                        </p:attrNameLst>
                                      </p:cBhvr>
                                      <p:to>
                                        <p:strVal val="visible"/>
                                      </p:to>
                                    </p:set>
                                    <p:animEffect transition="in" filter="wipe(up)">
                                      <p:cBhvr>
                                        <p:cTn id="75" dur="1000"/>
                                        <p:tgtEl>
                                          <p:spTgt spid="15976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xit" presetSubtype="8" fill="hold" grpId="1" nodeType="clickEffect">
                                  <p:stCondLst>
                                    <p:cond delay="0"/>
                                  </p:stCondLst>
                                  <p:childTnLst>
                                    <p:animEffect transition="out" filter="wipe(left)">
                                      <p:cBhvr>
                                        <p:cTn id="79" dur="1000"/>
                                        <p:tgtEl>
                                          <p:spTgt spid="159767"/>
                                        </p:tgtEl>
                                      </p:cBhvr>
                                    </p:animEffect>
                                    <p:set>
                                      <p:cBhvr>
                                        <p:cTn id="80" dur="1" fill="hold">
                                          <p:stCondLst>
                                            <p:cond delay="999"/>
                                          </p:stCondLst>
                                        </p:cTn>
                                        <p:tgtEl>
                                          <p:spTgt spid="159767"/>
                                        </p:tgtEl>
                                        <p:attrNameLst>
                                          <p:attrName>style.visibility</p:attrName>
                                        </p:attrNameLst>
                                      </p:cBhvr>
                                      <p:to>
                                        <p:strVal val="hidden"/>
                                      </p:to>
                                    </p:set>
                                  </p:childTnLst>
                                </p:cTn>
                              </p:par>
                              <p:par>
                                <p:cTn id="81" presetID="22" presetClass="exit" presetSubtype="8" fill="hold" grpId="1" nodeType="withEffect">
                                  <p:stCondLst>
                                    <p:cond delay="0"/>
                                  </p:stCondLst>
                                  <p:childTnLst>
                                    <p:animEffect transition="out" filter="wipe(left)">
                                      <p:cBhvr>
                                        <p:cTn id="82" dur="1000"/>
                                        <p:tgtEl>
                                          <p:spTgt spid="159768"/>
                                        </p:tgtEl>
                                      </p:cBhvr>
                                    </p:animEffect>
                                    <p:set>
                                      <p:cBhvr>
                                        <p:cTn id="83" dur="1" fill="hold">
                                          <p:stCondLst>
                                            <p:cond delay="999"/>
                                          </p:stCondLst>
                                        </p:cTn>
                                        <p:tgtEl>
                                          <p:spTgt spid="159768"/>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1000"/>
                                        <p:tgtEl>
                                          <p:spTgt spid="159769"/>
                                        </p:tgtEl>
                                      </p:cBhvr>
                                    </p:animEffect>
                                    <p:set>
                                      <p:cBhvr>
                                        <p:cTn id="86" dur="1" fill="hold">
                                          <p:stCondLst>
                                            <p:cond delay="999"/>
                                          </p:stCondLst>
                                        </p:cTn>
                                        <p:tgtEl>
                                          <p:spTgt spid="159769"/>
                                        </p:tgtEl>
                                        <p:attrNameLst>
                                          <p:attrName>style.visibility</p:attrName>
                                        </p:attrNameLst>
                                      </p:cBhvr>
                                      <p:to>
                                        <p:strVal val="hidden"/>
                                      </p:to>
                                    </p:set>
                                  </p:childTnLst>
                                </p:cTn>
                              </p:par>
                            </p:childTnLst>
                          </p:cTn>
                        </p:par>
                        <p:par>
                          <p:cTn id="87" fill="hold">
                            <p:stCondLst>
                              <p:cond delay="1000"/>
                            </p:stCondLst>
                            <p:childTnLst>
                              <p:par>
                                <p:cTn id="88" presetID="22" presetClass="entr" presetSubtype="8" fill="hold" grpId="0" nodeType="afterEffect">
                                  <p:stCondLst>
                                    <p:cond delay="0"/>
                                  </p:stCondLst>
                                  <p:childTnLst>
                                    <p:set>
                                      <p:cBhvr>
                                        <p:cTn id="89" dur="1" fill="hold">
                                          <p:stCondLst>
                                            <p:cond delay="0"/>
                                          </p:stCondLst>
                                        </p:cTn>
                                        <p:tgtEl>
                                          <p:spTgt spid="159770"/>
                                        </p:tgtEl>
                                        <p:attrNameLst>
                                          <p:attrName>style.visibility</p:attrName>
                                        </p:attrNameLst>
                                      </p:cBhvr>
                                      <p:to>
                                        <p:strVal val="visible"/>
                                      </p:to>
                                    </p:set>
                                    <p:animEffect transition="in" filter="wipe(left)">
                                      <p:cBhvr>
                                        <p:cTn id="90" dur="1000"/>
                                        <p:tgtEl>
                                          <p:spTgt spid="159770"/>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159771"/>
                                        </p:tgtEl>
                                        <p:attrNameLst>
                                          <p:attrName>style.visibility</p:attrName>
                                        </p:attrNameLst>
                                      </p:cBhvr>
                                      <p:to>
                                        <p:strVal val="visible"/>
                                      </p:to>
                                    </p:set>
                                    <p:animEffect transition="in" filter="wipe(left)">
                                      <p:cBhvr>
                                        <p:cTn id="93" dur="1000"/>
                                        <p:tgtEl>
                                          <p:spTgt spid="159771"/>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xit" presetSubtype="8" fill="hold" grpId="1" nodeType="clickEffect">
                                  <p:stCondLst>
                                    <p:cond delay="0"/>
                                  </p:stCondLst>
                                  <p:childTnLst>
                                    <p:animEffect transition="out" filter="wipe(left)">
                                      <p:cBhvr>
                                        <p:cTn id="97" dur="1000"/>
                                        <p:tgtEl>
                                          <p:spTgt spid="159770"/>
                                        </p:tgtEl>
                                      </p:cBhvr>
                                    </p:animEffect>
                                    <p:set>
                                      <p:cBhvr>
                                        <p:cTn id="98" dur="1" fill="hold">
                                          <p:stCondLst>
                                            <p:cond delay="999"/>
                                          </p:stCondLst>
                                        </p:cTn>
                                        <p:tgtEl>
                                          <p:spTgt spid="159770"/>
                                        </p:tgtEl>
                                        <p:attrNameLst>
                                          <p:attrName>style.visibility</p:attrName>
                                        </p:attrNameLst>
                                      </p:cBhvr>
                                      <p:to>
                                        <p:strVal val="hidden"/>
                                      </p:to>
                                    </p:set>
                                  </p:childTnLst>
                                </p:cTn>
                              </p:par>
                              <p:par>
                                <p:cTn id="99" presetID="22" presetClass="exit" presetSubtype="8" fill="hold" grpId="1" nodeType="withEffect">
                                  <p:stCondLst>
                                    <p:cond delay="0"/>
                                  </p:stCondLst>
                                  <p:childTnLst>
                                    <p:animEffect transition="out" filter="wipe(left)">
                                      <p:cBhvr>
                                        <p:cTn id="100" dur="1000"/>
                                        <p:tgtEl>
                                          <p:spTgt spid="159771"/>
                                        </p:tgtEl>
                                      </p:cBhvr>
                                    </p:animEffect>
                                    <p:set>
                                      <p:cBhvr>
                                        <p:cTn id="101" dur="1" fill="hold">
                                          <p:stCondLst>
                                            <p:cond delay="999"/>
                                          </p:stCondLst>
                                        </p:cTn>
                                        <p:tgtEl>
                                          <p:spTgt spid="159771"/>
                                        </p:tgtEl>
                                        <p:attrNameLst>
                                          <p:attrName>style.visibility</p:attrName>
                                        </p:attrNameLst>
                                      </p:cBhvr>
                                      <p:to>
                                        <p:strVal val="hidden"/>
                                      </p:to>
                                    </p:set>
                                  </p:childTnLst>
                                </p:cTn>
                              </p:par>
                              <p:par>
                                <p:cTn id="102" presetID="22" presetClass="entr" presetSubtype="8" fill="hold" grpId="0" nodeType="withEffect">
                                  <p:stCondLst>
                                    <p:cond delay="0"/>
                                  </p:stCondLst>
                                  <p:childTnLst>
                                    <p:set>
                                      <p:cBhvr>
                                        <p:cTn id="103" dur="1" fill="hold">
                                          <p:stCondLst>
                                            <p:cond delay="0"/>
                                          </p:stCondLst>
                                        </p:cTn>
                                        <p:tgtEl>
                                          <p:spTgt spid="159773"/>
                                        </p:tgtEl>
                                        <p:attrNameLst>
                                          <p:attrName>style.visibility</p:attrName>
                                        </p:attrNameLst>
                                      </p:cBhvr>
                                      <p:to>
                                        <p:strVal val="visible"/>
                                      </p:to>
                                    </p:set>
                                    <p:animEffect transition="in" filter="wipe(left)">
                                      <p:cBhvr>
                                        <p:cTn id="104" dur="1000"/>
                                        <p:tgtEl>
                                          <p:spTgt spid="159773"/>
                                        </p:tgtEl>
                                      </p:cBhvr>
                                    </p:animEffect>
                                  </p:childTnLst>
                                </p:cTn>
                              </p:par>
                              <p:par>
                                <p:cTn id="105" presetID="22" presetClass="entr" presetSubtype="8" fill="hold" grpId="0" nodeType="withEffect">
                                  <p:stCondLst>
                                    <p:cond delay="0"/>
                                  </p:stCondLst>
                                  <p:childTnLst>
                                    <p:set>
                                      <p:cBhvr>
                                        <p:cTn id="106" dur="1" fill="hold">
                                          <p:stCondLst>
                                            <p:cond delay="0"/>
                                          </p:stCondLst>
                                        </p:cTn>
                                        <p:tgtEl>
                                          <p:spTgt spid="159774"/>
                                        </p:tgtEl>
                                        <p:attrNameLst>
                                          <p:attrName>style.visibility</p:attrName>
                                        </p:attrNameLst>
                                      </p:cBhvr>
                                      <p:to>
                                        <p:strVal val="visible"/>
                                      </p:to>
                                    </p:set>
                                    <p:animEffect transition="in" filter="wipe(left)">
                                      <p:cBhvr>
                                        <p:cTn id="107" dur="1000"/>
                                        <p:tgtEl>
                                          <p:spTgt spid="159774"/>
                                        </p:tgtEl>
                                      </p:cBhvr>
                                    </p:animEffect>
                                  </p:childTnLst>
                                </p:cTn>
                              </p:par>
                            </p:childTnLst>
                          </p:cTn>
                        </p:par>
                        <p:par>
                          <p:cTn id="108" fill="hold">
                            <p:stCondLst>
                              <p:cond delay="1000"/>
                            </p:stCondLst>
                            <p:childTnLst>
                              <p:par>
                                <p:cTn id="109" presetID="22" presetClass="entr" presetSubtype="8" fill="hold" nodeType="afterEffect">
                                  <p:stCondLst>
                                    <p:cond delay="0"/>
                                  </p:stCondLst>
                                  <p:childTnLst>
                                    <p:set>
                                      <p:cBhvr>
                                        <p:cTn id="110" dur="1" fill="hold">
                                          <p:stCondLst>
                                            <p:cond delay="0"/>
                                          </p:stCondLst>
                                        </p:cTn>
                                        <p:tgtEl>
                                          <p:spTgt spid="159772"/>
                                        </p:tgtEl>
                                        <p:attrNameLst>
                                          <p:attrName>style.visibility</p:attrName>
                                        </p:attrNameLst>
                                      </p:cBhvr>
                                      <p:to>
                                        <p:strVal val="visible"/>
                                      </p:to>
                                    </p:set>
                                    <p:animEffect transition="in" filter="wipe(left)">
                                      <p:cBhvr>
                                        <p:cTn id="111" dur="1000"/>
                                        <p:tgtEl>
                                          <p:spTgt spid="159772"/>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159775"/>
                                        </p:tgtEl>
                                        <p:attrNameLst>
                                          <p:attrName>style.visibility</p:attrName>
                                        </p:attrNameLst>
                                      </p:cBhvr>
                                      <p:to>
                                        <p:strVal val="visible"/>
                                      </p:to>
                                    </p:set>
                                    <p:animEffect transition="in" filter="wipe(left)">
                                      <p:cBhvr>
                                        <p:cTn id="116" dur="1000"/>
                                        <p:tgtEl>
                                          <p:spTgt spid="159775"/>
                                        </p:tgtEl>
                                      </p:cBhvr>
                                    </p:animEffect>
                                  </p:childTnLst>
                                </p:cTn>
                              </p:par>
                              <p:par>
                                <p:cTn id="117" presetID="10" presetClass="exit" presetSubtype="0" fill="hold" grpId="1" nodeType="withEffect">
                                  <p:stCondLst>
                                    <p:cond delay="0"/>
                                  </p:stCondLst>
                                  <p:childTnLst>
                                    <p:animEffect transition="out" filter="fade">
                                      <p:cBhvr>
                                        <p:cTn id="118" dur="2000"/>
                                        <p:tgtEl>
                                          <p:spTgt spid="159773"/>
                                        </p:tgtEl>
                                      </p:cBhvr>
                                    </p:animEffect>
                                    <p:set>
                                      <p:cBhvr>
                                        <p:cTn id="119" dur="1" fill="hold">
                                          <p:stCondLst>
                                            <p:cond delay="1999"/>
                                          </p:stCondLst>
                                        </p:cTn>
                                        <p:tgtEl>
                                          <p:spTgt spid="159773"/>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2000"/>
                                        <p:tgtEl>
                                          <p:spTgt spid="159774"/>
                                        </p:tgtEl>
                                      </p:cBhvr>
                                    </p:animEffect>
                                    <p:set>
                                      <p:cBhvr>
                                        <p:cTn id="122" dur="1" fill="hold">
                                          <p:stCondLst>
                                            <p:cond delay="1999"/>
                                          </p:stCondLst>
                                        </p:cTn>
                                        <p:tgtEl>
                                          <p:spTgt spid="15977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grpId="0" nodeType="clickEffect">
                                  <p:stCondLst>
                                    <p:cond delay="0"/>
                                  </p:stCondLst>
                                  <p:childTnLst>
                                    <p:set>
                                      <p:cBhvr>
                                        <p:cTn id="126" dur="1" fill="hold">
                                          <p:stCondLst>
                                            <p:cond delay="0"/>
                                          </p:stCondLst>
                                        </p:cTn>
                                        <p:tgtEl>
                                          <p:spTgt spid="159778"/>
                                        </p:tgtEl>
                                        <p:attrNameLst>
                                          <p:attrName>style.visibility</p:attrName>
                                        </p:attrNameLst>
                                      </p:cBhvr>
                                      <p:to>
                                        <p:strVal val="visible"/>
                                      </p:to>
                                    </p:set>
                                    <p:animEffect transition="in" filter="wipe(up)">
                                      <p:cBhvr>
                                        <p:cTn id="127" dur="1000"/>
                                        <p:tgtEl>
                                          <p:spTgt spid="159778"/>
                                        </p:tgtEl>
                                      </p:cBhvr>
                                    </p:animEffect>
                                  </p:childTnLst>
                                </p:cTn>
                              </p:par>
                            </p:childTnLst>
                          </p:cTn>
                        </p:par>
                        <p:par>
                          <p:cTn id="128" fill="hold">
                            <p:stCondLst>
                              <p:cond delay="1000"/>
                            </p:stCondLst>
                            <p:childTnLst>
                              <p:par>
                                <p:cTn id="129" presetID="22" presetClass="entr" presetSubtype="8" fill="hold" nodeType="afterEffect">
                                  <p:stCondLst>
                                    <p:cond delay="0"/>
                                  </p:stCondLst>
                                  <p:childTnLst>
                                    <p:set>
                                      <p:cBhvr>
                                        <p:cTn id="130" dur="1" fill="hold">
                                          <p:stCondLst>
                                            <p:cond delay="0"/>
                                          </p:stCondLst>
                                        </p:cTn>
                                        <p:tgtEl>
                                          <p:spTgt spid="159777"/>
                                        </p:tgtEl>
                                        <p:attrNameLst>
                                          <p:attrName>style.visibility</p:attrName>
                                        </p:attrNameLst>
                                      </p:cBhvr>
                                      <p:to>
                                        <p:strVal val="visible"/>
                                      </p:to>
                                    </p:set>
                                    <p:animEffect transition="in" filter="wipe(left)">
                                      <p:cBhvr>
                                        <p:cTn id="131" dur="1000"/>
                                        <p:tgtEl>
                                          <p:spTgt spid="159777"/>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xit" presetSubtype="8" fill="hold" grpId="1" nodeType="clickEffect">
                                  <p:stCondLst>
                                    <p:cond delay="0"/>
                                  </p:stCondLst>
                                  <p:childTnLst>
                                    <p:animEffect transition="out" filter="wipe(left)">
                                      <p:cBhvr>
                                        <p:cTn id="135" dur="1000"/>
                                        <p:tgtEl>
                                          <p:spTgt spid="159775"/>
                                        </p:tgtEl>
                                      </p:cBhvr>
                                    </p:animEffect>
                                    <p:set>
                                      <p:cBhvr>
                                        <p:cTn id="136" dur="1" fill="hold">
                                          <p:stCondLst>
                                            <p:cond delay="999"/>
                                          </p:stCondLst>
                                        </p:cTn>
                                        <p:tgtEl>
                                          <p:spTgt spid="159775"/>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1000"/>
                                        <p:tgtEl>
                                          <p:spTgt spid="159778"/>
                                        </p:tgtEl>
                                      </p:cBhvr>
                                    </p:animEffect>
                                    <p:set>
                                      <p:cBhvr>
                                        <p:cTn id="139" dur="1" fill="hold">
                                          <p:stCondLst>
                                            <p:cond delay="999"/>
                                          </p:stCondLst>
                                        </p:cTn>
                                        <p:tgtEl>
                                          <p:spTgt spid="159778"/>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childTnLst>
                                    <p:set>
                                      <p:cBhvr>
                                        <p:cTn id="143" dur="1" fill="hold">
                                          <p:stCondLst>
                                            <p:cond delay="0"/>
                                          </p:stCondLst>
                                        </p:cTn>
                                        <p:tgtEl>
                                          <p:spTgt spid="159781"/>
                                        </p:tgtEl>
                                        <p:attrNameLst>
                                          <p:attrName>style.visibility</p:attrName>
                                        </p:attrNameLst>
                                      </p:cBhvr>
                                      <p:to>
                                        <p:strVal val="visible"/>
                                      </p:to>
                                    </p:set>
                                    <p:animEffect transition="in" filter="wipe(left)">
                                      <p:cBhvr>
                                        <p:cTn id="144" dur="1000"/>
                                        <p:tgtEl>
                                          <p:spTgt spid="159781"/>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2" fill="hold" grpId="0" nodeType="clickEffect">
                                  <p:stCondLst>
                                    <p:cond delay="0"/>
                                  </p:stCondLst>
                                  <p:childTnLst>
                                    <p:set>
                                      <p:cBhvr>
                                        <p:cTn id="148" dur="1" fill="hold">
                                          <p:stCondLst>
                                            <p:cond delay="0"/>
                                          </p:stCondLst>
                                        </p:cTn>
                                        <p:tgtEl>
                                          <p:spTgt spid="159780"/>
                                        </p:tgtEl>
                                        <p:attrNameLst>
                                          <p:attrName>style.visibility</p:attrName>
                                        </p:attrNameLst>
                                      </p:cBhvr>
                                      <p:to>
                                        <p:strVal val="visible"/>
                                      </p:to>
                                    </p:set>
                                    <p:animEffect transition="in" filter="wipe(right)">
                                      <p:cBhvr>
                                        <p:cTn id="149" dur="1000"/>
                                        <p:tgtEl>
                                          <p:spTgt spid="159780"/>
                                        </p:tgtEl>
                                      </p:cBhvr>
                                    </p:animEffect>
                                  </p:childTnLst>
                                </p:cTn>
                              </p:par>
                            </p:childTnLst>
                          </p:cTn>
                        </p:par>
                      </p:childTnLst>
                    </p:cTn>
                  </p:par>
                  <p:par>
                    <p:cTn id="150" fill="hold">
                      <p:stCondLst>
                        <p:cond delay="indefinite"/>
                      </p:stCondLst>
                      <p:childTnLst>
                        <p:par>
                          <p:cTn id="151" fill="hold">
                            <p:stCondLst>
                              <p:cond delay="0"/>
                            </p:stCondLst>
                            <p:childTnLst>
                              <p:par>
                                <p:cTn id="152" presetID="10" presetClass="exit" presetSubtype="0" fill="hold" grpId="1" nodeType="clickEffect">
                                  <p:stCondLst>
                                    <p:cond delay="0"/>
                                  </p:stCondLst>
                                  <p:childTnLst>
                                    <p:animEffect transition="out" filter="fade">
                                      <p:cBhvr>
                                        <p:cTn id="153" dur="2000"/>
                                        <p:tgtEl>
                                          <p:spTgt spid="159780"/>
                                        </p:tgtEl>
                                      </p:cBhvr>
                                    </p:animEffect>
                                    <p:set>
                                      <p:cBhvr>
                                        <p:cTn id="154" dur="1" fill="hold">
                                          <p:stCondLst>
                                            <p:cond delay="1999"/>
                                          </p:stCondLst>
                                        </p:cTn>
                                        <p:tgtEl>
                                          <p:spTgt spid="159780"/>
                                        </p:tgtEl>
                                        <p:attrNameLst>
                                          <p:attrName>style.visibility</p:attrName>
                                        </p:attrNameLst>
                                      </p:cBhvr>
                                      <p:to>
                                        <p:strVal val="hidden"/>
                                      </p:to>
                                    </p:set>
                                  </p:childTnLst>
                                </p:cTn>
                              </p:par>
                              <p:par>
                                <p:cTn id="155" presetID="22" presetClass="exit" presetSubtype="8" fill="hold" grpId="1" nodeType="withEffect">
                                  <p:stCondLst>
                                    <p:cond delay="0"/>
                                  </p:stCondLst>
                                  <p:childTnLst>
                                    <p:animEffect transition="out" filter="wipe(left)">
                                      <p:cBhvr>
                                        <p:cTn id="156" dur="1000"/>
                                        <p:tgtEl>
                                          <p:spTgt spid="159781"/>
                                        </p:tgtEl>
                                      </p:cBhvr>
                                    </p:animEffect>
                                    <p:set>
                                      <p:cBhvr>
                                        <p:cTn id="157" dur="1" fill="hold">
                                          <p:stCondLst>
                                            <p:cond delay="999"/>
                                          </p:stCondLst>
                                        </p:cTn>
                                        <p:tgtEl>
                                          <p:spTgt spid="159781"/>
                                        </p:tgtEl>
                                        <p:attrNameLst>
                                          <p:attrName>style.visibility</p:attrName>
                                        </p:attrNameLst>
                                      </p:cBhvr>
                                      <p:to>
                                        <p:strVal val="hidden"/>
                                      </p:to>
                                    </p:set>
                                  </p:childTnLst>
                                </p:cTn>
                              </p:par>
                              <p:par>
                                <p:cTn id="158" presetID="0" presetClass="path" presetSubtype="0" accel="50000" decel="50000" fill="hold" nodeType="withEffect">
                                  <p:stCondLst>
                                    <p:cond delay="0"/>
                                  </p:stCondLst>
                                  <p:childTnLst>
                                    <p:animMotion origin="layout" path="M 0 0 L 0 -0.08403 " pathEditMode="relative" ptsTypes="AA">
                                      <p:cBhvr>
                                        <p:cTn id="159" dur="1000" fill="hold"/>
                                        <p:tgtEl>
                                          <p:spTgt spid="159777"/>
                                        </p:tgtEl>
                                        <p:attrNameLst>
                                          <p:attrName>ppt_x</p:attrName>
                                          <p:attrName>ppt_y</p:attrName>
                                        </p:attrNameLst>
                                      </p:cBhvr>
                                    </p:animMotion>
                                  </p:childTnLst>
                                </p:cTn>
                              </p:par>
                              <p:par>
                                <p:cTn id="160" presetID="0" presetClass="path" presetSubtype="0" accel="50000" decel="50000" fill="hold" nodeType="withEffect">
                                  <p:stCondLst>
                                    <p:cond delay="0"/>
                                  </p:stCondLst>
                                  <p:childTnLst>
                                    <p:animMotion origin="layout" path="M 0 0 L 0 -0.08403 " pathEditMode="relative" ptsTypes="AA">
                                      <p:cBhvr>
                                        <p:cTn id="161" dur="1000" fill="hold"/>
                                        <p:tgtEl>
                                          <p:spTgt spid="159772"/>
                                        </p:tgtEl>
                                        <p:attrNameLst>
                                          <p:attrName>ppt_x</p:attrName>
                                          <p:attrName>ppt_y</p:attrName>
                                        </p:attrNameLst>
                                      </p:cBhvr>
                                    </p:animMotion>
                                  </p:childTnLst>
                                </p:cTn>
                              </p:par>
                              <p:par>
                                <p:cTn id="162" presetID="0" presetClass="path" presetSubtype="0" accel="50000" decel="50000" fill="hold" nodeType="withEffect">
                                  <p:stCondLst>
                                    <p:cond delay="0"/>
                                  </p:stCondLst>
                                  <p:childTnLst>
                                    <p:animMotion origin="layout" path="M 0 0 L 0 -0.08403 " pathEditMode="relative" ptsTypes="AA">
                                      <p:cBhvr>
                                        <p:cTn id="163" dur="1000" fill="hold"/>
                                        <p:tgtEl>
                                          <p:spTgt spid="159761"/>
                                        </p:tgtEl>
                                        <p:attrNameLst>
                                          <p:attrName>ppt_x</p:attrName>
                                          <p:attrName>ppt_y</p:attrName>
                                        </p:attrNameLst>
                                      </p:cBhvr>
                                    </p:animMotion>
                                  </p:childTnLst>
                                </p:cTn>
                              </p:par>
                              <p:par>
                                <p:cTn id="164" presetID="0" presetClass="path" presetSubtype="0" accel="50000" decel="50000" fill="hold" nodeType="withEffect">
                                  <p:stCondLst>
                                    <p:cond delay="0"/>
                                  </p:stCondLst>
                                  <p:childTnLst>
                                    <p:animMotion origin="layout" path="M 0 0 L 0 -0.08403 " pathEditMode="relative" ptsTypes="AA">
                                      <p:cBhvr>
                                        <p:cTn id="165" dur="1000" fill="hold"/>
                                        <p:tgtEl>
                                          <p:spTgt spid="159751"/>
                                        </p:tgtEl>
                                        <p:attrNameLst>
                                          <p:attrName>ppt_x</p:attrName>
                                          <p:attrName>ppt_y</p:attrName>
                                        </p:attrNameLst>
                                      </p:cBhvr>
                                    </p:animMotion>
                                  </p:childTnLst>
                                </p:cTn>
                              </p:par>
                              <p:par>
                                <p:cTn id="166" presetID="0" presetClass="path" presetSubtype="0" accel="50000" decel="50000" fill="hold" nodeType="withEffect">
                                  <p:stCondLst>
                                    <p:cond delay="0"/>
                                  </p:stCondLst>
                                  <p:childTnLst>
                                    <p:animMotion origin="layout" path="M 0 0 L 0 -0.08403 " pathEditMode="relative" ptsTypes="AA">
                                      <p:cBhvr>
                                        <p:cTn id="167" dur="1000" fill="hold"/>
                                        <p:tgtEl>
                                          <p:spTgt spid="159752"/>
                                        </p:tgtEl>
                                        <p:attrNameLst>
                                          <p:attrName>ppt_x</p:attrName>
                                          <p:attrName>ppt_y</p:attrName>
                                        </p:attrNameLst>
                                      </p:cBhvr>
                                    </p:animMotion>
                                  </p:childTnLst>
                                </p:cTn>
                              </p:par>
                              <p:par>
                                <p:cTn id="168" presetID="0" presetClass="path" presetSubtype="0" accel="50000" decel="50000" fill="hold" nodeType="withEffect">
                                  <p:stCondLst>
                                    <p:cond delay="0"/>
                                  </p:stCondLst>
                                  <p:childTnLst>
                                    <p:animMotion origin="layout" path="M 0 0 L 0 -0.08403 " pathEditMode="relative" ptsTypes="AA">
                                      <p:cBhvr>
                                        <p:cTn id="169" dur="1000" fill="hold"/>
                                        <p:tgtEl>
                                          <p:spTgt spid="159748"/>
                                        </p:tgtEl>
                                        <p:attrNameLst>
                                          <p:attrName>ppt_x</p:attrName>
                                          <p:attrName>ppt_y</p:attrName>
                                        </p:attrNameLst>
                                      </p:cBhvr>
                                    </p:animMotion>
                                  </p:childTnLst>
                                </p:cTn>
                              </p:par>
                              <p:par>
                                <p:cTn id="170" presetID="0" presetClass="path" presetSubtype="0" accel="50000" decel="50000" fill="hold" nodeType="withEffect">
                                  <p:stCondLst>
                                    <p:cond delay="0"/>
                                  </p:stCondLst>
                                  <p:childTnLst>
                                    <p:animMotion origin="layout" path="M 1.79487E-6 -4.81481E-6 L 1.79487E-6 -0.07986 " pathEditMode="relative" rAng="0" ptsTypes="AA">
                                      <p:cBhvr>
                                        <p:cTn id="171" dur="1000" fill="hold"/>
                                        <p:tgtEl>
                                          <p:spTgt spid="159762"/>
                                        </p:tgtEl>
                                        <p:attrNameLst>
                                          <p:attrName>ppt_x</p:attrName>
                                          <p:attrName>ppt_y</p:attrName>
                                        </p:attrNameLst>
                                      </p:cBhvr>
                                      <p:rCtr x="0" y="-40"/>
                                    </p:animMotion>
                                  </p:childTnLst>
                                </p:cTn>
                              </p:par>
                              <p:par>
                                <p:cTn id="172" presetID="0" presetClass="path" presetSubtype="0" accel="50000" decel="50000" fill="hold" grpId="0" nodeType="withEffect">
                                  <p:stCondLst>
                                    <p:cond delay="0"/>
                                  </p:stCondLst>
                                  <p:childTnLst>
                                    <p:animMotion origin="layout" path="M 0 0 L 0 -0.08403 " pathEditMode="relative" ptsTypes="AA">
                                      <p:cBhvr>
                                        <p:cTn id="173" dur="1000" fill="hold"/>
                                        <p:tgtEl>
                                          <p:spTgt spid="159749"/>
                                        </p:tgtEl>
                                        <p:attrNameLst>
                                          <p:attrName>ppt_x</p:attrName>
                                          <p:attrName>ppt_y</p:attrName>
                                        </p:attrNameLst>
                                      </p:cBhvr>
                                    </p:animMotion>
                                  </p:childTnLst>
                                </p:cTn>
                              </p:par>
                            </p:childTnLst>
                          </p:cTn>
                        </p:par>
                        <p:par>
                          <p:cTn id="174" fill="hold">
                            <p:stCondLst>
                              <p:cond delay="2000"/>
                            </p:stCondLst>
                            <p:childTnLst>
                              <p:par>
                                <p:cTn id="175" presetID="22" presetClass="entr" presetSubtype="8" fill="hold" nodeType="afterEffect">
                                  <p:stCondLst>
                                    <p:cond delay="0"/>
                                  </p:stCondLst>
                                  <p:childTnLst>
                                    <p:set>
                                      <p:cBhvr>
                                        <p:cTn id="176" dur="1" fill="hold">
                                          <p:stCondLst>
                                            <p:cond delay="0"/>
                                          </p:stCondLst>
                                        </p:cTn>
                                        <p:tgtEl>
                                          <p:spTgt spid="159776"/>
                                        </p:tgtEl>
                                        <p:attrNameLst>
                                          <p:attrName>style.visibility</p:attrName>
                                        </p:attrNameLst>
                                      </p:cBhvr>
                                      <p:to>
                                        <p:strVal val="visible"/>
                                      </p:to>
                                    </p:set>
                                    <p:animEffect transition="in" filter="wipe(left)">
                                      <p:cBhvr>
                                        <p:cTn id="177" dur="1000"/>
                                        <p:tgtEl>
                                          <p:spTgt spid="159776"/>
                                        </p:tgtEl>
                                      </p:cBhvr>
                                    </p:animEffect>
                                  </p:childTnLst>
                                </p:cTn>
                              </p:par>
                            </p:childTnLst>
                          </p:cTn>
                        </p:par>
                        <p:par>
                          <p:cTn id="178" fill="hold">
                            <p:stCondLst>
                              <p:cond delay="3000"/>
                            </p:stCondLst>
                            <p:childTnLst>
                              <p:par>
                                <p:cTn id="179" presetID="22" presetClass="entr" presetSubtype="8" fill="hold" grpId="0" nodeType="afterEffect">
                                  <p:stCondLst>
                                    <p:cond delay="0"/>
                                  </p:stCondLst>
                                  <p:childTnLst>
                                    <p:set>
                                      <p:cBhvr>
                                        <p:cTn id="180" dur="1" fill="hold">
                                          <p:stCondLst>
                                            <p:cond delay="0"/>
                                          </p:stCondLst>
                                        </p:cTn>
                                        <p:tgtEl>
                                          <p:spTgt spid="159789"/>
                                        </p:tgtEl>
                                        <p:attrNameLst>
                                          <p:attrName>style.visibility</p:attrName>
                                        </p:attrNameLst>
                                      </p:cBhvr>
                                      <p:to>
                                        <p:strVal val="visible"/>
                                      </p:to>
                                    </p:set>
                                    <p:animEffect transition="in" filter="wipe(left)">
                                      <p:cBhvr>
                                        <p:cTn id="181" dur="1000"/>
                                        <p:tgtEl>
                                          <p:spTgt spid="159789"/>
                                        </p:tgtEl>
                                      </p:cBhvr>
                                    </p:animEffect>
                                  </p:childTnLst>
                                </p:cTn>
                              </p:par>
                              <p:par>
                                <p:cTn id="182" presetID="50" presetClass="entr" presetSubtype="0" decel="100000" fill="hold" nodeType="withEffect">
                                  <p:stCondLst>
                                    <p:cond delay="0"/>
                                  </p:stCondLst>
                                  <p:childTnLst>
                                    <p:set>
                                      <p:cBhvr>
                                        <p:cTn id="183" dur="1" fill="hold">
                                          <p:stCondLst>
                                            <p:cond delay="0"/>
                                          </p:stCondLst>
                                        </p:cTn>
                                        <p:tgtEl>
                                          <p:spTgt spid="2"/>
                                        </p:tgtEl>
                                        <p:attrNameLst>
                                          <p:attrName>style.visibility</p:attrName>
                                        </p:attrNameLst>
                                      </p:cBhvr>
                                      <p:to>
                                        <p:strVal val="visible"/>
                                      </p:to>
                                    </p:set>
                                    <p:anim calcmode="lin" valueType="num">
                                      <p:cBhvr>
                                        <p:cTn id="184" dur="1000" fill="hold"/>
                                        <p:tgtEl>
                                          <p:spTgt spid="2"/>
                                        </p:tgtEl>
                                        <p:attrNameLst>
                                          <p:attrName>ppt_w</p:attrName>
                                        </p:attrNameLst>
                                      </p:cBhvr>
                                      <p:tavLst>
                                        <p:tav tm="0">
                                          <p:val>
                                            <p:strVal val="#ppt_w+.3"/>
                                          </p:val>
                                        </p:tav>
                                        <p:tav tm="100000">
                                          <p:val>
                                            <p:strVal val="#ppt_w"/>
                                          </p:val>
                                        </p:tav>
                                      </p:tavLst>
                                    </p:anim>
                                    <p:anim calcmode="lin" valueType="num">
                                      <p:cBhvr>
                                        <p:cTn id="185" dur="1000" fill="hold"/>
                                        <p:tgtEl>
                                          <p:spTgt spid="2"/>
                                        </p:tgtEl>
                                        <p:attrNameLst>
                                          <p:attrName>ppt_h</p:attrName>
                                        </p:attrNameLst>
                                      </p:cBhvr>
                                      <p:tavLst>
                                        <p:tav tm="0">
                                          <p:val>
                                            <p:strVal val="#ppt_h"/>
                                          </p:val>
                                        </p:tav>
                                        <p:tav tm="100000">
                                          <p:val>
                                            <p:strVal val="#ppt_h"/>
                                          </p:val>
                                        </p:tav>
                                      </p:tavLst>
                                    </p:anim>
                                    <p:animEffect transition="in" filter="fade">
                                      <p:cBhvr>
                                        <p:cTn id="186" dur="1000"/>
                                        <p:tgtEl>
                                          <p:spTgt spid="2"/>
                                        </p:tgtEl>
                                      </p:cBhvr>
                                    </p:animEffect>
                                  </p:childTnLst>
                                </p:cTn>
                              </p:par>
                            </p:childTnLst>
                          </p:cTn>
                        </p:par>
                      </p:childTnLst>
                    </p:cTn>
                  </p:par>
                  <p:par>
                    <p:cTn id="187" fill="hold">
                      <p:stCondLst>
                        <p:cond delay="indefinite"/>
                      </p:stCondLst>
                      <p:childTnLst>
                        <p:par>
                          <p:cTn id="188" fill="hold">
                            <p:stCondLst>
                              <p:cond delay="0"/>
                            </p:stCondLst>
                            <p:childTnLst>
                              <p:par>
                                <p:cTn id="189" presetID="22" presetClass="entr" presetSubtype="8" fill="hold" grpId="0" nodeType="clickEffect">
                                  <p:stCondLst>
                                    <p:cond delay="0"/>
                                  </p:stCondLst>
                                  <p:childTnLst>
                                    <p:set>
                                      <p:cBhvr>
                                        <p:cTn id="190" dur="1" fill="hold">
                                          <p:stCondLst>
                                            <p:cond delay="0"/>
                                          </p:stCondLst>
                                        </p:cTn>
                                        <p:tgtEl>
                                          <p:spTgt spid="159790"/>
                                        </p:tgtEl>
                                        <p:attrNameLst>
                                          <p:attrName>style.visibility</p:attrName>
                                        </p:attrNameLst>
                                      </p:cBhvr>
                                      <p:to>
                                        <p:strVal val="visible"/>
                                      </p:to>
                                    </p:set>
                                    <p:animEffect transition="in" filter="wipe(left)">
                                      <p:cBhvr>
                                        <p:cTn id="191" dur="1000"/>
                                        <p:tgtEl>
                                          <p:spTgt spid="159790"/>
                                        </p:tgtEl>
                                      </p:cBhvr>
                                    </p:animEffect>
                                  </p:childTnLst>
                                </p:cTn>
                              </p:par>
                              <p:par>
                                <p:cTn id="192" presetID="22" presetClass="exit" presetSubtype="8" fill="hold" grpId="1" nodeType="withEffect">
                                  <p:stCondLst>
                                    <p:cond delay="0"/>
                                  </p:stCondLst>
                                  <p:childTnLst>
                                    <p:animEffect transition="out" filter="wipe(left)">
                                      <p:cBhvr>
                                        <p:cTn id="193" dur="1000"/>
                                        <p:tgtEl>
                                          <p:spTgt spid="159789"/>
                                        </p:tgtEl>
                                      </p:cBhvr>
                                    </p:animEffect>
                                    <p:set>
                                      <p:cBhvr>
                                        <p:cTn id="194" dur="1" fill="hold">
                                          <p:stCondLst>
                                            <p:cond delay="999"/>
                                          </p:stCondLst>
                                        </p:cTn>
                                        <p:tgtEl>
                                          <p:spTgt spid="159789"/>
                                        </p:tgtEl>
                                        <p:attrNameLst>
                                          <p:attrName>style.visibility</p:attrName>
                                        </p:attrNameLst>
                                      </p:cBhvr>
                                      <p:to>
                                        <p:strVal val="hidden"/>
                                      </p:to>
                                    </p:set>
                                  </p:childTnLst>
                                </p:cTn>
                              </p:par>
                            </p:childTnLst>
                          </p:cTn>
                        </p:par>
                        <p:par>
                          <p:cTn id="195" fill="hold">
                            <p:stCondLst>
                              <p:cond delay="1000"/>
                            </p:stCondLst>
                            <p:childTnLst>
                              <p:par>
                                <p:cTn id="196" presetID="22" presetClass="entr" presetSubtype="2" fill="hold" grpId="0" nodeType="afterEffect">
                                  <p:stCondLst>
                                    <p:cond delay="0"/>
                                  </p:stCondLst>
                                  <p:childTnLst>
                                    <p:set>
                                      <p:cBhvr>
                                        <p:cTn id="197" dur="1" fill="hold">
                                          <p:stCondLst>
                                            <p:cond delay="0"/>
                                          </p:stCondLst>
                                        </p:cTn>
                                        <p:tgtEl>
                                          <p:spTgt spid="159791"/>
                                        </p:tgtEl>
                                        <p:attrNameLst>
                                          <p:attrName>style.visibility</p:attrName>
                                        </p:attrNameLst>
                                      </p:cBhvr>
                                      <p:to>
                                        <p:strVal val="visible"/>
                                      </p:to>
                                    </p:set>
                                    <p:animEffect transition="in" filter="wipe(right)">
                                      <p:cBhvr>
                                        <p:cTn id="198" dur="1000"/>
                                        <p:tgtEl>
                                          <p:spTgt spid="159791"/>
                                        </p:tgtEl>
                                      </p:cBhvr>
                                    </p:animEffect>
                                  </p:childTnLst>
                                </p:cTn>
                              </p:par>
                            </p:childTnLst>
                          </p:cTn>
                        </p:par>
                      </p:childTnLst>
                    </p:cTn>
                  </p:par>
                  <p:par>
                    <p:cTn id="199" fill="hold">
                      <p:stCondLst>
                        <p:cond delay="indefinite"/>
                      </p:stCondLst>
                      <p:childTnLst>
                        <p:par>
                          <p:cTn id="200" fill="hold">
                            <p:stCondLst>
                              <p:cond delay="0"/>
                            </p:stCondLst>
                            <p:childTnLst>
                              <p:par>
                                <p:cTn id="201" presetID="10" presetClass="exit" presetSubtype="0" fill="hold" grpId="1" nodeType="clickEffect">
                                  <p:stCondLst>
                                    <p:cond delay="0"/>
                                  </p:stCondLst>
                                  <p:childTnLst>
                                    <p:animEffect transition="out" filter="fade">
                                      <p:cBhvr>
                                        <p:cTn id="202" dur="2000"/>
                                        <p:tgtEl>
                                          <p:spTgt spid="159791"/>
                                        </p:tgtEl>
                                      </p:cBhvr>
                                    </p:animEffect>
                                    <p:set>
                                      <p:cBhvr>
                                        <p:cTn id="203" dur="1" fill="hold">
                                          <p:stCondLst>
                                            <p:cond delay="1999"/>
                                          </p:stCondLst>
                                        </p:cTn>
                                        <p:tgtEl>
                                          <p:spTgt spid="159791"/>
                                        </p:tgtEl>
                                        <p:attrNameLst>
                                          <p:attrName>style.visibility</p:attrName>
                                        </p:attrNameLst>
                                      </p:cBhvr>
                                      <p:to>
                                        <p:strVal val="hidden"/>
                                      </p:to>
                                    </p:set>
                                  </p:childTnLst>
                                </p:cTn>
                              </p:par>
                              <p:par>
                                <p:cTn id="204" presetID="23" presetClass="exit" presetSubtype="32" fill="hold" nodeType="withEffect">
                                  <p:stCondLst>
                                    <p:cond delay="0"/>
                                  </p:stCondLst>
                                  <p:childTnLst>
                                    <p:anim calcmode="lin" valueType="num">
                                      <p:cBhvr>
                                        <p:cTn id="205" dur="1000"/>
                                        <p:tgtEl>
                                          <p:spTgt spid="2"/>
                                        </p:tgtEl>
                                        <p:attrNameLst>
                                          <p:attrName>ppt_w</p:attrName>
                                        </p:attrNameLst>
                                      </p:cBhvr>
                                      <p:tavLst>
                                        <p:tav tm="0">
                                          <p:val>
                                            <p:strVal val="ppt_w"/>
                                          </p:val>
                                        </p:tav>
                                        <p:tav tm="100000">
                                          <p:val>
                                            <p:fltVal val="0"/>
                                          </p:val>
                                        </p:tav>
                                      </p:tavLst>
                                    </p:anim>
                                    <p:anim calcmode="lin" valueType="num">
                                      <p:cBhvr>
                                        <p:cTn id="206" dur="1000"/>
                                        <p:tgtEl>
                                          <p:spTgt spid="2"/>
                                        </p:tgtEl>
                                        <p:attrNameLst>
                                          <p:attrName>ppt_h</p:attrName>
                                        </p:attrNameLst>
                                      </p:cBhvr>
                                      <p:tavLst>
                                        <p:tav tm="0">
                                          <p:val>
                                            <p:strVal val="ppt_h"/>
                                          </p:val>
                                        </p:tav>
                                        <p:tav tm="100000">
                                          <p:val>
                                            <p:fltVal val="0"/>
                                          </p:val>
                                        </p:tav>
                                      </p:tavLst>
                                    </p:anim>
                                    <p:set>
                                      <p:cBhvr>
                                        <p:cTn id="207" dur="1" fill="hold">
                                          <p:stCondLst>
                                            <p:cond delay="999"/>
                                          </p:stCondLst>
                                        </p:cTn>
                                        <p:tgtEl>
                                          <p:spTgt spid="2"/>
                                        </p:tgtEl>
                                        <p:attrNameLst>
                                          <p:attrName>style.visibility</p:attrName>
                                        </p:attrNameLst>
                                      </p:cBhvr>
                                      <p:to>
                                        <p:strVal val="hidden"/>
                                      </p:to>
                                    </p:set>
                                  </p:childTnLst>
                                </p:cTn>
                              </p:par>
                            </p:childTnLst>
                          </p:cTn>
                        </p:par>
                        <p:par>
                          <p:cTn id="208" fill="hold">
                            <p:stCondLst>
                              <p:cond delay="2000"/>
                            </p:stCondLst>
                            <p:childTnLst>
                              <p:par>
                                <p:cTn id="209" presetID="22" presetClass="entr" presetSubtype="8" fill="hold" grpId="0" nodeType="afterEffect">
                                  <p:stCondLst>
                                    <p:cond delay="0"/>
                                  </p:stCondLst>
                                  <p:childTnLst>
                                    <p:set>
                                      <p:cBhvr>
                                        <p:cTn id="210" dur="1" fill="hold">
                                          <p:stCondLst>
                                            <p:cond delay="0"/>
                                          </p:stCondLst>
                                        </p:cTn>
                                        <p:tgtEl>
                                          <p:spTgt spid="159792"/>
                                        </p:tgtEl>
                                        <p:attrNameLst>
                                          <p:attrName>style.visibility</p:attrName>
                                        </p:attrNameLst>
                                      </p:cBhvr>
                                      <p:to>
                                        <p:strVal val="visible"/>
                                      </p:to>
                                    </p:set>
                                    <p:animEffect transition="in" filter="wipe(left)">
                                      <p:cBhvr>
                                        <p:cTn id="211" dur="1000"/>
                                        <p:tgtEl>
                                          <p:spTgt spid="159792"/>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xit" presetSubtype="8" fill="hold" grpId="1" nodeType="clickEffect">
                                  <p:stCondLst>
                                    <p:cond delay="0"/>
                                  </p:stCondLst>
                                  <p:childTnLst>
                                    <p:animEffect transition="out" filter="wipe(left)">
                                      <p:cBhvr>
                                        <p:cTn id="215" dur="1000"/>
                                        <p:tgtEl>
                                          <p:spTgt spid="159792"/>
                                        </p:tgtEl>
                                      </p:cBhvr>
                                    </p:animEffect>
                                    <p:set>
                                      <p:cBhvr>
                                        <p:cTn id="216" dur="1" fill="hold">
                                          <p:stCondLst>
                                            <p:cond delay="999"/>
                                          </p:stCondLst>
                                        </p:cTn>
                                        <p:tgtEl>
                                          <p:spTgt spid="159792"/>
                                        </p:tgtEl>
                                        <p:attrNameLst>
                                          <p:attrName>style.visibility</p:attrName>
                                        </p:attrNameLst>
                                      </p:cBhvr>
                                      <p:to>
                                        <p:strVal val="hidden"/>
                                      </p:to>
                                    </p:set>
                                  </p:childTnLst>
                                </p:cTn>
                              </p:par>
                              <p:par>
                                <p:cTn id="217" presetID="10" presetClass="exit" presetSubtype="0" fill="hold" grpId="1" nodeType="withEffect">
                                  <p:stCondLst>
                                    <p:cond delay="0"/>
                                  </p:stCondLst>
                                  <p:childTnLst>
                                    <p:animEffect transition="out" filter="fade">
                                      <p:cBhvr>
                                        <p:cTn id="218" dur="1000"/>
                                        <p:tgtEl>
                                          <p:spTgt spid="159790"/>
                                        </p:tgtEl>
                                      </p:cBhvr>
                                    </p:animEffect>
                                    <p:set>
                                      <p:cBhvr>
                                        <p:cTn id="219" dur="1" fill="hold">
                                          <p:stCondLst>
                                            <p:cond delay="999"/>
                                          </p:stCondLst>
                                        </p:cTn>
                                        <p:tgtEl>
                                          <p:spTgt spid="159790"/>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23" presetClass="entr" presetSubtype="528" fill="hold" nodeType="clickEffect">
                                  <p:stCondLst>
                                    <p:cond delay="0"/>
                                  </p:stCondLst>
                                  <p:childTnLst>
                                    <p:set>
                                      <p:cBhvr>
                                        <p:cTn id="223" dur="1" fill="hold">
                                          <p:stCondLst>
                                            <p:cond delay="0"/>
                                          </p:stCondLst>
                                        </p:cTn>
                                        <p:tgtEl>
                                          <p:spTgt spid="3"/>
                                        </p:tgtEl>
                                        <p:attrNameLst>
                                          <p:attrName>style.visibility</p:attrName>
                                        </p:attrNameLst>
                                      </p:cBhvr>
                                      <p:to>
                                        <p:strVal val="visible"/>
                                      </p:to>
                                    </p:set>
                                    <p:anim calcmode="lin" valueType="num">
                                      <p:cBhvr>
                                        <p:cTn id="224" dur="1000" fill="hold"/>
                                        <p:tgtEl>
                                          <p:spTgt spid="3"/>
                                        </p:tgtEl>
                                        <p:attrNameLst>
                                          <p:attrName>ppt_w</p:attrName>
                                        </p:attrNameLst>
                                      </p:cBhvr>
                                      <p:tavLst>
                                        <p:tav tm="0">
                                          <p:val>
                                            <p:fltVal val="0"/>
                                          </p:val>
                                        </p:tav>
                                        <p:tav tm="100000">
                                          <p:val>
                                            <p:strVal val="#ppt_w"/>
                                          </p:val>
                                        </p:tav>
                                      </p:tavLst>
                                    </p:anim>
                                    <p:anim calcmode="lin" valueType="num">
                                      <p:cBhvr>
                                        <p:cTn id="225" dur="1000" fill="hold"/>
                                        <p:tgtEl>
                                          <p:spTgt spid="3"/>
                                        </p:tgtEl>
                                        <p:attrNameLst>
                                          <p:attrName>ppt_h</p:attrName>
                                        </p:attrNameLst>
                                      </p:cBhvr>
                                      <p:tavLst>
                                        <p:tav tm="0">
                                          <p:val>
                                            <p:fltVal val="0"/>
                                          </p:val>
                                        </p:tav>
                                        <p:tav tm="100000">
                                          <p:val>
                                            <p:strVal val="#ppt_h"/>
                                          </p:val>
                                        </p:tav>
                                      </p:tavLst>
                                    </p:anim>
                                    <p:anim calcmode="lin" valueType="num">
                                      <p:cBhvr>
                                        <p:cTn id="226" dur="1000" fill="hold"/>
                                        <p:tgtEl>
                                          <p:spTgt spid="3"/>
                                        </p:tgtEl>
                                        <p:attrNameLst>
                                          <p:attrName>ppt_x</p:attrName>
                                        </p:attrNameLst>
                                      </p:cBhvr>
                                      <p:tavLst>
                                        <p:tav tm="0">
                                          <p:val>
                                            <p:fltVal val="0.5"/>
                                          </p:val>
                                        </p:tav>
                                        <p:tav tm="100000">
                                          <p:val>
                                            <p:strVal val="#ppt_x"/>
                                          </p:val>
                                        </p:tav>
                                      </p:tavLst>
                                    </p:anim>
                                    <p:anim calcmode="lin" valueType="num">
                                      <p:cBhvr>
                                        <p:cTn id="227" dur="1000" fill="hold"/>
                                        <p:tgtEl>
                                          <p:spTgt spid="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92" grpId="0" animBg="1"/>
      <p:bldP spid="159792" grpId="1" animBg="1"/>
      <p:bldP spid="159790" grpId="0" animBg="1"/>
      <p:bldP spid="159790" grpId="1" animBg="1"/>
      <p:bldP spid="159789" grpId="0" animBg="1"/>
      <p:bldP spid="159789" grpId="1" animBg="1"/>
      <p:bldP spid="159781" grpId="0" animBg="1"/>
      <p:bldP spid="159781" grpId="1" animBg="1"/>
      <p:bldP spid="159775" grpId="0" animBg="1"/>
      <p:bldP spid="159775" grpId="1" animBg="1"/>
      <p:bldP spid="159771" grpId="0" animBg="1"/>
      <p:bldP spid="159771" grpId="1" animBg="1"/>
      <p:bldP spid="159770" grpId="0" animBg="1"/>
      <p:bldP spid="159770" grpId="1" animBg="1"/>
      <p:bldP spid="159768" grpId="0" animBg="1"/>
      <p:bldP spid="159768" grpId="1" animBg="1"/>
      <p:bldP spid="159767" grpId="0" animBg="1"/>
      <p:bldP spid="159767" grpId="1" animBg="1"/>
      <p:bldP spid="159766" grpId="0" animBg="1"/>
      <p:bldP spid="159766" grpId="1" animBg="1"/>
      <p:bldP spid="159765" grpId="0" animBg="1"/>
      <p:bldP spid="159765" grpId="1" animBg="1"/>
      <p:bldP spid="159764" grpId="0" animBg="1"/>
      <p:bldP spid="159764" grpId="1" animBg="1"/>
      <p:bldP spid="159763" grpId="0" animBg="1"/>
      <p:bldP spid="159763" grpId="1" animBg="1"/>
      <p:bldP spid="159749" grpId="0"/>
      <p:bldP spid="159769" grpId="0" animBg="1"/>
      <p:bldP spid="159769" grpId="1" animBg="1"/>
      <p:bldP spid="159773" grpId="0" animBg="1"/>
      <p:bldP spid="159773" grpId="1" animBg="1"/>
      <p:bldP spid="159774" grpId="0" animBg="1"/>
      <p:bldP spid="159774" grpId="1" animBg="1"/>
      <p:bldP spid="159778" grpId="0" animBg="1"/>
      <p:bldP spid="159778" grpId="1" animBg="1"/>
      <p:bldP spid="159780" grpId="0" animBg="1"/>
      <p:bldP spid="159780" grpId="1" animBg="1"/>
      <p:bldP spid="159791" grpId="0" animBg="1"/>
      <p:bldP spid="15979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85" name="Rectangle 17"/>
          <p:cNvSpPr>
            <a:spLocks noChangeArrowheads="1"/>
          </p:cNvSpPr>
          <p:nvPr/>
        </p:nvSpPr>
        <p:spPr bwMode="auto">
          <a:xfrm>
            <a:off x="1620838" y="5691188"/>
            <a:ext cx="2973387" cy="558800"/>
          </a:xfrm>
          <a:prstGeom prst="rect">
            <a:avLst/>
          </a:prstGeom>
          <a:solidFill>
            <a:srgbClr val="006666"/>
          </a:solidFill>
          <a:ln w="28575">
            <a:solidFill>
              <a:schemeClr val="bg1"/>
            </a:solidFill>
            <a:miter lim="800000"/>
            <a:headEnd/>
            <a:tailEnd/>
          </a:ln>
        </p:spPr>
        <p:txBody>
          <a:bodyPr wrap="none" anchor="ctr"/>
          <a:lstStyle/>
          <a:p>
            <a:endParaRPr lang="zh-TW" altLang="en-US"/>
          </a:p>
        </p:txBody>
      </p:sp>
      <p:sp>
        <p:nvSpPr>
          <p:cNvPr id="160784" name="Rectangle 16"/>
          <p:cNvSpPr>
            <a:spLocks noChangeArrowheads="1"/>
          </p:cNvSpPr>
          <p:nvPr/>
        </p:nvSpPr>
        <p:spPr bwMode="auto">
          <a:xfrm>
            <a:off x="1620838" y="5246688"/>
            <a:ext cx="2973387" cy="482600"/>
          </a:xfrm>
          <a:prstGeom prst="rect">
            <a:avLst/>
          </a:prstGeom>
          <a:solidFill>
            <a:srgbClr val="006666"/>
          </a:solidFill>
          <a:ln w="28575">
            <a:solidFill>
              <a:schemeClr val="bg1"/>
            </a:solidFill>
            <a:miter lim="800000"/>
            <a:headEnd/>
            <a:tailEnd/>
          </a:ln>
        </p:spPr>
        <p:txBody>
          <a:bodyPr wrap="none" anchor="ctr"/>
          <a:lstStyle/>
          <a:p>
            <a:endParaRPr lang="zh-TW" altLang="en-US"/>
          </a:p>
        </p:txBody>
      </p:sp>
      <p:sp>
        <p:nvSpPr>
          <p:cNvPr id="160783" name="Rectangle 15"/>
          <p:cNvSpPr>
            <a:spLocks noChangeArrowheads="1"/>
          </p:cNvSpPr>
          <p:nvPr/>
        </p:nvSpPr>
        <p:spPr bwMode="auto">
          <a:xfrm>
            <a:off x="4592638" y="4840288"/>
            <a:ext cx="1512887" cy="533400"/>
          </a:xfrm>
          <a:prstGeom prst="rect">
            <a:avLst/>
          </a:prstGeom>
          <a:solidFill>
            <a:srgbClr val="006666"/>
          </a:solidFill>
          <a:ln w="28575">
            <a:solidFill>
              <a:schemeClr val="bg1"/>
            </a:solidFill>
            <a:miter lim="800000"/>
            <a:headEnd/>
            <a:tailEnd/>
          </a:ln>
        </p:spPr>
        <p:txBody>
          <a:bodyPr wrap="none" anchor="ctr"/>
          <a:lstStyle/>
          <a:p>
            <a:endParaRPr lang="zh-TW" altLang="en-US"/>
          </a:p>
        </p:txBody>
      </p:sp>
      <p:sp>
        <p:nvSpPr>
          <p:cNvPr id="160782" name="Rectangle 14"/>
          <p:cNvSpPr>
            <a:spLocks noChangeArrowheads="1"/>
          </p:cNvSpPr>
          <p:nvPr/>
        </p:nvSpPr>
        <p:spPr bwMode="auto">
          <a:xfrm>
            <a:off x="1641475" y="4840288"/>
            <a:ext cx="2952750" cy="533400"/>
          </a:xfrm>
          <a:prstGeom prst="rect">
            <a:avLst/>
          </a:prstGeom>
          <a:solidFill>
            <a:srgbClr val="006666"/>
          </a:solidFill>
          <a:ln w="28575">
            <a:solidFill>
              <a:schemeClr val="bg1"/>
            </a:solidFill>
            <a:miter lim="800000"/>
            <a:headEnd/>
            <a:tailEnd/>
          </a:ln>
        </p:spPr>
        <p:txBody>
          <a:bodyPr wrap="none" anchor="ctr"/>
          <a:lstStyle/>
          <a:p>
            <a:endParaRPr lang="zh-TW" altLang="en-US"/>
          </a:p>
        </p:txBody>
      </p:sp>
      <p:sp>
        <p:nvSpPr>
          <p:cNvPr id="160781" name="Rectangle 13"/>
          <p:cNvSpPr>
            <a:spLocks noChangeArrowheads="1"/>
          </p:cNvSpPr>
          <p:nvPr/>
        </p:nvSpPr>
        <p:spPr bwMode="auto">
          <a:xfrm>
            <a:off x="992188" y="4292600"/>
            <a:ext cx="2952750" cy="533400"/>
          </a:xfrm>
          <a:prstGeom prst="rect">
            <a:avLst/>
          </a:prstGeom>
          <a:noFill/>
          <a:ln w="28575">
            <a:solidFill>
              <a:schemeClr val="bg1"/>
            </a:solidFill>
            <a:miter lim="800000"/>
            <a:headEnd/>
            <a:tailEnd/>
          </a:ln>
        </p:spPr>
        <p:txBody>
          <a:bodyPr wrap="none" anchor="ctr"/>
          <a:lstStyle/>
          <a:p>
            <a:endParaRPr lang="zh-TW" altLang="en-US"/>
          </a:p>
        </p:txBody>
      </p:sp>
      <p:sp>
        <p:nvSpPr>
          <p:cNvPr id="160770" name="Rectangle 2"/>
          <p:cNvSpPr>
            <a:spLocks noGrp="1" noChangeArrowheads="1"/>
          </p:cNvSpPr>
          <p:nvPr>
            <p:ph type="title"/>
          </p:nvPr>
        </p:nvSpPr>
        <p:spPr>
          <a:xfrm>
            <a:off x="488950" y="188913"/>
            <a:ext cx="5256213" cy="609600"/>
          </a:xfrm>
          <a:effectLst>
            <a:outerShdw dist="35921" dir="2700000" algn="ctr" rotWithShape="0">
              <a:schemeClr val="tx1"/>
            </a:outerShdw>
          </a:effectLst>
        </p:spPr>
        <p:txBody>
          <a:bodyPr/>
          <a:lstStyle/>
          <a:p>
            <a:pPr eaLnBrk="1" hangingPunct="1">
              <a:defRPr/>
            </a:pPr>
            <a:r>
              <a:rPr lang="en-US" altLang="zh-TW" smtClean="0"/>
              <a:t>Proof - Continued</a:t>
            </a:r>
          </a:p>
        </p:txBody>
      </p:sp>
      <p:graphicFrame>
        <p:nvGraphicFramePr>
          <p:cNvPr id="160772" name="Object 4"/>
          <p:cNvGraphicFramePr>
            <a:graphicFrameLocks noChangeAspect="1"/>
          </p:cNvGraphicFramePr>
          <p:nvPr/>
        </p:nvGraphicFramePr>
        <p:xfrm>
          <a:off x="1296988" y="1455738"/>
          <a:ext cx="5173662" cy="2314575"/>
        </p:xfrm>
        <a:graphic>
          <a:graphicData uri="http://schemas.openxmlformats.org/presentationml/2006/ole">
            <p:oleObj spid="_x0000_s8194" name="方程式" r:id="rId3" imgW="2552400" imgH="1143000" progId="Equation.3">
              <p:embed/>
            </p:oleObj>
          </a:graphicData>
        </a:graphic>
      </p:graphicFrame>
      <p:graphicFrame>
        <p:nvGraphicFramePr>
          <p:cNvPr id="160773" name="Object 5"/>
          <p:cNvGraphicFramePr>
            <a:graphicFrameLocks noChangeAspect="1"/>
          </p:cNvGraphicFramePr>
          <p:nvPr/>
        </p:nvGraphicFramePr>
        <p:xfrm>
          <a:off x="1420813" y="4365625"/>
          <a:ext cx="4589462" cy="1827213"/>
        </p:xfrm>
        <a:graphic>
          <a:graphicData uri="http://schemas.openxmlformats.org/presentationml/2006/ole">
            <p:oleObj spid="_x0000_s8195" name="方程式" r:id="rId4" imgW="2552400" imgH="1015920" progId="Equation.3">
              <p:embed/>
            </p:oleObj>
          </a:graphicData>
        </a:graphic>
      </p:graphicFrame>
      <p:sp>
        <p:nvSpPr>
          <p:cNvPr id="160776" name="Rectangle 8"/>
          <p:cNvSpPr>
            <a:spLocks noChangeArrowheads="1"/>
          </p:cNvSpPr>
          <p:nvPr/>
        </p:nvSpPr>
        <p:spPr bwMode="auto">
          <a:xfrm>
            <a:off x="992188" y="3716338"/>
            <a:ext cx="7127875" cy="576262"/>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2"/>
                </a:solidFill>
                <a:latin typeface="Arial" charset="0"/>
              </a:rPr>
              <a:t>Now the variance</a:t>
            </a:r>
          </a:p>
        </p:txBody>
      </p:sp>
      <p:sp>
        <p:nvSpPr>
          <p:cNvPr id="160777" name="Rectangle 9"/>
          <p:cNvSpPr>
            <a:spLocks noChangeArrowheads="1"/>
          </p:cNvSpPr>
          <p:nvPr/>
        </p:nvSpPr>
        <p:spPr bwMode="auto">
          <a:xfrm>
            <a:off x="992188" y="981075"/>
            <a:ext cx="7127875" cy="647700"/>
          </a:xfrm>
          <a:prstGeom prst="rect">
            <a:avLst/>
          </a:prstGeom>
          <a:noFill/>
          <a:ln w="9525">
            <a:noFill/>
            <a:miter lim="800000"/>
            <a:headEnd/>
            <a:tailEnd/>
          </a:ln>
        </p:spPr>
        <p:txBody>
          <a:bodyPr/>
          <a:lstStyle/>
          <a:p>
            <a:pPr marL="342900" indent="-342900" algn="l">
              <a:spcBef>
                <a:spcPct val="20000"/>
              </a:spcBef>
              <a:buFont typeface="Batang" pitchFamily="18" charset="-127"/>
              <a:buChar char="►"/>
            </a:pPr>
            <a:r>
              <a:rPr lang="en-US" altLang="zh-TW" sz="2800">
                <a:solidFill>
                  <a:schemeClr val="bg2"/>
                </a:solidFill>
                <a:latin typeface="Arial" charset="0"/>
              </a:rPr>
              <a:t>Now the square of the mean</a:t>
            </a:r>
          </a:p>
        </p:txBody>
      </p:sp>
      <p:pic>
        <p:nvPicPr>
          <p:cNvPr id="160778" name="Picture 10" descr="0101"/>
          <p:cNvPicPr>
            <a:picLocks noChangeAspect="1" noChangeArrowheads="1"/>
          </p:cNvPicPr>
          <p:nvPr/>
        </p:nvPicPr>
        <p:blipFill>
          <a:blip r:embed="rId5" cstate="print"/>
          <a:srcRect t="49435"/>
          <a:stretch>
            <a:fillRect/>
          </a:stretch>
        </p:blipFill>
        <p:spPr bwMode="auto">
          <a:xfrm>
            <a:off x="2649538" y="981075"/>
            <a:ext cx="6938962" cy="2414588"/>
          </a:xfrm>
          <a:prstGeom prst="rect">
            <a:avLst/>
          </a:prstGeom>
          <a:noFill/>
          <a:ln w="9525">
            <a:solidFill>
              <a:srgbClr val="B2B2B2"/>
            </a:solidFill>
            <a:miter lim="800000"/>
            <a:headEnd/>
            <a:tailEnd/>
          </a:ln>
        </p:spPr>
      </p:pic>
      <p:sp>
        <p:nvSpPr>
          <p:cNvPr id="160779" name="Rectangle 11"/>
          <p:cNvSpPr>
            <a:spLocks noChangeArrowheads="1"/>
          </p:cNvSpPr>
          <p:nvPr/>
        </p:nvSpPr>
        <p:spPr bwMode="auto">
          <a:xfrm>
            <a:off x="3730625" y="1917700"/>
            <a:ext cx="647700" cy="414338"/>
          </a:xfrm>
          <a:prstGeom prst="rect">
            <a:avLst/>
          </a:prstGeom>
          <a:noFill/>
          <a:ln w="28575">
            <a:solidFill>
              <a:srgbClr val="CC3300"/>
            </a:solidFill>
            <a:miter lim="800000"/>
            <a:headEnd/>
            <a:tailEnd/>
          </a:ln>
        </p:spPr>
        <p:txBody>
          <a:bodyPr wrap="none" anchor="ctr"/>
          <a:lstStyle/>
          <a:p>
            <a:endParaRPr lang="zh-TW" altLang="en-US"/>
          </a:p>
        </p:txBody>
      </p:sp>
      <p:sp>
        <p:nvSpPr>
          <p:cNvPr id="160780" name="Rectangle 12"/>
          <p:cNvSpPr>
            <a:spLocks noChangeArrowheads="1"/>
          </p:cNvSpPr>
          <p:nvPr/>
        </p:nvSpPr>
        <p:spPr bwMode="auto">
          <a:xfrm>
            <a:off x="6321425" y="2540000"/>
            <a:ext cx="901700" cy="490538"/>
          </a:xfrm>
          <a:prstGeom prst="rect">
            <a:avLst/>
          </a:prstGeom>
          <a:noFill/>
          <a:ln w="28575">
            <a:solidFill>
              <a:srgbClr val="CC3300"/>
            </a:solidFill>
            <a:miter lim="800000"/>
            <a:headEnd/>
            <a:tailEnd/>
          </a:ln>
        </p:spPr>
        <p:txBody>
          <a:bodyPr wrap="none" anchor="ctr"/>
          <a:lstStyle/>
          <a:p>
            <a:endParaRPr lang="zh-TW" altLang="en-US"/>
          </a:p>
        </p:txBody>
      </p:sp>
      <p:sp>
        <p:nvSpPr>
          <p:cNvPr id="15" name="投影片編號版面配置區 4"/>
          <p:cNvSpPr txBox="1">
            <a:spLocks/>
          </p:cNvSpPr>
          <p:nvPr/>
        </p:nvSpPr>
        <p:spPr>
          <a:xfrm>
            <a:off x="0" y="6453336"/>
            <a:ext cx="367184" cy="404664"/>
          </a:xfrm>
          <a:prstGeom prst="rect">
            <a:avLst/>
          </a:prstGeom>
        </p:spPr>
        <p:txBody>
          <a:bodyPr vert="horz" lIns="91440" tIns="45720" rIns="91440" bIns="45720" rtlCol="0" anchor="ctr"/>
          <a:lstStyle>
            <a:defPPr>
              <a:defRPr lang="zh-TW"/>
            </a:defPPr>
            <a:lvl1pPr algn="ctr" rtl="0" fontAlgn="base">
              <a:spcBef>
                <a:spcPct val="0"/>
              </a:spcBef>
              <a:spcAft>
                <a:spcPct val="0"/>
              </a:spcAft>
              <a:defRPr kumimoji="1" sz="2400" kern="1200">
                <a:solidFill>
                  <a:schemeClr val="tx1"/>
                </a:solidFill>
                <a:latin typeface="Times New Roman" pitchFamily="18" charset="0"/>
                <a:ea typeface="新細明體" charset="-120"/>
                <a:cs typeface="+mn-cs"/>
              </a:defRPr>
            </a:lvl1pPr>
            <a:lvl2pPr marL="4572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2pPr>
            <a:lvl3pPr marL="9144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新細明體" charset="-120"/>
                <a:cs typeface="+mn-cs"/>
              </a:defRPr>
            </a:lvl5pPr>
            <a:lvl6pPr marL="2286000" algn="l" defTabSz="914400" rtl="0" eaLnBrk="1" latinLnBrk="0" hangingPunct="1">
              <a:defRPr kumimoji="1" sz="2400" kern="1200">
                <a:solidFill>
                  <a:schemeClr val="tx1"/>
                </a:solidFill>
                <a:latin typeface="Times New Roman" pitchFamily="18" charset="0"/>
                <a:ea typeface="新細明體" charset="-120"/>
                <a:cs typeface="+mn-cs"/>
              </a:defRPr>
            </a:lvl6pPr>
            <a:lvl7pPr marL="2743200" algn="l" defTabSz="914400" rtl="0" eaLnBrk="1" latinLnBrk="0" hangingPunct="1">
              <a:defRPr kumimoji="1" sz="2400" kern="1200">
                <a:solidFill>
                  <a:schemeClr val="tx1"/>
                </a:solidFill>
                <a:latin typeface="Times New Roman" pitchFamily="18" charset="0"/>
                <a:ea typeface="新細明體" charset="-120"/>
                <a:cs typeface="+mn-cs"/>
              </a:defRPr>
            </a:lvl7pPr>
            <a:lvl8pPr marL="3200400" algn="l" defTabSz="914400" rtl="0" eaLnBrk="1" latinLnBrk="0" hangingPunct="1">
              <a:defRPr kumimoji="1" sz="2400" kern="1200">
                <a:solidFill>
                  <a:schemeClr val="tx1"/>
                </a:solidFill>
                <a:latin typeface="Times New Roman" pitchFamily="18" charset="0"/>
                <a:ea typeface="新細明體" charset="-120"/>
                <a:cs typeface="+mn-cs"/>
              </a:defRPr>
            </a:lvl8pPr>
            <a:lvl9pPr marL="3657600" algn="l" defTabSz="914400" rtl="0" eaLnBrk="1" latinLnBrk="0" hangingPunct="1">
              <a:defRPr kumimoji="1" sz="2400" kern="1200">
                <a:solidFill>
                  <a:schemeClr val="tx1"/>
                </a:solidFill>
                <a:latin typeface="Times New Roman" pitchFamily="18" charset="0"/>
                <a:ea typeface="新細明體" charset="-120"/>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3C3C31-83CE-46EE-A388-FE6F06A67F49}" type="slidenum">
              <a:rPr kumimoji="1" lang="zh-TW" altLang="en-US" sz="1200" b="0" i="0" u="none" strike="noStrike" kern="1200" cap="none" spc="0" normalizeH="0" baseline="0" noProof="0" smtClean="0">
                <a:ln>
                  <a:noFill/>
                </a:ln>
                <a:solidFill>
                  <a:schemeClr val="bg1"/>
                </a:solidFill>
                <a:effectLst/>
                <a:uLnTx/>
                <a:uFillTx/>
                <a:latin typeface="Times New Roman" pitchFamily="18" charset="0"/>
                <a:ea typeface="新細明體"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zh-TW" altLang="en-US" sz="1200" b="0" i="0" u="none" strike="noStrike" kern="1200" cap="none" spc="0" normalizeH="0" baseline="0" noProof="0" dirty="0" smtClean="0">
              <a:ln>
                <a:noFill/>
              </a:ln>
              <a:solidFill>
                <a:schemeClr val="bg1"/>
              </a:solidFill>
              <a:effectLst/>
              <a:uLnTx/>
              <a:uFillTx/>
              <a:latin typeface="Times New Roman" pitchFamily="18" charset="0"/>
              <a:ea typeface="新細明體" charset="-12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250" autoRev="1" fill="hold"/>
                                        <p:tgtEl>
                                          <p:spTgt spid="160777"/>
                                        </p:tgtEl>
                                        <p:attrNameLst>
                                          <p:attrName>style.color</p:attrName>
                                        </p:attrNameLst>
                                      </p:cBhvr>
                                      <p:to>
                                        <p:clrVal>
                                          <a:srgbClr val="FFCC66"/>
                                        </p:clrVal>
                                      </p:to>
                                    </p:set>
                                    <p:set>
                                      <p:cBhvr>
                                        <p:cTn id="7" dur="250" autoRev="1" fill="hold"/>
                                        <p:tgtEl>
                                          <p:spTgt spid="160777"/>
                                        </p:tgtEl>
                                        <p:attrNameLst>
                                          <p:attrName>fillcolor</p:attrName>
                                        </p:attrNameLst>
                                      </p:cBhvr>
                                      <p:to>
                                        <p:clrVal>
                                          <a:srgbClr val="FFCC66"/>
                                        </p:clrVal>
                                      </p:to>
                                    </p:set>
                                    <p:set>
                                      <p:cBhvr>
                                        <p:cTn id="8" dur="250" autoRev="1" fill="hold"/>
                                        <p:tgtEl>
                                          <p:spTgt spid="160777"/>
                                        </p:tgtEl>
                                        <p:attrNameLst>
                                          <p:attrName>fill.type</p:attrName>
                                        </p:attrNameLst>
                                      </p:cBhvr>
                                      <p:to>
                                        <p:strVal val="solid"/>
                                      </p:to>
                                    </p:set>
                                  </p:childTnLst>
                                </p:cTn>
                              </p:par>
                            </p:childTnLst>
                          </p:cTn>
                        </p:par>
                        <p:par>
                          <p:cTn id="9" fill="hold">
                            <p:stCondLst>
                              <p:cond delay="1500"/>
                            </p:stCondLst>
                            <p:childTnLst>
                              <p:par>
                                <p:cTn id="10" presetID="42" presetClass="entr" presetSubtype="0" fill="hold" nodeType="afterEffect">
                                  <p:stCondLst>
                                    <p:cond delay="0"/>
                                  </p:stCondLst>
                                  <p:childTnLst>
                                    <p:set>
                                      <p:cBhvr>
                                        <p:cTn id="11" dur="1" fill="hold">
                                          <p:stCondLst>
                                            <p:cond delay="0"/>
                                          </p:stCondLst>
                                        </p:cTn>
                                        <p:tgtEl>
                                          <p:spTgt spid="160772"/>
                                        </p:tgtEl>
                                        <p:attrNameLst>
                                          <p:attrName>style.visibility</p:attrName>
                                        </p:attrNameLst>
                                      </p:cBhvr>
                                      <p:to>
                                        <p:strVal val="visible"/>
                                      </p:to>
                                    </p:set>
                                    <p:animEffect transition="in" filter="fade">
                                      <p:cBhvr>
                                        <p:cTn id="12" dur="1000"/>
                                        <p:tgtEl>
                                          <p:spTgt spid="160772"/>
                                        </p:tgtEl>
                                      </p:cBhvr>
                                    </p:animEffect>
                                    <p:anim calcmode="lin" valueType="num">
                                      <p:cBhvr>
                                        <p:cTn id="13" dur="1000" fill="hold"/>
                                        <p:tgtEl>
                                          <p:spTgt spid="160772"/>
                                        </p:tgtEl>
                                        <p:attrNameLst>
                                          <p:attrName>ppt_x</p:attrName>
                                        </p:attrNameLst>
                                      </p:cBhvr>
                                      <p:tavLst>
                                        <p:tav tm="0">
                                          <p:val>
                                            <p:strVal val="#ppt_x"/>
                                          </p:val>
                                        </p:tav>
                                        <p:tav tm="100000">
                                          <p:val>
                                            <p:strVal val="#ppt_x"/>
                                          </p:val>
                                        </p:tav>
                                      </p:tavLst>
                                    </p:anim>
                                    <p:anim calcmode="lin" valueType="num">
                                      <p:cBhvr>
                                        <p:cTn id="14" dur="1000" fill="hold"/>
                                        <p:tgtEl>
                                          <p:spTgt spid="16077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160778"/>
                                        </p:tgtEl>
                                        <p:attrNameLst>
                                          <p:attrName>style.visibility</p:attrName>
                                        </p:attrNameLst>
                                      </p:cBhvr>
                                      <p:to>
                                        <p:strVal val="visible"/>
                                      </p:to>
                                    </p:set>
                                    <p:anim calcmode="lin" valueType="num">
                                      <p:cBhvr additive="base">
                                        <p:cTn id="19" dur="1000" fill="hold"/>
                                        <p:tgtEl>
                                          <p:spTgt spid="160778"/>
                                        </p:tgtEl>
                                        <p:attrNameLst>
                                          <p:attrName>ppt_x</p:attrName>
                                        </p:attrNameLst>
                                      </p:cBhvr>
                                      <p:tavLst>
                                        <p:tav tm="0">
                                          <p:val>
                                            <p:strVal val="#ppt_x"/>
                                          </p:val>
                                        </p:tav>
                                        <p:tav tm="100000">
                                          <p:val>
                                            <p:strVal val="#ppt_x"/>
                                          </p:val>
                                        </p:tav>
                                      </p:tavLst>
                                    </p:anim>
                                    <p:anim calcmode="lin" valueType="num">
                                      <p:cBhvr additive="base">
                                        <p:cTn id="20" dur="1000" fill="hold"/>
                                        <p:tgtEl>
                                          <p:spTgt spid="16077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0779"/>
                                        </p:tgtEl>
                                        <p:attrNameLst>
                                          <p:attrName>style.visibility</p:attrName>
                                        </p:attrNameLst>
                                      </p:cBhvr>
                                      <p:to>
                                        <p:strVal val="visible"/>
                                      </p:to>
                                    </p:set>
                                    <p:anim calcmode="lin" valueType="num">
                                      <p:cBhvr>
                                        <p:cTn id="25" dur="1000" fill="hold"/>
                                        <p:tgtEl>
                                          <p:spTgt spid="160779"/>
                                        </p:tgtEl>
                                        <p:attrNameLst>
                                          <p:attrName>ppt_w</p:attrName>
                                        </p:attrNameLst>
                                      </p:cBhvr>
                                      <p:tavLst>
                                        <p:tav tm="0">
                                          <p:val>
                                            <p:fltVal val="0"/>
                                          </p:val>
                                        </p:tav>
                                        <p:tav tm="100000">
                                          <p:val>
                                            <p:strVal val="#ppt_w"/>
                                          </p:val>
                                        </p:tav>
                                      </p:tavLst>
                                    </p:anim>
                                    <p:anim calcmode="lin" valueType="num">
                                      <p:cBhvr>
                                        <p:cTn id="26" dur="1000" fill="hold"/>
                                        <p:tgtEl>
                                          <p:spTgt spid="160779"/>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160780"/>
                                        </p:tgtEl>
                                        <p:attrNameLst>
                                          <p:attrName>style.visibility</p:attrName>
                                        </p:attrNameLst>
                                      </p:cBhvr>
                                      <p:to>
                                        <p:strVal val="visible"/>
                                      </p:to>
                                    </p:set>
                                    <p:anim calcmode="lin" valueType="num">
                                      <p:cBhvr>
                                        <p:cTn id="29" dur="1000" fill="hold"/>
                                        <p:tgtEl>
                                          <p:spTgt spid="160780"/>
                                        </p:tgtEl>
                                        <p:attrNameLst>
                                          <p:attrName>ppt_w</p:attrName>
                                        </p:attrNameLst>
                                      </p:cBhvr>
                                      <p:tavLst>
                                        <p:tav tm="0">
                                          <p:val>
                                            <p:fltVal val="0"/>
                                          </p:val>
                                        </p:tav>
                                        <p:tav tm="100000">
                                          <p:val>
                                            <p:strVal val="#ppt_w"/>
                                          </p:val>
                                        </p:tav>
                                      </p:tavLst>
                                    </p:anim>
                                    <p:anim calcmode="lin" valueType="num">
                                      <p:cBhvr>
                                        <p:cTn id="30" dur="1000" fill="hold"/>
                                        <p:tgtEl>
                                          <p:spTgt spid="160780"/>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0" presetClass="emph" presetSubtype="0" fill="hold" grpId="0" nodeType="clickEffect">
                                  <p:stCondLst>
                                    <p:cond delay="0"/>
                                  </p:stCondLst>
                                  <p:iterate type="lt">
                                    <p:tmPct val="10000"/>
                                  </p:iterate>
                                  <p:childTnLst>
                                    <p:set>
                                      <p:cBhvr override="childStyle">
                                        <p:cTn id="34" dur="500" autoRev="1" fill="hold"/>
                                        <p:tgtEl>
                                          <p:spTgt spid="160776"/>
                                        </p:tgtEl>
                                        <p:attrNameLst>
                                          <p:attrName>style.color</p:attrName>
                                        </p:attrNameLst>
                                      </p:cBhvr>
                                      <p:to>
                                        <p:clrVal>
                                          <a:srgbClr val="FFCC66"/>
                                        </p:clrVal>
                                      </p:to>
                                    </p:set>
                                    <p:set>
                                      <p:cBhvr>
                                        <p:cTn id="35" dur="500" autoRev="1" fill="hold"/>
                                        <p:tgtEl>
                                          <p:spTgt spid="160776"/>
                                        </p:tgtEl>
                                        <p:attrNameLst>
                                          <p:attrName>fillcolor</p:attrName>
                                        </p:attrNameLst>
                                      </p:cBhvr>
                                      <p:to>
                                        <p:clrVal>
                                          <a:srgbClr val="FFCC66"/>
                                        </p:clrVal>
                                      </p:to>
                                    </p:set>
                                    <p:set>
                                      <p:cBhvr>
                                        <p:cTn id="36" dur="500" autoRev="1" fill="hold"/>
                                        <p:tgtEl>
                                          <p:spTgt spid="160776"/>
                                        </p:tgtEl>
                                        <p:attrNameLst>
                                          <p:attrName>fill.type</p:attrName>
                                        </p:attrNameLst>
                                      </p:cBhvr>
                                      <p:to>
                                        <p:strVal val="solid"/>
                                      </p:to>
                                    </p:set>
                                  </p:childTnLst>
                                </p:cTn>
                              </p:par>
                              <p:par>
                                <p:cTn id="37" presetID="2" presetClass="exit" presetSubtype="4" fill="hold" nodeType="withEffect">
                                  <p:stCondLst>
                                    <p:cond delay="0"/>
                                  </p:stCondLst>
                                  <p:childTnLst>
                                    <p:anim calcmode="lin" valueType="num">
                                      <p:cBhvr additive="base">
                                        <p:cTn id="38" dur="1000"/>
                                        <p:tgtEl>
                                          <p:spTgt spid="160778"/>
                                        </p:tgtEl>
                                        <p:attrNameLst>
                                          <p:attrName>ppt_x</p:attrName>
                                        </p:attrNameLst>
                                      </p:cBhvr>
                                      <p:tavLst>
                                        <p:tav tm="0">
                                          <p:val>
                                            <p:strVal val="ppt_x"/>
                                          </p:val>
                                        </p:tav>
                                        <p:tav tm="100000">
                                          <p:val>
                                            <p:strVal val="ppt_x"/>
                                          </p:val>
                                        </p:tav>
                                      </p:tavLst>
                                    </p:anim>
                                    <p:anim calcmode="lin" valueType="num">
                                      <p:cBhvr additive="base">
                                        <p:cTn id="39" dur="1000"/>
                                        <p:tgtEl>
                                          <p:spTgt spid="160778"/>
                                        </p:tgtEl>
                                        <p:attrNameLst>
                                          <p:attrName>ppt_y</p:attrName>
                                        </p:attrNameLst>
                                      </p:cBhvr>
                                      <p:tavLst>
                                        <p:tav tm="0">
                                          <p:val>
                                            <p:strVal val="ppt_y"/>
                                          </p:val>
                                        </p:tav>
                                        <p:tav tm="100000">
                                          <p:val>
                                            <p:strVal val="1+ppt_h/2"/>
                                          </p:val>
                                        </p:tav>
                                      </p:tavLst>
                                    </p:anim>
                                    <p:set>
                                      <p:cBhvr>
                                        <p:cTn id="40" dur="1" fill="hold">
                                          <p:stCondLst>
                                            <p:cond delay="999"/>
                                          </p:stCondLst>
                                        </p:cTn>
                                        <p:tgtEl>
                                          <p:spTgt spid="160778"/>
                                        </p:tgtEl>
                                        <p:attrNameLst>
                                          <p:attrName>style.visibility</p:attrName>
                                        </p:attrNameLst>
                                      </p:cBhvr>
                                      <p:to>
                                        <p:strVal val="hidden"/>
                                      </p:to>
                                    </p:set>
                                  </p:childTnLst>
                                </p:cTn>
                              </p:par>
                              <p:par>
                                <p:cTn id="41" presetID="2" presetClass="exit" presetSubtype="4" fill="hold" grpId="1" nodeType="withEffect">
                                  <p:stCondLst>
                                    <p:cond delay="0"/>
                                  </p:stCondLst>
                                  <p:childTnLst>
                                    <p:anim calcmode="lin" valueType="num">
                                      <p:cBhvr additive="base">
                                        <p:cTn id="42" dur="1000"/>
                                        <p:tgtEl>
                                          <p:spTgt spid="160779"/>
                                        </p:tgtEl>
                                        <p:attrNameLst>
                                          <p:attrName>ppt_x</p:attrName>
                                        </p:attrNameLst>
                                      </p:cBhvr>
                                      <p:tavLst>
                                        <p:tav tm="0">
                                          <p:val>
                                            <p:strVal val="ppt_x"/>
                                          </p:val>
                                        </p:tav>
                                        <p:tav tm="100000">
                                          <p:val>
                                            <p:strVal val="ppt_x"/>
                                          </p:val>
                                        </p:tav>
                                      </p:tavLst>
                                    </p:anim>
                                    <p:anim calcmode="lin" valueType="num">
                                      <p:cBhvr additive="base">
                                        <p:cTn id="43" dur="1000"/>
                                        <p:tgtEl>
                                          <p:spTgt spid="160779"/>
                                        </p:tgtEl>
                                        <p:attrNameLst>
                                          <p:attrName>ppt_y</p:attrName>
                                        </p:attrNameLst>
                                      </p:cBhvr>
                                      <p:tavLst>
                                        <p:tav tm="0">
                                          <p:val>
                                            <p:strVal val="ppt_y"/>
                                          </p:val>
                                        </p:tav>
                                        <p:tav tm="100000">
                                          <p:val>
                                            <p:strVal val="1+ppt_h/2"/>
                                          </p:val>
                                        </p:tav>
                                      </p:tavLst>
                                    </p:anim>
                                    <p:set>
                                      <p:cBhvr>
                                        <p:cTn id="44" dur="1" fill="hold">
                                          <p:stCondLst>
                                            <p:cond delay="999"/>
                                          </p:stCondLst>
                                        </p:cTn>
                                        <p:tgtEl>
                                          <p:spTgt spid="160779"/>
                                        </p:tgtEl>
                                        <p:attrNameLst>
                                          <p:attrName>style.visibility</p:attrName>
                                        </p:attrNameLst>
                                      </p:cBhvr>
                                      <p:to>
                                        <p:strVal val="hidden"/>
                                      </p:to>
                                    </p:set>
                                  </p:childTnLst>
                                </p:cTn>
                              </p:par>
                              <p:par>
                                <p:cTn id="45" presetID="2" presetClass="exit" presetSubtype="4" fill="hold" grpId="1" nodeType="withEffect">
                                  <p:stCondLst>
                                    <p:cond delay="0"/>
                                  </p:stCondLst>
                                  <p:childTnLst>
                                    <p:anim calcmode="lin" valueType="num">
                                      <p:cBhvr additive="base">
                                        <p:cTn id="46" dur="1000"/>
                                        <p:tgtEl>
                                          <p:spTgt spid="160780"/>
                                        </p:tgtEl>
                                        <p:attrNameLst>
                                          <p:attrName>ppt_x</p:attrName>
                                        </p:attrNameLst>
                                      </p:cBhvr>
                                      <p:tavLst>
                                        <p:tav tm="0">
                                          <p:val>
                                            <p:strVal val="ppt_x"/>
                                          </p:val>
                                        </p:tav>
                                        <p:tav tm="100000">
                                          <p:val>
                                            <p:strVal val="ppt_x"/>
                                          </p:val>
                                        </p:tav>
                                      </p:tavLst>
                                    </p:anim>
                                    <p:anim calcmode="lin" valueType="num">
                                      <p:cBhvr additive="base">
                                        <p:cTn id="47" dur="1000"/>
                                        <p:tgtEl>
                                          <p:spTgt spid="160780"/>
                                        </p:tgtEl>
                                        <p:attrNameLst>
                                          <p:attrName>ppt_y</p:attrName>
                                        </p:attrNameLst>
                                      </p:cBhvr>
                                      <p:tavLst>
                                        <p:tav tm="0">
                                          <p:val>
                                            <p:strVal val="ppt_y"/>
                                          </p:val>
                                        </p:tav>
                                        <p:tav tm="100000">
                                          <p:val>
                                            <p:strVal val="1+ppt_h/2"/>
                                          </p:val>
                                        </p:tav>
                                      </p:tavLst>
                                    </p:anim>
                                    <p:set>
                                      <p:cBhvr>
                                        <p:cTn id="48" dur="1" fill="hold">
                                          <p:stCondLst>
                                            <p:cond delay="999"/>
                                          </p:stCondLst>
                                        </p:cTn>
                                        <p:tgtEl>
                                          <p:spTgt spid="160780"/>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60773"/>
                                        </p:tgtEl>
                                        <p:attrNameLst>
                                          <p:attrName>style.visibility</p:attrName>
                                        </p:attrNameLst>
                                      </p:cBhvr>
                                      <p:to>
                                        <p:strVal val="visible"/>
                                      </p:to>
                                    </p:set>
                                    <p:animEffect transition="in" filter="fade">
                                      <p:cBhvr>
                                        <p:cTn id="53" dur="1000"/>
                                        <p:tgtEl>
                                          <p:spTgt spid="160773"/>
                                        </p:tgtEl>
                                      </p:cBhvr>
                                    </p:animEffect>
                                    <p:anim calcmode="lin" valueType="num">
                                      <p:cBhvr>
                                        <p:cTn id="54" dur="1000" fill="hold"/>
                                        <p:tgtEl>
                                          <p:spTgt spid="160773"/>
                                        </p:tgtEl>
                                        <p:attrNameLst>
                                          <p:attrName>ppt_x</p:attrName>
                                        </p:attrNameLst>
                                      </p:cBhvr>
                                      <p:tavLst>
                                        <p:tav tm="0">
                                          <p:val>
                                            <p:strVal val="#ppt_x"/>
                                          </p:val>
                                        </p:tav>
                                        <p:tav tm="100000">
                                          <p:val>
                                            <p:strVal val="#ppt_x"/>
                                          </p:val>
                                        </p:tav>
                                      </p:tavLst>
                                    </p:anim>
                                    <p:anim calcmode="lin" valueType="num">
                                      <p:cBhvr>
                                        <p:cTn id="55" dur="1000" fill="hold"/>
                                        <p:tgtEl>
                                          <p:spTgt spid="160773"/>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160781"/>
                                        </p:tgtEl>
                                        <p:attrNameLst>
                                          <p:attrName>style.visibility</p:attrName>
                                        </p:attrNameLst>
                                      </p:cBhvr>
                                      <p:to>
                                        <p:strVal val="visible"/>
                                      </p:to>
                                    </p:set>
                                    <p:animEffect transition="in" filter="wipe(left)">
                                      <p:cBhvr>
                                        <p:cTn id="60" dur="1000"/>
                                        <p:tgtEl>
                                          <p:spTgt spid="160781"/>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160782"/>
                                        </p:tgtEl>
                                        <p:attrNameLst>
                                          <p:attrName>style.visibility</p:attrName>
                                        </p:attrNameLst>
                                      </p:cBhvr>
                                      <p:to>
                                        <p:strVal val="visible"/>
                                      </p:to>
                                    </p:set>
                                    <p:animEffect transition="in" filter="wipe(left)">
                                      <p:cBhvr>
                                        <p:cTn id="65" dur="1000"/>
                                        <p:tgtEl>
                                          <p:spTgt spid="160782"/>
                                        </p:tgtEl>
                                      </p:cBhvr>
                                    </p:animEffect>
                                  </p:childTnLst>
                                </p:cTn>
                              </p:par>
                              <p:par>
                                <p:cTn id="66" presetID="22" presetClass="exit" presetSubtype="8" fill="hold" grpId="1" nodeType="withEffect">
                                  <p:stCondLst>
                                    <p:cond delay="0"/>
                                  </p:stCondLst>
                                  <p:childTnLst>
                                    <p:animEffect transition="out" filter="wipe(left)">
                                      <p:cBhvr>
                                        <p:cTn id="67" dur="1000"/>
                                        <p:tgtEl>
                                          <p:spTgt spid="160781"/>
                                        </p:tgtEl>
                                      </p:cBhvr>
                                    </p:animEffect>
                                    <p:set>
                                      <p:cBhvr>
                                        <p:cTn id="68" dur="1" fill="hold">
                                          <p:stCondLst>
                                            <p:cond delay="999"/>
                                          </p:stCondLst>
                                        </p:cTn>
                                        <p:tgtEl>
                                          <p:spTgt spid="16078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160783"/>
                                        </p:tgtEl>
                                        <p:attrNameLst>
                                          <p:attrName>style.visibility</p:attrName>
                                        </p:attrNameLst>
                                      </p:cBhvr>
                                      <p:to>
                                        <p:strVal val="visible"/>
                                      </p:to>
                                    </p:set>
                                    <p:animEffect transition="in" filter="wipe(left)">
                                      <p:cBhvr>
                                        <p:cTn id="73" dur="1000"/>
                                        <p:tgtEl>
                                          <p:spTgt spid="160783"/>
                                        </p:tgtEl>
                                      </p:cBhvr>
                                    </p:animEffect>
                                  </p:childTnLst>
                                </p:cTn>
                              </p:par>
                              <p:par>
                                <p:cTn id="74" presetID="22" presetClass="exit" presetSubtype="8" fill="hold" grpId="1" nodeType="withEffect">
                                  <p:stCondLst>
                                    <p:cond delay="0"/>
                                  </p:stCondLst>
                                  <p:childTnLst>
                                    <p:animEffect transition="out" filter="wipe(left)">
                                      <p:cBhvr>
                                        <p:cTn id="75" dur="1000"/>
                                        <p:tgtEl>
                                          <p:spTgt spid="160782"/>
                                        </p:tgtEl>
                                      </p:cBhvr>
                                    </p:animEffect>
                                    <p:set>
                                      <p:cBhvr>
                                        <p:cTn id="76" dur="1" fill="hold">
                                          <p:stCondLst>
                                            <p:cond delay="999"/>
                                          </p:stCondLst>
                                        </p:cTn>
                                        <p:tgtEl>
                                          <p:spTgt spid="160782"/>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160784"/>
                                        </p:tgtEl>
                                        <p:attrNameLst>
                                          <p:attrName>style.visibility</p:attrName>
                                        </p:attrNameLst>
                                      </p:cBhvr>
                                      <p:to>
                                        <p:strVal val="visible"/>
                                      </p:to>
                                    </p:set>
                                    <p:animEffect transition="in" filter="wipe(left)">
                                      <p:cBhvr>
                                        <p:cTn id="81" dur="1000"/>
                                        <p:tgtEl>
                                          <p:spTgt spid="160784"/>
                                        </p:tgtEl>
                                      </p:cBhvr>
                                    </p:animEffect>
                                  </p:childTnLst>
                                </p:cTn>
                              </p:par>
                              <p:par>
                                <p:cTn id="82" presetID="10" presetClass="exit" presetSubtype="0" fill="hold" grpId="1" nodeType="withEffect">
                                  <p:stCondLst>
                                    <p:cond delay="0"/>
                                  </p:stCondLst>
                                  <p:childTnLst>
                                    <p:animEffect transition="out" filter="fade">
                                      <p:cBhvr>
                                        <p:cTn id="83" dur="1000"/>
                                        <p:tgtEl>
                                          <p:spTgt spid="160783"/>
                                        </p:tgtEl>
                                      </p:cBhvr>
                                    </p:animEffect>
                                    <p:set>
                                      <p:cBhvr>
                                        <p:cTn id="84" dur="1" fill="hold">
                                          <p:stCondLst>
                                            <p:cond delay="999"/>
                                          </p:stCondLst>
                                        </p:cTn>
                                        <p:tgtEl>
                                          <p:spTgt spid="160783"/>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grpId="0" nodeType="clickEffect">
                                  <p:stCondLst>
                                    <p:cond delay="0"/>
                                  </p:stCondLst>
                                  <p:childTnLst>
                                    <p:set>
                                      <p:cBhvr>
                                        <p:cTn id="88" dur="1" fill="hold">
                                          <p:stCondLst>
                                            <p:cond delay="0"/>
                                          </p:stCondLst>
                                        </p:cTn>
                                        <p:tgtEl>
                                          <p:spTgt spid="160785"/>
                                        </p:tgtEl>
                                        <p:attrNameLst>
                                          <p:attrName>style.visibility</p:attrName>
                                        </p:attrNameLst>
                                      </p:cBhvr>
                                      <p:to>
                                        <p:strVal val="visible"/>
                                      </p:to>
                                    </p:set>
                                    <p:animEffect transition="in" filter="wipe(up)">
                                      <p:cBhvr>
                                        <p:cTn id="89" dur="1000"/>
                                        <p:tgtEl>
                                          <p:spTgt spid="160785"/>
                                        </p:tgtEl>
                                      </p:cBhvr>
                                    </p:animEffect>
                                  </p:childTnLst>
                                </p:cTn>
                              </p:par>
                              <p:par>
                                <p:cTn id="90" presetID="22" presetClass="exit" presetSubtype="1" fill="hold" grpId="1" nodeType="withEffect">
                                  <p:stCondLst>
                                    <p:cond delay="0"/>
                                  </p:stCondLst>
                                  <p:childTnLst>
                                    <p:animEffect transition="out" filter="wipe(up)">
                                      <p:cBhvr>
                                        <p:cTn id="91" dur="1000"/>
                                        <p:tgtEl>
                                          <p:spTgt spid="160784"/>
                                        </p:tgtEl>
                                      </p:cBhvr>
                                    </p:animEffect>
                                    <p:set>
                                      <p:cBhvr>
                                        <p:cTn id="92" dur="1" fill="hold">
                                          <p:stCondLst>
                                            <p:cond delay="999"/>
                                          </p:stCondLst>
                                        </p:cTn>
                                        <p:tgtEl>
                                          <p:spTgt spid="16078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85" grpId="0" animBg="1"/>
      <p:bldP spid="160784" grpId="0" animBg="1"/>
      <p:bldP spid="160784" grpId="1" animBg="1"/>
      <p:bldP spid="160783" grpId="0" animBg="1"/>
      <p:bldP spid="160783" grpId="1" animBg="1"/>
      <p:bldP spid="160782" grpId="0" animBg="1"/>
      <p:bldP spid="160782" grpId="1" animBg="1"/>
      <p:bldP spid="160781" grpId="0" animBg="1"/>
      <p:bldP spid="160781" grpId="1" animBg="1"/>
      <p:bldP spid="160776" grpId="0"/>
      <p:bldP spid="160777" grpId="0"/>
      <p:bldP spid="160779" grpId="0" animBg="1"/>
      <p:bldP spid="160779" grpId="1" animBg="1"/>
      <p:bldP spid="160780" grpId="0" animBg="1"/>
      <p:bldP spid="160780" grpId="1" animBg="1"/>
    </p:bldLst>
  </p:timing>
</p:sld>
</file>

<file path=ppt/theme/theme1.xml><?xml version="1.0" encoding="utf-8"?>
<a:theme xmlns:a="http://schemas.openxmlformats.org/drawingml/2006/main" name="2_自訂設計">
  <a:themeElements>
    <a:clrScheme name="2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lnDef>
  </a:objectDefaults>
  <a:extraClrSchemeLst>
    <a:extraClrScheme>
      <a:clrScheme name="2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自訂設計">
  <a:themeElements>
    <a:clrScheme name="3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自訂設計">
      <a:majorFont>
        <a:latin typeface="Batang"/>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lnDef>
  </a:objectDefaults>
  <a:extraClrSchemeLst>
    <a:extraClrScheme>
      <a:clrScheme name="3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Settings\Administrator\桌面\Demand_col.ppt</Template>
  <TotalTime>21152</TotalTime>
  <Words>2669</Words>
  <Application>Microsoft Office PowerPoint</Application>
  <PresentationFormat>A4 紙張 (210x297 公釐)</PresentationFormat>
  <Paragraphs>657</Paragraphs>
  <Slides>38</Slides>
  <Notes>11</Notes>
  <HiddenSlides>0</HiddenSlides>
  <MMClips>0</MMClips>
  <ScaleCrop>false</ScaleCrop>
  <HeadingPairs>
    <vt:vector size="6" baseType="variant">
      <vt:variant>
        <vt:lpstr>佈景主題</vt:lpstr>
      </vt:variant>
      <vt:variant>
        <vt:i4>2</vt:i4>
      </vt:variant>
      <vt:variant>
        <vt:lpstr>內嵌 OLE 伺服程式</vt:lpstr>
      </vt:variant>
      <vt:variant>
        <vt:i4>2</vt:i4>
      </vt:variant>
      <vt:variant>
        <vt:lpstr>投影片標題</vt:lpstr>
      </vt:variant>
      <vt:variant>
        <vt:i4>38</vt:i4>
      </vt:variant>
    </vt:vector>
  </HeadingPairs>
  <TitlesOfParts>
    <vt:vector size="42" baseType="lpstr">
      <vt:lpstr>2_自訂設計</vt:lpstr>
      <vt:lpstr>3_自訂設計</vt:lpstr>
      <vt:lpstr>方程式</vt:lpstr>
      <vt:lpstr>圖表</vt:lpstr>
      <vt:lpstr>Inventory Management:  Safety Inventory (II)</vt:lpstr>
      <vt:lpstr>Two Managerial Levers to Reduce Safety Inventory</vt:lpstr>
      <vt:lpstr>Impact of Supply (Lead time) Uncertainty on Safety Inventory</vt:lpstr>
      <vt:lpstr>Example</vt:lpstr>
      <vt:lpstr>Impact of Supply (Lead time) Uncertainty on Safety Inventory</vt:lpstr>
      <vt:lpstr>Proof</vt:lpstr>
      <vt:lpstr>Proof</vt:lpstr>
      <vt:lpstr>Proof - Continued</vt:lpstr>
      <vt:lpstr>Proof - Continued</vt:lpstr>
      <vt:lpstr>Example</vt:lpstr>
      <vt:lpstr>Quick Response Initiatives</vt:lpstr>
      <vt:lpstr>Accurate Response Initiatives</vt:lpstr>
      <vt:lpstr>Impact of Inventory Pooling</vt:lpstr>
      <vt:lpstr>Factors Affecting Value of Inventory Pooling</vt:lpstr>
      <vt:lpstr>Impact of Correlation on Inventory Pooling</vt:lpstr>
      <vt:lpstr>Impact of Correlation on Inventory Pooling</vt:lpstr>
      <vt:lpstr>Example</vt:lpstr>
      <vt:lpstr>Example - Continued</vt:lpstr>
      <vt:lpstr>Square Root Law</vt:lpstr>
      <vt:lpstr>Impact of Coefficient of Variation and Product Value on Inventory Pooling</vt:lpstr>
      <vt:lpstr>Value of Aggregation</vt:lpstr>
      <vt:lpstr>Value of Aggregation</vt:lpstr>
      <vt:lpstr>Value of Aggregation</vt:lpstr>
      <vt:lpstr>Value of Aggregation</vt:lpstr>
      <vt:lpstr>Impact of Transportation on Inventory Pooling</vt:lpstr>
      <vt:lpstr>Information Centralization</vt:lpstr>
      <vt:lpstr>Specialization - Allocation of Products to Stocking Locations -</vt:lpstr>
      <vt:lpstr>Product Substitution</vt:lpstr>
      <vt:lpstr>Customer-Driven Two-Way Substitution</vt:lpstr>
      <vt:lpstr>Component Commonality</vt:lpstr>
      <vt:lpstr>Example</vt:lpstr>
      <vt:lpstr>Example - Continued</vt:lpstr>
      <vt:lpstr>Marginal Benefit of Component Commonality</vt:lpstr>
      <vt:lpstr>Postponement</vt:lpstr>
      <vt:lpstr>Supply Chain Flows with Postponement</vt:lpstr>
      <vt:lpstr>投影片 36</vt:lpstr>
      <vt:lpstr>投影片 37</vt:lpstr>
      <vt:lpstr>投影片 38</vt:lpstr>
    </vt:vector>
  </TitlesOfParts>
  <Company>Ntu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Uncertainty in the Supply Chain:  Safety Inventory</dc:title>
  <dc:creator>Andy</dc:creator>
  <cp:lastModifiedBy>GET805</cp:lastModifiedBy>
  <cp:revision>346</cp:revision>
  <dcterms:created xsi:type="dcterms:W3CDTF">2004-01-08T01:58:32Z</dcterms:created>
  <dcterms:modified xsi:type="dcterms:W3CDTF">2012-04-12T08:27:40Z</dcterms:modified>
</cp:coreProperties>
</file>