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0"/>
  </p:notesMasterIdLst>
  <p:sldIdLst>
    <p:sldId id="31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9" r:id="rId53"/>
    <p:sldId id="310" r:id="rId54"/>
    <p:sldId id="311" r:id="rId55"/>
    <p:sldId id="312" r:id="rId56"/>
    <p:sldId id="313" r:id="rId57"/>
    <p:sldId id="315" r:id="rId58"/>
    <p:sldId id="316" r:id="rId59"/>
  </p:sldIdLst>
  <p:sldSz cx="9144000" cy="5143500" type="screen16x9"/>
  <p:notesSz cx="6858000" cy="9144000"/>
  <p:defaultTextStyle>
    <a:defPPr>
      <a:defRPr lang="zh-TW"/>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F7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069" autoAdjust="0"/>
    <p:restoredTop sz="94660"/>
  </p:normalViewPr>
  <p:slideViewPr>
    <p:cSldViewPr snapToGrid="0" snapToObjects="1">
      <p:cViewPr>
        <p:scale>
          <a:sx n="100" d="100"/>
          <a:sy n="100" d="100"/>
        </p:scale>
        <p:origin x="-62" y="-19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CB20AB-52A2-2746-9041-AD41F2A7ADA1}" type="datetimeFigureOut">
              <a:rPr kumimoji="1" lang="zh-TW" altLang="en-US" smtClean="0"/>
              <a:t>2016/7/27</a:t>
            </a:fld>
            <a:endParaRPr kumimoji="1" lang="zh-TW" altLang="en-US"/>
          </a:p>
        </p:txBody>
      </p:sp>
      <p:sp>
        <p:nvSpPr>
          <p:cNvPr id="4" name="投影片影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61E347-8037-0243-83E3-314CCBCE8970}" type="slidenum">
              <a:rPr kumimoji="1" lang="zh-TW" altLang="en-US" smtClean="0"/>
              <a:t>‹#›</a:t>
            </a:fld>
            <a:endParaRPr kumimoji="1" lang="zh-TW" altLang="en-US"/>
          </a:p>
        </p:txBody>
      </p:sp>
    </p:spTree>
    <p:extLst>
      <p:ext uri="{BB962C8B-B14F-4D97-AF65-F5344CB8AC3E}">
        <p14:creationId xmlns:p14="http://schemas.microsoft.com/office/powerpoint/2010/main" val="13376496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F8E58B7-5F4E-413B-A901-AD47959E5723}" type="slidenum">
              <a:rPr lang="zh-TW" altLang="en-US" smtClean="0"/>
              <a:t>1</a:t>
            </a:fld>
            <a:endParaRPr lang="zh-TW" altLang="en-US"/>
          </a:p>
        </p:txBody>
      </p:sp>
    </p:spTree>
    <p:extLst>
      <p:ext uri="{BB962C8B-B14F-4D97-AF65-F5344CB8AC3E}">
        <p14:creationId xmlns:p14="http://schemas.microsoft.com/office/powerpoint/2010/main" val="1876312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投影片圖像版面配置區 1"/>
          <p:cNvSpPr>
            <a:spLocks noGrp="1" noRot="1" noChangeAspect="1"/>
          </p:cNvSpPr>
          <p:nvPr>
            <p:ph type="sldImg"/>
          </p:nvPr>
        </p:nvSpPr>
        <p:spPr>
          <a:ln/>
        </p:spPr>
      </p:sp>
      <p:sp>
        <p:nvSpPr>
          <p:cNvPr id="53250"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zh-TW" altLang="en-US">
              <a:latin typeface="Arial" charset="0"/>
              <a:ea typeface="新細明體" charset="0"/>
            </a:endParaRPr>
          </a:p>
        </p:txBody>
      </p:sp>
      <p:sp>
        <p:nvSpPr>
          <p:cNvPr id="53251"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新細明體" charset="0"/>
                <a:cs typeface="新細明體" charset="0"/>
              </a:defRPr>
            </a:lvl1pPr>
            <a:lvl2pPr marL="742950" indent="-285750">
              <a:defRPr kumimoji="1" sz="2400">
                <a:solidFill>
                  <a:schemeClr val="tx1"/>
                </a:solidFill>
                <a:latin typeface="Times New Roman" charset="0"/>
                <a:ea typeface="新細明體" charset="0"/>
              </a:defRPr>
            </a:lvl2pPr>
            <a:lvl3pPr marL="1143000" indent="-228600">
              <a:defRPr kumimoji="1" sz="2400">
                <a:solidFill>
                  <a:schemeClr val="tx1"/>
                </a:solidFill>
                <a:latin typeface="Times New Roman" charset="0"/>
                <a:ea typeface="新細明體" charset="0"/>
              </a:defRPr>
            </a:lvl3pPr>
            <a:lvl4pPr marL="1600200" indent="-228600">
              <a:defRPr kumimoji="1" sz="2400">
                <a:solidFill>
                  <a:schemeClr val="tx1"/>
                </a:solidFill>
                <a:latin typeface="Times New Roman" charset="0"/>
                <a:ea typeface="新細明體" charset="0"/>
              </a:defRPr>
            </a:lvl4pPr>
            <a:lvl5pPr marL="2057400" indent="-228600">
              <a:defRPr kumimoji="1" sz="2400">
                <a:solidFill>
                  <a:schemeClr val="tx1"/>
                </a:solidFill>
                <a:latin typeface="Times New Roman" charset="0"/>
                <a:ea typeface="新細明體" charset="0"/>
              </a:defRPr>
            </a:lvl5pPr>
            <a:lvl6pPr marL="2514600" indent="-228600" fontAlgn="base">
              <a:spcBef>
                <a:spcPct val="0"/>
              </a:spcBef>
              <a:spcAft>
                <a:spcPct val="0"/>
              </a:spcAft>
              <a:defRPr kumimoji="1" sz="2400">
                <a:solidFill>
                  <a:schemeClr val="tx1"/>
                </a:solidFill>
                <a:latin typeface="Times New Roman" charset="0"/>
                <a:ea typeface="新細明體" charset="0"/>
              </a:defRPr>
            </a:lvl6pPr>
            <a:lvl7pPr marL="2971800" indent="-228600" fontAlgn="base">
              <a:spcBef>
                <a:spcPct val="0"/>
              </a:spcBef>
              <a:spcAft>
                <a:spcPct val="0"/>
              </a:spcAft>
              <a:defRPr kumimoji="1" sz="2400">
                <a:solidFill>
                  <a:schemeClr val="tx1"/>
                </a:solidFill>
                <a:latin typeface="Times New Roman" charset="0"/>
                <a:ea typeface="新細明體" charset="0"/>
              </a:defRPr>
            </a:lvl7pPr>
            <a:lvl8pPr marL="3429000" indent="-228600" fontAlgn="base">
              <a:spcBef>
                <a:spcPct val="0"/>
              </a:spcBef>
              <a:spcAft>
                <a:spcPct val="0"/>
              </a:spcAft>
              <a:defRPr kumimoji="1" sz="2400">
                <a:solidFill>
                  <a:schemeClr val="tx1"/>
                </a:solidFill>
                <a:latin typeface="Times New Roman" charset="0"/>
                <a:ea typeface="新細明體" charset="0"/>
              </a:defRPr>
            </a:lvl8pPr>
            <a:lvl9pPr marL="3886200" indent="-228600" fontAlgn="base">
              <a:spcBef>
                <a:spcPct val="0"/>
              </a:spcBef>
              <a:spcAft>
                <a:spcPct val="0"/>
              </a:spcAft>
              <a:defRPr kumimoji="1" sz="2400">
                <a:solidFill>
                  <a:schemeClr val="tx1"/>
                </a:solidFill>
                <a:latin typeface="Times New Roman" charset="0"/>
                <a:ea typeface="新細明體" charset="0"/>
              </a:defRPr>
            </a:lvl9pPr>
          </a:lstStyle>
          <a:p>
            <a:fld id="{B8A9610D-7331-4040-90AF-3284652A9E78}" type="slidenum">
              <a:rPr lang="zh-TW" altLang="en-US" sz="1200"/>
              <a:pPr/>
              <a:t>57</a:t>
            </a:fld>
            <a:endParaRPr lang="zh-TW" altLang="en-US" sz="1200"/>
          </a:p>
        </p:txBody>
      </p:sp>
    </p:spTree>
    <p:extLst>
      <p:ext uri="{BB962C8B-B14F-4D97-AF65-F5344CB8AC3E}">
        <p14:creationId xmlns:p14="http://schemas.microsoft.com/office/powerpoint/2010/main" val="1678227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投影片圖像版面配置區 1"/>
          <p:cNvSpPr>
            <a:spLocks noGrp="1" noRot="1" noChangeAspect="1"/>
          </p:cNvSpPr>
          <p:nvPr>
            <p:ph type="sldImg"/>
          </p:nvPr>
        </p:nvSpPr>
        <p:spPr>
          <a:ln/>
        </p:spPr>
      </p:sp>
      <p:sp>
        <p:nvSpPr>
          <p:cNvPr id="53250"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zh-TW" altLang="en-US">
              <a:latin typeface="Arial" charset="0"/>
              <a:ea typeface="新細明體" charset="0"/>
            </a:endParaRPr>
          </a:p>
        </p:txBody>
      </p:sp>
      <p:sp>
        <p:nvSpPr>
          <p:cNvPr id="53251"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新細明體" charset="0"/>
                <a:cs typeface="新細明體" charset="0"/>
              </a:defRPr>
            </a:lvl1pPr>
            <a:lvl2pPr marL="742950" indent="-285750">
              <a:defRPr kumimoji="1" sz="2400">
                <a:solidFill>
                  <a:schemeClr val="tx1"/>
                </a:solidFill>
                <a:latin typeface="Times New Roman" charset="0"/>
                <a:ea typeface="新細明體" charset="0"/>
              </a:defRPr>
            </a:lvl2pPr>
            <a:lvl3pPr marL="1143000" indent="-228600">
              <a:defRPr kumimoji="1" sz="2400">
                <a:solidFill>
                  <a:schemeClr val="tx1"/>
                </a:solidFill>
                <a:latin typeface="Times New Roman" charset="0"/>
                <a:ea typeface="新細明體" charset="0"/>
              </a:defRPr>
            </a:lvl3pPr>
            <a:lvl4pPr marL="1600200" indent="-228600">
              <a:defRPr kumimoji="1" sz="2400">
                <a:solidFill>
                  <a:schemeClr val="tx1"/>
                </a:solidFill>
                <a:latin typeface="Times New Roman" charset="0"/>
                <a:ea typeface="新細明體" charset="0"/>
              </a:defRPr>
            </a:lvl4pPr>
            <a:lvl5pPr marL="2057400" indent="-228600">
              <a:defRPr kumimoji="1" sz="2400">
                <a:solidFill>
                  <a:schemeClr val="tx1"/>
                </a:solidFill>
                <a:latin typeface="Times New Roman" charset="0"/>
                <a:ea typeface="新細明體" charset="0"/>
              </a:defRPr>
            </a:lvl5pPr>
            <a:lvl6pPr marL="2514600" indent="-228600" fontAlgn="base">
              <a:spcBef>
                <a:spcPct val="0"/>
              </a:spcBef>
              <a:spcAft>
                <a:spcPct val="0"/>
              </a:spcAft>
              <a:defRPr kumimoji="1" sz="2400">
                <a:solidFill>
                  <a:schemeClr val="tx1"/>
                </a:solidFill>
                <a:latin typeface="Times New Roman" charset="0"/>
                <a:ea typeface="新細明體" charset="0"/>
              </a:defRPr>
            </a:lvl6pPr>
            <a:lvl7pPr marL="2971800" indent="-228600" fontAlgn="base">
              <a:spcBef>
                <a:spcPct val="0"/>
              </a:spcBef>
              <a:spcAft>
                <a:spcPct val="0"/>
              </a:spcAft>
              <a:defRPr kumimoji="1" sz="2400">
                <a:solidFill>
                  <a:schemeClr val="tx1"/>
                </a:solidFill>
                <a:latin typeface="Times New Roman" charset="0"/>
                <a:ea typeface="新細明體" charset="0"/>
              </a:defRPr>
            </a:lvl7pPr>
            <a:lvl8pPr marL="3429000" indent="-228600" fontAlgn="base">
              <a:spcBef>
                <a:spcPct val="0"/>
              </a:spcBef>
              <a:spcAft>
                <a:spcPct val="0"/>
              </a:spcAft>
              <a:defRPr kumimoji="1" sz="2400">
                <a:solidFill>
                  <a:schemeClr val="tx1"/>
                </a:solidFill>
                <a:latin typeface="Times New Roman" charset="0"/>
                <a:ea typeface="新細明體" charset="0"/>
              </a:defRPr>
            </a:lvl8pPr>
            <a:lvl9pPr marL="3886200" indent="-228600" fontAlgn="base">
              <a:spcBef>
                <a:spcPct val="0"/>
              </a:spcBef>
              <a:spcAft>
                <a:spcPct val="0"/>
              </a:spcAft>
              <a:defRPr kumimoji="1" sz="2400">
                <a:solidFill>
                  <a:schemeClr val="tx1"/>
                </a:solidFill>
                <a:latin typeface="Times New Roman" charset="0"/>
                <a:ea typeface="新細明體" charset="0"/>
              </a:defRPr>
            </a:lvl9pPr>
          </a:lstStyle>
          <a:p>
            <a:fld id="{B8A9610D-7331-4040-90AF-3284652A9E78}" type="slidenum">
              <a:rPr lang="zh-TW" altLang="en-US" sz="1200"/>
              <a:pPr/>
              <a:t>58</a:t>
            </a:fld>
            <a:endParaRPr lang="zh-TW" altLang="en-US" sz="1200"/>
          </a:p>
        </p:txBody>
      </p:sp>
    </p:spTree>
    <p:extLst>
      <p:ext uri="{BB962C8B-B14F-4D97-AF65-F5344CB8AC3E}">
        <p14:creationId xmlns:p14="http://schemas.microsoft.com/office/powerpoint/2010/main" val="3345603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841772"/>
            <a:ext cx="6858000" cy="1790700"/>
          </a:xfrm>
        </p:spPr>
        <p:txBody>
          <a:bodyPr anchor="b">
            <a:normAutofit/>
          </a:bodyPr>
          <a:lstStyle>
            <a:lvl1pPr algn="ctr">
              <a:defRPr sz="4500"/>
            </a:lvl1pPr>
          </a:lstStyle>
          <a:p>
            <a:r>
              <a:rPr lang="zh-TW" altLang="en-US" smtClean="0"/>
              <a:t>按一下以編輯母片標題樣式</a:t>
            </a:r>
            <a:endParaRPr lang="zh-TW" altLang="en-US" dirty="0"/>
          </a:p>
        </p:txBody>
      </p:sp>
      <p:sp>
        <p:nvSpPr>
          <p:cNvPr id="3" name="副標題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按一下以編輯母片子標題樣式</a:t>
            </a:r>
            <a:endParaRPr lang="zh-TW" altLang="en-US"/>
          </a:p>
        </p:txBody>
      </p:sp>
      <p:pic>
        <p:nvPicPr>
          <p:cNvPr id="8" name="Picture 3" descr="D:\logo\Logo及片頭尾\logo黑字透明.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3007" y="4701471"/>
            <a:ext cx="1329888" cy="390796"/>
          </a:xfrm>
          <a:prstGeom prst="rect">
            <a:avLst/>
          </a:prstGeom>
          <a:noFill/>
          <a:extLst>
            <a:ext uri="{909E8E84-426E-40DD-AFC4-6F175D3DCCD1}">
              <a14:hiddenFill xmlns:a14="http://schemas.microsoft.com/office/drawing/2010/main">
                <a:solidFill>
                  <a:srgbClr val="FFFFFF"/>
                </a:solidFill>
              </a14:hiddenFill>
            </a:ext>
          </a:extLst>
        </p:spPr>
      </p:pic>
      <p:sp>
        <p:nvSpPr>
          <p:cNvPr id="9" name="矩形 8"/>
          <p:cNvSpPr/>
          <p:nvPr/>
        </p:nvSpPr>
        <p:spPr>
          <a:xfrm>
            <a:off x="0" y="1055594"/>
            <a:ext cx="9144000" cy="81285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TW" altLang="en-US" dirty="0"/>
          </a:p>
        </p:txBody>
      </p:sp>
      <p:sp>
        <p:nvSpPr>
          <p:cNvPr id="11" name="文字方塊 10"/>
          <p:cNvSpPr txBox="1"/>
          <p:nvPr/>
        </p:nvSpPr>
        <p:spPr>
          <a:xfrm>
            <a:off x="2325466" y="1048536"/>
            <a:ext cx="4484305" cy="1350370"/>
          </a:xfrm>
          <a:prstGeom prst="rect">
            <a:avLst/>
          </a:prstGeom>
          <a:noFill/>
        </p:spPr>
        <p:txBody>
          <a:bodyPr wrap="none" lIns="68580" tIns="34290" rIns="68580" bIns="34290" rtlCol="0">
            <a:spAutoFit/>
          </a:bodyPr>
          <a:lstStyle/>
          <a:p>
            <a:pPr algn="ctr"/>
            <a:r>
              <a:rPr lang="zh-TW" altLang="en-US" sz="3300" b="1"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大法官釋憲與人權保障</a:t>
            </a:r>
            <a:endParaRPr lang="en-US" altLang="zh-TW" sz="3300" b="1"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TW" sz="1700" b="1" kern="120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Judicial Review and Protection of Human</a:t>
            </a:r>
            <a:endParaRPr lang="zh-TW" altLang="en-US" sz="1700" b="1" kern="120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p>
            <a:pPr algn="ctr"/>
            <a:endParaRPr lang="zh-TW" altLang="en-US" sz="3300" b="1"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14" name="文字方塊 13"/>
          <p:cNvSpPr txBox="1"/>
          <p:nvPr/>
        </p:nvSpPr>
        <p:spPr>
          <a:xfrm>
            <a:off x="8794865" y="4759498"/>
            <a:ext cx="382156" cy="284693"/>
          </a:xfrm>
          <a:prstGeom prst="rect">
            <a:avLst/>
          </a:prstGeom>
          <a:noFill/>
        </p:spPr>
        <p:txBody>
          <a:bodyPr wrap="none" lIns="68580" tIns="34290" rIns="68580" bIns="34290" rtlCol="0">
            <a:spAutoFit/>
          </a:bodyPr>
          <a:lstStyle/>
          <a:p>
            <a:fld id="{506175EB-3864-4292-A65F-242EC93A519C}" type="slidenum">
              <a:rPr lang="zh-TW" altLang="en-US" b="1" smtClean="0">
                <a:solidFill>
                  <a:schemeClr val="accent4">
                    <a:lumMod val="50000"/>
                  </a:schemeClr>
                </a:solidFill>
                <a:latin typeface="Times New Roman" panose="02020603050405020304" pitchFamily="18" charset="0"/>
                <a:cs typeface="Times New Roman" panose="02020603050405020304" pitchFamily="18" charset="0"/>
              </a:rPr>
              <a:t>‹#›</a:t>
            </a:fld>
            <a:endParaRPr lang="zh-TW" altLang="en-US" b="1"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49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5" name="頁尾版面配置區 4"/>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7"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250495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43675" y="273844"/>
            <a:ext cx="1971675" cy="4358879"/>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28650" y="273844"/>
            <a:ext cx="5800725" cy="435887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5" name="頁尾版面配置區 4"/>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7"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3831744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dirty="0"/>
          </a:p>
        </p:txBody>
      </p:sp>
      <p:sp>
        <p:nvSpPr>
          <p:cNvPr id="3" name="內容版面配置區 2"/>
          <p:cNvSpPr>
            <a:spLocks noGrp="1"/>
          </p:cNvSpPr>
          <p:nvPr>
            <p:ph idx="1"/>
          </p:nvPr>
        </p:nvSpPr>
        <p:spPr/>
        <p:txBody>
          <a:bodyPr/>
          <a:lstStyle>
            <a:lvl1pPr marL="342900" indent="-342900">
              <a:buClr>
                <a:schemeClr val="accent2">
                  <a:lumMod val="75000"/>
                </a:schemeClr>
              </a:buClr>
              <a:buFont typeface="Wingdings" panose="05000000000000000000" pitchFamily="2" charset="2"/>
              <a:buChar char="n"/>
              <a:defRPr/>
            </a:lvl1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4" name="日期版面配置區 3"/>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5" name="頁尾版面配置區 4"/>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7"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76627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282304"/>
            <a:ext cx="7886700" cy="2139553"/>
          </a:xfrm>
        </p:spPr>
        <p:txBody>
          <a:bodyPr anchor="b">
            <a:normAutofit/>
          </a:bodyPr>
          <a:lstStyle>
            <a:lvl1pPr>
              <a:defRPr sz="4100"/>
            </a:lvl1pPr>
          </a:lstStyle>
          <a:p>
            <a:r>
              <a:rPr lang="zh-TW" altLang="en-US" smtClean="0"/>
              <a:t>按一下以編輯母片標題樣式</a:t>
            </a:r>
            <a:endParaRPr lang="zh-TW" altLang="en-US" dirty="0"/>
          </a:p>
        </p:txBody>
      </p:sp>
      <p:sp>
        <p:nvSpPr>
          <p:cNvPr id="3" name="文字版面配置區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5" name="頁尾版面配置區 4"/>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7"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336550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28650" y="1369219"/>
            <a:ext cx="3886200" cy="3263504"/>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29150" y="1369219"/>
            <a:ext cx="3886200" cy="3263504"/>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6" name="頁尾版面配置區 5"/>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8"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3148014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29841" y="273844"/>
            <a:ext cx="7886700" cy="994172"/>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內容版面配置區 3"/>
          <p:cNvSpPr>
            <a:spLocks noGrp="1"/>
          </p:cNvSpPr>
          <p:nvPr>
            <p:ph sz="half" idx="2"/>
          </p:nvPr>
        </p:nvSpPr>
        <p:spPr>
          <a:xfrm>
            <a:off x="629842" y="1878806"/>
            <a:ext cx="3868340" cy="2763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29150" y="1878806"/>
            <a:ext cx="3887391" cy="2763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8" name="頁尾版面配置區 7"/>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10" name="投影片編號版面配置區 5"/>
          <p:cNvSpPr>
            <a:spLocks noGrp="1"/>
          </p:cNvSpPr>
          <p:nvPr>
            <p:ph type="sldNum" sz="quarter" idx="12"/>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1116853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4"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3399679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3" name="頁尾版面配置區 2"/>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5"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3787861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29841" y="342900"/>
            <a:ext cx="2949178" cy="1200150"/>
          </a:xfrm>
        </p:spPr>
        <p:txBody>
          <a:bodyPr anchor="b"/>
          <a:lstStyle>
            <a:lvl1pPr>
              <a:defRPr sz="24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6" name="頁尾版面配置區 5"/>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8"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204312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29841" y="342900"/>
            <a:ext cx="2949178" cy="1200150"/>
          </a:xfrm>
        </p:spPr>
        <p:txBody>
          <a:bodyPr anchor="b"/>
          <a:lstStyle>
            <a:lvl1pPr>
              <a:defRPr sz="24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將圖片拖曳至版面配置區或按一下圖示以新增</a:t>
            </a:r>
            <a:endParaRPr lang="zh-TW" altLang="en-US"/>
          </a:p>
        </p:txBody>
      </p:sp>
      <p:sp>
        <p:nvSpPr>
          <p:cNvPr id="4" name="文字版面配置區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628650" y="4767263"/>
            <a:ext cx="2057400" cy="273844"/>
          </a:xfrm>
          <a:prstGeom prst="rect">
            <a:avLst/>
          </a:prstGeom>
        </p:spPr>
        <p:txBody>
          <a:bodyPr lIns="68580" tIns="34290" rIns="68580" bIns="34290"/>
          <a:lstStyle/>
          <a:p>
            <a:fld id="{6D1552D7-2334-7345-A631-7A0BDCFE9C38}" type="datetimeFigureOut">
              <a:rPr kumimoji="1" lang="zh-TW" altLang="en-US" smtClean="0"/>
              <a:t>2016/7/27</a:t>
            </a:fld>
            <a:endParaRPr kumimoji="1" lang="zh-TW" altLang="en-US"/>
          </a:p>
        </p:txBody>
      </p:sp>
      <p:sp>
        <p:nvSpPr>
          <p:cNvPr id="6" name="頁尾版面配置區 5"/>
          <p:cNvSpPr>
            <a:spLocks noGrp="1"/>
          </p:cNvSpPr>
          <p:nvPr>
            <p:ph type="ftr" sz="quarter" idx="11"/>
          </p:nvPr>
        </p:nvSpPr>
        <p:spPr>
          <a:xfrm>
            <a:off x="3028950" y="4767263"/>
            <a:ext cx="3086100" cy="273844"/>
          </a:xfrm>
          <a:prstGeom prst="rect">
            <a:avLst/>
          </a:prstGeom>
        </p:spPr>
        <p:txBody>
          <a:bodyPr lIns="68580" tIns="34290" rIns="68580" bIns="34290"/>
          <a:lstStyle/>
          <a:p>
            <a:endParaRPr kumimoji="1" lang="zh-TW" altLang="en-US"/>
          </a:p>
        </p:txBody>
      </p:sp>
      <p:sp>
        <p:nvSpPr>
          <p:cNvPr id="8" name="投影片編號版面配置區 5"/>
          <p:cNvSpPr>
            <a:spLocks noGrp="1"/>
          </p:cNvSpPr>
          <p:nvPr>
            <p:ph type="sldNum" sz="quarter" idx="4"/>
          </p:nvPr>
        </p:nvSpPr>
        <p:spPr>
          <a:xfrm>
            <a:off x="8754447" y="4736462"/>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CD54BE67-E0DE-FF4C-8649-7A285FD6BC17}" type="slidenum">
              <a:rPr kumimoji="1" lang="zh-TW" altLang="en-US" smtClean="0"/>
              <a:t>‹#›</a:t>
            </a:fld>
            <a:endParaRPr kumimoji="1" lang="zh-TW" altLang="en-US"/>
          </a:p>
        </p:txBody>
      </p:sp>
    </p:spTree>
    <p:extLst>
      <p:ext uri="{BB962C8B-B14F-4D97-AF65-F5344CB8AC3E}">
        <p14:creationId xmlns:p14="http://schemas.microsoft.com/office/powerpoint/2010/main" val="4132257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6">
                <a:lumMod val="40000"/>
                <a:lumOff val="60000"/>
                <a:alpha val="4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7" name="矩形 6"/>
          <p:cNvSpPr/>
          <p:nvPr/>
        </p:nvSpPr>
        <p:spPr>
          <a:xfrm>
            <a:off x="0" y="4632723"/>
            <a:ext cx="9144000" cy="510778"/>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TW" altLang="en-US" dirty="0"/>
          </a:p>
        </p:txBody>
      </p:sp>
      <p:sp>
        <p:nvSpPr>
          <p:cNvPr id="2" name="標題版面配置區 1"/>
          <p:cNvSpPr>
            <a:spLocks noGrp="1"/>
          </p:cNvSpPr>
          <p:nvPr>
            <p:ph type="title"/>
          </p:nvPr>
        </p:nvSpPr>
        <p:spPr>
          <a:xfrm>
            <a:off x="628650" y="273845"/>
            <a:ext cx="7886700" cy="670881"/>
          </a:xfrm>
          <a:prstGeom prst="rect">
            <a:avLst/>
          </a:prstGeom>
        </p:spPr>
        <p:txBody>
          <a:bodyPr vert="horz" lIns="68580" tIns="34290" rIns="68580" bIns="34290" rtlCol="0" anchor="ctr">
            <a:normAutofit/>
          </a:body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628650" y="1079266"/>
            <a:ext cx="7886700" cy="3378434"/>
          </a:xfrm>
          <a:prstGeom prst="rect">
            <a:avLst/>
          </a:prstGeom>
        </p:spPr>
        <p:txBody>
          <a:bodyPr vert="horz" lIns="68580" tIns="34290" rIns="68580" bIns="34290" rtlCol="0">
            <a:normAutofit/>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pic>
        <p:nvPicPr>
          <p:cNvPr id="8" name="Picture 2" descr="D:\logo\Logo及片頭尾\logo白字透明.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481342" y="4702705"/>
            <a:ext cx="1332284" cy="391500"/>
          </a:xfrm>
          <a:prstGeom prst="rect">
            <a:avLst/>
          </a:prstGeom>
          <a:noFill/>
          <a:extLst>
            <a:ext uri="{909E8E84-426E-40DD-AFC4-6F175D3DCCD1}">
              <a14:hiddenFill xmlns:a14="http://schemas.microsoft.com/office/drawing/2010/main">
                <a:solidFill>
                  <a:srgbClr val="FFFFFF"/>
                </a:solidFill>
              </a14:hiddenFill>
            </a:ext>
          </a:extLst>
        </p:spPr>
      </p:pic>
      <p:sp>
        <p:nvSpPr>
          <p:cNvPr id="9" name="文字方塊 8"/>
          <p:cNvSpPr txBox="1"/>
          <p:nvPr/>
        </p:nvSpPr>
        <p:spPr>
          <a:xfrm>
            <a:off x="263586" y="4614382"/>
            <a:ext cx="2831545" cy="877163"/>
          </a:xfrm>
          <a:prstGeom prst="rect">
            <a:avLst/>
          </a:prstGeom>
          <a:noFill/>
        </p:spPr>
        <p:txBody>
          <a:bodyPr wrap="none" lIns="68580" tIns="34290" rIns="68580" bIns="34290" rtlCol="0">
            <a:spAutoFit/>
          </a:bodyPr>
          <a:lstStyle/>
          <a:p>
            <a:r>
              <a:rPr lang="zh-TW" altLang="en-US" sz="2100" b="1"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大法官釋憲與人權保障</a:t>
            </a:r>
            <a:endParaRPr lang="en-US" altLang="zh-TW" sz="2100" b="1"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marL="0" marR="0" indent="0" algn="l" defTabSz="685800" rtl="0" eaLnBrk="1" fontAlgn="auto" latinLnBrk="0" hangingPunct="1">
              <a:lnSpc>
                <a:spcPct val="100000"/>
              </a:lnSpc>
              <a:spcBef>
                <a:spcPts val="0"/>
              </a:spcBef>
              <a:spcAft>
                <a:spcPts val="0"/>
              </a:spcAft>
              <a:buClrTx/>
              <a:buSzTx/>
              <a:buFontTx/>
              <a:buNone/>
              <a:tabLst/>
              <a:defRPr/>
            </a:pPr>
            <a:r>
              <a:rPr lang="en-US" altLang="zh-TW" sz="1100" b="1" kern="120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Judicial Review and Protection of Human</a:t>
            </a:r>
            <a:endParaRPr lang="zh-TW" altLang="en-US" sz="1100" b="1" kern="120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p>
            <a:endParaRPr lang="zh-TW" altLang="en-US" sz="2100" b="1"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10" name="文字方塊 9"/>
          <p:cNvSpPr txBox="1"/>
          <p:nvPr/>
        </p:nvSpPr>
        <p:spPr>
          <a:xfrm>
            <a:off x="3100436" y="4740332"/>
            <a:ext cx="1100301" cy="300082"/>
          </a:xfrm>
          <a:prstGeom prst="rect">
            <a:avLst/>
          </a:prstGeom>
          <a:noFill/>
        </p:spPr>
        <p:txBody>
          <a:bodyPr wrap="none" lIns="68580" tIns="34290" rIns="68580" bIns="3429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TW" altLang="en-US" sz="1500" b="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學生基本權</a:t>
            </a:r>
          </a:p>
        </p:txBody>
      </p:sp>
      <p:sp>
        <p:nvSpPr>
          <p:cNvPr id="4" name="文字方塊 3"/>
          <p:cNvSpPr txBox="1"/>
          <p:nvPr/>
        </p:nvSpPr>
        <p:spPr>
          <a:xfrm>
            <a:off x="8794865" y="4759498"/>
            <a:ext cx="382156" cy="284693"/>
          </a:xfrm>
          <a:prstGeom prst="rect">
            <a:avLst/>
          </a:prstGeom>
          <a:noFill/>
        </p:spPr>
        <p:txBody>
          <a:bodyPr wrap="none" lIns="68580" tIns="34290" rIns="68580" bIns="34290" rtlCol="0">
            <a:spAutoFit/>
          </a:bodyPr>
          <a:lstStyle/>
          <a:p>
            <a:fld id="{506175EB-3864-4292-A65F-242EC93A519C}" type="slidenum">
              <a:rPr lang="zh-TW" altLang="en-US" b="1" smtClean="0">
                <a:solidFill>
                  <a:schemeClr val="accent4">
                    <a:lumMod val="40000"/>
                    <a:lumOff val="60000"/>
                  </a:schemeClr>
                </a:solidFill>
                <a:latin typeface="Times New Roman" panose="02020603050405020304" pitchFamily="18" charset="0"/>
                <a:cs typeface="Times New Roman" panose="02020603050405020304" pitchFamily="18" charset="0"/>
              </a:rPr>
              <a:t>‹#›</a:t>
            </a:fld>
            <a:endParaRPr lang="zh-TW" altLang="en-US" b="1" dirty="0">
              <a:solidFill>
                <a:schemeClr val="accent4">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9650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3300" b="0" kern="1200">
          <a:solidFill>
            <a:schemeClr val="accent2">
              <a:lumMod val="50000"/>
            </a:schemeClr>
          </a:solidFill>
          <a:latin typeface="Times New Roman" panose="02020603050405020304" pitchFamily="18" charset="0"/>
          <a:ea typeface="標楷體" panose="03000509000000000000" pitchFamily="65" charset="-120"/>
          <a:cs typeface="Times New Roman" panose="02020603050405020304" pitchFamily="18" charset="0"/>
        </a:defRPr>
      </a:lvl1pPr>
    </p:titleStyle>
    <p:bodyStyle>
      <a:lvl1pPr marL="171450" indent="-171450" algn="l" defTabSz="685800" rtl="0" eaLnBrk="1" latinLnBrk="0" hangingPunct="1">
        <a:lnSpc>
          <a:spcPct val="90000"/>
        </a:lnSpc>
        <a:spcBef>
          <a:spcPts val="750"/>
        </a:spcBef>
        <a:buClr>
          <a:schemeClr val="accent2">
            <a:lumMod val="75000"/>
          </a:schemeClr>
        </a:buClr>
        <a:buFont typeface="Wingdings" panose="05000000000000000000" pitchFamily="2" charset="2"/>
        <a:buChar char="n"/>
        <a:defRPr sz="24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1pPr>
      <a:lvl2pPr marL="514350" indent="-171450" algn="l" defTabSz="685800" rtl="0" eaLnBrk="1" latinLnBrk="0" hangingPunct="1">
        <a:lnSpc>
          <a:spcPct val="90000"/>
        </a:lnSpc>
        <a:spcBef>
          <a:spcPts val="375"/>
        </a:spcBef>
        <a:buClr>
          <a:schemeClr val="accent2">
            <a:lumMod val="75000"/>
          </a:schemeClr>
        </a:buClr>
        <a:buFont typeface="Arial" panose="020B0604020202020204" pitchFamily="34" charset="0"/>
        <a:buChar char="•"/>
        <a:defRPr sz="21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2pPr>
      <a:lvl3pPr marL="857250" indent="-171450" algn="l" defTabSz="685800" rtl="0" eaLnBrk="1" latinLnBrk="0" hangingPunct="1">
        <a:lnSpc>
          <a:spcPct val="90000"/>
        </a:lnSpc>
        <a:spcBef>
          <a:spcPts val="375"/>
        </a:spcBef>
        <a:buClr>
          <a:schemeClr val="accent2">
            <a:lumMod val="75000"/>
          </a:schemeClr>
        </a:buClr>
        <a:buFont typeface="Arial" panose="020B0604020202020204" pitchFamily="34" charset="0"/>
        <a:buChar char="•"/>
        <a:defRPr sz="18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3pPr>
      <a:lvl4pPr marL="1200150" indent="-171450" algn="l" defTabSz="685800" rtl="0" eaLnBrk="1" latinLnBrk="0" hangingPunct="1">
        <a:lnSpc>
          <a:spcPct val="90000"/>
        </a:lnSpc>
        <a:spcBef>
          <a:spcPts val="375"/>
        </a:spcBef>
        <a:buClr>
          <a:schemeClr val="accent2">
            <a:lumMod val="75000"/>
          </a:schemeClr>
        </a:buClr>
        <a:buFont typeface="Arial" panose="020B0604020202020204" pitchFamily="34" charset="0"/>
        <a:buChar char="•"/>
        <a:defRPr sz="15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4pPr>
      <a:lvl5pPr marL="1543050" indent="-171450" algn="l" defTabSz="685800" rtl="0" eaLnBrk="1" latinLnBrk="0" hangingPunct="1">
        <a:lnSpc>
          <a:spcPct val="90000"/>
        </a:lnSpc>
        <a:spcBef>
          <a:spcPts val="375"/>
        </a:spcBef>
        <a:buClr>
          <a:schemeClr val="accent2">
            <a:lumMod val="75000"/>
          </a:schemeClr>
        </a:buClr>
        <a:buFont typeface="Arial" panose="020B0604020202020204" pitchFamily="34" charset="0"/>
        <a:buChar char="•"/>
        <a:defRPr sz="14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TW"/>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3.0/tw/deed.zh_T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law.moj.gov.tw/LawClass/LawAll.aspx?PCode=H0030001"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creativecommons.org/licenses/by-nc-sa/3.0/tw/legalcode" TargetMode="External"/><Relationship Id="rId7" Type="http://schemas.openxmlformats.org/officeDocument/2006/relationships/image" Target="../media/image4.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creativecommons.org/licenses/by-nc-sa/3.0/tw/deed.zh_TW" TargetMode="External"/><Relationship Id="rId11" Type="http://schemas.openxmlformats.org/officeDocument/2006/relationships/image" Target="../media/image10.png"/><Relationship Id="rId5" Type="http://schemas.openxmlformats.org/officeDocument/2006/relationships/image" Target="../media/image6.png"/><Relationship Id="rId10"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8.png"/></Relationships>
</file>

<file path=ppt/slides/_rels/slide58.xml.rels><?xml version="1.0" encoding="UTF-8" standalone="yes"?>
<Relationships xmlns="http://schemas.openxmlformats.org/package/2006/relationships"><Relationship Id="rId3" Type="http://schemas.openxmlformats.org/officeDocument/2006/relationships/hyperlink" Target="http://creativecommons.org/licenses/by-nc-sa/3.0/tw/legalcod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4.png"/><Relationship Id="rId4" Type="http://schemas.openxmlformats.org/officeDocument/2006/relationships/hyperlink" Target="http://creativecommons.org/licenses/by-nc-sa/3.0/tw/deed.zh_T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882511"/>
            <a:ext cx="6858000" cy="1790700"/>
          </a:xfrm>
        </p:spPr>
        <p:txBody>
          <a:bodyPr/>
          <a:lstStyle/>
          <a:p>
            <a:r>
              <a:rPr lang="zh-TW" altLang="zh-TW" sz="30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a:t>
            </a:r>
            <a:r>
              <a:rPr lang="zh-TW" altLang="zh-TW" sz="30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4</a:t>
            </a:r>
            <a:r>
              <a:rPr lang="en-US" altLang="zh-TW" sz="30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a:t>
            </a:r>
            <a:r>
              <a:rPr lang="en-US" altLang="zh-TW"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 </a:t>
            </a:r>
            <a:r>
              <a:rPr lang="zh-TW" altLang="en-US"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學生基本權</a:t>
            </a:r>
            <a:endParaRPr lang="zh-TW" altLang="en-US"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136210" y="3034226"/>
            <a:ext cx="6858000" cy="1241822"/>
          </a:xfrm>
        </p:spPr>
        <p:txBody>
          <a:bodyPr/>
          <a:lstStyle/>
          <a:p>
            <a:endParaRPr lang="en-US" altLang="zh-TW" dirty="0" smtClean="0"/>
          </a:p>
          <a:p>
            <a:r>
              <a:rPr lang="zh-TW" altLang="en-US" b="1" dirty="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rPr>
              <a:t>授課</a:t>
            </a:r>
            <a:r>
              <a:rPr lang="zh-TW" altLang="en-US" b="1" dirty="0" smtClean="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rPr>
              <a:t>教師：</a:t>
            </a:r>
            <a:r>
              <a:rPr lang="zh-TW" altLang="en-US" b="1" dirty="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rPr>
              <a:t>國立臺灣大學</a:t>
            </a:r>
            <a:r>
              <a:rPr lang="zh-TW" altLang="en-US" b="1" dirty="0" smtClean="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rPr>
              <a:t> 法律學系 許宗力 教授</a:t>
            </a:r>
            <a:endParaRPr lang="zh-TW" altLang="en-US" b="1" dirty="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endParaRPr>
          </a:p>
        </p:txBody>
      </p:sp>
      <p:grpSp>
        <p:nvGrpSpPr>
          <p:cNvPr id="7" name="群組 6"/>
          <p:cNvGrpSpPr/>
          <p:nvPr/>
        </p:nvGrpSpPr>
        <p:grpSpPr>
          <a:xfrm>
            <a:off x="1909827" y="3857336"/>
            <a:ext cx="5318660" cy="523220"/>
            <a:chOff x="816532" y="4207851"/>
            <a:chExt cx="7091545" cy="697627"/>
          </a:xfrm>
        </p:grpSpPr>
        <p:sp>
          <p:nvSpPr>
            <p:cNvPr id="8" name="矩形 18"/>
            <p:cNvSpPr>
              <a:spLocks noChangeArrowheads="1"/>
            </p:cNvSpPr>
            <p:nvPr/>
          </p:nvSpPr>
          <p:spPr bwMode="auto">
            <a:xfrm>
              <a:off x="2339752" y="4207851"/>
              <a:ext cx="5568325" cy="697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kumimoji="0" lang="en-US" altLang="zh-TW" sz="1400" b="1" dirty="0">
                  <a:latin typeface="微軟正黑體" panose="020B0604030504040204" pitchFamily="34" charset="-120"/>
                  <a:ea typeface="微軟正黑體" panose="020B0604030504040204" pitchFamily="34" charset="-120"/>
                  <a:cs typeface="Times New Roman" pitchFamily="18" charset="0"/>
                </a:rPr>
                <a:t>【</a:t>
              </a:r>
              <a:r>
                <a:rPr kumimoji="0" lang="zh-TW" altLang="en-US" sz="1400" b="1" dirty="0">
                  <a:latin typeface="微軟正黑體" panose="020B0604030504040204" pitchFamily="34" charset="-120"/>
                  <a:ea typeface="微軟正黑體" panose="020B0604030504040204" pitchFamily="34" charset="-120"/>
                  <a:cs typeface="Times New Roman" pitchFamily="18" charset="0"/>
                </a:rPr>
                <a:t>本著作除另有註明外，採取</a:t>
              </a:r>
              <a:r>
                <a:rPr kumimoji="0" lang="zh-TW" altLang="en-US" sz="1400" b="1" u="sng" dirty="0">
                  <a:latin typeface="微軟正黑體" panose="020B0604030504040204" pitchFamily="34" charset="-120"/>
                  <a:ea typeface="微軟正黑體" panose="020B0604030504040204" pitchFamily="34" charset="-120"/>
                  <a:cs typeface="Times New Roman" pitchFamily="18" charset="0"/>
                  <a:hlinkClick r:id="rId3"/>
                </a:rPr>
                <a:t>創</a:t>
              </a:r>
              <a:r>
                <a:rPr kumimoji="0" lang="zh-TW" altLang="en-US" sz="1400" b="1" u="sng" dirty="0" smtClean="0">
                  <a:latin typeface="微軟正黑體" panose="020B0604030504040204" pitchFamily="34" charset="-120"/>
                  <a:ea typeface="微軟正黑體" panose="020B0604030504040204" pitchFamily="34" charset="-120"/>
                  <a:cs typeface="Times New Roman" pitchFamily="18" charset="0"/>
                  <a:hlinkClick r:id="rId3"/>
                </a:rPr>
                <a:t>用 </a:t>
              </a:r>
              <a:r>
                <a:rPr kumimoji="0" lang="en-US" altLang="zh-TW" sz="1400" b="1" u="sng" dirty="0" smtClean="0">
                  <a:latin typeface="微軟正黑體" panose="020B0604030504040204" pitchFamily="34" charset="-120"/>
                  <a:ea typeface="微軟正黑體" panose="020B0604030504040204" pitchFamily="34" charset="-120"/>
                  <a:cs typeface="Times New Roman" pitchFamily="18" charset="0"/>
                  <a:hlinkClick r:id="rId3"/>
                </a:rPr>
                <a:t>CC</a:t>
              </a:r>
              <a:r>
                <a:rPr kumimoji="0" lang="zh-TW" altLang="en-US" sz="1400" b="1" u="sng" dirty="0">
                  <a:latin typeface="微軟正黑體" panose="020B0604030504040204" pitchFamily="34" charset="-120"/>
                  <a:ea typeface="微軟正黑體" panose="020B0604030504040204" pitchFamily="34" charset="-120"/>
                  <a:cs typeface="Times New Roman" pitchFamily="18" charset="0"/>
                  <a:hlinkClick r:id="rId3"/>
                </a:rPr>
                <a:t>「姓名標示－非商業性－相同方式分享</a:t>
              </a:r>
              <a:r>
                <a:rPr kumimoji="0" lang="zh-TW" altLang="en-US" sz="1400" b="1" u="sng" dirty="0" smtClean="0">
                  <a:latin typeface="微軟正黑體" panose="020B0604030504040204" pitchFamily="34" charset="-120"/>
                  <a:ea typeface="微軟正黑體" panose="020B0604030504040204" pitchFamily="34" charset="-120"/>
                  <a:cs typeface="Times New Roman" pitchFamily="18" charset="0"/>
                  <a:hlinkClick r:id="rId3"/>
                </a:rPr>
                <a:t>」臺灣 </a:t>
              </a:r>
              <a:r>
                <a:rPr kumimoji="0" lang="en-US" altLang="zh-TW" sz="1400" b="1" u="sng" dirty="0" smtClean="0">
                  <a:latin typeface="微軟正黑體" panose="020B0604030504040204" pitchFamily="34" charset="-120"/>
                  <a:ea typeface="微軟正黑體" panose="020B0604030504040204" pitchFamily="34" charset="-120"/>
                  <a:cs typeface="Times New Roman" pitchFamily="18" charset="0"/>
                  <a:hlinkClick r:id="rId3"/>
                </a:rPr>
                <a:t>3.0</a:t>
              </a:r>
              <a:r>
                <a:rPr kumimoji="0" lang="zh-TW" altLang="en-US" sz="1400" b="1" u="sng" dirty="0" smtClean="0">
                  <a:latin typeface="微軟正黑體" panose="020B0604030504040204" pitchFamily="34" charset="-120"/>
                  <a:ea typeface="微軟正黑體" panose="020B0604030504040204" pitchFamily="34" charset="-120"/>
                  <a:cs typeface="Times New Roman" pitchFamily="18" charset="0"/>
                  <a:hlinkClick r:id="rId3"/>
                </a:rPr>
                <a:t> 版</a:t>
              </a:r>
              <a:r>
                <a:rPr kumimoji="0" lang="zh-TW" altLang="en-US" sz="1400" b="1" dirty="0">
                  <a:latin typeface="微軟正黑體" panose="020B0604030504040204" pitchFamily="34" charset="-120"/>
                  <a:ea typeface="微軟正黑體" panose="020B0604030504040204" pitchFamily="34" charset="-120"/>
                  <a:cs typeface="Times New Roman" pitchFamily="18" charset="0"/>
                </a:rPr>
                <a:t>授權釋出</a:t>
              </a:r>
              <a:r>
                <a:rPr kumimoji="0" lang="en-US" altLang="zh-TW" sz="1400" b="1" dirty="0">
                  <a:latin typeface="微軟正黑體" panose="020B0604030504040204" pitchFamily="34" charset="-120"/>
                  <a:ea typeface="微軟正黑體" panose="020B0604030504040204" pitchFamily="34" charset="-120"/>
                  <a:cs typeface="Times New Roman" pitchFamily="18" charset="0"/>
                </a:rPr>
                <a:t>】</a:t>
              </a:r>
            </a:p>
          </p:txBody>
        </p:sp>
        <p:pic>
          <p:nvPicPr>
            <p:cNvPr id="9" name="Picture 15" descr="cc">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532" y="4262449"/>
              <a:ext cx="1504614" cy="539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67656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特別權力關係</a:t>
            </a:r>
          </a:p>
          <a:p>
            <a:pPr lvl="1">
              <a:lnSpc>
                <a:spcPct val="100000"/>
              </a:lnSpc>
              <a:buFont typeface="Wingdings" panose="05000000000000000000" pitchFamily="2" charset="2"/>
              <a:buChar char="l"/>
            </a:pPr>
            <a:r>
              <a:rPr kumimoji="1" lang="zh-TW" altLang="en-US" dirty="0" smtClean="0">
                <a:solidFill>
                  <a:srgbClr val="000000"/>
                </a:solidFill>
              </a:rPr>
              <a:t>殘存價值</a:t>
            </a:r>
            <a:endParaRPr kumimoji="1" lang="en-US" altLang="zh-TW" dirty="0">
              <a:solidFill>
                <a:srgbClr val="000000"/>
              </a:solidFill>
            </a:endParaRPr>
          </a:p>
          <a:p>
            <a:pPr lvl="2">
              <a:lnSpc>
                <a:spcPct val="100000"/>
              </a:lnSpc>
              <a:buFont typeface="Wingdings" panose="05000000000000000000" pitchFamily="2" charset="2"/>
              <a:buChar char="p"/>
            </a:pPr>
            <a:r>
              <a:rPr lang="zh-TW" altLang="zh-TW" b="1" dirty="0" smtClean="0">
                <a:solidFill>
                  <a:srgbClr val="000000"/>
                </a:solidFill>
                <a:effectLst>
                  <a:outerShdw blurRad="38100" dist="38100" dir="2700000" algn="tl">
                    <a:srgbClr val="000000">
                      <a:alpha val="43137"/>
                    </a:srgbClr>
                  </a:outerShdw>
                </a:effectLst>
                <a:ea typeface="標楷體" charset="0"/>
              </a:rPr>
              <a:t>啟迪學上之價值</a:t>
            </a:r>
            <a:r>
              <a:rPr lang="en-US" altLang="zh-TW" b="1" dirty="0" smtClean="0">
                <a:solidFill>
                  <a:srgbClr val="000000"/>
                </a:solidFill>
                <a:effectLst>
                  <a:outerShdw blurRad="38100" dist="38100" dir="2700000" algn="tl">
                    <a:srgbClr val="000000">
                      <a:alpha val="43137"/>
                    </a:srgbClr>
                  </a:outerShdw>
                </a:effectLst>
                <a:ea typeface="標楷體" charset="0"/>
              </a:rPr>
              <a:t> (</a:t>
            </a:r>
            <a:r>
              <a:rPr lang="en-US" altLang="zh-TW" b="1" dirty="0" err="1" smtClean="0">
                <a:solidFill>
                  <a:srgbClr val="000000"/>
                </a:solidFill>
                <a:effectLst>
                  <a:outerShdw blurRad="38100" dist="38100" dir="2700000" algn="tl">
                    <a:srgbClr val="000000">
                      <a:alpha val="43137"/>
                    </a:srgbClr>
                  </a:outerShdw>
                </a:effectLst>
                <a:ea typeface="標楷體" charset="0"/>
              </a:rPr>
              <a:t>heuristischer</a:t>
            </a:r>
            <a:r>
              <a:rPr lang="en-US" altLang="zh-TW" b="1" dirty="0" smtClean="0">
                <a:solidFill>
                  <a:srgbClr val="000000"/>
                </a:solidFill>
                <a:effectLst>
                  <a:outerShdw blurRad="38100" dist="38100" dir="2700000" algn="tl">
                    <a:srgbClr val="000000">
                      <a:alpha val="43137"/>
                    </a:srgbClr>
                  </a:outerShdw>
                </a:effectLst>
                <a:ea typeface="標楷體" charset="0"/>
              </a:rPr>
              <a:t> Wert</a:t>
            </a:r>
            <a:r>
              <a:rPr lang="en-US" altLang="zh-TW" b="1" dirty="0">
                <a:solidFill>
                  <a:srgbClr val="000000"/>
                </a:solidFill>
                <a:effectLst>
                  <a:outerShdw blurRad="38100" dist="38100" dir="2700000" algn="tl">
                    <a:srgbClr val="000000">
                      <a:alpha val="43137"/>
                    </a:srgbClr>
                  </a:outerShdw>
                </a:effectLst>
                <a:ea typeface="標楷體" charset="0"/>
              </a:rPr>
              <a:t>)</a:t>
            </a:r>
            <a:endParaRPr lang="en-US" altLang="zh-TW" b="1" dirty="0" smtClean="0">
              <a:solidFill>
                <a:srgbClr val="000000"/>
              </a:solidFill>
              <a:effectLst>
                <a:outerShdw blurRad="38100" dist="38100" dir="2700000" algn="tl">
                  <a:srgbClr val="000000">
                    <a:alpha val="43137"/>
                  </a:srgbClr>
                </a:outerShdw>
              </a:effectLst>
              <a:ea typeface="標楷體" charset="0"/>
            </a:endParaRPr>
          </a:p>
          <a:p>
            <a:pPr lvl="2">
              <a:lnSpc>
                <a:spcPct val="100000"/>
              </a:lnSpc>
              <a:buFont typeface="Wingdings" panose="05000000000000000000" pitchFamily="2" charset="2"/>
              <a:buChar char="p"/>
            </a:pPr>
            <a:r>
              <a:rPr lang="zh-TW" altLang="zh-TW" b="1" dirty="0" smtClean="0">
                <a:solidFill>
                  <a:srgbClr val="000000"/>
                </a:solidFill>
                <a:effectLst>
                  <a:outerShdw blurRad="38100" dist="38100" dir="2700000" algn="tl">
                    <a:srgbClr val="000000">
                      <a:alpha val="43137"/>
                    </a:srgbClr>
                  </a:outerShdw>
                </a:effectLst>
                <a:ea typeface="標楷體" charset="0"/>
              </a:rPr>
              <a:t>法釋義學上</a:t>
            </a:r>
            <a:r>
              <a:rPr lang="zh-TW" altLang="en-US" b="1" dirty="0" smtClean="0">
                <a:solidFill>
                  <a:srgbClr val="000000"/>
                </a:solidFill>
                <a:effectLst>
                  <a:outerShdw blurRad="38100" dist="38100" dir="2700000" algn="tl">
                    <a:srgbClr val="000000">
                      <a:alpha val="43137"/>
                    </a:srgbClr>
                  </a:outerShdw>
                </a:effectLst>
                <a:ea typeface="標楷體" charset="0"/>
              </a:rPr>
              <a:t>之價值</a:t>
            </a:r>
            <a:endParaRPr lang="en-US" altLang="zh-TW" b="1" dirty="0">
              <a:solidFill>
                <a:srgbClr val="000000"/>
              </a:solidFill>
              <a:effectLst>
                <a:outerShdw blurRad="38100" dist="38100" dir="2700000" algn="tl">
                  <a:srgbClr val="000000">
                    <a:alpha val="43137"/>
                  </a:srgbClr>
                </a:outerShdw>
              </a:effectLst>
              <a:ea typeface="標楷體" charset="0"/>
            </a:endParaRPr>
          </a:p>
          <a:p>
            <a:pPr lvl="1"/>
            <a:endParaRPr kumimoji="1" lang="en-US" altLang="zh-TW" sz="1800" dirty="0" smtClean="0">
              <a:solidFill>
                <a:srgbClr val="000000"/>
              </a:solidFill>
              <a:latin typeface="Times New Roman"/>
              <a:cs typeface="Times New Roman"/>
            </a:endParaRPr>
          </a:p>
        </p:txBody>
      </p:sp>
    </p:spTree>
    <p:extLst>
      <p:ext uri="{BB962C8B-B14F-4D97-AF65-F5344CB8AC3E}">
        <p14:creationId xmlns:p14="http://schemas.microsoft.com/office/powerpoint/2010/main" val="206765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聲請</a:t>
            </a:r>
            <a:r>
              <a:rPr kumimoji="1" lang="zh-TW" altLang="en-US" dirty="0" smtClean="0">
                <a:solidFill>
                  <a:srgbClr val="000000"/>
                </a:solidFill>
                <a:latin typeface="Times New Roman"/>
                <a:cs typeface="Times New Roman"/>
              </a:rPr>
              <a:t>背景</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kumimoji="1" lang="zh-TW" altLang="en-US" dirty="0" smtClean="0">
                <a:solidFill>
                  <a:srgbClr val="000000"/>
                </a:solidFill>
                <a:latin typeface="Times New Roman"/>
                <a:cs typeface="Times New Roman"/>
              </a:rPr>
              <a:t>立法委員聲請釋憲</a:t>
            </a:r>
            <a:endParaRPr kumimoji="1" lang="en-US" altLang="zh-TW" dirty="0" smtClean="0">
              <a:solidFill>
                <a:srgbClr val="000000"/>
              </a:solidFill>
              <a:latin typeface="Times New Roman"/>
              <a:cs typeface="Times New Roman"/>
            </a:endParaRPr>
          </a:p>
          <a:p>
            <a:pPr lvl="3">
              <a:lnSpc>
                <a:spcPct val="100000"/>
              </a:lnSpc>
              <a:buFont typeface="Wingdings" panose="05000000000000000000" pitchFamily="2" charset="2"/>
              <a:buChar char="u"/>
            </a:pPr>
            <a:r>
              <a:rPr kumimoji="1" lang="zh-TW" altLang="en-US" dirty="0" smtClean="0">
                <a:solidFill>
                  <a:srgbClr val="000000"/>
                </a:solidFill>
                <a:latin typeface="Times New Roman"/>
                <a:cs typeface="Times New Roman"/>
              </a:rPr>
              <a:t>司法院大法官審理案件法第 </a:t>
            </a:r>
            <a:r>
              <a:rPr kumimoji="1" lang="en-US" altLang="zh-TW" dirty="0" smtClean="0">
                <a:solidFill>
                  <a:srgbClr val="000000"/>
                </a:solidFill>
                <a:latin typeface="Times New Roman"/>
                <a:cs typeface="Times New Roman"/>
              </a:rPr>
              <a:t>5 </a:t>
            </a:r>
            <a:r>
              <a:rPr kumimoji="1" lang="zh-TW" altLang="en-US" dirty="0" smtClean="0">
                <a:solidFill>
                  <a:srgbClr val="000000"/>
                </a:solidFill>
                <a:latin typeface="Times New Roman"/>
                <a:cs typeface="Times New Roman"/>
              </a:rPr>
              <a:t>條第 </a:t>
            </a:r>
            <a:r>
              <a:rPr kumimoji="1" lang="en-US" altLang="zh-TW" dirty="0" smtClean="0">
                <a:solidFill>
                  <a:srgbClr val="000000"/>
                </a:solidFill>
                <a:latin typeface="Times New Roman"/>
                <a:cs typeface="Times New Roman"/>
              </a:rPr>
              <a:t>1 </a:t>
            </a:r>
            <a:r>
              <a:rPr kumimoji="1" lang="zh-TW" altLang="en-US" dirty="0" smtClean="0">
                <a:solidFill>
                  <a:srgbClr val="000000"/>
                </a:solidFill>
                <a:latin typeface="Times New Roman"/>
                <a:cs typeface="Times New Roman"/>
              </a:rPr>
              <a:t>項第 </a:t>
            </a:r>
            <a:r>
              <a:rPr kumimoji="1" lang="zh-TW" altLang="zh-TW" dirty="0" smtClean="0">
                <a:solidFill>
                  <a:srgbClr val="000000"/>
                </a:solidFill>
                <a:latin typeface="Times New Roman"/>
                <a:cs typeface="Times New Roman"/>
              </a:rPr>
              <a:t>3</a:t>
            </a:r>
            <a:r>
              <a:rPr kumimoji="1" lang="en-US" altLang="zh-TW" dirty="0" smtClean="0">
                <a:solidFill>
                  <a:srgbClr val="000000"/>
                </a:solidFill>
                <a:latin typeface="Times New Roman"/>
                <a:cs typeface="Times New Roman"/>
              </a:rPr>
              <a:t> </a:t>
            </a:r>
            <a:r>
              <a:rPr kumimoji="1" lang="zh-TW" altLang="en-US" dirty="0" smtClean="0">
                <a:solidFill>
                  <a:srgbClr val="000000"/>
                </a:solidFill>
                <a:latin typeface="Times New Roman"/>
                <a:cs typeface="Times New Roman"/>
              </a:rPr>
              <a:t>款。</a:t>
            </a:r>
            <a:endParaRPr kumimoji="1" lang="en-US" altLang="zh-TW" dirty="0" smtClean="0">
              <a:solidFill>
                <a:srgbClr val="000000"/>
              </a:solidFill>
              <a:latin typeface="Times New Roman"/>
              <a:cs typeface="Times New Roman"/>
            </a:endParaRPr>
          </a:p>
          <a:p>
            <a:pPr lvl="3">
              <a:lnSpc>
                <a:spcPct val="100000"/>
              </a:lnSpc>
              <a:buFont typeface="Wingdings" panose="05000000000000000000" pitchFamily="2" charset="2"/>
              <a:buChar char="u"/>
            </a:pPr>
            <a:r>
              <a:rPr lang="zh-TW" altLang="en-US" dirty="0" smtClean="0">
                <a:solidFill>
                  <a:srgbClr val="000000"/>
                </a:solidFill>
                <a:latin typeface="標楷體" pitchFamily="65" charset="-120"/>
                <a:cs typeface="Arial" charset="0"/>
              </a:rPr>
              <a:t>依</a:t>
            </a:r>
            <a:r>
              <a:rPr lang="zh-TW" altLang="en-US" b="1" u="sng" dirty="0" smtClean="0">
                <a:solidFill>
                  <a:srgbClr val="000000"/>
                </a:solidFill>
                <a:effectLst>
                  <a:outerShdw blurRad="38100" dist="38100" dir="2700000" algn="tl">
                    <a:srgbClr val="000000">
                      <a:alpha val="43137"/>
                    </a:srgbClr>
                  </a:outerShdw>
                </a:effectLst>
                <a:latin typeface="標楷體" pitchFamily="65" charset="-120"/>
                <a:cs typeface="Arial" charset="0"/>
              </a:rPr>
              <a:t>立法委員</a:t>
            </a:r>
            <a:r>
              <a:rPr lang="zh-TW" altLang="en-US" b="1" u="sng" dirty="0">
                <a:solidFill>
                  <a:srgbClr val="000000"/>
                </a:solidFill>
                <a:effectLst>
                  <a:outerShdw blurRad="38100" dist="38100" dir="2700000" algn="tl">
                    <a:srgbClr val="000000">
                      <a:alpha val="43137"/>
                    </a:srgbClr>
                  </a:outerShdw>
                </a:effectLst>
                <a:latin typeface="標楷體" pitchFamily="65" charset="-120"/>
                <a:cs typeface="Arial" charset="0"/>
              </a:rPr>
              <a:t>現有總額三分之一以上</a:t>
            </a:r>
            <a:r>
              <a:rPr lang="zh-TW" altLang="en-US" dirty="0">
                <a:solidFill>
                  <a:srgbClr val="000000"/>
                </a:solidFill>
                <a:latin typeface="標楷體" pitchFamily="65" charset="-120"/>
                <a:cs typeface="Arial" charset="0"/>
              </a:rPr>
              <a:t>之聲請，就其</a:t>
            </a:r>
            <a:r>
              <a:rPr lang="zh-TW" altLang="en-US" b="1" u="sng" dirty="0">
                <a:solidFill>
                  <a:srgbClr val="000000"/>
                </a:solidFill>
                <a:effectLst>
                  <a:outerShdw blurRad="38100" dist="38100" dir="2700000" algn="tl">
                    <a:srgbClr val="000000">
                      <a:alpha val="43137"/>
                    </a:srgbClr>
                  </a:outerShdw>
                </a:effectLst>
                <a:latin typeface="標楷體" pitchFamily="65" charset="-120"/>
                <a:cs typeface="Arial" charset="0"/>
              </a:rPr>
              <a:t>行使職權，適用憲法發生疑義</a:t>
            </a:r>
            <a:r>
              <a:rPr lang="zh-TW" altLang="en-US" dirty="0">
                <a:solidFill>
                  <a:srgbClr val="000000"/>
                </a:solidFill>
                <a:latin typeface="標楷體" pitchFamily="65" charset="-120"/>
                <a:cs typeface="Arial" charset="0"/>
              </a:rPr>
              <a:t>，或</a:t>
            </a:r>
            <a:r>
              <a:rPr lang="zh-TW" altLang="en-US" b="1" u="sng" dirty="0">
                <a:solidFill>
                  <a:srgbClr val="000000"/>
                </a:solidFill>
                <a:effectLst>
                  <a:outerShdw blurRad="38100" dist="38100" dir="2700000" algn="tl">
                    <a:srgbClr val="000000">
                      <a:alpha val="43137"/>
                    </a:srgbClr>
                  </a:outerShdw>
                </a:effectLst>
                <a:latin typeface="標楷體" pitchFamily="65" charset="-120"/>
                <a:cs typeface="Arial" charset="0"/>
              </a:rPr>
              <a:t>適用法律發生有牴觸憲法之疑義</a:t>
            </a:r>
            <a:r>
              <a:rPr lang="zh-TW" altLang="en-US" dirty="0">
                <a:solidFill>
                  <a:srgbClr val="000000"/>
                </a:solidFill>
                <a:latin typeface="標楷體" pitchFamily="65" charset="-120"/>
                <a:cs typeface="Arial" charset="0"/>
              </a:rPr>
              <a:t>者</a:t>
            </a:r>
            <a:r>
              <a:rPr lang="zh-TW" altLang="en-US" dirty="0" smtClean="0">
                <a:solidFill>
                  <a:srgbClr val="000000"/>
                </a:solidFill>
                <a:latin typeface="標楷體" pitchFamily="65" charset="-120"/>
                <a:cs typeface="Arial" charset="0"/>
              </a:rPr>
              <a:t>。</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kumimoji="1" lang="zh-TW" altLang="en-US" dirty="0" smtClean="0">
                <a:solidFill>
                  <a:srgbClr val="000000"/>
                </a:solidFill>
                <a:latin typeface="Times New Roman"/>
                <a:cs typeface="Times New Roman"/>
              </a:rPr>
              <a:t>適用憲法之疑義？</a:t>
            </a:r>
            <a:endParaRPr kumimoji="1" lang="en-US" altLang="zh-TW" dirty="0" smtClean="0">
              <a:solidFill>
                <a:srgbClr val="000000"/>
              </a:solidFill>
              <a:latin typeface="Times New Roman"/>
              <a:cs typeface="Times New Roman"/>
            </a:endParaRPr>
          </a:p>
          <a:p>
            <a:pPr lvl="3">
              <a:lnSpc>
                <a:spcPct val="100000"/>
              </a:lnSpc>
              <a:buFont typeface="Wingdings" panose="05000000000000000000" pitchFamily="2" charset="2"/>
              <a:buChar char="u"/>
            </a:pPr>
            <a:r>
              <a:rPr lang="en-US" altLang="zh-TW" dirty="0">
                <a:solidFill>
                  <a:srgbClr val="000000"/>
                </a:solidFill>
                <a:ea typeface="標楷體" charset="0"/>
              </a:rPr>
              <a:t>(</a:t>
            </a:r>
            <a:r>
              <a:rPr lang="zh-TW" altLang="en-US" dirty="0" smtClean="0">
                <a:solidFill>
                  <a:srgbClr val="000000"/>
                </a:solidFill>
                <a:ea typeface="標楷體" charset="0"/>
              </a:rPr>
              <a:t>於</a:t>
            </a:r>
            <a:r>
              <a:rPr lang="zh-TW" altLang="en-US" dirty="0">
                <a:solidFill>
                  <a:srgbClr val="000000"/>
                </a:solidFill>
                <a:ea typeface="標楷體" charset="0"/>
              </a:rPr>
              <a:t>審查大學法施行細則</a:t>
            </a:r>
            <a:r>
              <a:rPr lang="zh-TW" altLang="en-US" dirty="0" smtClean="0">
                <a:solidFill>
                  <a:srgbClr val="000000"/>
                </a:solidFill>
                <a:ea typeface="標楷體" charset="0"/>
              </a:rPr>
              <a:t>時</a:t>
            </a:r>
            <a:r>
              <a:rPr lang="en-US" altLang="zh-TW" dirty="0" smtClean="0">
                <a:solidFill>
                  <a:srgbClr val="000000"/>
                </a:solidFill>
                <a:ea typeface="標楷體" charset="0"/>
              </a:rPr>
              <a:t>)</a:t>
            </a:r>
            <a:r>
              <a:rPr lang="zh-TW" altLang="en-US" b="1" dirty="0" smtClean="0">
                <a:solidFill>
                  <a:srgbClr val="000000"/>
                </a:solidFill>
                <a:ea typeface="標楷體" charset="0"/>
              </a:rPr>
              <a:t> </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憲法</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第十一條</a:t>
            </a:r>
            <a:r>
              <a:rPr lang="zh-TW" altLang="en-US" dirty="0">
                <a:solidFill>
                  <a:srgbClr val="000000"/>
                </a:solidFill>
                <a:latin typeface="標楷體" charset="0"/>
                <a:ea typeface="標楷體" charset="0"/>
                <a:cs typeface="標楷體" charset="0"/>
              </a:rPr>
              <a:t>明定之講學自由及所賦予之大學自治精神，是否蘊含</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課程訂定</a:t>
            </a:r>
            <a:r>
              <a:rPr lang="zh-TW" altLang="en-US" dirty="0">
                <a:solidFill>
                  <a:srgbClr val="000000"/>
                </a:solidFill>
                <a:latin typeface="標楷體" charset="0"/>
                <a:ea typeface="標楷體" charset="0"/>
                <a:cs typeface="標楷體" charset="0"/>
              </a:rPr>
              <a:t>由各大學自主行使？</a:t>
            </a:r>
            <a:endParaRPr lang="en-US" altLang="zh-TW" b="1" dirty="0">
              <a:solidFill>
                <a:srgbClr val="000000"/>
              </a:solidFill>
              <a:latin typeface="標楷體" charset="0"/>
              <a:ea typeface="標楷體" charset="0"/>
              <a:cs typeface="標楷體" charset="0"/>
            </a:endParaRPr>
          </a:p>
          <a:p>
            <a:pPr lvl="3"/>
            <a:endParaRPr kumimoji="1" lang="en-US" altLang="zh-TW" dirty="0" smtClean="0">
              <a:solidFill>
                <a:srgbClr val="000000"/>
              </a:solidFill>
              <a:latin typeface="Times New Roman"/>
              <a:cs typeface="Times New Roman"/>
            </a:endParaRPr>
          </a:p>
        </p:txBody>
      </p:sp>
    </p:spTree>
    <p:extLst>
      <p:ext uri="{BB962C8B-B14F-4D97-AF65-F5344CB8AC3E}">
        <p14:creationId xmlns:p14="http://schemas.microsoft.com/office/powerpoint/2010/main" val="45005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a:xfrm>
            <a:off x="628650" y="1079266"/>
            <a:ext cx="7886700" cy="3571392"/>
          </a:xfrm>
        </p:spPr>
        <p:txBody>
          <a:bodyPr>
            <a:normAutofit fontScale="85000" lnSpcReduction="20000"/>
          </a:bodyPr>
          <a:lstStyle/>
          <a:p>
            <a:pPr>
              <a:lnSpc>
                <a:spcPct val="12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20000"/>
              </a:lnSpc>
              <a:buFont typeface="Wingdings" panose="05000000000000000000" pitchFamily="2" charset="2"/>
              <a:buChar char="l"/>
            </a:pPr>
            <a:r>
              <a:rPr kumimoji="1" lang="zh-TW" altLang="en-US" dirty="0" smtClean="0">
                <a:solidFill>
                  <a:srgbClr val="000000"/>
                </a:solidFill>
                <a:latin typeface="Times New Roman"/>
                <a:cs typeface="Times New Roman"/>
              </a:rPr>
              <a:t>相關</a:t>
            </a:r>
            <a:r>
              <a:rPr kumimoji="1" lang="zh-TW" altLang="en-US" dirty="0" smtClean="0">
                <a:solidFill>
                  <a:srgbClr val="000000"/>
                </a:solidFill>
                <a:latin typeface="Times New Roman"/>
                <a:cs typeface="Times New Roman"/>
              </a:rPr>
              <a:t>條文</a:t>
            </a:r>
            <a:endParaRPr kumimoji="1" lang="en-US" altLang="zh-TW" dirty="0" smtClean="0">
              <a:solidFill>
                <a:srgbClr val="000000"/>
              </a:solidFill>
              <a:latin typeface="Times New Roman"/>
              <a:cs typeface="Times New Roman"/>
            </a:endParaRPr>
          </a:p>
          <a:p>
            <a:pPr lvl="2">
              <a:lnSpc>
                <a:spcPct val="120000"/>
              </a:lnSpc>
              <a:buFont typeface="Wingdings" panose="05000000000000000000" pitchFamily="2" charset="2"/>
              <a:buChar char="p"/>
            </a:pPr>
            <a:r>
              <a:rPr kumimoji="1" lang="zh-TW" altLang="en-US" dirty="0" smtClean="0">
                <a:solidFill>
                  <a:srgbClr val="000000"/>
                </a:solidFill>
                <a:latin typeface="Times New Roman"/>
                <a:cs typeface="Times New Roman"/>
              </a:rPr>
              <a:t>憲法第 </a:t>
            </a:r>
            <a:r>
              <a:rPr kumimoji="1" lang="en-US" altLang="zh-TW" dirty="0" smtClean="0">
                <a:solidFill>
                  <a:srgbClr val="000000"/>
                </a:solidFill>
                <a:latin typeface="Times New Roman"/>
                <a:cs typeface="Times New Roman"/>
              </a:rPr>
              <a:t>11 </a:t>
            </a:r>
            <a:r>
              <a:rPr kumimoji="1" lang="zh-TW" altLang="en-US" dirty="0" smtClean="0">
                <a:solidFill>
                  <a:srgbClr val="000000"/>
                </a:solidFill>
                <a:latin typeface="Times New Roman"/>
                <a:cs typeface="Times New Roman"/>
              </a:rPr>
              <a:t>條</a:t>
            </a:r>
            <a:endParaRPr kumimoji="1" lang="en-US" altLang="zh-TW" dirty="0" smtClean="0">
              <a:solidFill>
                <a:srgbClr val="000000"/>
              </a:solidFill>
              <a:latin typeface="Times New Roman"/>
              <a:cs typeface="Times New Roman"/>
            </a:endParaRPr>
          </a:p>
          <a:p>
            <a:pPr lvl="3">
              <a:lnSpc>
                <a:spcPct val="120000"/>
              </a:lnSpc>
              <a:buFont typeface="Wingdings" panose="05000000000000000000" pitchFamily="2" charset="2"/>
              <a:buChar char="u"/>
            </a:pPr>
            <a:r>
              <a:rPr lang="zh-TW" altLang="zh-TW" dirty="0">
                <a:solidFill>
                  <a:schemeClr val="dk1"/>
                </a:solidFill>
                <a:latin typeface="Plantagenet Cherokee" panose="02020602070100000000" pitchFamily="18" charset="0"/>
              </a:rPr>
              <a:t>人民有言論、</a:t>
            </a:r>
            <a:r>
              <a:rPr lang="zh-TW" altLang="zh-TW" b="1" u="sng" dirty="0">
                <a:solidFill>
                  <a:schemeClr val="dk1"/>
                </a:solidFill>
                <a:effectLst>
                  <a:outerShdw blurRad="38100" dist="38100" dir="2700000" algn="tl">
                    <a:srgbClr val="000000">
                      <a:alpha val="43137"/>
                    </a:srgbClr>
                  </a:outerShdw>
                </a:effectLst>
                <a:latin typeface="Plantagenet Cherokee" panose="02020602070100000000" pitchFamily="18" charset="0"/>
              </a:rPr>
              <a:t>講學</a:t>
            </a:r>
            <a:r>
              <a:rPr lang="zh-TW" altLang="zh-TW" dirty="0">
                <a:solidFill>
                  <a:schemeClr val="dk1"/>
                </a:solidFill>
                <a:latin typeface="Plantagenet Cherokee" panose="02020602070100000000" pitchFamily="18" charset="0"/>
              </a:rPr>
              <a:t>、著作及出版之自由</a:t>
            </a:r>
            <a:r>
              <a:rPr lang="zh-TW" altLang="zh-TW" dirty="0" smtClean="0">
                <a:solidFill>
                  <a:schemeClr val="dk1"/>
                </a:solidFill>
                <a:latin typeface="Plantagenet Cherokee" panose="02020602070100000000" pitchFamily="18" charset="0"/>
              </a:rPr>
              <a:t>。</a:t>
            </a:r>
            <a:endParaRPr kumimoji="1" lang="en-US" altLang="zh-TW" dirty="0" smtClean="0">
              <a:solidFill>
                <a:srgbClr val="000000"/>
              </a:solidFill>
              <a:latin typeface="Times New Roman"/>
              <a:cs typeface="Times New Roman"/>
            </a:endParaRPr>
          </a:p>
          <a:p>
            <a:pPr lvl="2">
              <a:lnSpc>
                <a:spcPct val="120000"/>
              </a:lnSpc>
              <a:buFont typeface="Wingdings" panose="05000000000000000000" pitchFamily="2" charset="2"/>
              <a:buChar char="p"/>
            </a:pPr>
            <a:r>
              <a:rPr kumimoji="1" lang="zh-TW" altLang="en-US" dirty="0" smtClean="0">
                <a:solidFill>
                  <a:srgbClr val="000000"/>
                </a:solidFill>
                <a:latin typeface="Times New Roman"/>
                <a:cs typeface="Times New Roman"/>
              </a:rPr>
              <a:t>憲法第 </a:t>
            </a:r>
            <a:r>
              <a:rPr kumimoji="1" lang="en-US" altLang="zh-TW" dirty="0" smtClean="0">
                <a:solidFill>
                  <a:srgbClr val="000000"/>
                </a:solidFill>
                <a:latin typeface="Times New Roman"/>
                <a:cs typeface="Times New Roman"/>
              </a:rPr>
              <a:t>162 </a:t>
            </a:r>
            <a:r>
              <a:rPr kumimoji="1" lang="zh-TW" altLang="en-US" dirty="0" smtClean="0">
                <a:solidFill>
                  <a:srgbClr val="000000"/>
                </a:solidFill>
                <a:latin typeface="Times New Roman"/>
                <a:cs typeface="Times New Roman"/>
              </a:rPr>
              <a:t>條</a:t>
            </a:r>
            <a:endParaRPr kumimoji="1" lang="en-US" altLang="zh-TW" dirty="0" smtClean="0">
              <a:solidFill>
                <a:srgbClr val="000000"/>
              </a:solidFill>
              <a:latin typeface="Times New Roman"/>
              <a:cs typeface="Times New Roman"/>
            </a:endParaRPr>
          </a:p>
          <a:p>
            <a:pPr lvl="3">
              <a:lnSpc>
                <a:spcPct val="120000"/>
              </a:lnSpc>
              <a:buFont typeface="Wingdings" panose="05000000000000000000" pitchFamily="2" charset="2"/>
              <a:buChar char="u"/>
            </a:pPr>
            <a:r>
              <a:rPr lang="zh-TW" altLang="zh-TW" dirty="0">
                <a:solidFill>
                  <a:schemeClr val="dk1"/>
                </a:solidFill>
                <a:latin typeface="Plantagenet Cherokee" panose="02020602070100000000" pitchFamily="18" charset="0"/>
              </a:rPr>
              <a:t>全國公私立之教育文化機關，</a:t>
            </a:r>
            <a:r>
              <a:rPr lang="zh-TW" altLang="zh-TW" b="1" u="sng" dirty="0">
                <a:solidFill>
                  <a:schemeClr val="dk1"/>
                </a:solidFill>
                <a:effectLst>
                  <a:outerShdw blurRad="38100" dist="38100" dir="2700000" algn="tl">
                    <a:srgbClr val="000000">
                      <a:alpha val="43137"/>
                    </a:srgbClr>
                  </a:outerShdw>
                </a:effectLst>
                <a:latin typeface="Plantagenet Cherokee" panose="02020602070100000000" pitchFamily="18" charset="0"/>
              </a:rPr>
              <a:t>依法律</a:t>
            </a:r>
            <a:r>
              <a:rPr lang="zh-TW" altLang="zh-TW" dirty="0">
                <a:solidFill>
                  <a:schemeClr val="dk1"/>
                </a:solidFill>
                <a:latin typeface="Plantagenet Cherokee" panose="02020602070100000000" pitchFamily="18" charset="0"/>
              </a:rPr>
              <a:t>受國家之</a:t>
            </a:r>
            <a:r>
              <a:rPr lang="zh-TW" altLang="zh-TW" b="1" u="sng" dirty="0">
                <a:solidFill>
                  <a:schemeClr val="dk1"/>
                </a:solidFill>
                <a:effectLst>
                  <a:outerShdw blurRad="38100" dist="38100" dir="2700000" algn="tl">
                    <a:srgbClr val="000000">
                      <a:alpha val="43137"/>
                    </a:srgbClr>
                  </a:outerShdw>
                </a:effectLst>
                <a:latin typeface="Plantagenet Cherokee" panose="02020602070100000000" pitchFamily="18" charset="0"/>
              </a:rPr>
              <a:t>監督</a:t>
            </a:r>
            <a:r>
              <a:rPr lang="zh-TW" altLang="zh-TW" dirty="0" smtClean="0">
                <a:solidFill>
                  <a:schemeClr val="dk1"/>
                </a:solidFill>
                <a:latin typeface="Plantagenet Cherokee" panose="02020602070100000000" pitchFamily="18" charset="0"/>
              </a:rPr>
              <a:t>。</a:t>
            </a:r>
            <a:endParaRPr lang="en-US" altLang="zh-TW" dirty="0" smtClean="0">
              <a:solidFill>
                <a:schemeClr val="dk1"/>
              </a:solidFill>
              <a:latin typeface="Plantagenet Cherokee" panose="02020602070100000000" pitchFamily="18" charset="0"/>
            </a:endParaRPr>
          </a:p>
          <a:p>
            <a:pPr lvl="2">
              <a:lnSpc>
                <a:spcPct val="120000"/>
              </a:lnSpc>
              <a:buFont typeface="Wingdings" panose="05000000000000000000" pitchFamily="2" charset="2"/>
              <a:buChar char="p"/>
            </a:pPr>
            <a:r>
              <a:rPr lang="zh-TW" altLang="en-US" dirty="0" smtClean="0">
                <a:latin typeface="Plantagenet Cherokee" panose="02020602070100000000" pitchFamily="18" charset="0"/>
                <a:cs typeface="Arial" charset="0"/>
              </a:rPr>
              <a:t>大學法第 </a:t>
            </a:r>
            <a:r>
              <a:rPr lang="en-US" altLang="zh-TW" dirty="0" smtClean="0">
                <a:latin typeface="Plantagenet Cherokee" panose="02020602070100000000" pitchFamily="18" charset="0"/>
                <a:cs typeface="Arial" charset="0"/>
              </a:rPr>
              <a:t>1 </a:t>
            </a:r>
            <a:r>
              <a:rPr lang="zh-TW" altLang="en-US" dirty="0" smtClean="0">
                <a:latin typeface="Plantagenet Cherokee" panose="02020602070100000000" pitchFamily="18" charset="0"/>
                <a:cs typeface="Arial" charset="0"/>
              </a:rPr>
              <a:t>條</a:t>
            </a:r>
            <a:endParaRPr lang="en-US" altLang="zh-TW" dirty="0" smtClean="0">
              <a:latin typeface="Plantagenet Cherokee" panose="02020602070100000000" pitchFamily="18" charset="0"/>
              <a:cs typeface="Arial" charset="0"/>
            </a:endParaRPr>
          </a:p>
          <a:p>
            <a:pPr lvl="3">
              <a:lnSpc>
                <a:spcPct val="120000"/>
              </a:lnSpc>
              <a:buFont typeface="Wingdings" panose="05000000000000000000" pitchFamily="2" charset="2"/>
              <a:buChar char="u"/>
            </a:pPr>
            <a:r>
              <a:rPr lang="en-US" altLang="zh-TW" dirty="0" smtClean="0">
                <a:latin typeface="Plantagenet Cherokee" panose="02020602070100000000" pitchFamily="18" charset="0"/>
                <a:cs typeface="Arial" charset="0"/>
              </a:rPr>
              <a:t>II</a:t>
            </a:r>
            <a:r>
              <a:rPr lang="zh-TW" altLang="en-US" dirty="0" smtClean="0">
                <a:latin typeface="Plantagenet Cherokee" panose="02020602070100000000" pitchFamily="18" charset="0"/>
                <a:cs typeface="Arial" charset="0"/>
              </a:rPr>
              <a:t> </a:t>
            </a:r>
            <a:r>
              <a:rPr lang="zh-TW" altLang="zh-TW" dirty="0" smtClean="0">
                <a:solidFill>
                  <a:schemeClr val="dk1"/>
                </a:solidFill>
                <a:latin typeface="Plantagenet Cherokee" panose="02020602070100000000" pitchFamily="18" charset="0"/>
              </a:rPr>
              <a:t>大學</a:t>
            </a:r>
            <a:r>
              <a:rPr lang="zh-TW" altLang="zh-TW" dirty="0">
                <a:solidFill>
                  <a:schemeClr val="dk1"/>
                </a:solidFill>
                <a:latin typeface="Plantagenet Cherokee" panose="02020602070100000000" pitchFamily="18" charset="0"/>
              </a:rPr>
              <a:t>應受</a:t>
            </a:r>
            <a:r>
              <a:rPr lang="zh-TW" altLang="zh-TW" b="1" u="sng" dirty="0">
                <a:solidFill>
                  <a:schemeClr val="dk1"/>
                </a:solidFill>
                <a:effectLst>
                  <a:outerShdw blurRad="38100" dist="38100" dir="2700000" algn="tl">
                    <a:srgbClr val="000000">
                      <a:alpha val="43137"/>
                    </a:srgbClr>
                  </a:outerShdw>
                </a:effectLst>
                <a:latin typeface="Plantagenet Cherokee" panose="02020602070100000000" pitchFamily="18" charset="0"/>
              </a:rPr>
              <a:t>學術自由</a:t>
            </a:r>
            <a:r>
              <a:rPr lang="zh-TW" altLang="zh-TW" dirty="0">
                <a:solidFill>
                  <a:schemeClr val="dk1"/>
                </a:solidFill>
                <a:latin typeface="Plantagenet Cherokee" panose="02020602070100000000" pitchFamily="18" charset="0"/>
              </a:rPr>
              <a:t>之保障，並在法律規定範圍內，享有</a:t>
            </a:r>
            <a:r>
              <a:rPr lang="zh-TW" altLang="zh-TW" b="1" u="sng" dirty="0">
                <a:solidFill>
                  <a:schemeClr val="dk1"/>
                </a:solidFill>
                <a:latin typeface="Plantagenet Cherokee" panose="02020602070100000000" pitchFamily="18" charset="0"/>
              </a:rPr>
              <a:t>自治</a:t>
            </a:r>
            <a:r>
              <a:rPr lang="zh-TW" altLang="zh-TW" dirty="0">
                <a:solidFill>
                  <a:schemeClr val="dk1"/>
                </a:solidFill>
                <a:latin typeface="Plantagenet Cherokee" panose="02020602070100000000" pitchFamily="18" charset="0"/>
              </a:rPr>
              <a:t>權。</a:t>
            </a:r>
            <a:endParaRPr lang="zh-TW" altLang="en-US" dirty="0">
              <a:latin typeface="Plantagenet Cherokee" panose="02020602070100000000" pitchFamily="18" charset="0"/>
              <a:cs typeface="Arial" charset="0"/>
            </a:endParaRPr>
          </a:p>
          <a:p>
            <a:pPr lvl="2">
              <a:lnSpc>
                <a:spcPct val="120000"/>
              </a:lnSpc>
              <a:buFont typeface="Wingdings" panose="05000000000000000000" pitchFamily="2" charset="2"/>
              <a:buChar char="p"/>
            </a:pPr>
            <a:r>
              <a:rPr lang="zh-TW" altLang="en-US" dirty="0" smtClean="0">
                <a:latin typeface="Plantagenet Cherokee" panose="02020602070100000000" pitchFamily="18" charset="0"/>
                <a:cs typeface="Arial" charset="0"/>
              </a:rPr>
              <a:t>大學法第 </a:t>
            </a:r>
            <a:r>
              <a:rPr lang="en-US" altLang="zh-TW" dirty="0" smtClean="0">
                <a:latin typeface="Plantagenet Cherokee" panose="02020602070100000000" pitchFamily="18" charset="0"/>
                <a:cs typeface="Arial" charset="0"/>
              </a:rPr>
              <a:t>4 </a:t>
            </a:r>
            <a:r>
              <a:rPr lang="zh-TW" altLang="en-US" dirty="0" smtClean="0">
                <a:latin typeface="Plantagenet Cherokee" panose="02020602070100000000" pitchFamily="18" charset="0"/>
                <a:cs typeface="Arial" charset="0"/>
              </a:rPr>
              <a:t>條</a:t>
            </a:r>
            <a:endParaRPr lang="en-US" altLang="zh-TW" dirty="0" smtClean="0">
              <a:latin typeface="Plantagenet Cherokee" panose="02020602070100000000" pitchFamily="18" charset="0"/>
              <a:cs typeface="Arial" charset="0"/>
            </a:endParaRPr>
          </a:p>
          <a:p>
            <a:pPr lvl="3">
              <a:lnSpc>
                <a:spcPct val="120000"/>
              </a:lnSpc>
              <a:buFont typeface="Wingdings" panose="05000000000000000000" pitchFamily="2" charset="2"/>
              <a:buChar char="u"/>
            </a:pPr>
            <a:r>
              <a:rPr lang="zh-TW" altLang="en-US" dirty="0" smtClean="0"/>
              <a:t>大學之</a:t>
            </a:r>
            <a:r>
              <a:rPr lang="zh-TW" altLang="en-US" dirty="0"/>
              <a:t>設立，須合於大學設立標準；大學設立標準，由</a:t>
            </a:r>
            <a:r>
              <a:rPr lang="zh-TW" altLang="en-US" b="1" u="sng" dirty="0">
                <a:effectLst>
                  <a:outerShdw blurRad="38100" dist="38100" dir="2700000" algn="tl">
                    <a:srgbClr val="000000">
                      <a:alpha val="43137"/>
                    </a:srgbClr>
                  </a:outerShdw>
                </a:effectLst>
              </a:rPr>
              <a:t>教育部</a:t>
            </a:r>
            <a:r>
              <a:rPr lang="zh-TW" altLang="en-US" dirty="0"/>
              <a:t>定之</a:t>
            </a:r>
            <a:r>
              <a:rPr lang="zh-TW" altLang="en-US" b="1" dirty="0" smtClean="0"/>
              <a:t>。</a:t>
            </a:r>
            <a:endParaRPr lang="en-US" altLang="zh-TW" dirty="0"/>
          </a:p>
          <a:p>
            <a:pPr lvl="3">
              <a:lnSpc>
                <a:spcPct val="120000"/>
              </a:lnSpc>
              <a:buFont typeface="Wingdings" panose="05000000000000000000" pitchFamily="2" charset="2"/>
              <a:buChar char="u"/>
            </a:pPr>
            <a:r>
              <a:rPr lang="zh-TW" altLang="en-US" dirty="0" smtClean="0"/>
              <a:t>大學之變更或停辦</a:t>
            </a:r>
            <a:r>
              <a:rPr lang="zh-TW" altLang="en-US" dirty="0"/>
              <a:t>，須經</a:t>
            </a:r>
            <a:r>
              <a:rPr lang="zh-TW" altLang="en-US" b="1" u="sng" dirty="0">
                <a:effectLst>
                  <a:outerShdw blurRad="38100" dist="38100" dir="2700000" algn="tl">
                    <a:srgbClr val="000000">
                      <a:alpha val="43137"/>
                    </a:srgbClr>
                  </a:outerShdw>
                </a:effectLst>
              </a:rPr>
              <a:t>教育部</a:t>
            </a:r>
            <a:r>
              <a:rPr lang="zh-TW" altLang="en-US" dirty="0"/>
              <a:t>核准</a:t>
            </a:r>
            <a:r>
              <a:rPr lang="zh-TW" altLang="en-US" dirty="0" smtClean="0"/>
              <a:t>。</a:t>
            </a:r>
            <a:endParaRPr lang="en-US" altLang="zh-TW" dirty="0"/>
          </a:p>
          <a:p>
            <a:pPr lvl="3">
              <a:lnSpc>
                <a:spcPct val="120000"/>
              </a:lnSpc>
              <a:buFont typeface="Wingdings" panose="05000000000000000000" pitchFamily="2" charset="2"/>
              <a:buChar char="u"/>
            </a:pPr>
            <a:r>
              <a:rPr lang="zh-TW" altLang="en-US" dirty="0" smtClean="0"/>
              <a:t>各大學之發展方向及重點</a:t>
            </a:r>
            <a:r>
              <a:rPr lang="zh-TW" altLang="en-US" dirty="0"/>
              <a:t>，由各校依國家需要及學校特色自行規劃，報經教育部核備後實施，並由</a:t>
            </a:r>
            <a:r>
              <a:rPr lang="zh-TW" altLang="en-US" b="1" u="sng" dirty="0">
                <a:effectLst>
                  <a:outerShdw blurRad="38100" dist="38100" dir="2700000" algn="tl">
                    <a:srgbClr val="000000">
                      <a:alpha val="43137"/>
                    </a:srgbClr>
                  </a:outerShdw>
                </a:effectLst>
              </a:rPr>
              <a:t>教育部</a:t>
            </a:r>
            <a:r>
              <a:rPr lang="zh-TW" altLang="en-US" dirty="0"/>
              <a:t>評鑑之。</a:t>
            </a:r>
          </a:p>
          <a:p>
            <a:pPr lvl="3">
              <a:lnSpc>
                <a:spcPct val="120000"/>
              </a:lnSpc>
            </a:pPr>
            <a:endParaRPr kumimoji="1" lang="en-US" altLang="zh-TW" dirty="0" smtClean="0">
              <a:solidFill>
                <a:srgbClr val="000000"/>
              </a:solidFill>
              <a:latin typeface="Times New Roman"/>
              <a:cs typeface="Times New Roman"/>
            </a:endParaRPr>
          </a:p>
        </p:txBody>
      </p:sp>
    </p:spTree>
    <p:extLst>
      <p:ext uri="{BB962C8B-B14F-4D97-AF65-F5344CB8AC3E}">
        <p14:creationId xmlns:p14="http://schemas.microsoft.com/office/powerpoint/2010/main" val="641828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相關條文</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kumimoji="1" lang="zh-TW" altLang="en-US" dirty="0" smtClean="0">
                <a:solidFill>
                  <a:srgbClr val="000000"/>
                </a:solidFill>
                <a:latin typeface="Times New Roman"/>
                <a:cs typeface="Times New Roman"/>
              </a:rPr>
              <a:t>大學法第 </a:t>
            </a:r>
            <a:r>
              <a:rPr kumimoji="1" lang="en-US" altLang="zh-TW" dirty="0" smtClean="0">
                <a:solidFill>
                  <a:srgbClr val="000000"/>
                </a:solidFill>
                <a:latin typeface="Times New Roman"/>
                <a:cs typeface="Times New Roman"/>
              </a:rPr>
              <a:t>8 </a:t>
            </a:r>
            <a:r>
              <a:rPr kumimoji="1" lang="zh-TW" altLang="en-US" dirty="0" smtClean="0">
                <a:solidFill>
                  <a:srgbClr val="000000"/>
                </a:solidFill>
                <a:latin typeface="Times New Roman"/>
                <a:cs typeface="Times New Roman"/>
              </a:rPr>
              <a:t>條</a:t>
            </a:r>
            <a:endParaRPr kumimoji="1" lang="en-US" altLang="zh-TW" dirty="0">
              <a:solidFill>
                <a:srgbClr val="000000"/>
              </a:solidFill>
              <a:latin typeface="Times New Roman"/>
              <a:cs typeface="Times New Roman"/>
            </a:endParaRPr>
          </a:p>
          <a:p>
            <a:pPr lvl="3">
              <a:lnSpc>
                <a:spcPct val="100000"/>
              </a:lnSpc>
              <a:buFont typeface="Wingdings" panose="05000000000000000000" pitchFamily="2" charset="2"/>
              <a:buChar char="u"/>
            </a:pPr>
            <a:r>
              <a:rPr lang="zh-TW" altLang="en-US" dirty="0" smtClean="0">
                <a:solidFill>
                  <a:schemeClr val="dk1"/>
                </a:solidFill>
                <a:latin typeface="Times New Roman"/>
                <a:cs typeface="Times New Roman"/>
              </a:rPr>
              <a:t>各大學應依本</a:t>
            </a:r>
            <a:r>
              <a:rPr lang="zh-TW" altLang="en-US" dirty="0">
                <a:solidFill>
                  <a:schemeClr val="dk1"/>
                </a:solidFill>
                <a:latin typeface="Times New Roman"/>
                <a:cs typeface="Times New Roman"/>
              </a:rPr>
              <a:t>法規定，擬定組織規程，報請</a:t>
            </a:r>
            <a:r>
              <a:rPr lang="zh-TW" altLang="en-US" b="1" u="sng" dirty="0">
                <a:solidFill>
                  <a:schemeClr val="dk1"/>
                </a:solidFill>
                <a:effectLst>
                  <a:outerShdw blurRad="38100" dist="38100" dir="2700000" algn="tl">
                    <a:srgbClr val="000000">
                      <a:alpha val="43137"/>
                    </a:srgbClr>
                  </a:outerShdw>
                </a:effectLst>
                <a:latin typeface="Times New Roman"/>
                <a:cs typeface="Times New Roman"/>
              </a:rPr>
              <a:t>教育部</a:t>
            </a:r>
            <a:r>
              <a:rPr lang="zh-TW" altLang="en-US" dirty="0">
                <a:solidFill>
                  <a:schemeClr val="dk1"/>
                </a:solidFill>
                <a:latin typeface="Times New Roman"/>
                <a:cs typeface="Times New Roman"/>
              </a:rPr>
              <a:t>核定後實施。</a:t>
            </a:r>
            <a:endParaRPr lang="zh-TW" altLang="en-US" dirty="0">
              <a:latin typeface="Times New Roman"/>
              <a:cs typeface="Times New Roman"/>
            </a:endParaRPr>
          </a:p>
          <a:p>
            <a:pPr lvl="2">
              <a:lnSpc>
                <a:spcPct val="100000"/>
              </a:lnSpc>
              <a:buFont typeface="Wingdings" panose="05000000000000000000" pitchFamily="2" charset="2"/>
              <a:buChar char="p"/>
            </a:pPr>
            <a:r>
              <a:rPr kumimoji="1" lang="zh-TW" altLang="en-US" dirty="0" smtClean="0">
                <a:solidFill>
                  <a:srgbClr val="000000"/>
                </a:solidFill>
                <a:latin typeface="Times New Roman"/>
                <a:cs typeface="Times New Roman"/>
              </a:rPr>
              <a:t>大學法第 </a:t>
            </a:r>
            <a:r>
              <a:rPr kumimoji="1" lang="en-US" altLang="zh-TW" dirty="0" smtClean="0">
                <a:solidFill>
                  <a:srgbClr val="000000"/>
                </a:solidFill>
                <a:latin typeface="Times New Roman"/>
                <a:cs typeface="Times New Roman"/>
              </a:rPr>
              <a:t>11 </a:t>
            </a:r>
            <a:r>
              <a:rPr kumimoji="1" lang="zh-TW" altLang="en-US" dirty="0" smtClean="0">
                <a:solidFill>
                  <a:srgbClr val="000000"/>
                </a:solidFill>
                <a:latin typeface="Times New Roman"/>
                <a:cs typeface="Times New Roman"/>
              </a:rPr>
              <a:t>條</a:t>
            </a:r>
            <a:endParaRPr kumimoji="1" lang="en-US" altLang="zh-TW" dirty="0">
              <a:solidFill>
                <a:srgbClr val="000000"/>
              </a:solidFill>
              <a:latin typeface="Times New Roman"/>
              <a:cs typeface="Times New Roman"/>
            </a:endParaRPr>
          </a:p>
          <a:p>
            <a:pPr lvl="3">
              <a:lnSpc>
                <a:spcPct val="100000"/>
              </a:lnSpc>
              <a:buFont typeface="Wingdings" panose="05000000000000000000" pitchFamily="2" charset="2"/>
              <a:buChar char="u"/>
            </a:pPr>
            <a:r>
              <a:rPr kumimoji="1" lang="zh-TW" altLang="zh-TW" dirty="0" smtClean="0">
                <a:solidFill>
                  <a:srgbClr val="000000"/>
                </a:solidFill>
                <a:latin typeface="Times New Roman"/>
                <a:cs typeface="Times New Roman"/>
              </a:rPr>
              <a:t>I</a:t>
            </a:r>
            <a:r>
              <a:rPr kumimoji="1" lang="en-US" altLang="zh-TW" dirty="0" smtClean="0">
                <a:solidFill>
                  <a:srgbClr val="000000"/>
                </a:solidFill>
                <a:latin typeface="Times New Roman"/>
                <a:cs typeface="Times New Roman"/>
              </a:rPr>
              <a:t>II</a:t>
            </a:r>
            <a:r>
              <a:rPr kumimoji="1" lang="zh-TW" altLang="en-US" dirty="0" smtClean="0">
                <a:solidFill>
                  <a:srgbClr val="000000"/>
                </a:solidFill>
                <a:latin typeface="Times New Roman"/>
                <a:cs typeface="Times New Roman"/>
              </a:rPr>
              <a:t> </a:t>
            </a:r>
            <a:r>
              <a:rPr lang="zh-TW" altLang="en-US" dirty="0" smtClean="0">
                <a:solidFill>
                  <a:schemeClr val="dk1"/>
                </a:solidFill>
                <a:latin typeface="Times New Roman"/>
                <a:cs typeface="Times New Roman"/>
              </a:rPr>
              <a:t>大學因教學</a:t>
            </a:r>
            <a:r>
              <a:rPr lang="zh-TW" altLang="en-US" dirty="0">
                <a:solidFill>
                  <a:schemeClr val="dk1"/>
                </a:solidFill>
                <a:latin typeface="Times New Roman"/>
                <a:cs typeface="Times New Roman"/>
              </a:rPr>
              <a:t>、研究、推廣之需要，得設各種研究中心、電子計算機中心及其他單位，其辦法由學校擬定，報請</a:t>
            </a:r>
            <a:r>
              <a:rPr lang="zh-TW" altLang="en-US" b="1" u="sng" dirty="0">
                <a:solidFill>
                  <a:schemeClr val="dk1"/>
                </a:solidFill>
                <a:effectLst>
                  <a:outerShdw blurRad="38100" dist="38100" dir="2700000" algn="tl">
                    <a:srgbClr val="000000">
                      <a:alpha val="43137"/>
                    </a:srgbClr>
                  </a:outerShdw>
                </a:effectLst>
                <a:latin typeface="Times New Roman"/>
                <a:cs typeface="Times New Roman"/>
              </a:rPr>
              <a:t>教育部</a:t>
            </a:r>
            <a:r>
              <a:rPr lang="zh-TW" altLang="en-US" dirty="0">
                <a:solidFill>
                  <a:schemeClr val="dk1"/>
                </a:solidFill>
                <a:latin typeface="Times New Roman"/>
                <a:cs typeface="Times New Roman"/>
              </a:rPr>
              <a:t>核定之。</a:t>
            </a:r>
            <a:endParaRPr lang="zh-TW" altLang="en-US" dirty="0">
              <a:latin typeface="Times New Roman"/>
              <a:cs typeface="Times New Roman"/>
            </a:endParaRPr>
          </a:p>
          <a:p>
            <a:pPr lvl="2">
              <a:lnSpc>
                <a:spcPct val="100000"/>
              </a:lnSpc>
              <a:buFont typeface="Wingdings" panose="05000000000000000000" pitchFamily="2" charset="2"/>
              <a:buChar char="p"/>
            </a:pPr>
            <a:r>
              <a:rPr lang="zh-TW" altLang="en-US" dirty="0" smtClean="0">
                <a:latin typeface="Times New Roman"/>
                <a:cs typeface="Times New Roman"/>
              </a:rPr>
              <a:t>大學法第 </a:t>
            </a:r>
            <a:r>
              <a:rPr lang="zh-TW" altLang="zh-TW" dirty="0" smtClean="0">
                <a:latin typeface="Times New Roman"/>
                <a:cs typeface="Times New Roman"/>
              </a:rPr>
              <a:t>2</a:t>
            </a:r>
            <a:r>
              <a:rPr lang="en-US" altLang="zh-TW" dirty="0" smtClean="0">
                <a:latin typeface="Times New Roman"/>
                <a:cs typeface="Times New Roman"/>
              </a:rPr>
              <a:t>2 </a:t>
            </a:r>
            <a:r>
              <a:rPr lang="zh-TW" altLang="en-US" dirty="0" smtClean="0">
                <a:latin typeface="Times New Roman"/>
                <a:cs typeface="Times New Roman"/>
              </a:rPr>
              <a:t>條</a:t>
            </a:r>
            <a:endParaRPr lang="en-US" altLang="zh-TW" dirty="0">
              <a:latin typeface="Times New Roman"/>
              <a:cs typeface="Times New Roman"/>
            </a:endParaRPr>
          </a:p>
          <a:p>
            <a:pPr lvl="3">
              <a:lnSpc>
                <a:spcPct val="100000"/>
              </a:lnSpc>
              <a:buFont typeface="Wingdings" panose="05000000000000000000" pitchFamily="2" charset="2"/>
              <a:buChar char="u"/>
            </a:pPr>
            <a:r>
              <a:rPr lang="zh-TW" altLang="zh-TW" dirty="0" smtClean="0">
                <a:latin typeface="Times New Roman"/>
                <a:cs typeface="Times New Roman"/>
              </a:rPr>
              <a:t>I</a:t>
            </a:r>
            <a:r>
              <a:rPr lang="en-US" altLang="zh-TW" dirty="0" smtClean="0">
                <a:latin typeface="Times New Roman"/>
                <a:cs typeface="Times New Roman"/>
              </a:rPr>
              <a:t>V</a:t>
            </a:r>
            <a:r>
              <a:rPr lang="zh-TW" altLang="en-US" dirty="0" smtClean="0">
                <a:latin typeface="Times New Roman"/>
                <a:cs typeface="Times New Roman"/>
              </a:rPr>
              <a:t> 前三項之公開招生辦法由學校擬</a:t>
            </a:r>
            <a:r>
              <a:rPr lang="zh-TW" altLang="en-US" dirty="0">
                <a:latin typeface="Times New Roman"/>
                <a:cs typeface="Times New Roman"/>
              </a:rPr>
              <a:t>定，報請</a:t>
            </a:r>
            <a:r>
              <a:rPr lang="zh-TW" altLang="en-US" b="1" u="sng" dirty="0">
                <a:effectLst>
                  <a:outerShdw blurRad="38100" dist="38100" dir="2700000" algn="tl">
                    <a:srgbClr val="000000">
                      <a:alpha val="43137"/>
                    </a:srgbClr>
                  </a:outerShdw>
                </a:effectLst>
                <a:latin typeface="Times New Roman"/>
                <a:cs typeface="Times New Roman"/>
              </a:rPr>
              <a:t>教育部</a:t>
            </a:r>
            <a:r>
              <a:rPr lang="zh-TW" altLang="en-US" dirty="0">
                <a:latin typeface="Times New Roman"/>
                <a:cs typeface="Times New Roman"/>
              </a:rPr>
              <a:t>核定後實施</a:t>
            </a:r>
            <a:r>
              <a:rPr lang="zh-TW" altLang="en-US" b="1" dirty="0" smtClean="0">
                <a:latin typeface="Times New Roman"/>
                <a:cs typeface="Times New Roman"/>
              </a:rPr>
              <a:t>。</a:t>
            </a:r>
            <a:endParaRPr lang="en-US" altLang="zh-TW" dirty="0">
              <a:latin typeface="Times New Roman"/>
              <a:cs typeface="Times New Roman"/>
            </a:endParaRPr>
          </a:p>
          <a:p>
            <a:pPr lvl="3">
              <a:lnSpc>
                <a:spcPct val="100000"/>
              </a:lnSpc>
              <a:buFont typeface="Wingdings" panose="05000000000000000000" pitchFamily="2" charset="2"/>
              <a:buChar char="u"/>
            </a:pPr>
            <a:r>
              <a:rPr lang="zh-TW" altLang="zh-TW" dirty="0" smtClean="0">
                <a:latin typeface="Times New Roman"/>
                <a:cs typeface="Times New Roman"/>
              </a:rPr>
              <a:t>V</a:t>
            </a:r>
            <a:r>
              <a:rPr lang="zh-TW" altLang="en-US" dirty="0" smtClean="0">
                <a:latin typeface="Times New Roman"/>
                <a:cs typeface="Times New Roman"/>
              </a:rPr>
              <a:t> 第一項</a:t>
            </a:r>
            <a:r>
              <a:rPr lang="zh-TW" altLang="en-US" dirty="0">
                <a:latin typeface="Times New Roman"/>
                <a:cs typeface="Times New Roman"/>
              </a:rPr>
              <a:t>至第三項之同等學力標準及第三項之碩士班研究生逕修讀博士學位辦法由</a:t>
            </a:r>
            <a:r>
              <a:rPr lang="zh-TW" altLang="en-US" b="1" u="sng" dirty="0">
                <a:effectLst>
                  <a:outerShdw blurRad="38100" dist="38100" dir="2700000" algn="tl">
                    <a:srgbClr val="000000">
                      <a:alpha val="43137"/>
                    </a:srgbClr>
                  </a:outerShdw>
                </a:effectLst>
                <a:latin typeface="Times New Roman"/>
                <a:cs typeface="Times New Roman"/>
              </a:rPr>
              <a:t>教育部</a:t>
            </a:r>
            <a:r>
              <a:rPr lang="zh-TW" altLang="en-US" dirty="0">
                <a:latin typeface="Times New Roman"/>
                <a:cs typeface="Times New Roman"/>
              </a:rPr>
              <a:t>分別定之。</a:t>
            </a:r>
          </a:p>
          <a:p>
            <a:pPr lvl="3"/>
            <a:endParaRPr kumimoji="1" lang="en-US" altLang="zh-TW" dirty="0" smtClean="0">
              <a:solidFill>
                <a:srgbClr val="000000"/>
              </a:solidFill>
              <a:latin typeface="Times New Roman"/>
              <a:cs typeface="Times New Roman"/>
            </a:endParaRPr>
          </a:p>
        </p:txBody>
      </p:sp>
    </p:spTree>
    <p:extLst>
      <p:ext uri="{BB962C8B-B14F-4D97-AF65-F5344CB8AC3E}">
        <p14:creationId xmlns:p14="http://schemas.microsoft.com/office/powerpoint/2010/main" val="3354524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釋字第 </a:t>
            </a:r>
            <a:r>
              <a:rPr kumimoji="1" lang="en-US" altLang="zh-TW" b="1" dirty="0" smtClean="0">
                <a:solidFill>
                  <a:srgbClr val="000000"/>
                </a:solidFill>
                <a:effectLst>
                  <a:outerShdw blurRad="38100" dist="38100" dir="2700000" algn="tl">
                    <a:srgbClr val="000000">
                      <a:alpha val="43137"/>
                    </a:srgbClr>
                  </a:outerShdw>
                </a:effectLst>
              </a:rPr>
              <a:t>380 </a:t>
            </a:r>
            <a:r>
              <a:rPr kumimoji="1" lang="zh-TW" altLang="en-US" b="1" dirty="0" smtClean="0">
                <a:solidFill>
                  <a:srgbClr val="000000"/>
                </a:solidFill>
                <a:effectLst>
                  <a:outerShdw blurRad="38100" dist="38100" dir="2700000" algn="tl">
                    <a:srgbClr val="000000">
                      <a:alpha val="43137"/>
                    </a:srgbClr>
                  </a:outerShdw>
                </a:effectLst>
              </a:rPr>
              <a:t>號解釋</a:t>
            </a:r>
            <a:endParaRPr kumimoji="1" lang="en-US" altLang="zh-TW" b="1" dirty="0" smtClean="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solidFill>
                  <a:srgbClr val="000000"/>
                </a:solidFill>
              </a:rPr>
              <a:t>相關條文</a:t>
            </a:r>
            <a:endParaRPr kumimoji="1" lang="en-US" altLang="zh-TW" dirty="0" smtClean="0">
              <a:solidFill>
                <a:srgbClr val="000000"/>
              </a:solidFill>
            </a:endParaRPr>
          </a:p>
          <a:p>
            <a:pPr lvl="2">
              <a:lnSpc>
                <a:spcPct val="100000"/>
              </a:lnSpc>
              <a:buFont typeface="Wingdings" panose="05000000000000000000" pitchFamily="2" charset="2"/>
              <a:buChar char="p"/>
            </a:pPr>
            <a:r>
              <a:rPr kumimoji="1" lang="zh-TW" altLang="en-US" dirty="0" smtClean="0">
                <a:solidFill>
                  <a:srgbClr val="000000"/>
                </a:solidFill>
              </a:rPr>
              <a:t>大學法施行細則第 </a:t>
            </a:r>
            <a:r>
              <a:rPr kumimoji="1" lang="zh-TW" altLang="zh-TW" dirty="0" smtClean="0">
                <a:solidFill>
                  <a:srgbClr val="000000"/>
                </a:solidFill>
              </a:rPr>
              <a:t>2</a:t>
            </a:r>
            <a:r>
              <a:rPr kumimoji="1" lang="en-US" altLang="zh-TW" dirty="0" smtClean="0">
                <a:solidFill>
                  <a:srgbClr val="000000"/>
                </a:solidFill>
              </a:rPr>
              <a:t>2 </a:t>
            </a:r>
            <a:r>
              <a:rPr kumimoji="1" lang="zh-TW" altLang="en-US" dirty="0" smtClean="0">
                <a:solidFill>
                  <a:srgbClr val="000000"/>
                </a:solidFill>
              </a:rPr>
              <a:t>條</a:t>
            </a:r>
            <a:endParaRPr kumimoji="1" lang="en-US" altLang="zh-TW" dirty="0" smtClean="0">
              <a:solidFill>
                <a:srgbClr val="000000"/>
              </a:solidFill>
            </a:endParaRPr>
          </a:p>
          <a:p>
            <a:pPr lvl="3">
              <a:lnSpc>
                <a:spcPct val="100000"/>
              </a:lnSpc>
              <a:buFont typeface="Wingdings" panose="05000000000000000000" pitchFamily="2" charset="2"/>
              <a:buChar char="u"/>
            </a:pPr>
            <a:r>
              <a:rPr kumimoji="1" lang="zh-TW" altLang="zh-TW" dirty="0" smtClean="0">
                <a:solidFill>
                  <a:srgbClr val="000000"/>
                </a:solidFill>
              </a:rPr>
              <a:t>I</a:t>
            </a:r>
            <a:r>
              <a:rPr kumimoji="1" lang="zh-TW" altLang="en-US" dirty="0" smtClean="0">
                <a:solidFill>
                  <a:srgbClr val="000000"/>
                </a:solidFill>
              </a:rPr>
              <a:t> </a:t>
            </a:r>
            <a:r>
              <a:rPr lang="zh-TW" altLang="en-US" dirty="0" smtClean="0"/>
              <a:t>大學各學系修讀學士學位學生應修學分</a:t>
            </a:r>
            <a:r>
              <a:rPr lang="zh-TW" altLang="en-US" dirty="0"/>
              <a:t>，分各大學</a:t>
            </a:r>
            <a:r>
              <a:rPr lang="zh-TW" altLang="en-US" b="1" u="sng" dirty="0">
                <a:effectLst>
                  <a:outerShdw blurRad="38100" dist="38100" dir="2700000" algn="tl">
                    <a:srgbClr val="000000">
                      <a:alpha val="43137"/>
                    </a:srgbClr>
                  </a:outerShdw>
                </a:effectLst>
              </a:rPr>
              <a:t>共同必修科目</a:t>
            </a:r>
            <a:r>
              <a:rPr kumimoji="1" lang="zh-TW" altLang="en-US" dirty="0">
                <a:solidFill>
                  <a:srgbClr val="000000"/>
                </a:solidFill>
              </a:rPr>
              <a:t>、各學系</a:t>
            </a:r>
            <a:r>
              <a:rPr kumimoji="1" lang="zh-TW" altLang="en-US" dirty="0">
                <a:solidFill>
                  <a:srgbClr val="000000"/>
                </a:solidFill>
              </a:rPr>
              <a:t>專業</a:t>
            </a:r>
            <a:r>
              <a:rPr kumimoji="1" lang="en-US" altLang="zh-TW" dirty="0">
                <a:solidFill>
                  <a:srgbClr val="000000"/>
                </a:solidFill>
              </a:rPr>
              <a:t>(</a:t>
            </a:r>
            <a:r>
              <a:rPr kumimoji="1" lang="zh-TW" altLang="en-US" dirty="0">
                <a:solidFill>
                  <a:srgbClr val="000000"/>
                </a:solidFill>
              </a:rPr>
              <a:t>門</a:t>
            </a:r>
            <a:r>
              <a:rPr kumimoji="1" lang="en-US" altLang="zh-TW" dirty="0">
                <a:solidFill>
                  <a:srgbClr val="000000"/>
                </a:solidFill>
              </a:rPr>
              <a:t>) </a:t>
            </a:r>
            <a:r>
              <a:rPr kumimoji="1" lang="zh-TW" altLang="en-US" dirty="0">
                <a:solidFill>
                  <a:srgbClr val="000000"/>
                </a:solidFill>
              </a:rPr>
              <a:t>必修科目</a:t>
            </a:r>
            <a:r>
              <a:rPr kumimoji="1" lang="zh-TW" altLang="en-US" dirty="0">
                <a:solidFill>
                  <a:srgbClr val="000000"/>
                </a:solidFill>
              </a:rPr>
              <a:t>與選修科目，各大學共同必修科目及各學系</a:t>
            </a:r>
            <a:r>
              <a:rPr kumimoji="1" lang="zh-TW" altLang="en-US" dirty="0" smtClean="0">
                <a:solidFill>
                  <a:srgbClr val="000000"/>
                </a:solidFill>
              </a:rPr>
              <a:t>專業 </a:t>
            </a:r>
            <a:r>
              <a:rPr kumimoji="1" lang="en-US" altLang="zh-TW" dirty="0" smtClean="0">
                <a:solidFill>
                  <a:srgbClr val="000000"/>
                </a:solidFill>
              </a:rPr>
              <a:t>(</a:t>
            </a:r>
            <a:r>
              <a:rPr kumimoji="1" lang="zh-TW" altLang="en-US" dirty="0">
                <a:solidFill>
                  <a:srgbClr val="000000"/>
                </a:solidFill>
              </a:rPr>
              <a:t>門</a:t>
            </a:r>
            <a:r>
              <a:rPr kumimoji="1" lang="en-US" altLang="zh-TW" dirty="0">
                <a:solidFill>
                  <a:srgbClr val="000000"/>
                </a:solidFill>
              </a:rPr>
              <a:t>) </a:t>
            </a:r>
            <a:r>
              <a:rPr kumimoji="1" lang="zh-TW" altLang="en-US" dirty="0">
                <a:solidFill>
                  <a:srgbClr val="000000"/>
                </a:solidFill>
              </a:rPr>
              <a:t>必修科目</a:t>
            </a:r>
            <a:r>
              <a:rPr lang="zh-TW" altLang="en-US" b="1" u="sng" dirty="0">
                <a:effectLst>
                  <a:outerShdw blurRad="38100" dist="38100" dir="2700000" algn="tl">
                    <a:srgbClr val="000000">
                      <a:alpha val="43137"/>
                    </a:srgbClr>
                  </a:outerShdw>
                </a:effectLst>
              </a:rPr>
              <a:t>不及格者不得畢業</a:t>
            </a:r>
            <a:r>
              <a:rPr lang="zh-TW" altLang="en-US" dirty="0" smtClean="0"/>
              <a:t>。</a:t>
            </a:r>
            <a:endParaRPr lang="en-US" altLang="zh-TW" dirty="0"/>
          </a:p>
          <a:p>
            <a:pPr lvl="3">
              <a:lnSpc>
                <a:spcPct val="100000"/>
              </a:lnSpc>
              <a:buFont typeface="Wingdings" panose="05000000000000000000" pitchFamily="2" charset="2"/>
              <a:buChar char="u"/>
            </a:pPr>
            <a:r>
              <a:rPr lang="zh-TW" altLang="zh-TW" dirty="0" smtClean="0"/>
              <a:t>I</a:t>
            </a:r>
            <a:r>
              <a:rPr lang="en-US" altLang="zh-TW" dirty="0" smtClean="0"/>
              <a:t>II</a:t>
            </a:r>
            <a:r>
              <a:rPr lang="zh-TW" altLang="en-US" dirty="0" smtClean="0"/>
              <a:t> 各大學</a:t>
            </a:r>
            <a:r>
              <a:rPr lang="zh-TW" altLang="en-US" dirty="0"/>
              <a:t>共同必修科目，由教育部邀集各大學相關人員共同研訂之。</a:t>
            </a:r>
          </a:p>
          <a:p>
            <a:pPr lvl="3"/>
            <a:endParaRPr kumimoji="1" lang="en-US" altLang="zh-TW" sz="1600" dirty="0" smtClean="0">
              <a:solidFill>
                <a:srgbClr val="000000"/>
              </a:solidFill>
            </a:endParaRPr>
          </a:p>
        </p:txBody>
      </p:sp>
    </p:spTree>
    <p:extLst>
      <p:ext uri="{BB962C8B-B14F-4D97-AF65-F5344CB8AC3E}">
        <p14:creationId xmlns:p14="http://schemas.microsoft.com/office/powerpoint/2010/main" val="3577308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相關條文</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kumimoji="1" lang="zh-TW" altLang="en-US" dirty="0" smtClean="0">
                <a:solidFill>
                  <a:srgbClr val="000000"/>
                </a:solidFill>
                <a:latin typeface="Times New Roman"/>
                <a:cs typeface="Times New Roman"/>
              </a:rPr>
              <a:t>私立學校法第 </a:t>
            </a:r>
            <a:r>
              <a:rPr kumimoji="1" lang="en-US" altLang="zh-TW" dirty="0" smtClean="0">
                <a:solidFill>
                  <a:srgbClr val="000000"/>
                </a:solidFill>
                <a:latin typeface="Times New Roman"/>
                <a:cs typeface="Times New Roman"/>
              </a:rPr>
              <a:t>3 </a:t>
            </a:r>
            <a:r>
              <a:rPr kumimoji="1" lang="zh-TW" altLang="en-US" dirty="0" smtClean="0">
                <a:solidFill>
                  <a:srgbClr val="000000"/>
                </a:solidFill>
                <a:latin typeface="Times New Roman"/>
                <a:cs typeface="Times New Roman"/>
              </a:rPr>
              <a:t>條</a:t>
            </a:r>
            <a:endParaRPr lang="zh-TW" altLang="en-US" dirty="0" smtClean="0"/>
          </a:p>
          <a:p>
            <a:pPr lvl="3">
              <a:lnSpc>
                <a:spcPct val="100000"/>
              </a:lnSpc>
              <a:buFont typeface="Wingdings" panose="05000000000000000000" pitchFamily="2" charset="2"/>
              <a:buChar char="u"/>
            </a:pPr>
            <a:r>
              <a:rPr lang="zh-TW" altLang="en-US" dirty="0" smtClean="0"/>
              <a:t>私立</a:t>
            </a:r>
            <a:r>
              <a:rPr lang="zh-TW" altLang="en-US" dirty="0"/>
              <a:t>學校受主管教育行政機關之監督，其設立或變更，由主管教育行政機關依照教育政策，並審察各地實際情形核定或調整之。</a:t>
            </a:r>
          </a:p>
          <a:p>
            <a:pPr lvl="2">
              <a:lnSpc>
                <a:spcPct val="100000"/>
              </a:lnSpc>
              <a:buFont typeface="Wingdings" panose="05000000000000000000" pitchFamily="2" charset="2"/>
              <a:buChar char="p"/>
            </a:pPr>
            <a:r>
              <a:rPr lang="zh-TW" altLang="en-US" dirty="0" smtClean="0">
                <a:solidFill>
                  <a:srgbClr val="000000"/>
                </a:solidFill>
              </a:rPr>
              <a:t>學位授予</a:t>
            </a:r>
            <a:r>
              <a:rPr lang="zh-TW" altLang="en-US" dirty="0" smtClean="0">
                <a:solidFill>
                  <a:srgbClr val="000000"/>
                </a:solidFill>
              </a:rPr>
              <a:t>法</a:t>
            </a:r>
            <a:endParaRPr lang="en-US" altLang="zh-TW" dirty="0" smtClean="0">
              <a:solidFill>
                <a:srgbClr val="000000"/>
              </a:solidFill>
            </a:endParaRPr>
          </a:p>
          <a:p>
            <a:pPr lvl="3">
              <a:lnSpc>
                <a:spcPct val="100000"/>
              </a:lnSpc>
              <a:buFont typeface="Wingdings" panose="05000000000000000000" pitchFamily="2" charset="2"/>
              <a:buChar char="u"/>
            </a:pPr>
            <a:r>
              <a:rPr lang="zh-TW" altLang="zh-TW" dirty="0" smtClean="0"/>
              <a:t>I</a:t>
            </a:r>
            <a:r>
              <a:rPr lang="en-US" altLang="zh-TW" dirty="0" smtClean="0"/>
              <a:t>II</a:t>
            </a:r>
            <a:r>
              <a:rPr lang="zh-TW" altLang="en-US" dirty="0" smtClean="0"/>
              <a:t> 各</a:t>
            </a:r>
            <a:r>
              <a:rPr lang="zh-TW" altLang="en-US" dirty="0" smtClean="0"/>
              <a:t>大學</a:t>
            </a:r>
            <a:r>
              <a:rPr lang="zh-TW" altLang="en-US" dirty="0"/>
              <a:t>共同必修科目，由教育部邀集各大學相關人員共同研訂之。</a:t>
            </a:r>
          </a:p>
          <a:p>
            <a:pPr lvl="6"/>
            <a:endParaRPr kumimoji="1" lang="en-US" altLang="zh-TW" dirty="0" smtClean="0">
              <a:solidFill>
                <a:srgbClr val="000000"/>
              </a:solidFill>
              <a:latin typeface="Times New Roman"/>
              <a:cs typeface="Times New Roman"/>
            </a:endParaRPr>
          </a:p>
        </p:txBody>
      </p:sp>
    </p:spTree>
    <p:extLst>
      <p:ext uri="{BB962C8B-B14F-4D97-AF65-F5344CB8AC3E}">
        <p14:creationId xmlns:p14="http://schemas.microsoft.com/office/powerpoint/2010/main" val="2672013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lang="zh-TW" altLang="en-US" dirty="0">
                <a:solidFill>
                  <a:srgbClr val="000000"/>
                </a:solidFill>
                <a:latin typeface="標楷體" charset="0"/>
                <a:ea typeface="標楷體" charset="0"/>
                <a:cs typeface="標楷體" charset="0"/>
              </a:rPr>
              <a:t>「</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憲法第十一條</a:t>
            </a:r>
            <a:r>
              <a:rPr lang="zh-TW" altLang="en-US" dirty="0">
                <a:solidFill>
                  <a:srgbClr val="000000"/>
                </a:solidFill>
                <a:latin typeface="標楷體" charset="0"/>
                <a:ea typeface="標楷體" charset="0"/>
                <a:cs typeface="標楷體" charset="0"/>
              </a:rPr>
              <a:t>關於</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講學自由</a:t>
            </a:r>
            <a:r>
              <a:rPr lang="zh-TW" altLang="en-US" dirty="0">
                <a:solidFill>
                  <a:srgbClr val="000000"/>
                </a:solidFill>
                <a:latin typeface="標楷體" charset="0"/>
                <a:ea typeface="標楷體" charset="0"/>
                <a:cs typeface="標楷體" charset="0"/>
              </a:rPr>
              <a:t>之規定，以保障</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學術自由</a:t>
            </a:r>
            <a:r>
              <a:rPr lang="zh-TW" altLang="en-US" dirty="0">
                <a:solidFill>
                  <a:srgbClr val="000000"/>
                </a:solidFill>
                <a:latin typeface="標楷體" charset="0"/>
                <a:ea typeface="標楷體" charset="0"/>
                <a:cs typeface="標楷體" charset="0"/>
              </a:rPr>
              <a:t>為目的，學術自由之保障，應自大學組織及其他建制方面，加以確保，亦即為</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制度性之保障</a:t>
            </a:r>
            <a:r>
              <a:rPr lang="zh-TW" altLang="en-US" dirty="0">
                <a:solidFill>
                  <a:srgbClr val="000000"/>
                </a:solidFill>
                <a:latin typeface="標楷體" charset="0"/>
                <a:ea typeface="標楷體" charset="0"/>
                <a:cs typeface="標楷體" charset="0"/>
              </a:rPr>
              <a:t>。為保障大學之學術自由，應承認</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大學自治</a:t>
            </a:r>
            <a:r>
              <a:rPr lang="zh-TW" altLang="en-US" dirty="0">
                <a:solidFill>
                  <a:srgbClr val="000000"/>
                </a:solidFill>
                <a:latin typeface="標楷體" charset="0"/>
                <a:ea typeface="標楷體" charset="0"/>
                <a:cs typeface="標楷體" charset="0"/>
              </a:rPr>
              <a:t>之制度，對於研究、教學及學習等活動，擔保其不受不當之干涉，使大學享有組織經營之自治權能，個人享有學術自由。憲法第一百六十二條</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。大學法第一條第二項</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。是教育主管機關對大學之監督，應有法律之授權，且法律本身亦須符合憲法第二十三條規定之法律保留原則</a:t>
            </a:r>
            <a:r>
              <a:rPr lang="zh-TW" altLang="en-US" dirty="0" smtClean="0">
                <a:solidFill>
                  <a:srgbClr val="000000"/>
                </a:solidFill>
                <a:latin typeface="標楷體" charset="0"/>
                <a:ea typeface="標楷體" charset="0"/>
                <a:cs typeface="標楷體" charset="0"/>
              </a:rPr>
              <a:t>。」</a:t>
            </a:r>
            <a:endParaRPr lang="zh-TW" altLang="en-US" dirty="0">
              <a:solidFill>
                <a:srgbClr val="000000"/>
              </a:solidFill>
              <a:latin typeface="標楷體" charset="0"/>
              <a:ea typeface="標楷體" charset="0"/>
              <a:cs typeface="標楷體" charset="0"/>
            </a:endParaRPr>
          </a:p>
          <a:p>
            <a:pPr lvl="2"/>
            <a:endParaRPr kumimoji="1" lang="en-US" altLang="zh-TW" dirty="0" smtClean="0">
              <a:solidFill>
                <a:srgbClr val="000000"/>
              </a:solidFill>
              <a:latin typeface="Times New Roman"/>
              <a:cs typeface="Times New Roman"/>
            </a:endParaRPr>
          </a:p>
        </p:txBody>
      </p:sp>
    </p:spTree>
    <p:extLst>
      <p:ext uri="{BB962C8B-B14F-4D97-AF65-F5344CB8AC3E}">
        <p14:creationId xmlns:p14="http://schemas.microsoft.com/office/powerpoint/2010/main" val="2147952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a:solidFill>
                <a:srgbClr val="000000"/>
              </a:solidFill>
              <a:latin typeface="Times New Roman"/>
              <a:cs typeface="Times New Roman"/>
            </a:endParaRPr>
          </a:p>
          <a:p>
            <a:pPr lvl="2">
              <a:lnSpc>
                <a:spcPct val="100000"/>
              </a:lnSpc>
              <a:buFont typeface="Wingdings" panose="05000000000000000000" pitchFamily="2" charset="2"/>
              <a:buChar char="p"/>
            </a:pPr>
            <a:r>
              <a:rPr lang="en-US" altLang="zh-TW" dirty="0" smtClean="0">
                <a:solidFill>
                  <a:srgbClr val="000000"/>
                </a:solidFill>
                <a:latin typeface="標楷體" charset="0"/>
                <a:ea typeface="標楷體" charset="0"/>
                <a:cs typeface="標楷體" charset="0"/>
              </a:rPr>
              <a:t>…</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學術自由，首先表現於</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研究之自由</a:t>
            </a:r>
            <a:r>
              <a:rPr lang="zh-TW" altLang="en-US" dirty="0">
                <a:solidFill>
                  <a:srgbClr val="000000"/>
                </a:solidFill>
                <a:latin typeface="標楷體" charset="0"/>
                <a:ea typeface="標楷體" charset="0"/>
                <a:cs typeface="標楷體" charset="0"/>
              </a:rPr>
              <a:t>與</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教學之自由</a:t>
            </a:r>
            <a:r>
              <a:rPr lang="zh-TW" altLang="en-US" dirty="0">
                <a:solidFill>
                  <a:srgbClr val="000000"/>
                </a:solidFill>
                <a:latin typeface="標楷體" charset="0"/>
                <a:ea typeface="標楷體" charset="0"/>
                <a:cs typeface="標楷體" charset="0"/>
              </a:rPr>
              <a:t>，其保障範圍並應延伸至其他重要學術活動，舉凡與探討學問，發現真理有關者，諸如研究動機之形成，計畫之提出，研究人員之組成，預算之籌措分配，研究成果之發表，非但應受保障並得分享社會資源之供應。研究以外屬於教學與學習範疇之事項，諸如課程設計、科目訂定、講授內容、學力評定、考試規則、學生選擇科系與課程之自由，以及學生自治等亦在保障之列。除此之外，大學內部組織、教師聘任及資格評量，亦為大學之自治權限，尤應杜絕外來之不當干涉</a:t>
            </a:r>
            <a:r>
              <a:rPr lang="zh-TW" altLang="en-US" sz="1900" dirty="0">
                <a:solidFill>
                  <a:srgbClr val="000000"/>
                </a:solidFill>
                <a:latin typeface="標楷體" charset="0"/>
                <a:ea typeface="標楷體" charset="0"/>
                <a:cs typeface="標楷體" charset="0"/>
              </a:rPr>
              <a:t>。</a:t>
            </a:r>
          </a:p>
          <a:p>
            <a:pPr lvl="2"/>
            <a:endParaRPr kumimoji="1" lang="en-US" altLang="zh-TW" sz="2300" dirty="0" smtClean="0">
              <a:solidFill>
                <a:srgbClr val="000000"/>
              </a:solidFill>
              <a:latin typeface="Times New Roman"/>
              <a:cs typeface="Times New Roman"/>
            </a:endParaRPr>
          </a:p>
        </p:txBody>
      </p:sp>
    </p:spTree>
    <p:extLst>
      <p:ext uri="{BB962C8B-B14F-4D97-AF65-F5344CB8AC3E}">
        <p14:creationId xmlns:p14="http://schemas.microsoft.com/office/powerpoint/2010/main" val="1310407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a:solidFill>
                <a:srgbClr val="000000"/>
              </a:solidFill>
              <a:latin typeface="Times New Roman"/>
              <a:cs typeface="Times New Roman"/>
            </a:endParaRPr>
          </a:p>
          <a:p>
            <a:pPr lvl="2">
              <a:lnSpc>
                <a:spcPct val="100000"/>
              </a:lnSpc>
              <a:buFont typeface="Wingdings" panose="05000000000000000000" pitchFamily="2" charset="2"/>
              <a:buChar char="p"/>
            </a:pP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大學應受國家監督</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惟教育主管機關依法行使其行政監督權之際，應避免涉入前述受學術自由保障之事項。至於</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大學課程之自主</a:t>
            </a:r>
            <a:r>
              <a:rPr lang="zh-TW" altLang="en-US" dirty="0">
                <a:solidFill>
                  <a:srgbClr val="000000"/>
                </a:solidFill>
                <a:latin typeface="標楷體" charset="0"/>
                <a:ea typeface="標楷體" charset="0"/>
                <a:cs typeface="標楷體" charset="0"/>
              </a:rPr>
              <a:t>，既與教學、學習自由相關，屬學術之重要事項，自為憲法上</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學術自由制度性保障</a:t>
            </a:r>
            <a:r>
              <a:rPr lang="zh-TW" altLang="en-US" dirty="0">
                <a:solidFill>
                  <a:srgbClr val="000000"/>
                </a:solidFill>
                <a:latin typeface="標楷體" charset="0"/>
                <a:ea typeface="標楷體" charset="0"/>
                <a:cs typeface="標楷體" charset="0"/>
              </a:rPr>
              <a:t>之範圍。大學課程之訂定與安排，應由各大學依據</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大學自治</a:t>
            </a:r>
            <a:r>
              <a:rPr lang="zh-TW" altLang="en-US" dirty="0">
                <a:solidFill>
                  <a:srgbClr val="000000"/>
                </a:solidFill>
                <a:latin typeface="標楷體" charset="0"/>
                <a:ea typeface="標楷體" charset="0"/>
                <a:cs typeface="標楷體" charset="0"/>
              </a:rPr>
              <a:t>與學術責任原則處理之。</a:t>
            </a:r>
          </a:p>
          <a:p>
            <a:pPr lvl="2"/>
            <a:endParaRPr kumimoji="1" lang="en-US" altLang="zh-TW" sz="2300" dirty="0" smtClean="0">
              <a:solidFill>
                <a:srgbClr val="000000"/>
              </a:solidFill>
              <a:latin typeface="Times New Roman"/>
              <a:cs typeface="Times New Roman"/>
            </a:endParaRPr>
          </a:p>
        </p:txBody>
      </p:sp>
    </p:spTree>
    <p:extLst>
      <p:ext uri="{BB962C8B-B14F-4D97-AF65-F5344CB8AC3E}">
        <p14:creationId xmlns:p14="http://schemas.microsoft.com/office/powerpoint/2010/main" val="561133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lang="en-US" altLang="zh-TW" dirty="0" smtClean="0">
                <a:solidFill>
                  <a:srgbClr val="000000"/>
                </a:solidFill>
                <a:latin typeface="標楷體" charset="0"/>
                <a:ea typeface="標楷體" charset="0"/>
                <a:cs typeface="標楷體" charset="0"/>
              </a:rPr>
              <a:t>…</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教育部對各大學之運作僅屬於適法性監督之地位</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應符合學術自由之保障及大學自治之尊重，不得增加法律所未規定之限制</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。大學之</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必修課程</a:t>
            </a:r>
            <a:r>
              <a:rPr lang="zh-TW" altLang="en-US" dirty="0">
                <a:solidFill>
                  <a:srgbClr val="000000"/>
                </a:solidFill>
                <a:latin typeface="標楷體" charset="0"/>
                <a:ea typeface="標楷體" charset="0"/>
                <a:cs typeface="標楷體" charset="0"/>
              </a:rPr>
              <a:t>，除法律有明文規定外，其訂定亦應符合上開大學自治之原則，大學法施行細則第二十二條第三項規定</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惟</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大學法並未授權</a:t>
            </a:r>
            <a:r>
              <a:rPr lang="zh-TW" altLang="en-US" dirty="0">
                <a:solidFill>
                  <a:srgbClr val="000000"/>
                </a:solidFill>
                <a:latin typeface="標楷體" charset="0"/>
                <a:ea typeface="標楷體" charset="0"/>
                <a:cs typeface="標楷體" charset="0"/>
              </a:rPr>
              <a:t>教育部邀集各大學相關人員共同研訂</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共同必修科目</a:t>
            </a:r>
            <a:r>
              <a:rPr lang="zh-TW" altLang="en-US" dirty="0">
                <a:solidFill>
                  <a:srgbClr val="000000"/>
                </a:solidFill>
                <a:latin typeface="標楷體" charset="0"/>
                <a:ea typeface="標楷體" charset="0"/>
                <a:cs typeface="標楷體" charset="0"/>
              </a:rPr>
              <a:t>，大學法施行細則所定內容即</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不得增加大學法所未規定之限制</a:t>
            </a:r>
            <a:r>
              <a:rPr lang="zh-TW" altLang="en-US" dirty="0">
                <a:solidFill>
                  <a:srgbClr val="000000"/>
                </a:solidFill>
                <a:latin typeface="標楷體" charset="0"/>
                <a:ea typeface="標楷體" charset="0"/>
                <a:cs typeface="標楷體" charset="0"/>
              </a:rPr>
              <a:t>。教育部依此所定各大學共同必修科目僅係提供各大學訂定相關科目之</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準則</a:t>
            </a:r>
            <a:r>
              <a:rPr lang="zh-TW" altLang="en-US" dirty="0">
                <a:solidFill>
                  <a:srgbClr val="000000"/>
                </a:solidFill>
                <a:latin typeface="標楷體" charset="0"/>
                <a:ea typeface="標楷體" charset="0"/>
                <a:cs typeface="標楷體" charset="0"/>
              </a:rPr>
              <a:t>。</a:t>
            </a:r>
          </a:p>
          <a:p>
            <a:pPr lvl="2"/>
            <a:endParaRPr kumimoji="1" lang="en-US" altLang="zh-TW" sz="2100" dirty="0" smtClean="0">
              <a:solidFill>
                <a:srgbClr val="000000"/>
              </a:solidFill>
              <a:latin typeface="Times New Roman"/>
              <a:cs typeface="Times New Roman"/>
            </a:endParaRPr>
          </a:p>
        </p:txBody>
      </p:sp>
    </p:spTree>
    <p:extLst>
      <p:ext uri="{BB962C8B-B14F-4D97-AF65-F5344CB8AC3E}">
        <p14:creationId xmlns:p14="http://schemas.microsoft.com/office/powerpoint/2010/main" val="46642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本章大綱</a:t>
            </a:r>
            <a:endParaRPr kumimoji="1" lang="zh-TW" altLang="en-US" dirty="0"/>
          </a:p>
        </p:txBody>
      </p:sp>
      <p:sp>
        <p:nvSpPr>
          <p:cNvPr id="3" name="內容版面配置區 2"/>
          <p:cNvSpPr>
            <a:spLocks noGrp="1"/>
          </p:cNvSpPr>
          <p:nvPr>
            <p:ph idx="1"/>
          </p:nvPr>
        </p:nvSpPr>
        <p:spPr/>
        <p:txBody>
          <a:bodyPr/>
          <a:lstStyle/>
          <a:p>
            <a:pPr>
              <a:lnSpc>
                <a:spcPct val="100000"/>
              </a:lnSpc>
            </a:pPr>
            <a:r>
              <a:rPr kumimoji="1" lang="zh-TW" altLang="en-US" b="1" dirty="0" smtClean="0">
                <a:effectLst>
                  <a:outerShdw blurRad="38100" dist="38100" dir="2700000" algn="tl">
                    <a:srgbClr val="000000">
                      <a:alpha val="43137"/>
                    </a:srgbClr>
                  </a:outerShdw>
                </a:effectLst>
              </a:rPr>
              <a:t>概說</a:t>
            </a:r>
            <a:endParaRPr kumimoji="1" lang="en-US" altLang="zh-TW" b="1" dirty="0" smtClean="0">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t>特別權力</a:t>
            </a:r>
            <a:r>
              <a:rPr kumimoji="1" lang="zh-TW" altLang="en-US" dirty="0" smtClean="0"/>
              <a:t>關係</a:t>
            </a:r>
            <a:endParaRPr kumimoji="1" lang="en-US" altLang="zh-TW" dirty="0" smtClean="0"/>
          </a:p>
          <a:p>
            <a:pPr>
              <a:lnSpc>
                <a:spcPct val="100000"/>
              </a:lnSpc>
            </a:pPr>
            <a:r>
              <a:rPr kumimoji="1" lang="zh-TW" altLang="en-US" b="1" dirty="0" smtClean="0">
                <a:effectLst>
                  <a:outerShdw blurRad="38100" dist="38100" dir="2700000" algn="tl">
                    <a:srgbClr val="000000">
                      <a:alpha val="43137"/>
                    </a:srgbClr>
                  </a:outerShdw>
                </a:effectLst>
              </a:rPr>
              <a:t>大法官解釋</a:t>
            </a:r>
            <a:endParaRPr kumimoji="1" lang="en-US" altLang="zh-TW" b="1" dirty="0" smtClean="0">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t>釋字第 </a:t>
            </a:r>
            <a:r>
              <a:rPr kumimoji="1" lang="en-US" altLang="zh-TW" dirty="0" smtClean="0"/>
              <a:t>380 </a:t>
            </a:r>
            <a:r>
              <a:rPr kumimoji="1" lang="zh-TW" altLang="en-US" dirty="0" smtClean="0"/>
              <a:t>號</a:t>
            </a:r>
            <a:r>
              <a:rPr kumimoji="1" lang="zh-TW" altLang="en-US" dirty="0" smtClean="0"/>
              <a:t>解釋</a:t>
            </a:r>
            <a:endParaRPr kumimoji="1" lang="en-US" altLang="zh-TW" dirty="0" smtClean="0"/>
          </a:p>
          <a:p>
            <a:pPr lvl="1">
              <a:lnSpc>
                <a:spcPct val="100000"/>
              </a:lnSpc>
              <a:buFont typeface="Wingdings" panose="05000000000000000000" pitchFamily="2" charset="2"/>
              <a:buChar char="l"/>
            </a:pPr>
            <a:r>
              <a:rPr kumimoji="1" lang="zh-TW" altLang="en-US" dirty="0"/>
              <a:t>釋</a:t>
            </a:r>
            <a:r>
              <a:rPr kumimoji="1" lang="zh-TW" altLang="en-US" dirty="0" smtClean="0"/>
              <a:t>字第 </a:t>
            </a:r>
            <a:r>
              <a:rPr kumimoji="1" lang="zh-TW" altLang="zh-TW" dirty="0" smtClean="0"/>
              <a:t>4</a:t>
            </a:r>
            <a:r>
              <a:rPr kumimoji="1" lang="en-US" altLang="zh-TW" dirty="0" smtClean="0"/>
              <a:t>50 </a:t>
            </a:r>
            <a:r>
              <a:rPr kumimoji="1" lang="zh-TW" altLang="en-US" dirty="0" smtClean="0"/>
              <a:t>號</a:t>
            </a:r>
            <a:r>
              <a:rPr kumimoji="1" lang="zh-TW" altLang="en-US" dirty="0" smtClean="0"/>
              <a:t>解釋</a:t>
            </a:r>
            <a:endParaRPr kumimoji="1" lang="en-US" altLang="zh-TW" dirty="0" smtClean="0"/>
          </a:p>
          <a:p>
            <a:pPr lvl="1">
              <a:lnSpc>
                <a:spcPct val="100000"/>
              </a:lnSpc>
              <a:buFont typeface="Wingdings" panose="05000000000000000000" pitchFamily="2" charset="2"/>
              <a:buChar char="l"/>
            </a:pPr>
            <a:r>
              <a:rPr kumimoji="1" lang="zh-TW" altLang="en-US" dirty="0"/>
              <a:t>釋</a:t>
            </a:r>
            <a:r>
              <a:rPr kumimoji="1" lang="zh-TW" altLang="en-US" dirty="0" smtClean="0"/>
              <a:t>字第 </a:t>
            </a:r>
            <a:r>
              <a:rPr kumimoji="1" lang="zh-TW" altLang="zh-TW" dirty="0" smtClean="0"/>
              <a:t>5</a:t>
            </a:r>
            <a:r>
              <a:rPr kumimoji="1" lang="en-US" altLang="zh-TW" dirty="0" smtClean="0"/>
              <a:t>63 </a:t>
            </a:r>
            <a:r>
              <a:rPr kumimoji="1" lang="zh-TW" altLang="en-US" dirty="0" smtClean="0"/>
              <a:t>號</a:t>
            </a:r>
            <a:r>
              <a:rPr kumimoji="1" lang="zh-TW" altLang="en-US" dirty="0" smtClean="0"/>
              <a:t>解釋</a:t>
            </a:r>
            <a:endParaRPr kumimoji="1" lang="en-US" altLang="zh-TW" dirty="0" smtClean="0"/>
          </a:p>
          <a:p>
            <a:pPr lvl="1">
              <a:lnSpc>
                <a:spcPct val="100000"/>
              </a:lnSpc>
              <a:buFont typeface="Wingdings" panose="05000000000000000000" pitchFamily="2" charset="2"/>
              <a:buChar char="l"/>
            </a:pPr>
            <a:r>
              <a:rPr kumimoji="1" lang="zh-TW" altLang="en-US" dirty="0"/>
              <a:t>釋</a:t>
            </a:r>
            <a:r>
              <a:rPr kumimoji="1" lang="zh-TW" altLang="en-US" dirty="0" smtClean="0"/>
              <a:t>字第 </a:t>
            </a:r>
            <a:r>
              <a:rPr kumimoji="1" lang="zh-TW" altLang="zh-TW" dirty="0" smtClean="0"/>
              <a:t>6</a:t>
            </a:r>
            <a:r>
              <a:rPr kumimoji="1" lang="en-US" altLang="zh-TW" dirty="0" smtClean="0"/>
              <a:t>84 </a:t>
            </a:r>
            <a:r>
              <a:rPr kumimoji="1" lang="zh-TW" altLang="en-US" dirty="0" smtClean="0"/>
              <a:t>號</a:t>
            </a:r>
            <a:r>
              <a:rPr kumimoji="1" lang="zh-TW" altLang="en-US" dirty="0" smtClean="0"/>
              <a:t>解釋</a:t>
            </a:r>
            <a:endParaRPr kumimoji="1" lang="en-US" altLang="zh-TW" dirty="0"/>
          </a:p>
          <a:p>
            <a:pPr lvl="1"/>
            <a:endParaRPr kumimoji="1" lang="en-US" altLang="zh-TW" dirty="0"/>
          </a:p>
          <a:p>
            <a:pPr lvl="1"/>
            <a:endParaRPr kumimoji="1" lang="en-US" altLang="zh-TW" dirty="0"/>
          </a:p>
          <a:p>
            <a:pPr lvl="1"/>
            <a:endParaRPr kumimoji="1" lang="zh-TW" altLang="en-US" dirty="0"/>
          </a:p>
        </p:txBody>
      </p:sp>
    </p:spTree>
    <p:extLst>
      <p:ext uri="{BB962C8B-B14F-4D97-AF65-F5344CB8AC3E}">
        <p14:creationId xmlns:p14="http://schemas.microsoft.com/office/powerpoint/2010/main" val="18338924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380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a:solidFill>
                <a:srgbClr val="000000"/>
              </a:solidFill>
              <a:latin typeface="Times New Roman"/>
              <a:cs typeface="Times New Roman"/>
            </a:endParaRPr>
          </a:p>
          <a:p>
            <a:pPr lvl="2">
              <a:lnSpc>
                <a:spcPct val="100000"/>
              </a:lnSpc>
              <a:buFont typeface="Wingdings" panose="05000000000000000000" pitchFamily="2" charset="2"/>
              <a:buChar char="p"/>
            </a:pPr>
            <a:r>
              <a:rPr kumimoji="1" lang="zh-TW" altLang="en-US" dirty="0">
                <a:solidFill>
                  <a:srgbClr val="000000"/>
                </a:solidFill>
                <a:latin typeface="Times New Roman"/>
                <a:cs typeface="Times New Roman"/>
              </a:rPr>
              <a:t>同條</a:t>
            </a:r>
            <a:r>
              <a:rPr kumimoji="1" lang="zh-TW" altLang="en-US" dirty="0">
                <a:solidFill>
                  <a:srgbClr val="000000"/>
                </a:solidFill>
                <a:latin typeface="Times New Roman"/>
                <a:cs typeface="Times New Roman"/>
              </a:rPr>
              <a:t>第一項後段</a:t>
            </a:r>
            <a:r>
              <a:rPr kumimoji="1" lang="en-US" altLang="zh-TW" dirty="0">
                <a:solidFill>
                  <a:srgbClr val="000000"/>
                </a:solidFill>
                <a:latin typeface="Times New Roman"/>
                <a:cs typeface="Times New Roman"/>
              </a:rPr>
              <a:t>……</a:t>
            </a:r>
            <a:r>
              <a:rPr kumimoji="1" lang="zh-TW" altLang="en-US" dirty="0">
                <a:solidFill>
                  <a:srgbClr val="000000"/>
                </a:solidFill>
                <a:latin typeface="Times New Roman"/>
                <a:cs typeface="Times New Roman"/>
              </a:rPr>
              <a:t>為對畢業條件所加之限制</a:t>
            </a:r>
            <a:r>
              <a:rPr kumimoji="1" lang="en-US" altLang="zh-TW" dirty="0">
                <a:solidFill>
                  <a:srgbClr val="000000"/>
                </a:solidFill>
                <a:latin typeface="Times New Roman"/>
                <a:cs typeface="Times New Roman"/>
              </a:rPr>
              <a:t>……</a:t>
            </a:r>
            <a:r>
              <a:rPr kumimoji="1" lang="zh-TW" altLang="en-US" dirty="0">
                <a:solidFill>
                  <a:srgbClr val="000000"/>
                </a:solidFill>
                <a:latin typeface="Times New Roman"/>
                <a:cs typeface="Times New Roman"/>
              </a:rPr>
              <a:t>共同必修科目之訂定因而發生</a:t>
            </a:r>
            <a:r>
              <a:rPr kumimoji="1" lang="zh-TW" altLang="en-US" b="1" u="sng" dirty="0">
                <a:solidFill>
                  <a:srgbClr val="000000"/>
                </a:solidFill>
                <a:effectLst>
                  <a:outerShdw blurRad="38100" dist="38100" dir="2700000" algn="tl">
                    <a:srgbClr val="000000">
                      <a:alpha val="43137"/>
                    </a:srgbClr>
                  </a:outerShdw>
                </a:effectLst>
                <a:latin typeface="Times New Roman"/>
                <a:cs typeface="Times New Roman"/>
              </a:rPr>
              <a:t>限制畢業之效果</a:t>
            </a:r>
            <a:r>
              <a:rPr kumimoji="1" lang="zh-TW" altLang="en-US" dirty="0">
                <a:solidFill>
                  <a:srgbClr val="000000"/>
                </a:solidFill>
                <a:latin typeface="Times New Roman"/>
                <a:cs typeface="Times New Roman"/>
              </a:rPr>
              <a:t>，而依大學法第二十三條、第二十五條及學位授予法第二條、第三條</a:t>
            </a:r>
            <a:r>
              <a:rPr kumimoji="1" lang="en-US" altLang="zh-TW" dirty="0">
                <a:solidFill>
                  <a:srgbClr val="000000"/>
                </a:solidFill>
                <a:latin typeface="Times New Roman"/>
                <a:cs typeface="Times New Roman"/>
              </a:rPr>
              <a:t>……</a:t>
            </a:r>
            <a:r>
              <a:rPr kumimoji="1" lang="zh-TW" altLang="en-US" dirty="0">
                <a:solidFill>
                  <a:srgbClr val="000000"/>
                </a:solidFill>
                <a:latin typeface="Times New Roman"/>
                <a:cs typeface="Times New Roman"/>
              </a:rPr>
              <a:t>畢業之條件係屬</a:t>
            </a:r>
            <a:r>
              <a:rPr kumimoji="1" lang="zh-TW" altLang="en-US" b="1" u="sng" dirty="0">
                <a:solidFill>
                  <a:srgbClr val="000000"/>
                </a:solidFill>
                <a:effectLst>
                  <a:outerShdw blurRad="38100" dist="38100" dir="2700000" algn="tl">
                    <a:srgbClr val="000000">
                      <a:alpha val="43137"/>
                    </a:srgbClr>
                  </a:outerShdw>
                </a:effectLst>
                <a:latin typeface="Times New Roman"/>
                <a:cs typeface="Times New Roman"/>
              </a:rPr>
              <a:t>大學自治</a:t>
            </a:r>
            <a:r>
              <a:rPr kumimoji="1" lang="zh-TW" altLang="en-US" dirty="0">
                <a:solidFill>
                  <a:srgbClr val="000000"/>
                </a:solidFill>
                <a:latin typeface="Times New Roman"/>
                <a:cs typeface="Times New Roman"/>
              </a:rPr>
              <a:t>權</a:t>
            </a:r>
            <a:r>
              <a:rPr kumimoji="1" lang="zh-TW" altLang="en-US" dirty="0">
                <a:solidFill>
                  <a:srgbClr val="000000"/>
                </a:solidFill>
                <a:latin typeface="Times New Roman"/>
                <a:cs typeface="Times New Roman"/>
              </a:rPr>
              <a:t>範疇。</a:t>
            </a:r>
            <a:r>
              <a:rPr kumimoji="1" lang="zh-TW" altLang="en-US" dirty="0">
                <a:solidFill>
                  <a:srgbClr val="000000"/>
                </a:solidFill>
                <a:latin typeface="Times New Roman"/>
                <a:cs typeface="Times New Roman"/>
              </a:rPr>
              <a:t>大學法施行細則第二十二條第一項後段自係逾越大學法規定，又同條第三項</a:t>
            </a:r>
            <a:r>
              <a:rPr kumimoji="1" lang="zh-TW" altLang="en-US" b="1" u="sng" dirty="0">
                <a:solidFill>
                  <a:srgbClr val="000000"/>
                </a:solidFill>
                <a:effectLst>
                  <a:outerShdw blurRad="38100" dist="38100" dir="2700000" algn="tl">
                    <a:srgbClr val="000000">
                      <a:alpha val="43137"/>
                    </a:srgbClr>
                  </a:outerShdw>
                </a:effectLst>
                <a:latin typeface="Times New Roman"/>
                <a:cs typeface="Times New Roman"/>
              </a:rPr>
              <a:t>未經大學法授權</a:t>
            </a:r>
            <a:r>
              <a:rPr kumimoji="1" lang="zh-TW" altLang="en-US" dirty="0">
                <a:solidFill>
                  <a:srgbClr val="000000"/>
                </a:solidFill>
                <a:latin typeface="Times New Roman"/>
                <a:cs typeface="Times New Roman"/>
              </a:rPr>
              <a:t>，均</a:t>
            </a:r>
            <a:r>
              <a:rPr kumimoji="1" lang="zh-TW" altLang="en-US" b="1" u="sng" dirty="0">
                <a:solidFill>
                  <a:srgbClr val="000000"/>
                </a:solidFill>
                <a:effectLst>
                  <a:outerShdw blurRad="38100" dist="38100" dir="2700000" algn="tl">
                    <a:srgbClr val="000000">
                      <a:alpha val="43137"/>
                    </a:srgbClr>
                  </a:outerShdw>
                </a:effectLst>
                <a:latin typeface="Times New Roman"/>
                <a:cs typeface="Times New Roman"/>
              </a:rPr>
              <a:t>與前揭憲法意旨不符</a:t>
            </a:r>
            <a:r>
              <a:rPr kumimoji="1" lang="zh-TW" altLang="en-US" dirty="0">
                <a:solidFill>
                  <a:srgbClr val="000000"/>
                </a:solidFill>
                <a:latin typeface="Times New Roman"/>
                <a:cs typeface="Times New Roman"/>
              </a:rPr>
              <a:t>，應自本解釋公布之日起，至遲於屆滿一年時，失其效力。於此期間，大學共同必修科目之設置，應本大學自治之精神由法律明文規定，或循大學課程自主之程序由各大學自行訂定，併此指明</a:t>
            </a:r>
            <a:r>
              <a:rPr kumimoji="1" lang="zh-TW" altLang="en-US" dirty="0">
                <a:solidFill>
                  <a:srgbClr val="000000"/>
                </a:solidFill>
                <a:latin typeface="Times New Roman"/>
                <a:cs typeface="Times New Roman"/>
              </a:rPr>
              <a:t>。</a:t>
            </a:r>
            <a:endParaRPr kumimoji="1" lang="zh-TW" altLang="en-US" dirty="0">
              <a:solidFill>
                <a:srgbClr val="000000"/>
              </a:solidFill>
              <a:latin typeface="Times New Roman"/>
              <a:cs typeface="Times New Roman"/>
            </a:endParaRPr>
          </a:p>
          <a:p>
            <a:pPr lvl="2"/>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3040205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4</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50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lang="zh-TW" altLang="en-US" dirty="0" smtClean="0">
                <a:solidFill>
                  <a:srgbClr val="000000"/>
                </a:solidFill>
                <a:latin typeface="Times New Roman"/>
                <a:ea typeface="標楷體" charset="0"/>
                <a:cs typeface="Times New Roman"/>
              </a:rPr>
              <a:t>立法委員聲請釋</a:t>
            </a:r>
            <a:r>
              <a:rPr lang="zh-TW" altLang="en-US" dirty="0" smtClean="0">
                <a:solidFill>
                  <a:srgbClr val="000000"/>
                </a:solidFill>
                <a:latin typeface="Times New Roman"/>
                <a:ea typeface="標楷體" charset="0"/>
                <a:cs typeface="Times New Roman"/>
              </a:rPr>
              <a:t>憲。</a:t>
            </a:r>
            <a:endParaRPr lang="en-US" altLang="zh-TW" dirty="0" smtClean="0">
              <a:solidFill>
                <a:srgbClr val="000000"/>
              </a:solidFill>
              <a:latin typeface="Times New Roman"/>
              <a:ea typeface="標楷體" charset="0"/>
              <a:cs typeface="Times New Roman"/>
            </a:endParaRPr>
          </a:p>
          <a:p>
            <a:pPr lvl="1">
              <a:lnSpc>
                <a:spcPct val="100000"/>
              </a:lnSpc>
              <a:buFont typeface="Wingdings" panose="05000000000000000000" pitchFamily="2" charset="2"/>
              <a:buChar char="l"/>
            </a:pPr>
            <a:r>
              <a:rPr lang="zh-TW" altLang="en-US" dirty="0" smtClean="0">
                <a:solidFill>
                  <a:srgbClr val="000000"/>
                </a:solidFill>
                <a:latin typeface="Times New Roman"/>
                <a:ea typeface="標楷體" charset="0"/>
                <a:cs typeface="Times New Roman"/>
              </a:rPr>
              <a:t>適用憲法之疑義： </a:t>
            </a:r>
            <a:r>
              <a:rPr lang="en-US" altLang="zh-TW" sz="2400" dirty="0"/>
              <a:t>(</a:t>
            </a:r>
            <a:r>
              <a:rPr lang="zh-TW" altLang="en-US" dirty="0" smtClean="0">
                <a:solidFill>
                  <a:srgbClr val="000000"/>
                </a:solidFill>
                <a:latin typeface="標楷體" panose="03000509000000000000" pitchFamily="65" charset="-120"/>
                <a:cs typeface="Times New Roman"/>
              </a:rPr>
              <a:t>於</a:t>
            </a:r>
            <a:r>
              <a:rPr lang="zh-TW" altLang="en-US" dirty="0">
                <a:solidFill>
                  <a:srgbClr val="000000"/>
                </a:solidFill>
                <a:latin typeface="標楷體" panose="03000509000000000000" pitchFamily="65" charset="-120"/>
                <a:cs typeface="Times New Roman"/>
              </a:rPr>
              <a:t>審查大學法施行細則</a:t>
            </a:r>
            <a:r>
              <a:rPr lang="zh-TW" altLang="zh-TW" dirty="0">
                <a:solidFill>
                  <a:srgbClr val="000000"/>
                </a:solidFill>
                <a:latin typeface="標楷體" panose="03000509000000000000" pitchFamily="65" charset="-120"/>
                <a:cs typeface="Times New Roman"/>
              </a:rPr>
              <a:t>，適用大學法</a:t>
            </a:r>
            <a:r>
              <a:rPr lang="zh-TW" altLang="zh-TW" dirty="0" smtClean="0">
                <a:solidFill>
                  <a:srgbClr val="000000"/>
                </a:solidFill>
                <a:latin typeface="標楷體" panose="03000509000000000000" pitchFamily="65" charset="-120"/>
                <a:cs typeface="Times New Roman"/>
              </a:rPr>
              <a:t>第</a:t>
            </a:r>
            <a:r>
              <a:rPr lang="zh-TW" altLang="en-US" dirty="0">
                <a:solidFill>
                  <a:srgbClr val="000000"/>
                </a:solidFill>
              </a:rPr>
              <a:t> </a:t>
            </a:r>
            <a:r>
              <a:rPr lang="en-US" altLang="zh-TW" dirty="0" smtClean="0">
                <a:solidFill>
                  <a:srgbClr val="000000"/>
                </a:solidFill>
              </a:rPr>
              <a:t>11</a:t>
            </a:r>
            <a:r>
              <a:rPr lang="zh-TW" altLang="en-US" dirty="0" smtClean="0">
                <a:solidFill>
                  <a:srgbClr val="000000"/>
                </a:solidFill>
              </a:rPr>
              <a:t> </a:t>
            </a:r>
            <a:r>
              <a:rPr lang="en-US" altLang="zh-TW" dirty="0" smtClean="0">
                <a:solidFill>
                  <a:srgbClr val="000000"/>
                </a:solidFill>
              </a:rPr>
              <a:t> </a:t>
            </a:r>
            <a:r>
              <a:rPr lang="zh-TW" altLang="zh-TW" dirty="0" smtClean="0">
                <a:solidFill>
                  <a:srgbClr val="000000"/>
                </a:solidFill>
              </a:rPr>
              <a:t>條第</a:t>
            </a:r>
            <a:r>
              <a:rPr lang="en-US" altLang="zh-TW" dirty="0" smtClean="0">
                <a:solidFill>
                  <a:srgbClr val="000000"/>
                </a:solidFill>
              </a:rPr>
              <a:t> 1 </a:t>
            </a:r>
            <a:r>
              <a:rPr lang="zh-TW" altLang="zh-TW" dirty="0" smtClean="0">
                <a:solidFill>
                  <a:srgbClr val="000000"/>
                </a:solidFill>
                <a:latin typeface="標楷體" panose="03000509000000000000" pitchFamily="65" charset="-120"/>
                <a:cs typeface="Times New Roman"/>
              </a:rPr>
              <a:t>項</a:t>
            </a:r>
            <a:r>
              <a:rPr lang="zh-TW" altLang="en-US" dirty="0" smtClean="0">
                <a:solidFill>
                  <a:srgbClr val="000000"/>
                </a:solidFill>
                <a:latin typeface="標楷體" panose="03000509000000000000" pitchFamily="65" charset="-120"/>
                <a:cs typeface="Times New Roman"/>
              </a:rPr>
              <a:t>時</a:t>
            </a:r>
            <a:r>
              <a:rPr lang="en-US" altLang="zh-TW" sz="2400" dirty="0" smtClean="0"/>
              <a:t>)</a:t>
            </a:r>
            <a:r>
              <a:rPr lang="zh-TW" altLang="en-US" sz="2400" dirty="0" smtClean="0"/>
              <a:t> </a:t>
            </a:r>
            <a:r>
              <a:rPr lang="zh-TW" altLang="zh-TW" dirty="0" smtClean="0">
                <a:solidFill>
                  <a:srgbClr val="000000"/>
                </a:solidFill>
                <a:latin typeface="標楷體" panose="03000509000000000000" pitchFamily="65" charset="-120"/>
                <a:cs typeface="Times New Roman"/>
              </a:rPr>
              <a:t>對</a:t>
            </a:r>
            <a:r>
              <a:rPr lang="zh-TW" altLang="zh-TW" dirty="0" smtClean="0">
                <a:solidFill>
                  <a:srgbClr val="000000"/>
                </a:solidFill>
                <a:latin typeface="Times New Roman"/>
                <a:ea typeface="標楷體" charset="0"/>
                <a:cs typeface="Times New Roman"/>
              </a:rPr>
              <a:t>於</a:t>
            </a:r>
            <a:r>
              <a:rPr lang="zh-TW" altLang="zh-TW" dirty="0">
                <a:solidFill>
                  <a:srgbClr val="000000"/>
                </a:solidFill>
                <a:latin typeface="Times New Roman"/>
                <a:ea typeface="標楷體" charset="0"/>
                <a:cs typeface="Times New Roman"/>
              </a:rPr>
              <a:t>憲法保障之</a:t>
            </a:r>
            <a:r>
              <a:rPr lang="zh-TW" altLang="zh-TW" b="1" u="sng" dirty="0">
                <a:solidFill>
                  <a:srgbClr val="000000"/>
                </a:solidFill>
                <a:effectLst>
                  <a:outerShdw blurRad="38100" dist="38100" dir="2700000" algn="tl">
                    <a:srgbClr val="000000">
                      <a:alpha val="43137"/>
                    </a:srgbClr>
                  </a:outerShdw>
                </a:effectLst>
                <a:latin typeface="Times New Roman"/>
                <a:ea typeface="標楷體" charset="0"/>
                <a:cs typeface="Times New Roman"/>
              </a:rPr>
              <a:t>學術自由</a:t>
            </a:r>
            <a:r>
              <a:rPr lang="zh-TW" altLang="zh-TW" dirty="0">
                <a:solidFill>
                  <a:srgbClr val="000000"/>
                </a:solidFill>
                <a:latin typeface="Times New Roman"/>
                <a:ea typeface="標楷體" charset="0"/>
                <a:cs typeface="Times New Roman"/>
              </a:rPr>
              <a:t>之具體內容，及大學法與大學法施行細則部分條文是否牴觸憲法，產生</a:t>
            </a:r>
            <a:r>
              <a:rPr lang="zh-TW" altLang="zh-TW" dirty="0" smtClean="0">
                <a:solidFill>
                  <a:srgbClr val="000000"/>
                </a:solidFill>
                <a:latin typeface="Times New Roman"/>
                <a:ea typeface="標楷體" charset="0"/>
                <a:cs typeface="Times New Roman"/>
              </a:rPr>
              <a:t>疑義</a:t>
            </a:r>
            <a:r>
              <a:rPr lang="zh-TW" altLang="en-US" dirty="0" smtClean="0">
                <a:solidFill>
                  <a:srgbClr val="000000"/>
                </a:solidFill>
                <a:latin typeface="Times New Roman"/>
                <a:ea typeface="標楷體" charset="0"/>
                <a:cs typeface="Times New Roman"/>
              </a:rPr>
              <a:t>。</a:t>
            </a:r>
            <a:endParaRPr lang="en-US" altLang="zh-TW" b="1" dirty="0">
              <a:solidFill>
                <a:srgbClr val="000000"/>
              </a:solidFill>
              <a:latin typeface="Times New Roman"/>
              <a:ea typeface="標楷體" charset="0"/>
              <a:cs typeface="Times New Roman"/>
            </a:endParaRPr>
          </a:p>
          <a:p>
            <a:pPr lvl="2"/>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1240525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a:xfrm>
            <a:off x="628650" y="1036166"/>
            <a:ext cx="7886700" cy="3512974"/>
          </a:xfrm>
        </p:spPr>
        <p:txBody>
          <a:bodyPr>
            <a:normAutofit fontScale="77500" lnSpcReduction="20000"/>
          </a:bodyPr>
          <a:lstStyle/>
          <a:p>
            <a:pPr>
              <a:lnSpc>
                <a:spcPct val="120000"/>
              </a:lnSpc>
            </a:pPr>
            <a:r>
              <a:rPr kumimoji="1" lang="zh-TW" altLang="en-US" sz="3100"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sz="3100" b="1" dirty="0" smtClean="0">
                <a:solidFill>
                  <a:srgbClr val="000000"/>
                </a:solidFill>
                <a:effectLst>
                  <a:outerShdw blurRad="38100" dist="38100" dir="2700000" algn="tl">
                    <a:srgbClr val="000000">
                      <a:alpha val="43137"/>
                    </a:srgbClr>
                  </a:outerShdw>
                </a:effectLst>
                <a:latin typeface="Times New Roman"/>
                <a:cs typeface="Times New Roman"/>
              </a:rPr>
              <a:t>4</a:t>
            </a:r>
            <a:r>
              <a:rPr kumimoji="1" lang="en-US" altLang="zh-TW" sz="3100" b="1" dirty="0" smtClean="0">
                <a:solidFill>
                  <a:srgbClr val="000000"/>
                </a:solidFill>
                <a:effectLst>
                  <a:outerShdw blurRad="38100" dist="38100" dir="2700000" algn="tl">
                    <a:srgbClr val="000000">
                      <a:alpha val="43137"/>
                    </a:srgbClr>
                  </a:outerShdw>
                </a:effectLst>
                <a:latin typeface="Times New Roman"/>
                <a:cs typeface="Times New Roman"/>
              </a:rPr>
              <a:t>50</a:t>
            </a:r>
            <a:r>
              <a:rPr kumimoji="1" lang="zh-TW" altLang="en-US" sz="3100" b="1" dirty="0" smtClean="0">
                <a:solidFill>
                  <a:srgbClr val="000000"/>
                </a:solidFill>
                <a:effectLst>
                  <a:outerShdw blurRad="38100" dist="38100" dir="2700000" algn="tl">
                    <a:srgbClr val="000000">
                      <a:alpha val="43137"/>
                    </a:srgbClr>
                  </a:outerShdw>
                </a:effectLst>
                <a:latin typeface="Times New Roman"/>
                <a:cs typeface="Times New Roman"/>
              </a:rPr>
              <a:t> 號解釋</a:t>
            </a:r>
          </a:p>
          <a:p>
            <a:pPr lvl="1">
              <a:lnSpc>
                <a:spcPct val="120000"/>
              </a:lnSpc>
              <a:buFont typeface="Wingdings" panose="05000000000000000000" pitchFamily="2" charset="2"/>
              <a:buChar char="l"/>
            </a:pPr>
            <a:r>
              <a:rPr kumimoji="1" lang="zh-TW" altLang="en-US" sz="2700" dirty="0" smtClean="0">
                <a:solidFill>
                  <a:srgbClr val="000000"/>
                </a:solidFill>
                <a:latin typeface="Times New Roman"/>
                <a:cs typeface="Times New Roman"/>
              </a:rPr>
              <a:t>相關條文</a:t>
            </a:r>
            <a:endParaRPr kumimoji="1" lang="en-US" altLang="zh-TW" sz="2700" dirty="0">
              <a:solidFill>
                <a:srgbClr val="000000"/>
              </a:solidFill>
              <a:latin typeface="Times New Roman"/>
              <a:cs typeface="Times New Roman"/>
            </a:endParaRPr>
          </a:p>
          <a:p>
            <a:pPr lvl="2">
              <a:lnSpc>
                <a:spcPct val="120000"/>
              </a:lnSpc>
              <a:buFont typeface="Wingdings" panose="05000000000000000000" pitchFamily="2" charset="2"/>
              <a:buChar char="p"/>
            </a:pPr>
            <a:r>
              <a:rPr kumimoji="1" lang="zh-TW" altLang="en-US" sz="2100" b="1" dirty="0" smtClean="0">
                <a:solidFill>
                  <a:srgbClr val="000000"/>
                </a:solidFill>
                <a:effectLst>
                  <a:outerShdw blurRad="38100" dist="38100" dir="2700000" algn="tl">
                    <a:srgbClr val="000000">
                      <a:alpha val="43137"/>
                    </a:srgbClr>
                  </a:outerShdw>
                </a:effectLst>
                <a:latin typeface="Times New Roman"/>
                <a:cs typeface="Times New Roman"/>
              </a:rPr>
              <a:t>憲法</a:t>
            </a:r>
            <a:r>
              <a:rPr lang="zh-TW" altLang="en-US" sz="2100" b="1" dirty="0" smtClean="0">
                <a:effectLst>
                  <a:outerShdw blurRad="38100" dist="38100" dir="2700000" algn="tl">
                    <a:srgbClr val="000000">
                      <a:alpha val="43137"/>
                    </a:srgbClr>
                  </a:outerShdw>
                </a:effectLst>
              </a:rPr>
              <a:t>第 </a:t>
            </a:r>
            <a:r>
              <a:rPr lang="en-US" altLang="zh-TW" sz="2100" b="1" dirty="0" smtClean="0">
                <a:effectLst>
                  <a:outerShdw blurRad="38100" dist="38100" dir="2700000" algn="tl">
                    <a:srgbClr val="000000">
                      <a:alpha val="43137"/>
                    </a:srgbClr>
                  </a:outerShdw>
                </a:effectLst>
              </a:rPr>
              <a:t>11 </a:t>
            </a:r>
            <a:r>
              <a:rPr lang="zh-TW" altLang="en-US" sz="2100" b="1" dirty="0" smtClean="0">
                <a:effectLst>
                  <a:outerShdw blurRad="38100" dist="38100" dir="2700000" algn="tl">
                    <a:srgbClr val="000000">
                      <a:alpha val="43137"/>
                    </a:srgbClr>
                  </a:outerShdw>
                </a:effectLst>
              </a:rPr>
              <a:t>條</a:t>
            </a:r>
            <a:r>
              <a:rPr lang="zh-TW" altLang="en-US" sz="2100" dirty="0" smtClean="0"/>
              <a:t>：人民</a:t>
            </a:r>
            <a:r>
              <a:rPr lang="zh-TW" altLang="en-US" sz="2100" dirty="0"/>
              <a:t>有言論、</a:t>
            </a:r>
            <a:r>
              <a:rPr lang="zh-TW" altLang="en-US" sz="2100" b="1" u="sng" dirty="0">
                <a:effectLst>
                  <a:outerShdw blurRad="38100" dist="38100" dir="2700000" algn="tl">
                    <a:srgbClr val="000000">
                      <a:alpha val="43137"/>
                    </a:srgbClr>
                  </a:outerShdw>
                </a:effectLst>
              </a:rPr>
              <a:t>講學</a:t>
            </a:r>
            <a:r>
              <a:rPr lang="zh-TW" altLang="en-US" sz="2100" dirty="0"/>
              <a:t>、著作及出版之自由</a:t>
            </a:r>
            <a:r>
              <a:rPr lang="zh-TW" altLang="en-US" sz="2100" b="1" dirty="0"/>
              <a:t>。</a:t>
            </a:r>
            <a:endParaRPr lang="zh-TW" altLang="en-US" sz="2100" dirty="0"/>
          </a:p>
          <a:p>
            <a:pPr lvl="2">
              <a:lnSpc>
                <a:spcPct val="120000"/>
              </a:lnSpc>
              <a:buFont typeface="Wingdings" panose="05000000000000000000" pitchFamily="2" charset="2"/>
              <a:buChar char="p"/>
            </a:pPr>
            <a:r>
              <a:rPr lang="zh-TW" altLang="en-US" sz="2100" b="1" dirty="0" smtClean="0">
                <a:effectLst>
                  <a:outerShdw blurRad="38100" dist="38100" dir="2700000" algn="tl">
                    <a:srgbClr val="000000">
                      <a:alpha val="43137"/>
                    </a:srgbClr>
                  </a:outerShdw>
                </a:effectLst>
              </a:rPr>
              <a:t>憲法第 </a:t>
            </a:r>
            <a:r>
              <a:rPr lang="en-US" altLang="zh-TW" sz="2100" b="1" dirty="0" smtClean="0">
                <a:effectLst>
                  <a:outerShdw blurRad="38100" dist="38100" dir="2700000" algn="tl">
                    <a:srgbClr val="000000">
                      <a:alpha val="43137"/>
                    </a:srgbClr>
                  </a:outerShdw>
                </a:effectLst>
              </a:rPr>
              <a:t>22 </a:t>
            </a:r>
            <a:r>
              <a:rPr lang="zh-TW" altLang="en-US" sz="2100" b="1" dirty="0" smtClean="0">
                <a:effectLst>
                  <a:outerShdw blurRad="38100" dist="38100" dir="2700000" algn="tl">
                    <a:srgbClr val="000000">
                      <a:alpha val="43137"/>
                    </a:srgbClr>
                  </a:outerShdw>
                </a:effectLst>
              </a:rPr>
              <a:t>條</a:t>
            </a:r>
            <a:r>
              <a:rPr lang="zh-TW" altLang="en-US" sz="2100" dirty="0" smtClean="0"/>
              <a:t>：凡人</a:t>
            </a:r>
            <a:r>
              <a:rPr lang="zh-TW" altLang="en-US" sz="2100" dirty="0"/>
              <a:t>民之其他自由及權利，不妨害社會秩序公共利益者，均受憲法之保障。</a:t>
            </a:r>
          </a:p>
          <a:p>
            <a:pPr lvl="2">
              <a:lnSpc>
                <a:spcPct val="120000"/>
              </a:lnSpc>
              <a:buFont typeface="Wingdings" panose="05000000000000000000" pitchFamily="2" charset="2"/>
              <a:buChar char="p"/>
            </a:pPr>
            <a:r>
              <a:rPr lang="zh-TW" altLang="en-US" sz="2100" b="1" dirty="0" smtClean="0">
                <a:effectLst>
                  <a:outerShdw blurRad="38100" dist="38100" dir="2700000" algn="tl">
                    <a:srgbClr val="000000">
                      <a:alpha val="43137"/>
                    </a:srgbClr>
                  </a:outerShdw>
                </a:effectLst>
              </a:rPr>
              <a:t>憲法第 </a:t>
            </a:r>
            <a:r>
              <a:rPr lang="en-US" altLang="zh-TW" sz="2100" b="1" dirty="0" smtClean="0">
                <a:effectLst>
                  <a:outerShdw blurRad="38100" dist="38100" dir="2700000" algn="tl">
                    <a:srgbClr val="000000">
                      <a:alpha val="43137"/>
                    </a:srgbClr>
                  </a:outerShdw>
                </a:effectLst>
              </a:rPr>
              <a:t>23 </a:t>
            </a:r>
            <a:r>
              <a:rPr lang="zh-TW" altLang="en-US" sz="2100" b="1" dirty="0" smtClean="0">
                <a:effectLst>
                  <a:outerShdw blurRad="38100" dist="38100" dir="2700000" algn="tl">
                    <a:srgbClr val="000000">
                      <a:alpha val="43137"/>
                    </a:srgbClr>
                  </a:outerShdw>
                </a:effectLst>
              </a:rPr>
              <a:t>條</a:t>
            </a:r>
            <a:r>
              <a:rPr lang="zh-TW" altLang="en-US" sz="2100" dirty="0" smtClean="0"/>
              <a:t>：以上</a:t>
            </a:r>
            <a:r>
              <a:rPr lang="zh-TW" altLang="en-US" sz="2100" dirty="0" smtClean="0"/>
              <a:t>各條列舉之自由權</a:t>
            </a:r>
            <a:r>
              <a:rPr lang="zh-TW" altLang="en-US" sz="2100" dirty="0"/>
              <a:t>利，除為防止妨礙他人自由、避免緊急危難、維持社會秩序，或增進公共利益所必要者外，不得以法律限制之。</a:t>
            </a:r>
          </a:p>
          <a:p>
            <a:pPr lvl="2">
              <a:lnSpc>
                <a:spcPct val="120000"/>
              </a:lnSpc>
              <a:buFont typeface="Wingdings" panose="05000000000000000000" pitchFamily="2" charset="2"/>
              <a:buChar char="p"/>
            </a:pPr>
            <a:r>
              <a:rPr lang="zh-TW" altLang="en-US" sz="2100" b="1" dirty="0" smtClean="0">
                <a:effectLst>
                  <a:outerShdw blurRad="38100" dist="38100" dir="2700000" algn="tl">
                    <a:srgbClr val="000000">
                      <a:alpha val="43137"/>
                    </a:srgbClr>
                  </a:outerShdw>
                </a:effectLst>
              </a:rPr>
              <a:t>憲法第 </a:t>
            </a:r>
            <a:r>
              <a:rPr lang="en-US" altLang="zh-TW" sz="2100" b="1" dirty="0" smtClean="0">
                <a:effectLst>
                  <a:outerShdw blurRad="38100" dist="38100" dir="2700000" algn="tl">
                    <a:srgbClr val="000000">
                      <a:alpha val="43137"/>
                    </a:srgbClr>
                  </a:outerShdw>
                </a:effectLst>
              </a:rPr>
              <a:t>140 </a:t>
            </a:r>
            <a:r>
              <a:rPr lang="zh-TW" altLang="en-US" sz="2100" b="1" dirty="0" smtClean="0">
                <a:effectLst>
                  <a:outerShdw blurRad="38100" dist="38100" dir="2700000" algn="tl">
                    <a:srgbClr val="000000">
                      <a:alpha val="43137"/>
                    </a:srgbClr>
                  </a:outerShdw>
                </a:effectLst>
              </a:rPr>
              <a:t>條</a:t>
            </a:r>
            <a:r>
              <a:rPr lang="zh-TW" altLang="en-US" sz="2100" dirty="0" smtClean="0"/>
              <a:t>：現役</a:t>
            </a:r>
            <a:r>
              <a:rPr lang="zh-TW" altLang="en-US" sz="2100" dirty="0"/>
              <a:t>軍人不得兼任文官。</a:t>
            </a:r>
          </a:p>
          <a:p>
            <a:pPr lvl="2">
              <a:lnSpc>
                <a:spcPct val="120000"/>
              </a:lnSpc>
              <a:buFont typeface="Wingdings" panose="05000000000000000000" pitchFamily="2" charset="2"/>
              <a:buChar char="p"/>
            </a:pPr>
            <a:r>
              <a:rPr lang="zh-TW" altLang="en-US" sz="2100" b="1" dirty="0" smtClean="0">
                <a:effectLst>
                  <a:outerShdw blurRad="38100" dist="38100" dir="2700000" algn="tl">
                    <a:srgbClr val="000000">
                      <a:alpha val="43137"/>
                    </a:srgbClr>
                  </a:outerShdw>
                </a:effectLst>
              </a:rPr>
              <a:t>憲法第 </a:t>
            </a:r>
            <a:r>
              <a:rPr lang="en-US" altLang="zh-TW" sz="2100" b="1" dirty="0" smtClean="0">
                <a:effectLst>
                  <a:outerShdw blurRad="38100" dist="38100" dir="2700000" algn="tl">
                    <a:srgbClr val="000000">
                      <a:alpha val="43137"/>
                    </a:srgbClr>
                  </a:outerShdw>
                </a:effectLst>
              </a:rPr>
              <a:t>162 </a:t>
            </a:r>
            <a:r>
              <a:rPr lang="zh-TW" altLang="en-US" sz="2100" b="1" dirty="0" smtClean="0">
                <a:effectLst>
                  <a:outerShdw blurRad="38100" dist="38100" dir="2700000" algn="tl">
                    <a:srgbClr val="000000">
                      <a:alpha val="43137"/>
                    </a:srgbClr>
                  </a:outerShdw>
                </a:effectLst>
              </a:rPr>
              <a:t>條</a:t>
            </a:r>
            <a:r>
              <a:rPr lang="zh-TW" altLang="en-US" sz="2100" dirty="0" smtClean="0"/>
              <a:t>：全國</a:t>
            </a:r>
            <a:r>
              <a:rPr lang="zh-TW" altLang="en-US" sz="2100" dirty="0"/>
              <a:t>公私立之教育文化機關，</a:t>
            </a:r>
            <a:r>
              <a:rPr lang="zh-TW" altLang="en-US" sz="2100" b="1" u="sng" dirty="0">
                <a:effectLst>
                  <a:outerShdw blurRad="38100" dist="38100" dir="2700000" algn="tl">
                    <a:srgbClr val="000000">
                      <a:alpha val="43137"/>
                    </a:srgbClr>
                  </a:outerShdw>
                </a:effectLst>
              </a:rPr>
              <a:t>依法律</a:t>
            </a:r>
            <a:r>
              <a:rPr lang="zh-TW" altLang="en-US" sz="2100" dirty="0"/>
              <a:t>受國家之</a:t>
            </a:r>
            <a:r>
              <a:rPr lang="zh-TW" altLang="en-US" sz="2100" b="1" u="sng" dirty="0">
                <a:effectLst>
                  <a:outerShdw blurRad="38100" dist="38100" dir="2700000" algn="tl">
                    <a:srgbClr val="000000">
                      <a:alpha val="43137"/>
                    </a:srgbClr>
                  </a:outerShdw>
                </a:effectLst>
              </a:rPr>
              <a:t>監督</a:t>
            </a:r>
            <a:r>
              <a:rPr lang="zh-TW" altLang="en-US" sz="2100" dirty="0"/>
              <a:t>。</a:t>
            </a:r>
          </a:p>
          <a:p>
            <a:pPr lvl="2">
              <a:lnSpc>
                <a:spcPct val="120000"/>
              </a:lnSpc>
              <a:buFont typeface="Wingdings" panose="05000000000000000000" pitchFamily="2" charset="2"/>
              <a:buChar char="p"/>
            </a:pPr>
            <a:r>
              <a:rPr lang="zh-TW" altLang="en-US" sz="2100" b="1" dirty="0" smtClean="0">
                <a:effectLst>
                  <a:outerShdw blurRad="38100" dist="38100" dir="2700000" algn="tl">
                    <a:srgbClr val="000000">
                      <a:alpha val="43137"/>
                    </a:srgbClr>
                  </a:outerShdw>
                </a:effectLst>
              </a:rPr>
              <a:t>憲法第 </a:t>
            </a:r>
            <a:r>
              <a:rPr lang="en-US" altLang="zh-TW" sz="2100" b="1" dirty="0" smtClean="0">
                <a:effectLst>
                  <a:outerShdw blurRad="38100" dist="38100" dir="2700000" algn="tl">
                    <a:srgbClr val="000000">
                      <a:alpha val="43137"/>
                    </a:srgbClr>
                  </a:outerShdw>
                </a:effectLst>
              </a:rPr>
              <a:t>172 </a:t>
            </a:r>
            <a:r>
              <a:rPr lang="zh-TW" altLang="en-US" sz="2100" b="1" dirty="0" smtClean="0">
                <a:effectLst>
                  <a:outerShdw blurRad="38100" dist="38100" dir="2700000" algn="tl">
                    <a:srgbClr val="000000">
                      <a:alpha val="43137"/>
                    </a:srgbClr>
                  </a:outerShdw>
                </a:effectLst>
              </a:rPr>
              <a:t>條</a:t>
            </a:r>
            <a:r>
              <a:rPr lang="zh-TW" altLang="en-US" sz="2100" dirty="0" smtClean="0"/>
              <a:t>：</a:t>
            </a:r>
            <a:r>
              <a:rPr lang="zh-TW" altLang="en-US" sz="2100" b="1" u="sng" dirty="0" smtClean="0">
                <a:effectLst>
                  <a:outerShdw blurRad="38100" dist="38100" dir="2700000" algn="tl">
                    <a:srgbClr val="000000">
                      <a:alpha val="43137"/>
                    </a:srgbClr>
                  </a:outerShdw>
                </a:effectLst>
              </a:rPr>
              <a:t>命令</a:t>
            </a:r>
            <a:r>
              <a:rPr lang="zh-TW" altLang="en-US" sz="2100" dirty="0"/>
              <a:t>與憲法或法律牴觸者無效。</a:t>
            </a:r>
          </a:p>
          <a:p>
            <a:pPr lvl="1"/>
            <a:endParaRPr kumimoji="1" lang="en-US" altLang="zh-TW" dirty="0" smtClean="0">
              <a:solidFill>
                <a:srgbClr val="000000"/>
              </a:solidFill>
              <a:latin typeface="Times New Roman"/>
              <a:cs typeface="Times New Roman"/>
            </a:endParaRPr>
          </a:p>
        </p:txBody>
      </p:sp>
    </p:spTree>
    <p:extLst>
      <p:ext uri="{BB962C8B-B14F-4D97-AF65-F5344CB8AC3E}">
        <p14:creationId xmlns:p14="http://schemas.microsoft.com/office/powerpoint/2010/main" val="1527293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fontScale="77500" lnSpcReduction="20000"/>
          </a:bodyPr>
          <a:lstStyle/>
          <a:p>
            <a:pPr>
              <a:lnSpc>
                <a:spcPct val="12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4</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50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20000"/>
              </a:lnSpc>
              <a:buFont typeface="Wingdings" panose="05000000000000000000" pitchFamily="2" charset="2"/>
              <a:buChar char="l"/>
            </a:pPr>
            <a:r>
              <a:rPr kumimoji="1" lang="zh-TW" altLang="en-US" dirty="0" smtClean="0">
                <a:solidFill>
                  <a:srgbClr val="000000"/>
                </a:solidFill>
                <a:latin typeface="Times New Roman"/>
                <a:cs typeface="Times New Roman"/>
              </a:rPr>
              <a:t>相關條文</a:t>
            </a:r>
            <a:endParaRPr kumimoji="1" lang="en-US" altLang="zh-TW" dirty="0">
              <a:solidFill>
                <a:srgbClr val="000000"/>
              </a:solidFill>
              <a:latin typeface="Times New Roman"/>
              <a:cs typeface="Times New Roman"/>
            </a:endParaRPr>
          </a:p>
          <a:p>
            <a:pPr lvl="2">
              <a:lnSpc>
                <a:spcPct val="120000"/>
              </a:lnSpc>
              <a:buFont typeface="Wingdings" panose="05000000000000000000" pitchFamily="2" charset="2"/>
              <a:buChar char="p"/>
            </a:pPr>
            <a:r>
              <a:rPr kumimoji="1" lang="zh-TW" altLang="en-US" dirty="0" smtClean="0">
                <a:solidFill>
                  <a:srgbClr val="000000"/>
                </a:solidFill>
                <a:latin typeface="Times New Roman"/>
                <a:cs typeface="Times New Roman"/>
              </a:rPr>
              <a:t>大學法第 </a:t>
            </a:r>
            <a:r>
              <a:rPr kumimoji="1" lang="en-US" altLang="zh-TW" dirty="0" smtClean="0">
                <a:solidFill>
                  <a:srgbClr val="000000"/>
                </a:solidFill>
                <a:latin typeface="Times New Roman"/>
                <a:cs typeface="Times New Roman"/>
              </a:rPr>
              <a:t>1 </a:t>
            </a:r>
            <a:r>
              <a:rPr kumimoji="1" lang="zh-TW" altLang="en-US" dirty="0" smtClean="0">
                <a:solidFill>
                  <a:srgbClr val="000000"/>
                </a:solidFill>
                <a:latin typeface="Times New Roman"/>
                <a:cs typeface="Times New Roman"/>
              </a:rPr>
              <a:t>條</a:t>
            </a:r>
            <a:endParaRPr kumimoji="1" lang="en-US" altLang="zh-TW" dirty="0" smtClean="0">
              <a:solidFill>
                <a:srgbClr val="000000"/>
              </a:solidFill>
              <a:latin typeface="Times New Roman"/>
              <a:cs typeface="Times New Roman"/>
            </a:endParaRPr>
          </a:p>
          <a:p>
            <a:pPr lvl="3">
              <a:lnSpc>
                <a:spcPct val="120000"/>
              </a:lnSpc>
              <a:buFont typeface="Wingdings" panose="05000000000000000000" pitchFamily="2" charset="2"/>
              <a:buChar char="u"/>
            </a:pPr>
            <a:r>
              <a:rPr kumimoji="1" lang="en-US" altLang="zh-TW" dirty="0" smtClean="0">
                <a:solidFill>
                  <a:srgbClr val="000000"/>
                </a:solidFill>
                <a:latin typeface="Times New Roman"/>
                <a:cs typeface="Times New Roman"/>
              </a:rPr>
              <a:t>II</a:t>
            </a:r>
            <a:r>
              <a:rPr kumimoji="1" lang="zh-TW" altLang="en-US" dirty="0" smtClean="0">
                <a:solidFill>
                  <a:srgbClr val="000000"/>
                </a:solidFill>
                <a:latin typeface="Times New Roman"/>
                <a:cs typeface="Times New Roman"/>
              </a:rPr>
              <a:t> </a:t>
            </a:r>
            <a:r>
              <a:rPr lang="zh-TW" altLang="zh-TW" sz="1600" dirty="0" smtClean="0">
                <a:solidFill>
                  <a:schemeClr val="dk1"/>
                </a:solidFill>
                <a:latin typeface="Plantagenet Cherokee" panose="02020602070100000000" pitchFamily="18" charset="0"/>
              </a:rPr>
              <a:t>大學</a:t>
            </a:r>
            <a:r>
              <a:rPr lang="zh-TW" altLang="zh-TW" sz="1600" dirty="0">
                <a:solidFill>
                  <a:schemeClr val="dk1"/>
                </a:solidFill>
                <a:latin typeface="Plantagenet Cherokee" panose="02020602070100000000" pitchFamily="18" charset="0"/>
              </a:rPr>
              <a:t>應受</a:t>
            </a:r>
            <a:r>
              <a:rPr lang="zh-TW" altLang="zh-TW" sz="1600" b="1" u="sng" dirty="0">
                <a:solidFill>
                  <a:schemeClr val="dk1"/>
                </a:solidFill>
                <a:effectLst>
                  <a:outerShdw blurRad="38100" dist="38100" dir="2700000" algn="tl">
                    <a:srgbClr val="000000">
                      <a:alpha val="43137"/>
                    </a:srgbClr>
                  </a:outerShdw>
                </a:effectLst>
                <a:latin typeface="Plantagenet Cherokee" panose="02020602070100000000" pitchFamily="18" charset="0"/>
              </a:rPr>
              <a:t>學術自由</a:t>
            </a:r>
            <a:r>
              <a:rPr lang="zh-TW" altLang="zh-TW" sz="1600" dirty="0">
                <a:solidFill>
                  <a:schemeClr val="dk1"/>
                </a:solidFill>
                <a:latin typeface="Plantagenet Cherokee" panose="02020602070100000000" pitchFamily="18" charset="0"/>
              </a:rPr>
              <a:t>之保障，並在法律規定範圍內，享有</a:t>
            </a:r>
            <a:r>
              <a:rPr lang="zh-TW" altLang="zh-TW" sz="1600" b="1" u="sng" dirty="0">
                <a:solidFill>
                  <a:schemeClr val="dk1"/>
                </a:solidFill>
                <a:effectLst>
                  <a:outerShdw blurRad="38100" dist="38100" dir="2700000" algn="tl">
                    <a:srgbClr val="000000">
                      <a:alpha val="43137"/>
                    </a:srgbClr>
                  </a:outerShdw>
                </a:effectLst>
                <a:latin typeface="Plantagenet Cherokee" panose="02020602070100000000" pitchFamily="18" charset="0"/>
              </a:rPr>
              <a:t>自治</a:t>
            </a:r>
            <a:r>
              <a:rPr lang="zh-TW" altLang="zh-TW" sz="1600" dirty="0">
                <a:solidFill>
                  <a:schemeClr val="dk1"/>
                </a:solidFill>
                <a:latin typeface="Plantagenet Cherokee" panose="02020602070100000000" pitchFamily="18" charset="0"/>
              </a:rPr>
              <a:t>權。</a:t>
            </a:r>
            <a:endParaRPr lang="zh-TW" altLang="en-US" sz="1600" dirty="0">
              <a:latin typeface="Plantagenet Cherokee" panose="02020602070100000000" pitchFamily="18" charset="0"/>
              <a:cs typeface="Arial" charset="0"/>
            </a:endParaRPr>
          </a:p>
          <a:p>
            <a:pPr lvl="2">
              <a:lnSpc>
                <a:spcPct val="120000"/>
              </a:lnSpc>
              <a:buFont typeface="Wingdings" panose="05000000000000000000" pitchFamily="2" charset="2"/>
              <a:buChar char="p"/>
            </a:pPr>
            <a:r>
              <a:rPr kumimoji="1" lang="zh-TW" altLang="en-US" dirty="0" smtClean="0">
                <a:solidFill>
                  <a:srgbClr val="000000"/>
                </a:solidFill>
                <a:latin typeface="Times New Roman"/>
                <a:cs typeface="Times New Roman"/>
              </a:rPr>
              <a:t>大學法第 </a:t>
            </a:r>
            <a:r>
              <a:rPr kumimoji="1" lang="en-US" altLang="zh-TW" dirty="0" smtClean="0">
                <a:solidFill>
                  <a:srgbClr val="000000"/>
                </a:solidFill>
                <a:latin typeface="Times New Roman"/>
                <a:cs typeface="Times New Roman"/>
              </a:rPr>
              <a:t>11 </a:t>
            </a:r>
            <a:r>
              <a:rPr kumimoji="1" lang="zh-TW" altLang="en-US" dirty="0" smtClean="0">
                <a:solidFill>
                  <a:srgbClr val="000000"/>
                </a:solidFill>
                <a:latin typeface="Times New Roman"/>
                <a:cs typeface="Times New Roman"/>
              </a:rPr>
              <a:t>條</a:t>
            </a:r>
            <a:endParaRPr kumimoji="1" lang="en-US" altLang="zh-TW" dirty="0" smtClean="0">
              <a:solidFill>
                <a:srgbClr val="000000"/>
              </a:solidFill>
              <a:latin typeface="Times New Roman"/>
              <a:cs typeface="Times New Roman"/>
            </a:endParaRPr>
          </a:p>
          <a:p>
            <a:pPr lvl="3">
              <a:lnSpc>
                <a:spcPct val="120000"/>
              </a:lnSpc>
              <a:buFont typeface="Wingdings" panose="05000000000000000000" pitchFamily="2" charset="2"/>
              <a:buChar char="u"/>
            </a:pPr>
            <a:r>
              <a:rPr kumimoji="1" lang="en-US" altLang="zh-TW" dirty="0" smtClean="0">
                <a:solidFill>
                  <a:srgbClr val="000000"/>
                </a:solidFill>
                <a:latin typeface="Times New Roman"/>
                <a:cs typeface="Times New Roman"/>
              </a:rPr>
              <a:t>I</a:t>
            </a:r>
            <a:r>
              <a:rPr kumimoji="1" lang="zh-TW" altLang="en-US" dirty="0" smtClean="0">
                <a:solidFill>
                  <a:srgbClr val="000000"/>
                </a:solidFill>
                <a:latin typeface="Times New Roman"/>
                <a:cs typeface="Times New Roman"/>
              </a:rPr>
              <a:t> 大學</a:t>
            </a:r>
            <a:r>
              <a:rPr kumimoji="1" lang="zh-TW" altLang="en-US" dirty="0" smtClean="0">
                <a:solidFill>
                  <a:srgbClr val="000000"/>
                </a:solidFill>
                <a:latin typeface="Times New Roman"/>
                <a:cs typeface="Times New Roman"/>
              </a:rPr>
              <a:t>應設左列單位</a:t>
            </a:r>
            <a:r>
              <a:rPr kumimoji="1" lang="zh-TW" altLang="en-US" dirty="0" smtClean="0">
                <a:solidFill>
                  <a:srgbClr val="000000"/>
                </a:solidFill>
                <a:latin typeface="Times New Roman"/>
                <a:cs typeface="Times New Roman"/>
              </a:rPr>
              <a:t>：</a:t>
            </a:r>
            <a:endParaRPr kumimoji="1" lang="en-US" altLang="zh-TW" dirty="0" smtClean="0">
              <a:solidFill>
                <a:srgbClr val="000000"/>
              </a:solidFill>
              <a:latin typeface="Times New Roman"/>
              <a:cs typeface="Times New Roman"/>
            </a:endParaRPr>
          </a:p>
          <a:p>
            <a:pPr marL="1028700" lvl="3" indent="0">
              <a:lnSpc>
                <a:spcPct val="120000"/>
              </a:lnSpc>
              <a:buNone/>
            </a:pPr>
            <a:r>
              <a:rPr kumimoji="1" lang="zh-TW" altLang="en-US" dirty="0" smtClean="0">
                <a:solidFill>
                  <a:srgbClr val="000000"/>
                </a:solidFill>
                <a:latin typeface="Times New Roman"/>
                <a:cs typeface="Times New Roman"/>
              </a:rPr>
              <a:t>一</a:t>
            </a:r>
            <a:r>
              <a:rPr kumimoji="1" lang="zh-TW" altLang="en-US" dirty="0">
                <a:solidFill>
                  <a:srgbClr val="000000"/>
                </a:solidFill>
                <a:latin typeface="Times New Roman"/>
                <a:cs typeface="Times New Roman"/>
              </a:rPr>
              <a:t>、教務處：掌理註冊、課務、出版及其他教務事項。</a:t>
            </a:r>
            <a:br>
              <a:rPr kumimoji="1" lang="zh-TW" altLang="en-US" dirty="0">
                <a:solidFill>
                  <a:srgbClr val="000000"/>
                </a:solidFill>
                <a:latin typeface="Times New Roman"/>
                <a:cs typeface="Times New Roman"/>
              </a:rPr>
            </a:br>
            <a:r>
              <a:rPr kumimoji="1" lang="zh-TW" altLang="en-US" dirty="0">
                <a:solidFill>
                  <a:srgbClr val="000000"/>
                </a:solidFill>
                <a:latin typeface="Times New Roman"/>
                <a:cs typeface="Times New Roman"/>
              </a:rPr>
              <a:t>二、學生事務處：掌理心理輔導、生活輔導、課外活動指導、衛生保健及其他輔導事項。</a:t>
            </a:r>
            <a:br>
              <a:rPr kumimoji="1" lang="zh-TW" altLang="en-US" dirty="0">
                <a:solidFill>
                  <a:srgbClr val="000000"/>
                </a:solidFill>
                <a:latin typeface="Times New Roman"/>
                <a:cs typeface="Times New Roman"/>
              </a:rPr>
            </a:br>
            <a:r>
              <a:rPr kumimoji="1" lang="zh-TW" altLang="en-US" dirty="0">
                <a:solidFill>
                  <a:srgbClr val="000000"/>
                </a:solidFill>
                <a:latin typeface="Times New Roman"/>
                <a:cs typeface="Times New Roman"/>
              </a:rPr>
              <a:t>三、總務處：掌理文書、事務、出納、營繕、保管及其他總務事項。</a:t>
            </a:r>
            <a:br>
              <a:rPr kumimoji="1" lang="zh-TW" altLang="en-US" dirty="0">
                <a:solidFill>
                  <a:srgbClr val="000000"/>
                </a:solidFill>
                <a:latin typeface="Times New Roman"/>
                <a:cs typeface="Times New Roman"/>
              </a:rPr>
            </a:br>
            <a:r>
              <a:rPr kumimoji="1" lang="zh-TW" altLang="en-US" dirty="0">
                <a:solidFill>
                  <a:srgbClr val="000000"/>
                </a:solidFill>
                <a:latin typeface="Times New Roman"/>
                <a:cs typeface="Times New Roman"/>
              </a:rPr>
              <a:t>四、圖書館：負責蒐集教學研究資料，提供資訊服務。</a:t>
            </a:r>
            <a:br>
              <a:rPr kumimoji="1" lang="zh-TW" altLang="en-US" dirty="0">
                <a:solidFill>
                  <a:srgbClr val="000000"/>
                </a:solidFill>
                <a:latin typeface="Times New Roman"/>
                <a:cs typeface="Times New Roman"/>
              </a:rPr>
            </a:br>
            <a:r>
              <a:rPr kumimoji="1" lang="zh-TW" altLang="en-US" dirty="0">
                <a:solidFill>
                  <a:srgbClr val="000000"/>
                </a:solidFill>
                <a:latin typeface="Times New Roman"/>
                <a:cs typeface="Times New Roman"/>
              </a:rPr>
              <a:t>五、體育室：負責體育教學與體育活動。</a:t>
            </a:r>
            <a:br>
              <a:rPr kumimoji="1" lang="zh-TW" altLang="en-US" dirty="0">
                <a:solidFill>
                  <a:srgbClr val="000000"/>
                </a:solidFill>
                <a:latin typeface="Times New Roman"/>
                <a:cs typeface="Times New Roman"/>
              </a:rPr>
            </a:br>
            <a:r>
              <a:rPr kumimoji="1" lang="zh-TW" altLang="en-US" dirty="0">
                <a:solidFill>
                  <a:srgbClr val="000000"/>
                </a:solidFill>
                <a:latin typeface="Times New Roman"/>
                <a:cs typeface="Times New Roman"/>
              </a:rPr>
              <a:t>六、軍訓室：負責軍訓及護理課程之規劃與教學。</a:t>
            </a:r>
            <a:br>
              <a:rPr kumimoji="1" lang="zh-TW" altLang="en-US" dirty="0">
                <a:solidFill>
                  <a:srgbClr val="000000"/>
                </a:solidFill>
                <a:latin typeface="Times New Roman"/>
                <a:cs typeface="Times New Roman"/>
              </a:rPr>
            </a:br>
            <a:r>
              <a:rPr kumimoji="1" lang="zh-TW" altLang="en-US" dirty="0">
                <a:solidFill>
                  <a:srgbClr val="000000"/>
                </a:solidFill>
                <a:latin typeface="Times New Roman"/>
                <a:cs typeface="Times New Roman"/>
              </a:rPr>
              <a:t>七、秘書室：辦理秘書事務。</a:t>
            </a:r>
            <a:br>
              <a:rPr kumimoji="1" lang="zh-TW" altLang="en-US" dirty="0">
                <a:solidFill>
                  <a:srgbClr val="000000"/>
                </a:solidFill>
                <a:latin typeface="Times New Roman"/>
                <a:cs typeface="Times New Roman"/>
              </a:rPr>
            </a:br>
            <a:r>
              <a:rPr kumimoji="1" lang="zh-TW" altLang="en-US" dirty="0">
                <a:solidFill>
                  <a:srgbClr val="000000"/>
                </a:solidFill>
                <a:latin typeface="Times New Roman"/>
                <a:cs typeface="Times New Roman"/>
              </a:rPr>
              <a:t>八、人事室：辦理人事事務。</a:t>
            </a:r>
            <a:br>
              <a:rPr kumimoji="1" lang="zh-TW" altLang="en-US" dirty="0">
                <a:solidFill>
                  <a:srgbClr val="000000"/>
                </a:solidFill>
                <a:latin typeface="Times New Roman"/>
                <a:cs typeface="Times New Roman"/>
              </a:rPr>
            </a:br>
            <a:r>
              <a:rPr kumimoji="1" lang="zh-TW" altLang="en-US" dirty="0">
                <a:solidFill>
                  <a:srgbClr val="000000"/>
                </a:solidFill>
                <a:latin typeface="Times New Roman"/>
                <a:cs typeface="Times New Roman"/>
              </a:rPr>
              <a:t>九、會計室：辦理歲計、會計、統計事務。</a:t>
            </a:r>
            <a:endParaRPr kumimoji="1" lang="en-US" altLang="zh-TW" dirty="0" smtClean="0">
              <a:solidFill>
                <a:srgbClr val="000000"/>
              </a:solidFill>
              <a:latin typeface="Times New Roman"/>
              <a:cs typeface="Times New Roman"/>
            </a:endParaRPr>
          </a:p>
        </p:txBody>
      </p:sp>
    </p:spTree>
    <p:extLst>
      <p:ext uri="{BB962C8B-B14F-4D97-AF65-F5344CB8AC3E}">
        <p14:creationId xmlns:p14="http://schemas.microsoft.com/office/powerpoint/2010/main" val="3926904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4</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50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相關條文</a:t>
            </a:r>
            <a:endParaRPr kumimoji="1" lang="en-US" altLang="zh-TW" dirty="0">
              <a:solidFill>
                <a:srgbClr val="000000"/>
              </a:solidFill>
              <a:latin typeface="Times New Roman"/>
              <a:cs typeface="Times New Roman"/>
            </a:endParaRPr>
          </a:p>
          <a:p>
            <a:pPr lvl="2">
              <a:lnSpc>
                <a:spcPct val="100000"/>
              </a:lnSpc>
              <a:buFont typeface="Wingdings" panose="05000000000000000000" pitchFamily="2" charset="2"/>
              <a:buChar char="p"/>
            </a:pPr>
            <a:r>
              <a:rPr kumimoji="1" lang="zh-TW" altLang="en-US" dirty="0" smtClean="0">
                <a:solidFill>
                  <a:srgbClr val="000000"/>
                </a:solidFill>
                <a:latin typeface="Times New Roman"/>
                <a:cs typeface="Times New Roman"/>
              </a:rPr>
              <a:t>大學法施行細則第 </a:t>
            </a:r>
            <a:r>
              <a:rPr kumimoji="1" lang="zh-TW" altLang="zh-TW" dirty="0" smtClean="0">
                <a:solidFill>
                  <a:srgbClr val="000000"/>
                </a:solidFill>
                <a:latin typeface="Times New Roman"/>
                <a:cs typeface="Times New Roman"/>
              </a:rPr>
              <a:t>9</a:t>
            </a:r>
            <a:r>
              <a:rPr kumimoji="1" lang="en-US" altLang="zh-TW" dirty="0" smtClean="0">
                <a:solidFill>
                  <a:srgbClr val="000000"/>
                </a:solidFill>
                <a:latin typeface="Times New Roman"/>
                <a:cs typeface="Times New Roman"/>
              </a:rPr>
              <a:t> </a:t>
            </a:r>
            <a:r>
              <a:rPr kumimoji="1" lang="zh-TW" altLang="en-US" dirty="0" smtClean="0">
                <a:solidFill>
                  <a:srgbClr val="000000"/>
                </a:solidFill>
                <a:latin typeface="Times New Roman"/>
                <a:cs typeface="Times New Roman"/>
              </a:rPr>
              <a:t>條</a:t>
            </a:r>
            <a:endParaRPr kumimoji="1" lang="en-US" altLang="zh-TW" dirty="0" smtClean="0">
              <a:solidFill>
                <a:srgbClr val="000000"/>
              </a:solidFill>
              <a:latin typeface="Times New Roman"/>
              <a:cs typeface="Times New Roman"/>
            </a:endParaRPr>
          </a:p>
          <a:p>
            <a:pPr lvl="3">
              <a:lnSpc>
                <a:spcPct val="100000"/>
              </a:lnSpc>
              <a:buFont typeface="Wingdings" panose="05000000000000000000" pitchFamily="2" charset="2"/>
              <a:buChar char="u"/>
            </a:pPr>
            <a:r>
              <a:rPr kumimoji="1" lang="en-US" altLang="zh-TW" dirty="0" smtClean="0">
                <a:solidFill>
                  <a:srgbClr val="000000"/>
                </a:solidFill>
                <a:latin typeface="Times New Roman"/>
                <a:cs typeface="Times New Roman"/>
              </a:rPr>
              <a:t>III</a:t>
            </a:r>
            <a:r>
              <a:rPr kumimoji="1" lang="zh-TW" altLang="en-US" dirty="0" smtClean="0">
                <a:solidFill>
                  <a:srgbClr val="000000"/>
                </a:solidFill>
                <a:latin typeface="Times New Roman"/>
                <a:cs typeface="Times New Roman"/>
              </a:rPr>
              <a:t> </a:t>
            </a:r>
            <a:r>
              <a:rPr lang="zh-TW" altLang="zh-TW" b="1" u="sng" dirty="0" smtClean="0">
                <a:solidFill>
                  <a:schemeClr val="dk1"/>
                </a:solidFill>
                <a:effectLst>
                  <a:outerShdw blurRad="38100" dist="38100" dir="2700000" algn="tl">
                    <a:srgbClr val="000000">
                      <a:alpha val="43137"/>
                    </a:srgbClr>
                  </a:outerShdw>
                </a:effectLst>
                <a:latin typeface="標楷體" panose="03000509000000000000" pitchFamily="65" charset="-120"/>
              </a:rPr>
              <a:t>軍訓</a:t>
            </a:r>
            <a:r>
              <a:rPr lang="zh-TW" altLang="zh-TW" b="1" u="sng" dirty="0">
                <a:solidFill>
                  <a:schemeClr val="dk1"/>
                </a:solidFill>
                <a:effectLst>
                  <a:outerShdw blurRad="38100" dist="38100" dir="2700000" algn="tl">
                    <a:srgbClr val="000000">
                      <a:alpha val="43137"/>
                    </a:srgbClr>
                  </a:outerShdw>
                </a:effectLst>
                <a:latin typeface="標楷體" panose="03000509000000000000" pitchFamily="65" charset="-120"/>
              </a:rPr>
              <a:t>室</a:t>
            </a:r>
            <a:r>
              <a:rPr lang="zh-TW" altLang="zh-TW" dirty="0">
                <a:solidFill>
                  <a:schemeClr val="dk1"/>
                </a:solidFill>
                <a:latin typeface="標楷體" panose="03000509000000000000" pitchFamily="65" charset="-120"/>
              </a:rPr>
              <a:t>置主任一人、軍訓教官、護理教師若干人，主任由教育部推薦職級相當之軍訓教官二至三人，由校長擇聘之。</a:t>
            </a:r>
            <a:endParaRPr lang="zh-TW" altLang="en-US" dirty="0">
              <a:latin typeface="標楷體" panose="03000509000000000000" pitchFamily="65" charset="-120"/>
              <a:cs typeface="Arial" charset="0"/>
            </a:endParaRPr>
          </a:p>
          <a:p>
            <a:pPr marL="1028700" lvl="3" indent="0">
              <a:buNone/>
            </a:pPr>
            <a:endParaRPr kumimoji="1" lang="en-US" altLang="zh-TW" dirty="0" smtClean="0">
              <a:solidFill>
                <a:srgbClr val="000000"/>
              </a:solidFill>
              <a:latin typeface="Times New Roman"/>
              <a:cs typeface="Times New Roman"/>
            </a:endParaRPr>
          </a:p>
        </p:txBody>
      </p:sp>
    </p:spTree>
    <p:extLst>
      <p:ext uri="{BB962C8B-B14F-4D97-AF65-F5344CB8AC3E}">
        <p14:creationId xmlns:p14="http://schemas.microsoft.com/office/powerpoint/2010/main" val="3926449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fontScale="92500" lnSpcReduction="20000"/>
          </a:bodyPr>
          <a:lstStyle/>
          <a:p>
            <a:pPr>
              <a:lnSpc>
                <a:spcPct val="110000"/>
              </a:lnSpc>
            </a:pPr>
            <a:r>
              <a:rPr kumimoji="1" lang="zh-TW" altLang="en-US" sz="2600"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sz="2600" b="1" dirty="0" smtClean="0">
                <a:solidFill>
                  <a:srgbClr val="000000"/>
                </a:solidFill>
                <a:effectLst>
                  <a:outerShdw blurRad="38100" dist="38100" dir="2700000" algn="tl">
                    <a:srgbClr val="000000">
                      <a:alpha val="43137"/>
                    </a:srgbClr>
                  </a:outerShdw>
                </a:effectLst>
                <a:latin typeface="Times New Roman"/>
                <a:cs typeface="Times New Roman"/>
              </a:rPr>
              <a:t>4</a:t>
            </a:r>
            <a:r>
              <a:rPr kumimoji="1" lang="en-US" altLang="zh-TW" sz="2600" b="1" dirty="0" smtClean="0">
                <a:solidFill>
                  <a:srgbClr val="000000"/>
                </a:solidFill>
                <a:effectLst>
                  <a:outerShdw blurRad="38100" dist="38100" dir="2700000" algn="tl">
                    <a:srgbClr val="000000">
                      <a:alpha val="43137"/>
                    </a:srgbClr>
                  </a:outerShdw>
                </a:effectLst>
                <a:latin typeface="Times New Roman"/>
                <a:cs typeface="Times New Roman"/>
              </a:rPr>
              <a:t>50 </a:t>
            </a:r>
            <a:r>
              <a:rPr kumimoji="1" lang="zh-TW" altLang="en-US" sz="2600"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10000"/>
              </a:lnSpc>
              <a:buFont typeface="Wingdings" panose="05000000000000000000" pitchFamily="2" charset="2"/>
              <a:buChar char="l"/>
            </a:pPr>
            <a:r>
              <a:rPr kumimoji="1" lang="zh-TW" altLang="en-US" sz="2300" dirty="0" smtClean="0">
                <a:solidFill>
                  <a:srgbClr val="000000"/>
                </a:solidFill>
                <a:latin typeface="Times New Roman"/>
                <a:cs typeface="Times New Roman"/>
              </a:rPr>
              <a:t>解釋理由書</a:t>
            </a:r>
            <a:endParaRPr kumimoji="1" lang="en-US" altLang="zh-TW" sz="2300" dirty="0">
              <a:solidFill>
                <a:srgbClr val="000000"/>
              </a:solidFill>
              <a:latin typeface="Times New Roman"/>
              <a:cs typeface="Times New Roman"/>
            </a:endParaRPr>
          </a:p>
          <a:p>
            <a:pPr lvl="2">
              <a:lnSpc>
                <a:spcPct val="110000"/>
              </a:lnSpc>
              <a:buFont typeface="Wingdings" panose="05000000000000000000" pitchFamily="2" charset="2"/>
              <a:buChar char="p"/>
            </a:pPr>
            <a:r>
              <a:rPr lang="zh-TW" altLang="en-US" sz="1900" dirty="0" smtClean="0">
                <a:solidFill>
                  <a:srgbClr val="000000"/>
                </a:solidFill>
                <a:latin typeface="標楷體" charset="0"/>
                <a:ea typeface="標楷體" charset="0"/>
                <a:cs typeface="標楷體" charset="0"/>
              </a:rPr>
              <a:t>「</a:t>
            </a:r>
            <a:r>
              <a:rPr lang="zh-TW" altLang="en-US" sz="1900" dirty="0">
                <a:solidFill>
                  <a:srgbClr val="000000"/>
                </a:solidFill>
                <a:latin typeface="標楷體" charset="0"/>
                <a:ea typeface="標楷體" charset="0"/>
                <a:cs typeface="標楷體" charset="0"/>
              </a:rPr>
              <a:t>國家為健全大學組織，有利大學教育宗旨之實</a:t>
            </a:r>
            <a:r>
              <a:rPr lang="zh-TW" altLang="en-US" sz="1900" dirty="0" smtClean="0">
                <a:solidFill>
                  <a:srgbClr val="000000"/>
                </a:solidFill>
                <a:latin typeface="標楷體" charset="0"/>
                <a:ea typeface="標楷體" charset="0"/>
                <a:cs typeface="標楷體" charset="0"/>
              </a:rPr>
              <a:t>現，</a:t>
            </a:r>
            <a:r>
              <a:rPr lang="zh-TW" altLang="en-US" sz="1900" dirty="0">
                <a:solidFill>
                  <a:srgbClr val="000000"/>
                </a:solidFill>
                <a:latin typeface="標楷體" charset="0"/>
                <a:ea typeface="標楷體" charset="0"/>
                <a:cs typeface="標楷體" charset="0"/>
              </a:rPr>
              <a:t>固得以法律規定大學</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內部組織</a:t>
            </a:r>
            <a:r>
              <a:rPr lang="zh-TW" altLang="en-US" sz="1900" dirty="0">
                <a:solidFill>
                  <a:srgbClr val="000000"/>
                </a:solidFill>
                <a:latin typeface="標楷體" charset="0"/>
                <a:ea typeface="標楷體" charset="0"/>
                <a:cs typeface="標楷體" charset="0"/>
              </a:rPr>
              <a:t>之主要架構，惟</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憲法第十一條</a:t>
            </a:r>
            <a:r>
              <a:rPr lang="zh-TW" altLang="en-US" sz="1900" dirty="0">
                <a:solidFill>
                  <a:srgbClr val="000000"/>
                </a:solidFill>
                <a:latin typeface="標楷體" charset="0"/>
                <a:ea typeface="標楷體" charset="0"/>
                <a:cs typeface="標楷體" charset="0"/>
              </a:rPr>
              <a:t>關於講學自由之規定，係對</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學術自由</a:t>
            </a:r>
            <a:r>
              <a:rPr lang="zh-TW" altLang="en-US" sz="1900" dirty="0">
                <a:solidFill>
                  <a:srgbClr val="000000"/>
                </a:solidFill>
                <a:latin typeface="標楷體" charset="0"/>
                <a:ea typeface="標楷體" charset="0"/>
                <a:cs typeface="標楷體" charset="0"/>
              </a:rPr>
              <a:t>之制度性保障，</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大學自治</a:t>
            </a:r>
            <a:r>
              <a:rPr lang="zh-TW" altLang="en-US" sz="1900" dirty="0">
                <a:solidFill>
                  <a:srgbClr val="000000"/>
                </a:solidFill>
                <a:latin typeface="標楷體" charset="0"/>
                <a:ea typeface="標楷體" charset="0"/>
                <a:cs typeface="標楷體" charset="0"/>
              </a:rPr>
              <a:t>亦屬該條之保障範圍。舉凡教學、學習自由、講授內容、學生選擇科系與課程自由等均屬大學自治之項目</a:t>
            </a:r>
            <a:r>
              <a:rPr lang="en-US" altLang="zh-TW" sz="1900" dirty="0">
                <a:solidFill>
                  <a:srgbClr val="000000"/>
                </a:solidFill>
                <a:latin typeface="標楷體" charset="0"/>
                <a:ea typeface="標楷體" charset="0"/>
                <a:cs typeface="標楷體" charset="0"/>
              </a:rPr>
              <a:t>…</a:t>
            </a:r>
            <a:r>
              <a:rPr lang="en-US" altLang="zh-TW" sz="1900" dirty="0" smtClean="0">
                <a:solidFill>
                  <a:srgbClr val="000000"/>
                </a:solidFill>
                <a:latin typeface="標楷體" charset="0"/>
                <a:ea typeface="標楷體" charset="0"/>
                <a:cs typeface="標楷體" charset="0"/>
              </a:rPr>
              <a:t>…</a:t>
            </a:r>
            <a:r>
              <a:rPr lang="zh-TW" altLang="en-US" sz="1900" dirty="0">
                <a:solidFill>
                  <a:srgbClr val="000000"/>
                </a:solidFill>
                <a:latin typeface="標楷體" charset="0"/>
                <a:ea typeface="標楷體" charset="0"/>
                <a:cs typeface="標楷體" charset="0"/>
              </a:rPr>
              <a:t>大學於上開</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教學研究</a:t>
            </a:r>
            <a:r>
              <a:rPr lang="zh-TW" altLang="en-US" sz="1900" dirty="0">
                <a:solidFill>
                  <a:srgbClr val="000000"/>
                </a:solidFill>
                <a:latin typeface="標楷體" charset="0"/>
                <a:ea typeface="標楷體" charset="0"/>
                <a:cs typeface="標楷體" charset="0"/>
              </a:rPr>
              <a:t>相關之範疇內，就其內部組織亦應享有相當程度之</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自主組織權</a:t>
            </a:r>
            <a:r>
              <a:rPr lang="zh-TW" altLang="en-US" sz="1900" dirty="0">
                <a:solidFill>
                  <a:srgbClr val="000000"/>
                </a:solidFill>
                <a:latin typeface="標楷體" charset="0"/>
                <a:ea typeface="標楷體" charset="0"/>
                <a:cs typeface="標楷體" charset="0"/>
              </a:rPr>
              <a:t>，如大學認無須開設某種課程，而法令仍強制規定應設置與該課程相關之規劃及</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教學單位</a:t>
            </a:r>
            <a:r>
              <a:rPr lang="zh-TW" altLang="en-US" sz="1900" dirty="0">
                <a:solidFill>
                  <a:srgbClr val="000000"/>
                </a:solidFill>
                <a:latin typeface="標楷體" charset="0"/>
                <a:ea typeface="標楷體" charset="0"/>
                <a:cs typeface="標楷體" charset="0"/>
              </a:rPr>
              <a:t>，即與憲法保障學術自由及大學自治之意旨不符。倘各大學依其自主之決策，認有提供學生修習軍訓或護理課程之必要，自</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得設置</a:t>
            </a:r>
            <a:r>
              <a:rPr lang="zh-TW" altLang="en-US" sz="1900" dirty="0">
                <a:solidFill>
                  <a:srgbClr val="000000"/>
                </a:solidFill>
                <a:latin typeface="標楷體" charset="0"/>
                <a:ea typeface="標楷體" charset="0"/>
                <a:cs typeface="標楷體" charset="0"/>
              </a:rPr>
              <a:t>與軍訓或護理課程相關之單位，並依法聘請適任之教學人員</a:t>
            </a:r>
            <a:r>
              <a:rPr lang="zh-TW" altLang="en-US" sz="1900" dirty="0" smtClean="0">
                <a:solidFill>
                  <a:srgbClr val="000000"/>
                </a:solidFill>
                <a:latin typeface="標楷體" charset="0"/>
                <a:ea typeface="標楷體" charset="0"/>
                <a:cs typeface="標楷體" charset="0"/>
              </a:rPr>
              <a:t>。」</a:t>
            </a:r>
            <a:endParaRPr lang="zh-TW" altLang="en-US" sz="1900" dirty="0">
              <a:solidFill>
                <a:srgbClr val="000000"/>
              </a:solidFill>
              <a:latin typeface="標楷體" charset="0"/>
              <a:ea typeface="標楷體" charset="0"/>
              <a:cs typeface="標楷體" charset="0"/>
            </a:endParaRPr>
          </a:p>
          <a:p>
            <a:pPr lvl="2">
              <a:lnSpc>
                <a:spcPct val="110000"/>
              </a:lnSpc>
            </a:pPr>
            <a:endParaRPr lang="zh-TW" altLang="en-US" dirty="0">
              <a:solidFill>
                <a:srgbClr val="000000"/>
              </a:solidFill>
              <a:latin typeface="標楷體" charset="0"/>
              <a:ea typeface="標楷體" charset="0"/>
              <a:cs typeface="標楷體" charset="0"/>
            </a:endParaRPr>
          </a:p>
          <a:p>
            <a:pPr lvl="2">
              <a:lnSpc>
                <a:spcPct val="110000"/>
              </a:lnSpc>
            </a:pPr>
            <a:endParaRPr kumimoji="1" lang="zh-TW" altLang="en-US" dirty="0" smtClean="0">
              <a:solidFill>
                <a:srgbClr val="000000"/>
              </a:solidFill>
              <a:latin typeface="Times New Roman"/>
              <a:cs typeface="Times New Roman"/>
            </a:endParaRPr>
          </a:p>
        </p:txBody>
      </p:sp>
    </p:spTree>
    <p:extLst>
      <p:ext uri="{BB962C8B-B14F-4D97-AF65-F5344CB8AC3E}">
        <p14:creationId xmlns:p14="http://schemas.microsoft.com/office/powerpoint/2010/main" val="2765579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4</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50</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 號解釋</a:t>
            </a: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lang="zh-TW" altLang="en-US" dirty="0" smtClean="0">
                <a:solidFill>
                  <a:srgbClr val="000000"/>
                </a:solidFill>
                <a:latin typeface="標楷體" charset="0"/>
                <a:ea typeface="標楷體" charset="0"/>
                <a:cs typeface="標楷體" charset="0"/>
              </a:rPr>
              <a:t>「惟</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大學法</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第十一條第一項第六款</a:t>
            </a:r>
            <a:r>
              <a:rPr lang="zh-TW" altLang="en-US" dirty="0">
                <a:solidFill>
                  <a:srgbClr val="000000"/>
                </a:solidFill>
                <a:latin typeface="標楷體" charset="0"/>
                <a:ea typeface="標楷體" charset="0"/>
                <a:cs typeface="標楷體" charset="0"/>
              </a:rPr>
              <a:t>及同法</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施行細則第九條第三項</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未能顧及大學之</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自主權限</a:t>
            </a:r>
            <a:r>
              <a:rPr lang="zh-TW" altLang="en-US" dirty="0">
                <a:solidFill>
                  <a:srgbClr val="000000"/>
                </a:solidFill>
                <a:latin typeface="標楷體" charset="0"/>
                <a:ea typeface="標楷體" charset="0"/>
                <a:cs typeface="標楷體" charset="0"/>
              </a:rPr>
              <a:t>，有違憲法前述意旨。本件解釋涉及制度及組織之調整，有訂定過渡期間之必要，故上開</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規定，應自本解釋公布之日起，至遲於屆滿一年時失其效力。</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大學法第十一條第一項第一款至第四款</a:t>
            </a:r>
            <a:r>
              <a:rPr lang="zh-TW" altLang="en-US" dirty="0">
                <a:solidFill>
                  <a:srgbClr val="000000"/>
                </a:solidFill>
                <a:latin typeface="標楷體" charset="0"/>
                <a:ea typeface="標楷體" charset="0"/>
                <a:cs typeface="標楷體" charset="0"/>
              </a:rPr>
              <a:t>所列</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為支援大學教學及研究所必要，第七款至第九款</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為協助大學行政之輔助單位，該法定為大學應設之內部組織，與憲法保障大學自治之意旨</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尚無牴觸</a:t>
            </a:r>
            <a:r>
              <a:rPr lang="zh-TW" altLang="en-US" dirty="0">
                <a:solidFill>
                  <a:srgbClr val="000000"/>
                </a:solidFill>
                <a:latin typeface="標楷體" charset="0"/>
                <a:ea typeface="標楷體" charset="0"/>
                <a:cs typeface="標楷體" charset="0"/>
              </a:rPr>
              <a:t>。至</a:t>
            </a:r>
            <a:r>
              <a:rPr lang="en-US" altLang="zh-TW" dirty="0" smtClean="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是否應開設體育課程而必須設置體育室，亦屬大學自治之範疇，</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同條第一項第五款</a:t>
            </a:r>
            <a:r>
              <a:rPr lang="zh-TW" altLang="en-US" dirty="0">
                <a:solidFill>
                  <a:srgbClr val="000000"/>
                </a:solidFill>
                <a:latin typeface="標楷體" charset="0"/>
                <a:ea typeface="標楷體" charset="0"/>
                <a:cs typeface="標楷體" charset="0"/>
              </a:rPr>
              <a:t>之規定仍應由有關機關一併</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檢討</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改進</a:t>
            </a:r>
            <a:r>
              <a:rPr lang="zh-TW" altLang="en-US" dirty="0" smtClean="0">
                <a:solidFill>
                  <a:srgbClr val="000000"/>
                </a:solidFill>
                <a:latin typeface="標楷體" charset="0"/>
                <a:ea typeface="標楷體" charset="0"/>
                <a:cs typeface="標楷體" charset="0"/>
              </a:rPr>
              <a:t>。</a:t>
            </a:r>
            <a:r>
              <a:rPr lang="en-US" altLang="zh-TW" dirty="0" smtClean="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a:t>
            </a:r>
          </a:p>
          <a:p>
            <a:pPr lvl="2">
              <a:lnSpc>
                <a:spcPct val="100000"/>
              </a:lnSpc>
            </a:pPr>
            <a:endParaRPr lang="zh-TW" altLang="en-US" sz="2100" dirty="0">
              <a:solidFill>
                <a:srgbClr val="000000"/>
              </a:solidFill>
              <a:latin typeface="標楷體" charset="0"/>
              <a:ea typeface="標楷體" charset="0"/>
              <a:cs typeface="標楷體" charset="0"/>
            </a:endParaRPr>
          </a:p>
          <a:p>
            <a:pPr lvl="2">
              <a:lnSpc>
                <a:spcPct val="100000"/>
              </a:lnSpc>
            </a:pPr>
            <a:endParaRPr kumimoji="1" lang="zh-TW" altLang="en-US" sz="2100" dirty="0" smtClean="0">
              <a:solidFill>
                <a:srgbClr val="000000"/>
              </a:solidFill>
              <a:latin typeface="Times New Roman"/>
              <a:cs typeface="Times New Roman"/>
            </a:endParaRPr>
          </a:p>
        </p:txBody>
      </p:sp>
    </p:spTree>
    <p:extLst>
      <p:ext uri="{BB962C8B-B14F-4D97-AF65-F5344CB8AC3E}">
        <p14:creationId xmlns:p14="http://schemas.microsoft.com/office/powerpoint/2010/main" val="429782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5</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2">
              <a:lnSpc>
                <a:spcPct val="100000"/>
              </a:lnSpc>
              <a:buFont typeface="Wingdings" panose="05000000000000000000" pitchFamily="2" charset="2"/>
              <a:buChar char="l"/>
            </a:pPr>
            <a:r>
              <a:rPr lang="zh-TW" altLang="en-US" sz="2100" dirty="0" smtClean="0">
                <a:solidFill>
                  <a:srgbClr val="000000"/>
                </a:solidFill>
                <a:latin typeface="標楷體" charset="0"/>
                <a:ea typeface="標楷體" charset="0"/>
                <a:cs typeface="標楷體" charset="0"/>
              </a:rPr>
              <a:t>事實</a:t>
            </a:r>
            <a:endParaRPr lang="zh-TW" altLang="en-US" sz="2100" dirty="0">
              <a:solidFill>
                <a:srgbClr val="000000"/>
              </a:solidFill>
              <a:latin typeface="標楷體" charset="0"/>
              <a:ea typeface="標楷體" charset="0"/>
              <a:cs typeface="標楷體" charset="0"/>
            </a:endParaRPr>
          </a:p>
          <a:p>
            <a:pPr lvl="2">
              <a:lnSpc>
                <a:spcPct val="100000"/>
              </a:lnSpc>
            </a:pPr>
            <a:endParaRPr kumimoji="1" lang="zh-TW" altLang="en-US" sz="2100" dirty="0" smtClean="0">
              <a:solidFill>
                <a:srgbClr val="000000"/>
              </a:solidFill>
              <a:latin typeface="Times New Roman"/>
              <a:cs typeface="Times New Roman"/>
            </a:endParaRPr>
          </a:p>
        </p:txBody>
      </p:sp>
      <p:graphicFrame>
        <p:nvGraphicFramePr>
          <p:cNvPr id="4" name="表格 3"/>
          <p:cNvGraphicFramePr>
            <a:graphicFrameLocks noGrp="1"/>
          </p:cNvGraphicFramePr>
          <p:nvPr>
            <p:extLst>
              <p:ext uri="{D42A27DB-BD31-4B8C-83A1-F6EECF244321}">
                <p14:modId xmlns:p14="http://schemas.microsoft.com/office/powerpoint/2010/main" val="3915413684"/>
              </p:ext>
            </p:extLst>
          </p:nvPr>
        </p:nvGraphicFramePr>
        <p:xfrm>
          <a:off x="943805" y="2095500"/>
          <a:ext cx="7453840" cy="2103120"/>
        </p:xfrm>
        <a:graphic>
          <a:graphicData uri="http://schemas.openxmlformats.org/drawingml/2006/table">
            <a:tbl>
              <a:tblPr firstRow="1" bandRow="1">
                <a:tableStyleId>{F5AB1C69-6EDB-4FF4-983F-18BD219EF322}</a:tableStyleId>
              </a:tblPr>
              <a:tblGrid>
                <a:gridCol w="1054994"/>
                <a:gridCol w="6398846"/>
              </a:tblGrid>
              <a:tr h="365760">
                <a:tc>
                  <a:txBody>
                    <a:bodyPr/>
                    <a:lstStyle/>
                    <a:p>
                      <a:pPr algn="ctr"/>
                      <a:r>
                        <a:rPr lang="en-US" altLang="zh-TW"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85.11.07</a:t>
                      </a:r>
                      <a:endParaRPr lang="zh-TW" altLang="en-US" sz="1800" b="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buFont typeface="Arial" charset="0"/>
                        <a:buNone/>
                      </a:pP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國立政治大學民族學系碩士班三年級生夏允方參加「碩士候選人資格考試」，考科「中國民族誌研究」</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67 </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分</a:t>
                      </a:r>
                      <a:r>
                        <a:rPr lang="zh-TW" altLang="en-US" sz="1800" b="0" kern="1200" baseline="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800" b="0" kern="1200" baseline="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70 </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分為及格</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75260">
                <a:tc>
                  <a:txBody>
                    <a:bodyPr/>
                    <a:lstStyle/>
                    <a:p>
                      <a:pPr algn="ctr"/>
                      <a:r>
                        <a:rPr lang="en-US" altLang="zh-TW"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86.03.26</a:t>
                      </a:r>
                      <a:endParaRPr lang="zh-TW" altLang="en-US" sz="1800" b="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buFont typeface="Arial" charset="0"/>
                        <a:buNone/>
                      </a:pP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夏允方該科複試 </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66 </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分 </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重考不及格</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920">
                <a:tc>
                  <a:txBody>
                    <a:bodyPr/>
                    <a:lstStyle/>
                    <a:p>
                      <a:pPr algn="ctr"/>
                      <a:r>
                        <a:rPr lang="en-US" altLang="zh-TW"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86.06.06</a:t>
                      </a:r>
                      <a:endParaRPr lang="zh-TW" altLang="en-US" sz="1800" b="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民族學系報請教務處函知夏允方應即</a:t>
                      </a:r>
                      <a:r>
                        <a:rPr lang="zh-TW" altLang="en-US" sz="1800" b="1" u="sng" kern="12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退學</a:t>
                      </a:r>
                      <a:r>
                        <a:rPr lang="zh-TW" altLang="en-US" sz="1800" b="0" u="none"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u="none"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667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86.06.19</a:t>
                      </a:r>
                      <a:endParaRPr lang="zh-TW" altLang="en-US"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夏允方向政治大學學生申訴評議委員會提起</a:t>
                      </a:r>
                      <a:r>
                        <a:rPr lang="zh-TW" altLang="en-US" sz="1800" b="1" u="sng" kern="12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申訴</a:t>
                      </a:r>
                      <a:r>
                        <a:rPr lang="zh-TW" altLang="en-US" sz="1800" b="0" u="none"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047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86.06.24</a:t>
                      </a:r>
                      <a:endParaRPr lang="zh-TW" altLang="en-US"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學生申訴評議委員會決議</a:t>
                      </a:r>
                      <a:r>
                        <a:rPr lang="zh-TW" altLang="en-US" sz="1800" b="1" u="sng" kern="12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駁回</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申訴。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pic>
        <p:nvPicPr>
          <p:cNvPr id="5" name="Picture 16" descr="\\140.112.59.229\資源平台\資源平台\版權\版權ICON與範例\Creative Commens台灣2.5\icon_by-nc-sa.tif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0305" y="4249964"/>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6452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5</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2">
              <a:lnSpc>
                <a:spcPct val="100000"/>
              </a:lnSpc>
              <a:buFont typeface="Wingdings" panose="05000000000000000000" pitchFamily="2" charset="2"/>
              <a:buChar char="l"/>
            </a:pPr>
            <a:r>
              <a:rPr lang="zh-TW" altLang="en-US" sz="2100" dirty="0" smtClean="0">
                <a:solidFill>
                  <a:srgbClr val="000000"/>
                </a:solidFill>
                <a:latin typeface="標楷體" charset="0"/>
                <a:ea typeface="標楷體" charset="0"/>
                <a:cs typeface="標楷體" charset="0"/>
              </a:rPr>
              <a:t>事實</a:t>
            </a:r>
            <a:endParaRPr lang="zh-TW" altLang="en-US" sz="2100" dirty="0">
              <a:solidFill>
                <a:srgbClr val="000000"/>
              </a:solidFill>
              <a:latin typeface="標楷體" charset="0"/>
              <a:ea typeface="標楷體" charset="0"/>
              <a:cs typeface="標楷體" charset="0"/>
            </a:endParaRPr>
          </a:p>
          <a:p>
            <a:pPr lvl="2">
              <a:lnSpc>
                <a:spcPct val="100000"/>
              </a:lnSpc>
            </a:pPr>
            <a:endParaRPr kumimoji="1" lang="zh-TW" altLang="en-US" sz="2100" dirty="0" smtClean="0">
              <a:solidFill>
                <a:srgbClr val="000000"/>
              </a:solidFill>
              <a:latin typeface="Times New Roman"/>
              <a:cs typeface="Times New Roman"/>
            </a:endParaRPr>
          </a:p>
        </p:txBody>
      </p:sp>
      <p:graphicFrame>
        <p:nvGraphicFramePr>
          <p:cNvPr id="5" name="表格 4"/>
          <p:cNvGraphicFramePr>
            <a:graphicFrameLocks noGrp="1"/>
          </p:cNvGraphicFramePr>
          <p:nvPr>
            <p:extLst>
              <p:ext uri="{D42A27DB-BD31-4B8C-83A1-F6EECF244321}">
                <p14:modId xmlns:p14="http://schemas.microsoft.com/office/powerpoint/2010/main" val="3748097366"/>
              </p:ext>
            </p:extLst>
          </p:nvPr>
        </p:nvGraphicFramePr>
        <p:xfrm>
          <a:off x="1013460" y="1933512"/>
          <a:ext cx="7030013" cy="2560320"/>
        </p:xfrm>
        <a:graphic>
          <a:graphicData uri="http://schemas.openxmlformats.org/drawingml/2006/table">
            <a:tbl>
              <a:tblPr firstRow="1" bandRow="1">
                <a:tableStyleId>{F5AB1C69-6EDB-4FF4-983F-18BD219EF322}</a:tableStyleId>
              </a:tblPr>
              <a:tblGrid>
                <a:gridCol w="1281183"/>
                <a:gridCol w="5748830"/>
              </a:tblGrid>
              <a:tr h="2538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86.08.01</a:t>
                      </a:r>
                      <a:endParaRPr lang="zh-TW" altLang="en-US"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a:ea typeface="標楷體" panose="03000509000000000000" pitchFamily="65" charset="-120"/>
                          <a:cs typeface="Times"/>
                        </a:rPr>
                        <a:t>夏允方向教育部提起</a:t>
                      </a:r>
                      <a:r>
                        <a:rPr lang="zh-TW" altLang="en-US" sz="18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訴願</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1" u="sng" kern="1200" dirty="0" smtClean="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09308">
                <a:tc>
                  <a:txBody>
                    <a:bodyPr/>
                    <a:lstStyle/>
                    <a:p>
                      <a:pPr algn="ctr"/>
                      <a:r>
                        <a:rPr lang="en-US" altLang="zh-TW"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86.11.08</a:t>
                      </a:r>
                      <a:endParaRPr lang="zh-TW" altLang="en-US" sz="1800" b="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zh-TW" altLang="en-US" sz="1800" b="0" kern="1200" dirty="0" smtClean="0">
                          <a:solidFill>
                            <a:schemeClr val="tx1"/>
                          </a:solidFill>
                          <a:latin typeface="Times"/>
                          <a:ea typeface="標楷體" panose="03000509000000000000" pitchFamily="65" charset="-120"/>
                          <a:cs typeface="Times"/>
                        </a:rPr>
                        <a:t>教育部來文告知延期一次，惟逾五個月仍未為訴願決定</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kern="1200" dirty="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64797">
                <a:tc>
                  <a:txBody>
                    <a:bodyPr/>
                    <a:lstStyle/>
                    <a:p>
                      <a:pPr algn="ctr"/>
                      <a:r>
                        <a:rPr lang="en-US" altLang="zh-TW"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87.05.20</a:t>
                      </a:r>
                      <a:endParaRPr lang="zh-TW" altLang="en-US" sz="1800" b="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zh-TW" altLang="en-US" sz="1800" b="0" kern="1200" dirty="0" smtClean="0">
                          <a:solidFill>
                            <a:schemeClr val="tx1"/>
                          </a:solidFill>
                          <a:latin typeface="Times"/>
                          <a:ea typeface="標楷體" panose="03000509000000000000" pitchFamily="65" charset="-120"/>
                          <a:cs typeface="Times"/>
                        </a:rPr>
                        <a:t>夏允方向行政院提起</a:t>
                      </a:r>
                      <a:r>
                        <a:rPr lang="zh-TW" altLang="en-US" sz="18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再訴願</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1" u="sng" kern="1200" dirty="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12615">
                <a:tc>
                  <a:txBody>
                    <a:bodyPr/>
                    <a:lstStyle/>
                    <a:p>
                      <a:pPr algn="ctr"/>
                      <a:r>
                        <a:rPr lang="en-US" altLang="zh-TW"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87.06.09</a:t>
                      </a:r>
                      <a:endParaRPr lang="zh-TW" altLang="en-US" sz="1800" b="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zh-TW" altLang="en-US" sz="1800" b="0" kern="1200" dirty="0" smtClean="0">
                          <a:solidFill>
                            <a:schemeClr val="tx1"/>
                          </a:solidFill>
                          <a:latin typeface="Times"/>
                          <a:ea typeface="標楷體" panose="03000509000000000000" pitchFamily="65" charset="-120"/>
                          <a:cs typeface="Times"/>
                        </a:rPr>
                        <a:t>教育部</a:t>
                      </a:r>
                      <a:r>
                        <a:rPr lang="zh-TW" altLang="en-US" sz="18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駁回</a:t>
                      </a:r>
                      <a:r>
                        <a:rPr lang="zh-TW" altLang="en-US" sz="1800" b="0" kern="1200" dirty="0" smtClean="0">
                          <a:solidFill>
                            <a:schemeClr val="tx1"/>
                          </a:solidFill>
                          <a:latin typeface="Times"/>
                          <a:ea typeface="標楷體" panose="03000509000000000000" pitchFamily="65" charset="-120"/>
                          <a:cs typeface="Times"/>
                        </a:rPr>
                        <a:t>訴願</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kern="1200" dirty="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583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87.11.19</a:t>
                      </a:r>
                      <a:endParaRPr lang="zh-TW" altLang="en-US"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a:ea typeface="標楷體" panose="03000509000000000000" pitchFamily="65" charset="-120"/>
                          <a:cs typeface="Times"/>
                        </a:rPr>
                        <a:t>行政院</a:t>
                      </a:r>
                      <a:r>
                        <a:rPr lang="zh-TW" altLang="en-US" sz="18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駁回</a:t>
                      </a:r>
                      <a:r>
                        <a:rPr lang="zh-TW" altLang="en-US" sz="1800" b="0" kern="1200" dirty="0" smtClean="0">
                          <a:solidFill>
                            <a:schemeClr val="tx1"/>
                          </a:solidFill>
                          <a:latin typeface="Times"/>
                          <a:ea typeface="標楷體" panose="03000509000000000000" pitchFamily="65" charset="-120"/>
                          <a:cs typeface="Times"/>
                        </a:rPr>
                        <a:t>再訴願</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kern="1200" dirty="0" smtClean="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3215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88.09.17</a:t>
                      </a:r>
                      <a:endParaRPr lang="zh-TW" altLang="en-US"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a:ea typeface="標楷體" panose="03000509000000000000" pitchFamily="65" charset="-120"/>
                          <a:cs typeface="Times"/>
                        </a:rPr>
                        <a:t>行政法院</a:t>
                      </a:r>
                      <a:r>
                        <a:rPr lang="zh-TW" altLang="en-US" sz="18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駁回</a:t>
                      </a:r>
                      <a:r>
                        <a:rPr lang="zh-TW" altLang="en-US" sz="1800" b="0" kern="1200" dirty="0" smtClean="0">
                          <a:solidFill>
                            <a:schemeClr val="tx1"/>
                          </a:solidFill>
                          <a:latin typeface="Times"/>
                          <a:ea typeface="標楷體" panose="03000509000000000000" pitchFamily="65" charset="-120"/>
                          <a:cs typeface="Times"/>
                        </a:rPr>
                        <a:t>夏允方之訴</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kern="1200" dirty="0" smtClean="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387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92.07.25</a:t>
                      </a:r>
                      <a:endParaRPr lang="zh-TW" altLang="en-US" sz="1800" b="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a:ea typeface="標楷體" panose="03000509000000000000" pitchFamily="65" charset="-120"/>
                          <a:cs typeface="Times"/>
                        </a:rPr>
                        <a:t>司法院大法官作成釋字</a:t>
                      </a:r>
                      <a:r>
                        <a:rPr lang="zh-TW" altLang="en-US" sz="18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第 </a:t>
                      </a:r>
                      <a:r>
                        <a:rPr lang="en-US" altLang="zh-TW" sz="18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563 </a:t>
                      </a:r>
                      <a:r>
                        <a:rPr lang="zh-TW" altLang="en-US" sz="18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號解釋</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1" u="sng" kern="1200" dirty="0" smtClean="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pic>
        <p:nvPicPr>
          <p:cNvPr id="6" name="Picture 16" descr="\\140.112.59.229\資源平台\資源平台\版權\版權ICON與範例\Creative Commens台灣2.5\icon_by-nc-sa.tif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0564" y="4277868"/>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9827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釋字第 </a:t>
            </a:r>
            <a:r>
              <a:rPr kumimoji="1" lang="zh-TW" altLang="zh-TW" b="1" dirty="0" smtClean="0">
                <a:solidFill>
                  <a:srgbClr val="000000"/>
                </a:solidFill>
                <a:effectLst>
                  <a:outerShdw blurRad="38100" dist="38100" dir="2700000" algn="tl">
                    <a:srgbClr val="000000">
                      <a:alpha val="43137"/>
                    </a:srgbClr>
                  </a:outerShdw>
                </a:effectLst>
              </a:rPr>
              <a:t>5</a:t>
            </a:r>
            <a:r>
              <a:rPr kumimoji="1" lang="en-US" altLang="zh-TW" b="1" dirty="0" smtClean="0">
                <a:solidFill>
                  <a:srgbClr val="000000"/>
                </a:solidFill>
                <a:effectLst>
                  <a:outerShdw blurRad="38100" dist="38100" dir="2700000" algn="tl">
                    <a:srgbClr val="000000">
                      <a:alpha val="43137"/>
                    </a:srgbClr>
                  </a:outerShdw>
                </a:effectLst>
              </a:rPr>
              <a:t>63 </a:t>
            </a:r>
            <a:r>
              <a:rPr kumimoji="1" lang="zh-TW" altLang="en-US" b="1" dirty="0" smtClean="0">
                <a:solidFill>
                  <a:srgbClr val="000000"/>
                </a:solidFill>
                <a:effectLst>
                  <a:outerShdw blurRad="38100" dist="38100" dir="2700000" algn="tl">
                    <a:srgbClr val="000000">
                      <a:alpha val="43137"/>
                    </a:srgbClr>
                  </a:outerShdw>
                </a:effectLst>
              </a:rPr>
              <a:t>號解釋</a:t>
            </a:r>
          </a:p>
          <a:p>
            <a:pPr lvl="2">
              <a:lnSpc>
                <a:spcPct val="100000"/>
              </a:lnSpc>
              <a:buFont typeface="Wingdings" panose="05000000000000000000" pitchFamily="2" charset="2"/>
              <a:buChar char="l"/>
            </a:pPr>
            <a:r>
              <a:rPr lang="zh-TW" altLang="en-US" sz="2100" dirty="0" smtClean="0">
                <a:solidFill>
                  <a:srgbClr val="000000"/>
                </a:solidFill>
                <a:ea typeface="標楷體" charset="0"/>
              </a:rPr>
              <a:t>行政法院</a:t>
            </a:r>
            <a:endParaRPr lang="en-US" altLang="zh-TW" sz="2100" dirty="0" smtClean="0">
              <a:solidFill>
                <a:srgbClr val="000000"/>
              </a:solidFill>
              <a:ea typeface="標楷體" charset="0"/>
            </a:endParaRPr>
          </a:p>
          <a:p>
            <a:pPr lvl="3" algn="just">
              <a:lnSpc>
                <a:spcPct val="100000"/>
              </a:lnSpc>
              <a:buFont typeface="Wingdings" panose="05000000000000000000" pitchFamily="2" charset="2"/>
              <a:buChar char="p"/>
            </a:pPr>
            <a:r>
              <a:rPr lang="zh-TW" altLang="en-US" sz="1800" dirty="0">
                <a:solidFill>
                  <a:srgbClr val="000000"/>
                </a:solidFill>
                <a:ea typeface="標楷體" charset="0"/>
              </a:rPr>
              <a:t>「惟查學位授予法施行細則第六條</a:t>
            </a:r>
            <a:r>
              <a:rPr lang="en-US" altLang="zh-TW" sz="1800" dirty="0">
                <a:solidFill>
                  <a:srgbClr val="000000"/>
                </a:solidFill>
                <a:ea typeface="標楷體" charset="0"/>
              </a:rPr>
              <a:t>……</a:t>
            </a:r>
            <a:r>
              <a:rPr lang="zh-TW" altLang="en-US" sz="1800" dirty="0">
                <a:solidFill>
                  <a:srgbClr val="000000"/>
                </a:solidFill>
                <a:ea typeface="標楷體" charset="0"/>
              </a:rPr>
              <a:t>固已將原碩士學位考試中之學科考試予以廢除，惟依大學法第一條第二項所揭示之學術自由及大學自治原則，</a:t>
            </a:r>
            <a:r>
              <a:rPr lang="zh-TW" altLang="en-US" sz="1800" b="1" u="sng" dirty="0">
                <a:solidFill>
                  <a:srgbClr val="000000"/>
                </a:solidFill>
                <a:effectLst>
                  <a:outerShdw blurRad="38100" dist="38100" dir="2700000" algn="tl">
                    <a:srgbClr val="000000">
                      <a:alpha val="43137"/>
                    </a:srgbClr>
                  </a:outerShdw>
                </a:effectLst>
                <a:ea typeface="標楷體" charset="0"/>
              </a:rPr>
              <a:t>非謂</a:t>
            </a:r>
            <a:r>
              <a:rPr lang="zh-TW" altLang="en-US" sz="1800" dirty="0">
                <a:solidFill>
                  <a:srgbClr val="000000"/>
                </a:solidFill>
                <a:ea typeface="標楷體" charset="0"/>
              </a:rPr>
              <a:t>各校就其碩士學位之授予，除學位授予法規定之修完應修課程、提出論文及經碩士學位考試委員會考試通過之過程外，</a:t>
            </a:r>
            <a:r>
              <a:rPr lang="zh-TW" altLang="en-US" sz="1800" b="1" u="sng" dirty="0">
                <a:solidFill>
                  <a:srgbClr val="000000"/>
                </a:solidFill>
                <a:effectLst>
                  <a:outerShdw blurRad="38100" dist="38100" dir="2700000" algn="tl">
                    <a:srgbClr val="000000">
                      <a:alpha val="43137"/>
                    </a:srgbClr>
                  </a:outerShdw>
                </a:effectLst>
                <a:ea typeface="標楷體" charset="0"/>
              </a:rPr>
              <a:t>不得另行再自訂</a:t>
            </a:r>
            <a:r>
              <a:rPr lang="zh-TW" altLang="en-US" sz="1800" b="1" u="sng" dirty="0" smtClean="0">
                <a:solidFill>
                  <a:srgbClr val="000000"/>
                </a:solidFill>
                <a:effectLst>
                  <a:outerShdw blurRad="38100" dist="38100" dir="2700000" algn="tl">
                    <a:srgbClr val="000000">
                      <a:alpha val="43137"/>
                    </a:srgbClr>
                  </a:outerShdw>
                </a:effectLst>
                <a:ea typeface="標楷體" charset="0"/>
              </a:rPr>
              <a:t>資格 </a:t>
            </a:r>
            <a:r>
              <a:rPr lang="en-US" altLang="zh-TW" sz="1800" u="sng" dirty="0" smtClean="0">
                <a:effectLst>
                  <a:outerShdw blurRad="38100" dist="38100" dir="2700000" algn="tl">
                    <a:srgbClr val="000000">
                      <a:alpha val="43137"/>
                    </a:srgbClr>
                  </a:outerShdw>
                </a:effectLst>
              </a:rPr>
              <a:t>(</a:t>
            </a:r>
            <a:r>
              <a:rPr lang="zh-TW" altLang="en-US" sz="1800" b="1" u="sng" dirty="0" smtClean="0">
                <a:solidFill>
                  <a:srgbClr val="000000"/>
                </a:solidFill>
                <a:effectLst>
                  <a:outerShdw blurRad="38100" dist="38100" dir="2700000" algn="tl">
                    <a:srgbClr val="000000">
                      <a:alpha val="43137"/>
                    </a:srgbClr>
                  </a:outerShdw>
                </a:effectLst>
                <a:ea typeface="標楷體" charset="0"/>
              </a:rPr>
              <a:t>學科考試</a:t>
            </a:r>
            <a:r>
              <a:rPr lang="en-US" altLang="zh-TW" sz="1800" u="sng" dirty="0" smtClean="0">
                <a:effectLst>
                  <a:outerShdw blurRad="38100" dist="38100" dir="2700000" algn="tl">
                    <a:srgbClr val="000000">
                      <a:alpha val="43137"/>
                    </a:srgbClr>
                  </a:outerShdw>
                </a:effectLst>
              </a:rPr>
              <a:t>)</a:t>
            </a:r>
            <a:r>
              <a:rPr lang="zh-TW" altLang="en-US" sz="1800" dirty="0"/>
              <a:t> </a:t>
            </a:r>
            <a:r>
              <a:rPr lang="zh-TW" altLang="en-US" sz="1800" dirty="0" smtClean="0"/>
              <a:t> </a:t>
            </a:r>
            <a:r>
              <a:rPr lang="en-US" altLang="zh-TW" sz="1800" dirty="0" smtClean="0">
                <a:solidFill>
                  <a:srgbClr val="000000"/>
                </a:solidFill>
                <a:ea typeface="標楷體" charset="0"/>
              </a:rPr>
              <a:t>……</a:t>
            </a:r>
            <a:r>
              <a:rPr lang="zh-TW" altLang="en-US" sz="1800" dirty="0">
                <a:solidFill>
                  <a:srgbClr val="000000"/>
                </a:solidFill>
                <a:ea typeface="標楷體" charset="0"/>
              </a:rPr>
              <a:t>受理學生退學或類此處分爭訟事件之機關或法院，對於其中及學生之</a:t>
            </a:r>
            <a:r>
              <a:rPr lang="zh-TW" altLang="en-US" sz="1800" b="1" u="sng" dirty="0">
                <a:solidFill>
                  <a:srgbClr val="000000"/>
                </a:solidFill>
                <a:effectLst>
                  <a:outerShdw blurRad="38100" dist="38100" dir="2700000" algn="tl">
                    <a:srgbClr val="000000">
                      <a:alpha val="43137"/>
                    </a:srgbClr>
                  </a:outerShdw>
                </a:effectLst>
                <a:ea typeface="標楷體" charset="0"/>
              </a:rPr>
              <a:t>品行考核、學業評量或懲處方式之選擇</a:t>
            </a:r>
            <a:r>
              <a:rPr lang="zh-TW" altLang="en-US" sz="1800" dirty="0">
                <a:solidFill>
                  <a:srgbClr val="000000"/>
                </a:solidFill>
                <a:ea typeface="標楷體" charset="0"/>
              </a:rPr>
              <a:t>，應</a:t>
            </a:r>
            <a:r>
              <a:rPr lang="zh-TW" altLang="en-US" sz="1800" b="1" u="sng" dirty="0">
                <a:solidFill>
                  <a:srgbClr val="000000"/>
                </a:solidFill>
                <a:effectLst>
                  <a:outerShdw blurRad="38100" dist="38100" dir="2700000" algn="tl">
                    <a:srgbClr val="000000">
                      <a:alpha val="43137"/>
                    </a:srgbClr>
                  </a:outerShdw>
                </a:effectLst>
                <a:ea typeface="標楷體" charset="0"/>
              </a:rPr>
              <a:t>尊重</a:t>
            </a:r>
            <a:r>
              <a:rPr lang="zh-TW" altLang="en-US" sz="1800" dirty="0">
                <a:solidFill>
                  <a:srgbClr val="000000"/>
                </a:solidFill>
                <a:ea typeface="標楷體" charset="0"/>
              </a:rPr>
              <a:t>教師及學校本於專業及對事實真象之熟知所為之決定，僅於其判斷或裁量</a:t>
            </a:r>
            <a:r>
              <a:rPr lang="zh-TW" altLang="en-US" sz="1800" b="1" u="sng" dirty="0">
                <a:solidFill>
                  <a:srgbClr val="000000"/>
                </a:solidFill>
                <a:effectLst>
                  <a:outerShdw blurRad="38100" dist="38100" dir="2700000" algn="tl">
                    <a:srgbClr val="000000">
                      <a:alpha val="43137"/>
                    </a:srgbClr>
                  </a:outerShdw>
                </a:effectLst>
                <a:ea typeface="標楷體" charset="0"/>
              </a:rPr>
              <a:t>違法</a:t>
            </a:r>
            <a:r>
              <a:rPr lang="zh-TW" altLang="en-US" sz="1800" dirty="0">
                <a:solidFill>
                  <a:srgbClr val="000000"/>
                </a:solidFill>
                <a:ea typeface="標楷體" charset="0"/>
              </a:rPr>
              <a:t>或</a:t>
            </a:r>
            <a:r>
              <a:rPr lang="zh-TW" altLang="en-US" sz="1800" b="1" u="sng" dirty="0">
                <a:solidFill>
                  <a:srgbClr val="000000"/>
                </a:solidFill>
                <a:effectLst>
                  <a:outerShdw blurRad="38100" dist="38100" dir="2700000" algn="tl">
                    <a:srgbClr val="000000">
                      <a:alpha val="43137"/>
                    </a:srgbClr>
                  </a:outerShdw>
                </a:effectLst>
                <a:ea typeface="標楷體" charset="0"/>
              </a:rPr>
              <a:t>顯然不當</a:t>
            </a:r>
            <a:r>
              <a:rPr lang="zh-TW" altLang="en-US" sz="1800" dirty="0">
                <a:solidFill>
                  <a:srgbClr val="000000"/>
                </a:solidFill>
                <a:ea typeface="標楷體" charset="0"/>
              </a:rPr>
              <a:t>時，得予撤銷或</a:t>
            </a:r>
            <a:r>
              <a:rPr lang="zh-TW" altLang="en-US" sz="1800" dirty="0" smtClean="0">
                <a:solidFill>
                  <a:srgbClr val="000000"/>
                </a:solidFill>
                <a:ea typeface="標楷體" charset="0"/>
              </a:rPr>
              <a:t>變更。</a:t>
            </a:r>
            <a:r>
              <a:rPr lang="en-US" altLang="zh-TW" sz="1800" dirty="0" smtClean="0">
                <a:solidFill>
                  <a:srgbClr val="000000"/>
                </a:solidFill>
                <a:ea typeface="標楷體" charset="0"/>
              </a:rPr>
              <a:t>……</a:t>
            </a:r>
            <a:r>
              <a:rPr lang="zh-TW" altLang="en-US" sz="1800" dirty="0">
                <a:solidFill>
                  <a:srgbClr val="000000"/>
                </a:solidFill>
                <a:ea typeface="標楷體" charset="0"/>
              </a:rPr>
              <a:t>」</a:t>
            </a:r>
            <a:endParaRPr lang="en-US" altLang="zh-TW" sz="1800" b="1" dirty="0">
              <a:solidFill>
                <a:srgbClr val="000000"/>
              </a:solidFill>
              <a:ea typeface="標楷體" charset="0"/>
            </a:endParaRPr>
          </a:p>
          <a:p>
            <a:pPr lvl="3" algn="just">
              <a:lnSpc>
                <a:spcPct val="100000"/>
              </a:lnSpc>
            </a:pPr>
            <a:endParaRPr lang="en-US" altLang="zh-TW" sz="1900" b="1" dirty="0">
              <a:solidFill>
                <a:srgbClr val="000000"/>
              </a:solidFill>
              <a:ea typeface="標楷體" charset="0"/>
            </a:endParaRPr>
          </a:p>
          <a:p>
            <a:pPr lvl="3">
              <a:lnSpc>
                <a:spcPct val="100000"/>
              </a:lnSpc>
            </a:pPr>
            <a:endParaRPr lang="zh-TW" altLang="en-US" sz="1900" dirty="0">
              <a:solidFill>
                <a:srgbClr val="000000"/>
              </a:solidFill>
              <a:ea typeface="標楷體" charset="0"/>
            </a:endParaRPr>
          </a:p>
          <a:p>
            <a:pPr lvl="2">
              <a:lnSpc>
                <a:spcPct val="100000"/>
              </a:lnSpc>
            </a:pPr>
            <a:endParaRPr kumimoji="1" lang="zh-TW" altLang="en-US" sz="2100" dirty="0" smtClean="0">
              <a:solidFill>
                <a:srgbClr val="000000"/>
              </a:solidFill>
            </a:endParaRPr>
          </a:p>
        </p:txBody>
      </p:sp>
    </p:spTree>
    <p:extLst>
      <p:ext uri="{BB962C8B-B14F-4D97-AF65-F5344CB8AC3E}">
        <p14:creationId xmlns:p14="http://schemas.microsoft.com/office/powerpoint/2010/main" val="587554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特別權力關係</a:t>
            </a:r>
            <a:endParaRPr kumimoji="1" lang="en-US" altLang="zh-TW" b="1" dirty="0" smtClean="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solidFill>
                  <a:srgbClr val="000000"/>
                </a:solidFill>
              </a:rPr>
              <a:t>理論</a:t>
            </a:r>
            <a:r>
              <a:rPr kumimoji="1" lang="zh-TW" altLang="en-US" dirty="0" smtClean="0">
                <a:solidFill>
                  <a:srgbClr val="000000"/>
                </a:solidFill>
              </a:rPr>
              <a:t>內涵</a:t>
            </a:r>
            <a:endParaRPr kumimoji="1" lang="en-US" altLang="zh-TW" dirty="0">
              <a:solidFill>
                <a:srgbClr val="000000"/>
              </a:solidFill>
            </a:endParaRPr>
          </a:p>
          <a:p>
            <a:pPr lvl="2" algn="just">
              <a:lnSpc>
                <a:spcPct val="100000"/>
              </a:lnSpc>
              <a:buFont typeface="Wingdings" panose="05000000000000000000" pitchFamily="2" charset="2"/>
              <a:buChar char="p"/>
            </a:pPr>
            <a:r>
              <a:rPr lang="zh-TW" altLang="zh-TW" dirty="0" smtClean="0">
                <a:solidFill>
                  <a:srgbClr val="000000"/>
                </a:solidFill>
                <a:ea typeface="標楷體" charset="0"/>
              </a:rPr>
              <a:t>否定部分國</a:t>
            </a:r>
            <a:r>
              <a:rPr lang="zh-TW" altLang="zh-TW" dirty="0">
                <a:solidFill>
                  <a:srgbClr val="000000"/>
                </a:solidFill>
                <a:ea typeface="標楷體" charset="0"/>
              </a:rPr>
              <a:t>民的</a:t>
            </a:r>
            <a:r>
              <a:rPr lang="zh-TW" altLang="zh-TW" b="1" u="sng" dirty="0">
                <a:solidFill>
                  <a:srgbClr val="000000"/>
                </a:solidFill>
                <a:effectLst>
                  <a:outerShdw blurRad="38100" dist="38100" dir="2700000" algn="tl">
                    <a:srgbClr val="000000">
                      <a:alpha val="43137"/>
                    </a:srgbClr>
                  </a:outerShdw>
                </a:effectLst>
                <a:ea typeface="標楷體" charset="0"/>
              </a:rPr>
              <a:t>基本權主體</a:t>
            </a:r>
            <a:r>
              <a:rPr lang="zh-TW" altLang="zh-TW" b="1" u="sng" dirty="0" smtClean="0">
                <a:solidFill>
                  <a:srgbClr val="000000"/>
                </a:solidFill>
                <a:effectLst>
                  <a:outerShdw blurRad="38100" dist="38100" dir="2700000" algn="tl">
                    <a:srgbClr val="000000">
                      <a:alpha val="43137"/>
                    </a:srgbClr>
                  </a:outerShdw>
                </a:effectLst>
                <a:ea typeface="標楷體" charset="0"/>
              </a:rPr>
              <a:t>適格性</a:t>
            </a:r>
            <a:r>
              <a:rPr lang="zh-TW" altLang="en-US" dirty="0" smtClean="0">
                <a:solidFill>
                  <a:srgbClr val="000000"/>
                </a:solidFill>
                <a:ea typeface="標楷體" charset="0"/>
              </a:rPr>
              <a:t>。</a:t>
            </a:r>
            <a:endParaRPr lang="en-US" altLang="zh-TW" dirty="0" smtClean="0">
              <a:solidFill>
                <a:srgbClr val="000000"/>
              </a:solidFill>
              <a:ea typeface="標楷體" charset="0"/>
            </a:endParaRPr>
          </a:p>
          <a:p>
            <a:pPr lvl="2" algn="just">
              <a:lnSpc>
                <a:spcPct val="100000"/>
              </a:lnSpc>
              <a:buFont typeface="Wingdings" panose="05000000000000000000" pitchFamily="2" charset="2"/>
              <a:buChar char="p"/>
            </a:pPr>
            <a:r>
              <a:rPr lang="zh-TW" altLang="zh-TW" dirty="0" smtClean="0">
                <a:solidFill>
                  <a:srgbClr val="000000"/>
                </a:solidFill>
                <a:ea typeface="標楷體" charset="0"/>
              </a:rPr>
              <a:t>支配</a:t>
            </a:r>
            <a:r>
              <a:rPr lang="zh-TW" altLang="zh-TW" dirty="0">
                <a:solidFill>
                  <a:srgbClr val="000000"/>
                </a:solidFill>
                <a:ea typeface="標楷體" charset="0"/>
              </a:rPr>
              <a:t>事物領域</a:t>
            </a:r>
            <a:r>
              <a:rPr lang="zh-TW" altLang="en-US" dirty="0">
                <a:solidFill>
                  <a:srgbClr val="000000"/>
                </a:solidFill>
                <a:ea typeface="標楷體" charset="0"/>
              </a:rPr>
              <a:t>：</a:t>
            </a:r>
            <a:r>
              <a:rPr lang="zh-TW" altLang="zh-TW" dirty="0">
                <a:solidFill>
                  <a:srgbClr val="000000"/>
                </a:solidFill>
                <a:ea typeface="標楷體" charset="0"/>
              </a:rPr>
              <a:t>公務員、學生、軍人、受刑人</a:t>
            </a:r>
            <a:r>
              <a:rPr lang="zh-TW" altLang="zh-TW" dirty="0" smtClean="0">
                <a:solidFill>
                  <a:srgbClr val="000000"/>
                </a:solidFill>
                <a:ea typeface="標楷體" charset="0"/>
              </a:rPr>
              <a:t>、受羈押人</a:t>
            </a:r>
            <a:r>
              <a:rPr lang="en-US" altLang="zh-TW" dirty="0">
                <a:solidFill>
                  <a:srgbClr val="000000"/>
                </a:solidFill>
                <a:ea typeface="標楷體" charset="0"/>
              </a:rPr>
              <a:t>……</a:t>
            </a:r>
            <a:r>
              <a:rPr lang="zh-TW" altLang="zh-TW" dirty="0" smtClean="0">
                <a:solidFill>
                  <a:srgbClr val="000000"/>
                </a:solidFill>
                <a:ea typeface="標楷體" charset="0"/>
              </a:rPr>
              <a:t>等</a:t>
            </a:r>
            <a:r>
              <a:rPr lang="zh-TW" altLang="en-US" dirty="0" smtClean="0">
                <a:solidFill>
                  <a:srgbClr val="000000"/>
                </a:solidFill>
                <a:ea typeface="標楷體" charset="0"/>
              </a:rPr>
              <a:t>。</a:t>
            </a:r>
            <a:endParaRPr lang="en-US" altLang="zh-TW" dirty="0" smtClean="0">
              <a:solidFill>
                <a:srgbClr val="000000"/>
              </a:solidFill>
              <a:ea typeface="標楷體" charset="0"/>
              <a:sym typeface="Webdings" charset="0"/>
            </a:endParaRPr>
          </a:p>
          <a:p>
            <a:pPr lvl="2" algn="just">
              <a:lnSpc>
                <a:spcPct val="100000"/>
              </a:lnSpc>
              <a:buFont typeface="Wingdings" panose="05000000000000000000" pitchFamily="2" charset="2"/>
              <a:buChar char="p"/>
            </a:pPr>
            <a:r>
              <a:rPr lang="zh-TW" altLang="zh-TW" dirty="0" smtClean="0">
                <a:solidFill>
                  <a:srgbClr val="000000"/>
                </a:solidFill>
                <a:ea typeface="標楷體" charset="0"/>
              </a:rPr>
              <a:t>相對人淪</a:t>
            </a:r>
            <a:r>
              <a:rPr lang="zh-TW" altLang="zh-TW" dirty="0">
                <a:solidFill>
                  <a:srgbClr val="000000"/>
                </a:solidFill>
                <a:ea typeface="標楷體" charset="0"/>
              </a:rPr>
              <a:t>為整個行政機器營運</a:t>
            </a:r>
            <a:r>
              <a:rPr lang="zh-TW" altLang="zh-TW" dirty="0" smtClean="0">
                <a:solidFill>
                  <a:srgbClr val="000000"/>
                </a:solidFill>
                <a:ea typeface="標楷體" charset="0"/>
              </a:rPr>
              <a:t>的</a:t>
            </a:r>
            <a:r>
              <a:rPr lang="zh-TW" altLang="zh-TW" u="sng" dirty="0" smtClean="0">
                <a:solidFill>
                  <a:srgbClr val="000000"/>
                </a:solidFill>
                <a:effectLst>
                  <a:outerShdw blurRad="38100" dist="38100" dir="2700000" algn="tl">
                    <a:srgbClr val="000000">
                      <a:alpha val="43137"/>
                    </a:srgbClr>
                  </a:outerShdw>
                </a:effectLst>
                <a:ea typeface="標楷體" charset="0"/>
              </a:rPr>
              <a:t>「齒輪」</a:t>
            </a:r>
            <a:r>
              <a:rPr lang="en-US" altLang="zh-TW" dirty="0" smtClean="0">
                <a:solidFill>
                  <a:srgbClr val="000000"/>
                </a:solidFill>
                <a:effectLst>
                  <a:outerShdw blurRad="38100" dist="38100" dir="2700000" algn="tl">
                    <a:srgbClr val="000000">
                      <a:alpha val="43137"/>
                    </a:srgbClr>
                  </a:outerShdw>
                </a:effectLst>
                <a:ea typeface="標楷體" charset="0"/>
              </a:rPr>
              <a:t>(</a:t>
            </a:r>
            <a:r>
              <a:rPr lang="en-US" altLang="zh-TW" dirty="0" err="1" smtClean="0">
                <a:solidFill>
                  <a:srgbClr val="000000"/>
                </a:solidFill>
                <a:effectLst>
                  <a:outerShdw blurRad="38100" dist="38100" dir="2700000" algn="tl">
                    <a:srgbClr val="000000">
                      <a:alpha val="43137"/>
                    </a:srgbClr>
                  </a:outerShdw>
                </a:effectLst>
                <a:ea typeface="標楷體" charset="0"/>
              </a:rPr>
              <a:t>Rädchen</a:t>
            </a:r>
            <a:r>
              <a:rPr lang="en-US" altLang="zh-TW" dirty="0" smtClean="0">
                <a:solidFill>
                  <a:srgbClr val="000000"/>
                </a:solidFill>
                <a:effectLst>
                  <a:outerShdw blurRad="38100" dist="38100" dir="2700000" algn="tl">
                    <a:srgbClr val="000000">
                      <a:alpha val="43137"/>
                    </a:srgbClr>
                  </a:outerShdw>
                </a:effectLst>
                <a:ea typeface="標楷體" charset="0"/>
              </a:rPr>
              <a:t> </a:t>
            </a:r>
            <a:r>
              <a:rPr lang="en-US" altLang="zh-TW" dirty="0" err="1">
                <a:solidFill>
                  <a:srgbClr val="000000"/>
                </a:solidFill>
                <a:effectLst>
                  <a:outerShdw blurRad="38100" dist="38100" dir="2700000" algn="tl">
                    <a:srgbClr val="000000">
                      <a:alpha val="43137"/>
                    </a:srgbClr>
                  </a:outerShdw>
                </a:effectLst>
                <a:ea typeface="標楷體" charset="0"/>
              </a:rPr>
              <a:t>im</a:t>
            </a:r>
            <a:r>
              <a:rPr lang="en-US" altLang="zh-TW" dirty="0">
                <a:solidFill>
                  <a:srgbClr val="000000"/>
                </a:solidFill>
                <a:effectLst>
                  <a:outerShdw blurRad="38100" dist="38100" dir="2700000" algn="tl">
                    <a:srgbClr val="000000">
                      <a:alpha val="43137"/>
                    </a:srgbClr>
                  </a:outerShdw>
                </a:effectLst>
                <a:ea typeface="標楷體" charset="0"/>
              </a:rPr>
              <a:t> </a:t>
            </a:r>
            <a:r>
              <a:rPr lang="en-US" altLang="zh-TW" dirty="0" err="1" smtClean="0">
                <a:solidFill>
                  <a:srgbClr val="000000"/>
                </a:solidFill>
                <a:effectLst>
                  <a:outerShdw blurRad="38100" dist="38100" dir="2700000" algn="tl">
                    <a:srgbClr val="000000">
                      <a:alpha val="43137"/>
                    </a:srgbClr>
                  </a:outerShdw>
                </a:effectLst>
                <a:ea typeface="標楷體" charset="0"/>
              </a:rPr>
              <a:t>Anstaltsbetriebe</a:t>
            </a:r>
            <a:r>
              <a:rPr lang="en-US" altLang="zh-TW" dirty="0" smtClean="0">
                <a:solidFill>
                  <a:srgbClr val="000000"/>
                </a:solidFill>
                <a:effectLst>
                  <a:outerShdw blurRad="38100" dist="38100" dir="2700000" algn="tl">
                    <a:srgbClr val="000000">
                      <a:alpha val="43137"/>
                    </a:srgbClr>
                  </a:outerShdw>
                </a:effectLst>
                <a:ea typeface="標楷體" charset="0"/>
              </a:rPr>
              <a:t>)</a:t>
            </a:r>
            <a:r>
              <a:rPr lang="zh-TW" altLang="en-US" dirty="0" smtClean="0">
                <a:solidFill>
                  <a:srgbClr val="000000"/>
                </a:solidFill>
                <a:ea typeface="標楷體" charset="0"/>
              </a:rPr>
              <a:t>。</a:t>
            </a:r>
            <a:endParaRPr lang="en-US" altLang="zh-TW" dirty="0" smtClean="0">
              <a:solidFill>
                <a:srgbClr val="000000"/>
              </a:solidFill>
              <a:ea typeface="標楷體" charset="0"/>
              <a:sym typeface="Webdings" charset="0"/>
            </a:endParaRPr>
          </a:p>
          <a:p>
            <a:pPr lvl="2" algn="just">
              <a:lnSpc>
                <a:spcPct val="100000"/>
              </a:lnSpc>
              <a:buFont typeface="Wingdings" panose="05000000000000000000" pitchFamily="2" charset="2"/>
              <a:buChar char="p"/>
            </a:pPr>
            <a:r>
              <a:rPr lang="zh-TW" altLang="zh-TW" dirty="0" smtClean="0">
                <a:solidFill>
                  <a:srgbClr val="000000"/>
                </a:solidFill>
                <a:ea typeface="標楷體" charset="0"/>
              </a:rPr>
              <a:t>相對人與國家</a:t>
            </a:r>
            <a:r>
              <a:rPr lang="zh-TW" altLang="en-US" dirty="0">
                <a:solidFill>
                  <a:srgbClr val="000000"/>
                </a:solidFill>
                <a:ea typeface="標楷體" charset="0"/>
              </a:rPr>
              <a:t>：</a:t>
            </a:r>
            <a:r>
              <a:rPr lang="zh-TW" altLang="zh-TW" b="1" u="sng" dirty="0">
                <a:solidFill>
                  <a:srgbClr val="000000"/>
                </a:solidFill>
                <a:effectLst>
                  <a:outerShdw blurRad="38100" dist="38100" dir="2700000" algn="tl">
                    <a:srgbClr val="000000">
                      <a:alpha val="43137"/>
                    </a:srgbClr>
                  </a:outerShdw>
                </a:effectLst>
                <a:ea typeface="標楷體" charset="0"/>
              </a:rPr>
              <a:t>「力」的關係</a:t>
            </a:r>
            <a:r>
              <a:rPr lang="zh-TW" altLang="zh-TW" dirty="0">
                <a:solidFill>
                  <a:srgbClr val="000000"/>
                </a:solidFill>
                <a:ea typeface="標楷體" charset="0"/>
              </a:rPr>
              <a:t>，</a:t>
            </a:r>
            <a:r>
              <a:rPr lang="zh-TW" altLang="en-US" dirty="0">
                <a:solidFill>
                  <a:srgbClr val="000000"/>
                </a:solidFill>
                <a:ea typeface="標楷體" charset="0"/>
              </a:rPr>
              <a:t>而非</a:t>
            </a:r>
            <a:r>
              <a:rPr lang="zh-TW" altLang="zh-TW" dirty="0">
                <a:solidFill>
                  <a:srgbClr val="000000"/>
                </a:solidFill>
                <a:ea typeface="標楷體" charset="0"/>
              </a:rPr>
              <a:t>「法」</a:t>
            </a:r>
            <a:r>
              <a:rPr lang="zh-TW" altLang="zh-TW" dirty="0" smtClean="0">
                <a:solidFill>
                  <a:srgbClr val="000000"/>
                </a:solidFill>
                <a:ea typeface="標楷體" charset="0"/>
              </a:rPr>
              <a:t>的關係</a:t>
            </a:r>
            <a:r>
              <a:rPr lang="zh-TW" altLang="en-US" dirty="0" smtClean="0">
                <a:solidFill>
                  <a:srgbClr val="000000"/>
                </a:solidFill>
                <a:ea typeface="標楷體" charset="0"/>
              </a:rPr>
              <a:t>。</a:t>
            </a:r>
            <a:endParaRPr lang="en-US" altLang="zh-TW" dirty="0" smtClean="0">
              <a:solidFill>
                <a:srgbClr val="000000"/>
              </a:solidFill>
              <a:ea typeface="標楷體" charset="0"/>
              <a:sym typeface="Webdings" charset="0"/>
            </a:endParaRPr>
          </a:p>
          <a:p>
            <a:pPr lvl="2" algn="just">
              <a:lnSpc>
                <a:spcPct val="100000"/>
              </a:lnSpc>
              <a:buFont typeface="Wingdings" panose="05000000000000000000" pitchFamily="2" charset="2"/>
              <a:buChar char="p"/>
            </a:pPr>
            <a:r>
              <a:rPr lang="zh-TW" altLang="zh-TW" b="1" u="sng" dirty="0" smtClean="0">
                <a:solidFill>
                  <a:srgbClr val="000000"/>
                </a:solidFill>
                <a:effectLst>
                  <a:outerShdw blurRad="38100" dist="38100" dir="2700000" algn="tl">
                    <a:srgbClr val="000000">
                      <a:alpha val="43137"/>
                    </a:srgbClr>
                  </a:outerShdw>
                </a:effectLst>
                <a:ea typeface="標楷體" charset="0"/>
              </a:rPr>
              <a:t>基本權</a:t>
            </a:r>
            <a:r>
              <a:rPr lang="zh-TW" altLang="zh-TW" b="1" u="sng" dirty="0">
                <a:solidFill>
                  <a:srgbClr val="000000"/>
                </a:solidFill>
                <a:effectLst>
                  <a:outerShdw blurRad="38100" dist="38100" dir="2700000" algn="tl">
                    <a:srgbClr val="000000">
                      <a:alpha val="43137"/>
                    </a:srgbClr>
                  </a:outerShdw>
                </a:effectLst>
                <a:ea typeface="標楷體" charset="0"/>
              </a:rPr>
              <a:t>利</a:t>
            </a:r>
            <a:r>
              <a:rPr lang="zh-TW" altLang="zh-TW" dirty="0">
                <a:solidFill>
                  <a:srgbClr val="000000"/>
                </a:solidFill>
                <a:ea typeface="標楷體" charset="0"/>
              </a:rPr>
              <a:t>、</a:t>
            </a:r>
            <a:r>
              <a:rPr lang="zh-TW" altLang="zh-TW" b="1" u="sng" dirty="0">
                <a:solidFill>
                  <a:srgbClr val="000000"/>
                </a:solidFill>
                <a:effectLst>
                  <a:outerShdw blurRad="38100" dist="38100" dir="2700000" algn="tl">
                    <a:srgbClr val="000000">
                      <a:alpha val="43137"/>
                    </a:srgbClr>
                  </a:outerShdw>
                </a:effectLst>
                <a:ea typeface="標楷體" charset="0"/>
              </a:rPr>
              <a:t>法律保留原則</a:t>
            </a:r>
            <a:r>
              <a:rPr lang="zh-TW" altLang="zh-TW" dirty="0">
                <a:solidFill>
                  <a:srgbClr val="000000"/>
                </a:solidFill>
                <a:ea typeface="標楷體" charset="0"/>
              </a:rPr>
              <a:t>與</a:t>
            </a:r>
            <a:r>
              <a:rPr lang="zh-TW" altLang="zh-TW" b="1" u="sng" dirty="0">
                <a:solidFill>
                  <a:srgbClr val="000000"/>
                </a:solidFill>
                <a:effectLst>
                  <a:outerShdw blurRad="38100" dist="38100" dir="2700000" algn="tl">
                    <a:srgbClr val="000000">
                      <a:alpha val="43137"/>
                    </a:srgbClr>
                  </a:outerShdw>
                </a:effectLst>
                <a:ea typeface="標楷體" charset="0"/>
              </a:rPr>
              <a:t>法院訴訟救濟</a:t>
            </a:r>
            <a:r>
              <a:rPr lang="zh-TW" altLang="zh-TW" dirty="0">
                <a:solidFill>
                  <a:srgbClr val="000000"/>
                </a:solidFill>
                <a:ea typeface="標楷體" charset="0"/>
              </a:rPr>
              <a:t>等</a:t>
            </a:r>
            <a:r>
              <a:rPr lang="zh-TW" altLang="zh-TW" dirty="0" smtClean="0">
                <a:solidFill>
                  <a:srgbClr val="000000"/>
                </a:solidFill>
                <a:ea typeface="標楷體" charset="0"/>
              </a:rPr>
              <a:t>，對相對人</a:t>
            </a:r>
            <a:r>
              <a:rPr lang="zh-TW" altLang="zh-TW" dirty="0">
                <a:solidFill>
                  <a:srgbClr val="000000"/>
                </a:solidFill>
                <a:ea typeface="標楷體" charset="0"/>
              </a:rPr>
              <a:t>都</a:t>
            </a:r>
            <a:r>
              <a:rPr lang="zh-TW" altLang="zh-TW" dirty="0" smtClean="0">
                <a:solidFill>
                  <a:srgbClr val="000000"/>
                </a:solidFill>
                <a:ea typeface="標楷體" charset="0"/>
              </a:rPr>
              <a:t>不適用</a:t>
            </a:r>
            <a:r>
              <a:rPr lang="zh-TW" altLang="en-US" dirty="0" smtClean="0">
                <a:solidFill>
                  <a:srgbClr val="000000"/>
                </a:solidFill>
                <a:ea typeface="標楷體" charset="0"/>
              </a:rPr>
              <a:t>。</a:t>
            </a:r>
            <a:endParaRPr lang="en-US" altLang="zh-TW" dirty="0" smtClean="0">
              <a:solidFill>
                <a:srgbClr val="000000"/>
              </a:solidFill>
              <a:ea typeface="標楷體" charset="0"/>
              <a:sym typeface="Webdings" charset="0"/>
            </a:endParaRPr>
          </a:p>
          <a:p>
            <a:pPr lvl="2" algn="just">
              <a:lnSpc>
                <a:spcPct val="100000"/>
              </a:lnSpc>
              <a:buFont typeface="Wingdings" panose="05000000000000000000" pitchFamily="2" charset="2"/>
              <a:buChar char="p"/>
            </a:pPr>
            <a:r>
              <a:rPr lang="zh-TW" altLang="zh-TW" dirty="0" smtClean="0">
                <a:solidFill>
                  <a:srgbClr val="000000"/>
                </a:solidFill>
                <a:ea typeface="標楷體" charset="0"/>
              </a:rPr>
              <a:t>行政權本</a:t>
            </a:r>
            <a:r>
              <a:rPr lang="zh-TW" altLang="zh-TW" dirty="0">
                <a:solidFill>
                  <a:srgbClr val="000000"/>
                </a:solidFill>
                <a:ea typeface="標楷體" charset="0"/>
              </a:rPr>
              <a:t>身有完全的權力，自訂內規以規範此</a:t>
            </a:r>
            <a:r>
              <a:rPr lang="zh-TW" altLang="zh-TW" dirty="0" smtClean="0">
                <a:solidFill>
                  <a:srgbClr val="000000"/>
                </a:solidFill>
                <a:ea typeface="標楷體" charset="0"/>
              </a:rPr>
              <a:t>種行政內部關係</a:t>
            </a:r>
            <a:r>
              <a:rPr lang="zh-TW" altLang="en-US" dirty="0" smtClean="0">
                <a:solidFill>
                  <a:srgbClr val="000000"/>
                </a:solidFill>
                <a:ea typeface="標楷體" charset="0"/>
              </a:rPr>
              <a:t>。</a:t>
            </a:r>
            <a:endParaRPr lang="zh-TW" altLang="en-US" dirty="0">
              <a:solidFill>
                <a:srgbClr val="000000"/>
              </a:solidFill>
              <a:ea typeface="標楷體" charset="0"/>
            </a:endParaRPr>
          </a:p>
          <a:p>
            <a:pPr lvl="2">
              <a:lnSpc>
                <a:spcPct val="100000"/>
              </a:lnSpc>
            </a:pPr>
            <a:endParaRPr kumimoji="1" lang="en-US" altLang="zh-TW" dirty="0">
              <a:solidFill>
                <a:srgbClr val="000000"/>
              </a:solidFill>
            </a:endParaRPr>
          </a:p>
          <a:p>
            <a:pPr lvl="1">
              <a:lnSpc>
                <a:spcPct val="100000"/>
              </a:lnSpc>
            </a:pPr>
            <a:endParaRPr kumimoji="1" lang="en-US" altLang="zh-TW" dirty="0">
              <a:solidFill>
                <a:srgbClr val="000000"/>
              </a:solidFill>
            </a:endParaRPr>
          </a:p>
          <a:p>
            <a:pPr lvl="1">
              <a:lnSpc>
                <a:spcPct val="100000"/>
              </a:lnSpc>
            </a:pPr>
            <a:endParaRPr kumimoji="1" lang="zh-TW" altLang="en-US" dirty="0">
              <a:solidFill>
                <a:srgbClr val="000000"/>
              </a:solidFill>
            </a:endParaRPr>
          </a:p>
        </p:txBody>
      </p:sp>
    </p:spTree>
    <p:extLst>
      <p:ext uri="{BB962C8B-B14F-4D97-AF65-F5344CB8AC3E}">
        <p14:creationId xmlns:p14="http://schemas.microsoft.com/office/powerpoint/2010/main" val="1999978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fontScale="70000" lnSpcReduction="20000"/>
          </a:bodyPr>
          <a:lstStyle/>
          <a:p>
            <a:pPr>
              <a:lnSpc>
                <a:spcPct val="120000"/>
              </a:lnSpc>
            </a:pPr>
            <a:r>
              <a:rPr kumimoji="1" lang="zh-TW" altLang="en-US" sz="2900" b="1" dirty="0" smtClean="0">
                <a:solidFill>
                  <a:srgbClr val="000000"/>
                </a:solidFill>
                <a:effectLst>
                  <a:outerShdw blurRad="38100" dist="38100" dir="2700000" algn="tl">
                    <a:srgbClr val="000000">
                      <a:alpha val="43137"/>
                    </a:srgbClr>
                  </a:outerShdw>
                </a:effectLst>
              </a:rPr>
              <a:t>釋字第 </a:t>
            </a:r>
            <a:r>
              <a:rPr kumimoji="1" lang="zh-TW" altLang="zh-TW" sz="2900" b="1" dirty="0" smtClean="0">
                <a:solidFill>
                  <a:srgbClr val="000000"/>
                </a:solidFill>
                <a:effectLst>
                  <a:outerShdw blurRad="38100" dist="38100" dir="2700000" algn="tl">
                    <a:srgbClr val="000000">
                      <a:alpha val="43137"/>
                    </a:srgbClr>
                  </a:outerShdw>
                </a:effectLst>
              </a:rPr>
              <a:t>5</a:t>
            </a:r>
            <a:r>
              <a:rPr kumimoji="1" lang="en-US" altLang="zh-TW" sz="2900" b="1" dirty="0" smtClean="0">
                <a:solidFill>
                  <a:srgbClr val="000000"/>
                </a:solidFill>
                <a:effectLst>
                  <a:outerShdw blurRad="38100" dist="38100" dir="2700000" algn="tl">
                    <a:srgbClr val="000000">
                      <a:alpha val="43137"/>
                    </a:srgbClr>
                  </a:outerShdw>
                </a:effectLst>
              </a:rPr>
              <a:t>63 </a:t>
            </a:r>
            <a:r>
              <a:rPr kumimoji="1" lang="zh-TW" altLang="en-US" sz="2900" b="1" dirty="0" smtClean="0">
                <a:solidFill>
                  <a:srgbClr val="000000"/>
                </a:solidFill>
                <a:effectLst>
                  <a:outerShdw blurRad="38100" dist="38100" dir="2700000" algn="tl">
                    <a:srgbClr val="000000">
                      <a:alpha val="43137"/>
                    </a:srgbClr>
                  </a:outerShdw>
                </a:effectLst>
              </a:rPr>
              <a:t>號解釋</a:t>
            </a:r>
          </a:p>
          <a:p>
            <a:pPr lvl="1">
              <a:lnSpc>
                <a:spcPct val="120000"/>
              </a:lnSpc>
              <a:buFont typeface="Wingdings" panose="05000000000000000000" pitchFamily="2" charset="2"/>
              <a:buChar char="l"/>
            </a:pPr>
            <a:r>
              <a:rPr kumimoji="1" lang="zh-TW" altLang="en-US" sz="2600" dirty="0" smtClean="0">
                <a:solidFill>
                  <a:srgbClr val="000000"/>
                </a:solidFill>
              </a:rPr>
              <a:t>相關條文</a:t>
            </a:r>
          </a:p>
          <a:p>
            <a:pPr lvl="2">
              <a:lnSpc>
                <a:spcPct val="120000"/>
              </a:lnSpc>
              <a:buFont typeface="Wingdings" panose="05000000000000000000" pitchFamily="2" charset="2"/>
              <a:buChar char="p"/>
            </a:pPr>
            <a:r>
              <a:rPr kumimoji="1" lang="zh-TW" altLang="en-US" sz="2100" dirty="0" smtClean="0">
                <a:solidFill>
                  <a:srgbClr val="000000"/>
                </a:solidFill>
              </a:rPr>
              <a:t>大學法第 </a:t>
            </a:r>
            <a:r>
              <a:rPr kumimoji="1" lang="en-US" altLang="zh-TW" sz="2100" dirty="0" smtClean="0">
                <a:solidFill>
                  <a:srgbClr val="000000"/>
                </a:solidFill>
              </a:rPr>
              <a:t>1 </a:t>
            </a:r>
            <a:r>
              <a:rPr kumimoji="1" lang="zh-TW" altLang="en-US" sz="2100" dirty="0" smtClean="0">
                <a:solidFill>
                  <a:srgbClr val="000000"/>
                </a:solidFill>
              </a:rPr>
              <a:t>條</a:t>
            </a:r>
            <a:endParaRPr kumimoji="1" lang="en-US" altLang="zh-TW" sz="2100" dirty="0" smtClean="0">
              <a:solidFill>
                <a:srgbClr val="000000"/>
              </a:solidFill>
            </a:endParaRPr>
          </a:p>
          <a:p>
            <a:pPr lvl="3">
              <a:lnSpc>
                <a:spcPct val="120000"/>
              </a:lnSpc>
              <a:buFont typeface="Wingdings" panose="05000000000000000000" pitchFamily="2" charset="2"/>
              <a:buChar char="u"/>
            </a:pPr>
            <a:r>
              <a:rPr lang="en-US" altLang="zh-TW" sz="1800" dirty="0" smtClean="0"/>
              <a:t>I</a:t>
            </a:r>
            <a:r>
              <a:rPr lang="zh-TW" altLang="en-US" sz="1800" b="1" dirty="0" smtClean="0"/>
              <a:t> </a:t>
            </a:r>
            <a:r>
              <a:rPr lang="zh-TW" altLang="en-US" sz="1800" b="1" dirty="0" smtClean="0">
                <a:effectLst>
                  <a:outerShdw blurRad="38100" dist="38100" dir="2700000" algn="tl">
                    <a:srgbClr val="000000">
                      <a:alpha val="43137"/>
                    </a:srgbClr>
                  </a:outerShdw>
                </a:effectLst>
              </a:rPr>
              <a:t>大學以研究學術</a:t>
            </a:r>
            <a:r>
              <a:rPr lang="zh-TW" altLang="en-US" sz="1800" b="1" dirty="0">
                <a:effectLst>
                  <a:outerShdw blurRad="38100" dist="38100" dir="2700000" algn="tl">
                    <a:srgbClr val="000000">
                      <a:alpha val="43137"/>
                    </a:srgbClr>
                  </a:outerShdw>
                </a:effectLst>
              </a:rPr>
              <a:t>，培育人才，提昇文化，服務社會，促進國家發展為宗旨</a:t>
            </a:r>
            <a:r>
              <a:rPr lang="zh-TW" altLang="en-US" sz="1800" dirty="0"/>
              <a:t>。</a:t>
            </a:r>
          </a:p>
          <a:p>
            <a:pPr lvl="3">
              <a:lnSpc>
                <a:spcPct val="120000"/>
              </a:lnSpc>
              <a:buFont typeface="Wingdings" panose="05000000000000000000" pitchFamily="2" charset="2"/>
              <a:buChar char="u"/>
            </a:pPr>
            <a:r>
              <a:rPr lang="en-US" altLang="zh-TW" sz="1800" dirty="0" smtClean="0"/>
              <a:t>II</a:t>
            </a:r>
            <a:r>
              <a:rPr lang="zh-TW" altLang="en-US" sz="1800" dirty="0" smtClean="0"/>
              <a:t> </a:t>
            </a:r>
            <a:r>
              <a:rPr lang="zh-TW" altLang="en-US" sz="1800" dirty="0" smtClean="0"/>
              <a:t>大學應受</a:t>
            </a:r>
            <a:r>
              <a:rPr lang="zh-TW" altLang="en-US" sz="1800" b="1" u="sng" dirty="0" smtClean="0">
                <a:effectLst>
                  <a:outerShdw blurRad="38100" dist="38100" dir="2700000" algn="tl">
                    <a:srgbClr val="000000">
                      <a:alpha val="43137"/>
                    </a:srgbClr>
                  </a:outerShdw>
                </a:effectLst>
              </a:rPr>
              <a:t>學術自由</a:t>
            </a:r>
            <a:r>
              <a:rPr lang="zh-TW" altLang="en-US" sz="1800" dirty="0" smtClean="0"/>
              <a:t>之</a:t>
            </a:r>
            <a:r>
              <a:rPr lang="zh-TW" altLang="en-US" sz="1800" dirty="0"/>
              <a:t>保障，並在法律規定範圍內，享有</a:t>
            </a:r>
            <a:r>
              <a:rPr lang="zh-TW" altLang="en-US" sz="1800" b="1" u="sng" dirty="0">
                <a:effectLst>
                  <a:outerShdw blurRad="38100" dist="38100" dir="2700000" algn="tl">
                    <a:srgbClr val="000000">
                      <a:alpha val="43137"/>
                    </a:srgbClr>
                  </a:outerShdw>
                </a:effectLst>
              </a:rPr>
              <a:t>自治</a:t>
            </a:r>
            <a:r>
              <a:rPr lang="zh-TW" altLang="en-US" sz="1800" dirty="0"/>
              <a:t>權</a:t>
            </a:r>
            <a:r>
              <a:rPr lang="zh-TW" altLang="en-US" sz="1800" dirty="0" smtClean="0"/>
              <a:t>。</a:t>
            </a:r>
            <a:endParaRPr lang="en-US" altLang="zh-TW" sz="1800" dirty="0" smtClean="0"/>
          </a:p>
          <a:p>
            <a:pPr lvl="2">
              <a:lnSpc>
                <a:spcPct val="120000"/>
              </a:lnSpc>
              <a:buFont typeface="Wingdings" panose="05000000000000000000" pitchFamily="2" charset="2"/>
              <a:buChar char="p"/>
            </a:pPr>
            <a:r>
              <a:rPr lang="zh-TW" altLang="en-US" sz="2100" dirty="0" smtClean="0"/>
              <a:t>大學法第 </a:t>
            </a:r>
            <a:r>
              <a:rPr lang="en-US" altLang="zh-TW" sz="2100" dirty="0" smtClean="0"/>
              <a:t>17 </a:t>
            </a:r>
            <a:r>
              <a:rPr lang="zh-TW" altLang="en-US" sz="2100" dirty="0" smtClean="0"/>
              <a:t>條</a:t>
            </a:r>
            <a:endParaRPr lang="en-US" altLang="zh-TW" sz="2100" dirty="0"/>
          </a:p>
          <a:p>
            <a:pPr lvl="3">
              <a:lnSpc>
                <a:spcPct val="120000"/>
              </a:lnSpc>
              <a:buFont typeface="Wingdings" panose="05000000000000000000" pitchFamily="2" charset="2"/>
              <a:buChar char="u"/>
            </a:pPr>
            <a:r>
              <a:rPr lang="zh-TW" altLang="zh-TW" sz="1800" dirty="0" smtClean="0"/>
              <a:t>I</a:t>
            </a:r>
            <a:r>
              <a:rPr lang="zh-TW" altLang="en-US" sz="1800" dirty="0" smtClean="0"/>
              <a:t> </a:t>
            </a:r>
            <a:r>
              <a:rPr lang="zh-TW" altLang="en-US" sz="1800" b="1" dirty="0" smtClean="0">
                <a:effectLst>
                  <a:outerShdw blurRad="38100" dist="38100" dir="2700000" algn="tl">
                    <a:srgbClr val="000000">
                      <a:alpha val="43137"/>
                    </a:srgbClr>
                  </a:outerShdw>
                </a:effectLst>
              </a:rPr>
              <a:t>大學為增進教育效果</a:t>
            </a:r>
            <a:r>
              <a:rPr lang="zh-TW" altLang="en-US" sz="1800" b="1" dirty="0">
                <a:effectLst>
                  <a:outerShdw blurRad="38100" dist="38100" dir="2700000" algn="tl">
                    <a:srgbClr val="000000">
                      <a:alpha val="43137"/>
                    </a:srgbClr>
                  </a:outerShdw>
                </a:effectLst>
              </a:rPr>
              <a:t>，應由經選舉產生之學生代表出席校務會議，並出席與其學業、生活及訂定獎懲有關規章之會議</a:t>
            </a:r>
            <a:r>
              <a:rPr lang="zh-TW" altLang="en-US" sz="1800" dirty="0" smtClean="0"/>
              <a:t>。</a:t>
            </a:r>
            <a:endParaRPr lang="en-US" altLang="zh-TW" sz="1800" dirty="0"/>
          </a:p>
          <a:p>
            <a:pPr lvl="3">
              <a:lnSpc>
                <a:spcPct val="120000"/>
              </a:lnSpc>
              <a:buFont typeface="Wingdings" panose="05000000000000000000" pitchFamily="2" charset="2"/>
              <a:buChar char="u"/>
            </a:pPr>
            <a:r>
              <a:rPr lang="zh-TW" altLang="zh-TW" sz="1800" dirty="0" smtClean="0"/>
              <a:t>I</a:t>
            </a:r>
            <a:r>
              <a:rPr lang="en-US" altLang="zh-TW" sz="1800" dirty="0" smtClean="0"/>
              <a:t>I</a:t>
            </a:r>
            <a:r>
              <a:rPr lang="zh-TW" altLang="en-US" sz="1800" dirty="0" smtClean="0"/>
              <a:t> 大學應保障並輔導學生成立自治團體</a:t>
            </a:r>
            <a:r>
              <a:rPr lang="zh-TW" altLang="en-US" sz="1800" dirty="0"/>
              <a:t>，處理學生在校學習、生活與權益有關事項，並建立</a:t>
            </a:r>
            <a:r>
              <a:rPr lang="zh-TW" altLang="en-US" sz="1800" b="1" u="sng" dirty="0">
                <a:effectLst>
                  <a:outerShdw blurRad="38100" dist="38100" dir="2700000" algn="tl">
                    <a:srgbClr val="000000">
                      <a:alpha val="43137"/>
                    </a:srgbClr>
                  </a:outerShdw>
                </a:effectLst>
              </a:rPr>
              <a:t>學生申訴制度</a:t>
            </a:r>
            <a:r>
              <a:rPr lang="zh-TW" altLang="en-US" sz="1800" dirty="0"/>
              <a:t>，以保障學生權益。</a:t>
            </a:r>
          </a:p>
          <a:p>
            <a:pPr lvl="2">
              <a:lnSpc>
                <a:spcPct val="120000"/>
              </a:lnSpc>
              <a:buFont typeface="Wingdings" panose="05000000000000000000" pitchFamily="2" charset="2"/>
              <a:buChar char="p"/>
            </a:pPr>
            <a:r>
              <a:rPr lang="zh-TW" altLang="en-US" sz="2100" dirty="0" smtClean="0"/>
              <a:t>大學法第 </a:t>
            </a:r>
            <a:r>
              <a:rPr lang="en-US" altLang="zh-TW" sz="2100" dirty="0" smtClean="0"/>
              <a:t>25 </a:t>
            </a:r>
            <a:r>
              <a:rPr lang="zh-TW" altLang="en-US" sz="2100" dirty="0" smtClean="0"/>
              <a:t>條</a:t>
            </a:r>
            <a:endParaRPr lang="en-US" altLang="zh-TW" sz="2100" dirty="0" smtClean="0"/>
          </a:p>
          <a:p>
            <a:pPr lvl="3">
              <a:lnSpc>
                <a:spcPct val="120000"/>
              </a:lnSpc>
              <a:buFont typeface="Wingdings" panose="05000000000000000000" pitchFamily="2" charset="2"/>
              <a:buChar char="u"/>
            </a:pPr>
            <a:r>
              <a:rPr lang="en-US" altLang="zh-TW" sz="1800" dirty="0" smtClean="0">
                <a:solidFill>
                  <a:schemeClr val="dk1"/>
                </a:solidFill>
              </a:rPr>
              <a:t>II</a:t>
            </a:r>
            <a:r>
              <a:rPr lang="zh-TW" altLang="en-US" sz="1800" dirty="0" smtClean="0">
                <a:solidFill>
                  <a:schemeClr val="dk1"/>
                </a:solidFill>
              </a:rPr>
              <a:t> 碩士</a:t>
            </a:r>
            <a:r>
              <a:rPr lang="zh-TW" altLang="en-US" sz="1800" dirty="0">
                <a:solidFill>
                  <a:schemeClr val="dk1"/>
                </a:solidFill>
              </a:rPr>
              <a:t>班、博士班研究生修業期滿，經考核成績合格，由大學分別授予碩士、博士學位。</a:t>
            </a:r>
          </a:p>
          <a:p>
            <a:pPr lvl="3"/>
            <a:endParaRPr lang="zh-TW" altLang="en-US" dirty="0"/>
          </a:p>
          <a:p>
            <a:pPr lvl="3"/>
            <a:endParaRPr kumimoji="1" lang="en-US" altLang="zh-TW" dirty="0">
              <a:solidFill>
                <a:srgbClr val="000000"/>
              </a:solidFill>
            </a:endParaRPr>
          </a:p>
        </p:txBody>
      </p:sp>
    </p:spTree>
    <p:extLst>
      <p:ext uri="{BB962C8B-B14F-4D97-AF65-F5344CB8AC3E}">
        <p14:creationId xmlns:p14="http://schemas.microsoft.com/office/powerpoint/2010/main" val="4100062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5</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相關條文</a:t>
            </a:r>
          </a:p>
          <a:p>
            <a:pPr lvl="2">
              <a:lnSpc>
                <a:spcPct val="100000"/>
              </a:lnSpc>
              <a:buFont typeface="Wingdings" panose="05000000000000000000" pitchFamily="2" charset="2"/>
              <a:buChar char="p"/>
            </a:pPr>
            <a:r>
              <a:rPr lang="zh-TW" altLang="en-US" dirty="0" smtClean="0">
                <a:latin typeface="Times New Roman"/>
                <a:cs typeface="Times New Roman"/>
              </a:rPr>
              <a:t>教育基本法第 </a:t>
            </a:r>
            <a:r>
              <a:rPr lang="en-US" altLang="zh-TW" dirty="0" smtClean="0">
                <a:latin typeface="Times New Roman"/>
                <a:cs typeface="Times New Roman"/>
              </a:rPr>
              <a:t>2 </a:t>
            </a:r>
            <a:r>
              <a:rPr lang="zh-TW" altLang="en-US" dirty="0" smtClean="0">
                <a:latin typeface="Times New Roman"/>
                <a:cs typeface="Times New Roman"/>
              </a:rPr>
              <a:t>條</a:t>
            </a:r>
            <a:endParaRPr lang="en-US" altLang="zh-TW" dirty="0" smtClean="0">
              <a:latin typeface="Times New Roman"/>
              <a:cs typeface="Times New Roman"/>
            </a:endParaRPr>
          </a:p>
          <a:p>
            <a:pPr lvl="3">
              <a:lnSpc>
                <a:spcPct val="100000"/>
              </a:lnSpc>
              <a:buFont typeface="Wingdings" panose="05000000000000000000" pitchFamily="2" charset="2"/>
              <a:buChar char="u"/>
            </a:pPr>
            <a:r>
              <a:rPr lang="en-US" altLang="zh-TW" dirty="0" smtClean="0">
                <a:solidFill>
                  <a:schemeClr val="dk1"/>
                </a:solidFill>
                <a:latin typeface="Times New Roman"/>
                <a:cs typeface="Times New Roman"/>
              </a:rPr>
              <a:t>II</a:t>
            </a:r>
            <a:r>
              <a:rPr lang="zh-TW" altLang="en-US" dirty="0" smtClean="0">
                <a:solidFill>
                  <a:schemeClr val="dk1"/>
                </a:solidFill>
                <a:latin typeface="Times New Roman"/>
                <a:cs typeface="Times New Roman"/>
              </a:rPr>
              <a:t> 教育之</a:t>
            </a:r>
            <a:r>
              <a:rPr lang="zh-TW" altLang="en-US" dirty="0">
                <a:solidFill>
                  <a:schemeClr val="dk1"/>
                </a:solidFill>
                <a:latin typeface="Times New Roman"/>
                <a:cs typeface="Times New Roman"/>
              </a:rPr>
              <a:t>目的以培養人民健全人格、民主素養、法治觀念、人文涵養、強健體魄及思考、判斷與創造能力，並促進其對基本人權之尊重、生態環境之保護及對不同國家、族群、性別、宗教、文化之瞭解與關懷，使其成為具有國家意識與國際視野之現代化國民</a:t>
            </a:r>
            <a:r>
              <a:rPr lang="zh-TW" altLang="en-US" dirty="0" smtClean="0">
                <a:solidFill>
                  <a:schemeClr val="dk1"/>
                </a:solidFill>
                <a:latin typeface="Times New Roman"/>
                <a:cs typeface="Times New Roman"/>
              </a:rPr>
              <a:t>。</a:t>
            </a:r>
            <a:endParaRPr lang="en-US" altLang="zh-TW" dirty="0" smtClean="0">
              <a:solidFill>
                <a:schemeClr val="dk1"/>
              </a:solidFill>
              <a:latin typeface="Times New Roman"/>
              <a:cs typeface="Times New Roman"/>
            </a:endParaRPr>
          </a:p>
          <a:p>
            <a:pPr lvl="2">
              <a:lnSpc>
                <a:spcPct val="100000"/>
              </a:lnSpc>
              <a:buFont typeface="Wingdings" panose="05000000000000000000" pitchFamily="2" charset="2"/>
              <a:buChar char="p"/>
            </a:pPr>
            <a:r>
              <a:rPr lang="zh-TW" altLang="en-US" dirty="0" smtClean="0">
                <a:solidFill>
                  <a:schemeClr val="dk1"/>
                </a:solidFill>
                <a:latin typeface="Times New Roman"/>
                <a:cs typeface="Times New Roman"/>
              </a:rPr>
              <a:t>教育</a:t>
            </a:r>
            <a:r>
              <a:rPr lang="zh-TW" altLang="en-US" sz="1500" dirty="0" smtClean="0">
                <a:solidFill>
                  <a:schemeClr val="dk1"/>
                </a:solidFill>
                <a:latin typeface="Times New Roman"/>
                <a:cs typeface="Times New Roman"/>
              </a:rPr>
              <a:t>基本法第 </a:t>
            </a:r>
            <a:r>
              <a:rPr lang="en-US" altLang="zh-TW" sz="1500" dirty="0" smtClean="0">
                <a:solidFill>
                  <a:schemeClr val="dk1"/>
                </a:solidFill>
                <a:latin typeface="Times New Roman"/>
                <a:cs typeface="Times New Roman"/>
              </a:rPr>
              <a:t>8 </a:t>
            </a:r>
            <a:r>
              <a:rPr lang="zh-TW" altLang="en-US" sz="1500" dirty="0" smtClean="0">
                <a:solidFill>
                  <a:schemeClr val="dk1"/>
                </a:solidFill>
                <a:latin typeface="Times New Roman"/>
                <a:cs typeface="Times New Roman"/>
              </a:rPr>
              <a:t>條</a:t>
            </a:r>
            <a:endParaRPr lang="en-US" altLang="zh-TW" sz="1500" dirty="0" smtClean="0">
              <a:solidFill>
                <a:schemeClr val="dk1"/>
              </a:solidFill>
              <a:latin typeface="Times New Roman"/>
              <a:cs typeface="Times New Roman"/>
            </a:endParaRPr>
          </a:p>
          <a:p>
            <a:pPr lvl="3">
              <a:lnSpc>
                <a:spcPct val="100000"/>
              </a:lnSpc>
              <a:buFont typeface="Wingdings" panose="05000000000000000000" pitchFamily="2" charset="2"/>
              <a:buChar char="u"/>
            </a:pPr>
            <a:r>
              <a:rPr lang="en-US" altLang="zh-TW" dirty="0" smtClean="0">
                <a:solidFill>
                  <a:schemeClr val="dk1"/>
                </a:solidFill>
                <a:latin typeface="Times New Roman"/>
                <a:cs typeface="Times New Roman"/>
              </a:rPr>
              <a:t>II</a:t>
            </a:r>
            <a:r>
              <a:rPr lang="zh-TW" altLang="en-US" dirty="0" smtClean="0">
                <a:solidFill>
                  <a:schemeClr val="dk1"/>
                </a:solidFill>
                <a:latin typeface="Times New Roman"/>
                <a:cs typeface="Times New Roman"/>
              </a:rPr>
              <a:t> 學生之</a:t>
            </a:r>
            <a:r>
              <a:rPr lang="zh-TW" altLang="en-US" b="1" u="sng" dirty="0" smtClean="0">
                <a:solidFill>
                  <a:schemeClr val="dk1"/>
                </a:solidFill>
                <a:effectLst>
                  <a:outerShdw blurRad="38100" dist="38100" dir="2700000" algn="tl">
                    <a:srgbClr val="000000">
                      <a:alpha val="43137"/>
                    </a:srgbClr>
                  </a:outerShdw>
                </a:effectLst>
                <a:latin typeface="Times New Roman"/>
                <a:cs typeface="Times New Roman"/>
              </a:rPr>
              <a:t>學習權</a:t>
            </a:r>
            <a:r>
              <a:rPr lang="zh-TW" altLang="en-US" dirty="0" smtClean="0">
                <a:solidFill>
                  <a:schemeClr val="dk1"/>
                </a:solidFill>
                <a:latin typeface="Times New Roman"/>
                <a:cs typeface="Times New Roman"/>
              </a:rPr>
              <a:t>及</a:t>
            </a:r>
            <a:r>
              <a:rPr lang="zh-TW" altLang="en-US" b="1" u="sng" dirty="0" smtClean="0">
                <a:solidFill>
                  <a:schemeClr val="dk1"/>
                </a:solidFill>
                <a:effectLst>
                  <a:outerShdw blurRad="38100" dist="38100" dir="2700000" algn="tl">
                    <a:srgbClr val="000000">
                      <a:alpha val="43137"/>
                    </a:srgbClr>
                  </a:outerShdw>
                </a:effectLst>
                <a:latin typeface="Times New Roman"/>
                <a:cs typeface="Times New Roman"/>
              </a:rPr>
              <a:t>受教育權</a:t>
            </a:r>
            <a:r>
              <a:rPr lang="zh-TW" altLang="en-US" dirty="0">
                <a:solidFill>
                  <a:schemeClr val="dk1"/>
                </a:solidFill>
                <a:latin typeface="Times New Roman"/>
                <a:cs typeface="Times New Roman"/>
              </a:rPr>
              <a:t>，國家應予保障。</a:t>
            </a:r>
          </a:p>
          <a:p>
            <a:pPr lvl="3">
              <a:lnSpc>
                <a:spcPct val="100000"/>
              </a:lnSpc>
            </a:pPr>
            <a:endParaRPr lang="zh-TW" altLang="en-US" dirty="0">
              <a:latin typeface="Times New Roman"/>
              <a:cs typeface="Times New Roman"/>
            </a:endParaRPr>
          </a:p>
          <a:p>
            <a:pPr lvl="3">
              <a:lnSpc>
                <a:spcPct val="100000"/>
              </a:lnSpc>
            </a:pPr>
            <a:endParaRPr kumimoji="1" lang="en-US" altLang="zh-TW" dirty="0">
              <a:solidFill>
                <a:srgbClr val="000000"/>
              </a:solidFill>
              <a:latin typeface="Times New Roman"/>
              <a:cs typeface="Times New Roman"/>
            </a:endParaRPr>
          </a:p>
        </p:txBody>
      </p:sp>
    </p:spTree>
    <p:extLst>
      <p:ext uri="{BB962C8B-B14F-4D97-AF65-F5344CB8AC3E}">
        <p14:creationId xmlns:p14="http://schemas.microsoft.com/office/powerpoint/2010/main" val="2312432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5</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相關條文</a:t>
            </a:r>
          </a:p>
          <a:p>
            <a:pPr lvl="2">
              <a:lnSpc>
                <a:spcPct val="100000"/>
              </a:lnSpc>
              <a:buFont typeface="Wingdings" panose="05000000000000000000" pitchFamily="2" charset="2"/>
              <a:buChar char="p"/>
            </a:pPr>
            <a:r>
              <a:rPr lang="zh-TW" altLang="en-US" dirty="0" smtClean="0">
                <a:latin typeface="Times New Roman"/>
                <a:cs typeface="Times New Roman"/>
              </a:rPr>
              <a:t>學位授予法第 </a:t>
            </a:r>
            <a:r>
              <a:rPr lang="en-US" altLang="zh-TW" dirty="0" smtClean="0">
                <a:latin typeface="Times New Roman"/>
                <a:cs typeface="Times New Roman"/>
              </a:rPr>
              <a:t>4 </a:t>
            </a:r>
            <a:r>
              <a:rPr lang="zh-TW" altLang="en-US" dirty="0" smtClean="0">
                <a:latin typeface="Times New Roman"/>
                <a:cs typeface="Times New Roman"/>
              </a:rPr>
              <a:t>條</a:t>
            </a:r>
            <a:endParaRPr lang="en-US" altLang="zh-TW" dirty="0" smtClean="0">
              <a:latin typeface="Times New Roman"/>
              <a:cs typeface="Times New Roman"/>
            </a:endParaRPr>
          </a:p>
          <a:p>
            <a:pPr lvl="3">
              <a:lnSpc>
                <a:spcPct val="100000"/>
              </a:lnSpc>
              <a:buFont typeface="Wingdings" panose="05000000000000000000" pitchFamily="2" charset="2"/>
              <a:buChar char="u"/>
            </a:pPr>
            <a:r>
              <a:rPr lang="en-US" altLang="zh-TW" dirty="0" smtClean="0">
                <a:latin typeface="Times New Roman"/>
                <a:cs typeface="Times New Roman"/>
              </a:rPr>
              <a:t>I</a:t>
            </a:r>
            <a:r>
              <a:rPr lang="zh-TW" altLang="en-US" dirty="0" smtClean="0">
                <a:latin typeface="Times New Roman"/>
                <a:cs typeface="Times New Roman"/>
              </a:rPr>
              <a:t> 凡在公立或已立案之</a:t>
            </a:r>
            <a:r>
              <a:rPr lang="zh-TW" altLang="en-US" dirty="0">
                <a:latin typeface="Times New Roman"/>
                <a:cs typeface="Times New Roman"/>
              </a:rPr>
              <a:t>私立大學或獨立學院研究所碩士班修業二年以上，並完成碩士學位應修課程及論文，經</a:t>
            </a:r>
            <a:r>
              <a:rPr lang="zh-TW" altLang="en-US" b="1" u="sng" dirty="0">
                <a:effectLst>
                  <a:outerShdw blurRad="38100" dist="38100" dir="2700000" algn="tl">
                    <a:srgbClr val="000000">
                      <a:alpha val="43137"/>
                    </a:srgbClr>
                  </a:outerShdw>
                </a:effectLst>
                <a:latin typeface="Times New Roman"/>
                <a:cs typeface="Times New Roman"/>
              </a:rPr>
              <a:t>考核成績及格</a:t>
            </a:r>
            <a:r>
              <a:rPr lang="zh-TW" altLang="en-US" dirty="0">
                <a:latin typeface="Times New Roman"/>
                <a:cs typeface="Times New Roman"/>
              </a:rPr>
              <a:t>者，得由該所提出為碩士學位候選人。</a:t>
            </a:r>
          </a:p>
          <a:p>
            <a:pPr lvl="3">
              <a:lnSpc>
                <a:spcPct val="100000"/>
              </a:lnSpc>
              <a:buFont typeface="Wingdings" panose="05000000000000000000" pitchFamily="2" charset="2"/>
              <a:buChar char="u"/>
            </a:pPr>
            <a:r>
              <a:rPr lang="en-US" altLang="zh-TW" dirty="0">
                <a:latin typeface="Times New Roman"/>
                <a:cs typeface="Times New Roman"/>
              </a:rPr>
              <a:t>II</a:t>
            </a:r>
            <a:r>
              <a:rPr lang="zh-TW" altLang="en-US" dirty="0">
                <a:latin typeface="Times New Roman"/>
                <a:cs typeface="Times New Roman"/>
              </a:rPr>
              <a:t> </a:t>
            </a:r>
            <a:r>
              <a:rPr lang="zh-TW" altLang="en-US" b="1" u="sng" dirty="0" smtClean="0">
                <a:effectLst>
                  <a:outerShdw blurRad="38100" dist="38100" dir="2700000" algn="tl">
                    <a:srgbClr val="000000">
                      <a:alpha val="43137"/>
                    </a:srgbClr>
                  </a:outerShdw>
                </a:effectLst>
                <a:latin typeface="Times New Roman"/>
                <a:cs typeface="Times New Roman"/>
              </a:rPr>
              <a:t>碩士學位候選人考</a:t>
            </a:r>
            <a:r>
              <a:rPr lang="zh-TW" altLang="en-US" b="1" u="sng" dirty="0">
                <a:effectLst>
                  <a:outerShdw blurRad="38100" dist="38100" dir="2700000" algn="tl">
                    <a:srgbClr val="000000">
                      <a:alpha val="43137"/>
                    </a:srgbClr>
                  </a:outerShdw>
                </a:effectLst>
                <a:latin typeface="Times New Roman"/>
                <a:cs typeface="Times New Roman"/>
              </a:rPr>
              <a:t>試通過</a:t>
            </a:r>
            <a:r>
              <a:rPr lang="zh-TW" altLang="en-US" dirty="0">
                <a:latin typeface="Times New Roman"/>
                <a:cs typeface="Times New Roman"/>
              </a:rPr>
              <a:t>，經教育部覆核無異者，由各該大學或獨立學院授予碩士學位</a:t>
            </a:r>
            <a:r>
              <a:rPr lang="zh-TW" altLang="en-US" dirty="0" smtClean="0">
                <a:latin typeface="Times New Roman"/>
                <a:cs typeface="Times New Roman"/>
              </a:rPr>
              <a:t>。</a:t>
            </a:r>
            <a:endParaRPr lang="en-US" altLang="zh-TW" dirty="0" smtClean="0">
              <a:latin typeface="Times New Roman"/>
              <a:cs typeface="Times New Roman"/>
            </a:endParaRPr>
          </a:p>
          <a:p>
            <a:pPr lvl="2">
              <a:lnSpc>
                <a:spcPct val="100000"/>
              </a:lnSpc>
              <a:buFont typeface="Wingdings" panose="05000000000000000000" pitchFamily="2" charset="2"/>
              <a:buChar char="p"/>
            </a:pPr>
            <a:r>
              <a:rPr lang="zh-TW" altLang="en-US" dirty="0" smtClean="0">
                <a:latin typeface="Times New Roman"/>
                <a:cs typeface="Times New Roman"/>
              </a:rPr>
              <a:t>學位授予法第 </a:t>
            </a:r>
            <a:r>
              <a:rPr lang="en-US" altLang="zh-TW" dirty="0" smtClean="0">
                <a:latin typeface="Times New Roman"/>
                <a:cs typeface="Times New Roman"/>
              </a:rPr>
              <a:t>6 </a:t>
            </a:r>
            <a:r>
              <a:rPr lang="zh-TW" altLang="en-US" dirty="0" smtClean="0">
                <a:latin typeface="Times New Roman"/>
                <a:cs typeface="Times New Roman"/>
              </a:rPr>
              <a:t>條</a:t>
            </a:r>
            <a:endParaRPr lang="en-US" altLang="zh-TW" dirty="0" smtClean="0">
              <a:latin typeface="Times New Roman"/>
              <a:cs typeface="Times New Roman"/>
            </a:endParaRPr>
          </a:p>
          <a:p>
            <a:pPr lvl="3">
              <a:lnSpc>
                <a:spcPct val="100000"/>
              </a:lnSpc>
              <a:buFont typeface="Wingdings" panose="05000000000000000000" pitchFamily="2" charset="2"/>
              <a:buChar char="u"/>
            </a:pPr>
            <a:r>
              <a:rPr lang="en-US" altLang="zh-TW" dirty="0" smtClean="0">
                <a:solidFill>
                  <a:schemeClr val="dk1"/>
                </a:solidFill>
                <a:latin typeface="Times New Roman"/>
                <a:cs typeface="Times New Roman"/>
              </a:rPr>
              <a:t>I</a:t>
            </a:r>
            <a:r>
              <a:rPr lang="zh-TW" altLang="en-US" dirty="0" smtClean="0">
                <a:solidFill>
                  <a:schemeClr val="dk1"/>
                </a:solidFill>
                <a:latin typeface="Times New Roman"/>
                <a:cs typeface="Times New Roman"/>
              </a:rPr>
              <a:t> </a:t>
            </a:r>
            <a:r>
              <a:rPr lang="zh-TW" altLang="en-US" dirty="0" smtClean="0">
                <a:solidFill>
                  <a:schemeClr val="dk1"/>
                </a:solidFill>
                <a:latin typeface="Times New Roman"/>
                <a:cs typeface="Times New Roman"/>
              </a:rPr>
              <a:t>大學研究所碩士</a:t>
            </a:r>
            <a:r>
              <a:rPr lang="zh-TW" altLang="en-US" dirty="0">
                <a:solidFill>
                  <a:schemeClr val="dk1"/>
                </a:solidFill>
                <a:latin typeface="Times New Roman"/>
                <a:cs typeface="Times New Roman"/>
              </a:rPr>
              <a:t>班研究生，完成碩士學位應修課程，提出論文，經</a:t>
            </a:r>
            <a:r>
              <a:rPr lang="zh-TW" altLang="en-US" b="1" u="sng" dirty="0">
                <a:solidFill>
                  <a:schemeClr val="dk1"/>
                </a:solidFill>
                <a:effectLst>
                  <a:outerShdw blurRad="38100" dist="38100" dir="2700000" algn="tl">
                    <a:srgbClr val="000000">
                      <a:alpha val="43137"/>
                    </a:srgbClr>
                  </a:outerShdw>
                </a:effectLst>
                <a:latin typeface="Times New Roman"/>
                <a:cs typeface="Times New Roman"/>
              </a:rPr>
              <a:t>碩士學位考試委員會考試通過</a:t>
            </a:r>
            <a:r>
              <a:rPr lang="zh-TW" altLang="en-US" dirty="0">
                <a:solidFill>
                  <a:schemeClr val="dk1"/>
                </a:solidFill>
                <a:latin typeface="Times New Roman"/>
                <a:cs typeface="Times New Roman"/>
              </a:rPr>
              <a:t>者，授予碩士學位。</a:t>
            </a:r>
          </a:p>
          <a:p>
            <a:pPr lvl="3">
              <a:lnSpc>
                <a:spcPct val="100000"/>
              </a:lnSpc>
            </a:pPr>
            <a:endParaRPr lang="zh-TW" altLang="en-US" dirty="0">
              <a:latin typeface="Times New Roman"/>
              <a:cs typeface="Times New Roman"/>
            </a:endParaRPr>
          </a:p>
          <a:p>
            <a:pPr lvl="3">
              <a:lnSpc>
                <a:spcPct val="100000"/>
              </a:lnSpc>
            </a:pPr>
            <a:endParaRPr kumimoji="1" lang="en-US" altLang="zh-TW" dirty="0">
              <a:solidFill>
                <a:srgbClr val="000000"/>
              </a:solidFill>
              <a:latin typeface="Times New Roman"/>
              <a:cs typeface="Times New Roman"/>
            </a:endParaRPr>
          </a:p>
        </p:txBody>
      </p:sp>
    </p:spTree>
    <p:extLst>
      <p:ext uri="{BB962C8B-B14F-4D97-AF65-F5344CB8AC3E}">
        <p14:creationId xmlns:p14="http://schemas.microsoft.com/office/powerpoint/2010/main" val="3774537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5</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相關條文</a:t>
            </a:r>
          </a:p>
          <a:p>
            <a:pPr lvl="2">
              <a:lnSpc>
                <a:spcPct val="100000"/>
              </a:lnSpc>
              <a:buFont typeface="Wingdings" panose="05000000000000000000" pitchFamily="2" charset="2"/>
              <a:buChar char="p"/>
            </a:pPr>
            <a:r>
              <a:rPr lang="zh-TW" altLang="en-US" dirty="0">
                <a:latin typeface="Plantagenet Cherokee" panose="02020602070100000000" pitchFamily="18" charset="0"/>
              </a:rPr>
              <a:t>國立</a:t>
            </a:r>
            <a:r>
              <a:rPr lang="zh-TW" altLang="en-US" dirty="0" smtClean="0">
                <a:latin typeface="Plantagenet Cherokee" panose="02020602070100000000" pitchFamily="18" charset="0"/>
              </a:rPr>
              <a:t>政治大學研究生學位考試要點第 </a:t>
            </a:r>
            <a:r>
              <a:rPr lang="en-US" altLang="zh-TW" dirty="0" smtClean="0"/>
              <a:t>2 </a:t>
            </a:r>
            <a:r>
              <a:rPr lang="zh-TW" altLang="en-US" dirty="0" smtClean="0">
                <a:latin typeface="Plantagenet Cherokee" panose="02020602070100000000" pitchFamily="18" charset="0"/>
              </a:rPr>
              <a:t>點</a:t>
            </a:r>
            <a:endParaRPr lang="en-US" altLang="zh-TW" dirty="0" smtClean="0">
              <a:latin typeface="Plantagenet Cherokee" panose="02020602070100000000" pitchFamily="18" charset="0"/>
            </a:endParaRPr>
          </a:p>
          <a:p>
            <a:pPr lvl="3">
              <a:lnSpc>
                <a:spcPct val="100000"/>
              </a:lnSpc>
              <a:buFont typeface="Wingdings" panose="05000000000000000000" pitchFamily="2" charset="2"/>
              <a:buChar char="u"/>
            </a:pPr>
            <a:r>
              <a:rPr lang="en-US" altLang="zh-TW" dirty="0" smtClean="0">
                <a:solidFill>
                  <a:schemeClr val="dk1"/>
                </a:solidFill>
                <a:latin typeface="標楷體" panose="03000509000000000000" pitchFamily="65" charset="-120"/>
              </a:rPr>
              <a:t>I</a:t>
            </a:r>
            <a:r>
              <a:rPr lang="zh-TW" altLang="en-US" dirty="0" smtClean="0">
                <a:solidFill>
                  <a:schemeClr val="dk1"/>
                </a:solidFill>
              </a:rPr>
              <a:t> </a:t>
            </a:r>
            <a:r>
              <a:rPr lang="zh-TW" altLang="en-US" dirty="0" smtClean="0">
                <a:solidFill>
                  <a:schemeClr val="dk1"/>
                </a:solidFill>
                <a:latin typeface="標楷體" panose="03000509000000000000" pitchFamily="65" charset="-120"/>
              </a:rPr>
              <a:t>碩士班研究生完成碩士學位應</a:t>
            </a:r>
            <a:r>
              <a:rPr lang="zh-TW" altLang="en-US" dirty="0">
                <a:solidFill>
                  <a:schemeClr val="dk1"/>
                </a:solidFill>
                <a:latin typeface="標楷體" panose="03000509000000000000" pitchFamily="65" charset="-120"/>
              </a:rPr>
              <a:t>修課程，提出論文，始得申請</a:t>
            </a:r>
            <a:r>
              <a:rPr lang="zh-TW" altLang="en-US" b="1" u="sng" dirty="0">
                <a:solidFill>
                  <a:schemeClr val="dk1"/>
                </a:solidFill>
                <a:effectLst>
                  <a:outerShdw blurRad="38100" dist="38100" dir="2700000" algn="tl">
                    <a:srgbClr val="000000">
                      <a:alpha val="43137"/>
                    </a:srgbClr>
                  </a:outerShdw>
                </a:effectLst>
                <a:latin typeface="標楷體" panose="03000509000000000000" pitchFamily="65" charset="-120"/>
              </a:rPr>
              <a:t>學位考試</a:t>
            </a:r>
            <a:r>
              <a:rPr lang="zh-TW" altLang="en-US" dirty="0">
                <a:solidFill>
                  <a:schemeClr val="dk1"/>
                </a:solidFill>
                <a:latin typeface="標楷體" panose="03000509000000000000" pitchFamily="65" charset="-120"/>
              </a:rPr>
              <a:t>；提出論文前，應否先行通過</a:t>
            </a:r>
            <a:r>
              <a:rPr lang="zh-TW" altLang="en-US" b="1" u="sng" dirty="0">
                <a:solidFill>
                  <a:schemeClr val="dk1"/>
                </a:solidFill>
                <a:effectLst>
                  <a:outerShdw blurRad="38100" dist="38100" dir="2700000" algn="tl">
                    <a:srgbClr val="000000">
                      <a:alpha val="43137"/>
                    </a:srgbClr>
                  </a:outerShdw>
                </a:effectLst>
                <a:latin typeface="標楷體" panose="03000509000000000000" pitchFamily="65" charset="-120"/>
              </a:rPr>
              <a:t>資格考核</a:t>
            </a:r>
            <a:r>
              <a:rPr lang="zh-TW" altLang="en-US" dirty="0">
                <a:solidFill>
                  <a:schemeClr val="dk1"/>
                </a:solidFill>
                <a:latin typeface="標楷體" panose="03000509000000000000" pitchFamily="65" charset="-120"/>
              </a:rPr>
              <a:t>，由各系所自定</a:t>
            </a:r>
            <a:r>
              <a:rPr lang="zh-TW" altLang="en-US" dirty="0" smtClean="0">
                <a:solidFill>
                  <a:schemeClr val="dk1"/>
                </a:solidFill>
                <a:latin typeface="標楷體" panose="03000509000000000000" pitchFamily="65" charset="-120"/>
              </a:rPr>
              <a:t>。</a:t>
            </a:r>
            <a:endParaRPr lang="zh-TW" altLang="en-US" dirty="0">
              <a:solidFill>
                <a:schemeClr val="dk1"/>
              </a:solidFill>
              <a:latin typeface="標楷體" panose="03000509000000000000" pitchFamily="65" charset="-120"/>
            </a:endParaRPr>
          </a:p>
          <a:p>
            <a:pPr lvl="2">
              <a:lnSpc>
                <a:spcPct val="100000"/>
              </a:lnSpc>
              <a:buFont typeface="Wingdings" panose="05000000000000000000" pitchFamily="2" charset="2"/>
              <a:buChar char="p"/>
            </a:pPr>
            <a:r>
              <a:rPr lang="zh-TW" altLang="en-US" dirty="0">
                <a:latin typeface="Plantagenet Cherokee" panose="02020602070100000000" pitchFamily="18" charset="0"/>
              </a:rPr>
              <a:t>國立</a:t>
            </a:r>
            <a:r>
              <a:rPr lang="zh-TW" altLang="en-US" dirty="0" smtClean="0">
                <a:latin typeface="Plantagenet Cherokee" panose="02020602070100000000" pitchFamily="18" charset="0"/>
              </a:rPr>
              <a:t>政治大學民族研究所碩士候選人資格考試要點第 </a:t>
            </a:r>
            <a:r>
              <a:rPr lang="en-US" altLang="zh-TW" dirty="0" smtClean="0"/>
              <a:t>4 </a:t>
            </a:r>
            <a:r>
              <a:rPr lang="zh-TW" altLang="en-US" dirty="0" smtClean="0">
                <a:latin typeface="Plantagenet Cherokee" panose="02020602070100000000" pitchFamily="18" charset="0"/>
              </a:rPr>
              <a:t>點</a:t>
            </a:r>
            <a:endParaRPr lang="zh-TW" altLang="en-US" dirty="0">
              <a:latin typeface="Times New Roman"/>
              <a:cs typeface="Times New Roman"/>
            </a:endParaRPr>
          </a:p>
          <a:p>
            <a:pPr lvl="3">
              <a:lnSpc>
                <a:spcPct val="100000"/>
              </a:lnSpc>
              <a:buFont typeface="Wingdings" panose="05000000000000000000" pitchFamily="2" charset="2"/>
              <a:buChar char="u"/>
            </a:pPr>
            <a:r>
              <a:rPr lang="zh-TW" altLang="en-US" dirty="0">
                <a:solidFill>
                  <a:schemeClr val="dk1"/>
                </a:solidFill>
                <a:latin typeface="標楷體" panose="03000509000000000000" pitchFamily="65" charset="-120"/>
              </a:rPr>
              <a:t>本項考試需兩科同時申請應試，凡未通過之科目，下一學期得再申請複試，但</a:t>
            </a:r>
            <a:r>
              <a:rPr lang="zh-TW" altLang="en-US" b="1" u="sng" dirty="0">
                <a:solidFill>
                  <a:schemeClr val="dk1"/>
                </a:solidFill>
                <a:effectLst>
                  <a:outerShdw blurRad="38100" dist="38100" dir="2700000" algn="tl">
                    <a:srgbClr val="000000">
                      <a:alpha val="43137"/>
                    </a:srgbClr>
                  </a:outerShdw>
                </a:effectLst>
                <a:latin typeface="標楷體" panose="03000509000000000000" pitchFamily="65" charset="-120"/>
              </a:rPr>
              <a:t>兩次未通過</a:t>
            </a:r>
            <a:r>
              <a:rPr lang="zh-TW" altLang="en-US" dirty="0">
                <a:solidFill>
                  <a:schemeClr val="dk1"/>
                </a:solidFill>
                <a:latin typeface="標楷體" panose="03000509000000000000" pitchFamily="65" charset="-120"/>
              </a:rPr>
              <a:t>者以</a:t>
            </a:r>
            <a:r>
              <a:rPr lang="zh-TW" altLang="en-US" b="1" u="sng" dirty="0">
                <a:solidFill>
                  <a:schemeClr val="dk1"/>
                </a:solidFill>
                <a:effectLst>
                  <a:outerShdw blurRad="38100" dist="38100" dir="2700000" algn="tl">
                    <a:srgbClr val="000000">
                      <a:alpha val="43137"/>
                    </a:srgbClr>
                  </a:outerShdw>
                </a:effectLst>
                <a:latin typeface="標楷體" panose="03000509000000000000" pitchFamily="65" charset="-120"/>
              </a:rPr>
              <a:t>退學</a:t>
            </a:r>
            <a:r>
              <a:rPr lang="zh-TW" altLang="en-US" dirty="0">
                <a:solidFill>
                  <a:schemeClr val="dk1"/>
                </a:solidFill>
                <a:latin typeface="標楷體" panose="03000509000000000000" pitchFamily="65" charset="-120"/>
              </a:rPr>
              <a:t>論處。</a:t>
            </a:r>
          </a:p>
          <a:p>
            <a:pPr lvl="3"/>
            <a:endParaRPr kumimoji="1" lang="en-US" altLang="zh-TW" dirty="0">
              <a:solidFill>
                <a:srgbClr val="000000"/>
              </a:solidFill>
              <a:latin typeface="Times New Roman"/>
              <a:cs typeface="Times New Roman"/>
            </a:endParaRPr>
          </a:p>
        </p:txBody>
      </p:sp>
    </p:spTree>
    <p:extLst>
      <p:ext uri="{BB962C8B-B14F-4D97-AF65-F5344CB8AC3E}">
        <p14:creationId xmlns:p14="http://schemas.microsoft.com/office/powerpoint/2010/main" val="160495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5</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lang="zh-TW" altLang="en-US" dirty="0">
                <a:solidFill>
                  <a:srgbClr val="000000"/>
                </a:solidFill>
                <a:latin typeface="標楷體" charset="0"/>
                <a:ea typeface="標楷體" charset="0"/>
                <a:cs typeface="標楷體" charset="0"/>
              </a:rPr>
              <a:t>「</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大學法關於大學學生之退學事項未設明文，惟為實現大學教育之宗旨，有關學生之</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學業成績</a:t>
            </a:r>
            <a:r>
              <a:rPr lang="zh-TW" altLang="en-US" dirty="0">
                <a:solidFill>
                  <a:srgbClr val="000000"/>
                </a:solidFill>
                <a:latin typeface="標楷體" charset="0"/>
                <a:ea typeface="標楷體" charset="0"/>
                <a:cs typeface="標楷體" charset="0"/>
              </a:rPr>
              <a:t>及</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品行表現</a:t>
            </a:r>
            <a:r>
              <a:rPr lang="zh-TW" altLang="en-US" dirty="0">
                <a:solidFill>
                  <a:srgbClr val="000000"/>
                </a:solidFill>
                <a:latin typeface="標楷體" charset="0"/>
                <a:ea typeface="標楷體" charset="0"/>
                <a:cs typeface="標楷體" charset="0"/>
              </a:rPr>
              <a:t>，大學有</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考核</a:t>
            </a:r>
            <a:r>
              <a:rPr lang="zh-TW" altLang="en-US" dirty="0">
                <a:solidFill>
                  <a:srgbClr val="000000"/>
                </a:solidFill>
                <a:latin typeface="標楷體" charset="0"/>
                <a:ea typeface="標楷體" charset="0"/>
                <a:cs typeface="標楷體" charset="0"/>
              </a:rPr>
              <a:t>之權責，其依規定程序訂定章則，使成績未符一定標準或品行有重大偏差之學生予以退學處分，屬</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大學自治</a:t>
            </a:r>
            <a:r>
              <a:rPr lang="zh-TW" altLang="en-US" dirty="0">
                <a:solidFill>
                  <a:srgbClr val="000000"/>
                </a:solidFill>
                <a:latin typeface="標楷體" charset="0"/>
                <a:ea typeface="標楷體" charset="0"/>
                <a:cs typeface="標楷體" charset="0"/>
              </a:rPr>
              <a:t>之範疇；</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立法機關</a:t>
            </a:r>
            <a:r>
              <a:rPr lang="zh-TW" altLang="en-US" dirty="0">
                <a:solidFill>
                  <a:srgbClr val="000000"/>
                </a:solidFill>
                <a:latin typeface="標楷體" charset="0"/>
                <a:ea typeface="標楷體" charset="0"/>
                <a:cs typeface="標楷體" charset="0"/>
              </a:rPr>
              <a:t>對有關全國性之大學教育事項，固得</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制定法律予以適度之規範</a:t>
            </a:r>
            <a:r>
              <a:rPr lang="zh-TW" altLang="en-US" dirty="0">
                <a:solidFill>
                  <a:srgbClr val="000000"/>
                </a:solidFill>
                <a:latin typeface="標楷體" charset="0"/>
                <a:ea typeface="標楷體" charset="0"/>
                <a:cs typeface="標楷體" charset="0"/>
              </a:rPr>
              <a:t>，惟大學於合理範圍內仍享有</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自主權</a:t>
            </a:r>
            <a:r>
              <a:rPr lang="zh-TW" altLang="en-US" dirty="0">
                <a:solidFill>
                  <a:srgbClr val="000000"/>
                </a:solidFill>
                <a:latin typeface="標楷體" charset="0"/>
                <a:ea typeface="標楷體" charset="0"/>
                <a:cs typeface="標楷體" charset="0"/>
              </a:rPr>
              <a:t>。國立政治大學暨同校民族學系前開要點規定，民族學系碩士候選人</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兩次未通過學科考試者以退學論處</a:t>
            </a:r>
            <a:r>
              <a:rPr lang="zh-TW" altLang="en-US" dirty="0">
                <a:solidFill>
                  <a:srgbClr val="000000"/>
                </a:solidFill>
                <a:latin typeface="標楷體" charset="0"/>
                <a:ea typeface="標楷體" charset="0"/>
                <a:cs typeface="標楷體" charset="0"/>
              </a:rPr>
              <a:t>，係就該校之自治事項所為之規定，與前開憲法意旨</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並無違背</a:t>
            </a:r>
            <a:r>
              <a:rPr lang="zh-TW" altLang="en-US" dirty="0" smtClean="0">
                <a:solidFill>
                  <a:srgbClr val="000000"/>
                </a:solidFill>
                <a:latin typeface="標楷體" charset="0"/>
                <a:ea typeface="標楷體" charset="0"/>
                <a:cs typeface="標楷體" charset="0"/>
              </a:rPr>
              <a:t>。」</a:t>
            </a:r>
            <a:endParaRPr lang="zh-TW" altLang="en-US" dirty="0">
              <a:solidFill>
                <a:srgbClr val="000000"/>
              </a:solidFill>
              <a:latin typeface="標楷體" charset="0"/>
              <a:ea typeface="標楷體" charset="0"/>
              <a:cs typeface="標楷體" charset="0"/>
            </a:endParaRPr>
          </a:p>
          <a:p>
            <a:pPr lvl="2"/>
            <a:endParaRPr kumimoji="1" lang="en-US" altLang="zh-TW" dirty="0">
              <a:solidFill>
                <a:srgbClr val="000000"/>
              </a:solidFill>
              <a:latin typeface="Times New Roman"/>
              <a:cs typeface="Times New Roman"/>
            </a:endParaRPr>
          </a:p>
        </p:txBody>
      </p:sp>
    </p:spTree>
    <p:extLst>
      <p:ext uri="{BB962C8B-B14F-4D97-AF65-F5344CB8AC3E}">
        <p14:creationId xmlns:p14="http://schemas.microsoft.com/office/powerpoint/2010/main" val="3308532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5</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a:solidFill>
                <a:srgbClr val="000000"/>
              </a:solidFill>
              <a:latin typeface="Times New Roman"/>
              <a:cs typeface="Times New Roman"/>
            </a:endParaRPr>
          </a:p>
          <a:p>
            <a:pPr lvl="2">
              <a:lnSpc>
                <a:spcPct val="100000"/>
              </a:lnSpc>
              <a:buFont typeface="Wingdings" panose="05000000000000000000" pitchFamily="2" charset="2"/>
              <a:buChar char="p"/>
            </a:pPr>
            <a:r>
              <a:rPr lang="zh-TW" altLang="en-US" dirty="0" smtClean="0">
                <a:solidFill>
                  <a:srgbClr val="000000"/>
                </a:solidFill>
                <a:latin typeface="標楷體" charset="0"/>
                <a:ea typeface="標楷體" charset="0"/>
                <a:cs typeface="標楷體" charset="0"/>
              </a:rPr>
              <a:t>有關碩士學位之頒授</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學位授予法</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修正為</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其意旨係</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免除教育部之覆核程序</a:t>
            </a:r>
            <a:r>
              <a:rPr lang="zh-TW" altLang="en-US" dirty="0">
                <a:solidFill>
                  <a:srgbClr val="000000"/>
                </a:solidFill>
                <a:latin typeface="標楷體" charset="0"/>
                <a:ea typeface="標楷體" charset="0"/>
                <a:cs typeface="標楷體" charset="0"/>
              </a:rPr>
              <a:t>，提高大學</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頒授學位之自主權</a:t>
            </a:r>
            <a:r>
              <a:rPr lang="zh-TW" altLang="en-US" dirty="0">
                <a:solidFill>
                  <a:srgbClr val="000000"/>
                </a:solidFill>
                <a:latin typeface="標楷體" charset="0"/>
                <a:ea typeface="標楷體" charset="0"/>
                <a:cs typeface="標楷體" charset="0"/>
              </a:rPr>
              <a:t>，因而僅就學位之授予為基本之規定</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雖刪除「經考核成績及格者」並將「碩士學位候選人考試通過」修正為「經碩士學位考試委員會考試通過者」，惟大學自治既受憲法制度性保障，則大學為確保學位之授予具備一定之水準，自得於</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合理</a:t>
            </a:r>
            <a:r>
              <a:rPr lang="zh-TW" altLang="en-US" dirty="0">
                <a:solidFill>
                  <a:srgbClr val="000000"/>
                </a:solidFill>
                <a:latin typeface="標楷體" charset="0"/>
                <a:ea typeface="標楷體" charset="0"/>
                <a:cs typeface="標楷體" charset="0"/>
              </a:rPr>
              <a:t>及</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必要</a:t>
            </a:r>
            <a:r>
              <a:rPr lang="zh-TW" altLang="en-US" dirty="0">
                <a:solidFill>
                  <a:srgbClr val="000000"/>
                </a:solidFill>
                <a:latin typeface="標楷體" charset="0"/>
                <a:ea typeface="標楷體" charset="0"/>
                <a:cs typeface="標楷體" charset="0"/>
              </a:rPr>
              <a:t>之範圍內，訂定有關</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取得學位之資格條件</a:t>
            </a:r>
            <a:r>
              <a:rPr lang="zh-TW" altLang="en-US" dirty="0">
                <a:solidFill>
                  <a:srgbClr val="000000"/>
                </a:solidFill>
                <a:latin typeface="標楷體" charset="0"/>
                <a:ea typeface="標楷體" charset="0"/>
                <a:cs typeface="標楷體" charset="0"/>
              </a:rPr>
              <a:t>。</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民族學系</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碩士候選人資格考試要點，辦理碩士候選人學科考試，此項資格考試要點之訂定，</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未逾越大學自治之範疇，不生憲法第二十三條之適用問題</a:t>
            </a:r>
            <a:r>
              <a:rPr lang="zh-TW" altLang="en-US" dirty="0">
                <a:solidFill>
                  <a:srgbClr val="000000"/>
                </a:solidFill>
                <a:latin typeface="標楷體" charset="0"/>
                <a:ea typeface="標楷體" charset="0"/>
                <a:cs typeface="標楷體" charset="0"/>
              </a:rPr>
              <a:t>。</a:t>
            </a:r>
          </a:p>
          <a:p>
            <a:pPr lvl="2"/>
            <a:endParaRPr kumimoji="1" lang="en-US" altLang="zh-TW" dirty="0">
              <a:solidFill>
                <a:srgbClr val="000000"/>
              </a:solidFill>
              <a:latin typeface="Times New Roman"/>
              <a:cs typeface="Times New Roman"/>
            </a:endParaRPr>
          </a:p>
        </p:txBody>
      </p:sp>
    </p:spTree>
    <p:extLst>
      <p:ext uri="{BB962C8B-B14F-4D97-AF65-F5344CB8AC3E}">
        <p14:creationId xmlns:p14="http://schemas.microsoft.com/office/powerpoint/2010/main" val="2535406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zh-TW" altLang="zh-TW" b="1" dirty="0" smtClean="0">
                <a:solidFill>
                  <a:srgbClr val="000000"/>
                </a:solidFill>
                <a:effectLst>
                  <a:outerShdw blurRad="38100" dist="38100" dir="2700000" algn="tl">
                    <a:srgbClr val="000000">
                      <a:alpha val="43137"/>
                    </a:srgbClr>
                  </a:outerShdw>
                </a:effectLst>
                <a:latin typeface="Times New Roman"/>
                <a:cs typeface="Times New Roman"/>
              </a:rPr>
              <a:t>5</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號解釋</a:t>
            </a: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解釋理由書</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lang="en-US" altLang="zh-TW" dirty="0" smtClean="0">
                <a:solidFill>
                  <a:srgbClr val="000000"/>
                </a:solidFill>
                <a:latin typeface="標楷體" charset="0"/>
                <a:ea typeface="標楷體" charset="0"/>
                <a:cs typeface="標楷體" charset="0"/>
              </a:rPr>
              <a:t>…</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大學依其章則對學生施以退學處分者，有關退學事由及相關內容之規定自應合理妥適，其訂定及執行並應踐履正當程序。大學法第十七條第一項</a:t>
            </a:r>
            <a:r>
              <a:rPr lang="en-US" altLang="zh-TW" dirty="0" smtClean="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第二項</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係有關章則訂定及學生申訴之規定，大學自應遵行，乃屬當然</a:t>
            </a:r>
            <a:r>
              <a:rPr lang="zh-TW" altLang="en-US" dirty="0" smtClean="0">
                <a:solidFill>
                  <a:srgbClr val="000000"/>
                </a:solidFill>
                <a:latin typeface="標楷體" charset="0"/>
                <a:ea typeface="標楷體" charset="0"/>
                <a:cs typeface="標楷體" charset="0"/>
              </a:rPr>
              <a:t>。</a:t>
            </a:r>
            <a:endParaRPr lang="zh-TW" altLang="en-US" dirty="0">
              <a:solidFill>
                <a:srgbClr val="000000"/>
              </a:solidFill>
              <a:latin typeface="標楷體" charset="0"/>
              <a:ea typeface="標楷體" charset="0"/>
              <a:cs typeface="標楷體" charset="0"/>
            </a:endParaRPr>
          </a:p>
          <a:p>
            <a:pPr lvl="2"/>
            <a:endParaRPr kumimoji="1" lang="en-US" altLang="zh-TW" dirty="0">
              <a:solidFill>
                <a:srgbClr val="000000"/>
              </a:solidFill>
              <a:latin typeface="Times New Roman"/>
              <a:cs typeface="Times New Roman"/>
            </a:endParaRPr>
          </a:p>
        </p:txBody>
      </p:sp>
    </p:spTree>
    <p:extLst>
      <p:ext uri="{BB962C8B-B14F-4D97-AF65-F5344CB8AC3E}">
        <p14:creationId xmlns:p14="http://schemas.microsoft.com/office/powerpoint/2010/main" val="35616239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釋字第 </a:t>
            </a:r>
            <a:r>
              <a:rPr kumimoji="1" lang="zh-TW" altLang="zh-TW" b="1" dirty="0" smtClean="0">
                <a:solidFill>
                  <a:srgbClr val="000000"/>
                </a:solidFill>
                <a:effectLst>
                  <a:outerShdw blurRad="38100" dist="38100" dir="2700000" algn="tl">
                    <a:srgbClr val="000000">
                      <a:alpha val="43137"/>
                    </a:srgbClr>
                  </a:outerShdw>
                </a:effectLst>
              </a:rPr>
              <a:t>6</a:t>
            </a:r>
            <a:r>
              <a:rPr kumimoji="1" lang="en-US" altLang="zh-TW" b="1" dirty="0" smtClean="0">
                <a:solidFill>
                  <a:srgbClr val="000000"/>
                </a:solidFill>
                <a:effectLst>
                  <a:outerShdw blurRad="38100" dist="38100" dir="2700000" algn="tl">
                    <a:srgbClr val="000000">
                      <a:alpha val="43137"/>
                    </a:srgbClr>
                  </a:outerShdw>
                </a:effectLst>
              </a:rPr>
              <a:t>84 </a:t>
            </a:r>
            <a:r>
              <a:rPr kumimoji="1" lang="zh-TW" altLang="en-US" b="1" dirty="0" smtClean="0">
                <a:solidFill>
                  <a:srgbClr val="000000"/>
                </a:solidFill>
                <a:effectLst>
                  <a:outerShdw blurRad="38100" dist="38100" dir="2700000" algn="tl">
                    <a:srgbClr val="000000">
                      <a:alpha val="43137"/>
                    </a:srgbClr>
                  </a:outerShdw>
                </a:effectLst>
              </a:rPr>
              <a:t>號解釋 </a:t>
            </a:r>
            <a:r>
              <a:rPr lang="en-US" altLang="zh-TW" dirty="0" smtClean="0"/>
              <a:t>(</a:t>
            </a:r>
            <a:r>
              <a:rPr kumimoji="1" lang="zh-TW" altLang="en-US" b="1" dirty="0" smtClean="0">
                <a:solidFill>
                  <a:srgbClr val="000000"/>
                </a:solidFill>
                <a:effectLst>
                  <a:outerShdw blurRad="38100" dist="38100" dir="2700000" algn="tl">
                    <a:srgbClr val="000000">
                      <a:alpha val="43137"/>
                    </a:srgbClr>
                  </a:outerShdw>
                </a:effectLst>
              </a:rPr>
              <a:t>挺扁海報、選修 </a:t>
            </a:r>
            <a:r>
              <a:rPr kumimoji="1" lang="en-US" altLang="zh-TW" b="1" dirty="0" smtClean="0">
                <a:solidFill>
                  <a:srgbClr val="000000"/>
                </a:solidFill>
                <a:effectLst>
                  <a:outerShdw blurRad="38100" dist="38100" dir="2700000" algn="tl">
                    <a:srgbClr val="000000">
                      <a:alpha val="43137"/>
                    </a:srgbClr>
                  </a:outerShdw>
                </a:effectLst>
              </a:rPr>
              <a:t>EMBA</a:t>
            </a:r>
            <a:r>
              <a:rPr kumimoji="1" lang="zh-TW" altLang="en-US" b="1" dirty="0" smtClean="0">
                <a:solidFill>
                  <a:srgbClr val="000000"/>
                </a:solidFill>
                <a:effectLst>
                  <a:outerShdw blurRad="38100" dist="38100" dir="2700000" algn="tl">
                    <a:srgbClr val="000000">
                      <a:alpha val="43137"/>
                    </a:srgbClr>
                  </a:outerShdw>
                </a:effectLst>
              </a:rPr>
              <a:t> 學分案</a:t>
            </a:r>
            <a:r>
              <a:rPr lang="en-US" altLang="zh-TW" dirty="0" smtClean="0"/>
              <a:t>)</a:t>
            </a:r>
            <a:endParaRPr kumimoji="1" lang="zh-TW" altLang="en-US" b="1" dirty="0" smtClean="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solidFill>
                  <a:srgbClr val="000000"/>
                </a:solidFill>
                <a:latin typeface="標楷體" panose="03000509000000000000" pitchFamily="65" charset="-120"/>
                <a:cs typeface="Times New Roman"/>
              </a:rPr>
              <a:t>事實</a:t>
            </a:r>
            <a:r>
              <a:rPr kumimoji="1" lang="zh-TW" altLang="en-US" dirty="0" smtClean="0">
                <a:solidFill>
                  <a:srgbClr val="000000"/>
                </a:solidFill>
              </a:rPr>
              <a:t> </a:t>
            </a:r>
            <a:r>
              <a:rPr lang="en-US" altLang="zh-TW" dirty="0" smtClean="0"/>
              <a:t>(</a:t>
            </a:r>
            <a:r>
              <a:rPr kumimoji="1" lang="zh-TW" altLang="en-US" dirty="0" smtClean="0">
                <a:solidFill>
                  <a:srgbClr val="000000"/>
                </a:solidFill>
                <a:latin typeface="標楷體" panose="03000509000000000000" pitchFamily="65" charset="-120"/>
                <a:cs typeface="Times New Roman"/>
              </a:rPr>
              <a:t>挺扁海報案</a:t>
            </a:r>
            <a:r>
              <a:rPr lang="en-US" altLang="zh-TW" dirty="0" smtClean="0"/>
              <a:t>)</a:t>
            </a:r>
            <a:endParaRPr kumimoji="1" lang="en-US" altLang="zh-TW" dirty="0">
              <a:solidFill>
                <a:srgbClr val="000000"/>
              </a:solidFill>
              <a:latin typeface="標楷體" panose="03000509000000000000" pitchFamily="65" charset="-120"/>
              <a:cs typeface="Times New Roman"/>
            </a:endParaRPr>
          </a:p>
        </p:txBody>
      </p:sp>
      <p:graphicFrame>
        <p:nvGraphicFramePr>
          <p:cNvPr id="4" name="表格 3"/>
          <p:cNvGraphicFramePr>
            <a:graphicFrameLocks noGrp="1"/>
          </p:cNvGraphicFramePr>
          <p:nvPr>
            <p:extLst>
              <p:ext uri="{D42A27DB-BD31-4B8C-83A1-F6EECF244321}">
                <p14:modId xmlns:p14="http://schemas.microsoft.com/office/powerpoint/2010/main" val="1643090112"/>
              </p:ext>
            </p:extLst>
          </p:nvPr>
        </p:nvGraphicFramePr>
        <p:xfrm>
          <a:off x="962116" y="2156460"/>
          <a:ext cx="7200000" cy="1737360"/>
        </p:xfrm>
        <a:graphic>
          <a:graphicData uri="http://schemas.openxmlformats.org/drawingml/2006/table">
            <a:tbl>
              <a:tblPr firstRow="1" bandRow="1">
                <a:tableStyleId>{F5AB1C69-6EDB-4FF4-983F-18BD219EF322}</a:tableStyleId>
              </a:tblPr>
              <a:tblGrid>
                <a:gridCol w="1097882"/>
                <a:gridCol w="6102118"/>
              </a:tblGrid>
              <a:tr h="517993">
                <a:tc>
                  <a:txBody>
                    <a:bodyPr/>
                    <a:lstStyle/>
                    <a:p>
                      <a:endParaRPr lang="zh-TW" altLang="en-US" sz="1800" b="1" dirty="0">
                        <a:solidFill>
                          <a:schemeClr val="tx1"/>
                        </a:solidFill>
                        <a:latin typeface="Plantagenet Cherokee" panose="02020602070100000000" pitchFamily="18" charset="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800" b="0" kern="1200" dirty="0" smtClean="0">
                          <a:solidFill>
                            <a:schemeClr val="tx1"/>
                          </a:solidFill>
                          <a:latin typeface="Plantagenet Cherokee" panose="02020602070100000000" pitchFamily="18" charset="0"/>
                          <a:ea typeface="標楷體" panose="03000509000000000000" pitchFamily="65" charset="-120"/>
                          <a:cs typeface="+mn-cs"/>
                        </a:rPr>
                        <a:t>國立臺灣大學財金所學生蔡曜宇，於公職人員競選期間，申請於學校公告欄</a:t>
                      </a:r>
                      <a:r>
                        <a:rPr lang="zh-TW" altLang="en-US" sz="1800" b="1" u="sng" kern="1200" dirty="0" smtClean="0">
                          <a:solidFill>
                            <a:schemeClr val="tx1"/>
                          </a:solidFill>
                          <a:effectLst>
                            <a:outerShdw blurRad="38100" dist="38100" dir="2700000" algn="tl">
                              <a:srgbClr val="000000">
                                <a:alpha val="43137"/>
                              </a:srgbClr>
                            </a:outerShdw>
                          </a:effectLst>
                          <a:latin typeface="Plantagenet Cherokee" panose="02020602070100000000" pitchFamily="18" charset="0"/>
                          <a:ea typeface="標楷體" panose="03000509000000000000" pitchFamily="65" charset="-120"/>
                          <a:cs typeface="+mn-cs"/>
                        </a:rPr>
                        <a:t>張貼競選海報</a:t>
                      </a:r>
                      <a:r>
                        <a:rPr lang="zh-TW" altLang="en-US" sz="1800" b="0" kern="1200" dirty="0" smtClean="0">
                          <a:solidFill>
                            <a:schemeClr val="tx1"/>
                          </a:solidFill>
                          <a:latin typeface="Plantagenet Cherokee" panose="02020602070100000000" pitchFamily="18" charset="0"/>
                          <a:ea typeface="標楷體" panose="03000509000000000000" pitchFamily="65" charset="-120"/>
                          <a:cs typeface="+mn-cs"/>
                        </a:rPr>
                        <a:t>被拒。</a:t>
                      </a:r>
                      <a:endParaRPr lang="zh-TW" altLang="en-US" sz="1800" b="0" kern="1200" dirty="0">
                        <a:solidFill>
                          <a:schemeClr val="tx1"/>
                        </a:solidFill>
                        <a:latin typeface="Plantagenet Cherokee" panose="02020602070100000000" pitchFamily="18" charset="0"/>
                        <a:ea typeface="標楷體" panose="03000509000000000000" pitchFamily="65" charset="-120"/>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99891">
                <a:tc>
                  <a:txBody>
                    <a:bodyPr/>
                    <a:lstStyle/>
                    <a:p>
                      <a:endParaRPr lang="zh-TW" altLang="en-US" sz="1800" b="1" dirty="0">
                        <a:solidFill>
                          <a:schemeClr val="bg1"/>
                        </a:solidFill>
                        <a:latin typeface="Plantagenet Cherokee" panose="02020602070100000000" pitchFamily="18" charset="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buFont typeface="Arial" charset="0"/>
                        <a:buNone/>
                      </a:pPr>
                      <a:r>
                        <a:rPr lang="zh-TW" altLang="en-US" sz="1800" b="0" kern="1200" dirty="0" smtClean="0">
                          <a:solidFill>
                            <a:schemeClr val="tx1"/>
                          </a:solidFill>
                          <a:latin typeface="Plantagenet Cherokee" panose="02020602070100000000" pitchFamily="18" charset="0"/>
                          <a:ea typeface="標楷體" panose="03000509000000000000" pitchFamily="65" charset="-120"/>
                          <a:cs typeface="+mn-cs"/>
                        </a:rPr>
                        <a:t>臺灣大學</a:t>
                      </a:r>
                      <a:r>
                        <a:rPr lang="zh-TW" altLang="en-US" sz="1800" b="1" u="sng" kern="1200" dirty="0" smtClean="0">
                          <a:solidFill>
                            <a:schemeClr val="tx1"/>
                          </a:solidFill>
                          <a:effectLst>
                            <a:outerShdw blurRad="38100" dist="38100" dir="2700000" algn="tl">
                              <a:srgbClr val="000000">
                                <a:alpha val="43137"/>
                              </a:srgbClr>
                            </a:outerShdw>
                          </a:effectLst>
                          <a:latin typeface="Plantagenet Cherokee" panose="02020602070100000000" pitchFamily="18" charset="0"/>
                          <a:ea typeface="標楷體" panose="03000509000000000000" pitchFamily="65" charset="-120"/>
                          <a:cs typeface="+mn-cs"/>
                        </a:rPr>
                        <a:t>拒絕</a:t>
                      </a:r>
                      <a:r>
                        <a:rPr lang="zh-TW" altLang="en-US" sz="1800" b="0" kern="1200" dirty="0" smtClean="0">
                          <a:solidFill>
                            <a:schemeClr val="tx1"/>
                          </a:solidFill>
                          <a:latin typeface="Plantagenet Cherokee" panose="02020602070100000000" pitchFamily="18" charset="0"/>
                          <a:ea typeface="標楷體" panose="03000509000000000000" pitchFamily="65" charset="-120"/>
                          <a:cs typeface="+mn-cs"/>
                        </a:rPr>
                        <a:t>蔡曜宇張貼海報。</a:t>
                      </a:r>
                      <a:endParaRPr lang="zh-TW" altLang="en-US" sz="1800" b="0" kern="1200" dirty="0">
                        <a:solidFill>
                          <a:schemeClr val="tx1"/>
                        </a:solidFill>
                        <a:latin typeface="Plantagenet Cherokee" panose="02020602070100000000" pitchFamily="18" charset="0"/>
                        <a:ea typeface="標楷體" panose="03000509000000000000" pitchFamily="65" charset="-120"/>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998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800" b="1" dirty="0" smtClean="0">
                        <a:solidFill>
                          <a:schemeClr val="tx1"/>
                        </a:solidFill>
                        <a:latin typeface="Plantagenet Cherokee" panose="02020602070100000000" pitchFamily="18" charset="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800" b="0" kern="1200" dirty="0" smtClean="0">
                          <a:solidFill>
                            <a:schemeClr val="tx1"/>
                          </a:solidFill>
                          <a:latin typeface="Plantagenet Cherokee" panose="02020602070100000000" pitchFamily="18" charset="0"/>
                          <a:ea typeface="標楷體" panose="03000509000000000000" pitchFamily="65" charset="-120"/>
                          <a:cs typeface="+mn-cs"/>
                        </a:rPr>
                        <a:t>蔡曜宇向臺灣大學學生申訴評議委員會提起</a:t>
                      </a:r>
                      <a:r>
                        <a:rPr lang="zh-TW" altLang="en-US" sz="1800" b="1" u="sng" kern="1200" dirty="0" smtClean="0">
                          <a:solidFill>
                            <a:schemeClr val="tx1"/>
                          </a:solidFill>
                          <a:effectLst>
                            <a:outerShdw blurRad="38100" dist="38100" dir="2700000" algn="tl">
                              <a:srgbClr val="000000">
                                <a:alpha val="43137"/>
                              </a:srgbClr>
                            </a:outerShdw>
                          </a:effectLst>
                          <a:latin typeface="Plantagenet Cherokee" panose="02020602070100000000" pitchFamily="18" charset="0"/>
                          <a:ea typeface="標楷體" panose="03000509000000000000" pitchFamily="65" charset="-120"/>
                          <a:cs typeface="+mn-cs"/>
                        </a:rPr>
                        <a:t>申訴</a:t>
                      </a:r>
                      <a:r>
                        <a:rPr lang="zh-TW" altLang="en-US" sz="1800" b="0" kern="1200" dirty="0" smtClean="0">
                          <a:solidFill>
                            <a:schemeClr val="tx1"/>
                          </a:solidFill>
                          <a:latin typeface="Plantagenet Cherokee" panose="02020602070100000000" pitchFamily="18" charset="0"/>
                          <a:ea typeface="標楷體" panose="03000509000000000000" pitchFamily="65" charset="-120"/>
                          <a:cs typeface="+mn-cs"/>
                        </a:rPr>
                        <a:t>。</a:t>
                      </a:r>
                      <a:endParaRPr lang="zh-TW" altLang="en-US" sz="1800" b="1" u="sng" kern="1200" dirty="0" smtClean="0">
                        <a:solidFill>
                          <a:schemeClr val="tx1"/>
                        </a:solidFill>
                        <a:latin typeface="Plantagenet Cherokee" panose="02020602070100000000" pitchFamily="18" charset="0"/>
                        <a:ea typeface="標楷體" panose="03000509000000000000" pitchFamily="65" charset="-120"/>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874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800" b="1" dirty="0" smtClean="0">
                        <a:solidFill>
                          <a:schemeClr val="bg1"/>
                        </a:solidFill>
                        <a:latin typeface="Plantagenet Cherokee" panose="02020602070100000000" pitchFamily="18" charset="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Plantagenet Cherokee" panose="02020602070100000000" pitchFamily="18" charset="0"/>
                          <a:ea typeface="標楷體" panose="03000509000000000000" pitchFamily="65" charset="-120"/>
                          <a:cs typeface="+mn-cs"/>
                        </a:rPr>
                        <a:t>委員會駁回蔡曜宇之申訴。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pic>
        <p:nvPicPr>
          <p:cNvPr id="5" name="Picture 16" descr="\\140.112.59.229\資源平台\資源平台\版權\版權ICON與範例\Creative Commens台灣2.5\icon_by-nc-sa.tif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4777" y="3967946"/>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2655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a:solidFill>
                  <a:srgbClr val="000000"/>
                </a:solidFill>
                <a:effectLst>
                  <a:outerShdw blurRad="38100" dist="38100" dir="2700000" algn="tl">
                    <a:srgbClr val="000000">
                      <a:alpha val="43137"/>
                    </a:srgbClr>
                  </a:outerShdw>
                </a:effectLst>
              </a:rPr>
              <a:t>釋字第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a:t>)</a:t>
            </a:r>
            <a:endParaRPr kumimoji="1" lang="zh-TW" altLang="en-US" b="1" dirty="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a:solidFill>
                  <a:srgbClr val="000000"/>
                </a:solidFill>
                <a:latin typeface="標楷體" panose="03000509000000000000" pitchFamily="65" charset="-120"/>
                <a:cs typeface="Times New Roman"/>
              </a:rPr>
              <a:t>事實</a:t>
            </a:r>
            <a:r>
              <a:rPr kumimoji="1" lang="zh-TW" altLang="en-US" dirty="0">
                <a:solidFill>
                  <a:srgbClr val="000000"/>
                </a:solidFill>
              </a:rPr>
              <a:t> </a:t>
            </a:r>
            <a:r>
              <a:rPr lang="en-US" altLang="zh-TW" dirty="0"/>
              <a:t>(</a:t>
            </a:r>
            <a:r>
              <a:rPr kumimoji="1" lang="zh-TW" altLang="en-US" dirty="0">
                <a:solidFill>
                  <a:srgbClr val="000000"/>
                </a:solidFill>
                <a:latin typeface="標楷體" panose="03000509000000000000" pitchFamily="65" charset="-120"/>
                <a:cs typeface="Times New Roman"/>
              </a:rPr>
              <a:t>挺扁海報案</a:t>
            </a:r>
            <a:r>
              <a:rPr lang="en-US" altLang="zh-TW" dirty="0" smtClean="0"/>
              <a:t>)</a:t>
            </a:r>
            <a:endParaRPr lang="en-US" altLang="zh-TW" sz="1900" b="1" dirty="0" smtClean="0">
              <a:solidFill>
                <a:srgbClr val="000000"/>
              </a:solidFill>
              <a:latin typeface="標楷體" charset="0"/>
              <a:ea typeface="標楷體" charset="0"/>
              <a:cs typeface="標楷體" charset="0"/>
            </a:endParaRPr>
          </a:p>
          <a:p>
            <a:pPr lvl="2">
              <a:lnSpc>
                <a:spcPct val="100000"/>
              </a:lnSpc>
              <a:buFont typeface="Wingdings" panose="05000000000000000000" pitchFamily="2" charset="2"/>
              <a:buChar char="p"/>
            </a:pPr>
            <a:r>
              <a:rPr lang="zh-TW" altLang="en-US" sz="1900" b="1"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國立臺灣大學學生申訴評議委員會</a:t>
            </a:r>
            <a:r>
              <a:rPr lang="zh-TW" altLang="en-US" sz="1900" dirty="0" smtClean="0">
                <a:solidFill>
                  <a:srgbClr val="000000"/>
                </a:solidFill>
                <a:latin typeface="標楷體" charset="0"/>
                <a:ea typeface="標楷體" charset="0"/>
                <a:cs typeface="標楷體" charset="0"/>
              </a:rPr>
              <a:t>：本案申訴對</a:t>
            </a:r>
            <a:r>
              <a:rPr lang="zh-TW" altLang="en-US" sz="1900" dirty="0">
                <a:solidFill>
                  <a:srgbClr val="000000"/>
                </a:solidFill>
                <a:latin typeface="標楷體" charset="0"/>
                <a:ea typeface="標楷體" charset="0"/>
                <a:cs typeface="標楷體" charset="0"/>
              </a:rPr>
              <a:t>象，係課外活動組不同意其海報張貼，並</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非</a:t>
            </a:r>
            <a:r>
              <a:rPr lang="zh-TW" altLang="en-US" sz="1900" dirty="0">
                <a:solidFill>
                  <a:srgbClr val="000000"/>
                </a:solidFill>
                <a:latin typeface="標楷體" charset="0"/>
                <a:ea typeface="標楷體" charset="0"/>
                <a:cs typeface="標楷體" charset="0"/>
              </a:rPr>
              <a:t>教務處所為學生</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退學</a:t>
            </a:r>
            <a:r>
              <a:rPr lang="zh-TW" altLang="en-US" sz="1900" dirty="0">
                <a:solidFill>
                  <a:srgbClr val="000000"/>
                </a:solidFill>
                <a:latin typeface="標楷體" charset="0"/>
                <a:ea typeface="標楷體" charset="0"/>
                <a:cs typeface="標楷體" charset="0"/>
              </a:rPr>
              <a:t>或</a:t>
            </a:r>
            <a:r>
              <a:rPr lang="zh-TW" altLang="en-US" sz="19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開除學籍</a:t>
            </a:r>
            <a:r>
              <a:rPr lang="zh-TW" altLang="en-US" sz="1900" dirty="0">
                <a:solidFill>
                  <a:srgbClr val="000000"/>
                </a:solidFill>
                <a:latin typeface="標楷體" charset="0"/>
                <a:ea typeface="標楷體" charset="0"/>
                <a:cs typeface="標楷體" charset="0"/>
              </a:rPr>
              <a:t>之處分，也非學生獎懲委員會之獎懲裁定或學生事務仲裁委員會之仲裁處分，核非申訴之標的</a:t>
            </a:r>
            <a:r>
              <a:rPr lang="zh-TW" altLang="en-US" sz="1900" dirty="0" smtClean="0">
                <a:solidFill>
                  <a:srgbClr val="000000"/>
                </a:solidFill>
                <a:latin typeface="標楷體" charset="0"/>
                <a:ea typeface="標楷體" charset="0"/>
                <a:cs typeface="標楷體" charset="0"/>
              </a:rPr>
              <a:t>。</a:t>
            </a:r>
            <a:r>
              <a:rPr lang="zh-TW" altLang="en-US" sz="1900" dirty="0" smtClean="0">
                <a:solidFill>
                  <a:srgbClr val="000000"/>
                </a:solidFill>
                <a:ea typeface="標楷體" charset="0"/>
              </a:rPr>
              <a:t> </a:t>
            </a:r>
            <a:r>
              <a:rPr lang="en-US" altLang="zh-TW" sz="2000" dirty="0" smtClean="0"/>
              <a:t>(</a:t>
            </a:r>
            <a:r>
              <a:rPr lang="zh-TW" altLang="en-US" sz="1900" dirty="0" smtClean="0">
                <a:solidFill>
                  <a:srgbClr val="000000"/>
                </a:solidFill>
                <a:latin typeface="標楷體" charset="0"/>
                <a:ea typeface="標楷體" charset="0"/>
                <a:cs typeface="標楷體" charset="0"/>
              </a:rPr>
              <a:t>申訴駁回</a:t>
            </a:r>
            <a:r>
              <a:rPr lang="en-US" altLang="zh-TW" sz="2000" dirty="0" smtClean="0"/>
              <a:t>)</a:t>
            </a:r>
            <a:endParaRPr lang="en-US" altLang="zh-TW" sz="1900" b="1" dirty="0">
              <a:solidFill>
                <a:srgbClr val="000000"/>
              </a:solidFill>
              <a:latin typeface="標楷體" panose="03000509000000000000" pitchFamily="65" charset="-120"/>
              <a:cs typeface="標楷體" charset="0"/>
            </a:endParaRPr>
          </a:p>
        </p:txBody>
      </p:sp>
    </p:spTree>
    <p:extLst>
      <p:ext uri="{BB962C8B-B14F-4D97-AF65-F5344CB8AC3E}">
        <p14:creationId xmlns:p14="http://schemas.microsoft.com/office/powerpoint/2010/main" val="33169183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a:solidFill>
                  <a:srgbClr val="000000"/>
                </a:solidFill>
                <a:effectLst>
                  <a:outerShdw blurRad="38100" dist="38100" dir="2700000" algn="tl">
                    <a:srgbClr val="000000">
                      <a:alpha val="43137"/>
                    </a:srgbClr>
                  </a:outerShdw>
                </a:effectLst>
              </a:rPr>
              <a:t>釋字第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a:t>)</a:t>
            </a:r>
            <a:endParaRPr kumimoji="1" lang="zh-TW" altLang="en-US" b="1" dirty="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a:solidFill>
                  <a:srgbClr val="000000"/>
                </a:solidFill>
                <a:latin typeface="標楷體" panose="03000509000000000000" pitchFamily="65" charset="-120"/>
                <a:cs typeface="Times New Roman"/>
              </a:rPr>
              <a:t>事實</a:t>
            </a:r>
            <a:r>
              <a:rPr kumimoji="1" lang="zh-TW" altLang="en-US" dirty="0">
                <a:solidFill>
                  <a:srgbClr val="000000"/>
                </a:solidFill>
              </a:rPr>
              <a:t> </a:t>
            </a:r>
            <a:r>
              <a:rPr lang="en-US" altLang="zh-TW" dirty="0"/>
              <a:t>(</a:t>
            </a:r>
            <a:r>
              <a:rPr kumimoji="1" lang="zh-TW" altLang="en-US" dirty="0">
                <a:solidFill>
                  <a:srgbClr val="000000"/>
                </a:solidFill>
                <a:latin typeface="標楷體" panose="03000509000000000000" pitchFamily="65" charset="-120"/>
                <a:cs typeface="Times New Roman"/>
              </a:rPr>
              <a:t>挺扁海報案</a:t>
            </a:r>
            <a:r>
              <a:rPr lang="en-US" altLang="zh-TW" dirty="0"/>
              <a:t>)</a:t>
            </a:r>
            <a:endParaRPr lang="en-US" altLang="zh-TW" sz="1900" b="1" dirty="0">
              <a:solidFill>
                <a:srgbClr val="000000"/>
              </a:solidFill>
              <a:latin typeface="標楷體" charset="0"/>
              <a:ea typeface="標楷體" charset="0"/>
              <a:cs typeface="標楷體" charset="0"/>
            </a:endParaRPr>
          </a:p>
          <a:p>
            <a:endParaRPr lang="en-US" altLang="zh-TW" dirty="0" smtClean="0">
              <a:solidFill>
                <a:srgbClr val="000000"/>
              </a:solidFill>
              <a:latin typeface="標楷體" panose="03000509000000000000" pitchFamily="65" charset="-120"/>
              <a:cs typeface="標楷體"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3236681921"/>
              </p:ext>
            </p:extLst>
          </p:nvPr>
        </p:nvGraphicFramePr>
        <p:xfrm>
          <a:off x="1852484" y="2083748"/>
          <a:ext cx="5400000" cy="1854200"/>
        </p:xfrm>
        <a:graphic>
          <a:graphicData uri="http://schemas.openxmlformats.org/drawingml/2006/table">
            <a:tbl>
              <a:tblPr firstRow="1" bandRow="1">
                <a:tableStyleId>{F5AB1C69-6EDB-4FF4-983F-18BD219EF322}</a:tableStyleId>
              </a:tblPr>
              <a:tblGrid>
                <a:gridCol w="1172594"/>
                <a:gridCol w="4227406"/>
              </a:tblGrid>
              <a:tr h="370840">
                <a:tc>
                  <a:txBody>
                    <a:bodyPr/>
                    <a:lstStyle/>
                    <a:p>
                      <a:endParaRPr lang="zh-TW" altLang="en-US" sz="1600" b="1" dirty="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600" b="0" kern="1200" dirty="0" smtClean="0">
                          <a:solidFill>
                            <a:schemeClr val="tx1"/>
                          </a:solidFill>
                          <a:latin typeface="Times"/>
                          <a:ea typeface="標楷體" panose="03000509000000000000" pitchFamily="65" charset="-120"/>
                          <a:cs typeface="Times"/>
                        </a:rPr>
                        <a:t>蔡曜宇向教育部提起訴</a:t>
                      </a:r>
                      <a:r>
                        <a:rPr lang="zh-TW" altLang="en-US" sz="1600" b="0" kern="1200" dirty="0" smtClean="0">
                          <a:solidFill>
                            <a:schemeClr val="tx1"/>
                          </a:solidFill>
                          <a:latin typeface="Times"/>
                          <a:ea typeface="標楷體" panose="03000509000000000000" pitchFamily="65" charset="-120"/>
                          <a:cs typeface="Times"/>
                        </a:rPr>
                        <a:t>願。</a:t>
                      </a:r>
                      <a:endParaRPr lang="zh-TW" altLang="en-US" sz="1600" b="0" kern="1200" dirty="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0840">
                <a:tc>
                  <a:txBody>
                    <a:bodyPr/>
                    <a:lstStyle/>
                    <a:p>
                      <a:pPr algn="ctr"/>
                      <a:r>
                        <a:rPr lang="en-US" altLang="zh-TW" sz="16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93.09.07</a:t>
                      </a:r>
                      <a:endParaRPr lang="zh-TW" altLang="en-US" sz="1600" b="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buFont typeface="Arial" charset="0"/>
                        <a:buNone/>
                      </a:pPr>
                      <a:r>
                        <a:rPr lang="zh-TW" altLang="en-US" sz="1600" b="0" kern="1200" dirty="0" smtClean="0">
                          <a:solidFill>
                            <a:schemeClr val="tx1"/>
                          </a:solidFill>
                          <a:latin typeface="Times"/>
                          <a:ea typeface="標楷體" panose="03000509000000000000" pitchFamily="65" charset="-120"/>
                          <a:cs typeface="Times"/>
                        </a:rPr>
                        <a:t>教育部訴願決定</a:t>
                      </a:r>
                      <a:r>
                        <a:rPr lang="zh-TW" altLang="en-US" sz="16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不受理</a:t>
                      </a:r>
                      <a:r>
                        <a:rPr lang="zh-TW" altLang="en-US" sz="1600" b="0" u="none" kern="1200" dirty="0" smtClean="0">
                          <a:solidFill>
                            <a:schemeClr val="tx1"/>
                          </a:solidFill>
                          <a:latin typeface="Times"/>
                          <a:ea typeface="標楷體" panose="03000509000000000000" pitchFamily="65" charset="-120"/>
                          <a:cs typeface="Times"/>
                        </a:rPr>
                        <a:t>。</a:t>
                      </a:r>
                      <a:endParaRPr lang="zh-TW" altLang="en-US" sz="1600" b="0" u="none" kern="1200" dirty="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6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600" b="0" kern="1200" dirty="0" smtClean="0">
                          <a:solidFill>
                            <a:schemeClr val="tx1"/>
                          </a:solidFill>
                          <a:latin typeface="Times"/>
                          <a:ea typeface="標楷體" panose="03000509000000000000" pitchFamily="65" charset="-120"/>
                          <a:cs typeface="Times"/>
                        </a:rPr>
                        <a:t>蔡曜宇向臺北高等行政法院</a:t>
                      </a:r>
                      <a:r>
                        <a:rPr lang="zh-TW" altLang="en-US" sz="1600" b="0" kern="1200" dirty="0" smtClean="0">
                          <a:solidFill>
                            <a:schemeClr val="tx1"/>
                          </a:solidFill>
                          <a:latin typeface="Times"/>
                          <a:ea typeface="標楷體" panose="03000509000000000000" pitchFamily="65" charset="-120"/>
                          <a:cs typeface="Times"/>
                        </a:rPr>
                        <a:t>起訴。</a:t>
                      </a:r>
                      <a:endParaRPr lang="zh-TW" altLang="en-US" sz="1600" b="1" u="sng" kern="1200" dirty="0" smtClean="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6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94.01.31</a:t>
                      </a:r>
                      <a:endParaRPr lang="zh-TW" altLang="en-US" sz="16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600" b="0" kern="1200" dirty="0" smtClean="0">
                          <a:solidFill>
                            <a:schemeClr val="tx1"/>
                          </a:solidFill>
                          <a:latin typeface="Times"/>
                          <a:ea typeface="標楷體" panose="03000509000000000000" pitchFamily="65" charset="-120"/>
                          <a:cs typeface="Times"/>
                        </a:rPr>
                        <a:t>臺北高等行政法院</a:t>
                      </a:r>
                      <a:r>
                        <a:rPr lang="zh-TW" altLang="en-US" sz="16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駁回</a:t>
                      </a:r>
                      <a:r>
                        <a:rPr lang="zh-TW" altLang="en-US" sz="1600" b="0" kern="1200" dirty="0" smtClean="0">
                          <a:solidFill>
                            <a:schemeClr val="tx1"/>
                          </a:solidFill>
                          <a:latin typeface="Times"/>
                          <a:ea typeface="標楷體" panose="03000509000000000000" pitchFamily="65" charset="-120"/>
                          <a:cs typeface="Times"/>
                        </a:rPr>
                        <a:t>蔡曜宇之</a:t>
                      </a:r>
                      <a:r>
                        <a:rPr lang="zh-TW" altLang="en-US" sz="1600" b="0" kern="1200" dirty="0" smtClean="0">
                          <a:solidFill>
                            <a:schemeClr val="tx1"/>
                          </a:solidFill>
                          <a:latin typeface="Times"/>
                          <a:ea typeface="標楷體" panose="03000509000000000000" pitchFamily="65" charset="-120"/>
                          <a:cs typeface="Times"/>
                        </a:rPr>
                        <a:t>訴。</a:t>
                      </a:r>
                      <a:endParaRPr lang="zh-TW" altLang="en-US" sz="1600" b="0" kern="1200" dirty="0" smtClean="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6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95.01.19</a:t>
                      </a:r>
                      <a:endParaRPr lang="zh-TW" altLang="en-US" sz="16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600" b="0" kern="1200" dirty="0" smtClean="0">
                          <a:solidFill>
                            <a:schemeClr val="tx1"/>
                          </a:solidFill>
                          <a:latin typeface="Times"/>
                          <a:ea typeface="標楷體" panose="03000509000000000000" pitchFamily="65" charset="-120"/>
                          <a:cs typeface="Times"/>
                        </a:rPr>
                        <a:t>最高行政法院</a:t>
                      </a:r>
                      <a:r>
                        <a:rPr lang="zh-TW" altLang="en-US" sz="1600" b="1" u="sng" kern="1200" dirty="0" smtClean="0">
                          <a:solidFill>
                            <a:schemeClr val="tx1"/>
                          </a:solidFill>
                          <a:effectLst>
                            <a:outerShdw blurRad="38100" dist="38100" dir="2700000" algn="tl">
                              <a:srgbClr val="000000">
                                <a:alpha val="43137"/>
                              </a:srgbClr>
                            </a:outerShdw>
                          </a:effectLst>
                          <a:latin typeface="Times"/>
                          <a:ea typeface="標楷體" panose="03000509000000000000" pitchFamily="65" charset="-120"/>
                          <a:cs typeface="Times"/>
                        </a:rPr>
                        <a:t>駁回</a:t>
                      </a:r>
                      <a:r>
                        <a:rPr lang="zh-TW" altLang="en-US" sz="1600" b="0" kern="1200" dirty="0" smtClean="0">
                          <a:solidFill>
                            <a:schemeClr val="tx1"/>
                          </a:solidFill>
                          <a:latin typeface="Times"/>
                          <a:ea typeface="標楷體" panose="03000509000000000000" pitchFamily="65" charset="-120"/>
                          <a:cs typeface="Times"/>
                        </a:rPr>
                        <a:t>蔡曜宇之</a:t>
                      </a:r>
                      <a:r>
                        <a:rPr lang="zh-TW" altLang="en-US" sz="1600" b="0" kern="1200" dirty="0" smtClean="0">
                          <a:solidFill>
                            <a:schemeClr val="tx1"/>
                          </a:solidFill>
                          <a:latin typeface="Times"/>
                          <a:ea typeface="標楷體" panose="03000509000000000000" pitchFamily="65" charset="-120"/>
                          <a:cs typeface="Times"/>
                        </a:rPr>
                        <a:t>抗告。</a:t>
                      </a:r>
                      <a:endParaRPr lang="zh-TW" altLang="en-US" sz="1600" b="0" kern="1200" dirty="0" smtClean="0">
                        <a:solidFill>
                          <a:schemeClr val="tx1"/>
                        </a:solidFill>
                        <a:latin typeface="Times"/>
                        <a:ea typeface="標楷體" panose="03000509000000000000" pitchFamily="65" charset="-120"/>
                        <a:cs typeface="Time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pic>
        <p:nvPicPr>
          <p:cNvPr id="5" name="Picture 16" descr="\\140.112.59.229\資源平台\資源平台\版權\版權ICON與範例\Creative Commens台灣2.5\icon_by-nc-sa.tif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5145" y="4002622"/>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9099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特別權力關係</a:t>
            </a:r>
            <a:endParaRPr kumimoji="1" lang="en-US" altLang="zh-TW" b="1" dirty="0" smtClean="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a:solidFill>
                  <a:srgbClr val="000000"/>
                </a:solidFill>
              </a:rPr>
              <a:t>特別權力關係在我國自始即是未附任何說</a:t>
            </a:r>
            <a:r>
              <a:rPr kumimoji="1" lang="zh-TW" altLang="en-US" dirty="0" smtClean="0">
                <a:solidFill>
                  <a:srgbClr val="000000"/>
                </a:solidFill>
              </a:rPr>
              <a:t>理的教條。</a:t>
            </a:r>
            <a:endParaRPr kumimoji="1" lang="en-US" altLang="zh-TW" dirty="0" smtClean="0">
              <a:solidFill>
                <a:srgbClr val="000000"/>
              </a:solidFill>
            </a:endParaRPr>
          </a:p>
          <a:p>
            <a:pPr lvl="1">
              <a:lnSpc>
                <a:spcPct val="100000"/>
              </a:lnSpc>
              <a:buFont typeface="Wingdings" panose="05000000000000000000" pitchFamily="2" charset="2"/>
              <a:buChar char="l"/>
            </a:pPr>
            <a:r>
              <a:rPr lang="zh-TW" altLang="zh-TW" dirty="0" smtClean="0">
                <a:solidFill>
                  <a:srgbClr val="000000"/>
                </a:solidFill>
                <a:ea typeface="標楷體" charset="0"/>
              </a:rPr>
              <a:t>否定部分國</a:t>
            </a:r>
            <a:r>
              <a:rPr lang="zh-TW" altLang="zh-TW" dirty="0">
                <a:solidFill>
                  <a:srgbClr val="000000"/>
                </a:solidFill>
                <a:ea typeface="標楷體" charset="0"/>
              </a:rPr>
              <a:t>民的</a:t>
            </a:r>
            <a:r>
              <a:rPr lang="zh-TW" altLang="zh-TW" b="1" u="sng" dirty="0">
                <a:solidFill>
                  <a:srgbClr val="000000"/>
                </a:solidFill>
                <a:effectLst>
                  <a:outerShdw blurRad="38100" dist="38100" dir="2700000" algn="tl">
                    <a:srgbClr val="000000">
                      <a:alpha val="43137"/>
                    </a:srgbClr>
                  </a:outerShdw>
                </a:effectLst>
                <a:ea typeface="標楷體" charset="0"/>
              </a:rPr>
              <a:t>基本權主體</a:t>
            </a:r>
            <a:r>
              <a:rPr lang="zh-TW" altLang="zh-TW" b="1" u="sng" dirty="0" smtClean="0">
                <a:solidFill>
                  <a:srgbClr val="000000"/>
                </a:solidFill>
                <a:effectLst>
                  <a:outerShdw blurRad="38100" dist="38100" dir="2700000" algn="tl">
                    <a:srgbClr val="000000">
                      <a:alpha val="43137"/>
                    </a:srgbClr>
                  </a:outerShdw>
                </a:effectLst>
                <a:ea typeface="標楷體" charset="0"/>
              </a:rPr>
              <a:t>適格性</a:t>
            </a:r>
            <a:r>
              <a:rPr lang="zh-TW" altLang="en-US" dirty="0" smtClean="0">
                <a:solidFill>
                  <a:srgbClr val="000000"/>
                </a:solidFill>
                <a:ea typeface="標楷體" charset="0"/>
              </a:rPr>
              <a:t>。</a:t>
            </a:r>
            <a:endParaRPr lang="en-US" altLang="zh-TW" dirty="0">
              <a:solidFill>
                <a:srgbClr val="000000"/>
              </a:solidFill>
              <a:ea typeface="標楷體" charset="0"/>
            </a:endParaRPr>
          </a:p>
          <a:p>
            <a:pPr lvl="2">
              <a:lnSpc>
                <a:spcPct val="100000"/>
              </a:lnSpc>
              <a:buFont typeface="Wingdings" panose="05000000000000000000" pitchFamily="2" charset="2"/>
              <a:buChar char="p"/>
            </a:pPr>
            <a:r>
              <a:rPr lang="zh-TW" altLang="zh-TW" b="1" dirty="0" smtClean="0">
                <a:solidFill>
                  <a:srgbClr val="000000"/>
                </a:solidFill>
                <a:effectLst>
                  <a:outerShdw blurRad="38100" dist="38100" dir="2700000" algn="tl">
                    <a:srgbClr val="000000">
                      <a:alpha val="43137"/>
                    </a:srgbClr>
                  </a:outerShdw>
                </a:effectLst>
                <a:ea typeface="標楷體" charset="0"/>
              </a:rPr>
              <a:t>無憲法明文</a:t>
            </a:r>
            <a:r>
              <a:rPr lang="zh-TW" altLang="zh-TW" b="1" dirty="0" smtClean="0">
                <a:solidFill>
                  <a:srgbClr val="000000"/>
                </a:solidFill>
                <a:effectLst>
                  <a:outerShdw blurRad="38100" dist="38100" dir="2700000" algn="tl">
                    <a:srgbClr val="000000">
                      <a:alpha val="43137"/>
                    </a:srgbClr>
                  </a:outerShdw>
                </a:effectLst>
                <a:ea typeface="標楷體" charset="0"/>
              </a:rPr>
              <a:t>依據</a:t>
            </a:r>
            <a:endParaRPr lang="en-US" altLang="zh-TW" b="1" dirty="0" smtClean="0">
              <a:solidFill>
                <a:srgbClr val="000000"/>
              </a:solidFill>
              <a:effectLst>
                <a:outerShdw blurRad="38100" dist="38100" dir="2700000" algn="tl">
                  <a:srgbClr val="000000">
                    <a:alpha val="43137"/>
                  </a:srgbClr>
                </a:outerShdw>
              </a:effectLst>
              <a:ea typeface="標楷體" charset="0"/>
              <a:sym typeface="Webdings" charset="0"/>
            </a:endParaRPr>
          </a:p>
          <a:p>
            <a:pPr lvl="2">
              <a:lnSpc>
                <a:spcPct val="100000"/>
              </a:lnSpc>
              <a:buFont typeface="Wingdings" panose="05000000000000000000" pitchFamily="2" charset="2"/>
              <a:buChar char="p"/>
            </a:pPr>
            <a:r>
              <a:rPr lang="zh-TW" altLang="zh-TW" b="1" dirty="0" smtClean="0">
                <a:solidFill>
                  <a:srgbClr val="000000"/>
                </a:solidFill>
                <a:effectLst>
                  <a:outerShdw blurRad="38100" dist="38100" dir="2700000" algn="tl">
                    <a:srgbClr val="000000">
                      <a:alpha val="43137"/>
                    </a:srgbClr>
                  </a:outerShdw>
                </a:effectLst>
                <a:ea typeface="標楷體" charset="0"/>
              </a:rPr>
              <a:t>欠缺</a:t>
            </a:r>
            <a:r>
              <a:rPr lang="zh-TW" altLang="zh-TW" b="1" dirty="0" smtClean="0">
                <a:solidFill>
                  <a:srgbClr val="000000"/>
                </a:solidFill>
                <a:effectLst>
                  <a:outerShdw blurRad="38100" dist="38100" dir="2700000" algn="tl">
                    <a:srgbClr val="000000">
                      <a:alpha val="43137"/>
                    </a:srgbClr>
                  </a:outerShdw>
                </a:effectLst>
                <a:ea typeface="標楷體" charset="0"/>
              </a:rPr>
              <a:t>說理</a:t>
            </a:r>
            <a:endParaRPr lang="en-US" altLang="zh-TW" dirty="0" smtClean="0">
              <a:solidFill>
                <a:srgbClr val="000000"/>
              </a:solidFill>
              <a:ea typeface="標楷體" charset="0"/>
            </a:endParaRPr>
          </a:p>
          <a:p>
            <a:pPr lvl="3">
              <a:lnSpc>
                <a:spcPct val="100000"/>
              </a:lnSpc>
              <a:buFont typeface="Wingdings" panose="05000000000000000000" pitchFamily="2" charset="2"/>
              <a:buChar char="u"/>
            </a:pPr>
            <a:r>
              <a:rPr lang="zh-TW" altLang="zh-TW" dirty="0" smtClean="0">
                <a:solidFill>
                  <a:srgbClr val="000000"/>
                </a:solidFill>
                <a:ea typeface="標楷體" charset="0"/>
              </a:rPr>
              <a:t>自始就以</a:t>
            </a:r>
            <a:r>
              <a:rPr lang="zh-TW" altLang="zh-TW" b="1" u="sng" dirty="0" smtClean="0">
                <a:solidFill>
                  <a:srgbClr val="000000"/>
                </a:solidFill>
                <a:effectLst>
                  <a:outerShdw blurRad="38100" dist="38100" dir="2700000" algn="tl">
                    <a:srgbClr val="000000">
                      <a:alpha val="43137"/>
                    </a:srgbClr>
                  </a:outerShdw>
                </a:effectLst>
                <a:ea typeface="標楷體" charset="0"/>
              </a:rPr>
              <a:t>教條</a:t>
            </a:r>
            <a:r>
              <a:rPr lang="en-US" altLang="zh-TW" b="1" u="sng" dirty="0" smtClean="0">
                <a:solidFill>
                  <a:srgbClr val="000000"/>
                </a:solidFill>
                <a:effectLst>
                  <a:outerShdw blurRad="38100" dist="38100" dir="2700000" algn="tl">
                    <a:srgbClr val="000000">
                      <a:alpha val="43137"/>
                    </a:srgbClr>
                  </a:outerShdw>
                </a:effectLst>
                <a:ea typeface="標楷體" charset="0"/>
              </a:rPr>
              <a:t> (Dogma)</a:t>
            </a:r>
            <a:r>
              <a:rPr lang="zh-TW" altLang="en-US" dirty="0" smtClean="0">
                <a:solidFill>
                  <a:srgbClr val="000000"/>
                </a:solidFill>
                <a:effectLst>
                  <a:outerShdw blurRad="38100" dist="38100" dir="2700000" algn="tl">
                    <a:srgbClr val="000000">
                      <a:alpha val="43137"/>
                    </a:srgbClr>
                  </a:outerShdw>
                </a:effectLst>
                <a:ea typeface="標楷體" charset="0"/>
              </a:rPr>
              <a:t> </a:t>
            </a:r>
            <a:r>
              <a:rPr lang="zh-TW" altLang="zh-TW" dirty="0" smtClean="0">
                <a:solidFill>
                  <a:srgbClr val="000000"/>
                </a:solidFill>
                <a:ea typeface="標楷體" charset="0"/>
              </a:rPr>
              <a:t>的</a:t>
            </a:r>
            <a:r>
              <a:rPr lang="zh-TW" altLang="zh-TW" dirty="0">
                <a:solidFill>
                  <a:srgbClr val="000000"/>
                </a:solidFill>
                <a:ea typeface="標楷體" charset="0"/>
              </a:rPr>
              <a:t>姿態</a:t>
            </a:r>
            <a:r>
              <a:rPr lang="zh-TW" altLang="zh-TW" dirty="0" smtClean="0">
                <a:solidFill>
                  <a:srgbClr val="000000"/>
                </a:solidFill>
                <a:ea typeface="標楷體" charset="0"/>
              </a:rPr>
              <a:t>出現</a:t>
            </a:r>
            <a:r>
              <a:rPr lang="zh-TW" altLang="en-US" dirty="0" smtClean="0">
                <a:solidFill>
                  <a:srgbClr val="000000"/>
                </a:solidFill>
                <a:ea typeface="標楷體" charset="0"/>
              </a:rPr>
              <a:t>。</a:t>
            </a:r>
            <a:endParaRPr lang="en-US" altLang="zh-TW" dirty="0" smtClean="0">
              <a:solidFill>
                <a:srgbClr val="000000"/>
              </a:solidFill>
              <a:ea typeface="標楷體" charset="0"/>
            </a:endParaRPr>
          </a:p>
          <a:p>
            <a:pPr lvl="3">
              <a:lnSpc>
                <a:spcPct val="100000"/>
              </a:lnSpc>
              <a:buFont typeface="Wingdings" panose="05000000000000000000" pitchFamily="2" charset="2"/>
              <a:buChar char="u"/>
            </a:pPr>
            <a:r>
              <a:rPr lang="zh-TW" altLang="zh-TW" dirty="0" smtClean="0">
                <a:solidFill>
                  <a:srgbClr val="000000"/>
                </a:solidFill>
                <a:ea typeface="標楷體" charset="0"/>
              </a:rPr>
              <a:t>司法院院</a:t>
            </a:r>
            <a:r>
              <a:rPr lang="zh-TW" altLang="zh-TW" dirty="0">
                <a:solidFill>
                  <a:srgbClr val="000000"/>
                </a:solidFill>
                <a:ea typeface="標楷體" charset="0"/>
              </a:rPr>
              <a:t>字</a:t>
            </a:r>
            <a:r>
              <a:rPr lang="zh-TW" altLang="zh-TW" dirty="0" smtClean="0">
                <a:solidFill>
                  <a:srgbClr val="000000"/>
                </a:solidFill>
                <a:ea typeface="標楷體" charset="0"/>
              </a:rPr>
              <a:t>第</a:t>
            </a:r>
            <a:r>
              <a:rPr lang="en-US" altLang="zh-TW" dirty="0" smtClean="0">
                <a:solidFill>
                  <a:srgbClr val="000000"/>
                </a:solidFill>
                <a:ea typeface="標楷體" charset="0"/>
              </a:rPr>
              <a:t> 311</a:t>
            </a:r>
            <a:r>
              <a:rPr lang="zh-TW" altLang="zh-TW" dirty="0">
                <a:solidFill>
                  <a:srgbClr val="000000"/>
                </a:solidFill>
                <a:ea typeface="標楷體" charset="0"/>
              </a:rPr>
              <a:t>、</a:t>
            </a:r>
            <a:r>
              <a:rPr lang="en-US" altLang="zh-TW" dirty="0">
                <a:solidFill>
                  <a:srgbClr val="000000"/>
                </a:solidFill>
                <a:ea typeface="標楷體" charset="0"/>
              </a:rPr>
              <a:t>332</a:t>
            </a:r>
            <a:r>
              <a:rPr lang="zh-TW" altLang="zh-TW" dirty="0">
                <a:solidFill>
                  <a:srgbClr val="000000"/>
                </a:solidFill>
                <a:ea typeface="標楷體" charset="0"/>
              </a:rPr>
              <a:t>、</a:t>
            </a:r>
            <a:r>
              <a:rPr lang="en-US" altLang="zh-TW" dirty="0">
                <a:solidFill>
                  <a:srgbClr val="000000"/>
                </a:solidFill>
                <a:ea typeface="標楷體" charset="0"/>
              </a:rPr>
              <a:t>339</a:t>
            </a:r>
            <a:r>
              <a:rPr lang="zh-TW" altLang="zh-TW" dirty="0">
                <a:solidFill>
                  <a:srgbClr val="000000"/>
                </a:solidFill>
                <a:ea typeface="標楷體" charset="0"/>
              </a:rPr>
              <a:t>、</a:t>
            </a:r>
            <a:r>
              <a:rPr lang="en-US" altLang="zh-TW" dirty="0">
                <a:solidFill>
                  <a:srgbClr val="000000"/>
                </a:solidFill>
                <a:ea typeface="標楷體" charset="0"/>
              </a:rPr>
              <a:t>347 </a:t>
            </a:r>
            <a:r>
              <a:rPr lang="zh-TW" altLang="zh-TW" dirty="0">
                <a:solidFill>
                  <a:srgbClr val="000000"/>
                </a:solidFill>
                <a:ea typeface="標楷體" charset="0"/>
              </a:rPr>
              <a:t>等</a:t>
            </a:r>
            <a:r>
              <a:rPr lang="zh-TW" altLang="zh-TW" dirty="0" smtClean="0">
                <a:solidFill>
                  <a:srgbClr val="000000"/>
                </a:solidFill>
                <a:ea typeface="標楷體" charset="0"/>
              </a:rPr>
              <a:t>號解釋</a:t>
            </a:r>
            <a:r>
              <a:rPr lang="zh-TW" altLang="en-US" dirty="0" smtClean="0">
                <a:solidFill>
                  <a:srgbClr val="000000"/>
                </a:solidFill>
                <a:ea typeface="標楷體" charset="0"/>
              </a:rPr>
              <a:t>：</a:t>
            </a:r>
            <a:r>
              <a:rPr lang="zh-TW" altLang="zh-TW" dirty="0" smtClean="0">
                <a:solidFill>
                  <a:srgbClr val="000000"/>
                </a:solidFill>
                <a:ea typeface="標楷體" charset="0"/>
              </a:rPr>
              <a:t>因</a:t>
            </a:r>
            <a:r>
              <a:rPr lang="zh-TW" altLang="zh-TW" b="1" u="sng" dirty="0" smtClean="0">
                <a:solidFill>
                  <a:srgbClr val="000000"/>
                </a:solidFill>
                <a:effectLst>
                  <a:outerShdw blurRad="38100" dist="38100" dir="2700000" algn="tl">
                    <a:srgbClr val="000000">
                      <a:alpha val="43137"/>
                    </a:srgbClr>
                  </a:outerShdw>
                </a:effectLst>
                <a:ea typeface="標楷體" charset="0"/>
              </a:rPr>
              <a:t>官吏身分</a:t>
            </a:r>
            <a:r>
              <a:rPr lang="zh-TW" altLang="zh-TW" dirty="0" smtClean="0">
                <a:solidFill>
                  <a:srgbClr val="000000"/>
                </a:solidFill>
                <a:ea typeface="標楷體" charset="0"/>
              </a:rPr>
              <a:t>受上級之處分者</a:t>
            </a:r>
            <a:r>
              <a:rPr lang="zh-TW" altLang="zh-TW" dirty="0">
                <a:solidFill>
                  <a:srgbClr val="000000"/>
                </a:solidFill>
                <a:ea typeface="標楷體" charset="0"/>
              </a:rPr>
              <a:t>，</a:t>
            </a:r>
            <a:r>
              <a:rPr lang="zh-TW" altLang="zh-TW" dirty="0" smtClean="0">
                <a:solidFill>
                  <a:srgbClr val="000000"/>
                </a:solidFill>
                <a:ea typeface="標楷體" charset="0"/>
              </a:rPr>
              <a:t>與一般人民之身分受官署處分者</a:t>
            </a:r>
            <a:r>
              <a:rPr lang="zh-TW" altLang="zh-TW" dirty="0">
                <a:solidFill>
                  <a:srgbClr val="000000"/>
                </a:solidFill>
                <a:ea typeface="標楷體" charset="0"/>
              </a:rPr>
              <a:t>不同，不得提起</a:t>
            </a:r>
            <a:r>
              <a:rPr lang="zh-TW" altLang="zh-TW" dirty="0" smtClean="0">
                <a:solidFill>
                  <a:srgbClr val="000000"/>
                </a:solidFill>
                <a:ea typeface="標楷體" charset="0"/>
              </a:rPr>
              <a:t>訴願</a:t>
            </a:r>
            <a:r>
              <a:rPr lang="zh-TW" altLang="en-US" dirty="0" smtClean="0">
                <a:solidFill>
                  <a:srgbClr val="000000"/>
                </a:solidFill>
                <a:ea typeface="標楷體" charset="0"/>
              </a:rPr>
              <a:t>。</a:t>
            </a:r>
            <a:endParaRPr lang="en-US" altLang="zh-TW" dirty="0" smtClean="0">
              <a:solidFill>
                <a:srgbClr val="000000"/>
              </a:solidFill>
              <a:ea typeface="標楷體" charset="0"/>
            </a:endParaRPr>
          </a:p>
          <a:p>
            <a:pPr lvl="3">
              <a:lnSpc>
                <a:spcPct val="100000"/>
              </a:lnSpc>
              <a:buFont typeface="Wingdings" panose="05000000000000000000" pitchFamily="2" charset="2"/>
              <a:buChar char="u"/>
            </a:pPr>
            <a:r>
              <a:rPr lang="zh-TW" altLang="zh-TW" dirty="0" smtClean="0">
                <a:solidFill>
                  <a:srgbClr val="000000"/>
                </a:solidFill>
                <a:ea typeface="標楷體" charset="0"/>
              </a:rPr>
              <a:t>早期</a:t>
            </a:r>
            <a:r>
              <a:rPr lang="zh-TW" altLang="zh-TW" dirty="0">
                <a:solidFill>
                  <a:srgbClr val="000000"/>
                </a:solidFill>
                <a:ea typeface="標楷體" charset="0"/>
              </a:rPr>
              <a:t>行政法院</a:t>
            </a:r>
            <a:r>
              <a:rPr lang="zh-TW" altLang="en-US" dirty="0" smtClean="0">
                <a:solidFill>
                  <a:srgbClr val="000000"/>
                </a:solidFill>
                <a:ea typeface="標楷體" charset="0"/>
              </a:rPr>
              <a:t>：</a:t>
            </a:r>
            <a:r>
              <a:rPr lang="zh-TW" altLang="zh-TW" dirty="0" smtClean="0">
                <a:solidFill>
                  <a:srgbClr val="000000"/>
                </a:solidFill>
                <a:ea typeface="標楷體" charset="0"/>
              </a:rPr>
              <a:t>否定</a:t>
            </a:r>
            <a:r>
              <a:rPr lang="zh-TW" altLang="zh-TW" b="1" u="sng" dirty="0">
                <a:solidFill>
                  <a:srgbClr val="000000"/>
                </a:solidFill>
                <a:effectLst>
                  <a:outerShdw blurRad="38100" dist="38100" dir="2700000" algn="tl">
                    <a:srgbClr val="000000">
                      <a:alpha val="43137"/>
                    </a:srgbClr>
                  </a:outerShdw>
                </a:effectLst>
                <a:ea typeface="標楷體" charset="0"/>
              </a:rPr>
              <a:t>公務員</a:t>
            </a:r>
            <a:r>
              <a:rPr lang="zh-TW" altLang="zh-TW" dirty="0">
                <a:solidFill>
                  <a:srgbClr val="000000"/>
                </a:solidFill>
                <a:ea typeface="標楷體" charset="0"/>
              </a:rPr>
              <a:t>提起行政訴訟的</a:t>
            </a:r>
            <a:r>
              <a:rPr lang="zh-TW" altLang="zh-TW" dirty="0" smtClean="0">
                <a:solidFill>
                  <a:srgbClr val="000000"/>
                </a:solidFill>
                <a:ea typeface="標楷體" charset="0"/>
              </a:rPr>
              <a:t>權利</a:t>
            </a:r>
            <a:r>
              <a:rPr lang="zh-TW" altLang="en-US" dirty="0" smtClean="0">
                <a:solidFill>
                  <a:srgbClr val="000000"/>
                </a:solidFill>
                <a:ea typeface="標楷體" charset="0"/>
              </a:rPr>
              <a:t>。</a:t>
            </a:r>
            <a:endParaRPr lang="zh-TW" altLang="en-US" dirty="0">
              <a:solidFill>
                <a:srgbClr val="000000"/>
              </a:solidFill>
              <a:ea typeface="標楷體" charset="0"/>
            </a:endParaRPr>
          </a:p>
          <a:p>
            <a:pPr lvl="2">
              <a:lnSpc>
                <a:spcPct val="100000"/>
              </a:lnSpc>
            </a:pPr>
            <a:endParaRPr kumimoji="1" lang="en-US" altLang="zh-TW" dirty="0">
              <a:solidFill>
                <a:srgbClr val="000000"/>
              </a:solidFill>
            </a:endParaRPr>
          </a:p>
          <a:p>
            <a:pPr lvl="1">
              <a:lnSpc>
                <a:spcPct val="100000"/>
              </a:lnSpc>
            </a:pPr>
            <a:endParaRPr kumimoji="1" lang="en-US" altLang="zh-TW" dirty="0">
              <a:solidFill>
                <a:srgbClr val="000000"/>
              </a:solidFill>
            </a:endParaRPr>
          </a:p>
          <a:p>
            <a:pPr lvl="1">
              <a:lnSpc>
                <a:spcPct val="100000"/>
              </a:lnSpc>
            </a:pPr>
            <a:endParaRPr kumimoji="1" lang="zh-TW" altLang="en-US" dirty="0">
              <a:solidFill>
                <a:srgbClr val="000000"/>
              </a:solidFill>
            </a:endParaRPr>
          </a:p>
        </p:txBody>
      </p:sp>
    </p:spTree>
    <p:extLst>
      <p:ext uri="{BB962C8B-B14F-4D97-AF65-F5344CB8AC3E}">
        <p14:creationId xmlns:p14="http://schemas.microsoft.com/office/powerpoint/2010/main" val="19025439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a:solidFill>
                  <a:srgbClr val="000000"/>
                </a:solidFill>
                <a:effectLst>
                  <a:outerShdw blurRad="38100" dist="38100" dir="2700000" algn="tl">
                    <a:srgbClr val="000000">
                      <a:alpha val="43137"/>
                    </a:srgbClr>
                  </a:outerShdw>
                </a:effectLst>
              </a:rPr>
              <a:t>釋字第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a:t>)</a:t>
            </a:r>
            <a:endParaRPr kumimoji="1" lang="zh-TW" altLang="en-US" b="1" dirty="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a:solidFill>
                  <a:srgbClr val="000000"/>
                </a:solidFill>
                <a:latin typeface="標楷體" panose="03000509000000000000" pitchFamily="65" charset="-120"/>
                <a:cs typeface="Times New Roman"/>
              </a:rPr>
              <a:t>事實</a:t>
            </a:r>
            <a:r>
              <a:rPr kumimoji="1" lang="zh-TW" altLang="en-US" dirty="0">
                <a:solidFill>
                  <a:srgbClr val="000000"/>
                </a:solidFill>
              </a:rPr>
              <a:t> </a:t>
            </a:r>
            <a:r>
              <a:rPr lang="en-US" altLang="zh-TW" dirty="0"/>
              <a:t>(</a:t>
            </a:r>
            <a:r>
              <a:rPr kumimoji="1" lang="zh-TW" altLang="en-US" dirty="0">
                <a:solidFill>
                  <a:srgbClr val="000000"/>
                </a:solidFill>
                <a:latin typeface="標楷體" panose="03000509000000000000" pitchFamily="65" charset="-120"/>
                <a:cs typeface="Times New Roman"/>
              </a:rPr>
              <a:t>挺扁海報案</a:t>
            </a:r>
            <a:r>
              <a:rPr lang="en-US" altLang="zh-TW" dirty="0"/>
              <a:t>)</a:t>
            </a:r>
            <a:endParaRPr lang="en-US" altLang="zh-TW" sz="1900" b="1" dirty="0">
              <a:solidFill>
                <a:srgbClr val="000000"/>
              </a:solidFill>
              <a:latin typeface="標楷體" charset="0"/>
              <a:ea typeface="標楷體" charset="0"/>
              <a:cs typeface="標楷體" charset="0"/>
            </a:endParaRPr>
          </a:p>
          <a:p>
            <a:pPr lvl="2">
              <a:lnSpc>
                <a:spcPct val="100000"/>
              </a:lnSpc>
              <a:buFont typeface="Wingdings" panose="05000000000000000000" pitchFamily="2" charset="2"/>
              <a:buChar char="p"/>
            </a:pPr>
            <a:r>
              <a:rPr lang="zh-TW" altLang="en-US" b="1"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臺</a:t>
            </a:r>
            <a:r>
              <a:rPr lang="zh-TW" altLang="en-US" b="1"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北高等行政法院</a:t>
            </a:r>
            <a:r>
              <a:rPr lang="zh-TW" altLang="en-US" dirty="0" smtClean="0">
                <a:solidFill>
                  <a:srgbClr val="000000"/>
                </a:solidFill>
                <a:latin typeface="標楷體" charset="0"/>
                <a:ea typeface="標楷體" charset="0"/>
                <a:cs typeface="標楷體" charset="0"/>
              </a:rPr>
              <a:t>：「</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故學校對學生所為</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退學或類此之處分行為</a:t>
            </a:r>
            <a:r>
              <a:rPr lang="zh-TW" altLang="en-US" dirty="0">
                <a:solidFill>
                  <a:srgbClr val="000000"/>
                </a:solidFill>
                <a:latin typeface="標楷體" charset="0"/>
                <a:ea typeface="標楷體" charset="0"/>
                <a:cs typeface="標楷體" charset="0"/>
              </a:rPr>
              <a:t>，足以</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改變其學生身分</a:t>
            </a:r>
            <a:r>
              <a:rPr lang="zh-TW" altLang="en-US" dirty="0">
                <a:solidFill>
                  <a:srgbClr val="000000"/>
                </a:solidFill>
                <a:latin typeface="標楷體" charset="0"/>
                <a:ea typeface="標楷體" charset="0"/>
                <a:cs typeface="標楷體" charset="0"/>
              </a:rPr>
              <a:t>並</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損及其受教育之機會</a:t>
            </a:r>
            <a:r>
              <a:rPr lang="zh-TW" altLang="en-US" dirty="0">
                <a:solidFill>
                  <a:srgbClr val="000000"/>
                </a:solidFill>
                <a:latin typeface="標楷體" charset="0"/>
                <a:ea typeface="標楷體" charset="0"/>
                <a:cs typeface="標楷體" charset="0"/>
              </a:rPr>
              <a:t>者，固可認為屬於行政處分而</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得對之提起行政爭訟</a:t>
            </a:r>
            <a:r>
              <a:rPr lang="zh-TW" altLang="en-US" dirty="0">
                <a:solidFill>
                  <a:srgbClr val="000000"/>
                </a:solidFill>
                <a:latin typeface="標楷體" charset="0"/>
                <a:ea typeface="標楷體" charset="0"/>
                <a:cs typeface="標楷體" charset="0"/>
              </a:rPr>
              <a:t>，至於學校對學生所為之其他</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管理措施，並未影響學生之身分、影響其受教之權利</a:t>
            </a:r>
            <a:r>
              <a:rPr lang="zh-TW" altLang="en-US" dirty="0">
                <a:solidFill>
                  <a:srgbClr val="000000"/>
                </a:solidFill>
                <a:latin typeface="標楷體" charset="0"/>
                <a:ea typeface="標楷體" charset="0"/>
                <a:cs typeface="標楷體" charset="0"/>
              </a:rPr>
              <a:t>者，則非屬行政處分，</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無許其提起行政爭訟之餘地</a:t>
            </a:r>
            <a:r>
              <a:rPr lang="zh-TW" altLang="en-US" dirty="0">
                <a:solidFill>
                  <a:srgbClr val="000000"/>
                </a:solidFill>
                <a:latin typeface="標楷體" charset="0"/>
                <a:ea typeface="標楷體" charset="0"/>
                <a:cs typeface="標楷體" charset="0"/>
              </a:rPr>
              <a:t>。</a:t>
            </a:r>
            <a:r>
              <a:rPr lang="en-US" altLang="zh-TW" dirty="0" smtClean="0">
                <a:solidFill>
                  <a:srgbClr val="000000"/>
                </a:solidFill>
                <a:latin typeface="標楷體" charset="0"/>
                <a:ea typeface="標楷體" charset="0"/>
                <a:cs typeface="標楷體" charset="0"/>
              </a:rPr>
              <a:t>……</a:t>
            </a:r>
            <a:r>
              <a:rPr lang="zh-TW" altLang="en-US" dirty="0" smtClean="0">
                <a:solidFill>
                  <a:srgbClr val="000000"/>
                </a:solidFill>
                <a:latin typeface="標楷體" charset="0"/>
                <a:ea typeface="標楷體" charset="0"/>
                <a:cs typeface="標楷體" charset="0"/>
              </a:rPr>
              <a:t>」</a:t>
            </a:r>
            <a:endParaRPr lang="en-US" altLang="zh-TW" dirty="0">
              <a:solidFill>
                <a:srgbClr val="000000"/>
              </a:solidFill>
              <a:latin typeface="標楷體" charset="0"/>
              <a:ea typeface="標楷體" charset="0"/>
              <a:cs typeface="標楷體" charset="0"/>
            </a:endParaRPr>
          </a:p>
          <a:p>
            <a:pPr lvl="1">
              <a:lnSpc>
                <a:spcPct val="100000"/>
              </a:lnSpc>
            </a:pPr>
            <a:endParaRPr lang="en-US" altLang="zh-TW" dirty="0" smtClean="0">
              <a:solidFill>
                <a:srgbClr val="000000"/>
              </a:solidFill>
              <a:latin typeface="標楷體" charset="0"/>
              <a:ea typeface="標楷體" charset="0"/>
              <a:cs typeface="標楷體" charset="0"/>
            </a:endParaRPr>
          </a:p>
        </p:txBody>
      </p:sp>
    </p:spTree>
    <p:extLst>
      <p:ext uri="{BB962C8B-B14F-4D97-AF65-F5344CB8AC3E}">
        <p14:creationId xmlns:p14="http://schemas.microsoft.com/office/powerpoint/2010/main" val="30195601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a:solidFill>
                  <a:srgbClr val="000000"/>
                </a:solidFill>
                <a:effectLst>
                  <a:outerShdw blurRad="38100" dist="38100" dir="2700000" algn="tl">
                    <a:srgbClr val="000000">
                      <a:alpha val="43137"/>
                    </a:srgbClr>
                  </a:outerShdw>
                </a:effectLst>
              </a:rPr>
              <a:t>釋字第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a:t>)</a:t>
            </a:r>
            <a:endParaRPr kumimoji="1" lang="zh-TW" altLang="en-US" b="1" dirty="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a:solidFill>
                  <a:srgbClr val="000000"/>
                </a:solidFill>
                <a:latin typeface="標楷體" panose="03000509000000000000" pitchFamily="65" charset="-120"/>
                <a:cs typeface="Times New Roman"/>
              </a:rPr>
              <a:t>事實</a:t>
            </a:r>
            <a:r>
              <a:rPr kumimoji="1" lang="zh-TW" altLang="en-US" dirty="0">
                <a:solidFill>
                  <a:srgbClr val="000000"/>
                </a:solidFill>
              </a:rPr>
              <a:t> </a:t>
            </a:r>
            <a:r>
              <a:rPr lang="en-US" altLang="zh-TW" dirty="0"/>
              <a:t>(</a:t>
            </a:r>
            <a:r>
              <a:rPr kumimoji="1" lang="zh-TW" altLang="en-US" dirty="0">
                <a:solidFill>
                  <a:srgbClr val="000000"/>
                </a:solidFill>
                <a:latin typeface="標楷體" panose="03000509000000000000" pitchFamily="65" charset="-120"/>
                <a:cs typeface="Times New Roman"/>
              </a:rPr>
              <a:t>挺扁海報案</a:t>
            </a:r>
            <a:r>
              <a:rPr lang="en-US" altLang="zh-TW" dirty="0"/>
              <a:t>)</a:t>
            </a:r>
            <a:endParaRPr lang="en-US" altLang="zh-TW" sz="1900" b="1" dirty="0">
              <a:solidFill>
                <a:srgbClr val="000000"/>
              </a:solidFill>
              <a:latin typeface="標楷體" charset="0"/>
              <a:ea typeface="標楷體" charset="0"/>
              <a:cs typeface="標楷體" charset="0"/>
            </a:endParaRPr>
          </a:p>
          <a:p>
            <a:pPr lvl="2">
              <a:lnSpc>
                <a:spcPct val="100000"/>
              </a:lnSpc>
              <a:buFont typeface="Wingdings" panose="05000000000000000000" pitchFamily="2" charset="2"/>
              <a:buChar char="p"/>
            </a:pPr>
            <a:r>
              <a:rPr lang="zh-TW" altLang="en-US" b="1"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臺北高等行政法院</a:t>
            </a:r>
            <a:r>
              <a:rPr lang="zh-TW" altLang="en-US" dirty="0" smtClean="0">
                <a:solidFill>
                  <a:srgbClr val="000000"/>
                </a:solidFill>
                <a:latin typeface="標楷體" charset="0"/>
                <a:ea typeface="標楷體" charset="0"/>
                <a:cs typeface="標楷體" charset="0"/>
              </a:rPr>
              <a:t>：「</a:t>
            </a:r>
            <a:r>
              <a:rPr lang="en-US" altLang="zh-TW" dirty="0" smtClean="0">
                <a:solidFill>
                  <a:srgbClr val="000000"/>
                </a:solidFill>
                <a:latin typeface="標楷體" charset="0"/>
                <a:ea typeface="標楷體" charset="0"/>
                <a:cs typeface="標楷體" charset="0"/>
              </a:rPr>
              <a:t>……</a:t>
            </a:r>
            <a:r>
              <a:rPr lang="zh-TW" altLang="en-US" dirty="0" smtClean="0">
                <a:solidFill>
                  <a:srgbClr val="000000"/>
                </a:solidFill>
                <a:latin typeface="標楷體" charset="0"/>
                <a:ea typeface="標楷體" charset="0"/>
                <a:cs typeface="標楷體" charset="0"/>
              </a:rPr>
              <a:t>經查被告拒絕原告於被告學校公告欄張貼競選海報之申請，該拒絕行為</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並未改變原告學生身分</a:t>
            </a:r>
            <a:r>
              <a:rPr lang="zh-TW" altLang="en-US" dirty="0" smtClean="0">
                <a:solidFill>
                  <a:srgbClr val="000000"/>
                </a:solidFill>
                <a:latin typeface="標楷體" charset="0"/>
                <a:ea typeface="標楷體" charset="0"/>
                <a:cs typeface="標楷體" charset="0"/>
              </a:rPr>
              <a:t>及損及其受教育之機會，</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與退學或類此處分亦屬有間</a:t>
            </a:r>
            <a:r>
              <a:rPr lang="zh-TW" altLang="en-US" dirty="0" smtClean="0">
                <a:solidFill>
                  <a:srgbClr val="000000"/>
                </a:solidFill>
                <a:latin typeface="標楷體" charset="0"/>
                <a:ea typeface="標楷體" charset="0"/>
                <a:cs typeface="標楷體" charset="0"/>
              </a:rPr>
              <a:t>，核屬單純學校為</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維持學校秩序</a:t>
            </a:r>
            <a:r>
              <a:rPr lang="zh-TW" altLang="en-US" dirty="0" smtClean="0">
                <a:solidFill>
                  <a:srgbClr val="000000"/>
                </a:solidFill>
                <a:latin typeface="標楷體" charset="0"/>
                <a:ea typeface="標楷體" charset="0"/>
                <a:cs typeface="標楷體" charset="0"/>
              </a:rPr>
              <a:t>對學生所為之</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管理行為</a:t>
            </a:r>
            <a:r>
              <a:rPr lang="zh-TW" altLang="en-US" dirty="0" smtClean="0">
                <a:solidFill>
                  <a:srgbClr val="000000"/>
                </a:solidFill>
                <a:latin typeface="標楷體" charset="0"/>
                <a:ea typeface="標楷體" charset="0"/>
                <a:cs typeface="標楷體" charset="0"/>
              </a:rPr>
              <a:t>，依照首揭說明，</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不得提起行政爭訟</a:t>
            </a:r>
            <a:r>
              <a:rPr lang="zh-TW" altLang="en-US" dirty="0" smtClean="0">
                <a:solidFill>
                  <a:srgbClr val="000000"/>
                </a:solidFill>
                <a:latin typeface="標楷體" charset="0"/>
                <a:ea typeface="標楷體" charset="0"/>
                <a:cs typeface="標楷體" charset="0"/>
              </a:rPr>
              <a:t>。</a:t>
            </a:r>
            <a:r>
              <a:rPr lang="en-US" altLang="zh-TW" dirty="0" smtClean="0">
                <a:solidFill>
                  <a:srgbClr val="000000"/>
                </a:solidFill>
                <a:latin typeface="標楷體" charset="0"/>
                <a:ea typeface="標楷體" charset="0"/>
                <a:cs typeface="標楷體" charset="0"/>
              </a:rPr>
              <a:t>……</a:t>
            </a:r>
            <a:r>
              <a:rPr lang="zh-TW" altLang="en-US" dirty="0" smtClean="0">
                <a:solidFill>
                  <a:srgbClr val="000000"/>
                </a:solidFill>
                <a:latin typeface="標楷體" charset="0"/>
                <a:ea typeface="標楷體" charset="0"/>
                <a:cs typeface="標楷體" charset="0"/>
              </a:rPr>
              <a:t>起訴不備合法要件，應予</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駁回</a:t>
            </a:r>
            <a:r>
              <a:rPr lang="zh-TW" altLang="en-US" dirty="0" smtClean="0">
                <a:solidFill>
                  <a:srgbClr val="000000"/>
                </a:solidFill>
                <a:latin typeface="標楷體" charset="0"/>
                <a:ea typeface="標楷體" charset="0"/>
                <a:cs typeface="標楷體" charset="0"/>
              </a:rPr>
              <a:t>。」</a:t>
            </a:r>
            <a:endParaRPr lang="en-US" altLang="zh-TW" dirty="0" smtClean="0">
              <a:solidFill>
                <a:srgbClr val="000000"/>
              </a:solidFill>
              <a:latin typeface="標楷體" charset="0"/>
              <a:ea typeface="標楷體" charset="0"/>
              <a:cs typeface="標楷體" charset="0"/>
            </a:endParaRPr>
          </a:p>
          <a:p>
            <a:pPr lvl="1">
              <a:lnSpc>
                <a:spcPct val="100000"/>
              </a:lnSpc>
            </a:pPr>
            <a:endParaRPr lang="en-US" altLang="zh-TW" sz="1900" dirty="0" smtClean="0">
              <a:solidFill>
                <a:srgbClr val="000000"/>
              </a:solidFill>
              <a:latin typeface="標楷體" charset="0"/>
              <a:ea typeface="標楷體" charset="0"/>
              <a:cs typeface="標楷體" charset="0"/>
            </a:endParaRPr>
          </a:p>
        </p:txBody>
      </p:sp>
    </p:spTree>
    <p:extLst>
      <p:ext uri="{BB962C8B-B14F-4D97-AF65-F5344CB8AC3E}">
        <p14:creationId xmlns:p14="http://schemas.microsoft.com/office/powerpoint/2010/main" val="2532056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a:xfrm>
            <a:off x="628650" y="1079266"/>
            <a:ext cx="8279376" cy="3178102"/>
          </a:xfrm>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zh-TW" altLang="en-US" b="1" dirty="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a:solidFill>
                  <a:srgbClr val="000000"/>
                </a:solidFill>
                <a:latin typeface="標楷體" panose="03000509000000000000" pitchFamily="65" charset="-120"/>
                <a:cs typeface="Times New Roman"/>
              </a:rPr>
              <a:t>事實</a:t>
            </a:r>
            <a:r>
              <a:rPr kumimoji="1" lang="zh-TW" altLang="en-US" dirty="0">
                <a:solidFill>
                  <a:srgbClr val="000000"/>
                </a:solidFill>
              </a:rPr>
              <a:t> </a:t>
            </a:r>
            <a:r>
              <a:rPr lang="en-US" altLang="zh-TW" dirty="0"/>
              <a:t>(</a:t>
            </a:r>
            <a:r>
              <a:rPr kumimoji="1" lang="zh-TW" altLang="en-US" dirty="0">
                <a:solidFill>
                  <a:srgbClr val="000000"/>
                </a:solidFill>
                <a:latin typeface="標楷體" panose="03000509000000000000" pitchFamily="65" charset="-120"/>
                <a:cs typeface="Times New Roman"/>
              </a:rPr>
              <a:t>挺扁海報案</a:t>
            </a:r>
            <a:r>
              <a:rPr lang="en-US" altLang="zh-TW" dirty="0"/>
              <a:t>)</a:t>
            </a:r>
            <a:endParaRPr lang="en-US" altLang="zh-TW" b="1" dirty="0">
              <a:solidFill>
                <a:srgbClr val="000000"/>
              </a:solidFill>
              <a:latin typeface="標楷體" charset="0"/>
              <a:ea typeface="標楷體" charset="0"/>
              <a:cs typeface="標楷體" charset="0"/>
            </a:endParaRPr>
          </a:p>
          <a:p>
            <a:pPr lvl="2">
              <a:lnSpc>
                <a:spcPct val="100000"/>
              </a:lnSpc>
              <a:buFont typeface="Wingdings" panose="05000000000000000000" pitchFamily="2" charset="2"/>
              <a:buChar char="p"/>
            </a:pPr>
            <a:r>
              <a:rPr lang="zh-TW" altLang="en-US" dirty="0" smtClean="0">
                <a:solidFill>
                  <a:srgbClr val="000000"/>
                </a:solidFill>
                <a:latin typeface="標楷體" charset="0"/>
                <a:ea typeface="標楷體" charset="0"/>
                <a:cs typeface="標楷體" charset="0"/>
              </a:rPr>
              <a:t>「</a:t>
            </a:r>
            <a:r>
              <a:rPr lang="en-US" altLang="zh-TW" dirty="0" smtClean="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學校對學生所為</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退學或類此之處分</a:t>
            </a:r>
            <a:r>
              <a:rPr lang="zh-TW" altLang="en-US" dirty="0">
                <a:solidFill>
                  <a:srgbClr val="000000"/>
                </a:solidFill>
                <a:latin typeface="標楷體" charset="0"/>
                <a:ea typeface="標楷體" charset="0"/>
                <a:cs typeface="標楷體" charset="0"/>
              </a:rPr>
              <a:t>行為，足以</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改變其學生身分</a:t>
            </a:r>
            <a:r>
              <a:rPr lang="zh-TW" altLang="en-US" dirty="0">
                <a:solidFill>
                  <a:srgbClr val="000000"/>
                </a:solidFill>
                <a:latin typeface="標楷體" charset="0"/>
                <a:ea typeface="標楷體" charset="0"/>
                <a:cs typeface="標楷體" charset="0"/>
              </a:rPr>
              <a:t>並</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損及其受教育之機會</a:t>
            </a:r>
            <a:r>
              <a:rPr lang="zh-TW" altLang="en-US" dirty="0">
                <a:solidFill>
                  <a:srgbClr val="000000"/>
                </a:solidFill>
                <a:latin typeface="標楷體" charset="0"/>
                <a:ea typeface="標楷體" charset="0"/>
                <a:cs typeface="標楷體" charset="0"/>
              </a:rPr>
              <a:t>者，始得對之提起行政爭訟；倘學校對學生所為之其他措施，如</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未影響學生之身分</a:t>
            </a:r>
            <a:r>
              <a:rPr lang="zh-TW" altLang="en-US" dirty="0">
                <a:solidFill>
                  <a:srgbClr val="000000"/>
                </a:solidFill>
                <a:latin typeface="標楷體" charset="0"/>
                <a:ea typeface="標楷體" charset="0"/>
                <a:cs typeface="標楷體" charset="0"/>
              </a:rPr>
              <a:t>，自</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不得對之提起行政爭訟</a:t>
            </a:r>
            <a:r>
              <a:rPr lang="zh-TW" altLang="en-US" dirty="0">
                <a:solidFill>
                  <a:srgbClr val="000000"/>
                </a:solidFill>
                <a:latin typeface="標楷體" charset="0"/>
                <a:ea typeface="標楷體" charset="0"/>
                <a:cs typeface="標楷體" charset="0"/>
              </a:rPr>
              <a:t>。本件抗告人就未足改變其學生身分且亦未損及其受教育機會之</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禁止其在校園內張貼助選海報</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，縱令學生為保障其言論自由，揆諸前揭</a:t>
            </a:r>
            <a:r>
              <a:rPr lang="zh-TW" altLang="en-US" dirty="0" smtClean="0">
                <a:solidFill>
                  <a:srgbClr val="000000"/>
                </a:solidFill>
                <a:latin typeface="標楷體" charset="0"/>
                <a:ea typeface="標楷體" charset="0"/>
                <a:cs typeface="標楷體" charset="0"/>
              </a:rPr>
              <a:t>司法院</a:t>
            </a:r>
            <a:r>
              <a:rPr lang="zh-TW" altLang="en-US" dirty="0">
                <a:solidFill>
                  <a:srgbClr val="000000"/>
                </a:solidFill>
                <a:latin typeface="標楷體" charset="0"/>
                <a:ea typeface="標楷體" charset="0"/>
                <a:cs typeface="標楷體" charset="0"/>
              </a:rPr>
              <a:t>解釋意旨，尚無許其提起</a:t>
            </a:r>
            <a:r>
              <a:rPr lang="zh-TW" altLang="en-US" dirty="0" smtClean="0">
                <a:solidFill>
                  <a:srgbClr val="000000"/>
                </a:solidFill>
                <a:latin typeface="標楷體" charset="0"/>
                <a:ea typeface="標楷體" charset="0"/>
                <a:cs typeface="標楷體" charset="0"/>
              </a:rPr>
              <a:t>行政訴訟</a:t>
            </a:r>
            <a:r>
              <a:rPr lang="zh-TW" altLang="en-US" dirty="0">
                <a:solidFill>
                  <a:srgbClr val="000000"/>
                </a:solidFill>
                <a:latin typeface="標楷體" charset="0"/>
                <a:ea typeface="標楷體" charset="0"/>
                <a:cs typeface="標楷體" charset="0"/>
              </a:rPr>
              <a:t>之</a:t>
            </a:r>
            <a:r>
              <a:rPr lang="zh-TW" altLang="en-US" dirty="0" smtClean="0">
                <a:solidFill>
                  <a:srgbClr val="000000"/>
                </a:solidFill>
                <a:latin typeface="標楷體" charset="0"/>
                <a:ea typeface="標楷體" charset="0"/>
                <a:cs typeface="標楷體" charset="0"/>
              </a:rPr>
              <a:t>餘地</a:t>
            </a:r>
            <a:r>
              <a:rPr lang="en-US" altLang="zh-TW" dirty="0">
                <a:solidFill>
                  <a:srgbClr val="000000"/>
                </a:solidFill>
                <a:latin typeface="標楷體" charset="0"/>
                <a:ea typeface="標楷體" charset="0"/>
                <a:cs typeface="標楷體" charset="0"/>
              </a:rPr>
              <a:t>……</a:t>
            </a:r>
            <a:r>
              <a:rPr lang="zh-TW" altLang="en-US" dirty="0" smtClean="0">
                <a:solidFill>
                  <a:srgbClr val="000000"/>
                </a:solidFill>
                <a:latin typeface="標楷體" charset="0"/>
                <a:ea typeface="標楷體" charset="0"/>
                <a:cs typeface="標楷體" charset="0"/>
              </a:rPr>
              <a:t>抗告論</a:t>
            </a:r>
            <a:r>
              <a:rPr lang="zh-TW" altLang="en-US" dirty="0">
                <a:solidFill>
                  <a:srgbClr val="000000"/>
                </a:solidFill>
                <a:latin typeface="標楷體" charset="0"/>
                <a:ea typeface="標楷體" charset="0"/>
                <a:cs typeface="標楷體" charset="0"/>
              </a:rPr>
              <a:t>旨為</a:t>
            </a:r>
            <a:r>
              <a:rPr lang="zh-TW" altLang="en-US" dirty="0" smtClean="0">
                <a:solidFill>
                  <a:srgbClr val="000000"/>
                </a:solidFill>
                <a:latin typeface="標楷體" charset="0"/>
                <a:ea typeface="標楷體" charset="0"/>
                <a:cs typeface="標楷體" charset="0"/>
              </a:rPr>
              <a:t>無理由，應予</a:t>
            </a:r>
            <a:r>
              <a:rPr lang="zh-TW" altLang="en-US" b="1" u="sng"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駁回</a:t>
            </a:r>
            <a:r>
              <a:rPr lang="zh-TW" altLang="en-US" dirty="0" smtClean="0">
                <a:solidFill>
                  <a:srgbClr val="000000"/>
                </a:solidFill>
                <a:latin typeface="標楷體" charset="0"/>
                <a:ea typeface="標楷體" charset="0"/>
                <a:cs typeface="標楷體" charset="0"/>
              </a:rPr>
              <a:t>。」</a:t>
            </a:r>
            <a:r>
              <a:rPr lang="zh-TW" altLang="en-US" dirty="0" smtClean="0">
                <a:solidFill>
                  <a:schemeClr val="bg1"/>
                </a:solidFill>
                <a:latin typeface="標楷體" charset="0"/>
                <a:ea typeface="標楷體" charset="0"/>
                <a:cs typeface="標楷體" charset="0"/>
              </a:rPr>
              <a:t>」</a:t>
            </a:r>
            <a:endParaRPr lang="en-US" altLang="zh-TW" dirty="0">
              <a:solidFill>
                <a:schemeClr val="bg1"/>
              </a:solidFill>
              <a:latin typeface="標楷體" charset="0"/>
              <a:ea typeface="標楷體" charset="0"/>
              <a:cs typeface="標楷體" charset="0"/>
            </a:endParaRPr>
          </a:p>
        </p:txBody>
      </p:sp>
    </p:spTree>
    <p:extLst>
      <p:ext uri="{BB962C8B-B14F-4D97-AF65-F5344CB8AC3E}">
        <p14:creationId xmlns:p14="http://schemas.microsoft.com/office/powerpoint/2010/main" val="32588248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lang="zh-TW" altLang="en-US" dirty="0">
                <a:solidFill>
                  <a:srgbClr val="000000"/>
                </a:solidFill>
                <a:ea typeface="標楷體" charset="0"/>
              </a:rPr>
              <a:t>事實 </a:t>
            </a:r>
            <a:r>
              <a:rPr lang="en-US" altLang="zh-TW" dirty="0">
                <a:solidFill>
                  <a:srgbClr val="000000"/>
                </a:solidFill>
                <a:ea typeface="標楷體" charset="0"/>
              </a:rPr>
              <a:t>(</a:t>
            </a:r>
            <a:r>
              <a:rPr lang="zh-TW" altLang="en-US" dirty="0">
                <a:solidFill>
                  <a:srgbClr val="000000"/>
                </a:solidFill>
                <a:ea typeface="標楷體" charset="0"/>
              </a:rPr>
              <a:t>選修</a:t>
            </a:r>
            <a:r>
              <a:rPr lang="en-US" altLang="zh-TW" dirty="0">
                <a:solidFill>
                  <a:srgbClr val="000000"/>
                </a:solidFill>
                <a:ea typeface="標楷體" charset="0"/>
              </a:rPr>
              <a:t>EMBA</a:t>
            </a:r>
            <a:r>
              <a:rPr lang="zh-TW" altLang="en-US" dirty="0">
                <a:solidFill>
                  <a:srgbClr val="000000"/>
                </a:solidFill>
                <a:ea typeface="標楷體" charset="0"/>
              </a:rPr>
              <a:t>案</a:t>
            </a:r>
            <a:r>
              <a:rPr lang="en-US" altLang="zh-TW" dirty="0">
                <a:solidFill>
                  <a:srgbClr val="000000"/>
                </a:solidFill>
                <a:ea typeface="標楷體" charset="0"/>
              </a:rPr>
              <a:t>)</a:t>
            </a:r>
          </a:p>
        </p:txBody>
      </p:sp>
      <p:graphicFrame>
        <p:nvGraphicFramePr>
          <p:cNvPr id="4" name="表格 3"/>
          <p:cNvGraphicFramePr>
            <a:graphicFrameLocks noGrp="1"/>
          </p:cNvGraphicFramePr>
          <p:nvPr>
            <p:extLst>
              <p:ext uri="{D42A27DB-BD31-4B8C-83A1-F6EECF244321}">
                <p14:modId xmlns:p14="http://schemas.microsoft.com/office/powerpoint/2010/main" val="2038942959"/>
              </p:ext>
            </p:extLst>
          </p:nvPr>
        </p:nvGraphicFramePr>
        <p:xfrm>
          <a:off x="966513" y="2101400"/>
          <a:ext cx="7200000" cy="2011680"/>
        </p:xfrm>
        <a:graphic>
          <a:graphicData uri="http://schemas.openxmlformats.org/drawingml/2006/table">
            <a:tbl>
              <a:tblPr firstRow="1" bandRow="1">
                <a:effectLst/>
                <a:tableStyleId>{F5AB1C69-6EDB-4FF4-983F-18BD219EF322}</a:tableStyleId>
              </a:tblPr>
              <a:tblGrid>
                <a:gridCol w="984788"/>
                <a:gridCol w="6215212"/>
              </a:tblGrid>
              <a:tr h="548835">
                <a:tc>
                  <a:txBody>
                    <a:bodyPr/>
                    <a:lstStyle/>
                    <a:p>
                      <a:endPar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國立臺灣大學國家發展研究所碩士班一年級學生陳玉奇，</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97 </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學年第 </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 </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學期</a:t>
                      </a:r>
                      <a:r>
                        <a:rPr lang="zh-TW" altLang="en-US" sz="1800" b="1" u="sng" kern="12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選課</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時，加選管理學院 </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EMBA </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學程公司治理與企業發展課程 </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(740M3120</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94398">
                <a:tc>
                  <a:txBody>
                    <a:bodyPr/>
                    <a:lstStyle/>
                    <a:p>
                      <a:endParaRPr lang="zh-TW" altLang="en-US" sz="1600"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管理學院通知陳玉奇非該</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院 </a:t>
                      </a:r>
                      <a:r>
                        <a:rPr lang="en-US" altLang="zh-TW"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EMBA</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學生</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b="1" u="sng" kern="12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不得加選</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該</a:t>
                      </a: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課程。</a:t>
                      </a:r>
                      <a:endParaRPr lang="zh-TW" altLang="en-US" sz="18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943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6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陳玉奇提起</a:t>
                      </a:r>
                      <a:r>
                        <a:rPr lang="zh-TW" altLang="en-US" sz="1800" b="1" u="sng" kern="12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申訴</a:t>
                      </a:r>
                      <a:r>
                        <a:rPr lang="zh-TW" altLang="en-US" sz="1800" b="0" u="none"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u="none"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043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600"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陳玉奇之申訴遭</a:t>
                      </a:r>
                      <a:r>
                        <a:rPr lang="zh-TW" altLang="en-US" sz="1800" b="1" u="sng" kern="12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rPr>
                        <a:t>駁回</a:t>
                      </a:r>
                      <a:r>
                        <a:rPr lang="zh-TW" altLang="en-US" sz="1800" b="0" u="none"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800" b="0" u="none" kern="120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pic>
        <p:nvPicPr>
          <p:cNvPr id="5" name="Picture 16" descr="\\140.112.59.229\資源平台\資源平台\版權\版權ICON與範例\Creative Commens台灣2.5\icon_by-nc-sa.tif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9173" y="4187374"/>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02340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lang="zh-TW" altLang="en-US" dirty="0">
                <a:solidFill>
                  <a:srgbClr val="000000"/>
                </a:solidFill>
                <a:ea typeface="標楷體" charset="0"/>
              </a:rPr>
              <a:t>事實 </a:t>
            </a:r>
            <a:r>
              <a:rPr lang="en-US" altLang="zh-TW" dirty="0">
                <a:solidFill>
                  <a:srgbClr val="000000"/>
                </a:solidFill>
                <a:ea typeface="標楷體" charset="0"/>
              </a:rPr>
              <a:t>(</a:t>
            </a:r>
            <a:r>
              <a:rPr lang="zh-TW" altLang="en-US" dirty="0">
                <a:solidFill>
                  <a:srgbClr val="000000"/>
                </a:solidFill>
                <a:ea typeface="標楷體" charset="0"/>
              </a:rPr>
              <a:t>選修</a:t>
            </a:r>
            <a:r>
              <a:rPr lang="en-US" altLang="zh-TW" dirty="0">
                <a:solidFill>
                  <a:srgbClr val="000000"/>
                </a:solidFill>
                <a:ea typeface="標楷體" charset="0"/>
              </a:rPr>
              <a:t>EMBA</a:t>
            </a:r>
            <a:r>
              <a:rPr lang="zh-TW" altLang="en-US" dirty="0">
                <a:solidFill>
                  <a:srgbClr val="000000"/>
                </a:solidFill>
                <a:ea typeface="標楷體" charset="0"/>
              </a:rPr>
              <a:t>案</a:t>
            </a:r>
            <a:r>
              <a:rPr lang="en-US" altLang="zh-TW" dirty="0">
                <a:solidFill>
                  <a:srgbClr val="000000"/>
                </a:solidFill>
                <a:ea typeface="標楷體" charset="0"/>
              </a:rPr>
              <a:t>)</a:t>
            </a:r>
          </a:p>
        </p:txBody>
      </p:sp>
      <p:graphicFrame>
        <p:nvGraphicFramePr>
          <p:cNvPr id="5" name="表格 4"/>
          <p:cNvGraphicFramePr>
            <a:graphicFrameLocks noGrp="1"/>
          </p:cNvGraphicFramePr>
          <p:nvPr>
            <p:extLst>
              <p:ext uri="{D42A27DB-BD31-4B8C-83A1-F6EECF244321}">
                <p14:modId xmlns:p14="http://schemas.microsoft.com/office/powerpoint/2010/main" val="172888078"/>
              </p:ext>
            </p:extLst>
          </p:nvPr>
        </p:nvGraphicFramePr>
        <p:xfrm>
          <a:off x="1866943" y="2021619"/>
          <a:ext cx="5400000" cy="1854200"/>
        </p:xfrm>
        <a:graphic>
          <a:graphicData uri="http://schemas.openxmlformats.org/drawingml/2006/table">
            <a:tbl>
              <a:tblPr firstRow="1" bandRow="1">
                <a:tableStyleId>{F5AB1C69-6EDB-4FF4-983F-18BD219EF322}</a:tableStyleId>
              </a:tblPr>
              <a:tblGrid>
                <a:gridCol w="1288892"/>
                <a:gridCol w="4111108"/>
              </a:tblGrid>
              <a:tr h="370840">
                <a:tc>
                  <a:txBody>
                    <a:bodyPr/>
                    <a:lstStyle/>
                    <a:p>
                      <a:pPr algn="ctr"/>
                      <a:endParaRPr lang="zh-TW" altLang="en-US" sz="18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800" b="0" kern="1200" dirty="0" smtClean="0">
                          <a:solidFill>
                            <a:schemeClr val="tx1"/>
                          </a:solidFill>
                          <a:latin typeface="Times New Roman"/>
                          <a:ea typeface="標楷體" panose="03000509000000000000" pitchFamily="65" charset="-120"/>
                          <a:cs typeface="Times New Roman"/>
                        </a:rPr>
                        <a:t>陳玉奇向教育部提起</a:t>
                      </a:r>
                      <a:r>
                        <a:rPr lang="zh-TW" altLang="en-US" sz="1800" b="1" u="sng" kern="1200" dirty="0" smtClean="0">
                          <a:solidFill>
                            <a:schemeClr val="tx1"/>
                          </a:solidFill>
                          <a:effectLst>
                            <a:outerShdw blurRad="38100" dist="38100" dir="2700000" algn="tl">
                              <a:srgbClr val="000000">
                                <a:alpha val="43137"/>
                              </a:srgbClr>
                            </a:outerShdw>
                          </a:effectLst>
                          <a:latin typeface="Times New Roman"/>
                          <a:ea typeface="標楷體" panose="03000509000000000000" pitchFamily="65" charset="-120"/>
                          <a:cs typeface="Times New Roman"/>
                        </a:rPr>
                        <a:t>訴</a:t>
                      </a:r>
                      <a:r>
                        <a:rPr lang="zh-TW" altLang="en-US" sz="1800" b="1" u="sng" kern="1200" dirty="0" smtClean="0">
                          <a:solidFill>
                            <a:schemeClr val="tx1"/>
                          </a:solidFill>
                          <a:effectLst>
                            <a:outerShdw blurRad="38100" dist="38100" dir="2700000" algn="tl">
                              <a:srgbClr val="000000">
                                <a:alpha val="43137"/>
                              </a:srgbClr>
                            </a:outerShdw>
                          </a:effectLst>
                          <a:latin typeface="Times New Roman"/>
                          <a:ea typeface="標楷體" panose="03000509000000000000" pitchFamily="65" charset="-120"/>
                          <a:cs typeface="Times New Roman"/>
                        </a:rPr>
                        <a:t>願</a:t>
                      </a:r>
                      <a:r>
                        <a:rPr lang="zh-TW" altLang="en-US" sz="1800" b="1" u="none" kern="1200" dirty="0" smtClean="0">
                          <a:solidFill>
                            <a:schemeClr val="tx1"/>
                          </a:solidFill>
                          <a:latin typeface="Times New Roman"/>
                          <a:ea typeface="標楷體" panose="03000509000000000000" pitchFamily="65" charset="-120"/>
                          <a:cs typeface="Times New Roman"/>
                        </a:rPr>
                        <a:t>。</a:t>
                      </a:r>
                      <a:endParaRPr lang="zh-TW" altLang="en-US" sz="1800" b="1" u="none" kern="1200" dirty="0">
                        <a:solidFill>
                          <a:schemeClr val="tx1"/>
                        </a:solidFill>
                        <a:latin typeface="Times New Roman"/>
                        <a:ea typeface="標楷體" panose="03000509000000000000" pitchFamily="65" charset="-120"/>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0840">
                <a:tc>
                  <a:txBody>
                    <a:bodyPr/>
                    <a:lstStyle/>
                    <a:p>
                      <a:pPr algn="ctr"/>
                      <a:r>
                        <a:rPr lang="en-US" altLang="zh-TW"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98.03.05</a:t>
                      </a:r>
                      <a:endParaRPr lang="zh-TW" altLang="en-US" sz="1800" b="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buFont typeface="Arial" charset="0"/>
                        <a:buNone/>
                      </a:pPr>
                      <a:r>
                        <a:rPr lang="zh-TW" altLang="en-US" sz="1800" b="0" kern="1200" dirty="0" smtClean="0">
                          <a:solidFill>
                            <a:schemeClr val="tx1"/>
                          </a:solidFill>
                          <a:latin typeface="Times New Roman"/>
                          <a:ea typeface="標楷體" panose="03000509000000000000" pitchFamily="65" charset="-120"/>
                          <a:cs typeface="Times New Roman"/>
                        </a:rPr>
                        <a:t>教育部訴願決定</a:t>
                      </a:r>
                      <a:r>
                        <a:rPr lang="zh-TW" altLang="en-US" sz="1800" b="1" u="sng" kern="1200" dirty="0" smtClean="0">
                          <a:solidFill>
                            <a:schemeClr val="tx1"/>
                          </a:solidFill>
                          <a:effectLst>
                            <a:outerShdw blurRad="38100" dist="38100" dir="2700000" algn="tl">
                              <a:srgbClr val="000000">
                                <a:alpha val="43137"/>
                              </a:srgbClr>
                            </a:outerShdw>
                          </a:effectLst>
                          <a:latin typeface="Times New Roman"/>
                          <a:ea typeface="標楷體" panose="03000509000000000000" pitchFamily="65" charset="-120"/>
                          <a:cs typeface="Times New Roman"/>
                        </a:rPr>
                        <a:t>不受理</a:t>
                      </a:r>
                      <a:r>
                        <a:rPr lang="zh-TW" altLang="en-US" sz="1800" b="1" u="none" kern="1200" dirty="0" smtClean="0">
                          <a:solidFill>
                            <a:schemeClr val="tx1"/>
                          </a:solidFill>
                          <a:latin typeface="Times New Roman"/>
                          <a:ea typeface="標楷體" panose="03000509000000000000" pitchFamily="65" charset="-120"/>
                          <a:cs typeface="Times New Roman"/>
                        </a:rPr>
                        <a:t>。</a:t>
                      </a:r>
                      <a:endParaRPr lang="zh-TW" altLang="en-US" sz="1800" b="1" u="none" kern="1200" dirty="0">
                        <a:solidFill>
                          <a:schemeClr val="tx1"/>
                        </a:solidFill>
                        <a:latin typeface="Times New Roman"/>
                        <a:ea typeface="標楷體" panose="03000509000000000000" pitchFamily="65" charset="-120"/>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zh-TW" altLang="en-US" sz="1800" b="0" kern="1200" dirty="0" smtClean="0">
                          <a:solidFill>
                            <a:schemeClr val="tx1"/>
                          </a:solidFill>
                          <a:latin typeface="Times New Roman"/>
                          <a:ea typeface="標楷體" panose="03000509000000000000" pitchFamily="65" charset="-120"/>
                          <a:cs typeface="Times New Roman"/>
                        </a:rPr>
                        <a:t>陳玉奇向臺北高等行政法院</a:t>
                      </a:r>
                      <a:r>
                        <a:rPr lang="zh-TW" altLang="en-US" sz="1800" b="0" kern="1200" dirty="0" smtClean="0">
                          <a:solidFill>
                            <a:schemeClr val="tx1"/>
                          </a:solidFill>
                          <a:latin typeface="Times New Roman"/>
                          <a:ea typeface="標楷體" panose="03000509000000000000" pitchFamily="65" charset="-120"/>
                          <a:cs typeface="Times New Roman"/>
                        </a:rPr>
                        <a:t>起訴。</a:t>
                      </a:r>
                      <a:endParaRPr lang="zh-TW" altLang="en-US" sz="1800" b="1" u="sng" kern="1200" dirty="0" smtClean="0">
                        <a:solidFill>
                          <a:schemeClr val="tx1"/>
                        </a:solidFill>
                        <a:latin typeface="Times New Roman"/>
                        <a:ea typeface="標楷體" panose="03000509000000000000" pitchFamily="65" charset="-120"/>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98.03.18</a:t>
                      </a:r>
                      <a:endParaRPr lang="zh-TW" altLang="en-US"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New Roman"/>
                          <a:ea typeface="標楷體" panose="03000509000000000000" pitchFamily="65" charset="-120"/>
                          <a:cs typeface="Times New Roman"/>
                        </a:rPr>
                        <a:t>臺北高等行政法院</a:t>
                      </a:r>
                      <a:r>
                        <a:rPr lang="zh-TW" altLang="en-US" sz="1800" b="1" u="sng" kern="1200" dirty="0" smtClean="0">
                          <a:solidFill>
                            <a:schemeClr val="tx1"/>
                          </a:solidFill>
                          <a:effectLst>
                            <a:outerShdw blurRad="38100" dist="38100" dir="2700000" algn="tl">
                              <a:srgbClr val="000000">
                                <a:alpha val="43137"/>
                              </a:srgbClr>
                            </a:outerShdw>
                          </a:effectLst>
                          <a:latin typeface="Times New Roman"/>
                          <a:ea typeface="標楷體" panose="03000509000000000000" pitchFamily="65" charset="-120"/>
                          <a:cs typeface="Times New Roman"/>
                        </a:rPr>
                        <a:t>駁回</a:t>
                      </a:r>
                      <a:r>
                        <a:rPr lang="zh-TW" altLang="en-US" sz="1800" b="0" kern="1200" dirty="0" smtClean="0">
                          <a:solidFill>
                            <a:schemeClr val="tx1"/>
                          </a:solidFill>
                          <a:latin typeface="Times New Roman"/>
                          <a:ea typeface="標楷體" panose="03000509000000000000" pitchFamily="65" charset="-120"/>
                          <a:cs typeface="Times New Roman"/>
                        </a:rPr>
                        <a:t>陳玉奇之</a:t>
                      </a:r>
                      <a:r>
                        <a:rPr lang="zh-TW" altLang="en-US" sz="1800" b="0" kern="1200" dirty="0" smtClean="0">
                          <a:solidFill>
                            <a:schemeClr val="tx1"/>
                          </a:solidFill>
                          <a:latin typeface="Times New Roman"/>
                          <a:ea typeface="標楷體" panose="03000509000000000000" pitchFamily="65" charset="-120"/>
                          <a:cs typeface="Times New Roman"/>
                        </a:rPr>
                        <a:t>訴。</a:t>
                      </a:r>
                      <a:endParaRPr lang="zh-TW" altLang="en-US" sz="1800" b="0" kern="1200" dirty="0" smtClean="0">
                        <a:solidFill>
                          <a:schemeClr val="tx1"/>
                        </a:solidFill>
                        <a:latin typeface="Times New Roman"/>
                        <a:ea typeface="標楷體" panose="03000509000000000000" pitchFamily="65" charset="-120"/>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98.09.18</a:t>
                      </a:r>
                      <a:endParaRPr lang="zh-TW" altLang="en-US" sz="1800" b="0" dirty="0" smtClean="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0" kern="1200" dirty="0" smtClean="0">
                          <a:solidFill>
                            <a:schemeClr val="tx1"/>
                          </a:solidFill>
                          <a:latin typeface="Times New Roman"/>
                          <a:ea typeface="標楷體" panose="03000509000000000000" pitchFamily="65" charset="-120"/>
                          <a:cs typeface="Times New Roman"/>
                        </a:rPr>
                        <a:t>最高行政法院</a:t>
                      </a:r>
                      <a:r>
                        <a:rPr lang="zh-TW" altLang="en-US" sz="1800" b="1" u="sng" kern="1200" dirty="0" smtClean="0">
                          <a:solidFill>
                            <a:schemeClr val="tx1"/>
                          </a:solidFill>
                          <a:effectLst>
                            <a:outerShdw blurRad="38100" dist="38100" dir="2700000" algn="tl">
                              <a:srgbClr val="000000">
                                <a:alpha val="43137"/>
                              </a:srgbClr>
                            </a:outerShdw>
                          </a:effectLst>
                          <a:latin typeface="Times New Roman"/>
                          <a:ea typeface="標楷體" panose="03000509000000000000" pitchFamily="65" charset="-120"/>
                          <a:cs typeface="Times New Roman"/>
                        </a:rPr>
                        <a:t>駁回</a:t>
                      </a:r>
                      <a:r>
                        <a:rPr lang="zh-TW" altLang="en-US" sz="1800" b="0" kern="1200" dirty="0" smtClean="0">
                          <a:solidFill>
                            <a:schemeClr val="tx1"/>
                          </a:solidFill>
                          <a:latin typeface="Times New Roman"/>
                          <a:ea typeface="標楷體" panose="03000509000000000000" pitchFamily="65" charset="-120"/>
                          <a:cs typeface="Times New Roman"/>
                        </a:rPr>
                        <a:t>陳玉奇之</a:t>
                      </a:r>
                      <a:r>
                        <a:rPr lang="zh-TW" altLang="en-US" sz="1800" b="0" kern="1200" dirty="0" smtClean="0">
                          <a:solidFill>
                            <a:schemeClr val="tx1"/>
                          </a:solidFill>
                          <a:latin typeface="Times New Roman"/>
                          <a:ea typeface="標楷體" panose="03000509000000000000" pitchFamily="65" charset="-120"/>
                          <a:cs typeface="Times New Roman"/>
                        </a:rPr>
                        <a:t>抗告。</a:t>
                      </a:r>
                      <a:endParaRPr lang="zh-TW" altLang="en-US" sz="1800" b="0" kern="1200" dirty="0" smtClean="0">
                        <a:solidFill>
                          <a:schemeClr val="tx1"/>
                        </a:solidFill>
                        <a:latin typeface="Times New Roman"/>
                        <a:ea typeface="標楷體" panose="03000509000000000000" pitchFamily="65" charset="-120"/>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pic>
        <p:nvPicPr>
          <p:cNvPr id="7" name="Picture 16" descr="\\140.112.59.229\資源平台\資源平台\版權\版權ICON與範例\Creative Commens台灣2.5\icon_by-nc-sa.tif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9604" y="3928810"/>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01004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lang="zh-TW" altLang="en-US" dirty="0">
                <a:solidFill>
                  <a:srgbClr val="000000"/>
                </a:solidFill>
                <a:ea typeface="標楷體" charset="0"/>
              </a:rPr>
              <a:t>事實 </a:t>
            </a:r>
            <a:r>
              <a:rPr lang="en-US" altLang="zh-TW" dirty="0">
                <a:solidFill>
                  <a:srgbClr val="000000"/>
                </a:solidFill>
                <a:ea typeface="標楷體" charset="0"/>
              </a:rPr>
              <a:t>(</a:t>
            </a:r>
            <a:r>
              <a:rPr lang="zh-TW" altLang="en-US" dirty="0" smtClean="0">
                <a:solidFill>
                  <a:srgbClr val="000000"/>
                </a:solidFill>
                <a:ea typeface="標楷體" charset="0"/>
              </a:rPr>
              <a:t>選修 </a:t>
            </a:r>
            <a:r>
              <a:rPr lang="en-US" altLang="zh-TW" dirty="0" smtClean="0">
                <a:solidFill>
                  <a:srgbClr val="000000"/>
                </a:solidFill>
                <a:ea typeface="標楷體" charset="0"/>
              </a:rPr>
              <a:t>EMBA</a:t>
            </a:r>
            <a:r>
              <a:rPr lang="zh-TW" altLang="en-US" dirty="0" smtClean="0">
                <a:solidFill>
                  <a:srgbClr val="000000"/>
                </a:solidFill>
                <a:ea typeface="標楷體" charset="0"/>
              </a:rPr>
              <a:t> 案</a:t>
            </a:r>
            <a:r>
              <a:rPr lang="en-US" altLang="zh-TW" dirty="0">
                <a:solidFill>
                  <a:srgbClr val="000000"/>
                </a:solidFill>
                <a:ea typeface="標楷體" charset="0"/>
              </a:rPr>
              <a:t>)</a:t>
            </a:r>
          </a:p>
          <a:p>
            <a:pPr lvl="2">
              <a:lnSpc>
                <a:spcPct val="100000"/>
              </a:lnSpc>
              <a:buFont typeface="Wingdings" panose="05000000000000000000" pitchFamily="2" charset="2"/>
              <a:buChar char="p"/>
            </a:pPr>
            <a:r>
              <a:rPr lang="zh-TW" altLang="en-US" b="1" dirty="0" smtClean="0">
                <a:solidFill>
                  <a:srgbClr val="000000"/>
                </a:solidFill>
                <a:effectLst>
                  <a:outerShdw blurRad="38100" dist="38100" dir="2700000" algn="tl">
                    <a:srgbClr val="000000">
                      <a:alpha val="43137"/>
                    </a:srgbClr>
                  </a:outerShdw>
                </a:effectLst>
                <a:ea typeface="標楷體" charset="0"/>
              </a:rPr>
              <a:t>臺</a:t>
            </a:r>
            <a:r>
              <a:rPr lang="zh-TW" altLang="en-US" b="1" dirty="0">
                <a:solidFill>
                  <a:srgbClr val="000000"/>
                </a:solidFill>
                <a:effectLst>
                  <a:outerShdw blurRad="38100" dist="38100" dir="2700000" algn="tl">
                    <a:srgbClr val="000000">
                      <a:alpha val="43137"/>
                    </a:srgbClr>
                  </a:outerShdw>
                </a:effectLst>
                <a:ea typeface="標楷體" charset="0"/>
              </a:rPr>
              <a:t>北高等行政法院</a:t>
            </a:r>
            <a:r>
              <a:rPr lang="zh-TW" altLang="en-US" dirty="0" smtClean="0">
                <a:solidFill>
                  <a:srgbClr val="000000"/>
                </a:solidFill>
                <a:ea typeface="標楷體" charset="0"/>
              </a:rPr>
              <a:t>：「</a:t>
            </a:r>
            <a:r>
              <a:rPr lang="en-US" altLang="zh-TW" dirty="0">
                <a:solidFill>
                  <a:srgbClr val="000000"/>
                </a:solidFill>
                <a:ea typeface="標楷體" charset="0"/>
              </a:rPr>
              <a:t>……</a:t>
            </a:r>
            <a:r>
              <a:rPr lang="zh-TW" altLang="en-US" dirty="0">
                <a:solidFill>
                  <a:srgbClr val="000000"/>
                </a:solidFill>
                <a:ea typeface="標楷體" charset="0"/>
              </a:rPr>
              <a:t>學校對學生所為之</a:t>
            </a:r>
            <a:r>
              <a:rPr lang="zh-TW" altLang="en-US" b="1" u="sng" dirty="0">
                <a:solidFill>
                  <a:srgbClr val="000000"/>
                </a:solidFill>
                <a:effectLst>
                  <a:outerShdw blurRad="38100" dist="38100" dir="2700000" algn="tl">
                    <a:srgbClr val="000000">
                      <a:alpha val="43137"/>
                    </a:srgbClr>
                  </a:outerShdw>
                </a:effectLst>
                <a:ea typeface="標楷體" charset="0"/>
              </a:rPr>
              <a:t>選課限制</a:t>
            </a:r>
            <a:r>
              <a:rPr lang="zh-TW" altLang="en-US" dirty="0">
                <a:solidFill>
                  <a:srgbClr val="000000"/>
                </a:solidFill>
                <a:ea typeface="標楷體" charset="0"/>
              </a:rPr>
              <a:t>，係基於教學自由，為維持學術品質，實現教育目的所必要，</a:t>
            </a:r>
            <a:r>
              <a:rPr lang="zh-TW" altLang="en-US" b="1" u="sng" dirty="0">
                <a:solidFill>
                  <a:srgbClr val="000000"/>
                </a:solidFill>
                <a:effectLst>
                  <a:outerShdw blurRad="38100" dist="38100" dir="2700000" algn="tl">
                    <a:srgbClr val="000000">
                      <a:alpha val="43137"/>
                    </a:srgbClr>
                  </a:outerShdw>
                </a:effectLst>
                <a:ea typeface="標楷體" charset="0"/>
              </a:rPr>
              <a:t>不足以改變學生身分並損及其受教育之機會</a:t>
            </a:r>
            <a:r>
              <a:rPr lang="zh-TW" altLang="en-US" dirty="0">
                <a:solidFill>
                  <a:srgbClr val="000000"/>
                </a:solidFill>
                <a:ea typeface="標楷體" charset="0"/>
              </a:rPr>
              <a:t>，於學生</a:t>
            </a:r>
            <a:r>
              <a:rPr lang="zh-TW" altLang="en-US" b="1" u="sng" dirty="0">
                <a:solidFill>
                  <a:srgbClr val="000000"/>
                </a:solidFill>
                <a:effectLst>
                  <a:outerShdw blurRad="38100" dist="38100" dir="2700000" algn="tl">
                    <a:srgbClr val="000000">
                      <a:alpha val="43137"/>
                    </a:srgbClr>
                  </a:outerShdw>
                </a:effectLst>
                <a:ea typeface="標楷體" charset="0"/>
              </a:rPr>
              <a:t>受教育之權利無重大影響</a:t>
            </a:r>
            <a:r>
              <a:rPr lang="zh-TW" altLang="en-US" dirty="0">
                <a:solidFill>
                  <a:srgbClr val="000000"/>
                </a:solidFill>
                <a:ea typeface="標楷體" charset="0"/>
              </a:rPr>
              <a:t>，除循</a:t>
            </a:r>
            <a:r>
              <a:rPr lang="zh-TW" altLang="en-US" b="1" u="sng" dirty="0">
                <a:solidFill>
                  <a:srgbClr val="000000"/>
                </a:solidFill>
                <a:effectLst>
                  <a:outerShdw blurRad="38100" dist="38100" dir="2700000" algn="tl">
                    <a:srgbClr val="000000">
                      <a:alpha val="43137"/>
                    </a:srgbClr>
                  </a:outerShdw>
                </a:effectLst>
                <a:ea typeface="標楷體" charset="0"/>
              </a:rPr>
              <a:t>校內申訴</a:t>
            </a:r>
            <a:r>
              <a:rPr lang="zh-TW" altLang="en-US" dirty="0">
                <a:solidFill>
                  <a:srgbClr val="000000"/>
                </a:solidFill>
                <a:ea typeface="標楷體" charset="0"/>
              </a:rPr>
              <a:t>途徑救濟外，實務上尚</a:t>
            </a:r>
            <a:r>
              <a:rPr lang="zh-TW" altLang="en-US" b="1" u="sng" dirty="0">
                <a:solidFill>
                  <a:srgbClr val="000000"/>
                </a:solidFill>
                <a:effectLst>
                  <a:outerShdw blurRad="38100" dist="38100" dir="2700000" algn="tl">
                    <a:srgbClr val="000000">
                      <a:alpha val="43137"/>
                    </a:srgbClr>
                  </a:outerShdw>
                </a:effectLst>
                <a:ea typeface="標楷體" charset="0"/>
              </a:rPr>
              <a:t>不得提起訴願及行政訴訟</a:t>
            </a:r>
            <a:r>
              <a:rPr lang="zh-TW" altLang="en-US" dirty="0">
                <a:solidFill>
                  <a:srgbClr val="000000"/>
                </a:solidFill>
                <a:ea typeface="標楷體" charset="0"/>
              </a:rPr>
              <a:t>。</a:t>
            </a:r>
            <a:r>
              <a:rPr lang="zh-TW" altLang="en-US" dirty="0">
                <a:solidFill>
                  <a:srgbClr val="000000"/>
                </a:solidFill>
              </a:rPr>
              <a:t> </a:t>
            </a:r>
            <a:r>
              <a:rPr lang="en-US" altLang="zh-TW" dirty="0" smtClean="0">
                <a:solidFill>
                  <a:srgbClr val="000000"/>
                </a:solidFill>
                <a:ea typeface="標楷體" charset="0"/>
              </a:rPr>
              <a:t>……</a:t>
            </a:r>
            <a:r>
              <a:rPr lang="zh-TW" altLang="en-US" dirty="0" smtClean="0">
                <a:solidFill>
                  <a:srgbClr val="000000"/>
                </a:solidFill>
                <a:ea typeface="標楷體" charset="0"/>
              </a:rPr>
              <a:t>」</a:t>
            </a:r>
            <a:endParaRPr lang="en-US" altLang="zh-TW" dirty="0">
              <a:solidFill>
                <a:srgbClr val="000000"/>
              </a:solidFill>
              <a:ea typeface="標楷體" charset="0"/>
            </a:endParaRPr>
          </a:p>
          <a:p>
            <a:pPr lvl="2">
              <a:lnSpc>
                <a:spcPct val="100000"/>
              </a:lnSpc>
            </a:pPr>
            <a:endParaRPr kumimoji="1" lang="en-US" altLang="zh-TW" dirty="0" smtClean="0">
              <a:solidFill>
                <a:srgbClr val="000000"/>
              </a:solidFill>
            </a:endParaRPr>
          </a:p>
        </p:txBody>
      </p:sp>
    </p:spTree>
    <p:extLst>
      <p:ext uri="{BB962C8B-B14F-4D97-AF65-F5344CB8AC3E}">
        <p14:creationId xmlns:p14="http://schemas.microsoft.com/office/powerpoint/2010/main" val="28396260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p>
          <a:p>
            <a:pPr lvl="1">
              <a:lnSpc>
                <a:spcPct val="100000"/>
              </a:lnSpc>
              <a:buFont typeface="Wingdings" panose="05000000000000000000" pitchFamily="2" charset="2"/>
              <a:buChar char="l"/>
            </a:pPr>
            <a:r>
              <a:rPr lang="zh-TW" altLang="en-US" dirty="0">
                <a:solidFill>
                  <a:srgbClr val="000000"/>
                </a:solidFill>
                <a:ea typeface="標楷體" charset="0"/>
              </a:rPr>
              <a:t>事實 </a:t>
            </a:r>
            <a:r>
              <a:rPr lang="en-US" altLang="zh-TW" dirty="0">
                <a:solidFill>
                  <a:srgbClr val="000000"/>
                </a:solidFill>
                <a:ea typeface="標楷體" charset="0"/>
              </a:rPr>
              <a:t>(</a:t>
            </a:r>
            <a:r>
              <a:rPr lang="zh-TW" altLang="en-US" dirty="0">
                <a:solidFill>
                  <a:srgbClr val="000000"/>
                </a:solidFill>
                <a:ea typeface="標楷體" charset="0"/>
              </a:rPr>
              <a:t>選修 </a:t>
            </a:r>
            <a:r>
              <a:rPr lang="en-US" altLang="zh-TW" dirty="0">
                <a:solidFill>
                  <a:srgbClr val="000000"/>
                </a:solidFill>
                <a:ea typeface="標楷體" charset="0"/>
              </a:rPr>
              <a:t>EMBA </a:t>
            </a:r>
            <a:r>
              <a:rPr lang="zh-TW" altLang="en-US" dirty="0">
                <a:solidFill>
                  <a:srgbClr val="000000"/>
                </a:solidFill>
                <a:ea typeface="標楷體" charset="0"/>
              </a:rPr>
              <a:t>案</a:t>
            </a:r>
            <a:r>
              <a:rPr lang="en-US" altLang="zh-TW" dirty="0">
                <a:solidFill>
                  <a:srgbClr val="000000"/>
                </a:solidFill>
                <a:ea typeface="標楷體" charset="0"/>
              </a:rPr>
              <a:t>)</a:t>
            </a:r>
            <a:endParaRPr lang="en-US" altLang="zh-TW" dirty="0">
              <a:solidFill>
                <a:srgbClr val="000000"/>
              </a:solidFill>
              <a:ea typeface="標楷體" charset="0"/>
            </a:endParaRPr>
          </a:p>
          <a:p>
            <a:pPr lvl="2" algn="just">
              <a:lnSpc>
                <a:spcPct val="100000"/>
              </a:lnSpc>
              <a:buFont typeface="Wingdings" panose="05000000000000000000" pitchFamily="2" charset="2"/>
              <a:buChar char="p"/>
            </a:pPr>
            <a:r>
              <a:rPr lang="zh-TW" altLang="en-US" b="1" dirty="0" smtClean="0">
                <a:solidFill>
                  <a:srgbClr val="000000"/>
                </a:solidFill>
                <a:effectLst>
                  <a:outerShdw blurRad="38100" dist="38100" dir="2700000" algn="tl">
                    <a:srgbClr val="000000">
                      <a:alpha val="43137"/>
                    </a:srgbClr>
                  </a:outerShdw>
                </a:effectLst>
                <a:ea typeface="標楷體" charset="0"/>
              </a:rPr>
              <a:t>臺</a:t>
            </a:r>
            <a:r>
              <a:rPr lang="zh-TW" altLang="en-US" b="1" dirty="0">
                <a:solidFill>
                  <a:srgbClr val="000000"/>
                </a:solidFill>
                <a:effectLst>
                  <a:outerShdw blurRad="38100" dist="38100" dir="2700000" algn="tl">
                    <a:srgbClr val="000000">
                      <a:alpha val="43137"/>
                    </a:srgbClr>
                  </a:outerShdw>
                </a:effectLst>
                <a:ea typeface="標楷體" charset="0"/>
              </a:rPr>
              <a:t>北高等行政法院</a:t>
            </a:r>
            <a:r>
              <a:rPr lang="zh-TW" altLang="en-US" dirty="0" smtClean="0">
                <a:solidFill>
                  <a:srgbClr val="000000"/>
                </a:solidFill>
                <a:ea typeface="標楷體" charset="0"/>
              </a:rPr>
              <a:t>：「</a:t>
            </a:r>
            <a:r>
              <a:rPr lang="en-US" altLang="zh-TW" dirty="0">
                <a:solidFill>
                  <a:srgbClr val="000000"/>
                </a:solidFill>
                <a:ea typeface="標楷體" charset="0"/>
              </a:rPr>
              <a:t>……</a:t>
            </a:r>
            <a:r>
              <a:rPr lang="zh-TW" altLang="en-US" dirty="0">
                <a:solidFill>
                  <a:srgbClr val="000000"/>
                </a:solidFill>
                <a:ea typeface="標楷體" charset="0"/>
              </a:rPr>
              <a:t>原告所受，無非被告對其選課之限制</a:t>
            </a:r>
            <a:r>
              <a:rPr lang="en-US" altLang="zh-TW" dirty="0">
                <a:solidFill>
                  <a:srgbClr val="000000"/>
                </a:solidFill>
                <a:ea typeface="標楷體" charset="0"/>
              </a:rPr>
              <a:t>……</a:t>
            </a:r>
            <a:r>
              <a:rPr lang="zh-TW" altLang="en-US" dirty="0">
                <a:solidFill>
                  <a:srgbClr val="000000"/>
                </a:solidFill>
                <a:ea typeface="標楷體" charset="0"/>
              </a:rPr>
              <a:t>不得提起訴願及行政訴訟。</a:t>
            </a:r>
            <a:r>
              <a:rPr lang="en-US" altLang="zh-TW" dirty="0">
                <a:solidFill>
                  <a:srgbClr val="000000"/>
                </a:solidFill>
                <a:ea typeface="標楷體" charset="0"/>
              </a:rPr>
              <a:t>……</a:t>
            </a:r>
            <a:r>
              <a:rPr lang="zh-TW" altLang="en-US" b="1" u="sng" dirty="0">
                <a:solidFill>
                  <a:srgbClr val="000000"/>
                </a:solidFill>
                <a:effectLst>
                  <a:outerShdw blurRad="38100" dist="38100" dir="2700000" algn="tl">
                    <a:srgbClr val="000000">
                      <a:alpha val="43137"/>
                    </a:srgbClr>
                  </a:outerShdw>
                </a:effectLst>
                <a:ea typeface="標楷體" charset="0"/>
              </a:rPr>
              <a:t>選課限制</a:t>
            </a:r>
            <a:r>
              <a:rPr lang="zh-TW" altLang="en-US" dirty="0">
                <a:solidFill>
                  <a:srgbClr val="000000"/>
                </a:solidFill>
                <a:ea typeface="標楷體" charset="0"/>
              </a:rPr>
              <a:t>，本為課程設計所必要，屬</a:t>
            </a:r>
            <a:r>
              <a:rPr lang="zh-TW" altLang="en-US" b="1" u="sng" dirty="0">
                <a:solidFill>
                  <a:srgbClr val="000000"/>
                </a:solidFill>
                <a:effectLst>
                  <a:outerShdw blurRad="38100" dist="38100" dir="2700000" algn="tl">
                    <a:srgbClr val="000000">
                      <a:alpha val="43137"/>
                    </a:srgbClr>
                  </a:outerShdw>
                </a:effectLst>
                <a:ea typeface="標楷體" charset="0"/>
              </a:rPr>
              <a:t>教學自由</a:t>
            </a:r>
            <a:r>
              <a:rPr lang="zh-TW" altLang="en-US" dirty="0">
                <a:solidFill>
                  <a:srgbClr val="000000"/>
                </a:solidFill>
                <a:ea typeface="標楷體" charset="0"/>
              </a:rPr>
              <a:t>之範疇。被告學校管理學院限制非該</a:t>
            </a:r>
            <a:r>
              <a:rPr lang="zh-TW" altLang="en-US" dirty="0" smtClean="0">
                <a:solidFill>
                  <a:srgbClr val="000000"/>
                </a:solidFill>
                <a:ea typeface="標楷體" charset="0"/>
              </a:rPr>
              <a:t>院 </a:t>
            </a:r>
            <a:r>
              <a:rPr lang="en-US" altLang="zh-TW" dirty="0" smtClean="0">
                <a:solidFill>
                  <a:srgbClr val="000000"/>
                </a:solidFill>
                <a:ea typeface="標楷體" charset="0"/>
              </a:rPr>
              <a:t>EMBA </a:t>
            </a:r>
            <a:r>
              <a:rPr lang="zh-TW" altLang="en-US" dirty="0" smtClean="0">
                <a:solidFill>
                  <a:srgbClr val="000000"/>
                </a:solidFill>
                <a:ea typeface="標楷體" charset="0"/>
              </a:rPr>
              <a:t>學生</a:t>
            </a:r>
            <a:r>
              <a:rPr lang="zh-TW" altLang="en-US" dirty="0">
                <a:solidFill>
                  <a:srgbClr val="000000"/>
                </a:solidFill>
                <a:ea typeface="標楷體" charset="0"/>
              </a:rPr>
              <a:t>，不得</a:t>
            </a:r>
            <a:r>
              <a:rPr lang="zh-TW" altLang="en-US" dirty="0" smtClean="0">
                <a:solidFill>
                  <a:srgbClr val="000000"/>
                </a:solidFill>
                <a:ea typeface="標楷體" charset="0"/>
              </a:rPr>
              <a:t>選修 </a:t>
            </a:r>
            <a:r>
              <a:rPr lang="en-US" altLang="zh-TW" dirty="0" smtClean="0">
                <a:solidFill>
                  <a:srgbClr val="000000"/>
                </a:solidFill>
                <a:ea typeface="標楷體" charset="0"/>
              </a:rPr>
              <a:t>EMBA </a:t>
            </a:r>
            <a:r>
              <a:rPr lang="zh-TW" altLang="en-US" dirty="0" smtClean="0">
                <a:solidFill>
                  <a:srgbClr val="000000"/>
                </a:solidFill>
                <a:ea typeface="標楷體" charset="0"/>
              </a:rPr>
              <a:t>學</a:t>
            </a:r>
            <a:r>
              <a:rPr lang="zh-TW" altLang="en-US" dirty="0">
                <a:solidFill>
                  <a:srgbClr val="000000"/>
                </a:solidFill>
                <a:ea typeface="標楷體" charset="0"/>
              </a:rPr>
              <a:t>程開設之科目，</a:t>
            </a:r>
            <a:r>
              <a:rPr lang="zh-TW" altLang="en-US" b="1" u="sng" dirty="0">
                <a:solidFill>
                  <a:srgbClr val="000000"/>
                </a:solidFill>
                <a:effectLst>
                  <a:outerShdw blurRad="38100" dist="38100" dir="2700000" algn="tl">
                    <a:srgbClr val="000000">
                      <a:alpha val="43137"/>
                    </a:srgbClr>
                  </a:outerShdw>
                </a:effectLst>
                <a:ea typeface="標楷體" charset="0"/>
              </a:rPr>
              <a:t>並不影響其他學院學生在各自學院之選課</a:t>
            </a:r>
            <a:r>
              <a:rPr lang="zh-TW" altLang="en-US" dirty="0">
                <a:solidFill>
                  <a:srgbClr val="000000"/>
                </a:solidFill>
                <a:ea typeface="標楷體" charset="0"/>
              </a:rPr>
              <a:t>。原告得在其就讀之國家發展研究所選課取得成績畢業，</a:t>
            </a:r>
            <a:r>
              <a:rPr lang="zh-TW" altLang="en-US" b="1" u="sng" dirty="0">
                <a:solidFill>
                  <a:srgbClr val="000000"/>
                </a:solidFill>
                <a:effectLst>
                  <a:outerShdw blurRad="38100" dist="38100" dir="2700000" algn="tl">
                    <a:srgbClr val="000000">
                      <a:alpha val="43137"/>
                    </a:srgbClr>
                  </a:outerShdw>
                </a:effectLst>
                <a:ea typeface="標楷體" charset="0"/>
              </a:rPr>
              <a:t>難認因被告學校管理學院之選課限制致受教育權生重大影響</a:t>
            </a:r>
            <a:r>
              <a:rPr lang="en-US" altLang="zh-TW" dirty="0">
                <a:solidFill>
                  <a:srgbClr val="000000"/>
                </a:solidFill>
                <a:ea typeface="標楷體" charset="0"/>
              </a:rPr>
              <a:t>……</a:t>
            </a:r>
            <a:r>
              <a:rPr lang="zh-TW" altLang="en-US" dirty="0">
                <a:solidFill>
                  <a:srgbClr val="000000"/>
                </a:solidFill>
                <a:ea typeface="標楷體" charset="0"/>
              </a:rPr>
              <a:t>提起行政訴訴訟，並非合法，應予</a:t>
            </a:r>
            <a:r>
              <a:rPr lang="zh-TW" altLang="en-US" b="1" u="sng" dirty="0">
                <a:solidFill>
                  <a:srgbClr val="000000"/>
                </a:solidFill>
                <a:effectLst>
                  <a:outerShdw blurRad="38100" dist="38100" dir="2700000" algn="tl">
                    <a:srgbClr val="000000">
                      <a:alpha val="43137"/>
                    </a:srgbClr>
                  </a:outerShdw>
                </a:effectLst>
                <a:ea typeface="標楷體" charset="0"/>
              </a:rPr>
              <a:t>駁回</a:t>
            </a:r>
            <a:r>
              <a:rPr lang="zh-TW" altLang="en-US" dirty="0" smtClean="0">
                <a:solidFill>
                  <a:srgbClr val="000000"/>
                </a:solidFill>
                <a:ea typeface="標楷體" charset="0"/>
              </a:rPr>
              <a:t>。」</a:t>
            </a:r>
            <a:endParaRPr lang="en-US" altLang="zh-TW" dirty="0">
              <a:solidFill>
                <a:srgbClr val="000000"/>
              </a:solidFill>
              <a:ea typeface="標楷體" charset="0"/>
            </a:endParaRPr>
          </a:p>
          <a:p>
            <a:pPr lvl="2" algn="just"/>
            <a:endParaRPr kumimoji="1" lang="en-US" altLang="zh-TW" sz="1900" dirty="0" smtClean="0">
              <a:solidFill>
                <a:srgbClr val="000000"/>
              </a:solidFill>
            </a:endParaRPr>
          </a:p>
        </p:txBody>
      </p:sp>
    </p:spTree>
    <p:extLst>
      <p:ext uri="{BB962C8B-B14F-4D97-AF65-F5344CB8AC3E}">
        <p14:creationId xmlns:p14="http://schemas.microsoft.com/office/powerpoint/2010/main" val="36376222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00000"/>
              </a:lnSpc>
              <a:buFont typeface="Wingdings" panose="05000000000000000000" pitchFamily="2" charset="2"/>
              <a:buChar char="l"/>
            </a:pPr>
            <a:r>
              <a:rPr lang="zh-TW" altLang="en-US" dirty="0">
                <a:solidFill>
                  <a:srgbClr val="000000"/>
                </a:solidFill>
                <a:latin typeface="Times" panose="02020603050405020304" pitchFamily="18" charset="0"/>
                <a:ea typeface="標楷體" charset="0"/>
                <a:cs typeface="Times" panose="02020603050405020304" pitchFamily="18" charset="0"/>
              </a:rPr>
              <a:t>事實 </a:t>
            </a:r>
            <a:r>
              <a:rPr lang="en-US" altLang="zh-TW" dirty="0">
                <a:latin typeface="Times" panose="02020603050405020304" pitchFamily="18" charset="0"/>
                <a:cs typeface="Times" panose="02020603050405020304" pitchFamily="18" charset="0"/>
              </a:rPr>
              <a:t>(</a:t>
            </a:r>
            <a:r>
              <a:rPr kumimoji="1" lang="zh-TW" altLang="en-US" dirty="0" smtClean="0">
                <a:solidFill>
                  <a:srgbClr val="000000"/>
                </a:solidFill>
                <a:latin typeface="Times" panose="02020603050405020304" pitchFamily="18" charset="0"/>
                <a:cs typeface="Times" panose="02020603050405020304" pitchFamily="18" charset="0"/>
              </a:rPr>
              <a:t>選修 </a:t>
            </a:r>
            <a:r>
              <a:rPr kumimoji="1" lang="en-US" altLang="zh-TW" dirty="0" smtClean="0">
                <a:solidFill>
                  <a:srgbClr val="000000"/>
                </a:solidFill>
                <a:latin typeface="Times" panose="02020603050405020304" pitchFamily="18" charset="0"/>
                <a:cs typeface="Times" panose="02020603050405020304" pitchFamily="18" charset="0"/>
              </a:rPr>
              <a:t>EMBA </a:t>
            </a:r>
            <a:r>
              <a:rPr kumimoji="1" lang="zh-TW" altLang="en-US" dirty="0" smtClean="0">
                <a:solidFill>
                  <a:srgbClr val="000000"/>
                </a:solidFill>
                <a:latin typeface="Times" panose="02020603050405020304" pitchFamily="18" charset="0"/>
                <a:cs typeface="Times" panose="02020603050405020304" pitchFamily="18" charset="0"/>
              </a:rPr>
              <a:t>案</a:t>
            </a:r>
            <a:r>
              <a:rPr lang="en-US" altLang="zh-TW" dirty="0" smtClean="0">
                <a:latin typeface="Times" panose="02020603050405020304" pitchFamily="18" charset="0"/>
                <a:cs typeface="Times" panose="02020603050405020304" pitchFamily="18" charset="0"/>
              </a:rPr>
              <a:t>)</a:t>
            </a:r>
            <a:endParaRPr kumimoji="1" lang="en-US" altLang="zh-TW" dirty="0">
              <a:solidFill>
                <a:srgbClr val="000000"/>
              </a:solidFill>
              <a:latin typeface="Times" panose="02020603050405020304" pitchFamily="18" charset="0"/>
              <a:cs typeface="Times" panose="02020603050405020304" pitchFamily="18" charset="0"/>
            </a:endParaRPr>
          </a:p>
          <a:p>
            <a:pPr lvl="2">
              <a:lnSpc>
                <a:spcPct val="100000"/>
              </a:lnSpc>
              <a:buFont typeface="Wingdings" panose="05000000000000000000" pitchFamily="2" charset="2"/>
              <a:buChar char="p"/>
            </a:pPr>
            <a:r>
              <a:rPr lang="zh-TW" altLang="en-US" b="1" dirty="0" smtClean="0">
                <a:solidFill>
                  <a:srgbClr val="000000"/>
                </a:solidFill>
                <a:effectLst>
                  <a:outerShdw blurRad="38100" dist="38100" dir="2700000" algn="tl">
                    <a:srgbClr val="000000">
                      <a:alpha val="43137"/>
                    </a:srgbClr>
                  </a:outerShdw>
                </a:effectLst>
                <a:latin typeface="標楷體" charset="0"/>
                <a:ea typeface="標楷體" charset="0"/>
                <a:cs typeface="標楷體" charset="0"/>
              </a:rPr>
              <a:t>臺</a:t>
            </a:r>
            <a:r>
              <a:rPr lang="zh-TW" altLang="en-US" b="1"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北高等行政法院</a:t>
            </a:r>
            <a:r>
              <a:rPr lang="zh-TW" altLang="en-US" dirty="0" smtClean="0">
                <a:solidFill>
                  <a:srgbClr val="000000"/>
                </a:solidFill>
                <a:latin typeface="標楷體" charset="0"/>
                <a:ea typeface="標楷體" charset="0"/>
                <a:cs typeface="標楷體" charset="0"/>
              </a:rPr>
              <a:t>：「</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對於學生所為</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選課限制</a:t>
            </a:r>
            <a:r>
              <a:rPr lang="zh-TW" altLang="en-US" dirty="0">
                <a:solidFill>
                  <a:srgbClr val="000000"/>
                </a:solidFill>
                <a:latin typeface="標楷體" charset="0"/>
                <a:ea typeface="標楷體" charset="0"/>
                <a:cs typeface="標楷體" charset="0"/>
              </a:rPr>
              <a:t>，係基於</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教學自由</a:t>
            </a:r>
            <a:r>
              <a:rPr lang="zh-TW" altLang="en-US" dirty="0">
                <a:solidFill>
                  <a:srgbClr val="000000"/>
                </a:solidFill>
                <a:latin typeface="標楷體" charset="0"/>
                <a:ea typeface="標楷體" charset="0"/>
                <a:cs typeface="標楷體" charset="0"/>
              </a:rPr>
              <a:t>，為維持學術品質，實現教育目的所必要之管理措施，</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並未改變</a:t>
            </a:r>
            <a:r>
              <a:rPr lang="zh-TW" altLang="en-US" dirty="0">
                <a:solidFill>
                  <a:srgbClr val="000000"/>
                </a:solidFill>
                <a:latin typeface="標楷體" charset="0"/>
                <a:ea typeface="標楷體" charset="0"/>
                <a:cs typeface="標楷體" charset="0"/>
              </a:rPr>
              <a:t>抗告人係相對人學校國家發展研究所碩士班</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學生身分</a:t>
            </a:r>
            <a:r>
              <a:rPr lang="zh-TW" altLang="en-US" dirty="0">
                <a:solidFill>
                  <a:srgbClr val="000000"/>
                </a:solidFill>
                <a:latin typeface="標楷體" charset="0"/>
                <a:ea typeface="標楷體" charset="0"/>
                <a:cs typeface="標楷體" charset="0"/>
              </a:rPr>
              <a:t>，</a:t>
            </a:r>
            <a:r>
              <a:rPr lang="zh-TW" altLang="en-US" dirty="0" smtClean="0">
                <a:solidFill>
                  <a:srgbClr val="000000"/>
                </a:solidFill>
                <a:latin typeface="標楷體" charset="0"/>
                <a:ea typeface="標楷體" charset="0"/>
                <a:cs typeface="標楷體" charset="0"/>
              </a:rPr>
              <a:t>且未損及抗告人受教育之機會</a:t>
            </a:r>
            <a:r>
              <a:rPr lang="zh-TW" altLang="en-US" dirty="0">
                <a:solidFill>
                  <a:srgbClr val="000000"/>
                </a:solidFill>
                <a:latin typeface="標楷體" charset="0"/>
                <a:ea typeface="標楷體" charset="0"/>
                <a:cs typeface="標楷體" charset="0"/>
              </a:rPr>
              <a:t>，則誠</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難認系爭管理措施對於抗告人憲法上受教育之權利有重大影響</a:t>
            </a:r>
            <a:r>
              <a:rPr lang="zh-TW" altLang="en-US" dirty="0">
                <a:solidFill>
                  <a:srgbClr val="000000"/>
                </a:solidFill>
                <a:latin typeface="標楷體" charset="0"/>
                <a:ea typeface="標楷體" charset="0"/>
                <a:cs typeface="標楷體" charset="0"/>
              </a:rPr>
              <a:t>，自不得謂系爭</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管理措施</a:t>
            </a:r>
            <a:r>
              <a:rPr lang="zh-TW" altLang="en-US" dirty="0">
                <a:solidFill>
                  <a:srgbClr val="000000"/>
                </a:solidFill>
                <a:latin typeface="標楷體" charset="0"/>
                <a:ea typeface="標楷體" charset="0"/>
                <a:cs typeface="標楷體" charset="0"/>
              </a:rPr>
              <a:t>相當於有致生退學或類此之行政處分。</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本件抗告意旨所為指摘難認為有理由，應予駁回。</a:t>
            </a:r>
            <a:r>
              <a:rPr lang="zh-TW" altLang="en-US" dirty="0" smtClean="0">
                <a:solidFill>
                  <a:srgbClr val="000000"/>
                </a:solidFill>
                <a:latin typeface="標楷體" charset="0"/>
                <a:ea typeface="標楷體" charset="0"/>
                <a:cs typeface="標楷體" charset="0"/>
              </a:rPr>
              <a:t>」</a:t>
            </a:r>
            <a:endParaRPr lang="en-US" altLang="zh-TW" dirty="0">
              <a:solidFill>
                <a:srgbClr val="000000"/>
              </a:solidFill>
              <a:latin typeface="標楷體" charset="0"/>
              <a:ea typeface="標楷體" charset="0"/>
              <a:cs typeface="標楷體" charset="0"/>
            </a:endParaRPr>
          </a:p>
          <a:p>
            <a:pPr lvl="2" algn="just">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8978612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fontAlgn="ctr">
              <a:lnSpc>
                <a:spcPct val="100000"/>
              </a:lnSpc>
              <a:buFont typeface="Wingdings" panose="05000000000000000000" pitchFamily="2" charset="2"/>
              <a:buChar char="l"/>
            </a:pPr>
            <a:r>
              <a:rPr lang="en-US" altLang="zh-Hant" b="1" dirty="0" smtClean="0"/>
              <a:t>100.01.17</a:t>
            </a:r>
            <a:endParaRPr lang="en-US" altLang="zh-Hant" dirty="0"/>
          </a:p>
          <a:p>
            <a:pPr lvl="2" fontAlgn="ctr">
              <a:lnSpc>
                <a:spcPct val="100000"/>
              </a:lnSpc>
              <a:buFont typeface="Wingdings" panose="05000000000000000000" pitchFamily="2" charset="2"/>
              <a:buChar char="p"/>
            </a:pPr>
            <a:r>
              <a:rPr lang="zh-Hant" altLang="en-US" dirty="0" smtClean="0"/>
              <a:t>司法</a:t>
            </a:r>
            <a:r>
              <a:rPr lang="zh-Hant" altLang="en-US" dirty="0"/>
              <a:t>院大法官作成</a:t>
            </a:r>
            <a:r>
              <a:rPr lang="zh-Hant" altLang="en-US" b="1" u="sng" dirty="0">
                <a:effectLst>
                  <a:outerShdw blurRad="38100" dist="38100" dir="2700000" algn="tl">
                    <a:srgbClr val="000000">
                      <a:alpha val="43137"/>
                    </a:srgbClr>
                  </a:outerShdw>
                </a:effectLst>
              </a:rPr>
              <a:t>釋字</a:t>
            </a:r>
            <a:r>
              <a:rPr lang="zh-Hant" altLang="en-US" b="1" u="sng" dirty="0" smtClean="0">
                <a:effectLst>
                  <a:outerShdw blurRad="38100" dist="38100" dir="2700000" algn="tl">
                    <a:srgbClr val="000000">
                      <a:alpha val="43137"/>
                    </a:srgbClr>
                  </a:outerShdw>
                </a:effectLst>
              </a:rPr>
              <a:t>第 </a:t>
            </a:r>
            <a:r>
              <a:rPr lang="en-US" altLang="zh-Hant" b="1" u="sng" dirty="0" smtClean="0">
                <a:effectLst>
                  <a:outerShdw blurRad="38100" dist="38100" dir="2700000" algn="tl">
                    <a:srgbClr val="000000">
                      <a:alpha val="43137"/>
                    </a:srgbClr>
                  </a:outerShdw>
                </a:effectLst>
              </a:rPr>
              <a:t>684 </a:t>
            </a:r>
            <a:r>
              <a:rPr lang="zh-Hant" altLang="en-US" b="1" u="sng" dirty="0" smtClean="0">
                <a:effectLst>
                  <a:outerShdw blurRad="38100" dist="38100" dir="2700000" algn="tl">
                    <a:srgbClr val="000000">
                      <a:alpha val="43137"/>
                    </a:srgbClr>
                  </a:outerShdw>
                </a:effectLst>
              </a:rPr>
              <a:t>號解釋</a:t>
            </a:r>
            <a:r>
              <a:rPr lang="zh-TW" altLang="en-US" dirty="0" smtClean="0"/>
              <a:t>。</a:t>
            </a:r>
            <a:endParaRPr lang="en-US" altLang="zh-Hant" dirty="0" smtClean="0"/>
          </a:p>
          <a:p>
            <a:pPr lvl="2" fontAlgn="ctr">
              <a:lnSpc>
                <a:spcPct val="100000"/>
              </a:lnSpc>
              <a:buFont typeface="Wingdings" panose="05000000000000000000" pitchFamily="2" charset="2"/>
              <a:buChar char="p"/>
            </a:pPr>
            <a:r>
              <a:rPr lang="zh-TW" altLang="en-US" b="1" u="sng" dirty="0" smtClean="0">
                <a:solidFill>
                  <a:srgbClr val="000000"/>
                </a:solidFill>
                <a:effectLst>
                  <a:outerShdw blurRad="38100" dist="38100" dir="2700000" algn="tl">
                    <a:srgbClr val="000000">
                      <a:alpha val="43137"/>
                    </a:srgbClr>
                  </a:outerShdw>
                </a:effectLst>
              </a:rPr>
              <a:t>解釋爭點</a:t>
            </a:r>
            <a:r>
              <a:rPr lang="zh-TW" altLang="en-US" dirty="0" smtClean="0">
                <a:solidFill>
                  <a:srgbClr val="000000"/>
                </a:solidFill>
              </a:rPr>
              <a:t>：</a:t>
            </a:r>
            <a:r>
              <a:rPr lang="zh-TW" altLang="en-US" dirty="0">
                <a:solidFill>
                  <a:srgbClr val="000000"/>
                </a:solidFill>
                <a:latin typeface="標楷體" charset="0"/>
                <a:ea typeface="標楷體" charset="0"/>
                <a:cs typeface="標楷體" charset="0"/>
              </a:rPr>
              <a:t>大學所為</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非屬退學或類此之處分</a:t>
            </a:r>
            <a:r>
              <a:rPr lang="zh-TW" altLang="en-US" dirty="0">
                <a:solidFill>
                  <a:srgbClr val="000000"/>
                </a:solidFill>
                <a:latin typeface="標楷體" charset="0"/>
                <a:ea typeface="標楷體" charset="0"/>
                <a:cs typeface="標楷體" charset="0"/>
              </a:rPr>
              <a:t>，主張權利受侵害之學生得否提起行政爭訟？</a:t>
            </a:r>
            <a:endParaRPr lang="en-US" altLang="zh-TW" dirty="0">
              <a:solidFill>
                <a:srgbClr val="000000"/>
              </a:solidFill>
              <a:latin typeface="標楷體" charset="0"/>
              <a:ea typeface="標楷體" charset="0"/>
              <a:cs typeface="標楷體" charset="0"/>
            </a:endParaRPr>
          </a:p>
          <a:p>
            <a:pPr lvl="2" fontAlgn="ctr">
              <a:lnSpc>
                <a:spcPct val="100000"/>
              </a:lnSpc>
            </a:pPr>
            <a:endParaRPr lang="zh-Hant" altLang="en-US" sz="1900" dirty="0">
              <a:solidFill>
                <a:srgbClr val="000000"/>
              </a:solidFill>
            </a:endParaRPr>
          </a:p>
        </p:txBody>
      </p:sp>
    </p:spTree>
    <p:extLst>
      <p:ext uri="{BB962C8B-B14F-4D97-AF65-F5344CB8AC3E}">
        <p14:creationId xmlns:p14="http://schemas.microsoft.com/office/powerpoint/2010/main" val="15561760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gn="just">
              <a:lnSpc>
                <a:spcPct val="100000"/>
              </a:lnSpc>
              <a:buFont typeface="Wingdings" panose="05000000000000000000" pitchFamily="2" charset="2"/>
              <a:buChar char="l"/>
            </a:pPr>
            <a:r>
              <a:rPr lang="zh-TW" altLang="en-US" dirty="0" smtClean="0">
                <a:solidFill>
                  <a:srgbClr val="000000"/>
                </a:solidFill>
                <a:latin typeface="標楷體" charset="0"/>
                <a:ea typeface="標楷體" charset="0"/>
                <a:cs typeface="標楷體" charset="0"/>
              </a:rPr>
              <a:t>解釋理由書</a:t>
            </a:r>
            <a:endParaRPr lang="en-US" altLang="zh-TW" dirty="0" smtClean="0">
              <a:solidFill>
                <a:srgbClr val="000000"/>
              </a:solidFill>
              <a:latin typeface="標楷體" charset="0"/>
              <a:ea typeface="標楷體" charset="0"/>
              <a:cs typeface="標楷體" charset="0"/>
            </a:endParaRPr>
          </a:p>
          <a:p>
            <a:pPr lvl="2" algn="just">
              <a:lnSpc>
                <a:spcPct val="100000"/>
              </a:lnSpc>
              <a:buFont typeface="Wingdings" panose="05000000000000000000" pitchFamily="2" charset="2"/>
              <a:buChar char="p"/>
            </a:pPr>
            <a:r>
              <a:rPr lang="zh-TW" altLang="en-US" dirty="0" smtClean="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人民之訴願權及訴訟權為</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憲法第十六條</a:t>
            </a:r>
            <a:r>
              <a:rPr lang="zh-TW" altLang="en-US" dirty="0">
                <a:solidFill>
                  <a:srgbClr val="000000"/>
                </a:solidFill>
                <a:latin typeface="標楷體" charset="0"/>
                <a:ea typeface="標楷體" charset="0"/>
                <a:cs typeface="標楷體" charset="0"/>
              </a:rPr>
              <a:t>所保障。人民於其權利遭受公權力侵害時，得循法定程序提起行政爭訟，俾其權利獲得適當之救濟</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此項救濟權利，</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不得僅因身分之不同而予以剝奪</a:t>
            </a:r>
            <a:r>
              <a:rPr lang="zh-TW" altLang="en-US" dirty="0" smtClean="0">
                <a:solidFill>
                  <a:srgbClr val="000000"/>
                </a:solidFill>
                <a:latin typeface="標楷體" charset="0"/>
                <a:ea typeface="標楷體" charset="0"/>
                <a:cs typeface="標楷體" charset="0"/>
              </a:rPr>
              <a:t>。</a:t>
            </a:r>
            <a:r>
              <a:rPr lang="en-US" altLang="zh-TW" dirty="0" smtClean="0">
                <a:solidFill>
                  <a:srgbClr val="000000"/>
                </a:solidFill>
                <a:latin typeface="標楷體" charset="0"/>
                <a:ea typeface="標楷體" charset="0"/>
                <a:cs typeface="標楷體" charset="0"/>
              </a:rPr>
              <a:t>…</a:t>
            </a:r>
            <a:r>
              <a:rPr lang="en-US" altLang="zh-TW" dirty="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大學為實現研究學術及培育人才之教育目的或維持學校秩序，對學生所為行政處分或其他</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公權力措施</a:t>
            </a:r>
            <a:r>
              <a:rPr lang="zh-TW" altLang="en-US" dirty="0">
                <a:solidFill>
                  <a:srgbClr val="000000"/>
                </a:solidFill>
                <a:latin typeface="標楷體" charset="0"/>
                <a:ea typeface="標楷體" charset="0"/>
                <a:cs typeface="標楷體" charset="0"/>
              </a:rPr>
              <a:t>，如侵害學生受教育權或</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其他基本權利</a:t>
            </a:r>
            <a:r>
              <a:rPr lang="zh-TW" altLang="en-US" dirty="0">
                <a:solidFill>
                  <a:srgbClr val="000000"/>
                </a:solidFill>
                <a:latin typeface="標楷體" charset="0"/>
                <a:ea typeface="標楷體" charset="0"/>
                <a:cs typeface="標楷體" charset="0"/>
              </a:rPr>
              <a:t>，</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即使非屬退學或類此之處分</a:t>
            </a:r>
            <a:r>
              <a:rPr lang="zh-TW" altLang="en-US" dirty="0">
                <a:solidFill>
                  <a:srgbClr val="000000"/>
                </a:solidFill>
                <a:latin typeface="標楷體" charset="0"/>
                <a:ea typeface="標楷體" charset="0"/>
                <a:cs typeface="標楷體" charset="0"/>
              </a:rPr>
              <a:t>，本於憲法第十六條</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有權利即有救濟</a:t>
            </a:r>
            <a:r>
              <a:rPr lang="zh-TW" altLang="en-US" dirty="0">
                <a:solidFill>
                  <a:srgbClr val="000000"/>
                </a:solidFill>
                <a:latin typeface="標楷體" charset="0"/>
                <a:ea typeface="標楷體" charset="0"/>
                <a:cs typeface="標楷體" charset="0"/>
              </a:rPr>
              <a:t>之意旨，</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仍應許權利受侵害之學生提起行政爭訟</a:t>
            </a:r>
            <a:r>
              <a:rPr lang="zh-TW" altLang="en-US" dirty="0">
                <a:solidFill>
                  <a:srgbClr val="000000"/>
                </a:solidFill>
                <a:latin typeface="標楷體" charset="0"/>
                <a:ea typeface="標楷體" charset="0"/>
                <a:cs typeface="標楷體" charset="0"/>
              </a:rPr>
              <a:t>，無特別限制之必要。在此範圍內，本院</a:t>
            </a:r>
            <a:r>
              <a:rPr lang="zh-TW" altLang="en-US"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釋字第三八二號解釋應予變更</a:t>
            </a:r>
            <a:r>
              <a:rPr lang="zh-TW" altLang="en-US" dirty="0" smtClean="0">
                <a:solidFill>
                  <a:srgbClr val="000000"/>
                </a:solidFill>
                <a:latin typeface="標楷體" charset="0"/>
                <a:ea typeface="標楷體" charset="0"/>
                <a:cs typeface="標楷體" charset="0"/>
              </a:rPr>
              <a:t>。」</a:t>
            </a:r>
            <a:endParaRPr lang="zh-TW" altLang="en-US" dirty="0">
              <a:solidFill>
                <a:srgbClr val="000000"/>
              </a:solidFill>
              <a:latin typeface="標楷體" charset="0"/>
              <a:ea typeface="標楷體" charset="0"/>
              <a:cs typeface="標楷體" charset="0"/>
            </a:endParaRPr>
          </a:p>
          <a:p>
            <a:pPr lvl="2" fontAlgn="ctr">
              <a:lnSpc>
                <a:spcPct val="100000"/>
              </a:lnSpc>
            </a:pPr>
            <a:endParaRPr lang="zh-Hant" altLang="en-US" sz="1900" dirty="0">
              <a:solidFill>
                <a:srgbClr val="000000"/>
              </a:solidFill>
            </a:endParaRPr>
          </a:p>
        </p:txBody>
      </p:sp>
    </p:spTree>
    <p:extLst>
      <p:ext uri="{BB962C8B-B14F-4D97-AF65-F5344CB8AC3E}">
        <p14:creationId xmlns:p14="http://schemas.microsoft.com/office/powerpoint/2010/main" val="3413859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特別權力關係</a:t>
            </a:r>
            <a:endParaRPr kumimoji="1" lang="en-US" altLang="zh-TW" b="1" dirty="0" smtClean="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solidFill>
                  <a:srgbClr val="000000"/>
                </a:solidFill>
              </a:rPr>
              <a:t>可能的憲法論據</a:t>
            </a:r>
            <a:endParaRPr kumimoji="1" lang="en-US" altLang="zh-TW" dirty="0" smtClean="0">
              <a:solidFill>
                <a:srgbClr val="000000"/>
              </a:solidFill>
            </a:endParaRPr>
          </a:p>
          <a:p>
            <a:pPr lvl="2">
              <a:lnSpc>
                <a:spcPct val="100000"/>
              </a:lnSpc>
              <a:buFont typeface="Wingdings" panose="05000000000000000000" pitchFamily="2" charset="2"/>
              <a:buChar char="p"/>
            </a:pPr>
            <a:r>
              <a:rPr lang="zh-TW" altLang="zh-TW" b="1" dirty="0" smtClean="0">
                <a:solidFill>
                  <a:srgbClr val="000000"/>
                </a:solidFill>
                <a:effectLst>
                  <a:outerShdw blurRad="38100" dist="38100" dir="2700000" algn="tl">
                    <a:srgbClr val="000000">
                      <a:alpha val="43137"/>
                    </a:srgbClr>
                  </a:outerShdw>
                </a:effectLst>
                <a:ea typeface="標楷體" charset="0"/>
              </a:rPr>
              <a:t>德國過去通說</a:t>
            </a:r>
            <a:endParaRPr lang="en-US" altLang="zh-TW" b="1" dirty="0" smtClean="0">
              <a:solidFill>
                <a:srgbClr val="000000"/>
              </a:solidFill>
              <a:effectLst>
                <a:outerShdw blurRad="38100" dist="38100" dir="2700000" algn="tl">
                  <a:srgbClr val="000000">
                    <a:alpha val="43137"/>
                  </a:srgbClr>
                </a:outerShdw>
              </a:effectLst>
              <a:ea typeface="標楷體" charset="0"/>
            </a:endParaRPr>
          </a:p>
          <a:p>
            <a:pPr lvl="3">
              <a:lnSpc>
                <a:spcPct val="100000"/>
              </a:lnSpc>
              <a:buFont typeface="Wingdings" panose="05000000000000000000" pitchFamily="2" charset="2"/>
              <a:buChar char="u"/>
            </a:pPr>
            <a:r>
              <a:rPr lang="en-US" altLang="zh-TW" b="1" dirty="0" smtClean="0">
                <a:solidFill>
                  <a:srgbClr val="000000"/>
                </a:solidFill>
                <a:effectLst>
                  <a:outerShdw blurRad="38100" dist="38100" dir="2700000" algn="tl">
                    <a:srgbClr val="000000">
                      <a:alpha val="43137"/>
                    </a:srgbClr>
                  </a:outerShdw>
                </a:effectLst>
                <a:ea typeface="標楷體" charset="0"/>
                <a:sym typeface="Webdings" charset="0"/>
              </a:rPr>
              <a:t>1</a:t>
            </a:r>
            <a:r>
              <a:rPr lang="en-US" altLang="zh-TW" b="1" dirty="0">
                <a:solidFill>
                  <a:srgbClr val="000000"/>
                </a:solidFill>
                <a:effectLst>
                  <a:outerShdw blurRad="38100" dist="38100" dir="2700000" algn="tl">
                    <a:srgbClr val="000000">
                      <a:alpha val="43137"/>
                    </a:srgbClr>
                  </a:outerShdw>
                </a:effectLst>
                <a:ea typeface="標楷體" charset="0"/>
                <a:sym typeface="Webdings" charset="0"/>
              </a:rPr>
              <a:t>. </a:t>
            </a:r>
            <a:r>
              <a:rPr lang="zh-TW" altLang="zh-TW" b="1" dirty="0">
                <a:solidFill>
                  <a:srgbClr val="000000"/>
                </a:solidFill>
                <a:effectLst>
                  <a:outerShdw blurRad="38100" dist="38100" dir="2700000" algn="tl">
                    <a:srgbClr val="000000">
                      <a:alpha val="43137"/>
                    </a:srgbClr>
                  </a:outerShdw>
                </a:effectLst>
                <a:ea typeface="標楷體" charset="0"/>
              </a:rPr>
              <a:t>相對人自願</a:t>
            </a:r>
            <a:r>
              <a:rPr lang="zh-TW" altLang="zh-TW" b="1" dirty="0" smtClean="0">
                <a:solidFill>
                  <a:srgbClr val="000000"/>
                </a:solidFill>
                <a:effectLst>
                  <a:outerShdw blurRad="38100" dist="38100" dir="2700000" algn="tl">
                    <a:srgbClr val="000000">
                      <a:alpha val="43137"/>
                    </a:srgbClr>
                  </a:outerShdw>
                </a:effectLst>
                <a:ea typeface="標楷體" charset="0"/>
              </a:rPr>
              <a:t>加入</a:t>
            </a:r>
            <a:endParaRPr lang="en-US" altLang="zh-TW" b="1" dirty="0" smtClean="0">
              <a:solidFill>
                <a:srgbClr val="000000"/>
              </a:solidFill>
              <a:effectLst>
                <a:outerShdw blurRad="38100" dist="38100" dir="2700000" algn="tl">
                  <a:srgbClr val="000000">
                    <a:alpha val="43137"/>
                  </a:srgbClr>
                </a:outerShdw>
              </a:effectLst>
              <a:ea typeface="標楷體" charset="0"/>
              <a:sym typeface="Webdings" charset="0"/>
            </a:endParaRPr>
          </a:p>
          <a:p>
            <a:pPr marL="1028700" lvl="3" indent="0">
              <a:lnSpc>
                <a:spcPct val="100000"/>
              </a:lnSpc>
              <a:buNone/>
            </a:pPr>
            <a:r>
              <a:rPr lang="en-US" altLang="zh-TW" dirty="0" smtClean="0">
                <a:solidFill>
                  <a:srgbClr val="000000"/>
                </a:solidFill>
                <a:ea typeface="標楷體" charset="0"/>
              </a:rPr>
              <a:t>  </a:t>
            </a:r>
            <a:r>
              <a:rPr lang="zh-TW" altLang="en-US" dirty="0" smtClean="0">
                <a:solidFill>
                  <a:srgbClr val="000000"/>
                </a:solidFill>
                <a:ea typeface="標楷體" charset="0"/>
              </a:rPr>
              <a:t>◎ </a:t>
            </a:r>
            <a:r>
              <a:rPr lang="zh-TW" altLang="zh-TW" dirty="0" smtClean="0">
                <a:solidFill>
                  <a:srgbClr val="000000"/>
                </a:solidFill>
                <a:ea typeface="標楷體" charset="0"/>
              </a:rPr>
              <a:t>「</a:t>
            </a:r>
            <a:r>
              <a:rPr lang="zh-TW" altLang="zh-TW" dirty="0">
                <a:solidFill>
                  <a:srgbClr val="000000"/>
                </a:solidFill>
                <a:ea typeface="標楷體" charset="0"/>
              </a:rPr>
              <a:t>自願不構成不法侵害</a:t>
            </a:r>
            <a:r>
              <a:rPr lang="zh-TW" altLang="zh-TW" dirty="0" smtClean="0">
                <a:solidFill>
                  <a:srgbClr val="000000"/>
                </a:solidFill>
                <a:ea typeface="標楷體" charset="0"/>
              </a:rPr>
              <a:t>」</a:t>
            </a:r>
            <a:r>
              <a:rPr lang="en-US" altLang="zh-TW" dirty="0" smtClean="0">
                <a:solidFill>
                  <a:srgbClr val="000000"/>
                </a:solidFill>
                <a:ea typeface="標楷體" charset="0"/>
              </a:rPr>
              <a:t>(</a:t>
            </a:r>
            <a:r>
              <a:rPr lang="en-US" altLang="zh-TW" i="1" dirty="0" err="1" smtClean="0">
                <a:solidFill>
                  <a:srgbClr val="000000"/>
                </a:solidFill>
                <a:ea typeface="標楷體" charset="0"/>
              </a:rPr>
              <a:t>volenti</a:t>
            </a:r>
            <a:r>
              <a:rPr lang="en-US" altLang="zh-TW" i="1" dirty="0" smtClean="0">
                <a:solidFill>
                  <a:srgbClr val="000000"/>
                </a:solidFill>
                <a:ea typeface="標楷體" charset="0"/>
              </a:rPr>
              <a:t> </a:t>
            </a:r>
            <a:r>
              <a:rPr lang="en-US" altLang="zh-TW" i="1" dirty="0">
                <a:solidFill>
                  <a:srgbClr val="000000"/>
                </a:solidFill>
                <a:ea typeface="標楷體" charset="0"/>
              </a:rPr>
              <a:t>non fit </a:t>
            </a:r>
            <a:r>
              <a:rPr lang="en-US" altLang="zh-TW" i="1" dirty="0" smtClean="0">
                <a:solidFill>
                  <a:srgbClr val="000000"/>
                </a:solidFill>
                <a:ea typeface="標楷體" charset="0"/>
              </a:rPr>
              <a:t>injuria</a:t>
            </a:r>
            <a:r>
              <a:rPr lang="en-US" altLang="zh-TW" dirty="0" smtClean="0">
                <a:solidFill>
                  <a:srgbClr val="000000"/>
                </a:solidFill>
                <a:ea typeface="標楷體" charset="0"/>
              </a:rPr>
              <a:t>) </a:t>
            </a:r>
            <a:r>
              <a:rPr lang="zh-TW" altLang="zh-TW" dirty="0" smtClean="0">
                <a:solidFill>
                  <a:srgbClr val="000000"/>
                </a:solidFill>
                <a:ea typeface="標楷體" charset="0"/>
              </a:rPr>
              <a:t>如</a:t>
            </a:r>
            <a:r>
              <a:rPr lang="zh-TW" altLang="en-US" dirty="0">
                <a:solidFill>
                  <a:srgbClr val="000000"/>
                </a:solidFill>
                <a:ea typeface="標楷體" charset="0"/>
              </a:rPr>
              <a:t>：</a:t>
            </a:r>
            <a:r>
              <a:rPr lang="zh-TW" altLang="zh-TW" dirty="0" smtClean="0">
                <a:solidFill>
                  <a:srgbClr val="000000"/>
                </a:solidFill>
                <a:ea typeface="標楷體" charset="0"/>
              </a:rPr>
              <a:t>公務員</a:t>
            </a:r>
            <a:r>
              <a:rPr lang="zh-TW" altLang="zh-TW" dirty="0">
                <a:solidFill>
                  <a:srgbClr val="000000"/>
                </a:solidFill>
                <a:ea typeface="標楷體" charset="0"/>
              </a:rPr>
              <a:t>、</a:t>
            </a:r>
            <a:r>
              <a:rPr lang="zh-TW" altLang="zh-TW" dirty="0" smtClean="0">
                <a:solidFill>
                  <a:srgbClr val="000000"/>
                </a:solidFill>
                <a:ea typeface="標楷體" charset="0"/>
              </a:rPr>
              <a:t>學生</a:t>
            </a:r>
            <a:r>
              <a:rPr lang="zh-TW" altLang="en-US" dirty="0" smtClean="0">
                <a:solidFill>
                  <a:srgbClr val="000000"/>
                </a:solidFill>
                <a:ea typeface="標楷體" charset="0"/>
              </a:rPr>
              <a:t>。</a:t>
            </a:r>
            <a:endParaRPr lang="en-US" altLang="zh-TW" b="1" dirty="0">
              <a:solidFill>
                <a:srgbClr val="000000"/>
              </a:solidFill>
              <a:ea typeface="標楷體" charset="0"/>
              <a:sym typeface="Webdings" charset="0"/>
            </a:endParaRPr>
          </a:p>
          <a:p>
            <a:pPr lvl="3">
              <a:lnSpc>
                <a:spcPct val="100000"/>
              </a:lnSpc>
              <a:buFont typeface="Wingdings" panose="05000000000000000000" pitchFamily="2" charset="2"/>
              <a:buChar char="u"/>
            </a:pPr>
            <a:r>
              <a:rPr lang="en-US" altLang="zh-TW" b="1" dirty="0">
                <a:solidFill>
                  <a:srgbClr val="000000"/>
                </a:solidFill>
                <a:effectLst>
                  <a:outerShdw blurRad="38100" dist="38100" dir="2700000" algn="tl">
                    <a:srgbClr val="000000">
                      <a:alpha val="43137"/>
                    </a:srgbClr>
                  </a:outerShdw>
                </a:effectLst>
                <a:ea typeface="標楷體" charset="0"/>
                <a:sym typeface="Webdings" charset="0"/>
              </a:rPr>
              <a:t>2. </a:t>
            </a:r>
            <a:r>
              <a:rPr lang="zh-TW" altLang="zh-TW" b="1" dirty="0">
                <a:solidFill>
                  <a:srgbClr val="000000"/>
                </a:solidFill>
                <a:effectLst>
                  <a:outerShdw blurRad="38100" dist="38100" dir="2700000" algn="tl">
                    <a:srgbClr val="000000">
                      <a:alpha val="43137"/>
                    </a:srgbClr>
                  </a:outerShdw>
                </a:effectLst>
                <a:ea typeface="標楷體" charset="0"/>
              </a:rPr>
              <a:t>被國家以強制方式</a:t>
            </a:r>
            <a:r>
              <a:rPr lang="zh-TW" altLang="zh-TW" b="1" dirty="0" smtClean="0">
                <a:solidFill>
                  <a:srgbClr val="000000"/>
                </a:solidFill>
                <a:effectLst>
                  <a:outerShdw blurRad="38100" dist="38100" dir="2700000" algn="tl">
                    <a:srgbClr val="000000">
                      <a:alpha val="43137"/>
                    </a:srgbClr>
                  </a:outerShdw>
                </a:effectLst>
                <a:ea typeface="標楷體" charset="0"/>
              </a:rPr>
              <a:t>加入</a:t>
            </a:r>
            <a:endParaRPr lang="en-US" altLang="zh-TW" b="1" dirty="0" smtClean="0">
              <a:solidFill>
                <a:srgbClr val="000000"/>
              </a:solidFill>
              <a:effectLst>
                <a:outerShdw blurRad="38100" dist="38100" dir="2700000" algn="tl">
                  <a:srgbClr val="000000">
                    <a:alpha val="43137"/>
                  </a:srgbClr>
                </a:outerShdw>
              </a:effectLst>
              <a:ea typeface="標楷體" charset="0"/>
              <a:sym typeface="Webdings" charset="0"/>
            </a:endParaRPr>
          </a:p>
          <a:p>
            <a:pPr marL="1028700" lvl="3" indent="0">
              <a:lnSpc>
                <a:spcPct val="100000"/>
              </a:lnSpc>
              <a:buNone/>
            </a:pPr>
            <a:r>
              <a:rPr lang="en-US" altLang="zh-TW" dirty="0" smtClean="0">
                <a:solidFill>
                  <a:srgbClr val="000000"/>
                </a:solidFill>
                <a:ea typeface="標楷體" charset="0"/>
              </a:rPr>
              <a:t>  </a:t>
            </a:r>
            <a:r>
              <a:rPr lang="zh-TW" altLang="en-US" dirty="0" smtClean="0">
                <a:solidFill>
                  <a:srgbClr val="000000"/>
                </a:solidFill>
                <a:ea typeface="標楷體" charset="0"/>
              </a:rPr>
              <a:t>◎ </a:t>
            </a:r>
            <a:r>
              <a:rPr lang="zh-TW" altLang="zh-TW" dirty="0" smtClean="0">
                <a:solidFill>
                  <a:srgbClr val="000000"/>
                </a:solidFill>
                <a:ea typeface="標楷體" charset="0"/>
              </a:rPr>
              <a:t>自</a:t>
            </a:r>
            <a:r>
              <a:rPr lang="zh-TW" altLang="zh-TW" dirty="0">
                <a:solidFill>
                  <a:srgbClr val="000000"/>
                </a:solidFill>
                <a:ea typeface="標楷體" charset="0"/>
              </a:rPr>
              <a:t>君主立憲時期的憲政</a:t>
            </a:r>
            <a:r>
              <a:rPr lang="zh-TW" altLang="zh-TW" dirty="0" smtClean="0">
                <a:solidFill>
                  <a:srgbClr val="000000"/>
                </a:solidFill>
                <a:ea typeface="標楷體" charset="0"/>
              </a:rPr>
              <a:t>習慣</a:t>
            </a:r>
            <a:r>
              <a:rPr lang="zh-TW" altLang="en-US" dirty="0" smtClean="0">
                <a:solidFill>
                  <a:srgbClr val="000000"/>
                </a:solidFill>
                <a:ea typeface="標楷體" charset="0"/>
              </a:rPr>
              <a:t>。</a:t>
            </a:r>
            <a:endParaRPr lang="en-US" altLang="zh-TW" dirty="0">
              <a:solidFill>
                <a:srgbClr val="000000"/>
              </a:solidFill>
              <a:ea typeface="標楷體" charset="0"/>
            </a:endParaRPr>
          </a:p>
          <a:p>
            <a:pPr lvl="1">
              <a:lnSpc>
                <a:spcPct val="100000"/>
              </a:lnSpc>
            </a:pPr>
            <a:endParaRPr kumimoji="1" lang="en-US" altLang="zh-TW" dirty="0">
              <a:solidFill>
                <a:srgbClr val="000000"/>
              </a:solidFill>
            </a:endParaRPr>
          </a:p>
          <a:p>
            <a:pPr marL="342900" lvl="1" indent="0">
              <a:lnSpc>
                <a:spcPct val="100000"/>
              </a:lnSpc>
              <a:buNone/>
            </a:pPr>
            <a:endParaRPr kumimoji="1" lang="zh-TW" altLang="en-US" dirty="0">
              <a:solidFill>
                <a:srgbClr val="000000"/>
              </a:solidFill>
            </a:endParaRPr>
          </a:p>
        </p:txBody>
      </p:sp>
    </p:spTree>
    <p:extLst>
      <p:ext uri="{BB962C8B-B14F-4D97-AF65-F5344CB8AC3E}">
        <p14:creationId xmlns:p14="http://schemas.microsoft.com/office/powerpoint/2010/main" val="40759145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gn="just">
              <a:lnSpc>
                <a:spcPct val="100000"/>
              </a:lnSpc>
              <a:buFont typeface="Wingdings" panose="05000000000000000000" pitchFamily="2" charset="2"/>
              <a:buChar char="l"/>
            </a:pPr>
            <a:r>
              <a:rPr lang="zh-TW" altLang="en-US" dirty="0" smtClean="0">
                <a:solidFill>
                  <a:srgbClr val="000000"/>
                </a:solidFill>
                <a:latin typeface="標楷體" charset="0"/>
                <a:ea typeface="標楷體" charset="0"/>
                <a:cs typeface="標楷體" charset="0"/>
              </a:rPr>
              <a:t>解釋理由書</a:t>
            </a:r>
            <a:endParaRPr lang="en-US" altLang="zh-TW" dirty="0" smtClean="0">
              <a:solidFill>
                <a:srgbClr val="000000"/>
              </a:solidFill>
              <a:latin typeface="標楷體" charset="0"/>
              <a:ea typeface="標楷體" charset="0"/>
              <a:cs typeface="標楷體" charset="0"/>
            </a:endParaRPr>
          </a:p>
          <a:p>
            <a:pPr lvl="2">
              <a:lnSpc>
                <a:spcPct val="100000"/>
              </a:lnSpc>
              <a:buFont typeface="Wingdings" panose="05000000000000000000" pitchFamily="2" charset="2"/>
              <a:buChar char="p"/>
            </a:pPr>
            <a:r>
              <a:rPr lang="zh-TW" altLang="en-US" dirty="0" smtClean="0">
                <a:solidFill>
                  <a:srgbClr val="000000"/>
                </a:solidFill>
                <a:latin typeface="標楷體" charset="0"/>
                <a:ea typeface="標楷體" charset="0"/>
                <a:cs typeface="標楷體" charset="0"/>
              </a:rPr>
              <a:t>大學</a:t>
            </a:r>
            <a:r>
              <a:rPr lang="zh-TW" altLang="en-US" dirty="0">
                <a:solidFill>
                  <a:srgbClr val="000000"/>
                </a:solidFill>
                <a:latin typeface="標楷體" charset="0"/>
                <a:ea typeface="標楷體" charset="0"/>
                <a:cs typeface="標楷體" charset="0"/>
              </a:rPr>
              <a:t>教學、研究及學生之學習自由均受憲法之保障，在法律規定範圍內享有自治之</a:t>
            </a:r>
            <a:r>
              <a:rPr lang="zh-TW" altLang="en-US" dirty="0" smtClean="0">
                <a:solidFill>
                  <a:srgbClr val="000000"/>
                </a:solidFill>
                <a:latin typeface="標楷體" charset="0"/>
                <a:ea typeface="標楷體" charset="0"/>
                <a:cs typeface="標楷體" charset="0"/>
              </a:rPr>
              <a:t>權</a:t>
            </a:r>
            <a:r>
              <a:rPr lang="zh-TW" altLang="en-US" dirty="0" smtClean="0">
                <a:solidFill>
                  <a:srgbClr val="000000"/>
                </a:solidFill>
                <a:ea typeface="標楷體" charset="0"/>
              </a:rPr>
              <a:t> </a:t>
            </a:r>
            <a:r>
              <a:rPr lang="en-US" altLang="zh-TW" dirty="0" smtClean="0"/>
              <a:t>(</a:t>
            </a:r>
            <a:r>
              <a:rPr lang="zh-TW" altLang="en-US" dirty="0" smtClean="0">
                <a:solidFill>
                  <a:srgbClr val="000000"/>
                </a:solidFill>
                <a:latin typeface="標楷體" charset="0"/>
                <a:ea typeface="標楷體" charset="0"/>
                <a:cs typeface="標楷體" charset="0"/>
              </a:rPr>
              <a:t>本</a:t>
            </a:r>
            <a:r>
              <a:rPr lang="zh-TW" altLang="en-US" dirty="0">
                <a:solidFill>
                  <a:srgbClr val="000000"/>
                </a:solidFill>
                <a:latin typeface="標楷體" charset="0"/>
                <a:ea typeface="標楷體" charset="0"/>
                <a:cs typeface="標楷體" charset="0"/>
              </a:rPr>
              <a:t>院釋字第五六三號解釋</a:t>
            </a:r>
            <a:r>
              <a:rPr lang="zh-TW" altLang="en-US" dirty="0" smtClean="0">
                <a:solidFill>
                  <a:srgbClr val="000000"/>
                </a:solidFill>
                <a:latin typeface="標楷體" charset="0"/>
                <a:ea typeface="標楷體" charset="0"/>
                <a:cs typeface="標楷體" charset="0"/>
              </a:rPr>
              <a:t>參照</a:t>
            </a:r>
            <a:r>
              <a:rPr lang="en-US" altLang="zh-TW" dirty="0" smtClean="0"/>
              <a:t>)</a:t>
            </a:r>
            <a:r>
              <a:rPr lang="zh-TW" altLang="en-US" dirty="0" smtClean="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為避免學術自由受國家不當干預，不僅行政監督應受相當之</a:t>
            </a:r>
            <a:r>
              <a:rPr lang="zh-TW" altLang="en-US" dirty="0" smtClean="0">
                <a:solidFill>
                  <a:srgbClr val="000000"/>
                </a:solidFill>
                <a:latin typeface="標楷體" charset="0"/>
                <a:ea typeface="標楷體" charset="0"/>
                <a:cs typeface="標楷體" charset="0"/>
              </a:rPr>
              <a:t>限制</a:t>
            </a:r>
            <a:r>
              <a:rPr lang="zh-TW" altLang="en-US" dirty="0" smtClean="0">
                <a:solidFill>
                  <a:srgbClr val="000000"/>
                </a:solidFill>
                <a:ea typeface="標楷體" charset="0"/>
              </a:rPr>
              <a:t> </a:t>
            </a:r>
            <a:r>
              <a:rPr lang="en-US" altLang="zh-TW" dirty="0" smtClean="0"/>
              <a:t>(</a:t>
            </a:r>
            <a:r>
              <a:rPr lang="zh-TW" altLang="en-US" dirty="0" smtClean="0">
                <a:solidFill>
                  <a:srgbClr val="000000"/>
                </a:solidFill>
                <a:latin typeface="標楷體" charset="0"/>
                <a:ea typeface="標楷體" charset="0"/>
                <a:cs typeface="標楷體" charset="0"/>
              </a:rPr>
              <a:t>本</a:t>
            </a:r>
            <a:r>
              <a:rPr lang="zh-TW" altLang="en-US" dirty="0">
                <a:solidFill>
                  <a:srgbClr val="000000"/>
                </a:solidFill>
                <a:latin typeface="標楷體" charset="0"/>
                <a:ea typeface="標楷體" charset="0"/>
                <a:cs typeface="標楷體" charset="0"/>
              </a:rPr>
              <a:t>院釋字第三八０號解釋</a:t>
            </a:r>
            <a:r>
              <a:rPr lang="zh-TW" altLang="en-US" dirty="0" smtClean="0">
                <a:solidFill>
                  <a:srgbClr val="000000"/>
                </a:solidFill>
                <a:latin typeface="標楷體" charset="0"/>
                <a:ea typeface="標楷體" charset="0"/>
                <a:cs typeface="標楷體" charset="0"/>
              </a:rPr>
              <a:t>參照</a:t>
            </a:r>
            <a:r>
              <a:rPr lang="en-US" altLang="zh-TW" dirty="0" smtClean="0"/>
              <a:t>)</a:t>
            </a:r>
            <a:r>
              <a:rPr lang="zh-TW" altLang="en-US" dirty="0" smtClean="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立法機關亦僅得在合理範圍內對大學事務加以</a:t>
            </a:r>
            <a:r>
              <a:rPr lang="zh-TW" altLang="en-US" dirty="0" smtClean="0">
                <a:solidFill>
                  <a:srgbClr val="000000"/>
                </a:solidFill>
                <a:latin typeface="標楷體" charset="0"/>
                <a:ea typeface="標楷體" charset="0"/>
                <a:cs typeface="標楷體" charset="0"/>
              </a:rPr>
              <a:t>規範</a:t>
            </a:r>
            <a:r>
              <a:rPr lang="zh-TW" altLang="en-US" dirty="0" smtClean="0">
                <a:solidFill>
                  <a:srgbClr val="000000"/>
                </a:solidFill>
                <a:ea typeface="標楷體" charset="0"/>
              </a:rPr>
              <a:t> </a:t>
            </a:r>
            <a:r>
              <a:rPr lang="en-US" altLang="zh-TW" dirty="0" smtClean="0"/>
              <a:t>(</a:t>
            </a:r>
            <a:r>
              <a:rPr lang="zh-TW" altLang="en-US" dirty="0" smtClean="0">
                <a:solidFill>
                  <a:srgbClr val="000000"/>
                </a:solidFill>
                <a:latin typeface="標楷體" charset="0"/>
                <a:ea typeface="標楷體" charset="0"/>
                <a:cs typeface="標楷體" charset="0"/>
              </a:rPr>
              <a:t>本</a:t>
            </a:r>
            <a:r>
              <a:rPr lang="zh-TW" altLang="en-US" dirty="0">
                <a:solidFill>
                  <a:srgbClr val="000000"/>
                </a:solidFill>
                <a:latin typeface="標楷體" charset="0"/>
                <a:ea typeface="標楷體" charset="0"/>
                <a:cs typeface="標楷體" charset="0"/>
              </a:rPr>
              <a:t>院釋字第五六三號、第六二六號解釋</a:t>
            </a:r>
            <a:r>
              <a:rPr lang="zh-TW" altLang="en-US" dirty="0" smtClean="0">
                <a:solidFill>
                  <a:srgbClr val="000000"/>
                </a:solidFill>
                <a:latin typeface="標楷體" charset="0"/>
                <a:ea typeface="標楷體" charset="0"/>
                <a:cs typeface="標楷體" charset="0"/>
              </a:rPr>
              <a:t>參照</a:t>
            </a:r>
            <a:r>
              <a:rPr lang="en-US" altLang="zh-TW" dirty="0" smtClean="0"/>
              <a:t>)</a:t>
            </a:r>
            <a:r>
              <a:rPr lang="zh-TW" altLang="en-US" dirty="0" smtClean="0">
                <a:solidFill>
                  <a:srgbClr val="000000"/>
                </a:solidFill>
                <a:latin typeface="標楷體" charset="0"/>
                <a:ea typeface="標楷體" charset="0"/>
                <a:cs typeface="標楷體" charset="0"/>
              </a:rPr>
              <a:t>，</a:t>
            </a:r>
            <a:r>
              <a:rPr lang="zh-TW" altLang="en-US" dirty="0">
                <a:solidFill>
                  <a:srgbClr val="000000"/>
                </a:solidFill>
                <a:latin typeface="標楷體" charset="0"/>
                <a:ea typeface="標楷體" charset="0"/>
                <a:cs typeface="標楷體" charset="0"/>
              </a:rPr>
              <a:t>受理行政爭訟之機關審理大學學生提起行政爭訟事件，亦應本於維護大學自治之原則，對大學之專業判斷予以適度之</a:t>
            </a:r>
            <a:r>
              <a:rPr lang="zh-TW" altLang="en-US" dirty="0" smtClean="0">
                <a:solidFill>
                  <a:srgbClr val="000000"/>
                </a:solidFill>
                <a:latin typeface="標楷體" charset="0"/>
                <a:ea typeface="標楷體" charset="0"/>
                <a:cs typeface="標楷體" charset="0"/>
              </a:rPr>
              <a:t>尊重</a:t>
            </a:r>
            <a:r>
              <a:rPr lang="zh-TW" altLang="en-US" dirty="0" smtClean="0">
                <a:solidFill>
                  <a:srgbClr val="000000"/>
                </a:solidFill>
                <a:ea typeface="標楷體" charset="0"/>
              </a:rPr>
              <a:t> </a:t>
            </a:r>
            <a:r>
              <a:rPr lang="en-US" altLang="zh-TW" dirty="0" smtClean="0"/>
              <a:t>(</a:t>
            </a:r>
            <a:r>
              <a:rPr lang="zh-TW" altLang="en-US" dirty="0" smtClean="0">
                <a:solidFill>
                  <a:srgbClr val="000000"/>
                </a:solidFill>
                <a:latin typeface="標楷體" charset="0"/>
                <a:ea typeface="標楷體" charset="0"/>
                <a:cs typeface="標楷體" charset="0"/>
              </a:rPr>
              <a:t>本</a:t>
            </a:r>
            <a:r>
              <a:rPr lang="zh-TW" altLang="en-US" dirty="0">
                <a:solidFill>
                  <a:srgbClr val="000000"/>
                </a:solidFill>
                <a:latin typeface="標楷體" charset="0"/>
                <a:ea typeface="標楷體" charset="0"/>
                <a:cs typeface="標楷體" charset="0"/>
              </a:rPr>
              <a:t>院釋字第四六二號解釋</a:t>
            </a:r>
            <a:r>
              <a:rPr lang="zh-TW" altLang="en-US" dirty="0" smtClean="0">
                <a:solidFill>
                  <a:srgbClr val="000000"/>
                </a:solidFill>
                <a:latin typeface="標楷體" charset="0"/>
                <a:ea typeface="標楷體" charset="0"/>
                <a:cs typeface="標楷體" charset="0"/>
              </a:rPr>
              <a:t>參照</a:t>
            </a:r>
            <a:r>
              <a:rPr lang="en-US" altLang="zh-TW" dirty="0" smtClean="0"/>
              <a:t>)</a:t>
            </a:r>
            <a:r>
              <a:rPr lang="zh-TW" altLang="en-US" dirty="0" smtClean="0">
                <a:solidFill>
                  <a:srgbClr val="000000"/>
                </a:solidFill>
                <a:latin typeface="標楷體" charset="0"/>
                <a:ea typeface="標楷體" charset="0"/>
                <a:cs typeface="標楷體" charset="0"/>
              </a:rPr>
              <a:t>。</a:t>
            </a:r>
            <a:r>
              <a:rPr lang="en-US" altLang="zh-TW" dirty="0" smtClean="0">
                <a:solidFill>
                  <a:srgbClr val="000000"/>
                </a:solidFill>
                <a:latin typeface="標楷體" charset="0"/>
                <a:ea typeface="標楷體" charset="0"/>
                <a:cs typeface="標楷體" charset="0"/>
              </a:rPr>
              <a:t>……</a:t>
            </a:r>
            <a:endParaRPr lang="zh-TW" altLang="en-US" dirty="0">
              <a:solidFill>
                <a:srgbClr val="000000"/>
              </a:solidFill>
              <a:latin typeface="標楷體" charset="0"/>
              <a:ea typeface="標楷體" charset="0"/>
              <a:cs typeface="標楷體" charset="0"/>
            </a:endParaRPr>
          </a:p>
          <a:p>
            <a:pPr lvl="2" fontAlgn="ctr">
              <a:lnSpc>
                <a:spcPct val="100000"/>
              </a:lnSpc>
            </a:pPr>
            <a:endParaRPr lang="zh-Hant" altLang="en-US" sz="1900" dirty="0">
              <a:solidFill>
                <a:srgbClr val="000000"/>
              </a:solidFill>
            </a:endParaRPr>
          </a:p>
        </p:txBody>
      </p:sp>
    </p:spTree>
    <p:extLst>
      <p:ext uri="{BB962C8B-B14F-4D97-AF65-F5344CB8AC3E}">
        <p14:creationId xmlns:p14="http://schemas.microsoft.com/office/powerpoint/2010/main" val="22836281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gn="just">
              <a:lnSpc>
                <a:spcPct val="100000"/>
              </a:lnSpc>
              <a:buFont typeface="Wingdings" panose="05000000000000000000" pitchFamily="2" charset="2"/>
              <a:buChar char="l"/>
            </a:pPr>
            <a:r>
              <a:rPr lang="zh-TW" altLang="en-US" dirty="0" smtClean="0">
                <a:solidFill>
                  <a:srgbClr val="000000"/>
                </a:solidFill>
                <a:latin typeface="標楷體" charset="0"/>
                <a:ea typeface="標楷體" charset="0"/>
                <a:cs typeface="標楷體" charset="0"/>
              </a:rPr>
              <a:t>許宗力大法官協同意見書</a:t>
            </a:r>
            <a:endParaRPr lang="en-US" altLang="zh-TW" dirty="0" smtClean="0">
              <a:solidFill>
                <a:srgbClr val="000000"/>
              </a:solidFill>
              <a:latin typeface="標楷體" charset="0"/>
              <a:ea typeface="標楷體" charset="0"/>
              <a:cs typeface="標楷體" charset="0"/>
            </a:endParaRPr>
          </a:p>
          <a:p>
            <a:pPr lvl="2">
              <a:lnSpc>
                <a:spcPct val="100000"/>
              </a:lnSpc>
              <a:buFont typeface="Wingdings" panose="05000000000000000000" pitchFamily="2" charset="2"/>
              <a:buChar char="p"/>
            </a:pPr>
            <a:r>
              <a:rPr lang="en-US" altLang="zh-TW"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1</a:t>
            </a:r>
            <a:r>
              <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rPr>
              <a:t>. </a:t>
            </a: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認真對待學生之權利</a:t>
            </a:r>
            <a:r>
              <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rPr>
              <a:t>—</a:t>
            </a: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學生可能受學校公權力措施影響之權利，非僅受教育權一端，亦非凡無涉受教育權者均屬影響</a:t>
            </a:r>
            <a:r>
              <a:rPr lang="zh-TW" altLang="en-US"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輕微</a:t>
            </a:r>
            <a:endPar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endParaRPr>
          </a:p>
          <a:p>
            <a:pPr marL="1165225" lvl="2" indent="-182563">
              <a:lnSpc>
                <a:spcPct val="100000"/>
              </a:lnSpc>
              <a:buFont typeface="Wingdings" panose="05000000000000000000" pitchFamily="2" charset="2"/>
              <a:buChar char="u"/>
            </a:pPr>
            <a:r>
              <a:rPr lang="zh-TW" altLang="en-US" sz="1500" dirty="0">
                <a:solidFill>
                  <a:srgbClr val="000000"/>
                </a:solidFill>
                <a:latin typeface="Times New Roman"/>
                <a:ea typeface="標楷體" charset="0"/>
                <a:cs typeface="Times New Roman"/>
              </a:rPr>
              <a:t>「</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我們固然不妨承認某些人民因職業與身分，與國家有較為緊密的關係，因此在所涉事務上得降低法律保留的密度，或在具體行政爭訟事件中放寬司法審查的標準，但</a:t>
            </a:r>
            <a:r>
              <a:rPr lang="zh-TW" altLang="en-US" sz="1500" b="1" u="sng" dirty="0">
                <a:solidFill>
                  <a:srgbClr val="000000"/>
                </a:solidFill>
                <a:effectLst>
                  <a:outerShdw blurRad="38100" dist="38100" dir="2700000" algn="tl">
                    <a:srgbClr val="000000">
                      <a:alpha val="43137"/>
                    </a:srgbClr>
                  </a:outerShdw>
                </a:effectLst>
                <a:latin typeface="Times New Roman"/>
                <a:ea typeface="標楷體" charset="0"/>
                <a:cs typeface="Times New Roman"/>
              </a:rPr>
              <a:t>身分絕非一概關閉行政爭訟大門的當然理由</a:t>
            </a:r>
            <a:r>
              <a:rPr lang="zh-TW" altLang="en-US" sz="1500" dirty="0" smtClean="0">
                <a:solidFill>
                  <a:srgbClr val="000000"/>
                </a:solidFill>
                <a:latin typeface="Times New Roman"/>
                <a:ea typeface="標楷體" charset="0"/>
                <a:cs typeface="Times New Roman"/>
              </a:rPr>
              <a:t>。</a:t>
            </a:r>
            <a:r>
              <a:rPr lang="en-US" altLang="zh-TW" sz="1500" dirty="0" smtClean="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受特別權力關係教條及「經營關係」「管理關係」區分理論影響，所發展出的重大影響理論</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明顯失卻立足的堅強</a:t>
            </a:r>
            <a:r>
              <a:rPr lang="zh-TW" altLang="en-US" sz="1500" dirty="0">
                <a:solidFill>
                  <a:srgbClr val="000000"/>
                </a:solidFill>
                <a:latin typeface="Times New Roman"/>
                <a:ea typeface="標楷體" charset="0"/>
                <a:cs typeface="Times New Roman"/>
              </a:rPr>
              <a:t>基礎</a:t>
            </a:r>
            <a:r>
              <a:rPr lang="zh-TW" altLang="en-US" sz="1500" dirty="0" smtClean="0">
                <a:solidFill>
                  <a:srgbClr val="000000"/>
                </a:solidFill>
                <a:latin typeface="Times New Roman"/>
                <a:ea typeface="標楷體" charset="0"/>
                <a:cs typeface="Times New Roman"/>
              </a:rPr>
              <a:t>。</a:t>
            </a:r>
            <a:r>
              <a:rPr lang="en-US" altLang="zh-TW" sz="1500" dirty="0" smtClean="0">
                <a:solidFill>
                  <a:srgbClr val="000000"/>
                </a:solidFill>
                <a:latin typeface="Times New Roman"/>
                <a:ea typeface="標楷體" charset="0"/>
                <a:cs typeface="Times New Roman"/>
              </a:rPr>
              <a:t>……</a:t>
            </a:r>
            <a:r>
              <a:rPr lang="zh-TW" altLang="en-US" sz="1500" dirty="0" smtClean="0">
                <a:solidFill>
                  <a:srgbClr val="000000"/>
                </a:solidFill>
                <a:latin typeface="Times New Roman"/>
                <a:ea typeface="標楷體" charset="0"/>
                <a:cs typeface="Times New Roman"/>
              </a:rPr>
              <a:t>」</a:t>
            </a:r>
            <a:endParaRPr lang="zh-TW" altLang="en-US" sz="1500" dirty="0">
              <a:solidFill>
                <a:srgbClr val="000000"/>
              </a:solidFill>
              <a:latin typeface="Times New Roman"/>
              <a:ea typeface="標楷體" charset="0"/>
              <a:cs typeface="Times New Roman"/>
            </a:endParaRPr>
          </a:p>
          <a:p>
            <a:pPr lvl="2" fontAlgn="ctr">
              <a:lnSpc>
                <a:spcPct val="100000"/>
              </a:lnSpc>
            </a:pPr>
            <a:endParaRPr lang="zh-Hant" altLang="en-US" sz="1900" dirty="0">
              <a:solidFill>
                <a:srgbClr val="000000"/>
              </a:solidFill>
              <a:latin typeface="Times New Roman"/>
              <a:cs typeface="Times New Roman"/>
            </a:endParaRPr>
          </a:p>
        </p:txBody>
      </p:sp>
    </p:spTree>
    <p:extLst>
      <p:ext uri="{BB962C8B-B14F-4D97-AF65-F5344CB8AC3E}">
        <p14:creationId xmlns:p14="http://schemas.microsoft.com/office/powerpoint/2010/main" val="929098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gn="just">
              <a:lnSpc>
                <a:spcPct val="100000"/>
              </a:lnSpc>
              <a:buFont typeface="Wingdings" panose="05000000000000000000" pitchFamily="2" charset="2"/>
              <a:buChar char="l"/>
            </a:pPr>
            <a:r>
              <a:rPr lang="zh-TW" altLang="en-US" dirty="0" smtClean="0">
                <a:solidFill>
                  <a:srgbClr val="000000"/>
                </a:solidFill>
                <a:latin typeface="標楷體" charset="0"/>
                <a:ea typeface="標楷體" charset="0"/>
                <a:cs typeface="標楷體" charset="0"/>
              </a:rPr>
              <a:t>許宗力大法官協同意見書</a:t>
            </a:r>
            <a:endParaRPr lang="en-US" altLang="zh-TW" dirty="0" smtClean="0">
              <a:solidFill>
                <a:srgbClr val="000000"/>
              </a:solidFill>
              <a:latin typeface="標楷體" charset="0"/>
              <a:ea typeface="標楷體" charset="0"/>
              <a:cs typeface="標楷體" charset="0"/>
            </a:endParaRPr>
          </a:p>
          <a:p>
            <a:pPr lvl="2">
              <a:lnSpc>
                <a:spcPct val="100000"/>
              </a:lnSpc>
              <a:buFont typeface="Wingdings" panose="05000000000000000000" pitchFamily="2" charset="2"/>
              <a:buChar char="p"/>
            </a:pPr>
            <a:r>
              <a:rPr lang="en-US" altLang="zh-TW"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1</a:t>
            </a:r>
            <a:r>
              <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rPr>
              <a:t>. </a:t>
            </a: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認真對待學生之權利</a:t>
            </a:r>
            <a:r>
              <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rPr>
              <a:t>—</a:t>
            </a: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學生可能受學校公權力措施影響之權利，非僅受教育權一端，亦非凡無涉受教育權</a:t>
            </a:r>
            <a:r>
              <a:rPr lang="zh-TW" altLang="en-US"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者均屬影響</a:t>
            </a:r>
            <a:r>
              <a:rPr lang="zh-TW" altLang="en-US"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輕微</a:t>
            </a:r>
            <a:endPar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endParaRPr>
          </a:p>
          <a:p>
            <a:pPr marL="1165225" lvl="2" indent="-182563">
              <a:lnSpc>
                <a:spcPct val="100000"/>
              </a:lnSpc>
              <a:buFont typeface="Wingdings" panose="05000000000000000000" pitchFamily="2" charset="2"/>
              <a:buChar char="u"/>
            </a:pPr>
            <a:r>
              <a:rPr lang="zh-TW" altLang="en-US" sz="1500" dirty="0" smtClean="0">
                <a:solidFill>
                  <a:srgbClr val="000000"/>
                </a:solidFill>
                <a:latin typeface="標楷體" charset="0"/>
                <a:ea typeface="標楷體" charset="0"/>
                <a:cs typeface="標楷體" charset="0"/>
              </a:rPr>
              <a:t>「</a:t>
            </a:r>
            <a:r>
              <a:rPr lang="en-US" altLang="zh-TW" sz="1500" dirty="0" smtClean="0">
                <a:solidFill>
                  <a:srgbClr val="000000"/>
                </a:solidFill>
                <a:latin typeface="標楷體" charset="0"/>
                <a:ea typeface="標楷體" charset="0"/>
                <a:cs typeface="標楷體" charset="0"/>
              </a:rPr>
              <a:t>……</a:t>
            </a:r>
            <a:r>
              <a:rPr lang="zh-TW" altLang="en-US" sz="1500" dirty="0">
                <a:solidFill>
                  <a:srgbClr val="000000"/>
                </a:solidFill>
                <a:latin typeface="標楷體" charset="0"/>
                <a:ea typeface="標楷體" charset="0"/>
                <a:cs typeface="標楷體" charset="0"/>
              </a:rPr>
              <a:t>學校是涵養陶成學生人格、培育公民意識的重要階段，尤其大專院校的學生，同時是公民社會的成員。充分肯認</a:t>
            </a:r>
            <a:r>
              <a:rPr lang="zh-TW" altLang="en-US" sz="15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學生身為教育主體的地位</a:t>
            </a:r>
            <a:r>
              <a:rPr lang="zh-TW" altLang="en-US" sz="1500"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；重視</a:t>
            </a:r>
            <a:r>
              <a:rPr lang="zh-TW" altLang="en-US" sz="15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自由、人格、言論、財產之於個人的高貴價值</a:t>
            </a:r>
            <a:r>
              <a:rPr lang="zh-TW" altLang="en-US" sz="1500" dirty="0">
                <a:solidFill>
                  <a:srgbClr val="000000"/>
                </a:solidFill>
                <a:latin typeface="標楷體" charset="0"/>
                <a:ea typeface="標楷體" charset="0"/>
                <a:cs typeface="標楷體" charset="0"/>
              </a:rPr>
              <a:t>，允許學生</a:t>
            </a:r>
            <a:r>
              <a:rPr lang="zh-TW" altLang="en-US" sz="1500" b="1" u="sng" dirty="0">
                <a:solidFill>
                  <a:srgbClr val="000000"/>
                </a:solidFill>
                <a:effectLst>
                  <a:outerShdw blurRad="38100" dist="38100" dir="2700000" algn="tl">
                    <a:srgbClr val="000000">
                      <a:alpha val="43137"/>
                    </a:srgbClr>
                  </a:outerShdw>
                </a:effectLst>
                <a:latin typeface="標楷體" charset="0"/>
                <a:ea typeface="標楷體" charset="0"/>
                <a:cs typeface="標楷體" charset="0"/>
              </a:rPr>
              <a:t>對不能甘服的處分與措施提起爭訟</a:t>
            </a:r>
            <a:r>
              <a:rPr lang="zh-TW" altLang="en-US" sz="1500" dirty="0">
                <a:solidFill>
                  <a:srgbClr val="000000"/>
                </a:solidFill>
                <a:latin typeface="標楷體" charset="0"/>
                <a:ea typeface="標楷體" charset="0"/>
                <a:cs typeface="標楷體" charset="0"/>
              </a:rPr>
              <a:t>，而不等閒斥為</a:t>
            </a:r>
            <a:r>
              <a:rPr lang="en-US" altLang="zh-TW" sz="1500" dirty="0">
                <a:solidFill>
                  <a:srgbClr val="000000"/>
                </a:solidFill>
                <a:latin typeface="標楷體" charset="0"/>
                <a:ea typeface="標楷體" charset="0"/>
                <a:cs typeface="標楷體" charset="0"/>
              </a:rPr>
              <a:t>『</a:t>
            </a:r>
            <a:r>
              <a:rPr lang="zh-TW" altLang="en-US" sz="1500" dirty="0">
                <a:solidFill>
                  <a:srgbClr val="000000"/>
                </a:solidFill>
                <a:latin typeface="標楷體" charset="0"/>
                <a:ea typeface="標楷體" charset="0"/>
                <a:cs typeface="標楷體" charset="0"/>
              </a:rPr>
              <a:t>權利未受侵害</a:t>
            </a:r>
            <a:r>
              <a:rPr lang="en-US" altLang="zh-TW" sz="1500" dirty="0">
                <a:solidFill>
                  <a:srgbClr val="000000"/>
                </a:solidFill>
                <a:latin typeface="標楷體" charset="0"/>
                <a:ea typeface="標楷體" charset="0"/>
                <a:cs typeface="標楷體" charset="0"/>
              </a:rPr>
              <a:t>』</a:t>
            </a:r>
            <a:r>
              <a:rPr lang="zh-TW" altLang="en-US" sz="1500" dirty="0">
                <a:solidFill>
                  <a:srgbClr val="000000"/>
                </a:solidFill>
                <a:latin typeface="標楷體" charset="0"/>
                <a:ea typeface="標楷體" charset="0"/>
                <a:cs typeface="標楷體" charset="0"/>
              </a:rPr>
              <a:t>，本身就是重要的公民機會教育，絕非否定教師及學校在教育上的專業判斷</a:t>
            </a:r>
            <a:r>
              <a:rPr lang="zh-TW" altLang="en-US" sz="1500" dirty="0" smtClean="0">
                <a:solidFill>
                  <a:srgbClr val="000000"/>
                </a:solidFill>
                <a:latin typeface="標楷體" charset="0"/>
                <a:ea typeface="標楷體" charset="0"/>
                <a:cs typeface="標楷體" charset="0"/>
              </a:rPr>
              <a:t>。</a:t>
            </a:r>
            <a:r>
              <a:rPr lang="en-US" altLang="zh-TW" sz="1500" dirty="0" smtClean="0">
                <a:solidFill>
                  <a:srgbClr val="000000"/>
                </a:solidFill>
                <a:latin typeface="標楷體" charset="0"/>
                <a:ea typeface="標楷體" charset="0"/>
                <a:cs typeface="標楷體" charset="0"/>
              </a:rPr>
              <a:t>…</a:t>
            </a:r>
            <a:r>
              <a:rPr lang="en-US" altLang="zh-TW" sz="1500" dirty="0">
                <a:solidFill>
                  <a:srgbClr val="000000"/>
                </a:solidFill>
                <a:latin typeface="標楷體" charset="0"/>
                <a:ea typeface="標楷體" charset="0"/>
                <a:cs typeface="標楷體" charset="0"/>
              </a:rPr>
              <a:t>…</a:t>
            </a:r>
            <a:r>
              <a:rPr lang="zh-TW" altLang="en-US" sz="1500" dirty="0">
                <a:solidFill>
                  <a:srgbClr val="000000"/>
                </a:solidFill>
                <a:latin typeface="標楷體" charset="0"/>
                <a:ea typeface="標楷體" charset="0"/>
                <a:cs typeface="標楷體" charset="0"/>
              </a:rPr>
              <a:t>」</a:t>
            </a:r>
          </a:p>
          <a:p>
            <a:pPr lvl="2" fontAlgn="ctr">
              <a:lnSpc>
                <a:spcPct val="100000"/>
              </a:lnSpc>
            </a:pPr>
            <a:endParaRPr lang="zh-Hant" altLang="en-US" sz="1900" dirty="0">
              <a:solidFill>
                <a:srgbClr val="000000"/>
              </a:solidFill>
              <a:latin typeface="Times New Roman"/>
              <a:cs typeface="Times New Roman"/>
            </a:endParaRPr>
          </a:p>
        </p:txBody>
      </p:sp>
    </p:spTree>
    <p:extLst>
      <p:ext uri="{BB962C8B-B14F-4D97-AF65-F5344CB8AC3E}">
        <p14:creationId xmlns:p14="http://schemas.microsoft.com/office/powerpoint/2010/main" val="41232316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gn="just">
              <a:lnSpc>
                <a:spcPct val="100000"/>
              </a:lnSpc>
              <a:buFont typeface="Wingdings" panose="05000000000000000000" pitchFamily="2" charset="2"/>
              <a:buChar char="l"/>
            </a:pPr>
            <a:r>
              <a:rPr lang="zh-TW" altLang="en-US" dirty="0" smtClean="0">
                <a:solidFill>
                  <a:srgbClr val="000000"/>
                </a:solidFill>
                <a:latin typeface="標楷體" charset="0"/>
                <a:ea typeface="標楷體" charset="0"/>
                <a:cs typeface="標楷體" charset="0"/>
              </a:rPr>
              <a:t>許宗力大法官協同意見書</a:t>
            </a:r>
            <a:endParaRPr lang="en-US" altLang="zh-TW" dirty="0" smtClean="0">
              <a:solidFill>
                <a:srgbClr val="000000"/>
              </a:solidFill>
              <a:latin typeface="標楷體" charset="0"/>
              <a:ea typeface="標楷體" charset="0"/>
              <a:cs typeface="標楷體" charset="0"/>
            </a:endParaRPr>
          </a:p>
          <a:p>
            <a:pPr lvl="2">
              <a:lnSpc>
                <a:spcPct val="100000"/>
              </a:lnSpc>
              <a:buFont typeface="Wingdings" panose="05000000000000000000" pitchFamily="2" charset="2"/>
              <a:buChar char="p"/>
            </a:pPr>
            <a:r>
              <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rPr>
              <a:t>2. </a:t>
            </a: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大學自治與學生之行政爭訟權不相扞</a:t>
            </a:r>
            <a:r>
              <a:rPr lang="zh-TW" altLang="en-US"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格</a:t>
            </a:r>
            <a:endPar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endParaRPr>
          </a:p>
          <a:p>
            <a:pPr marL="1165225" lvl="2" indent="-182563">
              <a:lnSpc>
                <a:spcPct val="100000"/>
              </a:lnSpc>
              <a:buFont typeface="Wingdings" panose="05000000000000000000" pitchFamily="2" charset="2"/>
              <a:buChar char="u"/>
            </a:pPr>
            <a:r>
              <a:rPr lang="zh-TW" altLang="en-US" sz="1500" dirty="0">
                <a:solidFill>
                  <a:srgbClr val="000000"/>
                </a:solidFill>
                <a:latin typeface="Times New Roman"/>
                <a:ea typeface="標楷體" charset="0"/>
                <a:cs typeface="Times New Roman"/>
              </a:rPr>
              <a:t>「基於大學自治，法院在具體爭訟事件中，必須審酌大學自治的事項範圍與專業判斷，給予大學適度之尊重，相應調整司法審查的密度，這意謂法院主要進行程序及適法性之審查，包含審查是否合乎比例原則等一般法治國行政之基本原則，除此之外則不取代大學之專業判斷。但無論如何，這是學生</a:t>
            </a:r>
            <a:r>
              <a:rPr lang="zh-TW" altLang="en-US" sz="1500" b="1" u="sng" dirty="0">
                <a:solidFill>
                  <a:srgbClr val="000000"/>
                </a:solidFill>
                <a:effectLst>
                  <a:outerShdw blurRad="38100" dist="38100" dir="2700000" algn="tl">
                    <a:srgbClr val="000000">
                      <a:alpha val="43137"/>
                    </a:srgbClr>
                  </a:outerShdw>
                </a:effectLst>
                <a:latin typeface="Times New Roman"/>
                <a:ea typeface="標楷體" charset="0"/>
                <a:cs typeface="Times New Roman"/>
              </a:rPr>
              <a:t>提起訴訟後，訴有無理由的</a:t>
            </a:r>
            <a:r>
              <a:rPr lang="zh-TW" altLang="en-US" sz="1500" b="1" u="sng"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問題</a:t>
            </a:r>
            <a:r>
              <a:rPr lang="en-US" altLang="zh-TW" sz="1500" dirty="0" smtClean="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司法成本的隱憂縱然正當，但建立在特別權力關係上所劃分的爭訟界線，只是一種欠缺說理的武斷</a:t>
            </a:r>
            <a:r>
              <a:rPr lang="zh-TW" altLang="en-US" sz="1500" dirty="0" smtClean="0">
                <a:solidFill>
                  <a:srgbClr val="000000"/>
                </a:solidFill>
                <a:latin typeface="Times New Roman"/>
                <a:ea typeface="標楷體" charset="0"/>
                <a:cs typeface="Times New Roman"/>
              </a:rPr>
              <a:t>拒絕。</a:t>
            </a:r>
            <a:r>
              <a:rPr lang="en-US" altLang="zh-TW" sz="1500" dirty="0" smtClean="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a:t>
            </a:r>
          </a:p>
        </p:txBody>
      </p:sp>
    </p:spTree>
    <p:extLst>
      <p:ext uri="{BB962C8B-B14F-4D97-AF65-F5344CB8AC3E}">
        <p14:creationId xmlns:p14="http://schemas.microsoft.com/office/powerpoint/2010/main" val="34361452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a:t>
            </a:r>
            <a:r>
              <a:rPr kumimoji="1" lang="zh-TW" altLang="en-US" b="1" dirty="0">
                <a:solidFill>
                  <a:srgbClr val="000000"/>
                </a:solidFill>
                <a:effectLst>
                  <a:outerShdw blurRad="38100" dist="38100" dir="2700000" algn="tl">
                    <a:srgbClr val="000000">
                      <a:alpha val="43137"/>
                    </a:srgbClr>
                  </a:outerShdw>
                </a:effectLst>
              </a:rPr>
              <a:t>字第 </a:t>
            </a:r>
            <a:r>
              <a:rPr kumimoji="1" lang="zh-TW" altLang="zh-TW" b="1" dirty="0">
                <a:solidFill>
                  <a:srgbClr val="000000"/>
                </a:solidFill>
                <a:effectLst>
                  <a:outerShdw blurRad="38100" dist="38100" dir="2700000" algn="tl">
                    <a:srgbClr val="000000">
                      <a:alpha val="43137"/>
                    </a:srgbClr>
                  </a:outerShdw>
                </a:effectLst>
              </a:rPr>
              <a:t>6</a:t>
            </a:r>
            <a:r>
              <a:rPr kumimoji="1" lang="en-US" altLang="zh-TW" b="1" dirty="0">
                <a:solidFill>
                  <a:srgbClr val="000000"/>
                </a:solidFill>
                <a:effectLst>
                  <a:outerShdw blurRad="38100" dist="38100" dir="2700000" algn="tl">
                    <a:srgbClr val="000000">
                      <a:alpha val="43137"/>
                    </a:srgbClr>
                  </a:outerShdw>
                </a:effectLst>
              </a:rPr>
              <a:t>84 </a:t>
            </a:r>
            <a:r>
              <a:rPr kumimoji="1" lang="zh-TW" altLang="en-US" b="1" dirty="0">
                <a:solidFill>
                  <a:srgbClr val="000000"/>
                </a:solidFill>
                <a:effectLst>
                  <a:outerShdw blurRad="38100" dist="38100" dir="2700000" algn="tl">
                    <a:srgbClr val="000000">
                      <a:alpha val="43137"/>
                    </a:srgbClr>
                  </a:outerShdw>
                </a:effectLst>
              </a:rPr>
              <a:t>號解釋 </a:t>
            </a:r>
            <a:r>
              <a:rPr lang="en-US" altLang="zh-TW" dirty="0"/>
              <a:t>(</a:t>
            </a:r>
            <a:r>
              <a:rPr kumimoji="1" lang="zh-TW" altLang="en-US" b="1" dirty="0">
                <a:solidFill>
                  <a:srgbClr val="000000"/>
                </a:solidFill>
                <a:effectLst>
                  <a:outerShdw blurRad="38100" dist="38100" dir="2700000" algn="tl">
                    <a:srgbClr val="000000">
                      <a:alpha val="43137"/>
                    </a:srgbClr>
                  </a:outerShdw>
                </a:effectLst>
              </a:rPr>
              <a:t>挺扁海報、選修 </a:t>
            </a:r>
            <a:r>
              <a:rPr kumimoji="1" lang="en-US" altLang="zh-TW" b="1" dirty="0">
                <a:solidFill>
                  <a:srgbClr val="000000"/>
                </a:solidFill>
                <a:effectLst>
                  <a:outerShdw blurRad="38100" dist="38100" dir="2700000" algn="tl">
                    <a:srgbClr val="000000">
                      <a:alpha val="43137"/>
                    </a:srgbClr>
                  </a:outerShdw>
                </a:effectLst>
              </a:rPr>
              <a:t>EMBA</a:t>
            </a:r>
            <a:r>
              <a:rPr kumimoji="1" lang="zh-TW" altLang="en-US" b="1" dirty="0">
                <a:solidFill>
                  <a:srgbClr val="000000"/>
                </a:solidFill>
                <a:effectLst>
                  <a:outerShdw blurRad="38100" dist="38100" dir="2700000" algn="tl">
                    <a:srgbClr val="000000">
                      <a:alpha val="43137"/>
                    </a:srgbClr>
                  </a:outerShdw>
                </a:effectLst>
              </a:rPr>
              <a:t> 學分案</a:t>
            </a:r>
            <a:r>
              <a:rPr lang="en-US" altLang="zh-TW" dirty="0" smtClean="0"/>
              <a:t>)</a:t>
            </a:r>
            <a:endParaRPr kumimoji="1" lang="en-US" altLang="zh-TW" b="1" dirty="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gn="just">
              <a:lnSpc>
                <a:spcPct val="100000"/>
              </a:lnSpc>
              <a:buFont typeface="Wingdings" panose="05000000000000000000" pitchFamily="2" charset="2"/>
              <a:buChar char="l"/>
            </a:pPr>
            <a:r>
              <a:rPr lang="zh-TW" altLang="en-US" dirty="0" smtClean="0">
                <a:solidFill>
                  <a:srgbClr val="000000"/>
                </a:solidFill>
                <a:latin typeface="Times New Roman"/>
                <a:ea typeface="標楷體" charset="0"/>
                <a:cs typeface="Times New Roman"/>
              </a:rPr>
              <a:t>許宗力大法官協同意見書</a:t>
            </a:r>
            <a:endParaRPr lang="en-US" altLang="zh-TW" dirty="0" smtClean="0">
              <a:solidFill>
                <a:srgbClr val="000000"/>
              </a:solidFill>
              <a:latin typeface="Times New Roman"/>
              <a:ea typeface="標楷體" charset="0"/>
              <a:cs typeface="Times New Roman"/>
            </a:endParaRPr>
          </a:p>
          <a:p>
            <a:pPr lvl="2">
              <a:lnSpc>
                <a:spcPct val="100000"/>
              </a:lnSpc>
              <a:buFont typeface="Wingdings" panose="05000000000000000000" pitchFamily="2" charset="2"/>
              <a:buChar char="p"/>
            </a:pPr>
            <a:r>
              <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rPr>
              <a:t>3. </a:t>
            </a: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中小學生的救濟權利問題當與本件為相同</a:t>
            </a:r>
            <a:r>
              <a:rPr lang="zh-TW" altLang="en-US"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處理</a:t>
            </a:r>
            <a:endPar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endParaRPr>
          </a:p>
          <a:p>
            <a:pPr marL="1165225" lvl="2" indent="-182563">
              <a:lnSpc>
                <a:spcPct val="100000"/>
              </a:lnSpc>
              <a:buFont typeface="Wingdings" panose="05000000000000000000" pitchFamily="2" charset="2"/>
              <a:buChar char="u"/>
            </a:pPr>
            <a:r>
              <a:rPr lang="zh-TW" altLang="en-US" sz="1500" dirty="0">
                <a:solidFill>
                  <a:srgbClr val="000000"/>
                </a:solidFill>
                <a:latin typeface="Times New Roman"/>
                <a:ea typeface="標楷體" charset="0"/>
                <a:cs typeface="Times New Roman"/>
              </a:rPr>
              <a:t>「</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多數意見的射程範圍亦限於大專院校學生</a:t>
            </a:r>
            <a:r>
              <a:rPr lang="en-US" altLang="zh-TW" sz="1500" dirty="0" smtClean="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本席認為</a:t>
            </a:r>
            <a:r>
              <a:rPr lang="zh-TW" altLang="en-US" sz="1500" b="1" u="sng" dirty="0">
                <a:solidFill>
                  <a:srgbClr val="000000"/>
                </a:solidFill>
                <a:effectLst>
                  <a:outerShdw blurRad="38100" dist="38100" dir="2700000" algn="tl">
                    <a:srgbClr val="000000">
                      <a:alpha val="43137"/>
                    </a:srgbClr>
                  </a:outerShdw>
                </a:effectLst>
                <a:latin typeface="Times New Roman"/>
                <a:ea typeface="標楷體" charset="0"/>
                <a:cs typeface="Times New Roman"/>
              </a:rPr>
              <a:t>有權利</a:t>
            </a:r>
            <a:r>
              <a:rPr lang="zh-TW" altLang="en-US" sz="1500" b="1" u="sng"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即有救濟</a:t>
            </a:r>
            <a:r>
              <a:rPr lang="zh-TW" altLang="en-US" sz="1500" dirty="0" smtClean="0">
                <a:solidFill>
                  <a:srgbClr val="000000"/>
                </a:solidFill>
                <a:latin typeface="Times New Roman"/>
                <a:ea typeface="標楷體" charset="0"/>
                <a:cs typeface="Times New Roman"/>
              </a:rPr>
              <a:t>不能僅因人民身分而有所折扣</a:t>
            </a:r>
            <a:r>
              <a:rPr lang="zh-TW" altLang="en-US" sz="1500" dirty="0">
                <a:solidFill>
                  <a:srgbClr val="000000"/>
                </a:solidFill>
                <a:latin typeface="Times New Roman"/>
                <a:ea typeface="標楷體" charset="0"/>
                <a:cs typeface="Times New Roman"/>
              </a:rPr>
              <a:t>，此一基本原則既然已經確立，</a:t>
            </a:r>
            <a:r>
              <a:rPr lang="zh-TW" altLang="en-US" sz="1500" b="1" u="sng" dirty="0">
                <a:solidFill>
                  <a:srgbClr val="000000"/>
                </a:solidFill>
                <a:effectLst>
                  <a:outerShdw blurRad="38100" dist="38100" dir="2700000" algn="tl">
                    <a:srgbClr val="000000">
                      <a:alpha val="43137"/>
                    </a:srgbClr>
                  </a:outerShdw>
                </a:effectLst>
                <a:latin typeface="Times New Roman"/>
                <a:ea typeface="標楷體" charset="0"/>
                <a:cs typeface="Times New Roman"/>
              </a:rPr>
              <a:t>中小學生也沒有理由例外</a:t>
            </a:r>
            <a:r>
              <a:rPr lang="zh-TW" altLang="en-US" sz="1500" dirty="0" smtClean="0">
                <a:solidFill>
                  <a:srgbClr val="000000"/>
                </a:solidFill>
                <a:latin typeface="Times New Roman"/>
                <a:ea typeface="標楷體" charset="0"/>
                <a:cs typeface="Times New Roman"/>
              </a:rPr>
              <a:t>。</a:t>
            </a:r>
            <a:r>
              <a:rPr lang="en-US" altLang="zh-TW" sz="1500" dirty="0" smtClean="0">
                <a:solidFill>
                  <a:srgbClr val="000000"/>
                </a:solidFill>
                <a:latin typeface="Times New Roman"/>
                <a:ea typeface="標楷體" charset="0"/>
                <a:cs typeface="Times New Roman"/>
              </a:rPr>
              <a:t>…</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a:t>
            </a:r>
            <a:endParaRPr lang="en-US" altLang="zh-TW" sz="1500" dirty="0">
              <a:solidFill>
                <a:srgbClr val="000000"/>
              </a:solidFill>
              <a:latin typeface="Times New Roman"/>
              <a:ea typeface="標楷體" charset="0"/>
              <a:cs typeface="Times New Roman"/>
            </a:endParaRPr>
          </a:p>
        </p:txBody>
      </p:sp>
    </p:spTree>
    <p:extLst>
      <p:ext uri="{BB962C8B-B14F-4D97-AF65-F5344CB8AC3E}">
        <p14:creationId xmlns:p14="http://schemas.microsoft.com/office/powerpoint/2010/main" val="39721550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釋字第 </a:t>
            </a:r>
            <a:r>
              <a:rPr kumimoji="1" lang="zh-TW" altLang="zh-TW" b="1" dirty="0" smtClean="0">
                <a:solidFill>
                  <a:srgbClr val="000000"/>
                </a:solidFill>
                <a:effectLst>
                  <a:outerShdw blurRad="38100" dist="38100" dir="2700000" algn="tl">
                    <a:srgbClr val="000000">
                      <a:alpha val="43137"/>
                    </a:srgbClr>
                  </a:outerShdw>
                </a:effectLst>
              </a:rPr>
              <a:t>6</a:t>
            </a:r>
            <a:r>
              <a:rPr kumimoji="1" lang="en-US" altLang="zh-TW" b="1" dirty="0" smtClean="0">
                <a:solidFill>
                  <a:srgbClr val="000000"/>
                </a:solidFill>
                <a:effectLst>
                  <a:outerShdw blurRad="38100" dist="38100" dir="2700000" algn="tl">
                    <a:srgbClr val="000000">
                      <a:alpha val="43137"/>
                    </a:srgbClr>
                  </a:outerShdw>
                </a:effectLst>
              </a:rPr>
              <a:t>84 </a:t>
            </a:r>
            <a:r>
              <a:rPr kumimoji="1" lang="zh-TW" altLang="en-US" b="1" dirty="0" smtClean="0">
                <a:solidFill>
                  <a:srgbClr val="000000"/>
                </a:solidFill>
                <a:effectLst>
                  <a:outerShdw blurRad="38100" dist="38100" dir="2700000" algn="tl">
                    <a:srgbClr val="000000">
                      <a:alpha val="43137"/>
                    </a:srgbClr>
                  </a:outerShdw>
                </a:effectLst>
              </a:rPr>
              <a:t>號解釋 </a:t>
            </a:r>
            <a:r>
              <a:rPr lang="en-US" altLang="zh-TW" dirty="0" smtClean="0"/>
              <a:t>(</a:t>
            </a:r>
            <a:r>
              <a:rPr kumimoji="1" lang="zh-TW" altLang="en-US" b="1" dirty="0" smtClean="0">
                <a:solidFill>
                  <a:srgbClr val="000000"/>
                </a:solidFill>
                <a:effectLst>
                  <a:outerShdw blurRad="38100" dist="38100" dir="2700000" algn="tl">
                    <a:srgbClr val="000000">
                      <a:alpha val="43137"/>
                    </a:srgbClr>
                  </a:outerShdw>
                </a:effectLst>
              </a:rPr>
              <a:t>挺扁海報、選修 </a:t>
            </a:r>
            <a:r>
              <a:rPr kumimoji="1" lang="en-US" altLang="zh-TW" b="1" dirty="0" smtClean="0">
                <a:solidFill>
                  <a:srgbClr val="000000"/>
                </a:solidFill>
                <a:effectLst>
                  <a:outerShdw blurRad="38100" dist="38100" dir="2700000" algn="tl">
                    <a:srgbClr val="000000">
                      <a:alpha val="43137"/>
                    </a:srgbClr>
                  </a:outerShdw>
                </a:effectLst>
              </a:rPr>
              <a:t>EMBA</a:t>
            </a:r>
            <a:r>
              <a:rPr kumimoji="1" lang="zh-TW" altLang="en-US" b="1" dirty="0" smtClean="0">
                <a:solidFill>
                  <a:srgbClr val="000000"/>
                </a:solidFill>
                <a:effectLst>
                  <a:outerShdw blurRad="38100" dist="38100" dir="2700000" algn="tl">
                    <a:srgbClr val="000000">
                      <a:alpha val="43137"/>
                    </a:srgbClr>
                  </a:outerShdw>
                </a:effectLst>
              </a:rPr>
              <a:t> 學分案</a:t>
            </a:r>
            <a:r>
              <a:rPr lang="en-US" altLang="zh-TW" dirty="0" smtClean="0"/>
              <a:t>)</a:t>
            </a:r>
            <a:endParaRPr kumimoji="1" lang="zh-TW" altLang="en-US" b="1" dirty="0" smtClean="0">
              <a:solidFill>
                <a:srgbClr val="000000"/>
              </a:solidFill>
              <a:effectLst>
                <a:outerShdw blurRad="38100" dist="38100" dir="2700000" algn="tl">
                  <a:srgbClr val="000000">
                    <a:alpha val="43137"/>
                  </a:srgbClr>
                </a:outerShdw>
              </a:effectLst>
            </a:endParaRPr>
          </a:p>
          <a:p>
            <a:pPr lvl="1" algn="just">
              <a:lnSpc>
                <a:spcPct val="100000"/>
              </a:lnSpc>
              <a:buFont typeface="Wingdings" panose="05000000000000000000" pitchFamily="2" charset="2"/>
              <a:buChar char="l"/>
            </a:pPr>
            <a:r>
              <a:rPr lang="zh-TW" altLang="en-US" dirty="0" smtClean="0">
                <a:solidFill>
                  <a:srgbClr val="000000"/>
                </a:solidFill>
                <a:latin typeface="Times New Roman"/>
                <a:ea typeface="標楷體" charset="0"/>
                <a:cs typeface="Times New Roman"/>
              </a:rPr>
              <a:t>許宗力大法官協同意見書</a:t>
            </a:r>
            <a:endParaRPr lang="en-US" altLang="zh-TW" dirty="0" smtClean="0">
              <a:solidFill>
                <a:srgbClr val="000000"/>
              </a:solidFill>
              <a:latin typeface="Times New Roman"/>
              <a:ea typeface="標楷體" charset="0"/>
              <a:cs typeface="Times New Roman"/>
            </a:endParaRPr>
          </a:p>
          <a:p>
            <a:pPr lvl="2" algn="just">
              <a:lnSpc>
                <a:spcPct val="100000"/>
              </a:lnSpc>
              <a:buFont typeface="Wingdings" panose="05000000000000000000" pitchFamily="2" charset="2"/>
              <a:buChar char="p"/>
            </a:pPr>
            <a:r>
              <a:rPr lang="en-US" altLang="zh-TW"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4</a:t>
            </a:r>
            <a:r>
              <a:rPr lang="en-US" altLang="zh-TW" b="1" dirty="0">
                <a:solidFill>
                  <a:srgbClr val="000000"/>
                </a:solidFill>
                <a:effectLst>
                  <a:outerShdw blurRad="38100" dist="38100" dir="2700000" algn="tl">
                    <a:srgbClr val="000000">
                      <a:alpha val="43137"/>
                    </a:srgbClr>
                  </a:outerShdw>
                </a:effectLst>
                <a:latin typeface="Times New Roman"/>
                <a:ea typeface="標楷體" charset="0"/>
                <a:cs typeface="Times New Roman"/>
              </a:rPr>
              <a:t>. </a:t>
            </a:r>
            <a:r>
              <a:rPr lang="zh-TW" altLang="en-US"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rPr>
              <a:t>結論</a:t>
            </a:r>
            <a:endParaRPr lang="en-US" altLang="zh-TW" b="1" dirty="0" smtClean="0">
              <a:solidFill>
                <a:srgbClr val="000000"/>
              </a:solidFill>
              <a:effectLst>
                <a:outerShdw blurRad="38100" dist="38100" dir="2700000" algn="tl">
                  <a:srgbClr val="000000">
                    <a:alpha val="43137"/>
                  </a:srgbClr>
                </a:outerShdw>
              </a:effectLst>
              <a:latin typeface="Times New Roman"/>
              <a:ea typeface="標楷體" charset="0"/>
              <a:cs typeface="Times New Roman"/>
            </a:endParaRPr>
          </a:p>
          <a:p>
            <a:pPr marL="1165225" lvl="2" indent="-182563" algn="just">
              <a:lnSpc>
                <a:spcPct val="100000"/>
              </a:lnSpc>
              <a:buFont typeface="Wingdings" panose="05000000000000000000" pitchFamily="2" charset="2"/>
              <a:buChar char="u"/>
            </a:pPr>
            <a:r>
              <a:rPr lang="zh-TW" altLang="en-US" sz="1500" dirty="0" smtClean="0">
                <a:solidFill>
                  <a:srgbClr val="000000"/>
                </a:solidFill>
                <a:latin typeface="Times New Roman"/>
                <a:ea typeface="標楷體" charset="0"/>
                <a:cs typeface="Times New Roman"/>
              </a:rPr>
              <a:t>「</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認真看待</a:t>
            </a:r>
            <a:r>
              <a:rPr lang="zh-TW" altLang="en-US" sz="1500" dirty="0" smtClean="0">
                <a:solidFill>
                  <a:srgbClr val="000000"/>
                </a:solidFill>
                <a:latin typeface="Times New Roman"/>
                <a:ea typeface="標楷體" charset="0"/>
                <a:cs typeface="Times New Roman"/>
              </a:rPr>
              <a:t>權利</a:t>
            </a:r>
            <a:r>
              <a:rPr lang="zh-TW" altLang="en-US" sz="1500" dirty="0" smtClean="0">
                <a:solidFill>
                  <a:srgbClr val="000000"/>
                </a:solidFill>
                <a:ea typeface="標楷體" charset="0"/>
              </a:rPr>
              <a:t> </a:t>
            </a:r>
            <a:r>
              <a:rPr lang="en-US" altLang="zh-TW" sz="1500" dirty="0" smtClean="0">
                <a:solidFill>
                  <a:srgbClr val="000000"/>
                </a:solidFill>
                <a:ea typeface="標楷體" charset="0"/>
              </a:rPr>
              <a:t>(Taking </a:t>
            </a:r>
            <a:r>
              <a:rPr lang="en-US" altLang="zh-TW" sz="1500" dirty="0">
                <a:solidFill>
                  <a:srgbClr val="000000"/>
                </a:solidFill>
                <a:ea typeface="標楷體" charset="0"/>
              </a:rPr>
              <a:t>Rights </a:t>
            </a:r>
            <a:r>
              <a:rPr lang="en-US" altLang="zh-TW" sz="1500" dirty="0" smtClean="0">
                <a:solidFill>
                  <a:srgbClr val="000000"/>
                </a:solidFill>
                <a:ea typeface="標楷體" charset="0"/>
              </a:rPr>
              <a:t>Seriously)</a:t>
            </a:r>
            <a:r>
              <a:rPr lang="en-US" altLang="zh-TW" sz="1500" dirty="0" smtClean="0">
                <a:solidFill>
                  <a:srgbClr val="000000"/>
                </a:solidFill>
                <a:latin typeface="Times New Roman"/>
                <a:ea typeface="標楷體" charset="0"/>
                <a:cs typeface="Times New Roman"/>
              </a:rPr>
              <a:t>……</a:t>
            </a:r>
            <a:r>
              <a:rPr lang="zh-TW" altLang="en-US" sz="1500" dirty="0" smtClean="0">
                <a:solidFill>
                  <a:srgbClr val="000000"/>
                </a:solidFill>
                <a:latin typeface="Times New Roman"/>
                <a:ea typeface="標楷體" charset="0"/>
                <a:cs typeface="Times New Roman"/>
              </a:rPr>
              <a:t>法</a:t>
            </a:r>
            <a:r>
              <a:rPr lang="zh-TW" altLang="en-US" sz="1500" dirty="0">
                <a:solidFill>
                  <a:srgbClr val="000000"/>
                </a:solidFill>
                <a:latin typeface="Times New Roman"/>
                <a:ea typeface="標楷體" charset="0"/>
                <a:cs typeface="Times New Roman"/>
              </a:rPr>
              <a:t>院爭訟是最後的救濟管道，</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身分</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不是理所當然剝奪最後救濟機會的藉口</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但是所謂</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最後</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救濟，卻往往意謂</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最起碼</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，亦即身為一個憲政國家的學生，最起碼所應享有、國家不能任意剝奪的訴訟權能</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而這正是剷除特別權力關係的重點所在</a:t>
            </a:r>
            <a:r>
              <a:rPr lang="zh-TW" altLang="en-US" sz="1500" dirty="0" smtClean="0">
                <a:solidFill>
                  <a:srgbClr val="000000"/>
                </a:solidFill>
                <a:latin typeface="Times New Roman"/>
                <a:ea typeface="標楷體" charset="0"/>
                <a:cs typeface="Times New Roman"/>
              </a:rPr>
              <a:t>。</a:t>
            </a:r>
            <a:r>
              <a:rPr lang="en-US" altLang="zh-TW" sz="1500" dirty="0" smtClean="0">
                <a:solidFill>
                  <a:srgbClr val="000000"/>
                </a:solidFill>
                <a:latin typeface="Times New Roman"/>
                <a:ea typeface="標楷體" charset="0"/>
                <a:cs typeface="Times New Roman"/>
              </a:rPr>
              <a:t>…</a:t>
            </a:r>
            <a:r>
              <a:rPr lang="en-US" altLang="zh-TW" sz="1500" dirty="0">
                <a:solidFill>
                  <a:srgbClr val="000000"/>
                </a:solidFill>
                <a:latin typeface="Times New Roman"/>
                <a:ea typeface="標楷體" charset="0"/>
                <a:cs typeface="Times New Roman"/>
              </a:rPr>
              <a:t>…</a:t>
            </a:r>
            <a:r>
              <a:rPr lang="zh-TW" altLang="en-US" sz="1500" dirty="0">
                <a:solidFill>
                  <a:srgbClr val="000000"/>
                </a:solidFill>
                <a:latin typeface="Times New Roman"/>
                <a:ea typeface="標楷體" charset="0"/>
                <a:cs typeface="Times New Roman"/>
              </a:rPr>
              <a:t>」</a:t>
            </a:r>
            <a:endParaRPr lang="en-US" altLang="zh-TW" sz="1500" dirty="0">
              <a:solidFill>
                <a:srgbClr val="000000"/>
              </a:solidFill>
              <a:latin typeface="Times New Roman"/>
              <a:ea typeface="標楷體" charset="0"/>
              <a:cs typeface="Times New Roman"/>
            </a:endParaRPr>
          </a:p>
        </p:txBody>
      </p:sp>
    </p:spTree>
    <p:extLst>
      <p:ext uri="{BB962C8B-B14F-4D97-AF65-F5344CB8AC3E}">
        <p14:creationId xmlns:p14="http://schemas.microsoft.com/office/powerpoint/2010/main" val="12556646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參、大學自治之內容</a:t>
            </a:r>
            <a:endParaRPr kumimoji="1" lang="zh-TW" altLang="en-US" dirty="0"/>
          </a:p>
        </p:txBody>
      </p:sp>
      <p:sp>
        <p:nvSpPr>
          <p:cNvPr id="3" name="內容版面配置區 2"/>
          <p:cNvSpPr>
            <a:spLocks noGrp="1"/>
          </p:cNvSpPr>
          <p:nvPr>
            <p:ph idx="1"/>
          </p:nvPr>
        </p:nvSpPr>
        <p:spPr/>
        <p:txBody>
          <a:bodyPr>
            <a:noAutofit/>
          </a:bodyPr>
          <a:lstStyle/>
          <a:p>
            <a:pPr>
              <a:lnSpc>
                <a:spcPct val="100000"/>
              </a:lnSpc>
            </a:pP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大學法</a:t>
            </a:r>
            <a:r>
              <a:rPr lang="en-US" altLang="zh-TW" sz="2100" dirty="0">
                <a:solidFill>
                  <a:srgbClr val="000000"/>
                </a:solidFill>
                <a:latin typeface="Times New Roman"/>
                <a:ea typeface="新細明體" charset="0"/>
                <a:cs typeface="Times New Roman"/>
                <a:hlinkClick r:id="rId2"/>
              </a:rPr>
              <a:t>http://law.moj.gov.tw/LawClass/LawAll.aspx?PCode=H0030001</a:t>
            </a:r>
            <a:endParaRPr lang="en-US" altLang="zh-TW" sz="2100" dirty="0">
              <a:solidFill>
                <a:srgbClr val="000000"/>
              </a:solidFill>
              <a:latin typeface="Times New Roman"/>
              <a:ea typeface="新細明體" charset="0"/>
              <a:cs typeface="Times New Roman"/>
            </a:endParaRPr>
          </a:p>
          <a:p>
            <a:pPr>
              <a:lnSpc>
                <a:spcPct val="100000"/>
              </a:lnSpc>
            </a:pP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人事自治</a:t>
            </a:r>
          </a:p>
          <a:p>
            <a:pPr>
              <a:lnSpc>
                <a:spcPct val="100000"/>
              </a:lnSpc>
            </a:pP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組織自治</a:t>
            </a:r>
          </a:p>
          <a:p>
            <a:pPr>
              <a:lnSpc>
                <a:spcPct val="100000"/>
              </a:lnSpc>
            </a:pP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財政自治</a:t>
            </a:r>
          </a:p>
          <a:p>
            <a:pPr>
              <a:lnSpc>
                <a:spcPct val="100000"/>
              </a:lnSpc>
            </a:pP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教學、研究自治</a:t>
            </a:r>
          </a:p>
          <a:p>
            <a:pPr>
              <a:lnSpc>
                <a:spcPct val="100000"/>
              </a:lnSpc>
            </a:pP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管理自治</a:t>
            </a:r>
          </a:p>
          <a:p>
            <a:pPr>
              <a:lnSpc>
                <a:spcPct val="100000"/>
              </a:lnSpc>
            </a:pPr>
            <a:r>
              <a:rPr lang="zh-TW" altLang="en-US" b="1" dirty="0">
                <a:solidFill>
                  <a:srgbClr val="000000"/>
                </a:solidFill>
                <a:effectLst>
                  <a:outerShdw blurRad="38100" dist="38100" dir="2700000" algn="tl">
                    <a:srgbClr val="000000">
                      <a:alpha val="43137"/>
                    </a:srgbClr>
                  </a:outerShdw>
                </a:effectLst>
                <a:latin typeface="Times New Roman"/>
                <a:ea typeface="標楷體" charset="0"/>
                <a:cs typeface="Times New Roman"/>
              </a:rPr>
              <a:t>參與自治人員</a:t>
            </a:r>
          </a:p>
        </p:txBody>
      </p:sp>
    </p:spTree>
    <p:extLst>
      <p:ext uri="{BB962C8B-B14F-4D97-AF65-F5344CB8AC3E}">
        <p14:creationId xmlns:p14="http://schemas.microsoft.com/office/powerpoint/2010/main" val="31242843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標題 1"/>
          <p:cNvSpPr>
            <a:spLocks noGrp="1"/>
          </p:cNvSpPr>
          <p:nvPr>
            <p:ph type="title"/>
          </p:nvPr>
        </p:nvSpPr>
        <p:spPr/>
        <p:txBody>
          <a:bodyPr/>
          <a:lstStyle/>
          <a:p>
            <a:r>
              <a:rPr lang="zh-TW" altLang="en-US" dirty="0">
                <a:latin typeface="標楷體" panose="03000509000000000000" pitchFamily="65" charset="-120"/>
                <a:cs typeface="微軟正黑體" charset="0"/>
              </a:rPr>
              <a:t>版權聲明</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976932718"/>
              </p:ext>
            </p:extLst>
          </p:nvPr>
        </p:nvGraphicFramePr>
        <p:xfrm>
          <a:off x="620713" y="963613"/>
          <a:ext cx="7886700" cy="3516313"/>
        </p:xfrm>
        <a:graphic>
          <a:graphicData uri="http://schemas.openxmlformats.org/drawingml/2006/table">
            <a:tbl>
              <a:tblPr/>
              <a:tblGrid>
                <a:gridCol w="588962"/>
                <a:gridCol w="1365250"/>
                <a:gridCol w="914400"/>
                <a:gridCol w="5018088"/>
              </a:tblGrid>
              <a:tr h="277813">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dirty="0">
                          <a:ln>
                            <a:noFill/>
                          </a:ln>
                          <a:solidFill>
                            <a:srgbClr val="FFFFFF"/>
                          </a:solidFill>
                          <a:effectLst/>
                          <a:latin typeface="Times New Roman" charset="0"/>
                          <a:ea typeface="標楷體" charset="0"/>
                        </a:rPr>
                        <a:t>頁碼</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作品</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版權圖示</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來源 </a:t>
                      </a:r>
                      <a:r>
                        <a:rPr kumimoji="0" lang="en-US" altLang="zh-TW" sz="900" b="1" i="0" u="none" strike="noStrike" cap="none" normalizeH="0" baseline="0">
                          <a:ln>
                            <a:noFill/>
                          </a:ln>
                          <a:solidFill>
                            <a:srgbClr val="FFFFFF"/>
                          </a:solidFill>
                          <a:effectLst/>
                          <a:latin typeface="Times New Roman" charset="0"/>
                          <a:ea typeface="Times New Roman" charset="0"/>
                          <a:cs typeface="Times New Roman" charset="0"/>
                        </a:rPr>
                        <a:t>/ </a:t>
                      </a:r>
                      <a:r>
                        <a:rPr kumimoji="0" lang="zh-TW" altLang="en-US" sz="900" b="1" i="0" u="none" strike="noStrike" cap="none" normalizeH="0" baseline="0">
                          <a:ln>
                            <a:noFill/>
                          </a:ln>
                          <a:solidFill>
                            <a:srgbClr val="FFFFFF"/>
                          </a:solidFill>
                          <a:effectLst/>
                          <a:latin typeface="Times New Roman" charset="0"/>
                          <a:ea typeface="標楷體" charset="0"/>
                        </a:rPr>
                        <a:t>作者</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39750">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Times New Roman" charset="0"/>
                          <a:ea typeface="Times New Roman" charset="0"/>
                          <a:cs typeface="Times New Roman" charset="0"/>
                        </a:rPr>
                        <a:t>1-</a:t>
                      </a:r>
                      <a:r>
                        <a:rPr kumimoji="0" lang="zh-TW" altLang="zh-TW" sz="1800" b="0" i="0" u="none" strike="noStrike" cap="none" normalizeH="0" baseline="0" dirty="0" smtClean="0">
                          <a:ln>
                            <a:noFill/>
                          </a:ln>
                          <a:solidFill>
                            <a:srgbClr val="000000"/>
                          </a:solidFill>
                          <a:effectLst/>
                          <a:latin typeface="Times New Roman" charset="0"/>
                          <a:ea typeface="標楷體" charset="0"/>
                          <a:cs typeface="+mn-cs"/>
                        </a:rPr>
                        <a:t>5</a:t>
                      </a:r>
                      <a:r>
                        <a:rPr kumimoji="0" lang="en-US" altLang="zh-TW" sz="1800" b="0" i="0" u="none" strike="noStrike" cap="none" normalizeH="0" baseline="0" dirty="0" smtClean="0">
                          <a:ln>
                            <a:noFill/>
                          </a:ln>
                          <a:solidFill>
                            <a:srgbClr val="000000"/>
                          </a:solidFill>
                          <a:effectLst/>
                          <a:latin typeface="Times New Roman" charset="0"/>
                          <a:ea typeface="標楷體" charset="0"/>
                          <a:cs typeface="+mn-cs"/>
                        </a:rPr>
                        <a:t>8</a:t>
                      </a:r>
                      <a:endParaRPr kumimoji="0" lang="zh-TW" altLang="en-US" sz="1800" b="0" i="0" u="none" strike="noStrike" cap="none" normalizeH="0" baseline="0" dirty="0">
                        <a:ln>
                          <a:noFill/>
                        </a:ln>
                        <a:solidFill>
                          <a:srgbClr val="000000"/>
                        </a:solidFill>
                        <a:effectLst/>
                        <a:latin typeface="Times New Roman" charset="0"/>
                        <a:ea typeface="標楷體" charset="0"/>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a:ln>
                          <a:noFill/>
                        </a:ln>
                        <a:solidFill>
                          <a:srgbClr val="000000"/>
                        </a:solidFill>
                        <a:effectLst/>
                        <a:latin typeface="Times New Roman" charset="0"/>
                        <a:ea typeface="標楷體"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a:ln>
                          <a:noFill/>
                        </a:ln>
                        <a:solidFill>
                          <a:srgbClr val="000000"/>
                        </a:solidFill>
                        <a:effectLst/>
                        <a:latin typeface="Times New Roman" charset="0"/>
                        <a:ea typeface="標楷體"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87313" marR="0" lvl="0" indent="4763"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簡報佈景主題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rPr>
                        <a:t>/</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 臺大開放式課程</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p>
                      <a:pPr marL="87313" marR="0" lvl="0" indent="4763"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chemeClr val="tx1"/>
                          </a:solidFill>
                          <a:effectLst/>
                          <a:latin typeface="Times New Roman" panose="02020603050405020304" pitchFamily="18" charset="0"/>
                          <a:ea typeface="標楷體" charset="0"/>
                          <a:cs typeface="Times New Roman" panose="02020603050405020304" pitchFamily="18" charset="0"/>
                        </a:rPr>
                        <a:t>本作品以</a:t>
                      </a:r>
                      <a:r>
                        <a:rPr kumimoji="0" lang="zh-TW" altLang="en-US" sz="900" b="0" i="0" u="sng"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創</a:t>
                      </a:r>
                      <a:r>
                        <a:rPr kumimoji="0" lang="zh-TW" altLang="en-US" sz="900" b="0" i="0" u="sng" strike="noStrike" cap="none" normalizeH="0" baseline="0" dirty="0">
                          <a:ln>
                            <a:noFill/>
                          </a:ln>
                          <a:solidFill>
                            <a:schemeClr val="tx1"/>
                          </a:solidFill>
                          <a:effectLst/>
                          <a:latin typeface="Times New Roman" panose="02020603050405020304" pitchFamily="18" charset="0"/>
                          <a:ea typeface="標楷體" charset="0"/>
                          <a:cs typeface="Times New Roman" panose="02020603050405020304" pitchFamily="18" charset="0"/>
                          <a:hlinkClick r:id="rId3"/>
                        </a:rPr>
                        <a:t>用 </a:t>
                      </a:r>
                      <a:r>
                        <a:rPr kumimoji="0" lang="en-US" altLang="zh-TW" sz="900" b="0" i="0" u="sng" strike="noStrike" cap="none" normalizeH="0" baseline="0" dirty="0">
                          <a:ln>
                            <a:noFill/>
                          </a:ln>
                          <a:solidFill>
                            <a:schemeClr val="tx1"/>
                          </a:solidFill>
                          <a:effectLst/>
                          <a:latin typeface="Times New Roman" panose="02020603050405020304" pitchFamily="18" charset="0"/>
                          <a:ea typeface="Times New Roman" charset="0"/>
                          <a:cs typeface="Times New Roman" panose="02020603050405020304" pitchFamily="18" charset="0"/>
                          <a:hlinkClick r:id="rId3"/>
                        </a:rPr>
                        <a:t>CC</a:t>
                      </a:r>
                      <a:r>
                        <a:rPr kumimoji="0" lang="zh-TW" altLang="en-US" sz="900" b="0" i="0" u="sng" strike="noStrike" cap="none" normalizeH="0" baseline="0" dirty="0">
                          <a:ln>
                            <a:noFill/>
                          </a:ln>
                          <a:solidFill>
                            <a:schemeClr val="tx1"/>
                          </a:solidFill>
                          <a:effectLst/>
                          <a:latin typeface="Times New Roman" panose="02020603050405020304" pitchFamily="18" charset="0"/>
                          <a:ea typeface="標楷體" charset="0"/>
                          <a:cs typeface="Times New Roman" panose="02020603050405020304" pitchFamily="18" charset="0"/>
                          <a:hlinkClick r:id="rId3"/>
                        </a:rPr>
                        <a:t>「姓名標示</a:t>
                      </a:r>
                      <a:r>
                        <a:rPr kumimoji="0" lang="en-US" altLang="zh-TW" sz="900" b="0" i="0" u="sng" strike="noStrike" cap="none" normalizeH="0" baseline="0" dirty="0">
                          <a:ln>
                            <a:noFill/>
                          </a:ln>
                          <a:solidFill>
                            <a:schemeClr val="tx1"/>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sng" strike="noStrike" cap="none" normalizeH="0" baseline="0" dirty="0">
                          <a:ln>
                            <a:noFill/>
                          </a:ln>
                          <a:solidFill>
                            <a:schemeClr val="tx1"/>
                          </a:solidFill>
                          <a:effectLst/>
                          <a:latin typeface="Times New Roman" panose="02020603050405020304" pitchFamily="18" charset="0"/>
                          <a:ea typeface="標楷體" charset="0"/>
                          <a:cs typeface="Times New Roman" panose="02020603050405020304" pitchFamily="18" charset="0"/>
                          <a:hlinkClick r:id="rId3"/>
                        </a:rPr>
                        <a:t>非商業性</a:t>
                      </a:r>
                      <a:r>
                        <a:rPr kumimoji="0" lang="en-US" altLang="zh-TW" sz="900" b="0" i="0" u="sng" strike="noStrike" cap="none" normalizeH="0" baseline="0" dirty="0">
                          <a:ln>
                            <a:noFill/>
                          </a:ln>
                          <a:solidFill>
                            <a:schemeClr val="tx1"/>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sng" strike="noStrike" cap="none" normalizeH="0" baseline="0" dirty="0">
                          <a:ln>
                            <a:noFill/>
                          </a:ln>
                          <a:solidFill>
                            <a:schemeClr val="tx1"/>
                          </a:solidFill>
                          <a:effectLst/>
                          <a:latin typeface="Times New Roman" panose="02020603050405020304" pitchFamily="18" charset="0"/>
                          <a:ea typeface="標楷體" charset="0"/>
                          <a:cs typeface="Times New Roman" panose="02020603050405020304" pitchFamily="18" charset="0"/>
                          <a:hlinkClick r:id="rId3"/>
                        </a:rPr>
                        <a:t>相同方式分享」臺灣 </a:t>
                      </a:r>
                      <a:r>
                        <a:rPr kumimoji="0" lang="en-US" altLang="zh-TW" sz="900" b="0" i="0" u="sng" strike="noStrike" cap="none" normalizeH="0" baseline="0" dirty="0">
                          <a:ln>
                            <a:noFill/>
                          </a:ln>
                          <a:solidFill>
                            <a:schemeClr val="tx1"/>
                          </a:solidFill>
                          <a:effectLst/>
                          <a:latin typeface="Times New Roman" panose="02020603050405020304" pitchFamily="18" charset="0"/>
                          <a:ea typeface="Times New Roman" charset="0"/>
                          <a:cs typeface="Times New Roman" panose="02020603050405020304" pitchFamily="18" charset="0"/>
                          <a:hlinkClick r:id="rId3"/>
                        </a:rPr>
                        <a:t>3.0</a:t>
                      </a:r>
                      <a:r>
                        <a:rPr kumimoji="0" lang="zh-TW" altLang="en-US" sz="900" b="0" i="0" u="sng" strike="noStrike" cap="none" normalizeH="0" baseline="0" dirty="0">
                          <a:ln>
                            <a:noFill/>
                          </a:ln>
                          <a:solidFill>
                            <a:schemeClr val="tx1"/>
                          </a:solidFill>
                          <a:effectLst/>
                          <a:latin typeface="Times New Roman" panose="02020603050405020304" pitchFamily="18" charset="0"/>
                          <a:ea typeface="標楷體" charset="0"/>
                          <a:cs typeface="Times New Roman" panose="02020603050405020304" pitchFamily="18" charset="0"/>
                          <a:hlinkClick r:id="rId3"/>
                        </a:rPr>
                        <a:t> 版</a:t>
                      </a:r>
                      <a:r>
                        <a:rPr kumimoji="0" lang="zh-TW" altLang="en-US" sz="900" b="0" i="0" u="none" strike="noStrike" cap="none" normalizeH="0" baseline="0" dirty="0">
                          <a:ln>
                            <a:noFill/>
                          </a:ln>
                          <a:solidFill>
                            <a:schemeClr val="tx1"/>
                          </a:solidFill>
                          <a:effectLst/>
                          <a:latin typeface="Times New Roman" panose="02020603050405020304" pitchFamily="18" charset="0"/>
                          <a:ea typeface="標楷體" charset="0"/>
                          <a:cs typeface="Times New Roman" panose="02020603050405020304" pitchFamily="18" charset="0"/>
                        </a:rPr>
                        <a:t>授權釋出。</a:t>
                      </a:r>
                      <a:endParaRPr kumimoji="0" lang="en-US" altLang="zh-TW" sz="900" b="0" i="0" u="none" strike="noStrike" cap="none" normalizeH="0" baseline="0" dirty="0">
                        <a:ln>
                          <a:noFill/>
                        </a:ln>
                        <a:solidFill>
                          <a:schemeClr val="tx1"/>
                        </a:solidFill>
                        <a:effectLst/>
                        <a:latin typeface="Times New Roman" panose="02020603050405020304" pitchFamily="18" charset="0"/>
                        <a:ea typeface="Times New Roman" charset="0"/>
                        <a:cs typeface="Times New Roman" panose="02020603050405020304" pitchFamily="18" charset="0"/>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r>
              <a:tr h="539750">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dirty="0" smtClean="0">
                          <a:ln>
                            <a:noFill/>
                          </a:ln>
                          <a:solidFill>
                            <a:schemeClr val="tx1"/>
                          </a:solidFill>
                          <a:effectLst/>
                          <a:latin typeface="Times New Roman" charset="0"/>
                          <a:ea typeface="標楷體" charset="0"/>
                        </a:rPr>
                        <a:t>2</a:t>
                      </a:r>
                      <a:r>
                        <a:rPr kumimoji="0" lang="en-US" altLang="zh-TW" sz="1800" b="0" i="0" u="none" strike="noStrike" cap="none" normalizeH="0" baseline="0" dirty="0" smtClean="0">
                          <a:ln>
                            <a:noFill/>
                          </a:ln>
                          <a:solidFill>
                            <a:schemeClr val="tx1"/>
                          </a:solidFill>
                          <a:effectLst/>
                          <a:latin typeface="Times New Roman" charset="0"/>
                          <a:ea typeface="標楷體" charset="0"/>
                        </a:rPr>
                        <a:t>7</a:t>
                      </a:r>
                      <a:endParaRPr kumimoji="0" lang="zh-TW" altLang="en-US" sz="1800" b="0" i="0" u="none" strike="noStrike" cap="none" normalizeH="0" baseline="0" dirty="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dirty="0">
                        <a:ln>
                          <a:noFill/>
                        </a:ln>
                        <a:solidFill>
                          <a:srgbClr val="000000"/>
                        </a:solidFill>
                        <a:effectLst/>
                        <a:latin typeface="Times New Roman" charset="0"/>
                        <a:ea typeface="新細明體" charset="0"/>
                        <a:cs typeface="新細明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dirty="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 法律學系 許宗力 教授</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 本作品以</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創用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CC</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「姓名標示</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非商業性</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相同方式分享」臺灣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3.0</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 版</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授權釋出。</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r>
              <a:tr h="539750">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dirty="0" smtClean="0">
                          <a:ln>
                            <a:noFill/>
                          </a:ln>
                          <a:solidFill>
                            <a:schemeClr val="tx1"/>
                          </a:solidFill>
                          <a:effectLst/>
                          <a:latin typeface="Times New Roman" charset="0"/>
                          <a:ea typeface="標楷體" charset="0"/>
                        </a:rPr>
                        <a:t>2</a:t>
                      </a:r>
                      <a:r>
                        <a:rPr kumimoji="0" lang="en-US" altLang="zh-TW" sz="1800" b="0" i="0" u="none" strike="noStrike" cap="none" normalizeH="0" baseline="0" dirty="0" smtClean="0">
                          <a:ln>
                            <a:noFill/>
                          </a:ln>
                          <a:solidFill>
                            <a:schemeClr val="tx1"/>
                          </a:solidFill>
                          <a:effectLst/>
                          <a:latin typeface="Times New Roman" charset="0"/>
                          <a:ea typeface="標楷體" charset="0"/>
                        </a:rPr>
                        <a:t>8</a:t>
                      </a:r>
                      <a:endParaRPr kumimoji="0" lang="zh-TW" altLang="en-US" sz="1800" b="0" i="0" u="none" strike="noStrike" cap="none" normalizeH="0" baseline="0" dirty="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zh-TW" altLang="en-US" sz="600" b="0" i="0" u="none" strike="noStrike" cap="none" normalizeH="0" baseline="0">
                        <a:ln>
                          <a:noFill/>
                        </a:ln>
                        <a:solidFill>
                          <a:schemeClr val="tx1"/>
                        </a:solidFill>
                        <a:effectLst/>
                        <a:latin typeface="Times New Roman" charset="0"/>
                        <a:ea typeface="標楷體" charset="0"/>
                      </a:endParaRPr>
                    </a:p>
                  </a:txBody>
                  <a:tcPr marL="137700" marR="81000"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rPr>
                        <a:t> 法律學</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系 許宗力 教授</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 本作品以</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創用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CC</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「姓名標示</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非商業性</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相同方式分享」臺灣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3.0</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 版</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授權釋出。</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r>
              <a:tr h="539750">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dirty="0" smtClean="0">
                          <a:ln>
                            <a:noFill/>
                          </a:ln>
                          <a:solidFill>
                            <a:schemeClr val="tx1"/>
                          </a:solidFill>
                          <a:effectLst/>
                          <a:latin typeface="Times New Roman" charset="0"/>
                          <a:ea typeface="標楷體" charset="0"/>
                        </a:rPr>
                        <a:t>3</a:t>
                      </a:r>
                      <a:r>
                        <a:rPr kumimoji="0" lang="en-US" altLang="zh-TW" sz="1800" b="0" i="0" u="none" strike="noStrike" cap="none" normalizeH="0" baseline="0" dirty="0" smtClean="0">
                          <a:ln>
                            <a:noFill/>
                          </a:ln>
                          <a:solidFill>
                            <a:schemeClr val="tx1"/>
                          </a:solidFill>
                          <a:effectLst/>
                          <a:latin typeface="Times New Roman" charset="0"/>
                          <a:ea typeface="標楷體" charset="0"/>
                        </a:rPr>
                        <a:t>7</a:t>
                      </a:r>
                      <a:endParaRPr kumimoji="0" lang="zh-TW" altLang="en-US" sz="1800" b="0" i="0" u="none" strike="noStrike" cap="none" normalizeH="0" baseline="0" dirty="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a:ln>
                          <a:noFill/>
                        </a:ln>
                        <a:solidFill>
                          <a:srgbClr val="000000"/>
                        </a:solidFill>
                        <a:effectLst/>
                        <a:latin typeface="Times New Roman" charset="0"/>
                        <a:ea typeface="新細明體" charset="0"/>
                        <a:cs typeface="新細明體" charset="0"/>
                      </a:endParaRPr>
                    </a:p>
                  </a:txBody>
                  <a:tcPr marL="182898" marR="182898" marT="51444" marB="514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dirty="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法律學系 許宗力 教授</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rPr>
                        <a:t>本</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作品以</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創用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CC</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「姓名標示</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非商業性</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相同方式分享」臺灣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3.0</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 版</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授權釋出。</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txBody>
                  <a:tcPr marL="182898" marR="182898" marT="51444" marB="514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r>
              <a:tr h="539750">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chemeClr val="tx1"/>
                          </a:solidFill>
                          <a:effectLst/>
                          <a:latin typeface="Times New Roman" charset="0"/>
                          <a:ea typeface="標楷體" charset="0"/>
                        </a:rPr>
                        <a:t>39</a:t>
                      </a:r>
                      <a:endParaRPr kumimoji="0" lang="zh-TW" altLang="en-US" sz="1800" b="0" i="0" u="none" strike="noStrike" cap="none" normalizeH="0" baseline="0" dirty="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dirty="0">
                        <a:ln>
                          <a:noFill/>
                        </a:ln>
                        <a:solidFill>
                          <a:schemeClr val="tx1"/>
                        </a:solidFill>
                        <a:effectLst/>
                        <a:latin typeface="標楷體" charset="0"/>
                        <a:ea typeface="標楷體" charset="0"/>
                        <a:cs typeface="標楷體" charset="0"/>
                      </a:endParaRPr>
                    </a:p>
                  </a:txBody>
                  <a:tcPr marL="183600" marR="108000" marT="51444" marB="514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法律學系 許宗力 教授</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rPr>
                        <a:t>本</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作品以</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創用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CC</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「姓名標示</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非商業性</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相同方式分享」臺灣 </a:t>
                      </a:r>
                      <a:r>
                        <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3.0</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 版</a:t>
                      </a:r>
                      <a:r>
                        <a:rPr kumimoji="0" lang="zh-TW" altLang="en-US" sz="900" b="0" i="0" u="none" strike="noStrike" cap="none" normalizeH="0" baseline="0" dirty="0">
                          <a:ln>
                            <a:noFill/>
                          </a:ln>
                          <a:solidFill>
                            <a:srgbClr val="000000"/>
                          </a:solidFill>
                          <a:effectLst/>
                          <a:latin typeface="Times New Roman" panose="02020603050405020304" pitchFamily="18" charset="0"/>
                          <a:ea typeface="標楷體" charset="0"/>
                          <a:cs typeface="Times New Roman" panose="02020603050405020304" pitchFamily="18" charset="0"/>
                        </a:rPr>
                        <a:t>授權釋出。</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txBody>
                  <a:tcPr marL="182898" marR="182898" marT="51444" marB="5144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r>
              <a:tr h="539750">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dirty="0" smtClean="0">
                          <a:ln>
                            <a:noFill/>
                          </a:ln>
                          <a:solidFill>
                            <a:srgbClr val="000000"/>
                          </a:solidFill>
                          <a:effectLst/>
                          <a:latin typeface="Times New Roman" charset="0"/>
                          <a:ea typeface="Times New Roman" charset="0"/>
                          <a:cs typeface="Times New Roman" charset="0"/>
                        </a:rPr>
                        <a:t>4</a:t>
                      </a:r>
                      <a:r>
                        <a:rPr kumimoji="0" lang="en-US" altLang="zh-TW" sz="1800" b="0" i="0" u="none" strike="noStrike" cap="none" normalizeH="0" baseline="0" dirty="0" smtClean="0">
                          <a:ln>
                            <a:noFill/>
                          </a:ln>
                          <a:solidFill>
                            <a:srgbClr val="000000"/>
                          </a:solidFill>
                          <a:effectLst/>
                          <a:latin typeface="Times New Roman" charset="0"/>
                          <a:ea typeface="Times New Roman" charset="0"/>
                          <a:cs typeface="Times New Roman" charset="0"/>
                        </a:rPr>
                        <a:t>3</a:t>
                      </a:r>
                      <a:endParaRPr kumimoji="0" lang="zh-TW" altLang="en-US" sz="1800" b="0" i="0" u="none" strike="noStrike" cap="none" normalizeH="0" baseline="0" dirty="0">
                        <a:ln>
                          <a:noFill/>
                        </a:ln>
                        <a:solidFill>
                          <a:srgbClr val="000000"/>
                        </a:solidFill>
                        <a:effectLst/>
                        <a:latin typeface="Times New Roman" charset="0"/>
                        <a:ea typeface="標楷體" charset="0"/>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dirty="0">
                        <a:ln>
                          <a:noFill/>
                        </a:ln>
                        <a:solidFill>
                          <a:srgbClr val="000000"/>
                        </a:solidFill>
                        <a:effectLst/>
                        <a:latin typeface="Times New Roman" charset="0"/>
                        <a:ea typeface="標楷體"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dirty="0">
                        <a:ln>
                          <a:noFill/>
                        </a:ln>
                        <a:solidFill>
                          <a:srgbClr val="000000"/>
                        </a:solidFill>
                        <a:effectLst/>
                        <a:latin typeface="Times New Roman" charset="0"/>
                        <a:ea typeface="標楷體"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rPr>
                        <a:t>    法律學系 許宗力 教授</a:t>
                      </a:r>
                      <a:endParaRPr kumimoji="0" lang="en-US" altLang="zh-TW" sz="900" b="0" i="0" u="none" strike="noStrike" cap="none" normalizeH="0" baseline="0" dirty="0" smtClean="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rPr>
                        <a:t>    </a:t>
                      </a: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rPr>
                        <a:t>本</a:t>
                      </a: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rPr>
                        <a:t>作品以</a:t>
                      </a: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創用 </a:t>
                      </a:r>
                      <a:r>
                        <a:rPr kumimoji="0" lang="en-US" altLang="zh-TW" sz="900" b="0" i="0" u="none" strike="noStrike" cap="none" normalizeH="0" baseline="0" dirty="0" smtClean="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CC</a:t>
                      </a: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「姓名標示</a:t>
                      </a:r>
                      <a:r>
                        <a:rPr kumimoji="0" lang="en-US" altLang="zh-TW" sz="900" b="0" i="0" u="none" strike="noStrike" cap="none" normalizeH="0" baseline="0" dirty="0" smtClean="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非商業性</a:t>
                      </a:r>
                      <a:r>
                        <a:rPr kumimoji="0" lang="en-US" altLang="zh-TW" sz="900" b="0" i="0" u="none" strike="noStrike" cap="none" normalizeH="0" baseline="0" dirty="0" smtClean="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 </a:t>
                      </a: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相同方式分享」臺灣 </a:t>
                      </a:r>
                      <a:r>
                        <a:rPr kumimoji="0" lang="en-US" altLang="zh-TW" sz="900" b="0" i="0" u="none" strike="noStrike" cap="none" normalizeH="0" baseline="0" dirty="0" smtClean="0">
                          <a:ln>
                            <a:noFill/>
                          </a:ln>
                          <a:solidFill>
                            <a:srgbClr val="000000"/>
                          </a:solidFill>
                          <a:effectLst/>
                          <a:latin typeface="Times New Roman" panose="02020603050405020304" pitchFamily="18" charset="0"/>
                          <a:ea typeface="Times New Roman" charset="0"/>
                          <a:cs typeface="Times New Roman" panose="02020603050405020304" pitchFamily="18" charset="0"/>
                          <a:hlinkClick r:id="rId3"/>
                        </a:rPr>
                        <a:t>3.0</a:t>
                      </a: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hlinkClick r:id="rId3"/>
                        </a:rPr>
                        <a:t> 版</a:t>
                      </a:r>
                      <a:r>
                        <a:rPr kumimoji="0" lang="zh-TW" altLang="en-US" sz="900" b="0" i="0" u="none" strike="noStrike" cap="none" normalizeH="0" baseline="0" dirty="0" smtClean="0">
                          <a:ln>
                            <a:noFill/>
                          </a:ln>
                          <a:solidFill>
                            <a:srgbClr val="000000"/>
                          </a:solidFill>
                          <a:effectLst/>
                          <a:latin typeface="Times New Roman" panose="02020603050405020304" pitchFamily="18" charset="0"/>
                          <a:ea typeface="標楷體" charset="0"/>
                          <a:cs typeface="Times New Roman" panose="02020603050405020304" pitchFamily="18" charset="0"/>
                        </a:rPr>
                        <a:t>授權釋出。</a:t>
                      </a:r>
                      <a:endParaRPr kumimoji="0" lang="en-US" altLang="zh-TW" sz="900" b="0" i="0" u="none" strike="noStrike" cap="none" normalizeH="0" baseline="0" dirty="0">
                        <a:ln>
                          <a:noFill/>
                        </a:ln>
                        <a:solidFill>
                          <a:srgbClr val="000000"/>
                        </a:solidFill>
                        <a:effectLst/>
                        <a:latin typeface="Times New Roman" panose="02020603050405020304" pitchFamily="18" charset="0"/>
                        <a:ea typeface="Times New Roman" charset="0"/>
                        <a:cs typeface="Times New Roman" panose="02020603050405020304" pitchFamily="18" charset="0"/>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7E8"/>
                    </a:solidFill>
                  </a:tcPr>
                </a:tc>
              </a:tr>
            </a:tbl>
          </a:graphicData>
        </a:graphic>
      </p:graphicFrame>
      <p:grpSp>
        <p:nvGrpSpPr>
          <p:cNvPr id="13" name="群組 12"/>
          <p:cNvGrpSpPr/>
          <p:nvPr/>
        </p:nvGrpSpPr>
        <p:grpSpPr>
          <a:xfrm>
            <a:off x="1246188" y="1330325"/>
            <a:ext cx="2110422" cy="3082505"/>
            <a:chOff x="1246188" y="1330325"/>
            <a:chExt cx="2110422" cy="3082505"/>
          </a:xfrm>
        </p:grpSpPr>
        <p:grpSp>
          <p:nvGrpSpPr>
            <p:cNvPr id="51248" name="群組 6"/>
            <p:cNvGrpSpPr>
              <a:grpSpLocks/>
            </p:cNvGrpSpPr>
            <p:nvPr/>
          </p:nvGrpSpPr>
          <p:grpSpPr bwMode="auto">
            <a:xfrm>
              <a:off x="1246188" y="1330325"/>
              <a:ext cx="2106101" cy="361739"/>
              <a:chOff x="1661252" y="1773721"/>
              <a:chExt cx="2808474" cy="482400"/>
            </a:xfrm>
          </p:grpSpPr>
          <p:grpSp>
            <p:nvGrpSpPr>
              <p:cNvPr id="51250" name="群組 5"/>
              <p:cNvGrpSpPr>
                <a:grpSpLocks/>
              </p:cNvGrpSpPr>
              <p:nvPr/>
            </p:nvGrpSpPr>
            <p:grpSpPr bwMode="auto">
              <a:xfrm>
                <a:off x="1661252" y="1773721"/>
                <a:ext cx="1711049" cy="482400"/>
                <a:chOff x="1661252" y="1773721"/>
                <a:chExt cx="1711049" cy="482400"/>
              </a:xfrm>
            </p:grpSpPr>
            <p:pic>
              <p:nvPicPr>
                <p:cNvPr id="5125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1069" y="1774418"/>
                  <a:ext cx="831232" cy="48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1252" y="1773721"/>
                  <a:ext cx="850942" cy="48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51251" name="Picture 16" descr="\\140.112.59.229\資源平台\資源平台\版權\版權ICON與範例\Creative Commens台灣2.5\icon_by-nc-sa.tif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46508" y="1883015"/>
                <a:ext cx="823218" cy="28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群組 5"/>
            <p:cNvGrpSpPr/>
            <p:nvPr/>
          </p:nvGrpSpPr>
          <p:grpSpPr>
            <a:xfrm>
              <a:off x="1246188" y="1864690"/>
              <a:ext cx="2110422" cy="387860"/>
              <a:chOff x="1246188" y="1864690"/>
              <a:chExt cx="2110422" cy="387860"/>
            </a:xfrm>
          </p:grpSpPr>
          <p:pic>
            <p:nvPicPr>
              <p:cNvPr id="51249" name="Picture 16" descr="\\140.112.59.229\資源平台\資源平台\版權\版權ICON與範例\Creative Commens台灣2.5\icon_by-nc-sa.tif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39271" y="1952328"/>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46188" y="1864690"/>
                <a:ext cx="1283132" cy="387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 name="群組 8"/>
            <p:cNvGrpSpPr/>
            <p:nvPr/>
          </p:nvGrpSpPr>
          <p:grpSpPr>
            <a:xfrm>
              <a:off x="1246188" y="2356790"/>
              <a:ext cx="2101496" cy="495940"/>
              <a:chOff x="1246188" y="2356790"/>
              <a:chExt cx="2101496" cy="495940"/>
            </a:xfrm>
          </p:grpSpPr>
          <p:pic>
            <p:nvPicPr>
              <p:cNvPr id="51245" name="Picture 16" descr="\\140.112.59.229\資源平台\資源平台\版權\版權ICON與範例\Creative Commens台灣2.5\icon_by-nc-sa.tif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30345" y="2499579"/>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46188" y="2356790"/>
                <a:ext cx="1283132" cy="495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 name="群組 9"/>
            <p:cNvGrpSpPr/>
            <p:nvPr/>
          </p:nvGrpSpPr>
          <p:grpSpPr>
            <a:xfrm>
              <a:off x="1246188" y="2980823"/>
              <a:ext cx="2101496" cy="326605"/>
              <a:chOff x="1246188" y="2980823"/>
              <a:chExt cx="2101496" cy="326605"/>
            </a:xfrm>
          </p:grpSpPr>
          <p:pic>
            <p:nvPicPr>
              <p:cNvPr id="51246" name="Picture 16" descr="\\140.112.59.229\資源平台\資源平台\版權\版權ICON與範例\Creative Commens台灣2.5\icon_by-nc-sa.tif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30345" y="3045066"/>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46188" y="2980823"/>
                <a:ext cx="1270318" cy="326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群組 10"/>
            <p:cNvGrpSpPr/>
            <p:nvPr/>
          </p:nvGrpSpPr>
          <p:grpSpPr>
            <a:xfrm>
              <a:off x="1276668" y="3469512"/>
              <a:ext cx="2063396" cy="434271"/>
              <a:chOff x="1276668" y="3469512"/>
              <a:chExt cx="2063396" cy="434271"/>
            </a:xfrm>
          </p:grpSpPr>
          <p:pic>
            <p:nvPicPr>
              <p:cNvPr id="51247" name="Picture 16" descr="\\140.112.59.229\資源平台\資源平台\版權\版權ICON與範例\Creative Commens台灣2.5\icon_by-nc-sa.tif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2725" y="3571897"/>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76668" y="3469512"/>
                <a:ext cx="1207452" cy="434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2" name="群組 11"/>
            <p:cNvGrpSpPr/>
            <p:nvPr/>
          </p:nvGrpSpPr>
          <p:grpSpPr>
            <a:xfrm>
              <a:off x="1246188" y="4028007"/>
              <a:ext cx="2100238" cy="384823"/>
              <a:chOff x="1246188" y="4028007"/>
              <a:chExt cx="2100238" cy="384823"/>
            </a:xfrm>
          </p:grpSpPr>
          <p:pic>
            <p:nvPicPr>
              <p:cNvPr id="20" name="Picture 16" descr="\\140.112.59.229\資源平台\資源平台\版權\版權ICON與範例\Creative Commens台灣2.5\icon_by-nc-sa.tif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9087" y="4135907"/>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46188" y="4028007"/>
                <a:ext cx="1277770" cy="384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35948661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標題 1"/>
          <p:cNvSpPr>
            <a:spLocks noGrp="1"/>
          </p:cNvSpPr>
          <p:nvPr>
            <p:ph type="title"/>
          </p:nvPr>
        </p:nvSpPr>
        <p:spPr/>
        <p:txBody>
          <a:bodyPr/>
          <a:lstStyle/>
          <a:p>
            <a:r>
              <a:rPr lang="zh-TW" altLang="en-US" dirty="0">
                <a:latin typeface="標楷體" panose="03000509000000000000" pitchFamily="65" charset="-120"/>
                <a:cs typeface="微軟正黑體" charset="0"/>
              </a:rPr>
              <a:t>版權聲明</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617810578"/>
              </p:ext>
            </p:extLst>
          </p:nvPr>
        </p:nvGraphicFramePr>
        <p:xfrm>
          <a:off x="620713" y="963613"/>
          <a:ext cx="7886700" cy="817563"/>
        </p:xfrm>
        <a:graphic>
          <a:graphicData uri="http://schemas.openxmlformats.org/drawingml/2006/table">
            <a:tbl>
              <a:tblPr/>
              <a:tblGrid>
                <a:gridCol w="588962"/>
                <a:gridCol w="1365250"/>
                <a:gridCol w="914400"/>
                <a:gridCol w="5018088"/>
              </a:tblGrid>
              <a:tr h="277813">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dirty="0">
                          <a:ln>
                            <a:noFill/>
                          </a:ln>
                          <a:solidFill>
                            <a:srgbClr val="FFFFFF"/>
                          </a:solidFill>
                          <a:effectLst/>
                          <a:latin typeface="Times New Roman" charset="0"/>
                          <a:ea typeface="標楷體" charset="0"/>
                        </a:rPr>
                        <a:t>頁碼</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作品</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版權圖示</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來源 </a:t>
                      </a:r>
                      <a:r>
                        <a:rPr kumimoji="0" lang="en-US" altLang="zh-TW" sz="900" b="1" i="0" u="none" strike="noStrike" cap="none" normalizeH="0" baseline="0">
                          <a:ln>
                            <a:noFill/>
                          </a:ln>
                          <a:solidFill>
                            <a:srgbClr val="FFFFFF"/>
                          </a:solidFill>
                          <a:effectLst/>
                          <a:latin typeface="Times New Roman" charset="0"/>
                          <a:ea typeface="Times New Roman" charset="0"/>
                          <a:cs typeface="Times New Roman" charset="0"/>
                        </a:rPr>
                        <a:t>/ </a:t>
                      </a:r>
                      <a:r>
                        <a:rPr kumimoji="0" lang="zh-TW" altLang="en-US" sz="900" b="1" i="0" u="none" strike="noStrike" cap="none" normalizeH="0" baseline="0">
                          <a:ln>
                            <a:noFill/>
                          </a:ln>
                          <a:solidFill>
                            <a:srgbClr val="FFFFFF"/>
                          </a:solidFill>
                          <a:effectLst/>
                          <a:latin typeface="Times New Roman" charset="0"/>
                          <a:ea typeface="標楷體" charset="0"/>
                        </a:rPr>
                        <a:t>作者</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39750">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dirty="0" smtClean="0">
                          <a:ln>
                            <a:noFill/>
                          </a:ln>
                          <a:solidFill>
                            <a:schemeClr val="tx1"/>
                          </a:solidFill>
                          <a:effectLst/>
                          <a:latin typeface="Times New Roman" charset="0"/>
                          <a:ea typeface="標楷體" charset="0"/>
                        </a:rPr>
                        <a:t>4</a:t>
                      </a:r>
                      <a:r>
                        <a:rPr kumimoji="0" lang="en-US" altLang="zh-TW" sz="1800" b="0" i="0" u="none" strike="noStrike" cap="none" normalizeH="0" baseline="0" dirty="0" smtClean="0">
                          <a:ln>
                            <a:noFill/>
                          </a:ln>
                          <a:solidFill>
                            <a:schemeClr val="tx1"/>
                          </a:solidFill>
                          <a:effectLst/>
                          <a:latin typeface="Times New Roman" charset="0"/>
                          <a:ea typeface="標楷體" charset="0"/>
                        </a:rPr>
                        <a:t>4</a:t>
                      </a:r>
                      <a:endParaRPr kumimoji="0" lang="zh-TW" altLang="en-US" sz="1800" b="0" i="0" u="none" strike="noStrike" cap="none" normalizeH="0" baseline="0" dirty="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dirty="0">
                        <a:ln>
                          <a:noFill/>
                        </a:ln>
                        <a:solidFill>
                          <a:srgbClr val="000000"/>
                        </a:solidFill>
                        <a:effectLst/>
                        <a:latin typeface="Times New Roman" charset="0"/>
                        <a:ea typeface="新細明體" charset="0"/>
                        <a:cs typeface="新細明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dirty="0">
                        <a:ln>
                          <a:noFill/>
                        </a:ln>
                        <a:solidFill>
                          <a:schemeClr val="tx1"/>
                        </a:solidFill>
                        <a:effectLst/>
                        <a:latin typeface="Times New Roman" charset="0"/>
                        <a:ea typeface="標楷體"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charset="0"/>
                          <a:ea typeface="標楷體" charset="0"/>
                        </a:rPr>
                        <a:t> 法律學系 許宗力 教授</a:t>
                      </a:r>
                      <a:endParaRPr kumimoji="0" lang="en-US" altLang="zh-TW" sz="900" b="0" i="0" u="none" strike="noStrike" cap="none" normalizeH="0" baseline="0" dirty="0">
                        <a:ln>
                          <a:noFill/>
                        </a:ln>
                        <a:solidFill>
                          <a:srgbClr val="000000"/>
                        </a:solidFill>
                        <a:effectLst/>
                        <a:latin typeface="Times New Roman" charset="0"/>
                        <a:ea typeface="Times New Roman" charset="0"/>
                        <a:cs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charset="0"/>
                          <a:ea typeface="標楷體" charset="0"/>
                        </a:rPr>
                        <a:t> 本作品以</a:t>
                      </a:r>
                      <a:r>
                        <a:rPr kumimoji="0" lang="zh-TW" altLang="en-US" sz="900" b="0" i="0" u="none" strike="noStrike" cap="none" normalizeH="0" baseline="0" dirty="0">
                          <a:ln>
                            <a:noFill/>
                          </a:ln>
                          <a:solidFill>
                            <a:srgbClr val="000000"/>
                          </a:solidFill>
                          <a:effectLst/>
                          <a:latin typeface="Times New Roman" charset="0"/>
                          <a:ea typeface="標楷體" charset="0"/>
                          <a:hlinkClick r:id="rId3"/>
                        </a:rPr>
                        <a:t>創用 </a:t>
                      </a:r>
                      <a:r>
                        <a:rPr kumimoji="0" lang="en-US" altLang="zh-TW" sz="900" b="0" i="0" u="none" strike="noStrike" cap="none" normalizeH="0" baseline="0" dirty="0">
                          <a:ln>
                            <a:noFill/>
                          </a:ln>
                          <a:solidFill>
                            <a:srgbClr val="000000"/>
                          </a:solidFill>
                          <a:effectLst/>
                          <a:latin typeface="Times New Roman" charset="0"/>
                          <a:ea typeface="Times New Roman" charset="0"/>
                          <a:cs typeface="Times New Roman" charset="0"/>
                          <a:hlinkClick r:id="rId3"/>
                        </a:rPr>
                        <a:t>CC</a:t>
                      </a:r>
                      <a:r>
                        <a:rPr kumimoji="0" lang="zh-TW" altLang="en-US" sz="900" b="0" i="0" u="none" strike="noStrike" cap="none" normalizeH="0" baseline="0" dirty="0">
                          <a:ln>
                            <a:noFill/>
                          </a:ln>
                          <a:solidFill>
                            <a:srgbClr val="000000"/>
                          </a:solidFill>
                          <a:effectLst/>
                          <a:latin typeface="Times New Roman" charset="0"/>
                          <a:ea typeface="標楷體" charset="0"/>
                          <a:hlinkClick r:id="rId3"/>
                        </a:rPr>
                        <a:t>「姓名標示</a:t>
                      </a:r>
                      <a:r>
                        <a:rPr kumimoji="0" lang="en-US" altLang="zh-TW" sz="900" b="0" i="0" u="none" strike="noStrike" cap="none" normalizeH="0" baseline="0" dirty="0">
                          <a:ln>
                            <a:noFill/>
                          </a:ln>
                          <a:solidFill>
                            <a:srgbClr val="000000"/>
                          </a:solidFill>
                          <a:effectLst/>
                          <a:latin typeface="Times New Roman" charset="0"/>
                          <a:ea typeface="Times New Roman" charset="0"/>
                          <a:cs typeface="Times New Roman" charset="0"/>
                          <a:hlinkClick r:id="rId3"/>
                        </a:rPr>
                        <a:t>- </a:t>
                      </a:r>
                      <a:r>
                        <a:rPr kumimoji="0" lang="zh-TW" altLang="en-US" sz="900" b="0" i="0" u="none" strike="noStrike" cap="none" normalizeH="0" baseline="0" dirty="0">
                          <a:ln>
                            <a:noFill/>
                          </a:ln>
                          <a:solidFill>
                            <a:srgbClr val="000000"/>
                          </a:solidFill>
                          <a:effectLst/>
                          <a:latin typeface="Times New Roman" charset="0"/>
                          <a:ea typeface="標楷體" charset="0"/>
                          <a:hlinkClick r:id="rId3"/>
                        </a:rPr>
                        <a:t>非商業性</a:t>
                      </a:r>
                      <a:r>
                        <a:rPr kumimoji="0" lang="en-US" altLang="zh-TW" sz="900" b="0" i="0" u="none" strike="noStrike" cap="none" normalizeH="0" baseline="0" dirty="0">
                          <a:ln>
                            <a:noFill/>
                          </a:ln>
                          <a:solidFill>
                            <a:srgbClr val="000000"/>
                          </a:solidFill>
                          <a:effectLst/>
                          <a:latin typeface="Times New Roman" charset="0"/>
                          <a:ea typeface="Times New Roman" charset="0"/>
                          <a:cs typeface="Times New Roman" charset="0"/>
                          <a:hlinkClick r:id="rId3"/>
                        </a:rPr>
                        <a:t>- </a:t>
                      </a:r>
                      <a:r>
                        <a:rPr kumimoji="0" lang="zh-TW" altLang="en-US" sz="900" b="0" i="0" u="none" strike="noStrike" cap="none" normalizeH="0" baseline="0" dirty="0">
                          <a:ln>
                            <a:noFill/>
                          </a:ln>
                          <a:solidFill>
                            <a:srgbClr val="000000"/>
                          </a:solidFill>
                          <a:effectLst/>
                          <a:latin typeface="Times New Roman" charset="0"/>
                          <a:ea typeface="標楷體" charset="0"/>
                          <a:hlinkClick r:id="rId3"/>
                        </a:rPr>
                        <a:t>相同方式分享」臺灣 </a:t>
                      </a:r>
                      <a:r>
                        <a:rPr kumimoji="0" lang="en-US" altLang="zh-TW" sz="900" b="0" i="0" u="none" strike="noStrike" cap="none" normalizeH="0" baseline="0" dirty="0">
                          <a:ln>
                            <a:noFill/>
                          </a:ln>
                          <a:solidFill>
                            <a:srgbClr val="000000"/>
                          </a:solidFill>
                          <a:effectLst/>
                          <a:latin typeface="Times New Roman" charset="0"/>
                          <a:ea typeface="Times New Roman" charset="0"/>
                          <a:cs typeface="Times New Roman" charset="0"/>
                          <a:hlinkClick r:id="rId3"/>
                        </a:rPr>
                        <a:t>3.0</a:t>
                      </a:r>
                      <a:r>
                        <a:rPr kumimoji="0" lang="zh-TW" altLang="en-US" sz="900" b="0" i="0" u="none" strike="noStrike" cap="none" normalizeH="0" baseline="0" dirty="0">
                          <a:ln>
                            <a:noFill/>
                          </a:ln>
                          <a:solidFill>
                            <a:srgbClr val="000000"/>
                          </a:solidFill>
                          <a:effectLst/>
                          <a:latin typeface="Times New Roman" charset="0"/>
                          <a:ea typeface="標楷體" charset="0"/>
                          <a:hlinkClick r:id="rId3"/>
                        </a:rPr>
                        <a:t> 版</a:t>
                      </a:r>
                      <a:r>
                        <a:rPr kumimoji="0" lang="zh-TW" altLang="en-US" sz="900" b="0" i="0" u="none" strike="noStrike" cap="none" normalizeH="0" baseline="0" dirty="0">
                          <a:ln>
                            <a:noFill/>
                          </a:ln>
                          <a:solidFill>
                            <a:srgbClr val="000000"/>
                          </a:solidFill>
                          <a:effectLst/>
                          <a:latin typeface="Times New Roman" charset="0"/>
                          <a:ea typeface="標楷體" charset="0"/>
                        </a:rPr>
                        <a:t>授權釋出。</a:t>
                      </a:r>
                      <a:endParaRPr kumimoji="0" lang="en-US" altLang="zh-TW" sz="900" b="0" i="0" u="none" strike="noStrike" cap="none" normalizeH="0" baseline="0" dirty="0">
                        <a:ln>
                          <a:noFill/>
                        </a:ln>
                        <a:solidFill>
                          <a:srgbClr val="000000"/>
                        </a:solidFill>
                        <a:effectLst/>
                        <a:latin typeface="Times New Roman" charset="0"/>
                        <a:ea typeface="Times New Roman" charset="0"/>
                        <a:cs typeface="Times New Roman" charset="0"/>
                      </a:endParaRPr>
                    </a:p>
                  </a:txBody>
                  <a:tcPr marL="137174" marR="137174" marT="38583" marB="3858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r>
            </a:tbl>
          </a:graphicData>
        </a:graphic>
      </p:graphicFrame>
      <p:grpSp>
        <p:nvGrpSpPr>
          <p:cNvPr id="2" name="群組 1"/>
          <p:cNvGrpSpPr/>
          <p:nvPr/>
        </p:nvGrpSpPr>
        <p:grpSpPr>
          <a:xfrm>
            <a:off x="1296592" y="1305784"/>
            <a:ext cx="2037157" cy="440354"/>
            <a:chOff x="1296592" y="1305784"/>
            <a:chExt cx="2037157" cy="440354"/>
          </a:xfrm>
        </p:grpSpPr>
        <p:pic>
          <p:nvPicPr>
            <p:cNvPr id="51249" name="Picture 16" descr="\\140.112.59.229\資源平台\資源平台\版權\版權ICON與範例\Creative Commens台灣2.5\icon_by-nc-sa.tif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6410" y="1391954"/>
              <a:ext cx="617339" cy="2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6592" y="1305784"/>
              <a:ext cx="1187527" cy="440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837048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特別權力關係</a:t>
            </a:r>
            <a:endParaRPr kumimoji="1" lang="en-US" altLang="zh-TW" b="1" dirty="0" smtClean="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solidFill>
                  <a:srgbClr val="000000"/>
                </a:solidFill>
              </a:rPr>
              <a:t>可能的憲法論據</a:t>
            </a:r>
            <a:endParaRPr kumimoji="1" lang="en-US" altLang="zh-TW" dirty="0" smtClean="0">
              <a:solidFill>
                <a:srgbClr val="000000"/>
              </a:solidFill>
            </a:endParaRPr>
          </a:p>
          <a:p>
            <a:pPr lvl="2">
              <a:lnSpc>
                <a:spcPct val="100000"/>
              </a:lnSpc>
              <a:buFont typeface="Wingdings" panose="05000000000000000000" pitchFamily="2" charset="2"/>
              <a:buChar char="p"/>
            </a:pPr>
            <a:r>
              <a:rPr lang="zh-TW" altLang="en-US" b="1" dirty="0" smtClean="0">
                <a:solidFill>
                  <a:srgbClr val="000000"/>
                </a:solidFill>
                <a:effectLst>
                  <a:outerShdw blurRad="38100" dist="38100" dir="2700000" algn="tl">
                    <a:srgbClr val="000000">
                      <a:alpha val="43137"/>
                    </a:srgbClr>
                  </a:outerShdw>
                </a:effectLst>
                <a:ea typeface="標楷體" charset="0"/>
                <a:sym typeface="Webdings" charset="0"/>
              </a:rPr>
              <a:t>我國</a:t>
            </a:r>
            <a:endParaRPr lang="en-US" altLang="zh-TW" b="1" dirty="0">
              <a:solidFill>
                <a:srgbClr val="000000"/>
              </a:solidFill>
              <a:effectLst>
                <a:outerShdw blurRad="38100" dist="38100" dir="2700000" algn="tl">
                  <a:srgbClr val="000000">
                    <a:alpha val="43137"/>
                  </a:srgbClr>
                </a:outerShdw>
              </a:effectLst>
              <a:ea typeface="標楷體" charset="0"/>
              <a:sym typeface="Webdings" charset="0"/>
            </a:endParaRPr>
          </a:p>
          <a:p>
            <a:pPr lvl="3">
              <a:lnSpc>
                <a:spcPct val="100000"/>
              </a:lnSpc>
              <a:buFont typeface="Wingdings" panose="05000000000000000000" pitchFamily="2" charset="2"/>
              <a:buChar char="u"/>
            </a:pPr>
            <a:r>
              <a:rPr lang="en-US" altLang="zh-TW" b="1" dirty="0" smtClean="0">
                <a:solidFill>
                  <a:srgbClr val="000000"/>
                </a:solidFill>
                <a:effectLst>
                  <a:outerShdw blurRad="38100" dist="38100" dir="2700000" algn="tl">
                    <a:srgbClr val="000000">
                      <a:alpha val="43137"/>
                    </a:srgbClr>
                  </a:outerShdw>
                </a:effectLst>
                <a:ea typeface="標楷體" charset="0"/>
                <a:sym typeface="Webdings" charset="0"/>
              </a:rPr>
              <a:t>1</a:t>
            </a:r>
            <a:r>
              <a:rPr lang="en-US" altLang="zh-TW" b="1" dirty="0">
                <a:solidFill>
                  <a:srgbClr val="000000"/>
                </a:solidFill>
                <a:effectLst>
                  <a:outerShdw blurRad="38100" dist="38100" dir="2700000" algn="tl">
                    <a:srgbClr val="000000">
                      <a:alpha val="43137"/>
                    </a:srgbClr>
                  </a:outerShdw>
                </a:effectLst>
                <a:ea typeface="標楷體" charset="0"/>
                <a:sym typeface="Webdings" charset="0"/>
              </a:rPr>
              <a:t>. </a:t>
            </a:r>
            <a:r>
              <a:rPr lang="zh-TW" altLang="en-US" b="1" dirty="0">
                <a:solidFill>
                  <a:srgbClr val="000000"/>
                </a:solidFill>
                <a:effectLst>
                  <a:outerShdw blurRad="38100" dist="38100" dir="2700000" algn="tl">
                    <a:srgbClr val="000000">
                      <a:alpha val="43137"/>
                    </a:srgbClr>
                  </a:outerShdw>
                </a:effectLst>
                <a:ea typeface="標楷體" charset="0"/>
                <a:sym typeface="Webdings" charset="0"/>
              </a:rPr>
              <a:t>習</a:t>
            </a:r>
            <a:r>
              <a:rPr lang="zh-TW" altLang="en-US" b="1" dirty="0">
                <a:solidFill>
                  <a:srgbClr val="000000"/>
                </a:solidFill>
                <a:effectLst>
                  <a:outerShdw blurRad="38100" dist="38100" dir="2700000" algn="tl">
                    <a:srgbClr val="000000">
                      <a:alpha val="43137"/>
                    </a:srgbClr>
                  </a:outerShdw>
                </a:effectLst>
                <a:ea typeface="標楷體" charset="0"/>
              </a:rPr>
              <a:t>慣法</a:t>
            </a:r>
            <a:r>
              <a:rPr lang="zh-TW" altLang="en-US" b="1" dirty="0" smtClean="0">
                <a:solidFill>
                  <a:srgbClr val="000000"/>
                </a:solidFill>
                <a:effectLst>
                  <a:outerShdw blurRad="38100" dist="38100" dir="2700000" algn="tl">
                    <a:srgbClr val="000000">
                      <a:alpha val="43137"/>
                    </a:srgbClr>
                  </a:outerShdw>
                </a:effectLst>
                <a:ea typeface="標楷體" charset="0"/>
              </a:rPr>
              <a:t>？</a:t>
            </a:r>
            <a:endParaRPr lang="en-US" altLang="zh-TW" b="1" dirty="0" smtClean="0">
              <a:solidFill>
                <a:srgbClr val="000000"/>
              </a:solidFill>
              <a:effectLst>
                <a:outerShdw blurRad="38100" dist="38100" dir="2700000" algn="tl">
                  <a:srgbClr val="000000">
                    <a:alpha val="43137"/>
                  </a:srgbClr>
                </a:outerShdw>
              </a:effectLst>
              <a:ea typeface="標楷體" charset="0"/>
              <a:sym typeface="Webdings" charset="0"/>
            </a:endParaRPr>
          </a:p>
          <a:p>
            <a:pPr marL="1371600" lvl="4" indent="0">
              <a:lnSpc>
                <a:spcPct val="100000"/>
              </a:lnSpc>
              <a:buNone/>
            </a:pPr>
            <a:r>
              <a:rPr lang="en-US" altLang="zh-TW" sz="1500" dirty="0" smtClean="0">
                <a:solidFill>
                  <a:srgbClr val="000000"/>
                </a:solidFill>
                <a:ea typeface="標楷體" charset="0"/>
                <a:sym typeface="Webdings" charset="0"/>
              </a:rPr>
              <a:t>(</a:t>
            </a:r>
            <a:r>
              <a:rPr lang="en-US" altLang="zh-TW" sz="1500" dirty="0">
                <a:solidFill>
                  <a:srgbClr val="000000"/>
                </a:solidFill>
                <a:ea typeface="標楷體" charset="0"/>
                <a:sym typeface="Webdings" charset="0"/>
              </a:rPr>
              <a:t>1) </a:t>
            </a:r>
            <a:r>
              <a:rPr lang="zh-TW" altLang="zh-TW" sz="1500" dirty="0">
                <a:solidFill>
                  <a:srgbClr val="000000"/>
                </a:solidFill>
                <a:ea typeface="標楷體" charset="0"/>
              </a:rPr>
              <a:t>具備習慣法的要件</a:t>
            </a:r>
            <a:r>
              <a:rPr lang="zh-TW" altLang="zh-TW" sz="1500" dirty="0" smtClean="0">
                <a:solidFill>
                  <a:srgbClr val="000000"/>
                </a:solidFill>
                <a:ea typeface="標楷體" charset="0"/>
              </a:rPr>
              <a:t>？</a:t>
            </a:r>
            <a:endParaRPr lang="en-US" altLang="zh-TW" sz="1500" dirty="0" smtClean="0">
              <a:solidFill>
                <a:srgbClr val="000000"/>
              </a:solidFill>
              <a:ea typeface="標楷體" charset="0"/>
              <a:sym typeface="Webdings" charset="0"/>
            </a:endParaRPr>
          </a:p>
          <a:p>
            <a:pPr marL="1371600" lvl="4" indent="0">
              <a:lnSpc>
                <a:spcPct val="100000"/>
              </a:lnSpc>
              <a:buNone/>
            </a:pPr>
            <a:r>
              <a:rPr lang="zh-TW" altLang="en-US" sz="1500" dirty="0" smtClean="0">
                <a:solidFill>
                  <a:srgbClr val="000000"/>
                </a:solidFill>
                <a:ea typeface="標楷體" charset="0"/>
              </a:rPr>
              <a:t>◎ </a:t>
            </a:r>
            <a:r>
              <a:rPr lang="zh-TW" altLang="zh-TW" sz="1500" dirty="0" smtClean="0">
                <a:solidFill>
                  <a:srgbClr val="000000"/>
                </a:solidFill>
                <a:ea typeface="標楷體" charset="0"/>
              </a:rPr>
              <a:t>長期</a:t>
            </a:r>
            <a:r>
              <a:rPr lang="zh-TW" altLang="zh-TW" sz="1500" dirty="0">
                <a:solidFill>
                  <a:srgbClr val="000000"/>
                </a:solidFill>
                <a:ea typeface="標楷體" charset="0"/>
              </a:rPr>
              <a:t>、普遍與一致的</a:t>
            </a:r>
            <a:r>
              <a:rPr lang="zh-TW" altLang="zh-TW" sz="1500" dirty="0" smtClean="0">
                <a:solidFill>
                  <a:srgbClr val="000000"/>
                </a:solidFill>
                <a:ea typeface="標楷體" charset="0"/>
              </a:rPr>
              <a:t>運作</a:t>
            </a:r>
            <a:r>
              <a:rPr lang="zh-TW" altLang="en-US" sz="1500" dirty="0">
                <a:solidFill>
                  <a:srgbClr val="000000"/>
                </a:solidFill>
                <a:ea typeface="標楷體" charset="0"/>
              </a:rPr>
              <a:t>。</a:t>
            </a:r>
            <a:endParaRPr lang="en-US" altLang="zh-TW" sz="1500" dirty="0" smtClean="0">
              <a:solidFill>
                <a:srgbClr val="000000"/>
              </a:solidFill>
              <a:ea typeface="標楷體" charset="0"/>
            </a:endParaRPr>
          </a:p>
          <a:p>
            <a:pPr marL="1371600" lvl="4" indent="0">
              <a:lnSpc>
                <a:spcPct val="100000"/>
              </a:lnSpc>
              <a:buNone/>
            </a:pPr>
            <a:r>
              <a:rPr lang="zh-TW" altLang="en-US" sz="1500" dirty="0" smtClean="0">
                <a:solidFill>
                  <a:srgbClr val="000000"/>
                </a:solidFill>
                <a:ea typeface="標楷體" charset="0"/>
              </a:rPr>
              <a:t>◎ </a:t>
            </a:r>
            <a:r>
              <a:rPr lang="zh-TW" altLang="zh-TW" sz="1500" dirty="0" smtClean="0">
                <a:solidFill>
                  <a:srgbClr val="000000"/>
                </a:solidFill>
                <a:ea typeface="標楷體" charset="0"/>
              </a:rPr>
              <a:t>受</a:t>
            </a:r>
            <a:r>
              <a:rPr lang="zh-TW" altLang="zh-TW" sz="1500" dirty="0" smtClean="0">
                <a:solidFill>
                  <a:srgbClr val="000000"/>
                </a:solidFill>
                <a:ea typeface="標楷體" charset="0"/>
              </a:rPr>
              <a:t>規範人民對此操作之</a:t>
            </a:r>
            <a:r>
              <a:rPr lang="zh-TW" altLang="zh-TW" sz="1500" dirty="0">
                <a:solidFill>
                  <a:srgbClr val="000000"/>
                </a:solidFill>
                <a:ea typeface="標楷體" charset="0"/>
              </a:rPr>
              <a:t>普遍的法的確信</a:t>
            </a:r>
            <a:r>
              <a:rPr lang="zh-TW" altLang="zh-TW" sz="1500" dirty="0" smtClean="0">
                <a:solidFill>
                  <a:srgbClr val="000000"/>
                </a:solidFill>
                <a:ea typeface="標楷體" charset="0"/>
              </a:rPr>
              <a:t>；操作內</a:t>
            </a:r>
            <a:r>
              <a:rPr lang="zh-TW" altLang="zh-TW" sz="1500" dirty="0">
                <a:solidFill>
                  <a:srgbClr val="000000"/>
                </a:solidFill>
                <a:ea typeface="標楷體" charset="0"/>
              </a:rPr>
              <a:t>容明確，足供掌握與</a:t>
            </a:r>
            <a:r>
              <a:rPr lang="zh-TW" altLang="zh-TW" sz="1500" dirty="0" smtClean="0">
                <a:solidFill>
                  <a:srgbClr val="000000"/>
                </a:solidFill>
                <a:ea typeface="標楷體" charset="0"/>
              </a:rPr>
              <a:t>辨識</a:t>
            </a:r>
            <a:r>
              <a:rPr lang="zh-TW" altLang="en-US" sz="1500" dirty="0" smtClean="0">
                <a:solidFill>
                  <a:srgbClr val="000000"/>
                </a:solidFill>
                <a:ea typeface="標楷體" charset="0"/>
              </a:rPr>
              <a:t>。</a:t>
            </a:r>
            <a:endParaRPr lang="en-US" altLang="zh-TW" sz="1500" dirty="0" smtClean="0">
              <a:solidFill>
                <a:srgbClr val="000000"/>
              </a:solidFill>
              <a:ea typeface="標楷體" charset="0"/>
            </a:endParaRPr>
          </a:p>
          <a:p>
            <a:pPr marL="1371600" lvl="4" indent="0">
              <a:lnSpc>
                <a:spcPct val="100000"/>
              </a:lnSpc>
              <a:buNone/>
            </a:pPr>
            <a:r>
              <a:rPr lang="en-US" altLang="zh-TW" sz="1500" dirty="0" smtClean="0">
                <a:solidFill>
                  <a:srgbClr val="000000"/>
                </a:solidFill>
                <a:ea typeface="標楷體" charset="0"/>
              </a:rPr>
              <a:t>(</a:t>
            </a:r>
            <a:r>
              <a:rPr lang="en-US" altLang="zh-TW" sz="1500" dirty="0">
                <a:solidFill>
                  <a:srgbClr val="000000"/>
                </a:solidFill>
                <a:ea typeface="標楷體" charset="0"/>
              </a:rPr>
              <a:t>2) </a:t>
            </a:r>
            <a:r>
              <a:rPr lang="zh-TW" altLang="zh-TW" sz="1500" dirty="0">
                <a:solidFill>
                  <a:srgbClr val="000000"/>
                </a:solidFill>
                <a:ea typeface="標楷體" charset="0"/>
              </a:rPr>
              <a:t>即使具備要件，是否可無視憲法</a:t>
            </a:r>
            <a:r>
              <a:rPr lang="zh-TW" altLang="zh-TW" sz="1500" dirty="0" smtClean="0">
                <a:solidFill>
                  <a:srgbClr val="000000"/>
                </a:solidFill>
                <a:ea typeface="標楷體" charset="0"/>
              </a:rPr>
              <a:t>第</a:t>
            </a:r>
            <a:r>
              <a:rPr lang="en-US" altLang="zh-TW" sz="1500" dirty="0" smtClean="0">
                <a:solidFill>
                  <a:srgbClr val="000000"/>
                </a:solidFill>
                <a:ea typeface="標楷體" charset="0"/>
              </a:rPr>
              <a:t> 16</a:t>
            </a:r>
            <a:r>
              <a:rPr lang="zh-TW" altLang="zh-TW" sz="1500" dirty="0" smtClean="0">
                <a:solidFill>
                  <a:srgbClr val="000000"/>
                </a:solidFill>
                <a:ea typeface="標楷體" charset="0"/>
              </a:rPr>
              <a:t>、</a:t>
            </a:r>
            <a:r>
              <a:rPr lang="en-US" altLang="zh-TW" sz="1500" dirty="0" smtClean="0">
                <a:solidFill>
                  <a:srgbClr val="000000"/>
                </a:solidFill>
                <a:ea typeface="標楷體" charset="0"/>
              </a:rPr>
              <a:t>23 </a:t>
            </a:r>
            <a:r>
              <a:rPr lang="zh-TW" altLang="zh-TW" sz="1500" dirty="0" smtClean="0">
                <a:solidFill>
                  <a:srgbClr val="000000"/>
                </a:solidFill>
                <a:ea typeface="標楷體" charset="0"/>
              </a:rPr>
              <a:t>條</a:t>
            </a:r>
            <a:r>
              <a:rPr lang="zh-TW" altLang="zh-TW" sz="1500" dirty="0">
                <a:solidFill>
                  <a:srgbClr val="000000"/>
                </a:solidFill>
                <a:ea typeface="標楷體" charset="0"/>
              </a:rPr>
              <a:t>而依然承認其效力</a:t>
            </a:r>
            <a:r>
              <a:rPr lang="zh-TW" altLang="zh-TW" sz="1500" dirty="0" smtClean="0">
                <a:solidFill>
                  <a:srgbClr val="000000"/>
                </a:solidFill>
                <a:ea typeface="標楷體" charset="0"/>
              </a:rPr>
              <a:t>？</a:t>
            </a:r>
            <a:endParaRPr lang="en-US" altLang="zh-TW" sz="1500" dirty="0" smtClean="0">
              <a:solidFill>
                <a:srgbClr val="000000"/>
              </a:solidFill>
              <a:ea typeface="標楷體" charset="0"/>
            </a:endParaRPr>
          </a:p>
          <a:p>
            <a:pPr marL="1371600" lvl="4" indent="0">
              <a:lnSpc>
                <a:spcPct val="100000"/>
              </a:lnSpc>
              <a:buNone/>
            </a:pPr>
            <a:r>
              <a:rPr lang="zh-TW" altLang="en-US" sz="1500" dirty="0" smtClean="0">
                <a:solidFill>
                  <a:srgbClr val="000000"/>
                </a:solidFill>
                <a:ea typeface="標楷體" charset="0"/>
              </a:rPr>
              <a:t>◎ </a:t>
            </a:r>
            <a:r>
              <a:rPr lang="zh-TW" altLang="zh-TW" sz="1500" dirty="0" smtClean="0">
                <a:solidFill>
                  <a:srgbClr val="000000"/>
                </a:solidFill>
                <a:ea typeface="標楷體" charset="0"/>
              </a:rPr>
              <a:t>不</a:t>
            </a:r>
            <a:r>
              <a:rPr lang="zh-TW" altLang="zh-TW" sz="1500" dirty="0" smtClean="0">
                <a:solidFill>
                  <a:srgbClr val="000000"/>
                </a:solidFill>
                <a:ea typeface="標楷體" charset="0"/>
              </a:rPr>
              <a:t>逾</a:t>
            </a:r>
            <a:r>
              <a:rPr lang="zh-TW" altLang="zh-TW" sz="1500" dirty="0">
                <a:solidFill>
                  <a:srgbClr val="000000"/>
                </a:solidFill>
                <a:ea typeface="標楷體" charset="0"/>
              </a:rPr>
              <a:t>越</a:t>
            </a:r>
            <a:r>
              <a:rPr lang="zh-TW" altLang="zh-TW" sz="1500" dirty="0" smtClean="0">
                <a:solidFill>
                  <a:srgbClr val="000000"/>
                </a:solidFill>
                <a:ea typeface="標楷體" charset="0"/>
              </a:rPr>
              <a:t>憲法</a:t>
            </a:r>
            <a:r>
              <a:rPr lang="en-US" altLang="zh-TW" sz="1500" dirty="0" smtClean="0">
                <a:solidFill>
                  <a:srgbClr val="000000"/>
                </a:solidFill>
                <a:ea typeface="標楷體" charset="0"/>
              </a:rPr>
              <a:t> (</a:t>
            </a:r>
            <a:r>
              <a:rPr lang="en-US" altLang="zh-TW" sz="1500" i="1" dirty="0" smtClean="0">
                <a:solidFill>
                  <a:srgbClr val="000000"/>
                </a:solidFill>
                <a:ea typeface="標楷體" charset="0"/>
              </a:rPr>
              <a:t>intra </a:t>
            </a:r>
            <a:r>
              <a:rPr lang="en-US" altLang="zh-TW" sz="1500" i="1" dirty="0" err="1" smtClean="0">
                <a:solidFill>
                  <a:srgbClr val="000000"/>
                </a:solidFill>
                <a:ea typeface="標楷體" charset="0"/>
              </a:rPr>
              <a:t>constitutionem</a:t>
            </a:r>
            <a:r>
              <a:rPr lang="en-US" altLang="zh-TW" sz="1500" dirty="0" smtClean="0">
                <a:solidFill>
                  <a:srgbClr val="000000"/>
                </a:solidFill>
                <a:ea typeface="標楷體" charset="0"/>
              </a:rPr>
              <a:t>)</a:t>
            </a:r>
            <a:r>
              <a:rPr lang="zh-TW" altLang="en-US" sz="1500" dirty="0" smtClean="0">
                <a:solidFill>
                  <a:srgbClr val="000000"/>
                </a:solidFill>
                <a:ea typeface="標楷體" charset="0"/>
              </a:rPr>
              <a:t> </a:t>
            </a:r>
            <a:r>
              <a:rPr lang="zh-TW" altLang="zh-TW" sz="1500" dirty="0" smtClean="0">
                <a:solidFill>
                  <a:srgbClr val="000000"/>
                </a:solidFill>
                <a:ea typeface="標楷體" charset="0"/>
              </a:rPr>
              <a:t>之習慣法</a:t>
            </a:r>
            <a:r>
              <a:rPr lang="zh-TW" altLang="en-US" sz="1500" dirty="0" smtClean="0">
                <a:solidFill>
                  <a:srgbClr val="000000"/>
                </a:solidFill>
                <a:ea typeface="標楷體" charset="0"/>
              </a:rPr>
              <a:t>。</a:t>
            </a:r>
            <a:endParaRPr lang="en-US" altLang="zh-TW" sz="1500" dirty="0" smtClean="0">
              <a:solidFill>
                <a:srgbClr val="000000"/>
              </a:solidFill>
              <a:ea typeface="標楷體" charset="0"/>
            </a:endParaRPr>
          </a:p>
          <a:p>
            <a:pPr marL="1371600" lvl="4" indent="0">
              <a:lnSpc>
                <a:spcPct val="100000"/>
              </a:lnSpc>
              <a:buNone/>
            </a:pPr>
            <a:r>
              <a:rPr lang="zh-TW" altLang="en-US" sz="1500" dirty="0" smtClean="0">
                <a:solidFill>
                  <a:srgbClr val="000000"/>
                </a:solidFill>
                <a:ea typeface="標楷體" charset="0"/>
              </a:rPr>
              <a:t>◎ </a:t>
            </a:r>
            <a:r>
              <a:rPr lang="zh-TW" altLang="zh-TW" sz="1500" dirty="0" smtClean="0">
                <a:solidFill>
                  <a:srgbClr val="000000"/>
                </a:solidFill>
                <a:ea typeface="標楷體" charset="0"/>
              </a:rPr>
              <a:t>違反</a:t>
            </a:r>
            <a:r>
              <a:rPr lang="zh-TW" altLang="zh-TW" sz="1500" dirty="0" smtClean="0">
                <a:solidFill>
                  <a:srgbClr val="000000"/>
                </a:solidFill>
                <a:ea typeface="標楷體" charset="0"/>
              </a:rPr>
              <a:t>憲法</a:t>
            </a:r>
            <a:r>
              <a:rPr lang="en-US" altLang="zh-TW" sz="1500" dirty="0" smtClean="0">
                <a:solidFill>
                  <a:srgbClr val="000000"/>
                </a:solidFill>
                <a:ea typeface="標楷體" charset="0"/>
              </a:rPr>
              <a:t> (</a:t>
            </a:r>
            <a:r>
              <a:rPr lang="en-US" altLang="zh-TW" sz="1500" i="1" dirty="0" smtClean="0">
                <a:solidFill>
                  <a:srgbClr val="000000"/>
                </a:solidFill>
                <a:ea typeface="標楷體" charset="0"/>
              </a:rPr>
              <a:t>contra </a:t>
            </a:r>
            <a:r>
              <a:rPr lang="en-US" altLang="zh-TW" sz="1500" i="1" dirty="0" err="1" smtClean="0">
                <a:solidFill>
                  <a:srgbClr val="000000"/>
                </a:solidFill>
                <a:ea typeface="標楷體" charset="0"/>
              </a:rPr>
              <a:t>constitutionem</a:t>
            </a:r>
            <a:r>
              <a:rPr lang="en-US" altLang="zh-TW" sz="1500" dirty="0" smtClean="0">
                <a:solidFill>
                  <a:srgbClr val="000000"/>
                </a:solidFill>
                <a:ea typeface="標楷體" charset="0"/>
              </a:rPr>
              <a:t>)</a:t>
            </a:r>
            <a:r>
              <a:rPr lang="zh-TW" altLang="zh-TW" sz="1500" dirty="0" smtClean="0">
                <a:solidFill>
                  <a:srgbClr val="000000"/>
                </a:solidFill>
                <a:ea typeface="標楷體" charset="0"/>
              </a:rPr>
              <a:t>、</a:t>
            </a:r>
            <a:r>
              <a:rPr lang="zh-TW" altLang="zh-TW" sz="1500" dirty="0">
                <a:solidFill>
                  <a:srgbClr val="000000"/>
                </a:solidFill>
                <a:ea typeface="標楷體" charset="0"/>
              </a:rPr>
              <a:t>帶有廢棄，</a:t>
            </a:r>
            <a:r>
              <a:rPr lang="zh-TW" altLang="zh-TW" sz="1500" dirty="0" smtClean="0">
                <a:solidFill>
                  <a:srgbClr val="000000"/>
                </a:solidFill>
                <a:ea typeface="標楷體" charset="0"/>
              </a:rPr>
              <a:t>或部分廢棄成文憲法之效果</a:t>
            </a:r>
            <a:r>
              <a:rPr lang="zh-TW" altLang="zh-TW" sz="1500" dirty="0">
                <a:solidFill>
                  <a:srgbClr val="000000"/>
                </a:solidFill>
                <a:ea typeface="標楷體" charset="0"/>
              </a:rPr>
              <a:t>的習慣法？</a:t>
            </a:r>
            <a:endParaRPr lang="en-US" altLang="zh-TW" sz="1500" b="1" dirty="0">
              <a:solidFill>
                <a:srgbClr val="000000"/>
              </a:solidFill>
              <a:ea typeface="標楷體" charset="0"/>
              <a:sym typeface="Webdings" charset="0"/>
            </a:endParaRPr>
          </a:p>
          <a:p>
            <a:pPr lvl="1">
              <a:lnSpc>
                <a:spcPct val="100000"/>
              </a:lnSpc>
            </a:pPr>
            <a:endParaRPr kumimoji="1" lang="en-US" altLang="zh-TW" dirty="0">
              <a:solidFill>
                <a:srgbClr val="000000"/>
              </a:solidFill>
              <a:latin typeface="Times New Roman"/>
              <a:cs typeface="Times New Roman"/>
            </a:endParaRPr>
          </a:p>
          <a:p>
            <a:pPr lvl="1">
              <a:lnSpc>
                <a:spcPct val="100000"/>
              </a:lnSpc>
            </a:pPr>
            <a:endParaRPr kumimoji="1" lang="zh-TW" altLang="en-US" dirty="0">
              <a:solidFill>
                <a:srgbClr val="000000"/>
              </a:solidFill>
              <a:latin typeface="Times New Roman"/>
              <a:cs typeface="Times New Roman"/>
            </a:endParaRPr>
          </a:p>
        </p:txBody>
      </p:sp>
    </p:spTree>
    <p:extLst>
      <p:ext uri="{BB962C8B-B14F-4D97-AF65-F5344CB8AC3E}">
        <p14:creationId xmlns:p14="http://schemas.microsoft.com/office/powerpoint/2010/main" val="377104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特別權力關係</a:t>
            </a:r>
            <a:endPar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可能的憲法論據</a:t>
            </a:r>
            <a:endParaRPr kumimoji="1" lang="en-US" altLang="zh-TW" dirty="0" smtClean="0">
              <a:solidFill>
                <a:srgbClr val="000000"/>
              </a:solidFill>
              <a:latin typeface="Times New Roman"/>
              <a:cs typeface="Times New Roman"/>
            </a:endParaRPr>
          </a:p>
          <a:p>
            <a:pPr lvl="2">
              <a:lnSpc>
                <a:spcPct val="100000"/>
              </a:lnSpc>
              <a:buFont typeface="Wingdings" panose="05000000000000000000" pitchFamily="2" charset="2"/>
              <a:buChar char="p"/>
            </a:pPr>
            <a:r>
              <a:rPr lang="zh-TW" altLang="en-US" b="1" dirty="0" smtClean="0">
                <a:solidFill>
                  <a:srgbClr val="000000"/>
                </a:solidFill>
                <a:effectLst>
                  <a:outerShdw blurRad="38100" dist="38100" dir="2700000" algn="tl">
                    <a:srgbClr val="000000">
                      <a:alpha val="43137"/>
                    </a:srgbClr>
                  </a:outerShdw>
                </a:effectLst>
                <a:latin typeface="Plantagenet Cherokee" charset="0"/>
                <a:ea typeface="標楷體" charset="0"/>
                <a:cs typeface="標楷體" charset="0"/>
                <a:sym typeface="Webdings" charset="0"/>
              </a:rPr>
              <a:t>我國</a:t>
            </a:r>
            <a:endParaRPr lang="en-US" altLang="zh-TW" b="1" dirty="0">
              <a:solidFill>
                <a:srgbClr val="000000"/>
              </a:solidFill>
              <a:effectLst>
                <a:outerShdw blurRad="38100" dist="38100" dir="2700000" algn="tl">
                  <a:srgbClr val="000000">
                    <a:alpha val="43137"/>
                  </a:srgbClr>
                </a:outerShdw>
              </a:effectLst>
              <a:latin typeface="Plantagenet Cherokee" charset="0"/>
              <a:ea typeface="標楷體" charset="0"/>
              <a:cs typeface="標楷體" charset="0"/>
              <a:sym typeface="Webdings" charset="0"/>
            </a:endParaRPr>
          </a:p>
          <a:p>
            <a:pPr lvl="3">
              <a:lnSpc>
                <a:spcPct val="100000"/>
              </a:lnSpc>
              <a:buFont typeface="Wingdings" panose="05000000000000000000" pitchFamily="2" charset="2"/>
              <a:buChar char="u"/>
            </a:pPr>
            <a:r>
              <a:rPr lang="en-US" altLang="zh-TW" b="1" dirty="0" smtClean="0">
                <a:solidFill>
                  <a:srgbClr val="000000"/>
                </a:solidFill>
                <a:effectLst>
                  <a:outerShdw blurRad="38100" dist="38100" dir="2700000" algn="tl">
                    <a:srgbClr val="000000">
                      <a:alpha val="43137"/>
                    </a:srgbClr>
                  </a:outerShdw>
                </a:effectLst>
                <a:latin typeface="Plantagenet Cherokee" charset="0"/>
                <a:ea typeface="標楷體" charset="0"/>
                <a:cs typeface="標楷體" charset="0"/>
                <a:sym typeface="Webdings" charset="0"/>
              </a:rPr>
              <a:t>1</a:t>
            </a:r>
            <a:r>
              <a:rPr lang="en-US" altLang="zh-TW" b="1" dirty="0">
                <a:solidFill>
                  <a:srgbClr val="000000"/>
                </a:solidFill>
                <a:effectLst>
                  <a:outerShdw blurRad="38100" dist="38100" dir="2700000" algn="tl">
                    <a:srgbClr val="000000">
                      <a:alpha val="43137"/>
                    </a:srgbClr>
                  </a:outerShdw>
                </a:effectLst>
                <a:latin typeface="Plantagenet Cherokee" charset="0"/>
                <a:ea typeface="標楷體" charset="0"/>
                <a:cs typeface="標楷體" charset="0"/>
                <a:sym typeface="Webdings" charset="0"/>
              </a:rPr>
              <a:t>. </a:t>
            </a:r>
            <a:r>
              <a:rPr lang="zh-TW" altLang="en-US" b="1" dirty="0">
                <a:solidFill>
                  <a:srgbClr val="000000"/>
                </a:solidFill>
                <a:effectLst>
                  <a:outerShdw blurRad="38100" dist="38100" dir="2700000" algn="tl">
                    <a:srgbClr val="000000">
                      <a:alpha val="43137"/>
                    </a:srgbClr>
                  </a:outerShdw>
                </a:effectLst>
                <a:latin typeface="Plantagenet Cherokee" charset="0"/>
                <a:ea typeface="標楷體" charset="0"/>
                <a:cs typeface="標楷體" charset="0"/>
                <a:sym typeface="Webdings" charset="0"/>
              </a:rPr>
              <a:t>習</a:t>
            </a:r>
            <a:r>
              <a:rPr lang="zh-TW" altLang="en-US" b="1" dirty="0">
                <a:solidFill>
                  <a:srgbClr val="000000"/>
                </a:solidFill>
                <a:effectLst>
                  <a:outerShdw blurRad="38100" dist="38100" dir="2700000" algn="tl">
                    <a:srgbClr val="000000">
                      <a:alpha val="43137"/>
                    </a:srgbClr>
                  </a:outerShdw>
                </a:effectLst>
                <a:latin typeface="Plantagenet Cherokee" charset="0"/>
                <a:ea typeface="標楷體" charset="0"/>
                <a:cs typeface="標楷體" charset="0"/>
              </a:rPr>
              <a:t>慣法</a:t>
            </a:r>
            <a:r>
              <a:rPr lang="zh-TW" altLang="en-US" b="1" dirty="0" smtClean="0">
                <a:solidFill>
                  <a:srgbClr val="000000"/>
                </a:solidFill>
                <a:effectLst>
                  <a:outerShdw blurRad="38100" dist="38100" dir="2700000" algn="tl">
                    <a:srgbClr val="000000">
                      <a:alpha val="43137"/>
                    </a:srgbClr>
                  </a:outerShdw>
                </a:effectLst>
                <a:latin typeface="Plantagenet Cherokee" charset="0"/>
                <a:ea typeface="標楷體" charset="0"/>
                <a:cs typeface="標楷體" charset="0"/>
              </a:rPr>
              <a:t>？</a:t>
            </a:r>
            <a:endParaRPr lang="en-US" altLang="zh-TW" b="1" dirty="0" smtClean="0">
              <a:solidFill>
                <a:srgbClr val="000000"/>
              </a:solidFill>
              <a:effectLst>
                <a:outerShdw blurRad="38100" dist="38100" dir="2700000" algn="tl">
                  <a:srgbClr val="000000">
                    <a:alpha val="43137"/>
                  </a:srgbClr>
                </a:outerShdw>
              </a:effectLst>
              <a:latin typeface="Plantagenet Cherokee" charset="0"/>
              <a:ea typeface="標楷體" charset="0"/>
              <a:cs typeface="標楷體" charset="0"/>
              <a:sym typeface="Webdings" charset="0"/>
            </a:endParaRPr>
          </a:p>
          <a:p>
            <a:pPr marL="1371600" lvl="4" indent="0">
              <a:lnSpc>
                <a:spcPct val="100000"/>
              </a:lnSpc>
              <a:buNone/>
            </a:pPr>
            <a:r>
              <a:rPr kumimoji="1" lang="zh-TW" altLang="en-US" sz="1500" dirty="0" smtClean="0">
                <a:solidFill>
                  <a:srgbClr val="000000"/>
                </a:solidFill>
                <a:latin typeface="Times New Roman"/>
                <a:ea typeface="標楷體"/>
                <a:cs typeface="Times New Roman"/>
              </a:rPr>
              <a:t>◎ 憲法</a:t>
            </a:r>
            <a:r>
              <a:rPr kumimoji="1" lang="zh-TW" altLang="en-US" sz="1500" dirty="0" smtClean="0">
                <a:solidFill>
                  <a:srgbClr val="000000"/>
                </a:solidFill>
                <a:latin typeface="Times New Roman"/>
                <a:ea typeface="標楷體"/>
                <a:cs typeface="Times New Roman"/>
              </a:rPr>
              <a:t>第 </a:t>
            </a:r>
            <a:r>
              <a:rPr kumimoji="1" lang="en-US" altLang="zh-TW" sz="1500" dirty="0" smtClean="0">
                <a:solidFill>
                  <a:srgbClr val="000000"/>
                </a:solidFill>
                <a:latin typeface="Times New Roman"/>
                <a:ea typeface="標楷體"/>
                <a:cs typeface="Times New Roman"/>
              </a:rPr>
              <a:t>16 </a:t>
            </a:r>
            <a:r>
              <a:rPr kumimoji="1" lang="zh-TW" altLang="en-US" sz="1500" dirty="0" smtClean="0">
                <a:solidFill>
                  <a:srgbClr val="000000"/>
                </a:solidFill>
                <a:latin typeface="Times New Roman"/>
                <a:ea typeface="標楷體"/>
                <a:cs typeface="Times New Roman"/>
              </a:rPr>
              <a:t>條：</a:t>
            </a:r>
            <a:r>
              <a:rPr lang="zh-TW" altLang="en-US" sz="1500" dirty="0">
                <a:latin typeface="Times New Roman"/>
                <a:ea typeface="標楷體"/>
                <a:cs typeface="Times New Roman"/>
              </a:rPr>
              <a:t>人民有請願、訴願及訴訟之權</a:t>
            </a:r>
            <a:r>
              <a:rPr lang="zh-TW" altLang="en-US" sz="1500" dirty="0" smtClean="0">
                <a:latin typeface="Times New Roman"/>
                <a:ea typeface="標楷體"/>
                <a:cs typeface="Times New Roman"/>
              </a:rPr>
              <a:t>。</a:t>
            </a:r>
            <a:endParaRPr kumimoji="1" lang="en-US" altLang="zh-TW" sz="1500" dirty="0" smtClean="0">
              <a:solidFill>
                <a:srgbClr val="000000"/>
              </a:solidFill>
              <a:latin typeface="Times New Roman"/>
              <a:ea typeface="標楷體"/>
              <a:cs typeface="Times New Roman"/>
            </a:endParaRPr>
          </a:p>
          <a:p>
            <a:pPr marL="1371600" lvl="4" indent="0">
              <a:lnSpc>
                <a:spcPct val="100000"/>
              </a:lnSpc>
              <a:buNone/>
            </a:pPr>
            <a:r>
              <a:rPr kumimoji="1" lang="zh-TW" altLang="en-US" sz="1500" dirty="0" smtClean="0">
                <a:solidFill>
                  <a:srgbClr val="000000"/>
                </a:solidFill>
                <a:latin typeface="Times New Roman"/>
                <a:ea typeface="標楷體"/>
                <a:cs typeface="Times New Roman"/>
              </a:rPr>
              <a:t>◎ 憲法</a:t>
            </a:r>
            <a:r>
              <a:rPr kumimoji="1" lang="zh-TW" altLang="en-US" sz="1500" dirty="0" smtClean="0">
                <a:solidFill>
                  <a:srgbClr val="000000"/>
                </a:solidFill>
                <a:latin typeface="Times New Roman"/>
                <a:ea typeface="標楷體"/>
                <a:cs typeface="Times New Roman"/>
              </a:rPr>
              <a:t>第 </a:t>
            </a:r>
            <a:r>
              <a:rPr kumimoji="1" lang="en-US" altLang="zh-TW" sz="1500" dirty="0" smtClean="0">
                <a:solidFill>
                  <a:srgbClr val="000000"/>
                </a:solidFill>
                <a:latin typeface="Times New Roman"/>
                <a:ea typeface="標楷體"/>
                <a:cs typeface="Times New Roman"/>
              </a:rPr>
              <a:t>23 </a:t>
            </a:r>
            <a:r>
              <a:rPr kumimoji="1" lang="zh-TW" altLang="en-US" sz="1500" dirty="0" smtClean="0">
                <a:solidFill>
                  <a:srgbClr val="000000"/>
                </a:solidFill>
                <a:latin typeface="Times New Roman"/>
                <a:ea typeface="標楷體"/>
                <a:cs typeface="Times New Roman"/>
              </a:rPr>
              <a:t>條：</a:t>
            </a:r>
            <a:r>
              <a:rPr lang="zh-TW" altLang="en-US" sz="1500" dirty="0">
                <a:latin typeface="Times New Roman"/>
                <a:ea typeface="標楷體"/>
                <a:cs typeface="Times New Roman"/>
              </a:rPr>
              <a:t>以上各條列舉之自由權利，除為防止妨礙他人自由、避免緊急危難、維持社會秩序，或增進公共利益所必要者外，不得以法律限制之。</a:t>
            </a:r>
          </a:p>
          <a:p>
            <a:pPr lvl="1">
              <a:lnSpc>
                <a:spcPct val="100000"/>
              </a:lnSpc>
            </a:pPr>
            <a:endParaRPr kumimoji="1" lang="en-US" altLang="zh-TW" dirty="0">
              <a:solidFill>
                <a:srgbClr val="000000"/>
              </a:solidFill>
              <a:latin typeface="Times New Roman"/>
              <a:ea typeface="標楷體"/>
              <a:cs typeface="Times New Roman"/>
            </a:endParaRPr>
          </a:p>
          <a:p>
            <a:pPr lvl="1">
              <a:lnSpc>
                <a:spcPct val="100000"/>
              </a:lnSpc>
            </a:pPr>
            <a:endParaRPr kumimoji="1" lang="zh-TW" altLang="en-US" dirty="0">
              <a:solidFill>
                <a:srgbClr val="000000"/>
              </a:solidFill>
              <a:latin typeface="Times New Roman"/>
              <a:cs typeface="Times New Roman"/>
            </a:endParaRPr>
          </a:p>
        </p:txBody>
      </p:sp>
    </p:spTree>
    <p:extLst>
      <p:ext uri="{BB962C8B-B14F-4D97-AF65-F5344CB8AC3E}">
        <p14:creationId xmlns:p14="http://schemas.microsoft.com/office/powerpoint/2010/main" val="2044345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fontScale="55000" lnSpcReduction="20000"/>
          </a:bodyPr>
          <a:lstStyle/>
          <a:p>
            <a:pPr>
              <a:lnSpc>
                <a:spcPct val="120000"/>
              </a:lnSpc>
            </a:pPr>
            <a:r>
              <a:rPr kumimoji="1" lang="zh-TW" altLang="en-US" sz="3800" b="1" dirty="0" smtClean="0">
                <a:solidFill>
                  <a:srgbClr val="000000"/>
                </a:solidFill>
                <a:effectLst>
                  <a:outerShdw blurRad="38100" dist="38100" dir="2700000" algn="tl">
                    <a:srgbClr val="000000">
                      <a:alpha val="43137"/>
                    </a:srgbClr>
                  </a:outerShdw>
                </a:effectLst>
              </a:rPr>
              <a:t>特別權力關係</a:t>
            </a:r>
            <a:endParaRPr kumimoji="1" lang="en-US" altLang="zh-TW" sz="3800" b="1" dirty="0" smtClean="0">
              <a:solidFill>
                <a:srgbClr val="000000"/>
              </a:solidFill>
              <a:effectLst>
                <a:outerShdw blurRad="38100" dist="38100" dir="2700000" algn="tl">
                  <a:srgbClr val="000000">
                    <a:alpha val="43137"/>
                  </a:srgbClr>
                </a:outerShdw>
              </a:effectLst>
            </a:endParaRPr>
          </a:p>
          <a:p>
            <a:pPr lvl="1">
              <a:lnSpc>
                <a:spcPct val="120000"/>
              </a:lnSpc>
              <a:buFont typeface="Wingdings" panose="05000000000000000000" pitchFamily="2" charset="2"/>
              <a:buChar char="l"/>
            </a:pPr>
            <a:r>
              <a:rPr kumimoji="1" lang="zh-TW" altLang="en-US" sz="3400" dirty="0" smtClean="0">
                <a:solidFill>
                  <a:srgbClr val="000000"/>
                </a:solidFill>
              </a:rPr>
              <a:t>可能的憲法論據</a:t>
            </a:r>
            <a:endParaRPr kumimoji="1" lang="en-US" altLang="zh-TW" sz="3400" dirty="0" smtClean="0">
              <a:solidFill>
                <a:srgbClr val="000000"/>
              </a:solidFill>
            </a:endParaRPr>
          </a:p>
          <a:p>
            <a:pPr lvl="2">
              <a:lnSpc>
                <a:spcPct val="120000"/>
              </a:lnSpc>
              <a:buFont typeface="Wingdings" panose="05000000000000000000" pitchFamily="2" charset="2"/>
              <a:buChar char="p"/>
            </a:pPr>
            <a:r>
              <a:rPr lang="zh-TW" altLang="en-US" sz="2900" b="1" dirty="0" smtClean="0">
                <a:solidFill>
                  <a:srgbClr val="000000"/>
                </a:solidFill>
                <a:effectLst>
                  <a:outerShdw blurRad="38100" dist="38100" dir="2700000" algn="tl">
                    <a:srgbClr val="000000">
                      <a:alpha val="43137"/>
                    </a:srgbClr>
                  </a:outerShdw>
                </a:effectLst>
                <a:ea typeface="標楷體" charset="0"/>
                <a:sym typeface="Webdings" charset="0"/>
              </a:rPr>
              <a:t>我國</a:t>
            </a:r>
            <a:endParaRPr lang="en-US" altLang="zh-TW" sz="2900" b="1" dirty="0">
              <a:solidFill>
                <a:srgbClr val="000000"/>
              </a:solidFill>
              <a:effectLst>
                <a:outerShdw blurRad="38100" dist="38100" dir="2700000" algn="tl">
                  <a:srgbClr val="000000">
                    <a:alpha val="43137"/>
                  </a:srgbClr>
                </a:outerShdw>
              </a:effectLst>
              <a:ea typeface="標楷體" charset="0"/>
              <a:sym typeface="Webdings" charset="0"/>
            </a:endParaRPr>
          </a:p>
          <a:p>
            <a:pPr lvl="3">
              <a:lnSpc>
                <a:spcPct val="120000"/>
              </a:lnSpc>
              <a:buFont typeface="Wingdings" panose="05000000000000000000" pitchFamily="2" charset="2"/>
              <a:buChar char="u"/>
            </a:pPr>
            <a:r>
              <a:rPr lang="en-US" altLang="zh-TW" sz="2100" b="1" dirty="0">
                <a:solidFill>
                  <a:srgbClr val="000000"/>
                </a:solidFill>
                <a:effectLst>
                  <a:outerShdw blurRad="38100" dist="38100" dir="2700000" algn="tl">
                    <a:srgbClr val="000000">
                      <a:alpha val="43137"/>
                    </a:srgbClr>
                  </a:outerShdw>
                </a:effectLst>
                <a:ea typeface="標楷體" charset="0"/>
                <a:sym typeface="Webdings" charset="0"/>
              </a:rPr>
              <a:t>2. </a:t>
            </a:r>
            <a:r>
              <a:rPr lang="zh-TW" altLang="zh-TW" sz="2100" b="1" dirty="0">
                <a:solidFill>
                  <a:srgbClr val="000000"/>
                </a:solidFill>
                <a:effectLst>
                  <a:outerShdw blurRad="38100" dist="38100" dir="2700000" algn="tl">
                    <a:srgbClr val="000000">
                      <a:alpha val="43137"/>
                    </a:srgbClr>
                  </a:outerShdw>
                </a:effectLst>
                <a:ea typeface="標楷體" charset="0"/>
              </a:rPr>
              <a:t>基礎關係與經營關係區分理論</a:t>
            </a:r>
            <a:r>
              <a:rPr lang="zh-TW" altLang="zh-TW" sz="2100" b="1" dirty="0" smtClean="0">
                <a:solidFill>
                  <a:srgbClr val="000000"/>
                </a:solidFill>
                <a:effectLst>
                  <a:outerShdw blurRad="38100" dist="38100" dir="2700000" algn="tl">
                    <a:srgbClr val="000000">
                      <a:alpha val="43137"/>
                    </a:srgbClr>
                  </a:outerShdw>
                </a:effectLst>
                <a:ea typeface="標楷體" charset="0"/>
              </a:rPr>
              <a:t>？</a:t>
            </a:r>
            <a:endParaRPr lang="en-US" altLang="zh-TW" sz="2100" b="1" dirty="0" smtClean="0">
              <a:solidFill>
                <a:srgbClr val="000000"/>
              </a:solidFill>
              <a:effectLst>
                <a:outerShdw blurRad="38100" dist="38100" dir="2700000" algn="tl">
                  <a:srgbClr val="000000">
                    <a:alpha val="43137"/>
                  </a:srgbClr>
                </a:outerShdw>
              </a:effectLst>
              <a:ea typeface="標楷體" charset="0"/>
              <a:sym typeface="Webdings" charset="0"/>
            </a:endParaRPr>
          </a:p>
          <a:p>
            <a:pPr marL="1074738" lvl="4" indent="0">
              <a:lnSpc>
                <a:spcPct val="120000"/>
              </a:lnSpc>
              <a:buNone/>
            </a:pPr>
            <a:r>
              <a:rPr lang="en-US" altLang="zh-TW" sz="2100" dirty="0" smtClean="0">
                <a:solidFill>
                  <a:srgbClr val="000000"/>
                </a:solidFill>
                <a:ea typeface="標楷體" charset="0"/>
                <a:sym typeface="Webdings" charset="0"/>
              </a:rPr>
              <a:t>(</a:t>
            </a:r>
            <a:r>
              <a:rPr lang="en-US" altLang="zh-TW" sz="2100" dirty="0">
                <a:solidFill>
                  <a:srgbClr val="000000"/>
                </a:solidFill>
                <a:ea typeface="標楷體" charset="0"/>
                <a:sym typeface="Webdings" charset="0"/>
              </a:rPr>
              <a:t>1) </a:t>
            </a:r>
            <a:r>
              <a:rPr lang="zh-TW" altLang="en-US" sz="2100" dirty="0" smtClean="0">
                <a:solidFill>
                  <a:srgbClr val="000000"/>
                </a:solidFill>
                <a:ea typeface="標楷體" charset="0"/>
              </a:rPr>
              <a:t>概說</a:t>
            </a:r>
            <a:endParaRPr lang="en-US" altLang="zh-TW" sz="2100" dirty="0" smtClean="0">
              <a:solidFill>
                <a:srgbClr val="000000"/>
              </a:solidFill>
              <a:ea typeface="標楷體" charset="0"/>
              <a:sym typeface="Webdings" charset="0"/>
            </a:endParaRPr>
          </a:p>
          <a:p>
            <a:pPr marL="1074738" lvl="4" indent="0">
              <a:lnSpc>
                <a:spcPct val="120000"/>
              </a:lnSpc>
              <a:buNone/>
            </a:pPr>
            <a:r>
              <a:rPr lang="zh-TW" altLang="en-US" sz="2100" dirty="0" smtClean="0">
                <a:solidFill>
                  <a:srgbClr val="000000"/>
                </a:solidFill>
                <a:ea typeface="標楷體" charset="0"/>
              </a:rPr>
              <a:t>◎ </a:t>
            </a:r>
            <a:r>
              <a:rPr lang="zh-TW" altLang="zh-TW" sz="2100" dirty="0" smtClean="0">
                <a:solidFill>
                  <a:srgbClr val="000000"/>
                </a:solidFill>
                <a:ea typeface="標楷體" charset="0"/>
              </a:rPr>
              <a:t>德國</a:t>
            </a:r>
            <a:r>
              <a:rPr lang="zh-TW" altLang="en-US" sz="2100" dirty="0" smtClean="0">
                <a:solidFill>
                  <a:srgbClr val="000000"/>
                </a:solidFill>
                <a:ea typeface="標楷體" charset="0"/>
              </a:rPr>
              <a:t>學者 </a:t>
            </a:r>
            <a:r>
              <a:rPr lang="en-US" altLang="zh-TW" sz="2100" dirty="0" err="1" smtClean="0">
                <a:solidFill>
                  <a:srgbClr val="000000"/>
                </a:solidFill>
                <a:ea typeface="標楷體" charset="0"/>
              </a:rPr>
              <a:t>Ule</a:t>
            </a:r>
            <a:r>
              <a:rPr lang="zh-TW" altLang="en-US" sz="2100" dirty="0" smtClean="0">
                <a:solidFill>
                  <a:srgbClr val="000000"/>
                </a:solidFill>
                <a:ea typeface="標楷體" charset="0"/>
              </a:rPr>
              <a:t>。</a:t>
            </a:r>
            <a:endParaRPr lang="en-US" altLang="zh-TW" sz="2100" dirty="0" smtClean="0">
              <a:solidFill>
                <a:srgbClr val="000000"/>
              </a:solidFill>
              <a:ea typeface="標楷體" charset="0"/>
            </a:endParaRPr>
          </a:p>
          <a:p>
            <a:pPr marL="1074738" lvl="4" indent="0">
              <a:lnSpc>
                <a:spcPct val="120000"/>
              </a:lnSpc>
              <a:buNone/>
            </a:pPr>
            <a:r>
              <a:rPr lang="zh-TW" altLang="en-US" sz="2100" dirty="0" smtClean="0">
                <a:solidFill>
                  <a:srgbClr val="000000"/>
                </a:solidFill>
                <a:ea typeface="標楷體" charset="0"/>
                <a:sym typeface="Webdings" charset="0"/>
              </a:rPr>
              <a:t>◎ </a:t>
            </a:r>
            <a:r>
              <a:rPr lang="zh-TW" altLang="en-US" sz="2100" b="1" u="sng" dirty="0" smtClean="0">
                <a:solidFill>
                  <a:srgbClr val="000000"/>
                </a:solidFill>
                <a:effectLst>
                  <a:outerShdw blurRad="38100" dist="38100" dir="2700000" algn="tl">
                    <a:srgbClr val="000000">
                      <a:alpha val="43137"/>
                    </a:srgbClr>
                  </a:outerShdw>
                </a:effectLst>
                <a:ea typeface="標楷體" charset="0"/>
                <a:sym typeface="Webdings" charset="0"/>
              </a:rPr>
              <a:t>修正</a:t>
            </a:r>
            <a:r>
              <a:rPr lang="zh-TW" altLang="zh-TW" sz="2100" dirty="0" smtClean="0">
                <a:solidFill>
                  <a:srgbClr val="000000"/>
                </a:solidFill>
                <a:ea typeface="標楷體" charset="0"/>
              </a:rPr>
              <a:t>傳統特別權力</a:t>
            </a:r>
            <a:r>
              <a:rPr lang="zh-TW" altLang="zh-TW" sz="2100" dirty="0" smtClean="0">
                <a:solidFill>
                  <a:srgbClr val="000000"/>
                </a:solidFill>
                <a:ea typeface="標楷體" charset="0"/>
              </a:rPr>
              <a:t>關係</a:t>
            </a:r>
            <a:r>
              <a:rPr lang="zh-TW" altLang="en-US" sz="2100" dirty="0" smtClean="0">
                <a:solidFill>
                  <a:srgbClr val="000000"/>
                </a:solidFill>
                <a:ea typeface="標楷體" charset="0"/>
              </a:rPr>
              <a:t>。</a:t>
            </a:r>
            <a:endParaRPr lang="en-US" altLang="zh-TW" sz="2100" dirty="0" smtClean="0">
              <a:solidFill>
                <a:srgbClr val="000000"/>
              </a:solidFill>
              <a:ea typeface="標楷體" charset="0"/>
            </a:endParaRPr>
          </a:p>
          <a:p>
            <a:pPr marL="1074738" lvl="4" indent="0">
              <a:lnSpc>
                <a:spcPct val="120000"/>
              </a:lnSpc>
              <a:buNone/>
            </a:pPr>
            <a:r>
              <a:rPr lang="en-US" altLang="zh-TW" sz="2100" dirty="0" smtClean="0">
                <a:solidFill>
                  <a:srgbClr val="000000"/>
                </a:solidFill>
                <a:ea typeface="標楷體" charset="0"/>
              </a:rPr>
              <a:t>(</a:t>
            </a:r>
            <a:r>
              <a:rPr lang="en-US" altLang="zh-TW" sz="2100" dirty="0">
                <a:solidFill>
                  <a:srgbClr val="000000"/>
                </a:solidFill>
                <a:ea typeface="標楷體" charset="0"/>
              </a:rPr>
              <a:t>2) </a:t>
            </a:r>
            <a:r>
              <a:rPr lang="zh-TW" altLang="en-US" sz="2100" dirty="0" smtClean="0">
                <a:solidFill>
                  <a:srgbClr val="000000"/>
                </a:solidFill>
                <a:ea typeface="標楷體" charset="0"/>
              </a:rPr>
              <a:t>主要</a:t>
            </a:r>
            <a:r>
              <a:rPr lang="zh-TW" altLang="en-US" sz="2100" dirty="0" smtClean="0">
                <a:solidFill>
                  <a:srgbClr val="000000"/>
                </a:solidFill>
                <a:ea typeface="標楷體" charset="0"/>
              </a:rPr>
              <a:t>內容</a:t>
            </a:r>
            <a:endParaRPr lang="en-US" altLang="zh-TW" sz="2100" dirty="0" smtClean="0">
              <a:solidFill>
                <a:srgbClr val="000000"/>
              </a:solidFill>
              <a:ea typeface="標楷體" charset="0"/>
            </a:endParaRPr>
          </a:p>
          <a:p>
            <a:pPr marL="1074738" lvl="4" indent="0">
              <a:lnSpc>
                <a:spcPct val="120000"/>
              </a:lnSpc>
              <a:buNone/>
            </a:pPr>
            <a:r>
              <a:rPr lang="zh-TW" altLang="en-US" sz="2100" dirty="0" smtClean="0">
                <a:solidFill>
                  <a:srgbClr val="000000"/>
                </a:solidFill>
                <a:ea typeface="標楷體" charset="0"/>
              </a:rPr>
              <a:t>◎ </a:t>
            </a:r>
            <a:r>
              <a:rPr lang="zh-TW" altLang="zh-TW" sz="2100" b="1" u="sng" dirty="0" smtClean="0">
                <a:solidFill>
                  <a:srgbClr val="000000"/>
                </a:solidFill>
                <a:effectLst>
                  <a:outerShdw blurRad="38100" dist="38100" dir="2700000" algn="tl">
                    <a:srgbClr val="000000">
                      <a:alpha val="43137"/>
                    </a:srgbClr>
                  </a:outerShdw>
                </a:effectLst>
                <a:ea typeface="標楷體" charset="0"/>
              </a:rPr>
              <a:t>基礎</a:t>
            </a:r>
            <a:r>
              <a:rPr lang="zh-TW" altLang="zh-TW" sz="2100" b="1" u="sng" dirty="0" smtClean="0">
                <a:solidFill>
                  <a:srgbClr val="000000"/>
                </a:solidFill>
                <a:effectLst>
                  <a:outerShdw blurRad="38100" dist="38100" dir="2700000" algn="tl">
                    <a:srgbClr val="000000">
                      <a:alpha val="43137"/>
                    </a:srgbClr>
                  </a:outerShdw>
                </a:effectLst>
                <a:ea typeface="標楷體" charset="0"/>
              </a:rPr>
              <a:t>關係</a:t>
            </a:r>
            <a:r>
              <a:rPr lang="zh-TW" altLang="zh-TW" sz="2100" dirty="0" smtClean="0">
                <a:solidFill>
                  <a:srgbClr val="000000"/>
                </a:solidFill>
                <a:ea typeface="標楷體" charset="0"/>
              </a:rPr>
              <a:t>事項</a:t>
            </a:r>
            <a:r>
              <a:rPr lang="zh-TW" altLang="en-US" sz="2100" dirty="0" smtClean="0">
                <a:solidFill>
                  <a:srgbClr val="000000"/>
                </a:solidFill>
                <a:ea typeface="標楷體" charset="0"/>
              </a:rPr>
              <a:t> </a:t>
            </a:r>
            <a:r>
              <a:rPr lang="en-US" altLang="zh-TW" sz="2100" dirty="0" smtClean="0">
                <a:solidFill>
                  <a:srgbClr val="000000"/>
                </a:solidFill>
                <a:ea typeface="標楷體" charset="0"/>
              </a:rPr>
              <a:t>(</a:t>
            </a:r>
            <a:r>
              <a:rPr lang="zh-TW" altLang="zh-TW" sz="2100" dirty="0" smtClean="0">
                <a:solidFill>
                  <a:srgbClr val="000000"/>
                </a:solidFill>
                <a:ea typeface="標楷體" charset="0"/>
              </a:rPr>
              <a:t>涉及</a:t>
            </a:r>
            <a:r>
              <a:rPr lang="zh-TW" altLang="zh-TW" sz="2100" dirty="0">
                <a:solidFill>
                  <a:srgbClr val="000000"/>
                </a:solidFill>
                <a:ea typeface="標楷體" charset="0"/>
              </a:rPr>
              <a:t>特別權力關係發生、變更、</a:t>
            </a:r>
            <a:r>
              <a:rPr lang="zh-TW" altLang="zh-TW" sz="2100" dirty="0" smtClean="0">
                <a:solidFill>
                  <a:srgbClr val="000000"/>
                </a:solidFill>
                <a:ea typeface="標楷體" charset="0"/>
              </a:rPr>
              <a:t>消滅</a:t>
            </a:r>
            <a:r>
              <a:rPr lang="en-US" altLang="zh-TW" sz="2100" dirty="0" smtClean="0">
                <a:solidFill>
                  <a:srgbClr val="000000"/>
                </a:solidFill>
                <a:ea typeface="標楷體" charset="0"/>
              </a:rPr>
              <a:t>)</a:t>
            </a:r>
            <a:r>
              <a:rPr lang="zh-TW" altLang="en-US" sz="2100" dirty="0" smtClean="0">
                <a:solidFill>
                  <a:srgbClr val="000000"/>
                </a:solidFill>
                <a:ea typeface="標楷體" charset="0"/>
              </a:rPr>
              <a:t>：</a:t>
            </a:r>
            <a:r>
              <a:rPr lang="zh-TW" altLang="zh-TW" sz="2100" dirty="0" smtClean="0">
                <a:solidFill>
                  <a:srgbClr val="000000"/>
                </a:solidFill>
                <a:ea typeface="標楷體" charset="0"/>
              </a:rPr>
              <a:t>可以訴請救濟</a:t>
            </a:r>
            <a:r>
              <a:rPr lang="zh-TW" altLang="en-US" sz="2100" dirty="0" smtClean="0">
                <a:solidFill>
                  <a:srgbClr val="000000"/>
                </a:solidFill>
                <a:ea typeface="標楷體" charset="0"/>
              </a:rPr>
              <a:t>。</a:t>
            </a:r>
            <a:endParaRPr lang="en-US" altLang="zh-TW" sz="2100" dirty="0" smtClean="0">
              <a:solidFill>
                <a:srgbClr val="000000"/>
              </a:solidFill>
              <a:ea typeface="標楷體" charset="0"/>
            </a:endParaRPr>
          </a:p>
          <a:p>
            <a:pPr marL="1074738" lvl="4" indent="0">
              <a:lnSpc>
                <a:spcPct val="120000"/>
              </a:lnSpc>
              <a:buNone/>
            </a:pPr>
            <a:r>
              <a:rPr lang="zh-TW" altLang="en-US" sz="2100" dirty="0" smtClean="0">
                <a:solidFill>
                  <a:srgbClr val="000000"/>
                </a:solidFill>
                <a:ea typeface="標楷體" charset="0"/>
              </a:rPr>
              <a:t>◎ </a:t>
            </a:r>
            <a:r>
              <a:rPr lang="zh-TW" altLang="zh-TW" sz="2100" b="1" u="sng" dirty="0" smtClean="0">
                <a:solidFill>
                  <a:srgbClr val="000000"/>
                </a:solidFill>
                <a:effectLst>
                  <a:outerShdw blurRad="38100" dist="38100" dir="2700000" algn="tl">
                    <a:srgbClr val="000000">
                      <a:alpha val="43137"/>
                    </a:srgbClr>
                  </a:outerShdw>
                </a:effectLst>
                <a:ea typeface="標楷體" charset="0"/>
              </a:rPr>
              <a:t>經營</a:t>
            </a:r>
            <a:r>
              <a:rPr lang="zh-TW" altLang="zh-TW" sz="2100" b="1" u="sng" dirty="0" smtClean="0">
                <a:solidFill>
                  <a:srgbClr val="000000"/>
                </a:solidFill>
                <a:effectLst>
                  <a:outerShdw blurRad="38100" dist="38100" dir="2700000" algn="tl">
                    <a:srgbClr val="000000">
                      <a:alpha val="43137"/>
                    </a:srgbClr>
                  </a:outerShdw>
                </a:effectLst>
                <a:ea typeface="標楷體" charset="0"/>
              </a:rPr>
              <a:t>關係</a:t>
            </a:r>
            <a:r>
              <a:rPr lang="zh-TW" altLang="zh-TW" sz="2100" dirty="0" smtClean="0">
                <a:solidFill>
                  <a:srgbClr val="000000"/>
                </a:solidFill>
                <a:ea typeface="標楷體" charset="0"/>
              </a:rPr>
              <a:t>事項</a:t>
            </a:r>
            <a:r>
              <a:rPr lang="zh-TW" altLang="en-US" sz="2100" dirty="0" smtClean="0">
                <a:solidFill>
                  <a:srgbClr val="000000"/>
                </a:solidFill>
                <a:ea typeface="標楷體" charset="0"/>
              </a:rPr>
              <a:t>：</a:t>
            </a:r>
            <a:r>
              <a:rPr lang="zh-TW" altLang="zh-TW" sz="2100" dirty="0" smtClean="0">
                <a:solidFill>
                  <a:srgbClr val="000000"/>
                </a:solidFill>
                <a:ea typeface="標楷體" charset="0"/>
              </a:rPr>
              <a:t>無訴訟救濟的必要</a:t>
            </a:r>
            <a:r>
              <a:rPr lang="zh-TW" altLang="en-US" sz="2100" dirty="0" smtClean="0">
                <a:solidFill>
                  <a:srgbClr val="000000"/>
                </a:solidFill>
                <a:ea typeface="標楷體" charset="0"/>
              </a:rPr>
              <a:t>。</a:t>
            </a:r>
            <a:endParaRPr lang="en-US" altLang="zh-TW" sz="2100" dirty="0">
              <a:solidFill>
                <a:srgbClr val="000000"/>
              </a:solidFill>
              <a:ea typeface="標楷體" charset="0"/>
            </a:endParaRPr>
          </a:p>
          <a:p>
            <a:pPr marL="1074738" lvl="4" indent="0">
              <a:lnSpc>
                <a:spcPct val="120000"/>
              </a:lnSpc>
              <a:buNone/>
            </a:pPr>
            <a:r>
              <a:rPr lang="en-US" altLang="zh-TW" sz="2100" dirty="0" smtClean="0">
                <a:solidFill>
                  <a:srgbClr val="000000"/>
                </a:solidFill>
                <a:ea typeface="標楷體" charset="0"/>
                <a:sym typeface="Webdings" charset="0"/>
              </a:rPr>
              <a:t>(3) </a:t>
            </a:r>
            <a:r>
              <a:rPr lang="zh-TW" altLang="en-US" sz="2100" dirty="0" smtClean="0">
                <a:solidFill>
                  <a:srgbClr val="000000"/>
                </a:solidFill>
                <a:ea typeface="標楷體" charset="0"/>
                <a:sym typeface="Webdings" charset="0"/>
              </a:rPr>
              <a:t>評</a:t>
            </a:r>
            <a:r>
              <a:rPr lang="zh-TW" altLang="en-US" sz="2100" dirty="0" smtClean="0">
                <a:solidFill>
                  <a:srgbClr val="000000"/>
                </a:solidFill>
                <a:ea typeface="標楷體" charset="0"/>
                <a:sym typeface="Webdings" charset="0"/>
              </a:rPr>
              <a:t>析</a:t>
            </a:r>
            <a:endParaRPr lang="en-US" altLang="zh-TW" sz="2100" dirty="0">
              <a:solidFill>
                <a:srgbClr val="000000"/>
              </a:solidFill>
              <a:ea typeface="標楷體" charset="0"/>
              <a:sym typeface="Webdings" charset="0"/>
            </a:endParaRPr>
          </a:p>
          <a:p>
            <a:pPr marL="1074738" lvl="4" indent="0">
              <a:lnSpc>
                <a:spcPct val="120000"/>
              </a:lnSpc>
              <a:buNone/>
            </a:pPr>
            <a:r>
              <a:rPr lang="zh-TW" altLang="en-US" sz="2100" dirty="0" smtClean="0">
                <a:solidFill>
                  <a:srgbClr val="000000"/>
                </a:solidFill>
                <a:ea typeface="標楷體" charset="0"/>
              </a:rPr>
              <a:t>◎ </a:t>
            </a:r>
            <a:r>
              <a:rPr lang="zh-TW" altLang="zh-TW" sz="2100" dirty="0" smtClean="0">
                <a:solidFill>
                  <a:srgbClr val="000000"/>
                </a:solidFill>
                <a:ea typeface="標楷體" charset="0"/>
              </a:rPr>
              <a:t>在</a:t>
            </a:r>
            <a:r>
              <a:rPr lang="zh-TW" altLang="zh-TW" sz="2100" dirty="0" smtClean="0">
                <a:solidFill>
                  <a:srgbClr val="000000"/>
                </a:solidFill>
                <a:ea typeface="標楷體" charset="0"/>
              </a:rPr>
              <a:t>德國備受批評而遭揚棄</a:t>
            </a:r>
            <a:r>
              <a:rPr lang="zh-TW" altLang="en-US" sz="2100" b="1" dirty="0" smtClean="0">
                <a:solidFill>
                  <a:srgbClr val="000000"/>
                </a:solidFill>
                <a:ea typeface="標楷體" charset="0"/>
                <a:sym typeface="Webdings" charset="0"/>
              </a:rPr>
              <a:t>。</a:t>
            </a:r>
            <a:endParaRPr lang="en-US" altLang="zh-TW" sz="2100" b="1" dirty="0" smtClean="0">
              <a:solidFill>
                <a:srgbClr val="000000"/>
              </a:solidFill>
              <a:ea typeface="標楷體" charset="0"/>
              <a:sym typeface="Webdings" charset="0"/>
            </a:endParaRPr>
          </a:p>
          <a:p>
            <a:pPr marL="1074738" lvl="4" indent="0">
              <a:lnSpc>
                <a:spcPct val="120000"/>
              </a:lnSpc>
              <a:buNone/>
            </a:pPr>
            <a:r>
              <a:rPr lang="zh-TW" altLang="en-US" sz="2100" dirty="0" smtClean="0">
                <a:solidFill>
                  <a:srgbClr val="000000"/>
                </a:solidFill>
                <a:ea typeface="標楷體" charset="0"/>
              </a:rPr>
              <a:t>◎ </a:t>
            </a:r>
            <a:r>
              <a:rPr lang="zh-TW" altLang="zh-TW" sz="2100" dirty="0" smtClean="0">
                <a:solidFill>
                  <a:srgbClr val="000000"/>
                </a:solidFill>
                <a:ea typeface="標楷體" charset="0"/>
              </a:rPr>
              <a:t>德國</a:t>
            </a:r>
            <a:r>
              <a:rPr lang="zh-TW" altLang="zh-TW" sz="2100" dirty="0" smtClean="0">
                <a:solidFill>
                  <a:srgbClr val="000000"/>
                </a:solidFill>
                <a:ea typeface="標楷體" charset="0"/>
              </a:rPr>
              <a:t>聯邦</a:t>
            </a:r>
            <a:r>
              <a:rPr lang="zh-TW" altLang="zh-TW" sz="2100" dirty="0">
                <a:solidFill>
                  <a:srgbClr val="000000"/>
                </a:solidFill>
                <a:ea typeface="標楷體" charset="0"/>
              </a:rPr>
              <a:t>憲法法院「受刑人判決</a:t>
            </a:r>
            <a:r>
              <a:rPr lang="zh-TW" altLang="zh-TW" sz="2100" dirty="0" smtClean="0">
                <a:solidFill>
                  <a:srgbClr val="000000"/>
                </a:solidFill>
                <a:ea typeface="標楷體" charset="0"/>
              </a:rPr>
              <a:t>」</a:t>
            </a:r>
            <a:r>
              <a:rPr lang="en-US" altLang="zh-TW" sz="2100" dirty="0" smtClean="0">
                <a:solidFill>
                  <a:srgbClr val="000000"/>
                </a:solidFill>
                <a:ea typeface="標楷體" charset="0"/>
              </a:rPr>
              <a:t> (1972)</a:t>
            </a:r>
            <a:r>
              <a:rPr lang="zh-TW" altLang="en-US" sz="2100" dirty="0" smtClean="0">
                <a:solidFill>
                  <a:srgbClr val="000000"/>
                </a:solidFill>
                <a:ea typeface="標楷體" charset="0"/>
              </a:rPr>
              <a:t>。</a:t>
            </a:r>
            <a:endParaRPr lang="en-US" altLang="zh-TW" sz="2100" b="1" dirty="0">
              <a:solidFill>
                <a:srgbClr val="000000"/>
              </a:solidFill>
              <a:ea typeface="標楷體" charset="0"/>
              <a:sym typeface="Webdings" charset="0"/>
            </a:endParaRPr>
          </a:p>
        </p:txBody>
      </p:sp>
    </p:spTree>
    <p:extLst>
      <p:ext uri="{BB962C8B-B14F-4D97-AF65-F5344CB8AC3E}">
        <p14:creationId xmlns:p14="http://schemas.microsoft.com/office/powerpoint/2010/main" val="310750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特別權力關係</a:t>
            </a:r>
            <a:endParaRPr kumimoji="1" lang="en-US" altLang="zh-TW" b="1" dirty="0" smtClean="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solidFill>
                  <a:srgbClr val="000000"/>
                </a:solidFill>
              </a:rPr>
              <a:t>可能的憲法論據</a:t>
            </a:r>
            <a:endParaRPr kumimoji="1" lang="en-US" altLang="zh-TW" dirty="0" smtClean="0">
              <a:solidFill>
                <a:srgbClr val="000000"/>
              </a:solidFill>
            </a:endParaRPr>
          </a:p>
          <a:p>
            <a:pPr lvl="2">
              <a:lnSpc>
                <a:spcPct val="100000"/>
              </a:lnSpc>
              <a:buFont typeface="Wingdings" panose="05000000000000000000" pitchFamily="2" charset="2"/>
              <a:buChar char="p"/>
            </a:pPr>
            <a:r>
              <a:rPr lang="zh-TW" altLang="en-US" b="1" dirty="0" smtClean="0">
                <a:solidFill>
                  <a:srgbClr val="000000"/>
                </a:solidFill>
                <a:effectLst>
                  <a:outerShdw blurRad="38100" dist="38100" dir="2700000" algn="tl">
                    <a:srgbClr val="000000">
                      <a:alpha val="43137"/>
                    </a:srgbClr>
                  </a:outerShdw>
                </a:effectLst>
                <a:ea typeface="標楷體" charset="0"/>
                <a:sym typeface="Webdings" charset="0"/>
              </a:rPr>
              <a:t>我國</a:t>
            </a:r>
            <a:endParaRPr lang="en-US" altLang="zh-TW" b="1" dirty="0">
              <a:solidFill>
                <a:srgbClr val="000000"/>
              </a:solidFill>
              <a:effectLst>
                <a:outerShdw blurRad="38100" dist="38100" dir="2700000" algn="tl">
                  <a:srgbClr val="000000">
                    <a:alpha val="43137"/>
                  </a:srgbClr>
                </a:outerShdw>
              </a:effectLst>
              <a:ea typeface="標楷體" charset="0"/>
              <a:sym typeface="Webdings" charset="0"/>
            </a:endParaRPr>
          </a:p>
          <a:p>
            <a:pPr lvl="3">
              <a:lnSpc>
                <a:spcPct val="100000"/>
              </a:lnSpc>
              <a:buFont typeface="Wingdings" panose="05000000000000000000" pitchFamily="2" charset="2"/>
              <a:buChar char="u"/>
            </a:pPr>
            <a:r>
              <a:rPr lang="zh-TW" altLang="zh-TW" b="1" dirty="0" smtClean="0">
                <a:solidFill>
                  <a:srgbClr val="000000"/>
                </a:solidFill>
                <a:effectLst>
                  <a:outerShdw blurRad="38100" dist="38100" dir="2700000" algn="tl">
                    <a:srgbClr val="000000">
                      <a:alpha val="43137"/>
                    </a:srgbClr>
                  </a:outerShdw>
                </a:effectLst>
                <a:ea typeface="標楷體" charset="0"/>
                <a:sym typeface="Webdings" charset="0"/>
              </a:rPr>
              <a:t>3</a:t>
            </a:r>
            <a:r>
              <a:rPr lang="en-US" altLang="zh-TW" b="1" dirty="0" smtClean="0">
                <a:solidFill>
                  <a:srgbClr val="000000"/>
                </a:solidFill>
                <a:effectLst>
                  <a:outerShdw blurRad="38100" dist="38100" dir="2700000" algn="tl">
                    <a:srgbClr val="000000">
                      <a:alpha val="43137"/>
                    </a:srgbClr>
                  </a:outerShdw>
                </a:effectLst>
                <a:ea typeface="標楷體" charset="0"/>
                <a:sym typeface="Webdings" charset="0"/>
              </a:rPr>
              <a:t>.</a:t>
            </a:r>
            <a:r>
              <a:rPr lang="zh-TW" altLang="en-US" b="1" dirty="0" smtClean="0">
                <a:solidFill>
                  <a:srgbClr val="000000"/>
                </a:solidFill>
                <a:effectLst>
                  <a:outerShdw blurRad="38100" dist="38100" dir="2700000" algn="tl">
                    <a:srgbClr val="000000">
                      <a:alpha val="43137"/>
                    </a:srgbClr>
                  </a:outerShdw>
                </a:effectLst>
                <a:ea typeface="標楷體" charset="0"/>
                <a:sym typeface="Webdings" charset="0"/>
              </a:rPr>
              <a:t> 重大影響說</a:t>
            </a:r>
            <a:r>
              <a:rPr lang="zh-TW" altLang="en-US" b="1" dirty="0" smtClean="0">
                <a:solidFill>
                  <a:srgbClr val="000000"/>
                </a:solidFill>
                <a:effectLst>
                  <a:outerShdw blurRad="38100" dist="38100" dir="2700000" algn="tl">
                    <a:srgbClr val="000000">
                      <a:alpha val="43137"/>
                    </a:srgbClr>
                  </a:outerShdw>
                </a:effectLst>
                <a:ea typeface="標楷體" charset="0"/>
                <a:sym typeface="Webdings" charset="0"/>
              </a:rPr>
              <a:t>？</a:t>
            </a:r>
            <a:endParaRPr lang="en-US" altLang="zh-TW" b="1" dirty="0">
              <a:solidFill>
                <a:srgbClr val="000000"/>
              </a:solidFill>
              <a:effectLst>
                <a:outerShdw blurRad="38100" dist="38100" dir="2700000" algn="tl">
                  <a:srgbClr val="000000">
                    <a:alpha val="43137"/>
                  </a:srgbClr>
                </a:outerShdw>
              </a:effectLst>
              <a:ea typeface="標楷體" charset="0"/>
              <a:sym typeface="Webdings" charset="0"/>
            </a:endParaRPr>
          </a:p>
          <a:p>
            <a:pPr marL="1028700" lvl="3" indent="0">
              <a:lnSpc>
                <a:spcPct val="100000"/>
              </a:lnSpc>
              <a:buNone/>
            </a:pPr>
            <a:r>
              <a:rPr lang="zh-TW" altLang="en-US" sz="1500" dirty="0" smtClean="0">
                <a:solidFill>
                  <a:srgbClr val="000000"/>
                </a:solidFill>
                <a:ea typeface="標楷體" charset="0"/>
              </a:rPr>
              <a:t>◎ </a:t>
            </a:r>
            <a:r>
              <a:rPr lang="zh-TW" altLang="zh-TW" sz="1500" dirty="0" smtClean="0">
                <a:solidFill>
                  <a:srgbClr val="000000"/>
                </a:solidFill>
                <a:ea typeface="標楷體" charset="0"/>
              </a:rPr>
              <a:t>釋</a:t>
            </a:r>
            <a:r>
              <a:rPr lang="zh-TW" altLang="zh-TW" sz="1500" dirty="0">
                <a:solidFill>
                  <a:srgbClr val="000000"/>
                </a:solidFill>
                <a:ea typeface="標楷體" charset="0"/>
              </a:rPr>
              <a:t>字</a:t>
            </a:r>
            <a:r>
              <a:rPr lang="zh-TW" altLang="zh-TW" sz="1500" dirty="0" smtClean="0">
                <a:solidFill>
                  <a:srgbClr val="000000"/>
                </a:solidFill>
                <a:ea typeface="標楷體" charset="0"/>
              </a:rPr>
              <a:t>第</a:t>
            </a:r>
            <a:r>
              <a:rPr lang="en-US" altLang="zh-TW" sz="1500" dirty="0" smtClean="0">
                <a:solidFill>
                  <a:srgbClr val="000000"/>
                </a:solidFill>
                <a:ea typeface="標楷體" charset="0"/>
              </a:rPr>
              <a:t> 298 </a:t>
            </a:r>
            <a:r>
              <a:rPr lang="zh-TW" altLang="zh-TW" sz="1500" dirty="0">
                <a:solidFill>
                  <a:srgbClr val="000000"/>
                </a:solidFill>
                <a:ea typeface="標楷體" charset="0"/>
              </a:rPr>
              <a:t>號</a:t>
            </a:r>
            <a:r>
              <a:rPr lang="zh-TW" altLang="zh-TW" sz="1500" dirty="0" smtClean="0">
                <a:solidFill>
                  <a:srgbClr val="000000"/>
                </a:solidFill>
                <a:ea typeface="標楷體" charset="0"/>
              </a:rPr>
              <a:t>解釋</a:t>
            </a:r>
            <a:r>
              <a:rPr lang="zh-TW" altLang="en-US" dirty="0" smtClean="0">
                <a:solidFill>
                  <a:srgbClr val="000000"/>
                </a:solidFill>
                <a:ea typeface="標楷體" charset="0"/>
              </a:rPr>
              <a:t>。</a:t>
            </a:r>
            <a:endParaRPr lang="en-US" altLang="zh-TW" sz="1500" dirty="0" smtClean="0">
              <a:solidFill>
                <a:srgbClr val="000000"/>
              </a:solidFill>
              <a:ea typeface="標楷體" charset="0"/>
            </a:endParaRPr>
          </a:p>
          <a:p>
            <a:pPr marL="1028700" lvl="3" indent="0">
              <a:lnSpc>
                <a:spcPct val="100000"/>
              </a:lnSpc>
              <a:buNone/>
            </a:pPr>
            <a:r>
              <a:rPr lang="zh-TW" altLang="en-US" dirty="0" smtClean="0">
                <a:solidFill>
                  <a:srgbClr val="000000"/>
                </a:solidFill>
                <a:ea typeface="標楷體" charset="0"/>
              </a:rPr>
              <a:t>◎ </a:t>
            </a:r>
            <a:r>
              <a:rPr lang="zh-TW" altLang="zh-TW" sz="1500" dirty="0" smtClean="0">
                <a:solidFill>
                  <a:srgbClr val="000000"/>
                </a:solidFill>
                <a:ea typeface="標楷體" charset="0"/>
              </a:rPr>
              <a:t>釋</a:t>
            </a:r>
            <a:r>
              <a:rPr lang="zh-TW" altLang="zh-TW" sz="1500" dirty="0">
                <a:solidFill>
                  <a:srgbClr val="000000"/>
                </a:solidFill>
                <a:ea typeface="標楷體" charset="0"/>
              </a:rPr>
              <a:t>字</a:t>
            </a:r>
            <a:r>
              <a:rPr lang="zh-TW" altLang="zh-TW" sz="1500" dirty="0" smtClean="0">
                <a:solidFill>
                  <a:srgbClr val="000000"/>
                </a:solidFill>
                <a:ea typeface="標楷體" charset="0"/>
              </a:rPr>
              <a:t>第</a:t>
            </a:r>
            <a:r>
              <a:rPr lang="en-US" altLang="zh-TW" sz="1500" dirty="0" smtClean="0">
                <a:solidFill>
                  <a:srgbClr val="000000"/>
                </a:solidFill>
                <a:ea typeface="標楷體" charset="0"/>
              </a:rPr>
              <a:t> 323 </a:t>
            </a:r>
            <a:r>
              <a:rPr lang="zh-TW" altLang="zh-TW" sz="1500" dirty="0">
                <a:solidFill>
                  <a:srgbClr val="000000"/>
                </a:solidFill>
                <a:ea typeface="標楷體" charset="0"/>
              </a:rPr>
              <a:t>號</a:t>
            </a:r>
            <a:r>
              <a:rPr lang="zh-TW" altLang="zh-TW" sz="1500" dirty="0" smtClean="0">
                <a:solidFill>
                  <a:srgbClr val="000000"/>
                </a:solidFill>
                <a:ea typeface="標楷體" charset="0"/>
              </a:rPr>
              <a:t>解釋</a:t>
            </a:r>
            <a:r>
              <a:rPr lang="zh-TW" altLang="en-US" dirty="0" smtClean="0">
                <a:solidFill>
                  <a:srgbClr val="000000"/>
                </a:solidFill>
                <a:ea typeface="標楷體" charset="0"/>
              </a:rPr>
              <a:t>。</a:t>
            </a:r>
            <a:endParaRPr lang="en-US" altLang="zh-TW" sz="1500" dirty="0" smtClean="0">
              <a:solidFill>
                <a:srgbClr val="000000"/>
              </a:solidFill>
              <a:ea typeface="標楷體" charset="0"/>
            </a:endParaRPr>
          </a:p>
          <a:p>
            <a:pPr marL="1028700" lvl="3" indent="0">
              <a:lnSpc>
                <a:spcPct val="100000"/>
              </a:lnSpc>
              <a:buNone/>
            </a:pPr>
            <a:r>
              <a:rPr lang="zh-TW" altLang="en-US" dirty="0" smtClean="0">
                <a:solidFill>
                  <a:srgbClr val="000000"/>
                </a:solidFill>
                <a:ea typeface="標楷體" charset="0"/>
              </a:rPr>
              <a:t>◎ </a:t>
            </a:r>
            <a:r>
              <a:rPr lang="zh-TW" altLang="zh-TW" sz="1500" dirty="0" smtClean="0">
                <a:solidFill>
                  <a:srgbClr val="000000"/>
                </a:solidFill>
                <a:ea typeface="標楷體" charset="0"/>
              </a:rPr>
              <a:t>釋</a:t>
            </a:r>
            <a:r>
              <a:rPr lang="zh-TW" altLang="zh-TW" sz="1500" dirty="0">
                <a:solidFill>
                  <a:srgbClr val="000000"/>
                </a:solidFill>
                <a:ea typeface="標楷體" charset="0"/>
              </a:rPr>
              <a:t>字</a:t>
            </a:r>
            <a:r>
              <a:rPr lang="zh-TW" altLang="zh-TW" sz="1500" dirty="0" smtClean="0">
                <a:solidFill>
                  <a:srgbClr val="000000"/>
                </a:solidFill>
                <a:ea typeface="標楷體" charset="0"/>
              </a:rPr>
              <a:t>第</a:t>
            </a:r>
            <a:r>
              <a:rPr lang="en-US" altLang="zh-TW" sz="1500" dirty="0" smtClean="0">
                <a:solidFill>
                  <a:srgbClr val="000000"/>
                </a:solidFill>
                <a:ea typeface="標楷體" charset="0"/>
              </a:rPr>
              <a:t> 338 </a:t>
            </a:r>
            <a:r>
              <a:rPr lang="zh-TW" altLang="zh-TW" sz="1500" dirty="0">
                <a:solidFill>
                  <a:srgbClr val="000000"/>
                </a:solidFill>
                <a:ea typeface="標楷體" charset="0"/>
              </a:rPr>
              <a:t>號</a:t>
            </a:r>
            <a:r>
              <a:rPr lang="zh-TW" altLang="zh-TW" sz="1500" dirty="0" smtClean="0">
                <a:solidFill>
                  <a:srgbClr val="000000"/>
                </a:solidFill>
                <a:ea typeface="標楷體" charset="0"/>
              </a:rPr>
              <a:t>解釋</a:t>
            </a:r>
            <a:r>
              <a:rPr lang="zh-TW" altLang="en-US" sz="1500" dirty="0" smtClean="0">
                <a:solidFill>
                  <a:srgbClr val="000000"/>
                </a:solidFill>
                <a:ea typeface="標楷體" charset="0"/>
              </a:rPr>
              <a:t>。</a:t>
            </a:r>
            <a:endParaRPr lang="en-US" altLang="zh-TW" sz="1500" b="1" dirty="0">
              <a:solidFill>
                <a:srgbClr val="000000"/>
              </a:solidFill>
              <a:ea typeface="標楷體" charset="0"/>
              <a:sym typeface="Webdings" charset="0"/>
            </a:endParaRPr>
          </a:p>
        </p:txBody>
      </p:sp>
    </p:spTree>
    <p:extLst>
      <p:ext uri="{BB962C8B-B14F-4D97-AF65-F5344CB8AC3E}">
        <p14:creationId xmlns:p14="http://schemas.microsoft.com/office/powerpoint/2010/main" val="3434495427"/>
      </p:ext>
    </p:extLst>
  </p:cSld>
  <p:clrMapOvr>
    <a:masterClrMapping/>
  </p:clrMapOvr>
</p:sld>
</file>

<file path=ppt/theme/theme1.xml><?xml version="1.0" encoding="utf-8"?>
<a:theme xmlns:a="http://schemas.openxmlformats.org/drawingml/2006/main" name="據說是確定版">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佈景主題1" id="{A55EE989-6655-41B6-80C1-55C987219802}" vid="{C54CC188-8982-4EAF-8D2B-F522BE03230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據說是確定版.thmx</Template>
  <TotalTime>394</TotalTime>
  <Words>6391</Words>
  <Application>Microsoft Office PowerPoint</Application>
  <PresentationFormat>如螢幕大小 (16:9)</PresentationFormat>
  <Paragraphs>408</Paragraphs>
  <Slides>58</Slides>
  <Notes>3</Notes>
  <HiddenSlides>0</HiddenSlides>
  <MMClips>0</MMClips>
  <ScaleCrop>false</ScaleCrop>
  <HeadingPairs>
    <vt:vector size="4" baseType="variant">
      <vt:variant>
        <vt:lpstr>佈景主題</vt:lpstr>
      </vt:variant>
      <vt:variant>
        <vt:i4>1</vt:i4>
      </vt:variant>
      <vt:variant>
        <vt:lpstr>投影片標題</vt:lpstr>
      </vt:variant>
      <vt:variant>
        <vt:i4>58</vt:i4>
      </vt:variant>
    </vt:vector>
  </HeadingPairs>
  <TitlesOfParts>
    <vt:vector size="59" baseType="lpstr">
      <vt:lpstr>據說是確定版</vt:lpstr>
      <vt:lpstr>14-1 學生基本權</vt:lpstr>
      <vt:lpstr>本章大綱</vt:lpstr>
      <vt:lpstr>壹、概說</vt:lpstr>
      <vt:lpstr>壹、概說</vt:lpstr>
      <vt:lpstr>壹、概說</vt:lpstr>
      <vt:lpstr>壹、概說</vt:lpstr>
      <vt:lpstr>壹、概說</vt:lpstr>
      <vt:lpstr>壹、概說</vt:lpstr>
      <vt:lpstr>壹、概說</vt:lpstr>
      <vt:lpstr>壹、概說</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參、大學自治之內容</vt:lpstr>
      <vt:lpstr>版權聲明</vt:lpstr>
      <vt:lpstr>版權聲明</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Chen Kao</dc:creator>
  <cp:lastModifiedBy>User</cp:lastModifiedBy>
  <cp:revision>51</cp:revision>
  <dcterms:created xsi:type="dcterms:W3CDTF">2016-06-01T13:57:45Z</dcterms:created>
  <dcterms:modified xsi:type="dcterms:W3CDTF">2016-07-27T03:59:17Z</dcterms:modified>
</cp:coreProperties>
</file>