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14" r:id="rId43"/>
    <p:sldId id="298" r:id="rId44"/>
    <p:sldId id="299" r:id="rId45"/>
  </p:sldIdLst>
  <p:sldSz cx="9144000" cy="5143500" type="screen16x9"/>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977" autoAdjust="0"/>
    <p:restoredTop sz="94660"/>
  </p:normalViewPr>
  <p:slideViewPr>
    <p:cSldViewPr snapToGrid="0" snapToObjects="1">
      <p:cViewPr>
        <p:scale>
          <a:sx n="100" d="100"/>
          <a:sy n="100" d="100"/>
        </p:scale>
        <p:origin x="-1589" y="-28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5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13E55-F8D7-42EC-8F80-776B33B4619B}" type="doc">
      <dgm:prSet loTypeId="urn:microsoft.com/office/officeart/2005/8/layout/vProcess5" loCatId="process" qsTypeId="urn:microsoft.com/office/officeart/2005/8/quickstyle/simple1#55" qsCatId="simple" csTypeId="urn:microsoft.com/office/officeart/2005/8/colors/accent1_2#55" csCatId="accent1" phldr="1"/>
      <dgm:spPr/>
      <dgm:t>
        <a:bodyPr/>
        <a:lstStyle/>
        <a:p>
          <a:endParaRPr lang="zh-TW" altLang="en-US"/>
        </a:p>
      </dgm:t>
    </dgm:pt>
    <dgm:pt modelId="{EBC1882D-D5DC-4D46-90BF-CE7B85E018B5}">
      <dgm:prSet phldrT="[文字]" custT="1"/>
      <dgm:spPr>
        <a:solidFill>
          <a:schemeClr val="accent1">
            <a:lumMod val="20000"/>
            <a:lumOff val="80000"/>
          </a:schemeClr>
        </a:solidFill>
        <a:ln>
          <a:solidFill>
            <a:schemeClr val="accent1">
              <a:lumMod val="40000"/>
              <a:lumOff val="60000"/>
            </a:schemeClr>
          </a:solidFill>
        </a:ln>
      </dgm:spPr>
      <dgm:t>
        <a:bodyPr/>
        <a:lstStyle/>
        <a:p>
          <a:pPr>
            <a:lnSpc>
              <a:spcPct val="100000"/>
            </a:lnSpc>
          </a:pP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陳</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花</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歲</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、楊</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淑</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歲</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、莊游</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梅</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歲</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分別</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涉及</a:t>
          </a:r>
          <a:r>
            <a:rPr lang="zh-TW" altLang="en-US" sz="1800" b="1" u="sng"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性</a:t>
          </a:r>
          <a:r>
            <a:rPr lang="zh-TW" altLang="en-US" sz="1800" b="1" u="sng"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交易</a:t>
          </a:r>
          <a:r>
            <a:rPr lang="zh-TW" altLang="en-US" sz="1800" b="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0" u="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467ACD8-ADD0-46D1-A370-C9737A46118B}" type="parTrans" cxnId="{0761EE36-5F1C-49F1-95B4-0BA2372027F2}">
      <dgm:prSet/>
      <dgm:spPr/>
      <dgm:t>
        <a:bodyPr/>
        <a:lstStyle/>
        <a:p>
          <a:endParaRPr lang="zh-TW" altLang="en-US"/>
        </a:p>
      </dgm:t>
    </dgm:pt>
    <dgm:pt modelId="{E61110F4-AA28-45A8-8D75-CA527F675F31}" type="sibTrans" cxnId="{0761EE36-5F1C-49F1-95B4-0BA2372027F2}">
      <dgm:prSet/>
      <dgm:spPr>
        <a:solidFill>
          <a:schemeClr val="accent3">
            <a:lumMod val="75000"/>
            <a:alpha val="90000"/>
          </a:schemeClr>
        </a:solidFill>
        <a:ln>
          <a:solidFill>
            <a:schemeClr val="accent3">
              <a:lumMod val="60000"/>
              <a:lumOff val="40000"/>
              <a:alpha val="90000"/>
            </a:schemeClr>
          </a:solidFill>
        </a:ln>
      </dgm:spPr>
      <dgm:t>
        <a:bodyPr/>
        <a:lstStyle/>
        <a:p>
          <a:endParaRPr lang="zh-TW" altLang="en-US"/>
        </a:p>
      </dgm:t>
    </dgm:pt>
    <dgm:pt modelId="{4E23F0A3-B9F8-4FA4-9E8C-AC6302E132CA}">
      <dgm:prSet phldrT="[文字]" custT="1"/>
      <dgm:spPr>
        <a:solidFill>
          <a:schemeClr val="tx2">
            <a:lumMod val="60000"/>
            <a:lumOff val="40000"/>
          </a:schemeClr>
        </a:solidFill>
        <a:ln>
          <a:solidFill>
            <a:schemeClr val="tx2">
              <a:lumMod val="40000"/>
              <a:lumOff val="60000"/>
            </a:schemeClr>
          </a:solidFill>
        </a:ln>
      </dgm:spPr>
      <dgm:t>
        <a:bodyPr/>
        <a:lstStyle/>
        <a:p>
          <a:pPr>
            <a:lnSpc>
              <a:spcPct val="100000"/>
            </a:lnSpc>
          </a:pP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宜蘭縣警察局宜蘭分局移送臺灣宜蘭</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地方法院</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8503760-C7E4-4343-82D6-9A9C4601445A}" type="parTrans" cxnId="{36F986C7-603A-4F05-A29A-B279A840C321}">
      <dgm:prSet/>
      <dgm:spPr/>
      <dgm:t>
        <a:bodyPr/>
        <a:lstStyle/>
        <a:p>
          <a:endParaRPr lang="zh-TW" altLang="en-US"/>
        </a:p>
      </dgm:t>
    </dgm:pt>
    <dgm:pt modelId="{ADFDD090-2406-445C-9903-09664C5A67BF}" type="sibTrans" cxnId="{36F986C7-603A-4F05-A29A-B279A840C321}">
      <dgm:prSet/>
      <dgm:spPr>
        <a:solidFill>
          <a:schemeClr val="accent3">
            <a:lumMod val="75000"/>
            <a:alpha val="90000"/>
          </a:schemeClr>
        </a:solidFill>
        <a:ln>
          <a:solidFill>
            <a:schemeClr val="accent3">
              <a:lumMod val="60000"/>
              <a:lumOff val="40000"/>
              <a:alpha val="90000"/>
            </a:schemeClr>
          </a:solidFill>
        </a:ln>
      </dgm:spPr>
      <dgm:t>
        <a:bodyPr/>
        <a:lstStyle/>
        <a:p>
          <a:endParaRPr lang="zh-TW" altLang="en-US"/>
        </a:p>
      </dgm:t>
    </dgm:pt>
    <dgm:pt modelId="{9B513BD9-94BF-4189-9DFE-E8144A16DE8A}">
      <dgm:prSet phldrT="[文字]" custT="1"/>
      <dgm:spPr>
        <a:solidFill>
          <a:schemeClr val="tx2">
            <a:lumMod val="60000"/>
            <a:lumOff val="40000"/>
          </a:schemeClr>
        </a:solidFill>
        <a:ln>
          <a:solidFill>
            <a:schemeClr val="tx2">
              <a:lumMod val="40000"/>
              <a:lumOff val="60000"/>
            </a:schemeClr>
          </a:solidFill>
        </a:ln>
      </dgm:spPr>
      <dgm:t>
        <a:bodyPr/>
        <a:lstStyle/>
        <a:p>
          <a:pPr>
            <a:lnSpc>
              <a:spcPct val="100000"/>
            </a:lnSpc>
          </a:pP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98.05.04</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，宜蘭地院</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宜蘭簡易庭法官林俊廷裁定停止審理</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sng"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聲請釋</a:t>
          </a:r>
          <a:r>
            <a:rPr lang="zh-TW" altLang="en-US" sz="1800" b="1" u="sng"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憲</a:t>
          </a:r>
          <a:r>
            <a:rPr lang="zh-TW" altLang="en-US" sz="1800" b="0"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0" u="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E9E05591-99F6-4925-8147-B23F151D1611}" type="parTrans" cxnId="{8ADA82AC-D2F6-4637-9864-F218996D8558}">
      <dgm:prSet/>
      <dgm:spPr/>
      <dgm:t>
        <a:bodyPr/>
        <a:lstStyle/>
        <a:p>
          <a:endParaRPr lang="zh-TW" altLang="en-US"/>
        </a:p>
      </dgm:t>
    </dgm:pt>
    <dgm:pt modelId="{4327EC2E-BDAF-4CA1-B8F9-1F4CD2370DBD}" type="sibTrans" cxnId="{8ADA82AC-D2F6-4637-9864-F218996D8558}">
      <dgm:prSet/>
      <dgm:spPr>
        <a:solidFill>
          <a:schemeClr val="accent3">
            <a:lumMod val="75000"/>
            <a:alpha val="90000"/>
          </a:schemeClr>
        </a:solidFill>
        <a:ln>
          <a:solidFill>
            <a:schemeClr val="accent3">
              <a:lumMod val="60000"/>
              <a:lumOff val="40000"/>
              <a:alpha val="90000"/>
            </a:schemeClr>
          </a:solidFill>
        </a:ln>
      </dgm:spPr>
      <dgm:t>
        <a:bodyPr/>
        <a:lstStyle/>
        <a:p>
          <a:endParaRPr lang="zh-TW" altLang="en-US"/>
        </a:p>
      </dgm:t>
    </dgm:pt>
    <dgm:pt modelId="{F33A2521-B131-4CD5-8159-174D68520B9D}">
      <dgm:prSet custT="1"/>
      <dgm:spPr>
        <a:solidFill>
          <a:schemeClr val="tx2">
            <a:lumMod val="60000"/>
            <a:lumOff val="40000"/>
          </a:schemeClr>
        </a:solidFill>
        <a:ln>
          <a:solidFill>
            <a:schemeClr val="tx2">
              <a:lumMod val="40000"/>
              <a:lumOff val="60000"/>
            </a:schemeClr>
          </a:solidFill>
        </a:ln>
      </dgm:spPr>
      <dgm:t>
        <a:bodyPr/>
        <a:lstStyle/>
        <a:p>
          <a:pPr>
            <a:lnSpc>
              <a:spcPct val="100000"/>
            </a:lnSpc>
          </a:pP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1998.09.08</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法官林俊廷</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補充聲請另外四</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案件。</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88DB6D53-62D2-4EB6-84E1-02E38B0F83D5}" type="parTrans" cxnId="{5B2E1972-C6AF-4508-913C-4FE58E86A721}">
      <dgm:prSet/>
      <dgm:spPr/>
      <dgm:t>
        <a:bodyPr/>
        <a:lstStyle/>
        <a:p>
          <a:endParaRPr lang="zh-TW" altLang="en-US"/>
        </a:p>
      </dgm:t>
    </dgm:pt>
    <dgm:pt modelId="{159B4A8C-84DF-4E5C-AB69-84734FF174F7}" type="sibTrans" cxnId="{5B2E1972-C6AF-4508-913C-4FE58E86A721}">
      <dgm:prSet/>
      <dgm:spPr/>
      <dgm:t>
        <a:bodyPr/>
        <a:lstStyle/>
        <a:p>
          <a:endParaRPr lang="zh-TW" altLang="en-US"/>
        </a:p>
      </dgm:t>
    </dgm:pt>
    <dgm:pt modelId="{51520425-FFB4-4BA2-9FE3-E577B6434A46}" type="pres">
      <dgm:prSet presAssocID="{06913E55-F8D7-42EC-8F80-776B33B4619B}" presName="outerComposite" presStyleCnt="0">
        <dgm:presLayoutVars>
          <dgm:chMax val="5"/>
          <dgm:dir/>
          <dgm:resizeHandles val="exact"/>
        </dgm:presLayoutVars>
      </dgm:prSet>
      <dgm:spPr/>
      <dgm:t>
        <a:bodyPr/>
        <a:lstStyle/>
        <a:p>
          <a:endParaRPr lang="zh-TW" altLang="en-US"/>
        </a:p>
      </dgm:t>
    </dgm:pt>
    <dgm:pt modelId="{E4EC642F-E543-4970-8D33-9301A50CDAF2}" type="pres">
      <dgm:prSet presAssocID="{06913E55-F8D7-42EC-8F80-776B33B4619B}" presName="dummyMaxCanvas" presStyleCnt="0">
        <dgm:presLayoutVars/>
      </dgm:prSet>
      <dgm:spPr/>
    </dgm:pt>
    <dgm:pt modelId="{41FF51FE-B5E6-4B2A-8DA1-9793CC0B563B}" type="pres">
      <dgm:prSet presAssocID="{06913E55-F8D7-42EC-8F80-776B33B4619B}" presName="FourNodes_1" presStyleLbl="node1" presStyleIdx="0" presStyleCnt="4" custScaleX="94854" custScaleY="63598" custLinFactNeighborX="3689" custLinFactNeighborY="-1018">
        <dgm:presLayoutVars>
          <dgm:bulletEnabled val="1"/>
        </dgm:presLayoutVars>
      </dgm:prSet>
      <dgm:spPr/>
      <dgm:t>
        <a:bodyPr/>
        <a:lstStyle/>
        <a:p>
          <a:endParaRPr lang="zh-TW" altLang="en-US"/>
        </a:p>
      </dgm:t>
    </dgm:pt>
    <dgm:pt modelId="{FEFD0852-EAEE-49F5-9469-20BBA383C194}" type="pres">
      <dgm:prSet presAssocID="{06913E55-F8D7-42EC-8F80-776B33B4619B}" presName="FourNodes_2" presStyleLbl="node1" presStyleIdx="1" presStyleCnt="4" custScaleY="46788" custLinFactNeighborY="-42639">
        <dgm:presLayoutVars>
          <dgm:bulletEnabled val="1"/>
        </dgm:presLayoutVars>
      </dgm:prSet>
      <dgm:spPr/>
      <dgm:t>
        <a:bodyPr/>
        <a:lstStyle/>
        <a:p>
          <a:endParaRPr lang="zh-TW" altLang="en-US"/>
        </a:p>
      </dgm:t>
    </dgm:pt>
    <dgm:pt modelId="{C6793666-881B-4125-9FA0-2274A1B221CC}" type="pres">
      <dgm:prSet presAssocID="{06913E55-F8D7-42EC-8F80-776B33B4619B}" presName="FourNodes_3" presStyleLbl="node1" presStyleIdx="2" presStyleCnt="4" custScaleY="61749" custLinFactNeighborX="1124" custLinFactNeighborY="-85277">
        <dgm:presLayoutVars>
          <dgm:bulletEnabled val="1"/>
        </dgm:presLayoutVars>
      </dgm:prSet>
      <dgm:spPr/>
      <dgm:t>
        <a:bodyPr/>
        <a:lstStyle/>
        <a:p>
          <a:endParaRPr lang="zh-TW" altLang="en-US"/>
        </a:p>
      </dgm:t>
    </dgm:pt>
    <dgm:pt modelId="{7FAEC6F3-503F-4582-83C8-F3D2F2887556}" type="pres">
      <dgm:prSet presAssocID="{06913E55-F8D7-42EC-8F80-776B33B4619B}" presName="FourNodes_4" presStyleLbl="node1" presStyleIdx="3" presStyleCnt="4" custScaleY="46788" custLinFactY="-28934" custLinFactNeighborX="0" custLinFactNeighborY="-100000">
        <dgm:presLayoutVars>
          <dgm:bulletEnabled val="1"/>
        </dgm:presLayoutVars>
      </dgm:prSet>
      <dgm:spPr/>
      <dgm:t>
        <a:bodyPr/>
        <a:lstStyle/>
        <a:p>
          <a:endParaRPr lang="zh-TW" altLang="en-US"/>
        </a:p>
      </dgm:t>
    </dgm:pt>
    <dgm:pt modelId="{B8988F7F-F971-4DB0-A64A-E658FD0AEEE5}" type="pres">
      <dgm:prSet presAssocID="{06913E55-F8D7-42EC-8F80-776B33B4619B}" presName="FourConn_1-2" presStyleLbl="fgAccFollowNode1" presStyleIdx="0" presStyleCnt="3" custScaleY="100000" custLinFactNeighborX="-3132" custLinFactNeighborY="-45595">
        <dgm:presLayoutVars>
          <dgm:bulletEnabled val="1"/>
        </dgm:presLayoutVars>
      </dgm:prSet>
      <dgm:spPr/>
      <dgm:t>
        <a:bodyPr/>
        <a:lstStyle/>
        <a:p>
          <a:endParaRPr lang="zh-TW" altLang="en-US"/>
        </a:p>
      </dgm:t>
    </dgm:pt>
    <dgm:pt modelId="{F3E5A61A-A6BE-48AF-BD1E-02759F049956}" type="pres">
      <dgm:prSet presAssocID="{06913E55-F8D7-42EC-8F80-776B33B4619B}" presName="FourConn_2-3" presStyleLbl="fgAccFollowNode1" presStyleIdx="1" presStyleCnt="3" custLinFactY="-21931" custLinFactNeighborX="-4698" custLinFactNeighborY="-100000">
        <dgm:presLayoutVars>
          <dgm:bulletEnabled val="1"/>
        </dgm:presLayoutVars>
      </dgm:prSet>
      <dgm:spPr/>
      <dgm:t>
        <a:bodyPr/>
        <a:lstStyle/>
        <a:p>
          <a:endParaRPr lang="zh-TW" altLang="en-US"/>
        </a:p>
      </dgm:t>
    </dgm:pt>
    <dgm:pt modelId="{34974579-746C-41A8-82AE-8DCDC1CAAEE0}" type="pres">
      <dgm:prSet presAssocID="{06913E55-F8D7-42EC-8F80-776B33B4619B}" presName="FourConn_3-4" presStyleLbl="fgAccFollowNode1" presStyleIdx="2" presStyleCnt="3" custLinFactY="-75050" custLinFactNeighborX="11905" custLinFactNeighborY="-100000">
        <dgm:presLayoutVars>
          <dgm:bulletEnabled val="1"/>
        </dgm:presLayoutVars>
      </dgm:prSet>
      <dgm:spPr/>
      <dgm:t>
        <a:bodyPr/>
        <a:lstStyle/>
        <a:p>
          <a:endParaRPr lang="zh-TW" altLang="en-US"/>
        </a:p>
      </dgm:t>
    </dgm:pt>
    <dgm:pt modelId="{7054222A-E8BD-4640-B492-0E75C614DEDE}" type="pres">
      <dgm:prSet presAssocID="{06913E55-F8D7-42EC-8F80-776B33B4619B}" presName="FourNodes_1_text" presStyleLbl="node1" presStyleIdx="3" presStyleCnt="4">
        <dgm:presLayoutVars>
          <dgm:bulletEnabled val="1"/>
        </dgm:presLayoutVars>
      </dgm:prSet>
      <dgm:spPr/>
      <dgm:t>
        <a:bodyPr/>
        <a:lstStyle/>
        <a:p>
          <a:endParaRPr lang="zh-TW" altLang="en-US"/>
        </a:p>
      </dgm:t>
    </dgm:pt>
    <dgm:pt modelId="{3A9D1B60-A6ED-45C6-A2EE-B2C1509A086E}" type="pres">
      <dgm:prSet presAssocID="{06913E55-F8D7-42EC-8F80-776B33B4619B}" presName="FourNodes_2_text" presStyleLbl="node1" presStyleIdx="3" presStyleCnt="4">
        <dgm:presLayoutVars>
          <dgm:bulletEnabled val="1"/>
        </dgm:presLayoutVars>
      </dgm:prSet>
      <dgm:spPr/>
      <dgm:t>
        <a:bodyPr/>
        <a:lstStyle/>
        <a:p>
          <a:endParaRPr lang="zh-TW" altLang="en-US"/>
        </a:p>
      </dgm:t>
    </dgm:pt>
    <dgm:pt modelId="{4EE4F03B-4818-447B-AE90-BAB571402BF2}" type="pres">
      <dgm:prSet presAssocID="{06913E55-F8D7-42EC-8F80-776B33B4619B}" presName="FourNodes_3_text" presStyleLbl="node1" presStyleIdx="3" presStyleCnt="4">
        <dgm:presLayoutVars>
          <dgm:bulletEnabled val="1"/>
        </dgm:presLayoutVars>
      </dgm:prSet>
      <dgm:spPr/>
      <dgm:t>
        <a:bodyPr/>
        <a:lstStyle/>
        <a:p>
          <a:endParaRPr lang="zh-TW" altLang="en-US"/>
        </a:p>
      </dgm:t>
    </dgm:pt>
    <dgm:pt modelId="{AA9B11B7-29FD-4879-9C33-7DBD21B8C62E}" type="pres">
      <dgm:prSet presAssocID="{06913E55-F8D7-42EC-8F80-776B33B4619B}" presName="FourNodes_4_text" presStyleLbl="node1" presStyleIdx="3" presStyleCnt="4">
        <dgm:presLayoutVars>
          <dgm:bulletEnabled val="1"/>
        </dgm:presLayoutVars>
      </dgm:prSet>
      <dgm:spPr/>
      <dgm:t>
        <a:bodyPr/>
        <a:lstStyle/>
        <a:p>
          <a:endParaRPr lang="zh-TW" altLang="en-US"/>
        </a:p>
      </dgm:t>
    </dgm:pt>
  </dgm:ptLst>
  <dgm:cxnLst>
    <dgm:cxn modelId="{4B75791E-B8B8-E046-897A-FA3C124B42C5}" type="presOf" srcId="{E61110F4-AA28-45A8-8D75-CA527F675F31}" destId="{B8988F7F-F971-4DB0-A64A-E658FD0AEEE5}" srcOrd="0" destOrd="0" presId="urn:microsoft.com/office/officeart/2005/8/layout/vProcess5"/>
    <dgm:cxn modelId="{23A20579-4095-0945-BFD5-607A045CEC62}" type="presOf" srcId="{4E23F0A3-B9F8-4FA4-9E8C-AC6302E132CA}" destId="{3A9D1B60-A6ED-45C6-A2EE-B2C1509A086E}" srcOrd="1" destOrd="0" presId="urn:microsoft.com/office/officeart/2005/8/layout/vProcess5"/>
    <dgm:cxn modelId="{B676B6C8-7E43-ED45-B71A-924F195C2F5B}" type="presOf" srcId="{F33A2521-B131-4CD5-8159-174D68520B9D}" destId="{AA9B11B7-29FD-4879-9C33-7DBD21B8C62E}" srcOrd="1" destOrd="0" presId="urn:microsoft.com/office/officeart/2005/8/layout/vProcess5"/>
    <dgm:cxn modelId="{B812FBC5-51C8-3047-AD45-7CF373AFEA30}" type="presOf" srcId="{EBC1882D-D5DC-4D46-90BF-CE7B85E018B5}" destId="{41FF51FE-B5E6-4B2A-8DA1-9793CC0B563B}" srcOrd="0" destOrd="0" presId="urn:microsoft.com/office/officeart/2005/8/layout/vProcess5"/>
    <dgm:cxn modelId="{36F986C7-603A-4F05-A29A-B279A840C321}" srcId="{06913E55-F8D7-42EC-8F80-776B33B4619B}" destId="{4E23F0A3-B9F8-4FA4-9E8C-AC6302E132CA}" srcOrd="1" destOrd="0" parTransId="{98503760-C7E4-4343-82D6-9A9C4601445A}" sibTransId="{ADFDD090-2406-445C-9903-09664C5A67BF}"/>
    <dgm:cxn modelId="{8ADA82AC-D2F6-4637-9864-F218996D8558}" srcId="{06913E55-F8D7-42EC-8F80-776B33B4619B}" destId="{9B513BD9-94BF-4189-9DFE-E8144A16DE8A}" srcOrd="2" destOrd="0" parTransId="{E9E05591-99F6-4925-8147-B23F151D1611}" sibTransId="{4327EC2E-BDAF-4CA1-B8F9-1F4CD2370DBD}"/>
    <dgm:cxn modelId="{49C92634-B1C0-C540-912C-C504EE8254B8}" type="presOf" srcId="{F33A2521-B131-4CD5-8159-174D68520B9D}" destId="{7FAEC6F3-503F-4582-83C8-F3D2F2887556}" srcOrd="0" destOrd="0" presId="urn:microsoft.com/office/officeart/2005/8/layout/vProcess5"/>
    <dgm:cxn modelId="{42AE2945-C5BB-8148-8E2B-B25E215A4653}" type="presOf" srcId="{06913E55-F8D7-42EC-8F80-776B33B4619B}" destId="{51520425-FFB4-4BA2-9FE3-E577B6434A46}" srcOrd="0" destOrd="0" presId="urn:microsoft.com/office/officeart/2005/8/layout/vProcess5"/>
    <dgm:cxn modelId="{019239A9-40C5-AF46-BE35-E43C5AE3E4AA}" type="presOf" srcId="{4327EC2E-BDAF-4CA1-B8F9-1F4CD2370DBD}" destId="{34974579-746C-41A8-82AE-8DCDC1CAAEE0}" srcOrd="0" destOrd="0" presId="urn:microsoft.com/office/officeart/2005/8/layout/vProcess5"/>
    <dgm:cxn modelId="{2E873A67-D637-2142-BDB8-EECCA500B970}" type="presOf" srcId="{9B513BD9-94BF-4189-9DFE-E8144A16DE8A}" destId="{4EE4F03B-4818-447B-AE90-BAB571402BF2}" srcOrd="1" destOrd="0" presId="urn:microsoft.com/office/officeart/2005/8/layout/vProcess5"/>
    <dgm:cxn modelId="{5B2E1972-C6AF-4508-913C-4FE58E86A721}" srcId="{06913E55-F8D7-42EC-8F80-776B33B4619B}" destId="{F33A2521-B131-4CD5-8159-174D68520B9D}" srcOrd="3" destOrd="0" parTransId="{88DB6D53-62D2-4EB6-84E1-02E38B0F83D5}" sibTransId="{159B4A8C-84DF-4E5C-AB69-84734FF174F7}"/>
    <dgm:cxn modelId="{9FD18181-8E0A-EB44-82B2-FF594748C92A}" type="presOf" srcId="{ADFDD090-2406-445C-9903-09664C5A67BF}" destId="{F3E5A61A-A6BE-48AF-BD1E-02759F049956}" srcOrd="0" destOrd="0" presId="urn:microsoft.com/office/officeart/2005/8/layout/vProcess5"/>
    <dgm:cxn modelId="{DD82BD9F-2E33-F449-B8F3-F0AAAFC313B2}" type="presOf" srcId="{EBC1882D-D5DC-4D46-90BF-CE7B85E018B5}" destId="{7054222A-E8BD-4640-B492-0E75C614DEDE}" srcOrd="1" destOrd="0" presId="urn:microsoft.com/office/officeart/2005/8/layout/vProcess5"/>
    <dgm:cxn modelId="{0761EE36-5F1C-49F1-95B4-0BA2372027F2}" srcId="{06913E55-F8D7-42EC-8F80-776B33B4619B}" destId="{EBC1882D-D5DC-4D46-90BF-CE7B85E018B5}" srcOrd="0" destOrd="0" parTransId="{2467ACD8-ADD0-46D1-A370-C9737A46118B}" sibTransId="{E61110F4-AA28-45A8-8D75-CA527F675F31}"/>
    <dgm:cxn modelId="{507BEE68-72AE-EA4F-B09F-3935C6179B09}" type="presOf" srcId="{9B513BD9-94BF-4189-9DFE-E8144A16DE8A}" destId="{C6793666-881B-4125-9FA0-2274A1B221CC}" srcOrd="0" destOrd="0" presId="urn:microsoft.com/office/officeart/2005/8/layout/vProcess5"/>
    <dgm:cxn modelId="{DDD89655-E469-4345-899F-E20F4F228AF7}" type="presOf" srcId="{4E23F0A3-B9F8-4FA4-9E8C-AC6302E132CA}" destId="{FEFD0852-EAEE-49F5-9469-20BBA383C194}" srcOrd="0" destOrd="0" presId="urn:microsoft.com/office/officeart/2005/8/layout/vProcess5"/>
    <dgm:cxn modelId="{4F4E0E09-BD14-5047-9520-25A640A45CA5}" type="presParOf" srcId="{51520425-FFB4-4BA2-9FE3-E577B6434A46}" destId="{E4EC642F-E543-4970-8D33-9301A50CDAF2}" srcOrd="0" destOrd="0" presId="urn:microsoft.com/office/officeart/2005/8/layout/vProcess5"/>
    <dgm:cxn modelId="{877B6BB3-8442-4C4F-9C7E-2C53197F6457}" type="presParOf" srcId="{51520425-FFB4-4BA2-9FE3-E577B6434A46}" destId="{41FF51FE-B5E6-4B2A-8DA1-9793CC0B563B}" srcOrd="1" destOrd="0" presId="urn:microsoft.com/office/officeart/2005/8/layout/vProcess5"/>
    <dgm:cxn modelId="{7E1F7C8D-1B3B-964C-9FCC-14A01984F135}" type="presParOf" srcId="{51520425-FFB4-4BA2-9FE3-E577B6434A46}" destId="{FEFD0852-EAEE-49F5-9469-20BBA383C194}" srcOrd="2" destOrd="0" presId="urn:microsoft.com/office/officeart/2005/8/layout/vProcess5"/>
    <dgm:cxn modelId="{8C9822B2-82FE-3545-9813-D455CF5F23E3}" type="presParOf" srcId="{51520425-FFB4-4BA2-9FE3-E577B6434A46}" destId="{C6793666-881B-4125-9FA0-2274A1B221CC}" srcOrd="3" destOrd="0" presId="urn:microsoft.com/office/officeart/2005/8/layout/vProcess5"/>
    <dgm:cxn modelId="{81D735D0-56FF-DE4C-A285-FD8431359EA8}" type="presParOf" srcId="{51520425-FFB4-4BA2-9FE3-E577B6434A46}" destId="{7FAEC6F3-503F-4582-83C8-F3D2F2887556}" srcOrd="4" destOrd="0" presId="urn:microsoft.com/office/officeart/2005/8/layout/vProcess5"/>
    <dgm:cxn modelId="{763460AE-A9B4-2648-A583-31BB065D5BAC}" type="presParOf" srcId="{51520425-FFB4-4BA2-9FE3-E577B6434A46}" destId="{B8988F7F-F971-4DB0-A64A-E658FD0AEEE5}" srcOrd="5" destOrd="0" presId="urn:microsoft.com/office/officeart/2005/8/layout/vProcess5"/>
    <dgm:cxn modelId="{52603AE5-D475-C149-8238-E8BB21E2AE7F}" type="presParOf" srcId="{51520425-FFB4-4BA2-9FE3-E577B6434A46}" destId="{F3E5A61A-A6BE-48AF-BD1E-02759F049956}" srcOrd="6" destOrd="0" presId="urn:microsoft.com/office/officeart/2005/8/layout/vProcess5"/>
    <dgm:cxn modelId="{6043C167-3BF4-8E4B-B30C-B352E7A3C328}" type="presParOf" srcId="{51520425-FFB4-4BA2-9FE3-E577B6434A46}" destId="{34974579-746C-41A8-82AE-8DCDC1CAAEE0}" srcOrd="7" destOrd="0" presId="urn:microsoft.com/office/officeart/2005/8/layout/vProcess5"/>
    <dgm:cxn modelId="{5829EA2C-4232-8942-9041-550A106A546E}" type="presParOf" srcId="{51520425-FFB4-4BA2-9FE3-E577B6434A46}" destId="{7054222A-E8BD-4640-B492-0E75C614DEDE}" srcOrd="8" destOrd="0" presId="urn:microsoft.com/office/officeart/2005/8/layout/vProcess5"/>
    <dgm:cxn modelId="{D6EA2EBE-4B8E-3C4E-B45C-7F295EA9EDC8}" type="presParOf" srcId="{51520425-FFB4-4BA2-9FE3-E577B6434A46}" destId="{3A9D1B60-A6ED-45C6-A2EE-B2C1509A086E}" srcOrd="9" destOrd="0" presId="urn:microsoft.com/office/officeart/2005/8/layout/vProcess5"/>
    <dgm:cxn modelId="{AF629555-3638-0148-A19C-EE6A40666D2F}" type="presParOf" srcId="{51520425-FFB4-4BA2-9FE3-E577B6434A46}" destId="{4EE4F03B-4818-447B-AE90-BAB571402BF2}" srcOrd="10" destOrd="0" presId="urn:microsoft.com/office/officeart/2005/8/layout/vProcess5"/>
    <dgm:cxn modelId="{FEF053C8-E65D-F544-AB0D-2AE44175A92C}" type="presParOf" srcId="{51520425-FFB4-4BA2-9FE3-E577B6434A46}" destId="{AA9B11B7-29FD-4879-9C33-7DBD21B8C62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913E55-F8D7-42EC-8F80-776B33B4619B}" type="doc">
      <dgm:prSet loTypeId="urn:microsoft.com/office/officeart/2005/8/layout/vProcess5" loCatId="process" qsTypeId="urn:microsoft.com/office/officeart/2005/8/quickstyle/simple1#57" qsCatId="simple" csTypeId="urn:microsoft.com/office/officeart/2005/8/colors/accent1_2#57" csCatId="accent1" phldr="1"/>
      <dgm:spPr/>
      <dgm:t>
        <a:bodyPr/>
        <a:lstStyle/>
        <a:p>
          <a:endParaRPr lang="zh-TW" altLang="en-US"/>
        </a:p>
      </dgm:t>
    </dgm:pt>
    <dgm:pt modelId="{EBC1882D-D5DC-4D46-90BF-CE7B85E018B5}">
      <dgm:prSet phldrT="[文字]" custT="1"/>
      <dgm:spPr>
        <a:solidFill>
          <a:schemeClr val="accent1">
            <a:lumMod val="20000"/>
            <a:lumOff val="80000"/>
          </a:schemeClr>
        </a:solidFill>
        <a:ln>
          <a:solidFill>
            <a:schemeClr val="accent1">
              <a:lumMod val="40000"/>
              <a:lumOff val="60000"/>
            </a:schemeClr>
          </a:solidFill>
        </a:ln>
      </dgm:spPr>
      <dgm:t>
        <a:bodyPr/>
        <a:lstStyle/>
        <a:p>
          <a:pPr>
            <a:lnSpc>
              <a:spcPct val="100000"/>
            </a:lnSpc>
          </a:pP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98.08.13</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陳</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雲</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女，</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48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日生</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時許</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鄭</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 </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男，</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日生</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發生</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性行為。</a:t>
          </a:r>
          <a:endParaRPr lang="zh-TW" altLang="en-US" sz="1800" b="1"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467ACD8-ADD0-46D1-A370-C9737A46118B}" type="parTrans" cxnId="{0761EE36-5F1C-49F1-95B4-0BA2372027F2}">
      <dgm:prSet/>
      <dgm:spPr/>
      <dgm:t>
        <a:bodyPr/>
        <a:lstStyle/>
        <a:p>
          <a:endParaRPr lang="zh-TW" altLang="en-US"/>
        </a:p>
      </dgm:t>
    </dgm:pt>
    <dgm:pt modelId="{E61110F4-AA28-45A8-8D75-CA527F675F31}" type="sibTrans" cxnId="{0761EE36-5F1C-49F1-95B4-0BA2372027F2}">
      <dgm:prSet/>
      <dgm:spPr>
        <a:solidFill>
          <a:schemeClr val="accent3">
            <a:lumMod val="75000"/>
            <a:alpha val="90000"/>
          </a:schemeClr>
        </a:solidFill>
        <a:ln>
          <a:solidFill>
            <a:schemeClr val="accent3">
              <a:lumMod val="60000"/>
              <a:lumOff val="40000"/>
              <a:alpha val="90000"/>
            </a:schemeClr>
          </a:solidFill>
        </a:ln>
      </dgm:spPr>
      <dgm:t>
        <a:bodyPr/>
        <a:lstStyle/>
        <a:p>
          <a:endParaRPr lang="zh-TW" altLang="en-US"/>
        </a:p>
      </dgm:t>
    </dgm:pt>
    <dgm:pt modelId="{4E23F0A3-B9F8-4FA4-9E8C-AC6302E132CA}">
      <dgm:prSet phldrT="[文字]" custT="1"/>
      <dgm:spPr>
        <a:solidFill>
          <a:schemeClr val="accent1">
            <a:lumMod val="20000"/>
            <a:lumOff val="80000"/>
          </a:schemeClr>
        </a:solidFill>
        <a:ln>
          <a:solidFill>
            <a:schemeClr val="accent1">
              <a:lumMod val="40000"/>
              <a:lumOff val="60000"/>
            </a:schemeClr>
          </a:solidFill>
        </a:ln>
      </dgm:spPr>
      <dgm:t>
        <a:bodyPr/>
        <a:lstStyle/>
        <a:p>
          <a:pPr>
            <a:lnSpc>
              <a:spcPct val="100000"/>
            </a:lnSpc>
          </a:pP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98.08.13</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陳</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雲於上午</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方</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欉</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男，</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 </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4</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日生</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發生</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性行為。</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8503760-C7E4-4343-82D6-9A9C4601445A}" type="parTrans" cxnId="{36F986C7-603A-4F05-A29A-B279A840C321}">
      <dgm:prSet/>
      <dgm:spPr/>
      <dgm:t>
        <a:bodyPr/>
        <a:lstStyle/>
        <a:p>
          <a:endParaRPr lang="zh-TW" altLang="en-US"/>
        </a:p>
      </dgm:t>
    </dgm:pt>
    <dgm:pt modelId="{ADFDD090-2406-445C-9903-09664C5A67BF}" type="sibTrans" cxnId="{36F986C7-603A-4F05-A29A-B279A840C321}">
      <dgm:prSet/>
      <dgm:spPr>
        <a:solidFill>
          <a:schemeClr val="accent3">
            <a:lumMod val="75000"/>
            <a:alpha val="90000"/>
          </a:schemeClr>
        </a:solidFill>
        <a:ln>
          <a:solidFill>
            <a:schemeClr val="accent3">
              <a:lumMod val="60000"/>
              <a:lumOff val="40000"/>
              <a:alpha val="90000"/>
            </a:schemeClr>
          </a:solidFill>
        </a:ln>
      </dgm:spPr>
      <dgm:t>
        <a:bodyPr/>
        <a:lstStyle/>
        <a:p>
          <a:endParaRPr lang="zh-TW" altLang="en-US"/>
        </a:p>
      </dgm:t>
    </dgm:pt>
    <dgm:pt modelId="{F33A2521-B131-4CD5-8159-174D68520B9D}">
      <dgm:prSet custT="1"/>
      <dgm:spPr>
        <a:solidFill>
          <a:schemeClr val="tx2">
            <a:lumMod val="60000"/>
            <a:lumOff val="40000"/>
          </a:schemeClr>
        </a:solidFill>
        <a:ln>
          <a:solidFill>
            <a:schemeClr val="tx2">
              <a:lumMod val="40000"/>
              <a:lumOff val="60000"/>
            </a:schemeClr>
          </a:solidFill>
        </a:ln>
      </dgm:spPr>
      <dgm:t>
        <a:bodyPr/>
        <a:lstStyle/>
        <a:p>
          <a:pPr>
            <a:lnSpc>
              <a:spcPct val="100000"/>
            </a:lnSpc>
          </a:pP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98.08.18</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98.08.24</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宜蘭縣警察局</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羅東</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分局移送臺灣宜蘭</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地方法院</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88DB6D53-62D2-4EB6-84E1-02E38B0F83D5}" type="parTrans" cxnId="{5B2E1972-C6AF-4508-913C-4FE58E86A721}">
      <dgm:prSet/>
      <dgm:spPr/>
      <dgm:t>
        <a:bodyPr/>
        <a:lstStyle/>
        <a:p>
          <a:endParaRPr lang="zh-TW" altLang="en-US"/>
        </a:p>
      </dgm:t>
    </dgm:pt>
    <dgm:pt modelId="{159B4A8C-84DF-4E5C-AB69-84734FF174F7}" type="sibTrans" cxnId="{5B2E1972-C6AF-4508-913C-4FE58E86A721}">
      <dgm:prSet/>
      <dgm:spPr>
        <a:solidFill>
          <a:schemeClr val="accent3">
            <a:lumMod val="75000"/>
            <a:alpha val="90000"/>
          </a:schemeClr>
        </a:solidFill>
        <a:ln>
          <a:solidFill>
            <a:schemeClr val="accent3">
              <a:lumMod val="60000"/>
              <a:lumOff val="40000"/>
              <a:alpha val="90000"/>
            </a:schemeClr>
          </a:solidFill>
        </a:ln>
      </dgm:spPr>
      <dgm:t>
        <a:bodyPr/>
        <a:lstStyle/>
        <a:p>
          <a:endParaRPr lang="zh-TW" altLang="en-US"/>
        </a:p>
      </dgm:t>
    </dgm:pt>
    <dgm:pt modelId="{CC8DAE03-D2F1-48D4-B3C9-B2A1FBB89CE5}">
      <dgm:prSet custT="1"/>
      <dgm:spPr>
        <a:solidFill>
          <a:schemeClr val="tx2">
            <a:lumMod val="60000"/>
            <a:lumOff val="40000"/>
          </a:schemeClr>
        </a:solidFill>
        <a:ln>
          <a:solidFill>
            <a:schemeClr val="tx2">
              <a:lumMod val="40000"/>
              <a:lumOff val="60000"/>
            </a:schemeClr>
          </a:solidFill>
        </a:ln>
      </dgm:spPr>
      <dgm:t>
        <a:bodyPr/>
        <a:lstStyle/>
        <a:p>
          <a:pPr>
            <a:lnSpc>
              <a:spcPct val="100000"/>
            </a:lnSpc>
          </a:pPr>
          <a:r>
            <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98.09.21</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，宜蘭地院羅東</a:t>
          </a:r>
          <a:r>
            <a:rPr 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簡易庭法官楊坤樵裁定停止審理</a:t>
          </a:r>
          <a:r>
            <a:rPr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sng"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聲請釋</a:t>
          </a:r>
          <a:r>
            <a:rPr lang="zh-TW" altLang="en-US" sz="1800" b="1" u="sng"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憲</a:t>
          </a:r>
          <a:r>
            <a:rPr lang="zh-TW" altLang="en-US" sz="1800" b="1"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u="none" dirty="0">
            <a:latin typeface="Times New Roman" panose="02020603050405020304" pitchFamily="18" charset="0"/>
            <a:cs typeface="Times New Roman" panose="02020603050405020304" pitchFamily="18" charset="0"/>
          </a:endParaRPr>
        </a:p>
      </dgm:t>
    </dgm:pt>
    <dgm:pt modelId="{61DE4A1C-4968-48A5-901B-103D1F4DBD72}" type="parTrans" cxnId="{01D07697-66DE-4CD0-B628-B559778DFA4F}">
      <dgm:prSet/>
      <dgm:spPr/>
      <dgm:t>
        <a:bodyPr/>
        <a:lstStyle/>
        <a:p>
          <a:endParaRPr lang="zh-TW" altLang="en-US"/>
        </a:p>
      </dgm:t>
    </dgm:pt>
    <dgm:pt modelId="{3BBEFF8E-D656-4A60-B3AB-74B67E941523}" type="sibTrans" cxnId="{01D07697-66DE-4CD0-B628-B559778DFA4F}">
      <dgm:prSet/>
      <dgm:spPr/>
      <dgm:t>
        <a:bodyPr/>
        <a:lstStyle/>
        <a:p>
          <a:endParaRPr lang="zh-TW" altLang="en-US"/>
        </a:p>
      </dgm:t>
    </dgm:pt>
    <dgm:pt modelId="{51520425-FFB4-4BA2-9FE3-E577B6434A46}" type="pres">
      <dgm:prSet presAssocID="{06913E55-F8D7-42EC-8F80-776B33B4619B}" presName="outerComposite" presStyleCnt="0">
        <dgm:presLayoutVars>
          <dgm:chMax val="5"/>
          <dgm:dir/>
          <dgm:resizeHandles val="exact"/>
        </dgm:presLayoutVars>
      </dgm:prSet>
      <dgm:spPr/>
      <dgm:t>
        <a:bodyPr/>
        <a:lstStyle/>
        <a:p>
          <a:endParaRPr lang="zh-TW" altLang="en-US"/>
        </a:p>
      </dgm:t>
    </dgm:pt>
    <dgm:pt modelId="{E4EC642F-E543-4970-8D33-9301A50CDAF2}" type="pres">
      <dgm:prSet presAssocID="{06913E55-F8D7-42EC-8F80-776B33B4619B}" presName="dummyMaxCanvas" presStyleCnt="0">
        <dgm:presLayoutVars/>
      </dgm:prSet>
      <dgm:spPr/>
    </dgm:pt>
    <dgm:pt modelId="{41FF51FE-B5E6-4B2A-8DA1-9793CC0B563B}" type="pres">
      <dgm:prSet presAssocID="{06913E55-F8D7-42EC-8F80-776B33B4619B}" presName="FourNodes_1" presStyleLbl="node1" presStyleIdx="0" presStyleCnt="4" custScaleY="62766" custLinFactNeighborY="-1026">
        <dgm:presLayoutVars>
          <dgm:bulletEnabled val="1"/>
        </dgm:presLayoutVars>
      </dgm:prSet>
      <dgm:spPr/>
      <dgm:t>
        <a:bodyPr/>
        <a:lstStyle/>
        <a:p>
          <a:endParaRPr lang="zh-TW" altLang="en-US"/>
        </a:p>
      </dgm:t>
    </dgm:pt>
    <dgm:pt modelId="{FEFD0852-EAEE-49F5-9469-20BBA383C194}" type="pres">
      <dgm:prSet presAssocID="{06913E55-F8D7-42EC-8F80-776B33B4619B}" presName="FourNodes_2" presStyleLbl="node1" presStyleIdx="1" presStyleCnt="4" custScaleY="62766" custLinFactNeighborX="-164" custLinFactNeighborY="-47359">
        <dgm:presLayoutVars>
          <dgm:bulletEnabled val="1"/>
        </dgm:presLayoutVars>
      </dgm:prSet>
      <dgm:spPr/>
      <dgm:t>
        <a:bodyPr/>
        <a:lstStyle/>
        <a:p>
          <a:endParaRPr lang="zh-TW" altLang="en-US"/>
        </a:p>
      </dgm:t>
    </dgm:pt>
    <dgm:pt modelId="{C6793666-881B-4125-9FA0-2274A1B221CC}" type="pres">
      <dgm:prSet presAssocID="{06913E55-F8D7-42EC-8F80-776B33B4619B}" presName="FourNodes_3" presStyleLbl="node1" presStyleIdx="2" presStyleCnt="4" custScaleY="62766" custLinFactNeighborX="960" custLinFactNeighborY="-95168">
        <dgm:presLayoutVars>
          <dgm:bulletEnabled val="1"/>
        </dgm:presLayoutVars>
      </dgm:prSet>
      <dgm:spPr/>
      <dgm:t>
        <a:bodyPr/>
        <a:lstStyle/>
        <a:p>
          <a:endParaRPr lang="zh-TW" altLang="en-US"/>
        </a:p>
      </dgm:t>
    </dgm:pt>
    <dgm:pt modelId="{7FAEC6F3-503F-4582-83C8-F3D2F2887556}" type="pres">
      <dgm:prSet presAssocID="{06913E55-F8D7-42EC-8F80-776B33B4619B}" presName="FourNodes_4" presStyleLbl="node1" presStyleIdx="3" presStyleCnt="4" custScaleY="62766" custLinFactY="-39874" custLinFactNeighborX="0" custLinFactNeighborY="-100000">
        <dgm:presLayoutVars>
          <dgm:bulletEnabled val="1"/>
        </dgm:presLayoutVars>
      </dgm:prSet>
      <dgm:spPr/>
      <dgm:t>
        <a:bodyPr/>
        <a:lstStyle/>
        <a:p>
          <a:endParaRPr lang="zh-TW" altLang="en-US"/>
        </a:p>
      </dgm:t>
    </dgm:pt>
    <dgm:pt modelId="{B8988F7F-F971-4DB0-A64A-E658FD0AEEE5}" type="pres">
      <dgm:prSet presAssocID="{06913E55-F8D7-42EC-8F80-776B33B4619B}" presName="FourConn_1-2" presStyleLbl="fgAccFollowNode1" presStyleIdx="0" presStyleCnt="3" custLinFactNeighborX="-5083" custLinFactNeighborY="-54221">
        <dgm:presLayoutVars>
          <dgm:bulletEnabled val="1"/>
        </dgm:presLayoutVars>
      </dgm:prSet>
      <dgm:spPr/>
      <dgm:t>
        <a:bodyPr/>
        <a:lstStyle/>
        <a:p>
          <a:endParaRPr lang="zh-TW" altLang="en-US"/>
        </a:p>
      </dgm:t>
    </dgm:pt>
    <dgm:pt modelId="{F3E5A61A-A6BE-48AF-BD1E-02759F049956}" type="pres">
      <dgm:prSet presAssocID="{06913E55-F8D7-42EC-8F80-776B33B4619B}" presName="FourConn_2-3" presStyleLbl="fgAccFollowNode1" presStyleIdx="1" presStyleCnt="3" custLinFactY="-8443" custLinFactNeighborX="-1694" custLinFactNeighborY="-100000">
        <dgm:presLayoutVars>
          <dgm:bulletEnabled val="1"/>
        </dgm:presLayoutVars>
      </dgm:prSet>
      <dgm:spPr/>
      <dgm:t>
        <a:bodyPr/>
        <a:lstStyle/>
        <a:p>
          <a:endParaRPr lang="zh-TW" altLang="en-US"/>
        </a:p>
      </dgm:t>
    </dgm:pt>
    <dgm:pt modelId="{34974579-746C-41A8-82AE-8DCDC1CAAEE0}" type="pres">
      <dgm:prSet presAssocID="{06913E55-F8D7-42EC-8F80-776B33B4619B}" presName="FourConn_3-4" presStyleLbl="fgAccFollowNode1" presStyleIdx="2" presStyleCnt="3" custLinFactY="-75824" custLinFactNeighborX="20467" custLinFactNeighborY="-100000">
        <dgm:presLayoutVars>
          <dgm:bulletEnabled val="1"/>
        </dgm:presLayoutVars>
      </dgm:prSet>
      <dgm:spPr/>
      <dgm:t>
        <a:bodyPr/>
        <a:lstStyle/>
        <a:p>
          <a:endParaRPr lang="zh-TW" altLang="en-US"/>
        </a:p>
      </dgm:t>
    </dgm:pt>
    <dgm:pt modelId="{7054222A-E8BD-4640-B492-0E75C614DEDE}" type="pres">
      <dgm:prSet presAssocID="{06913E55-F8D7-42EC-8F80-776B33B4619B}" presName="FourNodes_1_text" presStyleLbl="node1" presStyleIdx="3" presStyleCnt="4">
        <dgm:presLayoutVars>
          <dgm:bulletEnabled val="1"/>
        </dgm:presLayoutVars>
      </dgm:prSet>
      <dgm:spPr/>
      <dgm:t>
        <a:bodyPr/>
        <a:lstStyle/>
        <a:p>
          <a:endParaRPr lang="zh-TW" altLang="en-US"/>
        </a:p>
      </dgm:t>
    </dgm:pt>
    <dgm:pt modelId="{3A9D1B60-A6ED-45C6-A2EE-B2C1509A086E}" type="pres">
      <dgm:prSet presAssocID="{06913E55-F8D7-42EC-8F80-776B33B4619B}" presName="FourNodes_2_text" presStyleLbl="node1" presStyleIdx="3" presStyleCnt="4">
        <dgm:presLayoutVars>
          <dgm:bulletEnabled val="1"/>
        </dgm:presLayoutVars>
      </dgm:prSet>
      <dgm:spPr/>
      <dgm:t>
        <a:bodyPr/>
        <a:lstStyle/>
        <a:p>
          <a:endParaRPr lang="zh-TW" altLang="en-US"/>
        </a:p>
      </dgm:t>
    </dgm:pt>
    <dgm:pt modelId="{4EE4F03B-4818-447B-AE90-BAB571402BF2}" type="pres">
      <dgm:prSet presAssocID="{06913E55-F8D7-42EC-8F80-776B33B4619B}" presName="FourNodes_3_text" presStyleLbl="node1" presStyleIdx="3" presStyleCnt="4">
        <dgm:presLayoutVars>
          <dgm:bulletEnabled val="1"/>
        </dgm:presLayoutVars>
      </dgm:prSet>
      <dgm:spPr/>
      <dgm:t>
        <a:bodyPr/>
        <a:lstStyle/>
        <a:p>
          <a:endParaRPr lang="zh-TW" altLang="en-US"/>
        </a:p>
      </dgm:t>
    </dgm:pt>
    <dgm:pt modelId="{AA9B11B7-29FD-4879-9C33-7DBD21B8C62E}" type="pres">
      <dgm:prSet presAssocID="{06913E55-F8D7-42EC-8F80-776B33B4619B}" presName="FourNodes_4_text" presStyleLbl="node1" presStyleIdx="3" presStyleCnt="4">
        <dgm:presLayoutVars>
          <dgm:bulletEnabled val="1"/>
        </dgm:presLayoutVars>
      </dgm:prSet>
      <dgm:spPr/>
      <dgm:t>
        <a:bodyPr/>
        <a:lstStyle/>
        <a:p>
          <a:endParaRPr lang="zh-TW" altLang="en-US"/>
        </a:p>
      </dgm:t>
    </dgm:pt>
  </dgm:ptLst>
  <dgm:cxnLst>
    <dgm:cxn modelId="{7D117128-A5CC-2B4F-8EC0-6E7BE7444237}" type="presOf" srcId="{CC8DAE03-D2F1-48D4-B3C9-B2A1FBB89CE5}" destId="{AA9B11B7-29FD-4879-9C33-7DBD21B8C62E}" srcOrd="1" destOrd="0" presId="urn:microsoft.com/office/officeart/2005/8/layout/vProcess5"/>
    <dgm:cxn modelId="{05EA8496-282C-B240-A8D3-B949274D0A35}" type="presOf" srcId="{4E23F0A3-B9F8-4FA4-9E8C-AC6302E132CA}" destId="{FEFD0852-EAEE-49F5-9469-20BBA383C194}" srcOrd="0" destOrd="0" presId="urn:microsoft.com/office/officeart/2005/8/layout/vProcess5"/>
    <dgm:cxn modelId="{01D07697-66DE-4CD0-B628-B559778DFA4F}" srcId="{06913E55-F8D7-42EC-8F80-776B33B4619B}" destId="{CC8DAE03-D2F1-48D4-B3C9-B2A1FBB89CE5}" srcOrd="3" destOrd="0" parTransId="{61DE4A1C-4968-48A5-901B-103D1F4DBD72}" sibTransId="{3BBEFF8E-D656-4A60-B3AB-74B67E941523}"/>
    <dgm:cxn modelId="{82594895-AC58-E14F-912D-C275947653AD}" type="presOf" srcId="{F33A2521-B131-4CD5-8159-174D68520B9D}" destId="{4EE4F03B-4818-447B-AE90-BAB571402BF2}" srcOrd="1" destOrd="0" presId="urn:microsoft.com/office/officeart/2005/8/layout/vProcess5"/>
    <dgm:cxn modelId="{AED8A1D6-1E36-0847-A007-E1D74C8C9D5E}" type="presOf" srcId="{CC8DAE03-D2F1-48D4-B3C9-B2A1FBB89CE5}" destId="{7FAEC6F3-503F-4582-83C8-F3D2F2887556}" srcOrd="0" destOrd="0" presId="urn:microsoft.com/office/officeart/2005/8/layout/vProcess5"/>
    <dgm:cxn modelId="{39B67567-3AD0-0847-8655-D95C217B0101}" type="presOf" srcId="{E61110F4-AA28-45A8-8D75-CA527F675F31}" destId="{B8988F7F-F971-4DB0-A64A-E658FD0AEEE5}" srcOrd="0" destOrd="0" presId="urn:microsoft.com/office/officeart/2005/8/layout/vProcess5"/>
    <dgm:cxn modelId="{5C6D1EA4-71C5-954D-8823-636B910A59BD}" type="presOf" srcId="{EBC1882D-D5DC-4D46-90BF-CE7B85E018B5}" destId="{7054222A-E8BD-4640-B492-0E75C614DEDE}" srcOrd="1" destOrd="0" presId="urn:microsoft.com/office/officeart/2005/8/layout/vProcess5"/>
    <dgm:cxn modelId="{1EA032C1-A072-CF48-9A1B-500FFED70826}" type="presOf" srcId="{159B4A8C-84DF-4E5C-AB69-84734FF174F7}" destId="{34974579-746C-41A8-82AE-8DCDC1CAAEE0}" srcOrd="0" destOrd="0" presId="urn:microsoft.com/office/officeart/2005/8/layout/vProcess5"/>
    <dgm:cxn modelId="{36F986C7-603A-4F05-A29A-B279A840C321}" srcId="{06913E55-F8D7-42EC-8F80-776B33B4619B}" destId="{4E23F0A3-B9F8-4FA4-9E8C-AC6302E132CA}" srcOrd="1" destOrd="0" parTransId="{98503760-C7E4-4343-82D6-9A9C4601445A}" sibTransId="{ADFDD090-2406-445C-9903-09664C5A67BF}"/>
    <dgm:cxn modelId="{7C048642-A9BB-8643-8D42-2F524328DE07}" type="presOf" srcId="{EBC1882D-D5DC-4D46-90BF-CE7B85E018B5}" destId="{41FF51FE-B5E6-4B2A-8DA1-9793CC0B563B}" srcOrd="0" destOrd="0" presId="urn:microsoft.com/office/officeart/2005/8/layout/vProcess5"/>
    <dgm:cxn modelId="{875A4C7D-54B5-0442-9114-445050643A19}" type="presOf" srcId="{ADFDD090-2406-445C-9903-09664C5A67BF}" destId="{F3E5A61A-A6BE-48AF-BD1E-02759F049956}" srcOrd="0" destOrd="0" presId="urn:microsoft.com/office/officeart/2005/8/layout/vProcess5"/>
    <dgm:cxn modelId="{7C127DD2-9833-CD43-BE2C-2FB4474BA5E2}" type="presOf" srcId="{F33A2521-B131-4CD5-8159-174D68520B9D}" destId="{C6793666-881B-4125-9FA0-2274A1B221CC}" srcOrd="0" destOrd="0" presId="urn:microsoft.com/office/officeart/2005/8/layout/vProcess5"/>
    <dgm:cxn modelId="{31E9132C-5B78-5747-A9CA-DEEE966D0773}" type="presOf" srcId="{4E23F0A3-B9F8-4FA4-9E8C-AC6302E132CA}" destId="{3A9D1B60-A6ED-45C6-A2EE-B2C1509A086E}" srcOrd="1" destOrd="0" presId="urn:microsoft.com/office/officeart/2005/8/layout/vProcess5"/>
    <dgm:cxn modelId="{5B2E1972-C6AF-4508-913C-4FE58E86A721}" srcId="{06913E55-F8D7-42EC-8F80-776B33B4619B}" destId="{F33A2521-B131-4CD5-8159-174D68520B9D}" srcOrd="2" destOrd="0" parTransId="{88DB6D53-62D2-4EB6-84E1-02E38B0F83D5}" sibTransId="{159B4A8C-84DF-4E5C-AB69-84734FF174F7}"/>
    <dgm:cxn modelId="{F4DDC44E-67CE-3144-B8DF-27DC6564F330}" type="presOf" srcId="{06913E55-F8D7-42EC-8F80-776B33B4619B}" destId="{51520425-FFB4-4BA2-9FE3-E577B6434A46}" srcOrd="0" destOrd="0" presId="urn:microsoft.com/office/officeart/2005/8/layout/vProcess5"/>
    <dgm:cxn modelId="{0761EE36-5F1C-49F1-95B4-0BA2372027F2}" srcId="{06913E55-F8D7-42EC-8F80-776B33B4619B}" destId="{EBC1882D-D5DC-4D46-90BF-CE7B85E018B5}" srcOrd="0" destOrd="0" parTransId="{2467ACD8-ADD0-46D1-A370-C9737A46118B}" sibTransId="{E61110F4-AA28-45A8-8D75-CA527F675F31}"/>
    <dgm:cxn modelId="{9072EC58-E898-3644-B633-736B8A009CD0}" type="presParOf" srcId="{51520425-FFB4-4BA2-9FE3-E577B6434A46}" destId="{E4EC642F-E543-4970-8D33-9301A50CDAF2}" srcOrd="0" destOrd="0" presId="urn:microsoft.com/office/officeart/2005/8/layout/vProcess5"/>
    <dgm:cxn modelId="{C36309B3-FACE-6C4E-B34E-B4051D6A53DD}" type="presParOf" srcId="{51520425-FFB4-4BA2-9FE3-E577B6434A46}" destId="{41FF51FE-B5E6-4B2A-8DA1-9793CC0B563B}" srcOrd="1" destOrd="0" presId="urn:microsoft.com/office/officeart/2005/8/layout/vProcess5"/>
    <dgm:cxn modelId="{10A5AF98-C30D-154B-962B-B18BE3A9AE98}" type="presParOf" srcId="{51520425-FFB4-4BA2-9FE3-E577B6434A46}" destId="{FEFD0852-EAEE-49F5-9469-20BBA383C194}" srcOrd="2" destOrd="0" presId="urn:microsoft.com/office/officeart/2005/8/layout/vProcess5"/>
    <dgm:cxn modelId="{6BE4C19F-11C5-BB40-875A-C98D19A17213}" type="presParOf" srcId="{51520425-FFB4-4BA2-9FE3-E577B6434A46}" destId="{C6793666-881B-4125-9FA0-2274A1B221CC}" srcOrd="3" destOrd="0" presId="urn:microsoft.com/office/officeart/2005/8/layout/vProcess5"/>
    <dgm:cxn modelId="{33795992-3909-3440-AC9F-4740D15759DB}" type="presParOf" srcId="{51520425-FFB4-4BA2-9FE3-E577B6434A46}" destId="{7FAEC6F3-503F-4582-83C8-F3D2F2887556}" srcOrd="4" destOrd="0" presId="urn:microsoft.com/office/officeart/2005/8/layout/vProcess5"/>
    <dgm:cxn modelId="{B9345AFD-7B3E-8C46-92FD-F11963EF91FF}" type="presParOf" srcId="{51520425-FFB4-4BA2-9FE3-E577B6434A46}" destId="{B8988F7F-F971-4DB0-A64A-E658FD0AEEE5}" srcOrd="5" destOrd="0" presId="urn:microsoft.com/office/officeart/2005/8/layout/vProcess5"/>
    <dgm:cxn modelId="{823FC87E-820F-434D-B681-CFB210EB810B}" type="presParOf" srcId="{51520425-FFB4-4BA2-9FE3-E577B6434A46}" destId="{F3E5A61A-A6BE-48AF-BD1E-02759F049956}" srcOrd="6" destOrd="0" presId="urn:microsoft.com/office/officeart/2005/8/layout/vProcess5"/>
    <dgm:cxn modelId="{755AB4BA-91DD-1642-80E2-CFDB8C66088C}" type="presParOf" srcId="{51520425-FFB4-4BA2-9FE3-E577B6434A46}" destId="{34974579-746C-41A8-82AE-8DCDC1CAAEE0}" srcOrd="7" destOrd="0" presId="urn:microsoft.com/office/officeart/2005/8/layout/vProcess5"/>
    <dgm:cxn modelId="{FAB9787C-F31C-3C4C-9134-96408CE14CCC}" type="presParOf" srcId="{51520425-FFB4-4BA2-9FE3-E577B6434A46}" destId="{7054222A-E8BD-4640-B492-0E75C614DEDE}" srcOrd="8" destOrd="0" presId="urn:microsoft.com/office/officeart/2005/8/layout/vProcess5"/>
    <dgm:cxn modelId="{A15F05D9-1906-4A4B-A73D-D5F08796918F}" type="presParOf" srcId="{51520425-FFB4-4BA2-9FE3-E577B6434A46}" destId="{3A9D1B60-A6ED-45C6-A2EE-B2C1509A086E}" srcOrd="9" destOrd="0" presId="urn:microsoft.com/office/officeart/2005/8/layout/vProcess5"/>
    <dgm:cxn modelId="{98845E28-FB77-BC4E-96B4-1C667A8D303F}" type="presParOf" srcId="{51520425-FFB4-4BA2-9FE3-E577B6434A46}" destId="{4EE4F03B-4818-447B-AE90-BAB571402BF2}" srcOrd="10" destOrd="0" presId="urn:microsoft.com/office/officeart/2005/8/layout/vProcess5"/>
    <dgm:cxn modelId="{B761D21B-DEF0-3C4C-A86E-DB0FE6F70872}" type="presParOf" srcId="{51520425-FFB4-4BA2-9FE3-E577B6434A46}" destId="{AA9B11B7-29FD-4879-9C33-7DBD21B8C62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F51FE-B5E6-4B2A-8DA1-9793CC0B563B}">
      <dsp:nvSpPr>
        <dsp:cNvPr id="0" name=""/>
        <dsp:cNvSpPr/>
      </dsp:nvSpPr>
      <dsp:spPr>
        <a:xfrm>
          <a:off x="440092" y="175406"/>
          <a:ext cx="6666320" cy="649217"/>
        </a:xfrm>
        <a:prstGeom prst="roundRect">
          <a:avLst>
            <a:gd name="adj" fmla="val 10000"/>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陳</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花</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歲</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、楊</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淑</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歲</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、莊游</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梅</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歲</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分別</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涉及</a:t>
          </a:r>
          <a:r>
            <a:rPr lang="zh-TW" altLang="en-US" sz="1800" b="1" u="sng"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性</a:t>
          </a:r>
          <a:r>
            <a:rPr lang="zh-TW" altLang="en-US" sz="1800" b="1" u="sng"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交易</a:t>
          </a:r>
          <a:r>
            <a:rPr lang="zh-TW" altLang="en-US" sz="18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0" u="none"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59107" y="194421"/>
        <a:ext cx="5558338" cy="611187"/>
      </dsp:txXfrm>
    </dsp:sp>
    <dsp:sp modelId="{FEFD0852-EAEE-49F5-9469-20BBA383C194}">
      <dsp:nvSpPr>
        <dsp:cNvPr id="0" name=""/>
        <dsp:cNvSpPr/>
      </dsp:nvSpPr>
      <dsp:spPr>
        <a:xfrm>
          <a:off x="588593" y="1042749"/>
          <a:ext cx="7027980" cy="477618"/>
        </a:xfrm>
        <a:prstGeom prst="roundRect">
          <a:avLst>
            <a:gd name="adj" fmla="val 10000"/>
          </a:avLst>
        </a:prstGeom>
        <a:solidFill>
          <a:schemeClr val="tx2">
            <a:lumMod val="60000"/>
            <a:lumOff val="4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宜蘭縣警察局宜蘭分局移送臺灣宜蘭</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地方法院</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02582" y="1056738"/>
        <a:ext cx="5747880" cy="449640"/>
      </dsp:txXfrm>
    </dsp:sp>
    <dsp:sp modelId="{C6793666-881B-4125-9FA0-2274A1B221CC}">
      <dsp:nvSpPr>
        <dsp:cNvPr id="0" name=""/>
        <dsp:cNvSpPr/>
      </dsp:nvSpPr>
      <dsp:spPr>
        <a:xfrm>
          <a:off x="1247396" y="1737549"/>
          <a:ext cx="7027980" cy="630342"/>
        </a:xfrm>
        <a:prstGeom prst="roundRect">
          <a:avLst>
            <a:gd name="adj" fmla="val 10000"/>
          </a:avLst>
        </a:prstGeom>
        <a:solidFill>
          <a:schemeClr val="tx2">
            <a:lumMod val="60000"/>
            <a:lumOff val="4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98.05.04</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，宜蘭地院</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宜蘭簡易庭法官林俊廷裁定停止審理</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sng"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聲請釋</a:t>
          </a:r>
          <a:r>
            <a:rPr lang="zh-TW" altLang="en-US" sz="1800" b="1" u="sng"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憲</a:t>
          </a:r>
          <a:r>
            <a:rPr lang="zh-TW" altLang="en-US" sz="1800" b="0"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0" u="none"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265858" y="1756011"/>
        <a:ext cx="5747719" cy="593418"/>
      </dsp:txXfrm>
    </dsp:sp>
    <dsp:sp modelId="{7FAEC6F3-503F-4582-83C8-F3D2F2887556}">
      <dsp:nvSpPr>
        <dsp:cNvPr id="0" name=""/>
        <dsp:cNvSpPr/>
      </dsp:nvSpPr>
      <dsp:spPr>
        <a:xfrm>
          <a:off x="1756995" y="2574671"/>
          <a:ext cx="7027980" cy="477618"/>
        </a:xfrm>
        <a:prstGeom prst="roundRect">
          <a:avLst>
            <a:gd name="adj" fmla="val 10000"/>
          </a:avLst>
        </a:prstGeom>
        <a:solidFill>
          <a:schemeClr val="tx2">
            <a:lumMod val="60000"/>
            <a:lumOff val="4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1998.09.08</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法官林俊廷</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補充聲請另外四</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案件。</a:t>
          </a:r>
          <a:endParaRPr lang="zh-TW" altLang="en-US" sz="1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770984" y="2588660"/>
        <a:ext cx="5747880" cy="449640"/>
      </dsp:txXfrm>
    </dsp:sp>
    <dsp:sp modelId="{B8988F7F-F971-4DB0-A64A-E658FD0AEEE5}">
      <dsp:nvSpPr>
        <dsp:cNvPr id="0" name=""/>
        <dsp:cNvSpPr/>
      </dsp:nvSpPr>
      <dsp:spPr>
        <a:xfrm>
          <a:off x="6343669" y="479314"/>
          <a:ext cx="663529" cy="663529"/>
        </a:xfrm>
        <a:prstGeom prst="downArrow">
          <a:avLst>
            <a:gd name="adj1" fmla="val 55000"/>
            <a:gd name="adj2" fmla="val 45000"/>
          </a:avLst>
        </a:prstGeom>
        <a:solidFill>
          <a:schemeClr val="accent3">
            <a:lumMod val="75000"/>
            <a:alpha val="90000"/>
          </a:schemeClr>
        </a:solidFill>
        <a:ln w="12700" cap="flat" cmpd="sng" algn="ctr">
          <a:solidFill>
            <a:schemeClr val="accent3">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zh-TW" altLang="en-US" sz="3000" kern="1200"/>
        </a:p>
      </dsp:txBody>
      <dsp:txXfrm>
        <a:off x="6492963" y="479314"/>
        <a:ext cx="364941" cy="499306"/>
      </dsp:txXfrm>
    </dsp:sp>
    <dsp:sp modelId="{F3E5A61A-A6BE-48AF-BD1E-02759F049956}">
      <dsp:nvSpPr>
        <dsp:cNvPr id="0" name=""/>
        <dsp:cNvSpPr/>
      </dsp:nvSpPr>
      <dsp:spPr>
        <a:xfrm>
          <a:off x="6921872" y="1179219"/>
          <a:ext cx="663529" cy="663529"/>
        </a:xfrm>
        <a:prstGeom prst="downArrow">
          <a:avLst>
            <a:gd name="adj1" fmla="val 55000"/>
            <a:gd name="adj2" fmla="val 45000"/>
          </a:avLst>
        </a:prstGeom>
        <a:solidFill>
          <a:schemeClr val="accent3">
            <a:lumMod val="75000"/>
            <a:alpha val="90000"/>
          </a:schemeClr>
        </a:solidFill>
        <a:ln w="12700" cap="flat" cmpd="sng" algn="ctr">
          <a:solidFill>
            <a:schemeClr val="accent3">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zh-TW" altLang="en-US" sz="3000" kern="1200"/>
        </a:p>
      </dsp:txBody>
      <dsp:txXfrm>
        <a:off x="7071166" y="1179219"/>
        <a:ext cx="364941" cy="499306"/>
      </dsp:txXfrm>
    </dsp:sp>
    <dsp:sp modelId="{34974579-746C-41A8-82AE-8DCDC1CAAEE0}">
      <dsp:nvSpPr>
        <dsp:cNvPr id="0" name=""/>
        <dsp:cNvSpPr/>
      </dsp:nvSpPr>
      <dsp:spPr>
        <a:xfrm>
          <a:off x="7611846" y="2033176"/>
          <a:ext cx="663529" cy="663529"/>
        </a:xfrm>
        <a:prstGeom prst="downArrow">
          <a:avLst>
            <a:gd name="adj1" fmla="val 55000"/>
            <a:gd name="adj2" fmla="val 45000"/>
          </a:avLst>
        </a:prstGeom>
        <a:solidFill>
          <a:schemeClr val="accent3">
            <a:lumMod val="75000"/>
            <a:alpha val="90000"/>
          </a:schemeClr>
        </a:solidFill>
        <a:ln w="12700" cap="flat" cmpd="sng" algn="ctr">
          <a:solidFill>
            <a:schemeClr val="accent3">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zh-TW" altLang="en-US" sz="3000" kern="1200"/>
        </a:p>
      </dsp:txBody>
      <dsp:txXfrm>
        <a:off x="7761140" y="2033176"/>
        <a:ext cx="364941" cy="499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F51FE-B5E6-4B2A-8DA1-9793CC0B563B}">
      <dsp:nvSpPr>
        <dsp:cNvPr id="0" name=""/>
        <dsp:cNvSpPr/>
      </dsp:nvSpPr>
      <dsp:spPr>
        <a:xfrm>
          <a:off x="0" y="184403"/>
          <a:ext cx="7027980" cy="657964"/>
        </a:xfrm>
        <a:prstGeom prst="roundRect">
          <a:avLst>
            <a:gd name="adj" fmla="val 10000"/>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98.08.13</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陳</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雲</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女，</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48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日生</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時許</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鄭</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 </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男，</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日生</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發生</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性行為。</a:t>
          </a:r>
          <a:endParaRPr lang="zh-TW" altLang="en-US" sz="1800" b="1" u="sng"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9271" y="203674"/>
        <a:ext cx="5831087" cy="619422"/>
      </dsp:txXfrm>
    </dsp:sp>
    <dsp:sp modelId="{FEFD0852-EAEE-49F5-9469-20BBA383C194}">
      <dsp:nvSpPr>
        <dsp:cNvPr id="0" name=""/>
        <dsp:cNvSpPr/>
      </dsp:nvSpPr>
      <dsp:spPr>
        <a:xfrm>
          <a:off x="577067" y="937581"/>
          <a:ext cx="7027980" cy="657964"/>
        </a:xfrm>
        <a:prstGeom prst="roundRect">
          <a:avLst>
            <a:gd name="adj" fmla="val 10000"/>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98.08.13</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陳</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雲於上午</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與</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方</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欉</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男，</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 </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年</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4</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日生</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發生</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性行為。</a:t>
          </a:r>
          <a:endParaRPr lang="zh-TW" altLang="en-US" sz="1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596338" y="956852"/>
        <a:ext cx="5719462" cy="619422"/>
      </dsp:txXfrm>
    </dsp:sp>
    <dsp:sp modelId="{C6793666-881B-4125-9FA0-2274A1B221CC}">
      <dsp:nvSpPr>
        <dsp:cNvPr id="0" name=""/>
        <dsp:cNvSpPr/>
      </dsp:nvSpPr>
      <dsp:spPr>
        <a:xfrm>
          <a:off x="1235870" y="1675286"/>
          <a:ext cx="7027980" cy="657964"/>
        </a:xfrm>
        <a:prstGeom prst="roundRect">
          <a:avLst>
            <a:gd name="adj" fmla="val 10000"/>
          </a:avLst>
        </a:prstGeom>
        <a:solidFill>
          <a:schemeClr val="tx2">
            <a:lumMod val="60000"/>
            <a:lumOff val="4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98.08.18</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98.08.24</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宜蘭縣警察局</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羅東</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分局移送臺灣宜蘭</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地方法院</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1255141" y="1694557"/>
        <a:ext cx="5728247" cy="619422"/>
      </dsp:txXfrm>
    </dsp:sp>
    <dsp:sp modelId="{7FAEC6F3-503F-4582-83C8-F3D2F2887556}">
      <dsp:nvSpPr>
        <dsp:cNvPr id="0" name=""/>
        <dsp:cNvSpPr/>
      </dsp:nvSpPr>
      <dsp:spPr>
        <a:xfrm>
          <a:off x="1756995" y="2445519"/>
          <a:ext cx="7027980" cy="657964"/>
        </a:xfrm>
        <a:prstGeom prst="roundRect">
          <a:avLst>
            <a:gd name="adj" fmla="val 10000"/>
          </a:avLst>
        </a:prstGeom>
        <a:solidFill>
          <a:schemeClr val="tx2">
            <a:lumMod val="60000"/>
            <a:lumOff val="4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en-US" alt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98.09.21</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，宜蘭地院羅東</a:t>
          </a:r>
          <a:r>
            <a:rPr lang="zh-TW"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簡易庭法官楊坤樵裁定停止審理</a:t>
          </a:r>
          <a:r>
            <a:rPr lang="zh-TW" altLang="en-US" sz="1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sng"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聲請釋</a:t>
          </a:r>
          <a:r>
            <a:rPr lang="zh-TW" altLang="en-US" sz="1800" b="1" u="sng"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憲</a:t>
          </a:r>
          <a:r>
            <a:rPr lang="zh-TW" altLang="en-US" sz="1800" b="1" u="none"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u="none" kern="1200" dirty="0">
            <a:latin typeface="Times New Roman" panose="02020603050405020304" pitchFamily="18" charset="0"/>
            <a:cs typeface="Times New Roman" panose="02020603050405020304" pitchFamily="18" charset="0"/>
          </a:endParaRPr>
        </a:p>
      </dsp:txBody>
      <dsp:txXfrm>
        <a:off x="1776266" y="2464790"/>
        <a:ext cx="5719462" cy="619422"/>
      </dsp:txXfrm>
    </dsp:sp>
    <dsp:sp modelId="{B8988F7F-F971-4DB0-A64A-E658FD0AEEE5}">
      <dsp:nvSpPr>
        <dsp:cNvPr id="0" name=""/>
        <dsp:cNvSpPr/>
      </dsp:nvSpPr>
      <dsp:spPr>
        <a:xfrm>
          <a:off x="6311963" y="433435"/>
          <a:ext cx="681382" cy="681382"/>
        </a:xfrm>
        <a:prstGeom prst="downArrow">
          <a:avLst>
            <a:gd name="adj1" fmla="val 55000"/>
            <a:gd name="adj2" fmla="val 45000"/>
          </a:avLst>
        </a:prstGeom>
        <a:solidFill>
          <a:schemeClr val="accent3">
            <a:lumMod val="75000"/>
            <a:alpha val="90000"/>
          </a:schemeClr>
        </a:solidFill>
        <a:ln w="12700" cap="flat" cmpd="sng" algn="ctr">
          <a:solidFill>
            <a:schemeClr val="accent3">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zh-TW" altLang="en-US" sz="3100" kern="1200"/>
        </a:p>
      </dsp:txBody>
      <dsp:txXfrm>
        <a:off x="6465274" y="433435"/>
        <a:ext cx="374760" cy="512740"/>
      </dsp:txXfrm>
    </dsp:sp>
    <dsp:sp modelId="{F3E5A61A-A6BE-48AF-BD1E-02759F049956}">
      <dsp:nvSpPr>
        <dsp:cNvPr id="0" name=""/>
        <dsp:cNvSpPr/>
      </dsp:nvSpPr>
      <dsp:spPr>
        <a:xfrm>
          <a:off x="6923648" y="1302854"/>
          <a:ext cx="681382" cy="681382"/>
        </a:xfrm>
        <a:prstGeom prst="downArrow">
          <a:avLst>
            <a:gd name="adj1" fmla="val 55000"/>
            <a:gd name="adj2" fmla="val 45000"/>
          </a:avLst>
        </a:prstGeom>
        <a:solidFill>
          <a:schemeClr val="accent3">
            <a:lumMod val="75000"/>
            <a:alpha val="90000"/>
          </a:schemeClr>
        </a:solidFill>
        <a:ln w="12700" cap="flat" cmpd="sng" algn="ctr">
          <a:solidFill>
            <a:schemeClr val="accent3">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zh-TW" altLang="en-US" sz="3100" kern="1200"/>
        </a:p>
      </dsp:txBody>
      <dsp:txXfrm>
        <a:off x="7076959" y="1302854"/>
        <a:ext cx="374760" cy="512740"/>
      </dsp:txXfrm>
    </dsp:sp>
    <dsp:sp modelId="{34974579-746C-41A8-82AE-8DCDC1CAAEE0}">
      <dsp:nvSpPr>
        <dsp:cNvPr id="0" name=""/>
        <dsp:cNvSpPr/>
      </dsp:nvSpPr>
      <dsp:spPr>
        <a:xfrm>
          <a:off x="7654458" y="2082609"/>
          <a:ext cx="681382" cy="681382"/>
        </a:xfrm>
        <a:prstGeom prst="downArrow">
          <a:avLst>
            <a:gd name="adj1" fmla="val 55000"/>
            <a:gd name="adj2" fmla="val 45000"/>
          </a:avLst>
        </a:prstGeom>
        <a:solidFill>
          <a:schemeClr val="accent3">
            <a:lumMod val="75000"/>
            <a:alpha val="90000"/>
          </a:schemeClr>
        </a:solidFill>
        <a:ln w="12700" cap="flat" cmpd="sng" algn="ctr">
          <a:solidFill>
            <a:schemeClr val="accent3">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zh-TW" altLang="en-US" sz="3100" kern="1200"/>
        </a:p>
      </dsp:txBody>
      <dsp:txXfrm>
        <a:off x="7807769" y="2082609"/>
        <a:ext cx="374760" cy="5127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5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DFFA6-6E87-3949-B7EE-5B7BE612BB36}" type="datetimeFigureOut">
              <a:rPr kumimoji="1" lang="zh-TW" altLang="en-US" smtClean="0"/>
              <a:t>2016/7/22</a:t>
            </a:fld>
            <a:endParaRPr kumimoji="1" lang="zh-TW" altLang="en-US"/>
          </a:p>
        </p:txBody>
      </p:sp>
      <p:sp>
        <p:nvSpPr>
          <p:cNvPr id="4" name="投影片影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2B0B4-2D3E-C040-98F3-59C65A5E5BF9}" type="slidenum">
              <a:rPr kumimoji="1" lang="zh-TW" altLang="en-US" smtClean="0"/>
              <a:t>‹#›</a:t>
            </a:fld>
            <a:endParaRPr kumimoji="1" lang="zh-TW" altLang="en-US"/>
          </a:p>
        </p:txBody>
      </p:sp>
    </p:spTree>
    <p:extLst>
      <p:ext uri="{BB962C8B-B14F-4D97-AF65-F5344CB8AC3E}">
        <p14:creationId xmlns:p14="http://schemas.microsoft.com/office/powerpoint/2010/main" val="3098848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投影片圖像版面配置區 1"/>
          <p:cNvSpPr>
            <a:spLocks noGrp="1" noRot="1" noChangeAspect="1"/>
          </p:cNvSpPr>
          <p:nvPr>
            <p:ph type="sldImg"/>
          </p:nvPr>
        </p:nvSpPr>
        <p:spPr>
          <a:ln/>
        </p:spPr>
      </p:sp>
      <p:sp>
        <p:nvSpPr>
          <p:cNvPr id="3074"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TW" altLang="en-US">
              <a:latin typeface="Arial" charset="0"/>
              <a:ea typeface="新細明體" charset="0"/>
            </a:endParaRPr>
          </a:p>
        </p:txBody>
      </p:sp>
      <p:sp>
        <p:nvSpPr>
          <p:cNvPr id="3075"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新細明體" charset="0"/>
                <a:cs typeface="新細明體" charset="0"/>
              </a:defRPr>
            </a:lvl1pPr>
            <a:lvl2pPr marL="742950" indent="-285750">
              <a:defRPr kumimoji="1" sz="2400">
                <a:solidFill>
                  <a:schemeClr val="tx1"/>
                </a:solidFill>
                <a:latin typeface="Times New Roman" charset="0"/>
                <a:ea typeface="新細明體" charset="0"/>
              </a:defRPr>
            </a:lvl2pPr>
            <a:lvl3pPr marL="1143000" indent="-228600">
              <a:defRPr kumimoji="1" sz="2400">
                <a:solidFill>
                  <a:schemeClr val="tx1"/>
                </a:solidFill>
                <a:latin typeface="Times New Roman" charset="0"/>
                <a:ea typeface="新細明體" charset="0"/>
              </a:defRPr>
            </a:lvl3pPr>
            <a:lvl4pPr marL="1600200" indent="-228600">
              <a:defRPr kumimoji="1" sz="2400">
                <a:solidFill>
                  <a:schemeClr val="tx1"/>
                </a:solidFill>
                <a:latin typeface="Times New Roman" charset="0"/>
                <a:ea typeface="新細明體" charset="0"/>
              </a:defRPr>
            </a:lvl4pPr>
            <a:lvl5pPr marL="2057400" indent="-228600">
              <a:defRPr kumimoji="1" sz="2400">
                <a:solidFill>
                  <a:schemeClr val="tx1"/>
                </a:solidFill>
                <a:latin typeface="Times New Roman" charset="0"/>
                <a:ea typeface="新細明體" charset="0"/>
              </a:defRPr>
            </a:lvl5pPr>
            <a:lvl6pPr marL="2514600" indent="-228600" fontAlgn="base">
              <a:spcBef>
                <a:spcPct val="0"/>
              </a:spcBef>
              <a:spcAft>
                <a:spcPct val="0"/>
              </a:spcAft>
              <a:defRPr kumimoji="1" sz="2400">
                <a:solidFill>
                  <a:schemeClr val="tx1"/>
                </a:solidFill>
                <a:latin typeface="Times New Roman" charset="0"/>
                <a:ea typeface="新細明體" charset="0"/>
              </a:defRPr>
            </a:lvl6pPr>
            <a:lvl7pPr marL="2971800" indent="-228600" fontAlgn="base">
              <a:spcBef>
                <a:spcPct val="0"/>
              </a:spcBef>
              <a:spcAft>
                <a:spcPct val="0"/>
              </a:spcAft>
              <a:defRPr kumimoji="1" sz="2400">
                <a:solidFill>
                  <a:schemeClr val="tx1"/>
                </a:solidFill>
                <a:latin typeface="Times New Roman" charset="0"/>
                <a:ea typeface="新細明體" charset="0"/>
              </a:defRPr>
            </a:lvl7pPr>
            <a:lvl8pPr marL="3429000" indent="-228600" fontAlgn="base">
              <a:spcBef>
                <a:spcPct val="0"/>
              </a:spcBef>
              <a:spcAft>
                <a:spcPct val="0"/>
              </a:spcAft>
              <a:defRPr kumimoji="1" sz="2400">
                <a:solidFill>
                  <a:schemeClr val="tx1"/>
                </a:solidFill>
                <a:latin typeface="Times New Roman" charset="0"/>
                <a:ea typeface="新細明體" charset="0"/>
              </a:defRPr>
            </a:lvl8pPr>
            <a:lvl9pPr marL="3886200" indent="-228600" fontAlgn="base">
              <a:spcBef>
                <a:spcPct val="0"/>
              </a:spcBef>
              <a:spcAft>
                <a:spcPct val="0"/>
              </a:spcAft>
              <a:defRPr kumimoji="1" sz="2400">
                <a:solidFill>
                  <a:schemeClr val="tx1"/>
                </a:solidFill>
                <a:latin typeface="Times New Roman" charset="0"/>
                <a:ea typeface="新細明體" charset="0"/>
              </a:defRPr>
            </a:lvl9pPr>
          </a:lstStyle>
          <a:p>
            <a:fld id="{415375DF-20CF-534E-9495-E3A866C49CDE}" type="slidenum">
              <a:rPr lang="zh-TW" altLang="en-US" sz="1200"/>
              <a:pPr/>
              <a:t>1</a:t>
            </a:fld>
            <a:endParaRPr lang="zh-TW" altLang="en-US" sz="1200"/>
          </a:p>
        </p:txBody>
      </p:sp>
    </p:spTree>
    <p:extLst>
      <p:ext uri="{BB962C8B-B14F-4D97-AF65-F5344CB8AC3E}">
        <p14:creationId xmlns:p14="http://schemas.microsoft.com/office/powerpoint/2010/main" val="66358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a:ln/>
        </p:spPr>
      </p:sp>
      <p:sp>
        <p:nvSpPr>
          <p:cNvPr id="22530"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TW" altLang="en-US">
              <a:latin typeface="Arial" charset="0"/>
              <a:ea typeface="新細明體" charset="0"/>
            </a:endParaRPr>
          </a:p>
        </p:txBody>
      </p:sp>
      <p:sp>
        <p:nvSpPr>
          <p:cNvPr id="22531"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新細明體" charset="0"/>
                <a:cs typeface="新細明體" charset="0"/>
              </a:defRPr>
            </a:lvl1pPr>
            <a:lvl2pPr marL="742950" indent="-285750">
              <a:defRPr kumimoji="1" sz="2400">
                <a:solidFill>
                  <a:schemeClr val="tx1"/>
                </a:solidFill>
                <a:latin typeface="Times New Roman" charset="0"/>
                <a:ea typeface="新細明體" charset="0"/>
              </a:defRPr>
            </a:lvl2pPr>
            <a:lvl3pPr marL="1143000" indent="-228600">
              <a:defRPr kumimoji="1" sz="2400">
                <a:solidFill>
                  <a:schemeClr val="tx1"/>
                </a:solidFill>
                <a:latin typeface="Times New Roman" charset="0"/>
                <a:ea typeface="新細明體" charset="0"/>
              </a:defRPr>
            </a:lvl3pPr>
            <a:lvl4pPr marL="1600200" indent="-228600">
              <a:defRPr kumimoji="1" sz="2400">
                <a:solidFill>
                  <a:schemeClr val="tx1"/>
                </a:solidFill>
                <a:latin typeface="Times New Roman" charset="0"/>
                <a:ea typeface="新細明體" charset="0"/>
              </a:defRPr>
            </a:lvl4pPr>
            <a:lvl5pPr marL="2057400" indent="-228600">
              <a:defRPr kumimoji="1" sz="2400">
                <a:solidFill>
                  <a:schemeClr val="tx1"/>
                </a:solidFill>
                <a:latin typeface="Times New Roman" charset="0"/>
                <a:ea typeface="新細明體" charset="0"/>
              </a:defRPr>
            </a:lvl5pPr>
            <a:lvl6pPr marL="2514600" indent="-228600" fontAlgn="base">
              <a:spcBef>
                <a:spcPct val="0"/>
              </a:spcBef>
              <a:spcAft>
                <a:spcPct val="0"/>
              </a:spcAft>
              <a:defRPr kumimoji="1" sz="2400">
                <a:solidFill>
                  <a:schemeClr val="tx1"/>
                </a:solidFill>
                <a:latin typeface="Times New Roman" charset="0"/>
                <a:ea typeface="新細明體" charset="0"/>
              </a:defRPr>
            </a:lvl6pPr>
            <a:lvl7pPr marL="2971800" indent="-228600" fontAlgn="base">
              <a:spcBef>
                <a:spcPct val="0"/>
              </a:spcBef>
              <a:spcAft>
                <a:spcPct val="0"/>
              </a:spcAft>
              <a:defRPr kumimoji="1" sz="2400">
                <a:solidFill>
                  <a:schemeClr val="tx1"/>
                </a:solidFill>
                <a:latin typeface="Times New Roman" charset="0"/>
                <a:ea typeface="新細明體" charset="0"/>
              </a:defRPr>
            </a:lvl7pPr>
            <a:lvl8pPr marL="3429000" indent="-228600" fontAlgn="base">
              <a:spcBef>
                <a:spcPct val="0"/>
              </a:spcBef>
              <a:spcAft>
                <a:spcPct val="0"/>
              </a:spcAft>
              <a:defRPr kumimoji="1" sz="2400">
                <a:solidFill>
                  <a:schemeClr val="tx1"/>
                </a:solidFill>
                <a:latin typeface="Times New Roman" charset="0"/>
                <a:ea typeface="新細明體" charset="0"/>
              </a:defRPr>
            </a:lvl8pPr>
            <a:lvl9pPr marL="3886200" indent="-228600" fontAlgn="base">
              <a:spcBef>
                <a:spcPct val="0"/>
              </a:spcBef>
              <a:spcAft>
                <a:spcPct val="0"/>
              </a:spcAft>
              <a:defRPr kumimoji="1" sz="2400">
                <a:solidFill>
                  <a:schemeClr val="tx1"/>
                </a:solidFill>
                <a:latin typeface="Times New Roman" charset="0"/>
                <a:ea typeface="新細明體" charset="0"/>
              </a:defRPr>
            </a:lvl9pPr>
          </a:lstStyle>
          <a:p>
            <a:fld id="{2CDE831B-1FE6-334F-9973-269B0E2743C2}" type="slidenum">
              <a:rPr lang="zh-TW" altLang="en-US" sz="1200"/>
              <a:pPr/>
              <a:t>42</a:t>
            </a:fld>
            <a:endParaRPr lang="zh-TW" altLang="en-US" sz="1200"/>
          </a:p>
        </p:txBody>
      </p:sp>
    </p:spTree>
    <p:extLst>
      <p:ext uri="{BB962C8B-B14F-4D97-AF65-F5344CB8AC3E}">
        <p14:creationId xmlns:p14="http://schemas.microsoft.com/office/powerpoint/2010/main" val="177371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a:ln/>
        </p:spPr>
      </p:sp>
      <p:sp>
        <p:nvSpPr>
          <p:cNvPr id="22530"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TW" altLang="en-US">
              <a:latin typeface="Arial" charset="0"/>
              <a:ea typeface="新細明體" charset="0"/>
            </a:endParaRPr>
          </a:p>
        </p:txBody>
      </p:sp>
      <p:sp>
        <p:nvSpPr>
          <p:cNvPr id="22531"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新細明體" charset="0"/>
                <a:cs typeface="新細明體" charset="0"/>
              </a:defRPr>
            </a:lvl1pPr>
            <a:lvl2pPr marL="742950" indent="-285750">
              <a:defRPr kumimoji="1" sz="2400">
                <a:solidFill>
                  <a:schemeClr val="tx1"/>
                </a:solidFill>
                <a:latin typeface="Times New Roman" charset="0"/>
                <a:ea typeface="新細明體" charset="0"/>
              </a:defRPr>
            </a:lvl2pPr>
            <a:lvl3pPr marL="1143000" indent="-228600">
              <a:defRPr kumimoji="1" sz="2400">
                <a:solidFill>
                  <a:schemeClr val="tx1"/>
                </a:solidFill>
                <a:latin typeface="Times New Roman" charset="0"/>
                <a:ea typeface="新細明體" charset="0"/>
              </a:defRPr>
            </a:lvl3pPr>
            <a:lvl4pPr marL="1600200" indent="-228600">
              <a:defRPr kumimoji="1" sz="2400">
                <a:solidFill>
                  <a:schemeClr val="tx1"/>
                </a:solidFill>
                <a:latin typeface="Times New Roman" charset="0"/>
                <a:ea typeface="新細明體" charset="0"/>
              </a:defRPr>
            </a:lvl4pPr>
            <a:lvl5pPr marL="2057400" indent="-228600">
              <a:defRPr kumimoji="1" sz="2400">
                <a:solidFill>
                  <a:schemeClr val="tx1"/>
                </a:solidFill>
                <a:latin typeface="Times New Roman" charset="0"/>
                <a:ea typeface="新細明體" charset="0"/>
              </a:defRPr>
            </a:lvl5pPr>
            <a:lvl6pPr marL="2514600" indent="-228600" fontAlgn="base">
              <a:spcBef>
                <a:spcPct val="0"/>
              </a:spcBef>
              <a:spcAft>
                <a:spcPct val="0"/>
              </a:spcAft>
              <a:defRPr kumimoji="1" sz="2400">
                <a:solidFill>
                  <a:schemeClr val="tx1"/>
                </a:solidFill>
                <a:latin typeface="Times New Roman" charset="0"/>
                <a:ea typeface="新細明體" charset="0"/>
              </a:defRPr>
            </a:lvl6pPr>
            <a:lvl7pPr marL="2971800" indent="-228600" fontAlgn="base">
              <a:spcBef>
                <a:spcPct val="0"/>
              </a:spcBef>
              <a:spcAft>
                <a:spcPct val="0"/>
              </a:spcAft>
              <a:defRPr kumimoji="1" sz="2400">
                <a:solidFill>
                  <a:schemeClr val="tx1"/>
                </a:solidFill>
                <a:latin typeface="Times New Roman" charset="0"/>
                <a:ea typeface="新細明體" charset="0"/>
              </a:defRPr>
            </a:lvl7pPr>
            <a:lvl8pPr marL="3429000" indent="-228600" fontAlgn="base">
              <a:spcBef>
                <a:spcPct val="0"/>
              </a:spcBef>
              <a:spcAft>
                <a:spcPct val="0"/>
              </a:spcAft>
              <a:defRPr kumimoji="1" sz="2400">
                <a:solidFill>
                  <a:schemeClr val="tx1"/>
                </a:solidFill>
                <a:latin typeface="Times New Roman" charset="0"/>
                <a:ea typeface="新細明體" charset="0"/>
              </a:defRPr>
            </a:lvl8pPr>
            <a:lvl9pPr marL="3886200" indent="-228600" fontAlgn="base">
              <a:spcBef>
                <a:spcPct val="0"/>
              </a:spcBef>
              <a:spcAft>
                <a:spcPct val="0"/>
              </a:spcAft>
              <a:defRPr kumimoji="1" sz="2400">
                <a:solidFill>
                  <a:schemeClr val="tx1"/>
                </a:solidFill>
                <a:latin typeface="Times New Roman" charset="0"/>
                <a:ea typeface="新細明體" charset="0"/>
              </a:defRPr>
            </a:lvl9pPr>
          </a:lstStyle>
          <a:p>
            <a:fld id="{2CDE831B-1FE6-334F-9973-269B0E2743C2}" type="slidenum">
              <a:rPr lang="zh-TW" altLang="en-US" sz="1200"/>
              <a:pPr/>
              <a:t>43</a:t>
            </a:fld>
            <a:endParaRPr lang="zh-TW" altLang="en-US" sz="1200"/>
          </a:p>
        </p:txBody>
      </p:sp>
    </p:spTree>
    <p:extLst>
      <p:ext uri="{BB962C8B-B14F-4D97-AF65-F5344CB8AC3E}">
        <p14:creationId xmlns:p14="http://schemas.microsoft.com/office/powerpoint/2010/main" val="282448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a:ln/>
        </p:spPr>
      </p:sp>
      <p:sp>
        <p:nvSpPr>
          <p:cNvPr id="22530"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TW" altLang="en-US">
              <a:latin typeface="Arial" charset="0"/>
              <a:ea typeface="新細明體" charset="0"/>
            </a:endParaRPr>
          </a:p>
        </p:txBody>
      </p:sp>
      <p:sp>
        <p:nvSpPr>
          <p:cNvPr id="22531"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新細明體" charset="0"/>
                <a:cs typeface="新細明體" charset="0"/>
              </a:defRPr>
            </a:lvl1pPr>
            <a:lvl2pPr marL="742950" indent="-285750">
              <a:defRPr kumimoji="1" sz="2400">
                <a:solidFill>
                  <a:schemeClr val="tx1"/>
                </a:solidFill>
                <a:latin typeface="Times New Roman" charset="0"/>
                <a:ea typeface="新細明體" charset="0"/>
              </a:defRPr>
            </a:lvl2pPr>
            <a:lvl3pPr marL="1143000" indent="-228600">
              <a:defRPr kumimoji="1" sz="2400">
                <a:solidFill>
                  <a:schemeClr val="tx1"/>
                </a:solidFill>
                <a:latin typeface="Times New Roman" charset="0"/>
                <a:ea typeface="新細明體" charset="0"/>
              </a:defRPr>
            </a:lvl3pPr>
            <a:lvl4pPr marL="1600200" indent="-228600">
              <a:defRPr kumimoji="1" sz="2400">
                <a:solidFill>
                  <a:schemeClr val="tx1"/>
                </a:solidFill>
                <a:latin typeface="Times New Roman" charset="0"/>
                <a:ea typeface="新細明體" charset="0"/>
              </a:defRPr>
            </a:lvl4pPr>
            <a:lvl5pPr marL="2057400" indent="-228600">
              <a:defRPr kumimoji="1" sz="2400">
                <a:solidFill>
                  <a:schemeClr val="tx1"/>
                </a:solidFill>
                <a:latin typeface="Times New Roman" charset="0"/>
                <a:ea typeface="新細明體" charset="0"/>
              </a:defRPr>
            </a:lvl5pPr>
            <a:lvl6pPr marL="2514600" indent="-228600" fontAlgn="base">
              <a:spcBef>
                <a:spcPct val="0"/>
              </a:spcBef>
              <a:spcAft>
                <a:spcPct val="0"/>
              </a:spcAft>
              <a:defRPr kumimoji="1" sz="2400">
                <a:solidFill>
                  <a:schemeClr val="tx1"/>
                </a:solidFill>
                <a:latin typeface="Times New Roman" charset="0"/>
                <a:ea typeface="新細明體" charset="0"/>
              </a:defRPr>
            </a:lvl6pPr>
            <a:lvl7pPr marL="2971800" indent="-228600" fontAlgn="base">
              <a:spcBef>
                <a:spcPct val="0"/>
              </a:spcBef>
              <a:spcAft>
                <a:spcPct val="0"/>
              </a:spcAft>
              <a:defRPr kumimoji="1" sz="2400">
                <a:solidFill>
                  <a:schemeClr val="tx1"/>
                </a:solidFill>
                <a:latin typeface="Times New Roman" charset="0"/>
                <a:ea typeface="新細明體" charset="0"/>
              </a:defRPr>
            </a:lvl7pPr>
            <a:lvl8pPr marL="3429000" indent="-228600" fontAlgn="base">
              <a:spcBef>
                <a:spcPct val="0"/>
              </a:spcBef>
              <a:spcAft>
                <a:spcPct val="0"/>
              </a:spcAft>
              <a:defRPr kumimoji="1" sz="2400">
                <a:solidFill>
                  <a:schemeClr val="tx1"/>
                </a:solidFill>
                <a:latin typeface="Times New Roman" charset="0"/>
                <a:ea typeface="新細明體" charset="0"/>
              </a:defRPr>
            </a:lvl8pPr>
            <a:lvl9pPr marL="3886200" indent="-228600" fontAlgn="base">
              <a:spcBef>
                <a:spcPct val="0"/>
              </a:spcBef>
              <a:spcAft>
                <a:spcPct val="0"/>
              </a:spcAft>
              <a:defRPr kumimoji="1" sz="2400">
                <a:solidFill>
                  <a:schemeClr val="tx1"/>
                </a:solidFill>
                <a:latin typeface="Times New Roman" charset="0"/>
                <a:ea typeface="新細明體" charset="0"/>
              </a:defRPr>
            </a:lvl9pPr>
          </a:lstStyle>
          <a:p>
            <a:fld id="{2CDE831B-1FE6-334F-9973-269B0E2743C2}" type="slidenum">
              <a:rPr lang="zh-TW" altLang="en-US" sz="1200"/>
              <a:pPr/>
              <a:t>44</a:t>
            </a:fld>
            <a:endParaRPr lang="zh-TW" altLang="en-US" sz="1200"/>
          </a:p>
        </p:txBody>
      </p:sp>
    </p:spTree>
    <p:extLst>
      <p:ext uri="{BB962C8B-B14F-4D97-AF65-F5344CB8AC3E}">
        <p14:creationId xmlns:p14="http://schemas.microsoft.com/office/powerpoint/2010/main" val="20266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841772"/>
            <a:ext cx="6858000" cy="1790700"/>
          </a:xfrm>
        </p:spPr>
        <p:txBody>
          <a:bodyPr anchor="b">
            <a:normAutofit/>
          </a:bodyPr>
          <a:lstStyle>
            <a:lvl1pPr algn="ctr">
              <a:defRPr sz="4500"/>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按一下以編輯母片子標題樣式</a:t>
            </a:r>
            <a:endParaRPr lang="zh-TW" altLang="en-US"/>
          </a:p>
        </p:txBody>
      </p:sp>
      <p:pic>
        <p:nvPicPr>
          <p:cNvPr id="8" name="Picture 3" descr="D:\logo\Logo及片頭尾\logo黑字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007" y="4701471"/>
            <a:ext cx="1329888" cy="39079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0" y="1055594"/>
            <a:ext cx="9144000" cy="81285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TW" altLang="en-US" dirty="0"/>
          </a:p>
        </p:txBody>
      </p:sp>
      <p:sp>
        <p:nvSpPr>
          <p:cNvPr id="11" name="文字方塊 10"/>
          <p:cNvSpPr txBox="1"/>
          <p:nvPr/>
        </p:nvSpPr>
        <p:spPr>
          <a:xfrm>
            <a:off x="2325466" y="1048536"/>
            <a:ext cx="4484305" cy="1350370"/>
          </a:xfrm>
          <a:prstGeom prst="rect">
            <a:avLst/>
          </a:prstGeom>
          <a:noFill/>
        </p:spPr>
        <p:txBody>
          <a:bodyPr wrap="none" lIns="68580" tIns="34290" rIns="68580" bIns="34290" rtlCol="0">
            <a:spAutoFit/>
          </a:bodyPr>
          <a:lstStyle/>
          <a:p>
            <a:pPr algn="ctr"/>
            <a:r>
              <a:rPr lang="zh-TW" altLang="en-US" sz="33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大法官釋憲與人權保障</a:t>
            </a:r>
            <a:endParaRPr lang="en-US" altLang="zh-TW" sz="33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1700"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Judicial Review and Protection of Human</a:t>
            </a:r>
            <a:endParaRPr lang="zh-TW" altLang="en-US" sz="1700"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algn="ctr"/>
            <a:endParaRPr lang="zh-TW" altLang="en-US" sz="33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8794865" y="4759498"/>
            <a:ext cx="382156" cy="284693"/>
          </a:xfrm>
          <a:prstGeom prst="rect">
            <a:avLst/>
          </a:prstGeom>
          <a:noFill/>
        </p:spPr>
        <p:txBody>
          <a:bodyPr wrap="none" lIns="68580" tIns="34290" rIns="68580" bIns="34290" rtlCol="0">
            <a:spAutoFit/>
          </a:bodyPr>
          <a:lstStyle/>
          <a:p>
            <a:fld id="{506175EB-3864-4292-A65F-242EC93A519C}" type="slidenum">
              <a:rPr lang="zh-TW" altLang="en-US" b="1" smtClean="0">
                <a:solidFill>
                  <a:schemeClr val="accent4">
                    <a:lumMod val="50000"/>
                  </a:schemeClr>
                </a:solidFill>
                <a:latin typeface="Times New Roman" panose="02020603050405020304" pitchFamily="18" charset="0"/>
                <a:cs typeface="Times New Roman" panose="02020603050405020304" pitchFamily="18" charset="0"/>
              </a:rPr>
              <a:t>‹#›</a:t>
            </a:fld>
            <a:endParaRPr lang="zh-TW" alt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5" name="頁尾版面配置區 4"/>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7"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25049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273844"/>
            <a:ext cx="1971675" cy="4358879"/>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273844"/>
            <a:ext cx="5800725" cy="435887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5" name="頁尾版面配置區 4"/>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7"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383174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Clr>
                <a:schemeClr val="accent2">
                  <a:lumMod val="75000"/>
                </a:schemeClr>
              </a:buClr>
              <a:buFont typeface="Wingdings" panose="05000000000000000000" pitchFamily="2" charset="2"/>
              <a:buChar char="n"/>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5" name="頁尾版面配置區 4"/>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7"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7662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282304"/>
            <a:ext cx="7886700" cy="2139553"/>
          </a:xfrm>
        </p:spPr>
        <p:txBody>
          <a:bodyPr anchor="b">
            <a:normAutofit/>
          </a:bodyPr>
          <a:lstStyle>
            <a:lvl1pPr>
              <a:defRPr sz="4100"/>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5" name="頁尾版面配置區 4"/>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7"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336550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369219"/>
            <a:ext cx="3886200" cy="326350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369219"/>
            <a:ext cx="3886200" cy="326350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6" name="頁尾版面配置區 5"/>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8"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314801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273844"/>
            <a:ext cx="7886700" cy="994172"/>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1878806"/>
            <a:ext cx="3868340" cy="27634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1878806"/>
            <a:ext cx="3887391" cy="27634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8" name="頁尾版面配置區 7"/>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10" name="投影片編號版面配置區 5"/>
          <p:cNvSpPr>
            <a:spLocks noGrp="1"/>
          </p:cNvSpPr>
          <p:nvPr>
            <p:ph type="sldNum" sz="quarter" idx="12"/>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111685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33996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3" name="頁尾版面配置區 2"/>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5"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378786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342900"/>
            <a:ext cx="2949178" cy="120015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6" name="頁尾版面配置區 5"/>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8"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204312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342900"/>
            <a:ext cx="2949178" cy="120015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將圖片拖曳至版面配置區或按一下圖示以新增</a:t>
            </a:r>
            <a:endParaRPr lang="zh-TW" altLang="en-US"/>
          </a:p>
        </p:txBody>
      </p:sp>
      <p:sp>
        <p:nvSpPr>
          <p:cNvPr id="4" name="文字版面配置區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628650" y="4767263"/>
            <a:ext cx="2057400" cy="273844"/>
          </a:xfrm>
          <a:prstGeom prst="rect">
            <a:avLst/>
          </a:prstGeom>
        </p:spPr>
        <p:txBody>
          <a:bodyPr lIns="68580" tIns="34290" rIns="68580" bIns="34290"/>
          <a:lstStyle/>
          <a:p>
            <a:fld id="{83E84D34-C122-7D45-9D35-3D2CEC370333}" type="datetimeFigureOut">
              <a:rPr kumimoji="1" lang="zh-TW" altLang="en-US" smtClean="0"/>
              <a:t>2016/7/22</a:t>
            </a:fld>
            <a:endParaRPr kumimoji="1" lang="zh-TW" altLang="en-US"/>
          </a:p>
        </p:txBody>
      </p:sp>
      <p:sp>
        <p:nvSpPr>
          <p:cNvPr id="6" name="頁尾版面配置區 5"/>
          <p:cNvSpPr>
            <a:spLocks noGrp="1"/>
          </p:cNvSpPr>
          <p:nvPr>
            <p:ph type="ftr" sz="quarter" idx="11"/>
          </p:nvPr>
        </p:nvSpPr>
        <p:spPr>
          <a:xfrm>
            <a:off x="3028950" y="4767263"/>
            <a:ext cx="3086100" cy="273844"/>
          </a:xfrm>
          <a:prstGeom prst="rect">
            <a:avLst/>
          </a:prstGeom>
        </p:spPr>
        <p:txBody>
          <a:bodyPr lIns="68580" tIns="34290" rIns="68580" bIns="34290"/>
          <a:lstStyle/>
          <a:p>
            <a:endParaRPr kumimoji="1" lang="zh-TW" altLang="en-US"/>
          </a:p>
        </p:txBody>
      </p:sp>
      <p:sp>
        <p:nvSpPr>
          <p:cNvPr id="8" name="投影片編號版面配置區 5"/>
          <p:cNvSpPr>
            <a:spLocks noGrp="1"/>
          </p:cNvSpPr>
          <p:nvPr>
            <p:ph type="sldNum" sz="quarter" idx="4"/>
          </p:nvPr>
        </p:nvSpPr>
        <p:spPr>
          <a:xfrm>
            <a:off x="8754447" y="4736462"/>
            <a:ext cx="389553" cy="273844"/>
          </a:xfrm>
          <a:prstGeom prst="rect">
            <a:avLst/>
          </a:prstGeom>
        </p:spPr>
        <p:txBody>
          <a:bodyPr lIns="68580" tIns="34290" rIns="68580" bIns="34290"/>
          <a:lstStyle>
            <a:lvl1pPr>
              <a:defRPr sz="1200">
                <a:solidFill>
                  <a:schemeClr val="tx1"/>
                </a:solidFill>
                <a:latin typeface="Times New Roman" panose="02020603050405020304" pitchFamily="18" charset="0"/>
                <a:cs typeface="Times New Roman" panose="02020603050405020304" pitchFamily="18" charset="0"/>
              </a:defRPr>
            </a:lvl1pPr>
          </a:lstStyle>
          <a:p>
            <a:fld id="{C46557F1-981E-A847-9B8B-0FD06EE6B46F}" type="slidenum">
              <a:rPr kumimoji="1" lang="zh-TW" altLang="en-US" smtClean="0"/>
              <a:t>‹#›</a:t>
            </a:fld>
            <a:endParaRPr kumimoji="1" lang="zh-TW" altLang="en-US"/>
          </a:p>
        </p:txBody>
      </p:sp>
    </p:spTree>
    <p:extLst>
      <p:ext uri="{BB962C8B-B14F-4D97-AF65-F5344CB8AC3E}">
        <p14:creationId xmlns:p14="http://schemas.microsoft.com/office/powerpoint/2010/main" val="413225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lumMod val="40000"/>
                <a:lumOff val="60000"/>
                <a:alpha val="40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7" name="矩形 6"/>
          <p:cNvSpPr/>
          <p:nvPr/>
        </p:nvSpPr>
        <p:spPr>
          <a:xfrm>
            <a:off x="0" y="4632723"/>
            <a:ext cx="9144000" cy="51077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TW" altLang="en-US" dirty="0"/>
          </a:p>
        </p:txBody>
      </p:sp>
      <p:sp>
        <p:nvSpPr>
          <p:cNvPr id="2" name="標題版面配置區 1"/>
          <p:cNvSpPr>
            <a:spLocks noGrp="1"/>
          </p:cNvSpPr>
          <p:nvPr>
            <p:ph type="title"/>
          </p:nvPr>
        </p:nvSpPr>
        <p:spPr>
          <a:xfrm>
            <a:off x="628650" y="273845"/>
            <a:ext cx="7886700" cy="670881"/>
          </a:xfrm>
          <a:prstGeom prst="rect">
            <a:avLst/>
          </a:prstGeom>
        </p:spPr>
        <p:txBody>
          <a:bodyPr vert="horz" lIns="68580" tIns="34290" rIns="68580" bIns="3429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28650" y="1079266"/>
            <a:ext cx="7886700" cy="3378434"/>
          </a:xfrm>
          <a:prstGeom prst="rect">
            <a:avLst/>
          </a:prstGeom>
        </p:spPr>
        <p:txBody>
          <a:bodyPr vert="horz" lIns="68580" tIns="34290" rIns="68580" bIns="3429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8" name="Picture 2" descr="D:\logo\Logo及片頭尾\logo白字透明.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1342" y="4702705"/>
            <a:ext cx="1332284" cy="39150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263586" y="4614382"/>
            <a:ext cx="2831545" cy="877163"/>
          </a:xfrm>
          <a:prstGeom prst="rect">
            <a:avLst/>
          </a:prstGeom>
          <a:noFill/>
        </p:spPr>
        <p:txBody>
          <a:bodyPr wrap="none" lIns="68580" tIns="34290" rIns="68580" bIns="34290" rtlCol="0">
            <a:spAutoFit/>
          </a:bodyPr>
          <a:lstStyle/>
          <a:p>
            <a:r>
              <a:rPr lang="zh-TW" altLang="en-US" sz="21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大法官釋憲與人權保障</a:t>
            </a:r>
            <a:endParaRPr lang="en-US" altLang="zh-TW" sz="21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altLang="zh-TW" sz="1100"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Judicial Review and Protection of Human</a:t>
            </a:r>
            <a:endParaRPr lang="zh-TW" altLang="en-US" sz="1100"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endParaRPr lang="zh-TW" altLang="en-US" sz="21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100436" y="4740332"/>
            <a:ext cx="4251805" cy="300082"/>
          </a:xfrm>
          <a:prstGeom prst="rect">
            <a:avLst/>
          </a:prstGeom>
          <a:noFill/>
        </p:spPr>
        <p:txBody>
          <a:bodyPr wrap="none" lIns="68580" tIns="34290" rIns="68580" bIns="3429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職業自由 </a:t>
            </a:r>
            <a:r>
              <a:rPr lang="en-US" altLang="zh-TW"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釋</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字</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a:t>
            </a:r>
            <a:r>
              <a:rPr lang="en-US" altLang="zh-TW"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649</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637</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666</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711 </a:t>
            </a:r>
            <a:r>
              <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號解釋</a:t>
            </a:r>
            <a:r>
              <a:rPr lang="en-US" altLang="zh-TW"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15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8794865" y="4759498"/>
            <a:ext cx="382156" cy="284693"/>
          </a:xfrm>
          <a:prstGeom prst="rect">
            <a:avLst/>
          </a:prstGeom>
          <a:noFill/>
        </p:spPr>
        <p:txBody>
          <a:bodyPr wrap="none" lIns="68580" tIns="34290" rIns="68580" bIns="34290" rtlCol="0">
            <a:spAutoFit/>
          </a:bodyPr>
          <a:lstStyle/>
          <a:p>
            <a:fld id="{506175EB-3864-4292-A65F-242EC93A519C}" type="slidenum">
              <a:rPr lang="zh-TW" altLang="en-US" b="1" smtClean="0">
                <a:solidFill>
                  <a:schemeClr val="accent4">
                    <a:lumMod val="40000"/>
                    <a:lumOff val="60000"/>
                  </a:schemeClr>
                </a:solidFill>
                <a:latin typeface="Times New Roman" panose="02020603050405020304" pitchFamily="18" charset="0"/>
                <a:cs typeface="Times New Roman" panose="02020603050405020304" pitchFamily="18" charset="0"/>
              </a:rPr>
              <a:t>‹#›</a:t>
            </a:fld>
            <a:endParaRPr lang="zh-TW" altLang="en-US"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650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lnSpc>
          <a:spcPct val="90000"/>
        </a:lnSpc>
        <a:spcBef>
          <a:spcPct val="0"/>
        </a:spcBef>
        <a:buNone/>
        <a:defRPr sz="3300" b="0" kern="1200">
          <a:solidFill>
            <a:schemeClr val="accent2">
              <a:lumMod val="50000"/>
            </a:schemeClr>
          </a:solidFill>
          <a:latin typeface="Times New Roman" panose="02020603050405020304" pitchFamily="18" charset="0"/>
          <a:ea typeface="標楷體" panose="03000509000000000000" pitchFamily="65" charset="-120"/>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accent2">
            <a:lumMod val="75000"/>
          </a:schemeClr>
        </a:buClr>
        <a:buFont typeface="Wingdings" panose="05000000000000000000" pitchFamily="2" charset="2"/>
        <a:buChar char="n"/>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514350" indent="-171450" algn="l" defTabSz="685800" rtl="0" eaLnBrk="1" latinLnBrk="0" hangingPunct="1">
        <a:lnSpc>
          <a:spcPct val="90000"/>
        </a:lnSpc>
        <a:spcBef>
          <a:spcPts val="375"/>
        </a:spcBef>
        <a:buClr>
          <a:schemeClr val="accent2">
            <a:lumMod val="75000"/>
          </a:schemeClr>
        </a:buClr>
        <a:buFont typeface="Arial" panose="020B0604020202020204" pitchFamily="34" charset="0"/>
        <a:buChar char="•"/>
        <a:defRPr sz="21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857250" indent="-171450" algn="l" defTabSz="685800" rtl="0" eaLnBrk="1" latinLnBrk="0" hangingPunct="1">
        <a:lnSpc>
          <a:spcPct val="90000"/>
        </a:lnSpc>
        <a:spcBef>
          <a:spcPts val="375"/>
        </a:spcBef>
        <a:buClr>
          <a:schemeClr val="accent2">
            <a:lumMod val="75000"/>
          </a:schemeClr>
        </a:buClr>
        <a:buFont typeface="Arial" panose="020B0604020202020204" pitchFamily="34" charset="0"/>
        <a:buChar char="•"/>
        <a:defRPr sz="1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200150" indent="-171450" algn="l" defTabSz="685800" rtl="0" eaLnBrk="1" latinLnBrk="0" hangingPunct="1">
        <a:lnSpc>
          <a:spcPct val="90000"/>
        </a:lnSpc>
        <a:spcBef>
          <a:spcPts val="375"/>
        </a:spcBef>
        <a:buClr>
          <a:schemeClr val="accent2">
            <a:lumMod val="75000"/>
          </a:schemeClr>
        </a:buClr>
        <a:buFont typeface="Arial" panose="020B0604020202020204" pitchFamily="34" charset="0"/>
        <a:buChar char="•"/>
        <a:defRPr sz="15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1543050" indent="-171450" algn="l" defTabSz="685800" rtl="0" eaLnBrk="1" latinLnBrk="0" hangingPunct="1">
        <a:lnSpc>
          <a:spcPct val="90000"/>
        </a:lnSpc>
        <a:spcBef>
          <a:spcPts val="375"/>
        </a:spcBef>
        <a:buClr>
          <a:schemeClr val="accent2">
            <a:lumMod val="75000"/>
          </a:schemeClr>
        </a:buClr>
        <a:buFont typeface="Arial" panose="020B0604020202020204" pitchFamily="34" charset="0"/>
        <a:buChar char="•"/>
        <a:defRPr sz="1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TW"/>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udicial.gov.tw/constitutionalcourt/p03_01.asp?expno=64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judicial.gov.tw/constitutionalcourt/p03_01.asp?expno=63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hyperlink" Target="http://creativecommons.org/licenses/by-nc-sa/3.0/tw/deed.zh_TW"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hyperlink" Target="http://creativecommons.org/licenses/by-nc-sa/3.0/tw/deed.zh_TW"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judicial.gov.tw/constitutionalcourt/p03_01.asp?expno=66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judicial.gov.tw/constitutionalcourt/p03_01.asp?expno=71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reativecommons.org/licenses/by-nc-sa/3.0/tw/legalcode" TargetMode="External"/><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nc-sa/3.0/tw/deed.zh_TW" TargetMode="External"/><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creativecommons.org/licenses/by-nc-sa/3.0/tw/legalcode"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hyperlink" Target="http://creativecommons.org/licenses/by-nc-sa/3.0/tw/deed.zh_TW" TargetMode="External"/><Relationship Id="rId9"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creativecommons.org/licenses/by-nc-sa/3.0/tw/legalcode"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hyperlink" Target="http://creativecommons.org/licenses/by-nc-sa/3.0/tw/deed.zh_T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04875" y="880889"/>
            <a:ext cx="7321550" cy="2315441"/>
          </a:xfrm>
        </p:spPr>
        <p:txBody>
          <a:bodyPr rtlCol="0"/>
          <a:lstStyle/>
          <a:p>
            <a:pPr fontAlgn="auto">
              <a:spcAft>
                <a:spcPts val="0"/>
              </a:spcAft>
              <a:defRPr/>
            </a:pPr>
            <a:r>
              <a:rPr lang="zh-TW" altLang="zh-TW" sz="3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en-US" altLang="zh-TW" sz="3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en-US" altLang="zh-TW" sz="30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kumimoji="0" lang="en-US" altLang="zh-TW"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zh-TW" altLang="en-US"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職業自由</a:t>
            </a:r>
            <a:r>
              <a:rPr kumimoji="0" lang="en-US" altLang="zh-TW"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kumimoji="0" lang="en-US" altLang="zh-TW"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kumimoji="0" lang="en-US" altLang="zh-TW"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釋</a:t>
            </a:r>
            <a:r>
              <a:rPr kumimoji="0" lang="zh-TW" altLang="en-US"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字第 </a:t>
            </a:r>
            <a:r>
              <a:rPr kumimoji="0" lang="en-US" altLang="zh-TW"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666</a:t>
            </a:r>
            <a:r>
              <a:rPr kumimoji="0" lang="zh-TW" altLang="en-US"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en-US" altLang="zh-TW"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637</a:t>
            </a:r>
            <a:r>
              <a:rPr kumimoji="0" lang="zh-TW" altLang="en-US"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a:t>
            </a:r>
            <a:r>
              <a:rPr lang="en-US" altLang="zh-TW" sz="3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66</a:t>
            </a:r>
            <a:r>
              <a:rPr lang="zh-TW" altLang="en-US" sz="3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711 </a:t>
            </a:r>
            <a:r>
              <a:rPr lang="zh-TW" altLang="en-US" sz="3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號</a:t>
            </a:r>
            <a:r>
              <a:rPr kumimoji="0" lang="en-US" altLang="zh-TW" sz="3300" dirty="0" smtClean="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33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136650" y="3033713"/>
            <a:ext cx="6858000" cy="1243012"/>
          </a:xfrm>
        </p:spPr>
        <p:txBody>
          <a:bodyPr>
            <a:normAutofit/>
          </a:bodyPr>
          <a:lstStyle/>
          <a:p>
            <a:endParaRPr kumimoji="0" lang="en-US" altLang="zh-TW" dirty="0">
              <a:latin typeface="Times New Roman" charset="0"/>
              <a:cs typeface="Times New Roman" charset="0"/>
            </a:endParaRPr>
          </a:p>
          <a:p>
            <a:r>
              <a:rPr kumimoji="0" lang="zh-TW" altLang="en-US" b="1" dirty="0">
                <a:effectLst>
                  <a:outerShdw blurRad="38100" dist="38100" dir="2700000" algn="tl">
                    <a:srgbClr val="FFFFFF"/>
                  </a:outerShdw>
                </a:effectLst>
                <a:latin typeface="細明體" charset="0"/>
                <a:ea typeface="細明體" charset="0"/>
                <a:cs typeface="細明體" charset="0"/>
              </a:rPr>
              <a:t>授課教師：國立臺灣大學 法律學系 許宗力 教授</a:t>
            </a:r>
          </a:p>
        </p:txBody>
      </p:sp>
      <p:grpSp>
        <p:nvGrpSpPr>
          <p:cNvPr id="2051" name="群組 6"/>
          <p:cNvGrpSpPr>
            <a:grpSpLocks/>
          </p:cNvGrpSpPr>
          <p:nvPr/>
        </p:nvGrpSpPr>
        <p:grpSpPr bwMode="auto">
          <a:xfrm>
            <a:off x="1909763" y="3857625"/>
            <a:ext cx="5318125" cy="522288"/>
            <a:chOff x="816532" y="4207851"/>
            <a:chExt cx="7091545" cy="697627"/>
          </a:xfrm>
        </p:grpSpPr>
        <p:sp>
          <p:nvSpPr>
            <p:cNvPr id="2052" name="矩形 18"/>
            <p:cNvSpPr>
              <a:spLocks noChangeArrowheads="1"/>
            </p:cNvSpPr>
            <p:nvPr/>
          </p:nvSpPr>
          <p:spPr bwMode="auto">
            <a:xfrm>
              <a:off x="2339752" y="4207851"/>
              <a:ext cx="5568325"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kumimoji="0" lang="en-US" altLang="zh-TW" sz="1400" b="1">
                  <a:latin typeface="微軟正黑體" charset="0"/>
                  <a:cs typeface="Times New Roman" charset="0"/>
                </a:rPr>
                <a:t>【</a:t>
              </a:r>
              <a:r>
                <a:rPr kumimoji="0" lang="zh-TW" altLang="en-US" sz="1400" b="1">
                  <a:latin typeface="微軟正黑體" charset="0"/>
                  <a:ea typeface="微軟正黑體" charset="0"/>
                  <a:cs typeface="微軟正黑體" charset="0"/>
                </a:rPr>
                <a:t>本著作除另有註明外，採取</a:t>
              </a:r>
              <a:r>
                <a:rPr kumimoji="0" lang="zh-TW" altLang="en-US" sz="1400" b="1" u="sng">
                  <a:latin typeface="微軟正黑體" charset="0"/>
                  <a:ea typeface="微軟正黑體" charset="0"/>
                  <a:cs typeface="微軟正黑體" charset="0"/>
                  <a:hlinkClick r:id="rId3"/>
                </a:rPr>
                <a:t>創用 </a:t>
              </a:r>
              <a:r>
                <a:rPr kumimoji="0" lang="en-US" altLang="zh-TW" sz="1400" b="1" u="sng">
                  <a:latin typeface="微軟正黑體" charset="0"/>
                  <a:cs typeface="Times New Roman" charset="0"/>
                  <a:hlinkClick r:id="rId3"/>
                </a:rPr>
                <a:t>CC</a:t>
              </a:r>
              <a:r>
                <a:rPr kumimoji="0" lang="zh-TW" altLang="en-US" sz="1400" b="1" u="sng">
                  <a:latin typeface="微軟正黑體" charset="0"/>
                  <a:ea typeface="微軟正黑體" charset="0"/>
                  <a:cs typeface="微軟正黑體" charset="0"/>
                  <a:hlinkClick r:id="rId3"/>
                </a:rPr>
                <a:t>「姓名標示－非商業性－相同方式分享」臺灣 </a:t>
              </a:r>
              <a:r>
                <a:rPr kumimoji="0" lang="en-US" altLang="zh-TW" sz="1400" b="1" u="sng">
                  <a:latin typeface="微軟正黑體" charset="0"/>
                  <a:cs typeface="Times New Roman" charset="0"/>
                  <a:hlinkClick r:id="rId3"/>
                </a:rPr>
                <a:t>3.0</a:t>
              </a:r>
              <a:r>
                <a:rPr kumimoji="0" lang="zh-TW" altLang="en-US" sz="1400" b="1" u="sng">
                  <a:latin typeface="微軟正黑體" charset="0"/>
                  <a:ea typeface="微軟正黑體" charset="0"/>
                  <a:cs typeface="微軟正黑體" charset="0"/>
                  <a:hlinkClick r:id="rId3"/>
                </a:rPr>
                <a:t> 版</a:t>
              </a:r>
              <a:r>
                <a:rPr kumimoji="0" lang="zh-TW" altLang="en-US" sz="1400" b="1">
                  <a:latin typeface="微軟正黑體" charset="0"/>
                  <a:ea typeface="微軟正黑體" charset="0"/>
                  <a:cs typeface="微軟正黑體" charset="0"/>
                </a:rPr>
                <a:t>授權釋出</a:t>
              </a:r>
              <a:r>
                <a:rPr kumimoji="0" lang="en-US" altLang="zh-TW" sz="1400" b="1">
                  <a:latin typeface="微軟正黑體" charset="0"/>
                  <a:cs typeface="Times New Roman" charset="0"/>
                </a:rPr>
                <a:t>】</a:t>
              </a:r>
            </a:p>
          </p:txBody>
        </p:sp>
        <p:pic>
          <p:nvPicPr>
            <p:cNvPr id="2053" name="Picture 15" descr="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32" y="4262449"/>
              <a:ext cx="1504614" cy="53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483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a:lnSpc>
                <a:spcPct val="110000"/>
              </a:lnSpc>
            </a:pPr>
            <a:r>
              <a:rPr kumimoji="1" lang="zh-TW" altLang="en-US" b="1" dirty="0" smtClean="0">
                <a:effectLst>
                  <a:outerShdw blurRad="38100" dist="38100" dir="2700000" algn="tl">
                    <a:srgbClr val="000000">
                      <a:alpha val="43137"/>
                    </a:srgbClr>
                  </a:outerShdw>
                </a:effectLst>
              </a:rPr>
              <a:t>解釋理由書</a:t>
            </a:r>
            <a:endParaRPr kumimoji="1" lang="en-US" altLang="zh-TW" b="1" dirty="0">
              <a:effectLst>
                <a:outerShdw blurRad="38100" dist="38100" dir="2700000" algn="tl">
                  <a:srgbClr val="000000">
                    <a:alpha val="43137"/>
                  </a:srgbClr>
                </a:outerShdw>
              </a:effectLst>
            </a:endParaRPr>
          </a:p>
          <a:p>
            <a:pPr lvl="1">
              <a:lnSpc>
                <a:spcPct val="110000"/>
              </a:lnSpc>
              <a:buFont typeface="Wingdings" panose="05000000000000000000" pitchFamily="2" charset="2"/>
              <a:buChar char="l"/>
            </a:pPr>
            <a:r>
              <a:rPr lang="zh-TW" altLang="en-US" dirty="0">
                <a:latin typeface="標楷體" charset="0"/>
                <a:ea typeface="標楷體" charset="0"/>
                <a:cs typeface="標楷體" charset="0"/>
              </a:rPr>
              <a:t>六十九年殘障福利法制定施行之時，視障者得選擇之職業種類較少，禁止非視障者從事按摩業之規定</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確有助益</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惟按摩業</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原非僅視障者方能從事，隨著</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社會發展</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就業與消費</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市場擴大</a:t>
            </a:r>
            <a:r>
              <a:rPr lang="zh-TW" altLang="en-US" dirty="0">
                <a:latin typeface="標楷體" charset="0"/>
                <a:ea typeface="標楷體" charset="0"/>
                <a:cs typeface="標楷體" charset="0"/>
              </a:rPr>
              <a:t>，系爭規定對欲從事按摩業之非視障者造成過度限制。而同屬身心障礙之非視障者</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並未</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享有</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優惠。在視障者</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知識能力日漸提升</a:t>
            </a:r>
            <a:r>
              <a:rPr lang="zh-TW" altLang="en-US" dirty="0">
                <a:latin typeface="標楷體" charset="0"/>
                <a:ea typeface="標楷體" charset="0"/>
                <a:cs typeface="標楷體" charset="0"/>
              </a:rPr>
              <a:t>，得選擇之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職業種類日益增加</a:t>
            </a:r>
            <a:r>
              <a:rPr lang="zh-TW" altLang="en-US" dirty="0">
                <a:latin typeface="標楷體" charset="0"/>
                <a:ea typeface="標楷體" charset="0"/>
                <a:cs typeface="標楷體" charset="0"/>
              </a:rPr>
              <a:t>下，系爭規定易使主管機關忽略視障者所具</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稟賦</a:t>
            </a:r>
            <a:r>
              <a:rPr lang="zh-TW" altLang="en-US" dirty="0">
                <a:latin typeface="標楷體" charset="0"/>
                <a:ea typeface="標楷體" charset="0"/>
                <a:cs typeface="標楷體" charset="0"/>
              </a:rPr>
              <a:t>非僅侷限於從事按摩業，以致系爭規定施行近三十年而職業選擇多元之今日，仍</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未能大幅改善</a:t>
            </a:r>
            <a:r>
              <a:rPr lang="zh-TW" altLang="en-US" dirty="0">
                <a:latin typeface="標楷體" charset="0"/>
                <a:ea typeface="標楷體" charset="0"/>
                <a:cs typeface="標楷體" charset="0"/>
              </a:rPr>
              <a:t>視障者之經社地位，目的與手段間</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難謂具備實質關聯性</a:t>
            </a:r>
            <a:r>
              <a:rPr lang="zh-TW" altLang="en-US" dirty="0">
                <a:latin typeface="標楷體" charset="0"/>
                <a:ea typeface="標楷體" charset="0"/>
                <a:cs typeface="標楷體" charset="0"/>
              </a:rPr>
              <a:t>，從而</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有違</a:t>
            </a:r>
            <a:r>
              <a:rPr lang="zh-TW" altLang="en-US" dirty="0">
                <a:latin typeface="標楷體" charset="0"/>
                <a:ea typeface="標楷體" charset="0"/>
                <a:cs typeface="標楷體" charset="0"/>
              </a:rPr>
              <a:t>憲法第七條保障</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平等權</a:t>
            </a:r>
            <a:r>
              <a:rPr lang="zh-TW" altLang="en-US" dirty="0">
                <a:latin typeface="標楷體" charset="0"/>
                <a:ea typeface="標楷體" charset="0"/>
                <a:cs typeface="標楷體" charset="0"/>
              </a:rPr>
              <a:t>之意旨。</a:t>
            </a:r>
          </a:p>
          <a:p>
            <a:pPr lvl="1">
              <a:lnSpc>
                <a:spcPct val="110000"/>
              </a:lnSpc>
            </a:pPr>
            <a:endParaRPr lang="zh-TW" altLang="en-US" sz="2000" dirty="0" smtClean="0">
              <a:latin typeface="標楷體" charset="0"/>
              <a:ea typeface="標楷體" charset="0"/>
              <a:cs typeface="標楷體" charset="0"/>
            </a:endParaRPr>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1931682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pPr>
              <a:lnSpc>
                <a:spcPct val="100000"/>
              </a:lnSpc>
            </a:pPr>
            <a:r>
              <a:rPr kumimoji="1" lang="zh-TW" altLang="en-US" b="1" dirty="0" smtClean="0">
                <a:effectLst>
                  <a:outerShdw blurRad="38100" dist="38100" dir="2700000" algn="tl">
                    <a:srgbClr val="000000">
                      <a:alpha val="43137"/>
                    </a:srgbClr>
                  </a:outerShdw>
                </a:effectLst>
              </a:rPr>
              <a:t>解釋理由書</a:t>
            </a:r>
            <a:endParaRPr kumimoji="1" lang="en-US" altLang="zh-TW" b="1" dirty="0">
              <a:effectLst>
                <a:outerShdw blurRad="38100" dist="38100" dir="2700000" algn="tl">
                  <a:srgbClr val="000000">
                    <a:alpha val="43137"/>
                  </a:srgbClr>
                </a:outerShdw>
              </a:effectLst>
            </a:endParaRPr>
          </a:p>
          <a:p>
            <a:pPr lvl="1">
              <a:lnSpc>
                <a:spcPct val="100000"/>
              </a:lnSpc>
              <a:buFont typeface="Wingdings" panose="05000000000000000000" pitchFamily="2" charset="2"/>
              <a:buChar char="l"/>
            </a:pPr>
            <a:r>
              <a:rPr lang="zh-TW" altLang="en-US" dirty="0">
                <a:latin typeface="標楷體" charset="0"/>
                <a:ea typeface="標楷體" charset="0"/>
                <a:cs typeface="標楷體" charset="0"/>
              </a:rPr>
              <a:t>又按憲法第十五條規定人民之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工作權</a:t>
            </a:r>
            <a:r>
              <a:rPr lang="zh-TW" altLang="en-US" dirty="0">
                <a:latin typeface="標楷體" charset="0"/>
                <a:ea typeface="標楷體" charset="0"/>
                <a:cs typeface="標楷體" charset="0"/>
              </a:rPr>
              <a:t>應予保障，人民</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有</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選擇職業之自由</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對職業自由之限制</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有寬嚴不同之容許標準。關於從事工作之方法、時間、地點等</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執行職業自由</a:t>
            </a:r>
            <a:r>
              <a:rPr lang="zh-TW" altLang="en-US" dirty="0">
                <a:latin typeface="標楷體" charset="0"/>
                <a:ea typeface="標楷體" charset="0"/>
                <a:cs typeface="標楷體" charset="0"/>
              </a:rPr>
              <a:t>，立法者為追求</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一般公共利益</a:t>
            </a:r>
            <a:r>
              <a:rPr lang="zh-TW" altLang="en-US" dirty="0">
                <a:latin typeface="標楷體" charset="0"/>
                <a:ea typeface="標楷體" charset="0"/>
                <a:cs typeface="標楷體" charset="0"/>
              </a:rPr>
              <a:t>，非不得予以適當之限制。至人民</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選擇職業之自由</a:t>
            </a:r>
            <a:r>
              <a:rPr lang="zh-TW" altLang="en-US" dirty="0">
                <a:latin typeface="標楷體" charset="0"/>
                <a:ea typeface="標楷體" charset="0"/>
                <a:cs typeface="標楷體" charset="0"/>
              </a:rPr>
              <a:t>，如屬應具備之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主觀條件</a:t>
            </a:r>
            <a:r>
              <a:rPr lang="zh-TW" altLang="en-US" dirty="0">
                <a:latin typeface="標楷體" charset="0"/>
                <a:ea typeface="標楷體" charset="0"/>
                <a:cs typeface="標楷體" charset="0"/>
              </a:rPr>
              <a:t>，乃指從事特定職業之個人本身所應具備之專業能力或資格，且該等能力或資格可經由訓練培養而獲得者，例如知識、學位、體能等</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須有</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重要公共利益</a:t>
            </a:r>
            <a:r>
              <a:rPr lang="en-US" altLang="zh-TW" dirty="0">
                <a:latin typeface="標楷體" charset="0"/>
                <a:ea typeface="標楷體" charset="0"/>
                <a:cs typeface="標楷體" charset="0"/>
              </a:rPr>
              <a:t>……</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客觀條件</a:t>
            </a:r>
            <a:r>
              <a:rPr lang="zh-TW" altLang="en-US" dirty="0">
                <a:latin typeface="標楷體" charset="0"/>
                <a:ea typeface="標楷體" charset="0"/>
                <a:cs typeface="標楷體" charset="0"/>
              </a:rPr>
              <a:t>，係指對從事特定職業之條件限制，非個人努力所可達成，例如行業獨占制度，則應以保護</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特別重要之公共利益</a:t>
            </a:r>
            <a:r>
              <a:rPr lang="zh-TW" altLang="en-US" dirty="0">
                <a:latin typeface="標楷體" charset="0"/>
                <a:ea typeface="標楷體" charset="0"/>
                <a:cs typeface="標楷體" charset="0"/>
              </a:rPr>
              <a:t>始得為之</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a:t>
            </a:r>
            <a:endParaRPr lang="zh-TW" altLang="en-US" dirty="0">
              <a:latin typeface="標楷體" charset="0"/>
              <a:ea typeface="標楷體" charset="0"/>
              <a:cs typeface="標楷體" charset="0"/>
            </a:endParaRPr>
          </a:p>
          <a:p>
            <a:pPr lvl="1">
              <a:lnSpc>
                <a:spcPct val="100000"/>
              </a:lnSpc>
            </a:pPr>
            <a:endParaRPr lang="zh-TW" altLang="en-US" sz="2000" dirty="0" smtClean="0">
              <a:latin typeface="標楷體" charset="0"/>
              <a:ea typeface="標楷體" charset="0"/>
              <a:cs typeface="標楷體" charset="0"/>
            </a:endParaRPr>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1604157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a:lnSpc>
                <a:spcPct val="110000"/>
              </a:lnSpc>
            </a:pPr>
            <a:r>
              <a:rPr kumimoji="1" lang="zh-TW" altLang="en-US" b="1" dirty="0" smtClean="0">
                <a:effectLst>
                  <a:outerShdw blurRad="38100" dist="38100" dir="2700000" algn="tl">
                    <a:srgbClr val="000000">
                      <a:alpha val="43137"/>
                    </a:srgbClr>
                  </a:outerShdw>
                </a:effectLst>
              </a:rPr>
              <a:t>解釋理由書</a:t>
            </a:r>
            <a:endParaRPr kumimoji="1" lang="en-US" altLang="zh-TW" b="1" dirty="0">
              <a:effectLst>
                <a:outerShdw blurRad="38100" dist="38100" dir="2700000" algn="tl">
                  <a:srgbClr val="000000">
                    <a:alpha val="43137"/>
                  </a:srgbClr>
                </a:outerShdw>
              </a:effectLst>
            </a:endParaRPr>
          </a:p>
          <a:p>
            <a:pPr lvl="1">
              <a:lnSpc>
                <a:spcPct val="110000"/>
              </a:lnSpc>
              <a:buFont typeface="Wingdings" panose="05000000000000000000" pitchFamily="2" charset="2"/>
              <a:buChar char="l"/>
            </a:pPr>
            <a:r>
              <a:rPr lang="zh-TW" altLang="en-US" dirty="0">
                <a:latin typeface="標楷體" charset="0"/>
                <a:ea typeface="標楷體" charset="0"/>
                <a:cs typeface="標楷體" charset="0"/>
              </a:rPr>
              <a:t>查系爭規定</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屬對非視障者選擇職業自由之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客觀條件</a:t>
            </a:r>
            <a:r>
              <a:rPr lang="zh-TW" altLang="en-US" dirty="0">
                <a:latin typeface="標楷體" charset="0"/>
                <a:ea typeface="標楷體" charset="0"/>
                <a:cs typeface="標楷體" charset="0"/>
              </a:rPr>
              <a:t>限制</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旨在</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保障視障者之就業機會</a:t>
            </a:r>
            <a:r>
              <a:rPr lang="zh-TW" altLang="en-US" dirty="0">
                <a:latin typeface="標楷體" charset="0"/>
                <a:ea typeface="標楷體" charset="0"/>
                <a:cs typeface="標楷體" charset="0"/>
              </a:rPr>
              <a:t>，徵諸憲法第一百五十五條後段及增修條文第十條第七項</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屬</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特別重要之公共利益</a:t>
            </a:r>
            <a:r>
              <a:rPr lang="zh-TW" altLang="en-US" dirty="0">
                <a:latin typeface="標楷體" charset="0"/>
                <a:ea typeface="標楷體" charset="0"/>
                <a:cs typeface="標楷體" charset="0"/>
              </a:rPr>
              <a:t>，</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目的</a:t>
            </a:r>
            <a:r>
              <a:rPr lang="zh-TW" altLang="en-US" dirty="0">
                <a:latin typeface="標楷體" charset="0"/>
                <a:ea typeface="標楷體" charset="0"/>
                <a:cs typeface="標楷體" charset="0"/>
              </a:rPr>
              <a:t>洵屬</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正當</a:t>
            </a:r>
            <a:r>
              <a:rPr lang="zh-TW" altLang="en-US" dirty="0">
                <a:latin typeface="標楷體" charset="0"/>
                <a:ea typeface="標楷體" charset="0"/>
                <a:cs typeface="標楷體" charset="0"/>
              </a:rPr>
              <a:t>。惟鑑於</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社會之發展</a:t>
            </a:r>
            <a:r>
              <a:rPr lang="zh-TW" altLang="en-US" dirty="0">
                <a:latin typeface="標楷體" charset="0"/>
                <a:ea typeface="標楷體" charset="0"/>
                <a:cs typeface="標楷體" charset="0"/>
              </a:rPr>
              <a:t>，按摩業之需求</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市場</a:t>
            </a:r>
            <a:r>
              <a:rPr lang="zh-TW" altLang="en-US" dirty="0">
                <a:latin typeface="標楷體" charset="0"/>
                <a:ea typeface="標楷體" charset="0"/>
                <a:cs typeface="標楷體" charset="0"/>
              </a:rPr>
              <a:t>範圍擴大</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對非視障者從事按摩業之禁止，其</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範圍尚非明確</a:t>
            </a:r>
            <a:r>
              <a:rPr lang="zh-TW" altLang="en-US" dirty="0">
                <a:latin typeface="標楷體" charset="0"/>
                <a:ea typeface="標楷體" charset="0"/>
                <a:cs typeface="標楷體" charset="0"/>
              </a:rPr>
              <a:t>，導致</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執行標準不一</a:t>
            </a:r>
            <a:r>
              <a:rPr lang="zh-TW" altLang="en-US" dirty="0">
                <a:latin typeface="標楷體" charset="0"/>
                <a:ea typeface="標楷體" charset="0"/>
                <a:cs typeface="標楷體" charset="0"/>
              </a:rPr>
              <a:t>，使得非視障者從事類似相關工作及行業觸法之可能性大增</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按摩業</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並非僅得由視障者從事</a:t>
            </a:r>
            <a:r>
              <a:rPr lang="zh-TW" altLang="en-US" dirty="0">
                <a:latin typeface="標楷體" charset="0"/>
                <a:ea typeface="標楷體" charset="0"/>
                <a:cs typeface="標楷體" charset="0"/>
              </a:rPr>
              <a:t>，有意從事按摩業者受相當之訓練並經檢定合格應即有就業之資格，將按摩業僅允准視障者從事，使有意投身專業按摩工作之非視障者須轉行或失業，未能形成</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多元競爭環境</a:t>
            </a:r>
            <a:r>
              <a:rPr lang="zh-TW" altLang="en-US" dirty="0">
                <a:latin typeface="標楷體" charset="0"/>
                <a:ea typeface="標楷體" charset="0"/>
                <a:cs typeface="標楷體" charset="0"/>
              </a:rPr>
              <a:t>裨益消費者選擇，與所欲保障視障者工作權而生之就業利益相較，顯不相當。</a:t>
            </a:r>
            <a:endParaRPr lang="zh-TW" altLang="en-US" dirty="0" smtClean="0">
              <a:latin typeface="標楷體" charset="0"/>
              <a:ea typeface="標楷體" charset="0"/>
              <a:cs typeface="標楷體" charset="0"/>
            </a:endParaRPr>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25530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a:lnSpc>
                <a:spcPct val="110000"/>
              </a:lnSpc>
            </a:pPr>
            <a:r>
              <a:rPr kumimoji="1" lang="zh-TW" altLang="en-US" b="1" dirty="0" smtClean="0">
                <a:effectLst>
                  <a:outerShdw blurRad="38100" dist="38100" dir="2700000" algn="tl">
                    <a:srgbClr val="000000">
                      <a:alpha val="43137"/>
                    </a:srgbClr>
                  </a:outerShdw>
                </a:effectLst>
              </a:rPr>
              <a:t>解釋理由書</a:t>
            </a:r>
            <a:endParaRPr kumimoji="1" lang="en-US" altLang="zh-TW" b="1" dirty="0">
              <a:effectLst>
                <a:outerShdw blurRad="38100" dist="38100" dir="2700000" algn="tl">
                  <a:srgbClr val="000000">
                    <a:alpha val="43137"/>
                  </a:srgbClr>
                </a:outerShdw>
              </a:effectLst>
            </a:endParaRPr>
          </a:p>
          <a:p>
            <a:pPr lvl="1">
              <a:lnSpc>
                <a:spcPct val="110000"/>
              </a:lnSpc>
              <a:spcBef>
                <a:spcPts val="0"/>
              </a:spcBef>
              <a:buFont typeface="Wingdings" panose="05000000000000000000" pitchFamily="2" charset="2"/>
              <a:buChar char="l"/>
              <a:defRPr/>
            </a:pPr>
            <a:r>
              <a:rPr lang="zh-TW" altLang="en-US" dirty="0" smtClean="0">
                <a:latin typeface="標楷體" panose="03000509000000000000" pitchFamily="65" charset="-120"/>
              </a:rPr>
              <a:t>「故</a:t>
            </a:r>
            <a:r>
              <a:rPr lang="zh-TW" altLang="en-US" dirty="0">
                <a:latin typeface="標楷體" panose="03000509000000000000" pitchFamily="65" charset="-120"/>
              </a:rPr>
              <a:t>系爭規定對於非視障者</a:t>
            </a:r>
            <a:r>
              <a:rPr lang="zh-TW" altLang="en-US" b="1" u="sng" dirty="0">
                <a:effectLst>
                  <a:outerShdw blurRad="38100" dist="38100" dir="2700000" algn="tl">
                    <a:srgbClr val="000000">
                      <a:alpha val="43137"/>
                    </a:srgbClr>
                  </a:outerShdw>
                </a:effectLst>
                <a:latin typeface="標楷體" panose="03000509000000000000" pitchFamily="65" charset="-120"/>
              </a:rPr>
              <a:t>職業選擇自由</a:t>
            </a:r>
            <a:r>
              <a:rPr lang="zh-TW" altLang="en-US" dirty="0">
                <a:latin typeface="標楷體" panose="03000509000000000000" pitchFamily="65" charset="-120"/>
              </a:rPr>
              <a:t>之限制，實與憲法第二十三條</a:t>
            </a:r>
            <a:r>
              <a:rPr lang="zh-TW" altLang="en-US" b="1" u="sng" dirty="0">
                <a:effectLst>
                  <a:outerShdw blurRad="38100" dist="38100" dir="2700000" algn="tl">
                    <a:srgbClr val="000000">
                      <a:alpha val="43137"/>
                    </a:srgbClr>
                  </a:outerShdw>
                </a:effectLst>
                <a:latin typeface="標楷體" panose="03000509000000000000" pitchFamily="65" charset="-120"/>
              </a:rPr>
              <a:t>比例原則</a:t>
            </a:r>
            <a:r>
              <a:rPr lang="zh-TW" altLang="en-US" dirty="0">
                <a:latin typeface="標楷體" panose="03000509000000000000" pitchFamily="65" charset="-120"/>
              </a:rPr>
              <a:t>不符，而</a:t>
            </a:r>
            <a:r>
              <a:rPr lang="zh-TW" altLang="en-US" b="1" u="sng" dirty="0">
                <a:effectLst>
                  <a:outerShdw blurRad="38100" dist="38100" dir="2700000" algn="tl">
                    <a:srgbClr val="000000">
                      <a:alpha val="43137"/>
                    </a:srgbClr>
                  </a:outerShdw>
                </a:effectLst>
                <a:latin typeface="標楷體" panose="03000509000000000000" pitchFamily="65" charset="-120"/>
              </a:rPr>
              <a:t>牴觸</a:t>
            </a:r>
            <a:r>
              <a:rPr lang="zh-TW" altLang="en-US" dirty="0">
                <a:latin typeface="標楷體" panose="03000509000000000000" pitchFamily="65" charset="-120"/>
              </a:rPr>
              <a:t>憲法第十五條</a:t>
            </a:r>
            <a:r>
              <a:rPr lang="zh-TW" altLang="en-US" b="1" u="sng" dirty="0">
                <a:effectLst>
                  <a:outerShdw blurRad="38100" dist="38100" dir="2700000" algn="tl">
                    <a:srgbClr val="000000">
                      <a:alpha val="43137"/>
                    </a:srgbClr>
                  </a:outerShdw>
                </a:effectLst>
                <a:latin typeface="標楷體" panose="03000509000000000000" pitchFamily="65" charset="-120"/>
              </a:rPr>
              <a:t>工作權</a:t>
            </a:r>
            <a:r>
              <a:rPr lang="zh-TW" altLang="en-US" dirty="0">
                <a:latin typeface="標楷體" panose="03000509000000000000" pitchFamily="65" charset="-120"/>
              </a:rPr>
              <a:t>之保障</a:t>
            </a:r>
            <a:r>
              <a:rPr lang="zh-TW" altLang="en-US" dirty="0" smtClean="0">
                <a:latin typeface="標楷體" panose="03000509000000000000" pitchFamily="65" charset="-120"/>
              </a:rPr>
              <a:t>。保障視障</a:t>
            </a:r>
            <a:r>
              <a:rPr lang="zh-TW" altLang="en-US" dirty="0">
                <a:latin typeface="標楷體" panose="03000509000000000000" pitchFamily="65" charset="-120"/>
              </a:rPr>
              <a:t>者之工作權，為特別重要之公共利益，應由主管機關就適合視障者從事之職業予以</a:t>
            </a:r>
            <a:r>
              <a:rPr lang="zh-TW" altLang="en-US" b="1" u="sng" dirty="0">
                <a:effectLst>
                  <a:outerShdw blurRad="38100" dist="38100" dir="2700000" algn="tl">
                    <a:srgbClr val="000000">
                      <a:alpha val="43137"/>
                    </a:srgbClr>
                  </a:outerShdw>
                </a:effectLst>
                <a:latin typeface="標楷體" panose="03000509000000000000" pitchFamily="65" charset="-120"/>
              </a:rPr>
              <a:t>訓練輔導</a:t>
            </a:r>
            <a:r>
              <a:rPr lang="zh-TW" altLang="en-US" dirty="0">
                <a:latin typeface="標楷體" panose="03000509000000000000" pitchFamily="65" charset="-120"/>
              </a:rPr>
              <a:t>、保留適當之就業機會等促進就業之多元手段採行具體措施，並應對按摩業及相關事務為妥善之管理，兼顧視障與非視障者、消費與供給者之權益，且注意弱勢保障與市場機制之均衡，以有效促進視障者及其他身心障礙者之就業機會，踐履憲法扶助弱勢自立發展之意旨、促進實質平等之原則與精神。此等措施均須縝密之規劃與執行，故系爭規定應自本解釋公布之日起至遲於屆滿</a:t>
            </a:r>
            <a:r>
              <a:rPr lang="zh-TW" altLang="en-US" b="1" u="sng" dirty="0">
                <a:effectLst>
                  <a:outerShdw blurRad="38100" dist="38100" dir="2700000" algn="tl">
                    <a:srgbClr val="000000">
                      <a:alpha val="43137"/>
                    </a:srgbClr>
                  </a:outerShdw>
                </a:effectLst>
                <a:latin typeface="標楷體" panose="03000509000000000000" pitchFamily="65" charset="-120"/>
              </a:rPr>
              <a:t>三年</a:t>
            </a:r>
            <a:r>
              <a:rPr lang="zh-TW" altLang="en-US" dirty="0">
                <a:latin typeface="標楷體" panose="03000509000000000000" pitchFamily="65" charset="-120"/>
              </a:rPr>
              <a:t>時失其效力。」</a:t>
            </a:r>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3113913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rPr>
              <a:t>全文：</a:t>
            </a:r>
            <a:endParaRPr lang="en-US" altLang="zh-TW" b="1" dirty="0" smtClean="0">
              <a:effectLst>
                <a:outerShdw blurRad="38100" dist="38100" dir="2700000" algn="tl">
                  <a:srgbClr val="000000">
                    <a:alpha val="43137"/>
                  </a:srgbClr>
                </a:outerShdw>
              </a:effectLst>
            </a:endParaRPr>
          </a:p>
          <a:p>
            <a:pPr lvl="1">
              <a:lnSpc>
                <a:spcPct val="100000"/>
              </a:lnSpc>
              <a:buFont typeface="Wingdings" panose="05000000000000000000" pitchFamily="2" charset="2"/>
              <a:buChar char="l"/>
            </a:pPr>
            <a:r>
              <a:rPr lang="en-US" altLang="zh-TW" dirty="0">
                <a:ea typeface="新細明體" charset="0"/>
                <a:hlinkClick r:id="rId2"/>
              </a:rPr>
              <a:t>http://www.judicial.gov.tw/constitutionalcourt/p03_01.asp?expno=649</a:t>
            </a:r>
            <a:endParaRPr lang="en-US" altLang="zh-TW" dirty="0">
              <a:ea typeface="新細明體" charset="0"/>
            </a:endParaRPr>
          </a:p>
          <a:p>
            <a:pPr lvl="1">
              <a:lnSpc>
                <a:spcPct val="100000"/>
              </a:lnSpc>
            </a:pPr>
            <a:endParaRPr lang="zh-TW" altLang="en-US" sz="1850" dirty="0"/>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2412504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事實</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198606359"/>
              </p:ext>
            </p:extLst>
          </p:nvPr>
        </p:nvGraphicFramePr>
        <p:xfrm>
          <a:off x="964850" y="1769959"/>
          <a:ext cx="7200000" cy="2184746"/>
        </p:xfrm>
        <a:graphic>
          <a:graphicData uri="http://schemas.openxmlformats.org/drawingml/2006/table">
            <a:tbl>
              <a:tblPr/>
              <a:tblGrid>
                <a:gridCol w="7200000"/>
              </a:tblGrid>
              <a:tr h="359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a:ln>
                            <a:noFill/>
                          </a:ln>
                          <a:solidFill>
                            <a:schemeClr val="tx1"/>
                          </a:solidFill>
                          <a:effectLst/>
                          <a:latin typeface="Times New Roman"/>
                          <a:ea typeface="新細明體" charset="0"/>
                          <a:cs typeface="Times New Roman"/>
                        </a:rPr>
                        <a:t>84.10.01-87.06.18</a:t>
                      </a:r>
                      <a:endParaRPr kumimoji="0" lang="zh-TW" altLang="en-US" sz="2100" b="0" i="0" u="none" strike="noStrike" cap="none" normalizeH="0" baseline="0" dirty="0">
                        <a:ln>
                          <a:noFill/>
                        </a:ln>
                        <a:solidFill>
                          <a:schemeClr val="tx1"/>
                        </a:solidFill>
                        <a:effectLst/>
                        <a:latin typeface="Times New Roman"/>
                        <a:ea typeface="新細明體" charset="0"/>
                        <a:cs typeface="Times New Roman"/>
                      </a:endParaRPr>
                    </a:p>
                  </a:txBody>
                  <a:tcPr marL="91431" marR="91431" marT="50082" marB="500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7645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a:ea typeface="標楷體" charset="0"/>
                          <a:cs typeface="Times New Roman"/>
                          <a:sym typeface="Webdings" charset="0"/>
                        </a:rPr>
                        <a:t></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其他核定</a:t>
                      </a:r>
                      <a:r>
                        <a:rPr kumimoji="0" lang="zh-TW" sz="1800" b="0" i="0" u="none" strike="noStrike" cap="none" normalizeH="0" baseline="0" dirty="0">
                          <a:ln>
                            <a:noFill/>
                          </a:ln>
                          <a:solidFill>
                            <a:srgbClr val="000000"/>
                          </a:solidFill>
                          <a:effectLst/>
                          <a:latin typeface="Times New Roman"/>
                          <a:ea typeface="標楷體" charset="0"/>
                          <a:cs typeface="Times New Roman"/>
                        </a:rPr>
                        <a:t>事項：建築爭議事件處理、整體性防火間隔變更、道路橋樑等管線遷移配合款核發、臺中市政府所屬機關學校水電工程預算之審核、河川區域內施設建造物許可、都市計畫樁位之測定及埋設等</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a:t>
                      </a:r>
                      <a:endParaRPr kumimoji="0" lang="en-US" altLang="zh-TW" sz="1800" b="0" i="0" u="none" strike="noStrike" cap="none" normalizeH="0" baseline="0" dirty="0">
                        <a:ln>
                          <a:noFill/>
                        </a:ln>
                        <a:solidFill>
                          <a:srgbClr val="000000"/>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a:ea typeface="標楷體" charset="0"/>
                          <a:cs typeface="Times New Roman"/>
                          <a:sym typeface="Webdings" charset="0"/>
                        </a:rPr>
                        <a:t></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其他審核</a:t>
                      </a:r>
                      <a:r>
                        <a:rPr kumimoji="0" lang="zh-TW" sz="1800" b="0" i="0" u="none" strike="noStrike" cap="none" normalizeH="0" baseline="0" dirty="0">
                          <a:ln>
                            <a:noFill/>
                          </a:ln>
                          <a:solidFill>
                            <a:srgbClr val="000000"/>
                          </a:solidFill>
                          <a:effectLst/>
                          <a:latin typeface="Times New Roman"/>
                          <a:ea typeface="標楷體" charset="0"/>
                          <a:cs typeface="Times New Roman"/>
                        </a:rPr>
                        <a:t>事項：都市計畫禁建地區之擬定、公告、擬定及變更都市計畫、都市計畫樁位成果公告、道路橋樑興辦計畫之核定、建築物之執行停止供水、供電等土木工程營造等</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a:t>
                      </a:r>
                    </a:p>
                  </a:txBody>
                  <a:tcPr marL="91431" marR="91431" marT="50082" marB="500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573" y="3675952"/>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85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sz="2150" b="1" dirty="0" smtClean="0">
                <a:effectLst>
                  <a:outerShdw blurRad="38100" dist="38100" dir="2700000" algn="tl">
                    <a:srgbClr val="000000">
                      <a:alpha val="43137"/>
                    </a:srgbClr>
                  </a:outerShdw>
                </a:effectLst>
                <a:latin typeface="標楷體" panose="03000509000000000000" pitchFamily="65" charset="-120"/>
              </a:rPr>
              <a:t>事實</a:t>
            </a:r>
            <a:endParaRPr lang="en-US" altLang="zh-TW" sz="2150"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zh-TW" altLang="en-US" sz="1850" b="1" dirty="0">
              <a:effectLst>
                <a:outerShdw blurRad="38100" dist="38100" dir="2700000" algn="tl">
                  <a:srgbClr val="000000">
                    <a:alpha val="43137"/>
                  </a:srgbClr>
                </a:outerShdw>
              </a:effectLst>
              <a:latin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892166089"/>
              </p:ext>
            </p:extLst>
          </p:nvPr>
        </p:nvGraphicFramePr>
        <p:xfrm>
          <a:off x="957685" y="1481190"/>
          <a:ext cx="7200000" cy="2971848"/>
        </p:xfrm>
        <a:graphic>
          <a:graphicData uri="http://schemas.openxmlformats.org/drawingml/2006/table">
            <a:tbl>
              <a:tblPr/>
              <a:tblGrid>
                <a:gridCol w="7200000"/>
              </a:tblGrid>
              <a:tr h="382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100" b="0" i="0" u="none" strike="noStrike" cap="none" normalizeH="0" baseline="0" dirty="0">
                          <a:ln>
                            <a:noFill/>
                          </a:ln>
                          <a:solidFill>
                            <a:schemeClr val="tx1"/>
                          </a:solidFill>
                          <a:effectLst/>
                          <a:latin typeface="Times New Roman"/>
                          <a:ea typeface="標楷體" charset="0"/>
                          <a:cs typeface="Times New Roman"/>
                        </a:rPr>
                        <a:t>公務員服務法</a:t>
                      </a:r>
                      <a:endParaRPr kumimoji="0" lang="zh-TW" altLang="en-US" sz="2100" b="0" i="0" u="none" strike="noStrike" cap="none" normalizeH="0" baseline="0" dirty="0">
                        <a:ln>
                          <a:noFill/>
                        </a:ln>
                        <a:solidFill>
                          <a:schemeClr val="tx1"/>
                        </a:solidFill>
                        <a:effectLst/>
                        <a:latin typeface="Times New Roman"/>
                        <a:ea typeface="標楷體" charset="0"/>
                        <a:cs typeface="Times New Roman"/>
                      </a:endParaRPr>
                    </a:p>
                  </a:txBody>
                  <a:tcPr marL="91439" marR="91439"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24578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1" u="none" strike="noStrike" cap="none" normalizeH="0" baseline="0" dirty="0" smtClean="0">
                          <a:ln>
                            <a:noFill/>
                          </a:ln>
                          <a:solidFill>
                            <a:schemeClr val="tx1"/>
                          </a:solidFill>
                          <a:effectLst/>
                          <a:latin typeface="Times New Roman"/>
                          <a:ea typeface="標楷體" charset="0"/>
                          <a:cs typeface="Times New Roman"/>
                        </a:rPr>
                        <a:t>§14-1</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公務員</a:t>
                      </a:r>
                      <a:r>
                        <a:rPr kumimoji="0" lang="zh-TW" sz="1800" b="0" i="0" u="none" strike="noStrike" cap="none" normalizeH="0" baseline="0" dirty="0">
                          <a:ln>
                            <a:noFill/>
                          </a:ln>
                          <a:solidFill>
                            <a:srgbClr val="000000"/>
                          </a:solidFill>
                          <a:effectLst/>
                          <a:latin typeface="Times New Roman"/>
                          <a:ea typeface="標楷體" charset="0"/>
                          <a:cs typeface="Times New Roman"/>
                        </a:rPr>
                        <a:t>於其</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離職後三年內</a:t>
                      </a:r>
                      <a:r>
                        <a:rPr kumimoji="0" lang="zh-TW" sz="1800" b="0" i="0" u="none" strike="noStrike" cap="none" normalizeH="0" baseline="0" dirty="0">
                          <a:ln>
                            <a:noFill/>
                          </a:ln>
                          <a:solidFill>
                            <a:srgbClr val="000000"/>
                          </a:solidFill>
                          <a:effectLst/>
                          <a:latin typeface="Times New Roman"/>
                          <a:ea typeface="標楷體" charset="0"/>
                          <a:cs typeface="Times New Roman"/>
                        </a:rPr>
                        <a:t>，不得擔任與其</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離職前五年內</a:t>
                      </a:r>
                      <a:r>
                        <a:rPr kumimoji="0" lang="zh-TW" sz="1800" b="0" i="0" u="none" strike="noStrike" cap="none" normalizeH="0" baseline="0" dirty="0">
                          <a:ln>
                            <a:noFill/>
                          </a:ln>
                          <a:solidFill>
                            <a:srgbClr val="000000"/>
                          </a:solidFill>
                          <a:effectLst/>
                          <a:latin typeface="Times New Roman"/>
                          <a:ea typeface="標楷體" charset="0"/>
                          <a:cs typeface="Times New Roman"/>
                        </a:rPr>
                        <a:t>之職務</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直接相關</a:t>
                      </a:r>
                      <a:r>
                        <a:rPr kumimoji="0" lang="zh-TW" sz="1800" b="0" i="0" u="none" strike="noStrike" cap="none" normalizeH="0" baseline="0" dirty="0">
                          <a:ln>
                            <a:noFill/>
                          </a:ln>
                          <a:solidFill>
                            <a:srgbClr val="000000"/>
                          </a:solidFill>
                          <a:effectLst/>
                          <a:latin typeface="Times New Roman"/>
                          <a:ea typeface="標楷體" charset="0"/>
                          <a:cs typeface="Times New Roman"/>
                        </a:rPr>
                        <a:t>之</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營利</a:t>
                      </a:r>
                      <a:r>
                        <a:rPr kumimoji="0" lang="zh-TW" sz="1800" b="0" i="0" u="none" strike="noStrike" cap="none" normalizeH="0" baseline="0" dirty="0">
                          <a:ln>
                            <a:noFill/>
                          </a:ln>
                          <a:solidFill>
                            <a:srgbClr val="000000"/>
                          </a:solidFill>
                          <a:effectLst/>
                          <a:latin typeface="Times New Roman"/>
                          <a:ea typeface="標楷體" charset="0"/>
                          <a:cs typeface="Times New Roman"/>
                        </a:rPr>
                        <a:t>事業董事、監察人、經理、執行業務之股東或顧問。</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en-US" altLang="zh-TW" sz="1800" b="0" i="0" u="none" strike="noStrike" cap="none" normalizeH="0" baseline="0" dirty="0">
                        <a:ln>
                          <a:noFill/>
                        </a:ln>
                        <a:solidFill>
                          <a:schemeClr val="tx1"/>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Times New Roman"/>
                          <a:ea typeface="標楷體" charset="0"/>
                          <a:cs typeface="Times New Roman"/>
                          <a:sym typeface="Wingdings" charset="0"/>
                        </a:rPr>
                        <a:t></a:t>
                      </a:r>
                      <a:r>
                        <a:rPr kumimoji="0" lang="zh-TW" altLang="en-US" sz="1800" b="0" i="0" u="none" strike="noStrike" cap="none" normalizeH="0" baseline="0" dirty="0">
                          <a:ln>
                            <a:noFill/>
                          </a:ln>
                          <a:solidFill>
                            <a:schemeClr val="tx1"/>
                          </a:solidFill>
                          <a:effectLst/>
                          <a:latin typeface="Times New Roman"/>
                          <a:ea typeface="標楷體" charset="0"/>
                          <a:cs typeface="Times New Roman"/>
                          <a:sym typeface="Wingdings" charset="0"/>
                        </a:rPr>
                        <a:t>理由：「</a:t>
                      </a:r>
                      <a:r>
                        <a:rPr kumimoji="0" lang="zh-TW" sz="1800" b="0" i="0" u="none" strike="noStrike" cap="none" normalizeH="0" baseline="0" dirty="0">
                          <a:ln>
                            <a:noFill/>
                          </a:ln>
                          <a:solidFill>
                            <a:schemeClr val="tx1"/>
                          </a:solidFill>
                          <a:effectLst/>
                          <a:latin typeface="Times New Roman"/>
                          <a:ea typeface="標楷體" charset="0"/>
                          <a:cs typeface="Times New Roman"/>
                        </a:rPr>
                        <a:t>為禁止公務員離職後，從事與原任職務具密切關係之行為，因所涵蓋範圍較為廣泛，故以</a:t>
                      </a:r>
                      <a:r>
                        <a:rPr kumimoji="0" lang="en-US" altLang="zh-TW" sz="1800" b="0" i="0" u="none" strike="noStrike" cap="none" normalizeH="0" baseline="0" dirty="0">
                          <a:ln>
                            <a:noFill/>
                          </a:ln>
                          <a:solidFill>
                            <a:schemeClr val="tx1"/>
                          </a:solidFill>
                          <a:effectLst/>
                          <a:latin typeface="Times New Roman"/>
                          <a:ea typeface="標楷體" charset="0"/>
                          <a:cs typeface="Times New Roman"/>
                        </a:rPr>
                        <a:t>『</a:t>
                      </a:r>
                      <a:r>
                        <a:rPr kumimoji="0" lang="zh-TW" sz="1800" b="0" i="0" u="none" strike="noStrike" cap="none" normalizeH="0" baseline="0" dirty="0">
                          <a:ln>
                            <a:noFill/>
                          </a:ln>
                          <a:solidFill>
                            <a:schemeClr val="tx1"/>
                          </a:solidFill>
                          <a:effectLst/>
                          <a:latin typeface="Times New Roman"/>
                          <a:ea typeface="標楷體" charset="0"/>
                          <a:cs typeface="Times New Roman"/>
                        </a:rPr>
                        <a:t>離職後三年內</a:t>
                      </a:r>
                      <a:r>
                        <a:rPr kumimoji="0" lang="en-US" altLang="zh-TW" sz="1800" b="0" i="0" u="none" strike="noStrike" cap="none" normalizeH="0" baseline="0" dirty="0">
                          <a:ln>
                            <a:noFill/>
                          </a:ln>
                          <a:solidFill>
                            <a:schemeClr val="tx1"/>
                          </a:solidFill>
                          <a:effectLst/>
                          <a:latin typeface="Times New Roman"/>
                          <a:ea typeface="標楷體" charset="0"/>
                          <a:cs typeface="Times New Roman"/>
                        </a:rPr>
                        <a:t>』</a:t>
                      </a:r>
                      <a:r>
                        <a:rPr kumimoji="0" lang="zh-TW" sz="1800" b="0" i="0" u="none" strike="noStrike" cap="none" normalizeH="0" baseline="0" dirty="0">
                          <a:ln>
                            <a:noFill/>
                          </a:ln>
                          <a:solidFill>
                            <a:schemeClr val="tx1"/>
                          </a:solidFill>
                          <a:effectLst/>
                          <a:latin typeface="Times New Roman"/>
                          <a:ea typeface="標楷體" charset="0"/>
                          <a:cs typeface="Times New Roman"/>
                        </a:rPr>
                        <a:t>為限制期間，且以</a:t>
                      </a:r>
                      <a:r>
                        <a:rPr kumimoji="0" lang="en-US" altLang="zh-TW" sz="1800" b="0" i="0" u="none" strike="noStrike" cap="none" normalizeH="0" baseline="0" dirty="0">
                          <a:ln>
                            <a:noFill/>
                          </a:ln>
                          <a:solidFill>
                            <a:schemeClr val="tx1"/>
                          </a:solidFill>
                          <a:effectLst/>
                          <a:latin typeface="Times New Roman"/>
                          <a:ea typeface="標楷體" charset="0"/>
                          <a:cs typeface="Times New Roman"/>
                        </a:rPr>
                        <a:t>『</a:t>
                      </a:r>
                      <a:r>
                        <a:rPr kumimoji="0" lang="zh-TW" sz="1800" b="0" i="0" u="none" strike="noStrike" cap="none" normalizeH="0" baseline="0" dirty="0">
                          <a:ln>
                            <a:noFill/>
                          </a:ln>
                          <a:solidFill>
                            <a:schemeClr val="tx1"/>
                          </a:solidFill>
                          <a:effectLst/>
                          <a:latin typeface="Times New Roman"/>
                          <a:ea typeface="標楷體" charset="0"/>
                          <a:cs typeface="Times New Roman"/>
                        </a:rPr>
                        <a:t>離職前五年內</a:t>
                      </a:r>
                      <a:r>
                        <a:rPr kumimoji="0" lang="en-US" altLang="zh-TW" sz="1800" b="0" i="0" u="none" strike="noStrike" cap="none" normalizeH="0" baseline="0" dirty="0">
                          <a:ln>
                            <a:noFill/>
                          </a:ln>
                          <a:solidFill>
                            <a:schemeClr val="tx1"/>
                          </a:solidFill>
                          <a:effectLst/>
                          <a:latin typeface="Times New Roman"/>
                          <a:ea typeface="標楷體" charset="0"/>
                          <a:cs typeface="Times New Roman"/>
                        </a:rPr>
                        <a:t>』</a:t>
                      </a:r>
                      <a:r>
                        <a:rPr kumimoji="0" lang="zh-TW" sz="1800" b="0" i="0" u="none" strike="noStrike" cap="none" normalizeH="0" baseline="0" dirty="0">
                          <a:ln>
                            <a:noFill/>
                          </a:ln>
                          <a:solidFill>
                            <a:schemeClr val="tx1"/>
                          </a:solidFill>
                          <a:effectLst/>
                          <a:latin typeface="Times New Roman"/>
                          <a:ea typeface="標楷體" charset="0"/>
                          <a:cs typeface="Times New Roman"/>
                        </a:rPr>
                        <a:t>之職務作為限制之內容，應屬合理。</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en-US" altLang="zh-TW" sz="1800" b="0" i="0" u="none" strike="noStrike" cap="none" normalizeH="0" baseline="0" dirty="0">
                        <a:ln>
                          <a:noFill/>
                        </a:ln>
                        <a:solidFill>
                          <a:schemeClr val="tx1"/>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1" u="none" strike="noStrike" cap="none" normalizeH="0" baseline="0" dirty="0" smtClean="0">
                          <a:ln>
                            <a:noFill/>
                          </a:ln>
                          <a:solidFill>
                            <a:schemeClr val="tx1"/>
                          </a:solidFill>
                          <a:effectLst/>
                          <a:latin typeface="Times New Roman"/>
                          <a:ea typeface="標楷體" charset="0"/>
                          <a:cs typeface="Times New Roman"/>
                        </a:rPr>
                        <a:t>§22-1</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I</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zh-TW" sz="1800" b="0" i="0" u="none" strike="noStrike" cap="none" normalizeH="0" baseline="0" dirty="0" smtClean="0">
                          <a:ln>
                            <a:noFill/>
                          </a:ln>
                          <a:solidFill>
                            <a:srgbClr val="000000"/>
                          </a:solidFill>
                          <a:effectLst/>
                          <a:latin typeface="Times New Roman"/>
                          <a:ea typeface="標楷體" charset="0"/>
                          <a:cs typeface="Times New Roman"/>
                        </a:rPr>
                        <a:t>離職</a:t>
                      </a:r>
                      <a:r>
                        <a:rPr kumimoji="0" lang="zh-TW" sz="1800" b="0" i="0" u="none" strike="noStrike" cap="none" normalizeH="0" baseline="0" dirty="0">
                          <a:ln>
                            <a:noFill/>
                          </a:ln>
                          <a:solidFill>
                            <a:srgbClr val="000000"/>
                          </a:solidFill>
                          <a:effectLst/>
                          <a:latin typeface="Times New Roman"/>
                          <a:ea typeface="標楷體" charset="0"/>
                          <a:cs typeface="Times New Roman"/>
                        </a:rPr>
                        <a:t>公務員違反本法</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第十四條之一</a:t>
                      </a:r>
                      <a:r>
                        <a:rPr kumimoji="0" lang="zh-TW" sz="1800" b="0" i="0" u="none" strike="noStrike" cap="none" normalizeH="0" baseline="0" dirty="0">
                          <a:ln>
                            <a:noFill/>
                          </a:ln>
                          <a:solidFill>
                            <a:srgbClr val="000000"/>
                          </a:solidFill>
                          <a:effectLst/>
                          <a:latin typeface="Times New Roman"/>
                          <a:ea typeface="標楷體" charset="0"/>
                          <a:cs typeface="Times New Roman"/>
                        </a:rPr>
                        <a:t>者，處二年以下</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有期徒刑</a:t>
                      </a:r>
                      <a:r>
                        <a:rPr kumimoji="0" lang="zh-TW" sz="1800" b="0" i="0" u="none" strike="noStrike" cap="none" normalizeH="0" baseline="0" dirty="0">
                          <a:ln>
                            <a:noFill/>
                          </a:ln>
                          <a:solidFill>
                            <a:srgbClr val="000000"/>
                          </a:solidFill>
                          <a:effectLst/>
                          <a:latin typeface="Times New Roman"/>
                          <a:ea typeface="標楷體" charset="0"/>
                          <a:cs typeface="Times New Roman"/>
                        </a:rPr>
                        <a:t>，得併科新臺幣一百萬元以下</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罰金</a:t>
                      </a:r>
                      <a:r>
                        <a:rPr kumimoji="0" lang="zh-TW" sz="1800" b="0" i="0" u="none" strike="noStrike" cap="none" normalizeH="0" baseline="0" dirty="0">
                          <a:ln>
                            <a:noFill/>
                          </a:ln>
                          <a:solidFill>
                            <a:srgbClr val="000000"/>
                          </a:solidFill>
                          <a:effectLst/>
                          <a:latin typeface="Times New Roman"/>
                          <a:ea typeface="標楷體" charset="0"/>
                          <a:cs typeface="Times New Roman"/>
                        </a:rPr>
                        <a:t>。</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II</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zh-TW" sz="1800" b="0" i="0" u="none" strike="noStrike" cap="none" normalizeH="0" baseline="0" dirty="0" smtClean="0">
                          <a:ln>
                            <a:noFill/>
                          </a:ln>
                          <a:solidFill>
                            <a:srgbClr val="000000"/>
                          </a:solidFill>
                          <a:effectLst/>
                          <a:latin typeface="Times New Roman"/>
                          <a:ea typeface="標楷體" charset="0"/>
                          <a:cs typeface="Times New Roman"/>
                        </a:rPr>
                        <a:t>犯</a:t>
                      </a:r>
                      <a:r>
                        <a:rPr kumimoji="0" lang="zh-TW" sz="1800" b="0" i="0" u="none" strike="noStrike" cap="none" normalizeH="0" baseline="0" dirty="0">
                          <a:ln>
                            <a:noFill/>
                          </a:ln>
                          <a:solidFill>
                            <a:srgbClr val="000000"/>
                          </a:solidFill>
                          <a:effectLst/>
                          <a:latin typeface="Times New Roman"/>
                          <a:ea typeface="標楷體" charset="0"/>
                          <a:cs typeface="Times New Roman"/>
                        </a:rPr>
                        <a:t>前項之罪者，所得之利益</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沒收</a:t>
                      </a:r>
                      <a:r>
                        <a:rPr kumimoji="0" lang="zh-TW" sz="1800" b="0" i="0" u="none" strike="noStrike" cap="none" normalizeH="0" baseline="0" dirty="0">
                          <a:ln>
                            <a:noFill/>
                          </a:ln>
                          <a:solidFill>
                            <a:srgbClr val="000000"/>
                          </a:solidFill>
                          <a:effectLst/>
                          <a:latin typeface="Times New Roman"/>
                          <a:ea typeface="標楷體" charset="0"/>
                          <a:cs typeface="Times New Roman"/>
                        </a:rPr>
                        <a:t>之。如全部或一部不能沒收時，追徵其價額。</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en-US" altLang="zh-TW" sz="1800" b="1" i="0" u="none" strike="noStrike" cap="none" normalizeH="0" baseline="0" dirty="0">
                        <a:ln>
                          <a:noFill/>
                        </a:ln>
                        <a:solidFill>
                          <a:schemeClr val="tx1"/>
                        </a:solidFill>
                        <a:effectLst/>
                        <a:latin typeface="Times New Roman"/>
                        <a:ea typeface="標楷體" charset="0"/>
                        <a:cs typeface="Times New Roman"/>
                        <a:sym typeface="Wingdings" charset="0"/>
                      </a:endParaRP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6"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62" y="4193711"/>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191260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事實</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586540862"/>
              </p:ext>
            </p:extLst>
          </p:nvPr>
        </p:nvGraphicFramePr>
        <p:xfrm>
          <a:off x="952416" y="1623116"/>
          <a:ext cx="7200000" cy="2148804"/>
        </p:xfrm>
        <a:graphic>
          <a:graphicData uri="http://schemas.openxmlformats.org/drawingml/2006/table">
            <a:tbl>
              <a:tblPr/>
              <a:tblGrid>
                <a:gridCol w="7200000"/>
              </a:tblGrid>
              <a:tr h="392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a:ln>
                            <a:noFill/>
                          </a:ln>
                          <a:solidFill>
                            <a:schemeClr val="tx1"/>
                          </a:solidFill>
                          <a:effectLst/>
                          <a:latin typeface="Times New Roman"/>
                          <a:ea typeface="新細明體" charset="0"/>
                          <a:cs typeface="Times New Roman"/>
                        </a:rPr>
                        <a:t>87.11.10-90.06.18</a:t>
                      </a:r>
                      <a:endParaRPr kumimoji="0" lang="zh-TW" altLang="en-US" sz="2100" b="0" i="0" u="none" strike="noStrike" cap="none" normalizeH="0" baseline="0" dirty="0">
                        <a:ln>
                          <a:noFill/>
                        </a:ln>
                        <a:solidFill>
                          <a:schemeClr val="tx1"/>
                        </a:solidFill>
                        <a:effectLst/>
                        <a:latin typeface="Times New Roman"/>
                        <a:ea typeface="新細明體" charset="0"/>
                        <a:cs typeface="Times New Roman"/>
                      </a:endParaRPr>
                    </a:p>
                  </a:txBody>
                  <a:tcPr marL="91431" marR="91431"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577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Times New Roman"/>
                          <a:ea typeface="標楷體" charset="0"/>
                          <a:cs typeface="Times New Roman"/>
                        </a:rPr>
                        <a:t>甲明知公務員</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服務法之</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規定</a:t>
                      </a:r>
                      <a:r>
                        <a:rPr kumimoji="0" lang="zh-TW" sz="1800" b="0" i="0" u="none" strike="noStrike" cap="none" normalizeH="0" baseline="0" dirty="0">
                          <a:ln>
                            <a:noFill/>
                          </a:ln>
                          <a:solidFill>
                            <a:srgbClr val="000000"/>
                          </a:solidFill>
                          <a:effectLst/>
                          <a:latin typeface="Times New Roman"/>
                          <a:ea typeface="標楷體" charset="0"/>
                          <a:cs typeface="Times New Roman"/>
                        </a:rPr>
                        <a:t>，仍受僱於經營</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土木建築、橋樑、水力工程</a:t>
                      </a:r>
                      <a:r>
                        <a:rPr kumimoji="0" lang="zh-TW" sz="1800" b="0" i="0" u="none" strike="noStrike" cap="none" normalizeH="0" baseline="0" dirty="0">
                          <a:ln>
                            <a:noFill/>
                          </a:ln>
                          <a:solidFill>
                            <a:srgbClr val="000000"/>
                          </a:solidFill>
                          <a:effectLst/>
                          <a:latin typeface="Times New Roman"/>
                          <a:ea typeface="標楷體" charset="0"/>
                          <a:cs typeface="Times New Roman"/>
                        </a:rPr>
                        <a:t>承包業務之義峰營造</a:t>
                      </a:r>
                      <a:r>
                        <a:rPr kumimoji="0" lang="zh-TW" sz="1800" b="0" i="0" u="none" strike="noStrike" cap="none" normalizeH="0" baseline="0" dirty="0" smtClean="0">
                          <a:ln>
                            <a:noFill/>
                          </a:ln>
                          <a:solidFill>
                            <a:srgbClr val="000000"/>
                          </a:solidFill>
                          <a:effectLst/>
                          <a:latin typeface="Times New Roman"/>
                          <a:ea typeface="標楷體" charset="0"/>
                          <a:cs typeface="Times New Roman"/>
                        </a:rPr>
                        <a:t>股份有限公司</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a:t>
                      </a:r>
                      <a:r>
                        <a:rPr kumimoji="0" lang="zh-TW" sz="1800" b="0" i="0" u="none" strike="noStrike" cap="none" normalizeH="0" baseline="0" dirty="0" smtClean="0">
                          <a:ln>
                            <a:noFill/>
                          </a:ln>
                          <a:solidFill>
                            <a:srgbClr val="000000"/>
                          </a:solidFill>
                          <a:effectLst/>
                          <a:latin typeface="Times New Roman"/>
                          <a:ea typeface="標楷體" charset="0"/>
                          <a:cs typeface="Times New Roman"/>
                        </a:rPr>
                        <a:t>義</a:t>
                      </a:r>
                      <a:r>
                        <a:rPr kumimoji="0" lang="zh-TW" sz="1800" b="0" i="0" u="none" strike="noStrike" cap="none" normalizeH="0" baseline="0" dirty="0">
                          <a:ln>
                            <a:noFill/>
                          </a:ln>
                          <a:solidFill>
                            <a:srgbClr val="000000"/>
                          </a:solidFill>
                          <a:effectLst/>
                          <a:latin typeface="Times New Roman"/>
                          <a:ea typeface="標楷體" charset="0"/>
                          <a:cs typeface="Times New Roman"/>
                        </a:rPr>
                        <a:t>峰</a:t>
                      </a:r>
                      <a:r>
                        <a:rPr kumimoji="0" lang="zh-TW" sz="1800" b="0" i="0" u="none" strike="noStrike" cap="none" normalizeH="0" baseline="0" dirty="0" smtClean="0">
                          <a:ln>
                            <a:noFill/>
                          </a:ln>
                          <a:solidFill>
                            <a:srgbClr val="000000"/>
                          </a:solidFill>
                          <a:effectLst/>
                          <a:latin typeface="Times New Roman"/>
                          <a:ea typeface="標楷體" charset="0"/>
                          <a:cs typeface="Times New Roman"/>
                        </a:rPr>
                        <a:t>公司</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a:t>
                      </a:r>
                      <a:r>
                        <a:rPr kumimoji="0" lang="zh-TW" sz="1800" b="0" i="0" u="none" strike="noStrike" cap="none" normalizeH="0" baseline="0" dirty="0" smtClean="0">
                          <a:ln>
                            <a:noFill/>
                          </a:ln>
                          <a:solidFill>
                            <a:srgbClr val="000000"/>
                          </a:solidFill>
                          <a:effectLst/>
                          <a:latin typeface="Times New Roman"/>
                          <a:ea typeface="標楷體" charset="0"/>
                          <a:cs typeface="Times New Roman"/>
                        </a:rPr>
                        <a:t>，</a:t>
                      </a:r>
                      <a:r>
                        <a:rPr kumimoji="0" lang="zh-TW" sz="1800" b="0" i="0" u="none" strike="noStrike" cap="none" normalizeH="0" baseline="0" dirty="0">
                          <a:ln>
                            <a:noFill/>
                          </a:ln>
                          <a:solidFill>
                            <a:srgbClr val="000000"/>
                          </a:solidFill>
                          <a:effectLst/>
                          <a:latin typeface="Times New Roman"/>
                          <a:ea typeface="標楷體" charset="0"/>
                          <a:cs typeface="Times New Roman"/>
                        </a:rPr>
                        <a:t>擔任</a:t>
                      </a:r>
                      <a:r>
                        <a:rPr kumimoji="0" lang="zh-TW"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總經理</a:t>
                      </a:r>
                      <a:r>
                        <a:rPr kumimoji="0" lang="zh-TW" sz="1800" b="0" i="0" u="none" strike="noStrike" cap="none" normalizeH="0" baseline="0" dirty="0">
                          <a:ln>
                            <a:noFill/>
                          </a:ln>
                          <a:solidFill>
                            <a:srgbClr val="000000"/>
                          </a:solidFill>
                          <a:effectLst/>
                          <a:latin typeface="Times New Roman"/>
                          <a:ea typeface="標楷體" charset="0"/>
                          <a:cs typeface="Times New Roman"/>
                        </a:rPr>
                        <a:t>，並於</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此</a:t>
                      </a:r>
                      <a:r>
                        <a:rPr kumimoji="0" lang="zh-TW" sz="1800" b="0" i="0" u="none" strike="noStrike" cap="none" normalizeH="0" baseline="0" dirty="0">
                          <a:ln>
                            <a:noFill/>
                          </a:ln>
                          <a:solidFill>
                            <a:srgbClr val="000000"/>
                          </a:solidFill>
                          <a:effectLst/>
                          <a:latin typeface="Times New Roman"/>
                          <a:ea typeface="標楷體" charset="0"/>
                          <a:cs typeface="Times New Roman"/>
                        </a:rPr>
                        <a:t>期間內每月領取義峰公司支付之薪資新</a:t>
                      </a:r>
                      <a:r>
                        <a:rPr kumimoji="0" lang="zh-TW" sz="1800" b="0" i="0" u="none" strike="noStrike" cap="none" normalizeH="0" baseline="0" dirty="0" smtClean="0">
                          <a:ln>
                            <a:noFill/>
                          </a:ln>
                          <a:solidFill>
                            <a:srgbClr val="000000"/>
                          </a:solidFill>
                          <a:effectLst/>
                          <a:latin typeface="Times New Roman"/>
                          <a:ea typeface="標楷體" charset="0"/>
                          <a:cs typeface="Times New Roman"/>
                        </a:rPr>
                        <a:t>臺幣</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a:t>
                      </a:r>
                      <a:r>
                        <a:rPr kumimoji="0" lang="zh-TW" sz="1800" b="0" i="0" u="none" strike="noStrike" cap="none" normalizeH="0" baseline="0" dirty="0" smtClean="0">
                          <a:ln>
                            <a:noFill/>
                          </a:ln>
                          <a:solidFill>
                            <a:srgbClr val="000000"/>
                          </a:solidFill>
                          <a:effectLst/>
                          <a:latin typeface="Times New Roman"/>
                          <a:ea typeface="標楷體" charset="0"/>
                          <a:cs typeface="Times New Roman"/>
                        </a:rPr>
                        <a:t>下同</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 </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20 </a:t>
                      </a:r>
                      <a:r>
                        <a:rPr kumimoji="0" lang="zh-TW" sz="1800" b="0" i="0" u="none" strike="noStrike" cap="none" normalizeH="0" baseline="0" dirty="0" smtClean="0">
                          <a:ln>
                            <a:noFill/>
                          </a:ln>
                          <a:solidFill>
                            <a:srgbClr val="000000"/>
                          </a:solidFill>
                          <a:effectLst/>
                          <a:latin typeface="Times New Roman"/>
                          <a:ea typeface="標楷體" charset="0"/>
                          <a:cs typeface="Times New Roman"/>
                        </a:rPr>
                        <a:t>萬</a:t>
                      </a:r>
                      <a:r>
                        <a:rPr kumimoji="0" lang="zh-TW" sz="1800" b="0" i="0" u="none" strike="noStrike" cap="none" normalizeH="0" baseline="0" dirty="0">
                          <a:ln>
                            <a:noFill/>
                          </a:ln>
                          <a:solidFill>
                            <a:srgbClr val="000000"/>
                          </a:solidFill>
                          <a:effectLst/>
                          <a:latin typeface="Times New Roman"/>
                          <a:ea typeface="標楷體" charset="0"/>
                          <a:cs typeface="Times New Roman"/>
                        </a:rPr>
                        <a:t>元，所得利益</a:t>
                      </a:r>
                      <a:r>
                        <a:rPr kumimoji="0" lang="zh-TW" sz="1800" b="0" i="0" u="none" strike="noStrike" cap="none" normalizeH="0" baseline="0" dirty="0" smtClean="0">
                          <a:ln>
                            <a:noFill/>
                          </a:ln>
                          <a:solidFill>
                            <a:srgbClr val="000000"/>
                          </a:solidFill>
                          <a:effectLst/>
                          <a:latin typeface="Times New Roman"/>
                          <a:ea typeface="標楷體" charset="0"/>
                          <a:cs typeface="Times New Roman"/>
                        </a:rPr>
                        <a:t>共計</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545</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zh-TW" sz="1800" b="0" i="0" u="none" strike="noStrike" cap="none" normalizeH="0" baseline="0" dirty="0" smtClean="0">
                          <a:ln>
                            <a:noFill/>
                          </a:ln>
                          <a:solidFill>
                            <a:srgbClr val="000000"/>
                          </a:solidFill>
                          <a:effectLst/>
                          <a:latin typeface="Times New Roman"/>
                          <a:ea typeface="標楷體" charset="0"/>
                          <a:cs typeface="Times New Roman"/>
                        </a:rPr>
                        <a:t>萬</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6,073</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 </a:t>
                      </a:r>
                      <a:r>
                        <a:rPr kumimoji="0" lang="zh-TW" sz="1800" b="0" i="0" u="none" strike="noStrike" cap="none" normalizeH="0" baseline="0" dirty="0" smtClean="0">
                          <a:ln>
                            <a:noFill/>
                          </a:ln>
                          <a:solidFill>
                            <a:srgbClr val="000000"/>
                          </a:solidFill>
                          <a:effectLst/>
                          <a:latin typeface="Times New Roman"/>
                          <a:ea typeface="標楷體" charset="0"/>
                          <a:cs typeface="Times New Roman"/>
                        </a:rPr>
                        <a:t>元</a:t>
                      </a:r>
                      <a:r>
                        <a:rPr kumimoji="0" lang="zh-TW" sz="1800" b="0" i="0" u="none" strike="noStrike" cap="none" normalizeH="0" baseline="0" dirty="0" smtClean="0">
                          <a:ln>
                            <a:noFill/>
                          </a:ln>
                          <a:solidFill>
                            <a:srgbClr val="000000"/>
                          </a:solidFill>
                          <a:effectLst/>
                          <a:latin typeface="Times New Roman"/>
                          <a:ea typeface="標楷體" charset="0"/>
                          <a:cs typeface="Times New Roman"/>
                        </a:rPr>
                        <a:t>。</a:t>
                      </a:r>
                      <a:endParaRPr kumimoji="0" lang="en-US" altLang="zh-TW" sz="1800" b="0" i="0" u="none" strike="noStrike" cap="none" normalizeH="0" baseline="0" dirty="0" smtClean="0">
                        <a:ln>
                          <a:noFill/>
                        </a:ln>
                        <a:solidFill>
                          <a:srgbClr val="000000"/>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800" dirty="0" smtClean="0">
                          <a:solidFill>
                            <a:srgbClr val="000000"/>
                          </a:solidFill>
                          <a:latin typeface="標楷體" charset="0"/>
                          <a:ea typeface="標楷體" charset="0"/>
                          <a:cs typeface="標楷體" charset="0"/>
                        </a:rPr>
                        <a:t>甲</a:t>
                      </a:r>
                      <a:r>
                        <a:rPr kumimoji="0" lang="zh-TW" altLang="en-US" sz="1800" dirty="0" smtClean="0">
                          <a:solidFill>
                            <a:srgbClr val="000000"/>
                          </a:solidFill>
                          <a:latin typeface="標楷體" charset="0"/>
                          <a:ea typeface="標楷體" charset="0"/>
                          <a:cs typeface="標楷體" charset="0"/>
                        </a:rPr>
                        <a:t>：「</a:t>
                      </a:r>
                      <a:r>
                        <a:rPr kumimoji="0" lang="zh-TW" altLang="zh-TW" sz="1800" dirty="0" smtClean="0">
                          <a:latin typeface="標楷體" charset="0"/>
                          <a:ea typeface="標楷體" charset="0"/>
                          <a:cs typeface="標楷體" charset="0"/>
                        </a:rPr>
                        <a:t>公務員服務法</a:t>
                      </a:r>
                      <a:r>
                        <a:rPr kumimoji="0" lang="zh-TW" altLang="en-US" sz="1800" dirty="0" smtClean="0">
                          <a:latin typeface="標楷體" charset="0"/>
                          <a:ea typeface="標楷體" charset="0"/>
                          <a:cs typeface="標楷體" charset="0"/>
                        </a:rPr>
                        <a:t> </a:t>
                      </a:r>
                      <a:r>
                        <a:rPr kumimoji="0" lang="en-US" altLang="zh-TW" sz="1800" i="1" dirty="0" smtClean="0">
                          <a:latin typeface="Plantagenet Cherokee" charset="0"/>
                          <a:ea typeface="標楷體" charset="0"/>
                          <a:cs typeface="標楷體" charset="0"/>
                        </a:rPr>
                        <a:t>§</a:t>
                      </a:r>
                      <a:r>
                        <a:rPr kumimoji="0" lang="en-US" altLang="zh-TW" sz="1800" i="1" dirty="0" smtClean="0">
                          <a:latin typeface="Times New Roman" panose="02020603050405020304" pitchFamily="18" charset="0"/>
                          <a:ea typeface="標楷體" charset="0"/>
                          <a:cs typeface="Times New Roman" panose="02020603050405020304" pitchFamily="18" charset="0"/>
                        </a:rPr>
                        <a:t>14-1</a:t>
                      </a:r>
                      <a:r>
                        <a:rPr kumimoji="0" lang="en-US" altLang="zh-TW" sz="1800" dirty="0" smtClean="0">
                          <a:latin typeface="標楷體" charset="0"/>
                          <a:ea typeface="標楷體" charset="0"/>
                          <a:cs typeface="標楷體" charset="0"/>
                        </a:rPr>
                        <a:t>……</a:t>
                      </a:r>
                      <a:r>
                        <a:rPr kumimoji="0" lang="zh-TW" altLang="zh-TW" sz="1800" dirty="0" smtClean="0">
                          <a:latin typeface="標楷體" charset="0"/>
                          <a:ea typeface="標楷體" charset="0"/>
                          <a:cs typeface="標楷體" charset="0"/>
                        </a:rPr>
                        <a:t>幾乎限制退職公務員在離職三年內不能以其專業謀生，顯然侵害退職公務員之</a:t>
                      </a:r>
                      <a:r>
                        <a:rPr kumimoji="0" lang="zh-TW" altLang="zh-TW" sz="1800" b="1" u="sng" dirty="0" smtClean="0">
                          <a:effectLst>
                            <a:outerShdw blurRad="38100" dist="38100" dir="2700000" algn="tl">
                              <a:srgbClr val="000000">
                                <a:alpha val="43137"/>
                              </a:srgbClr>
                            </a:outerShdw>
                          </a:effectLst>
                          <a:latin typeface="標楷體" charset="0"/>
                          <a:ea typeface="標楷體" charset="0"/>
                          <a:cs typeface="標楷體" charset="0"/>
                        </a:rPr>
                        <a:t>工作權</a:t>
                      </a:r>
                      <a:r>
                        <a:rPr kumimoji="0" lang="zh-TW" altLang="zh-TW" sz="1800" dirty="0" smtClean="0">
                          <a:latin typeface="標楷體" charset="0"/>
                          <a:ea typeface="標楷體" charset="0"/>
                          <a:cs typeface="標楷體" charset="0"/>
                        </a:rPr>
                        <a:t>、</a:t>
                      </a:r>
                      <a:r>
                        <a:rPr kumimoji="0" lang="zh-TW" altLang="zh-TW" sz="1800" b="1" u="sng" dirty="0" smtClean="0">
                          <a:effectLst>
                            <a:outerShdw blurRad="38100" dist="38100" dir="2700000" algn="tl">
                              <a:srgbClr val="000000">
                                <a:alpha val="43137"/>
                              </a:srgbClr>
                            </a:outerShdw>
                          </a:effectLst>
                          <a:latin typeface="標楷體" charset="0"/>
                          <a:ea typeface="標楷體" charset="0"/>
                          <a:cs typeface="標楷體" charset="0"/>
                        </a:rPr>
                        <a:t>生存權</a:t>
                      </a:r>
                      <a:r>
                        <a:rPr kumimoji="0" lang="zh-TW" altLang="zh-TW" sz="1800" dirty="0" smtClean="0">
                          <a:latin typeface="標楷體" charset="0"/>
                          <a:ea typeface="標楷體" charset="0"/>
                          <a:cs typeface="標楷體" charset="0"/>
                        </a:rPr>
                        <a:t>，</a:t>
                      </a:r>
                      <a:r>
                        <a:rPr kumimoji="0" lang="zh-TW" altLang="en-US" sz="1800" dirty="0" smtClean="0">
                          <a:latin typeface="標楷體" charset="0"/>
                          <a:ea typeface="標楷體" charset="0"/>
                          <a:cs typeface="標楷體" charset="0"/>
                        </a:rPr>
                        <a:t>應</a:t>
                      </a:r>
                      <a:r>
                        <a:rPr kumimoji="0" lang="zh-TW" altLang="zh-TW" sz="1800" dirty="0" smtClean="0">
                          <a:latin typeface="標楷體" charset="0"/>
                          <a:ea typeface="標楷體" charset="0"/>
                          <a:cs typeface="標楷體" charset="0"/>
                        </a:rPr>
                        <a:t>違憲</a:t>
                      </a:r>
                      <a:r>
                        <a:rPr kumimoji="0" lang="zh-TW" altLang="en-US" sz="1800" dirty="0" smtClean="0">
                          <a:latin typeface="標楷體" charset="0"/>
                          <a:ea typeface="標楷體" charset="0"/>
                          <a:cs typeface="標楷體" charset="0"/>
                        </a:rPr>
                        <a:t>。」</a:t>
                      </a:r>
                    </a:p>
                  </a:txBody>
                  <a:tcPr marL="91431" marR="91431"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077" y="3852202"/>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591857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事實</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9813671"/>
              </p:ext>
            </p:extLst>
          </p:nvPr>
        </p:nvGraphicFramePr>
        <p:xfrm>
          <a:off x="948496" y="1729635"/>
          <a:ext cx="7200000" cy="1086552"/>
        </p:xfrm>
        <a:graphic>
          <a:graphicData uri="http://schemas.openxmlformats.org/drawingml/2006/table">
            <a:tbl>
              <a:tblPr/>
              <a:tblGrid>
                <a:gridCol w="1008022"/>
                <a:gridCol w="6191978"/>
              </a:tblGrid>
              <a:tr h="6706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900" b="0" i="0" u="none" strike="noStrike"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91.01.29</a:t>
                      </a:r>
                      <a:endParaRPr kumimoji="0" lang="zh-TW" sz="1900" b="0" i="0" u="none" strike="noStrike"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100" b="0" i="0" u="none" strike="noStrike" cap="none" normalizeH="0" baseline="0" dirty="0">
                          <a:ln>
                            <a:noFill/>
                          </a:ln>
                          <a:solidFill>
                            <a:schemeClr val="tx1"/>
                          </a:solidFill>
                          <a:effectLst/>
                          <a:latin typeface="Times New Roman" panose="02020603050405020304" pitchFamily="18" charset="0"/>
                          <a:ea typeface="標楷體" charset="0"/>
                          <a:cs typeface="Times New Roman" panose="02020603050405020304" pitchFamily="18" charset="0"/>
                        </a:rPr>
                        <a:t>臺中地方法院刑事第七庭法官簡源希裁定停止審判程序，</a:t>
                      </a:r>
                      <a:r>
                        <a:rPr kumimoji="0" lang="zh-TW" altLang="en-US" sz="21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聲請釋憲</a:t>
                      </a:r>
                      <a:r>
                        <a:rPr kumimoji="0" lang="zh-TW" altLang="en-US" sz="2100" b="0" i="0" u="none" strike="noStrike" cap="none" normalizeH="0" baseline="0" dirty="0">
                          <a:ln>
                            <a:noFill/>
                          </a:ln>
                          <a:solidFill>
                            <a:schemeClr val="tx1"/>
                          </a:solidFill>
                          <a:effectLst/>
                          <a:latin typeface="Times New Roman" panose="02020603050405020304" pitchFamily="18" charset="0"/>
                          <a:ea typeface="標楷體" charset="0"/>
                          <a:cs typeface="Times New Roman" panose="02020603050405020304" pitchFamily="18" charset="0"/>
                        </a:rPr>
                        <a:t>。</a:t>
                      </a:r>
                      <a:endParaRPr kumimoji="0" lang="zh-TW" sz="2100" b="1" i="0" u="sng" strike="noStrike" cap="none" normalizeH="0" baseline="0" dirty="0">
                        <a:ln>
                          <a:noFill/>
                        </a:ln>
                        <a:solidFill>
                          <a:schemeClr val="tx1"/>
                        </a:solidFill>
                        <a:effectLst/>
                        <a:latin typeface="Times New Roman" panose="02020603050405020304" pitchFamily="18" charset="0"/>
                        <a:ea typeface="標楷體" charset="0"/>
                        <a:cs typeface="Times New Roman" panose="02020603050405020304"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15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900" b="0" i="0" u="none" strike="noStrike"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97.02.22</a:t>
                      </a:r>
                      <a:endParaRPr kumimoji="0" lang="zh-TW" sz="1900" b="0" i="0" u="none" strike="noStrike"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100" b="0" i="0" u="none" strike="noStrike" cap="none" normalizeH="0" baseline="0" dirty="0">
                          <a:ln>
                            <a:noFill/>
                          </a:ln>
                          <a:solidFill>
                            <a:schemeClr val="tx1"/>
                          </a:solidFill>
                          <a:effectLst/>
                          <a:latin typeface="Times New Roman" panose="02020603050405020304" pitchFamily="18" charset="0"/>
                          <a:ea typeface="標楷體" charset="0"/>
                          <a:cs typeface="Times New Roman" panose="02020603050405020304" pitchFamily="18" charset="0"/>
                        </a:rPr>
                        <a:t>司法院大法官作成</a:t>
                      </a:r>
                      <a:r>
                        <a:rPr kumimoji="0" lang="zh-TW" altLang="en-US" sz="21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釋字</a:t>
                      </a:r>
                      <a:r>
                        <a:rPr kumimoji="0" lang="zh-TW" altLang="en-US" sz="21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第 </a:t>
                      </a:r>
                      <a:r>
                        <a:rPr kumimoji="0" lang="en-US" altLang="zh-TW" sz="21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637</a:t>
                      </a:r>
                      <a:r>
                        <a:rPr kumimoji="0" lang="zh-TW" altLang="en-US" sz="21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 號</a:t>
                      </a:r>
                      <a:r>
                        <a:rPr kumimoji="0" lang="zh-TW" altLang="en-US" sz="21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解釋</a:t>
                      </a:r>
                      <a:r>
                        <a:rPr kumimoji="0" lang="zh-TW" altLang="en-US" sz="2100" b="0" i="0" u="none" strike="noStrike" cap="none" normalizeH="0" baseline="0" dirty="0">
                          <a:ln>
                            <a:noFill/>
                          </a:ln>
                          <a:solidFill>
                            <a:schemeClr val="tx1"/>
                          </a:solidFill>
                          <a:effectLst/>
                          <a:latin typeface="Times New Roman" panose="02020603050405020304" pitchFamily="18" charset="0"/>
                          <a:ea typeface="標楷體" charset="0"/>
                          <a:cs typeface="Times New Roman" panose="02020603050405020304" pitchFamily="18" charset="0"/>
                        </a:rPr>
                        <a:t>。</a:t>
                      </a:r>
                      <a:endParaRPr kumimoji="0" lang="en-US" altLang="zh-TW" sz="2100" b="1" i="0" u="sng" strike="noStrike" cap="none" normalizeH="0" baseline="0" dirty="0">
                        <a:ln>
                          <a:noFill/>
                        </a:ln>
                        <a:solidFill>
                          <a:schemeClr val="tx1"/>
                        </a:solidFill>
                        <a:effectLst/>
                        <a:latin typeface="Times New Roman" panose="02020603050405020304" pitchFamily="18" charset="0"/>
                        <a:ea typeface="標楷體" charset="0"/>
                        <a:cs typeface="Times New Roman" panose="02020603050405020304" pitchFamily="18" charset="0"/>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6"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157" y="2889007"/>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1611969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r>
              <a:rPr lang="zh-TW" altLang="en-US" dirty="0">
                <a:latin typeface="標楷體" charset="0"/>
                <a:ea typeface="標楷體" charset="0"/>
                <a:cs typeface="標楷體" charset="0"/>
              </a:rPr>
              <a:t>「憲法第十五條規定人民之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工作權</a:t>
            </a:r>
            <a:r>
              <a:rPr lang="zh-TW" altLang="en-US" dirty="0">
                <a:latin typeface="標楷體" charset="0"/>
                <a:ea typeface="標楷體" charset="0"/>
                <a:cs typeface="標楷體" charset="0"/>
              </a:rPr>
              <a:t>應予保障</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國家與</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公務員</a:t>
            </a:r>
            <a:r>
              <a:rPr lang="zh-TW" altLang="en-US" dirty="0">
                <a:latin typeface="標楷體" charset="0"/>
                <a:ea typeface="標楷體" charset="0"/>
                <a:cs typeface="標楷體" charset="0"/>
              </a:rPr>
              <a:t>間具</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公法上職務關係</a:t>
            </a:r>
            <a:r>
              <a:rPr lang="zh-TW" altLang="en-US" dirty="0">
                <a:latin typeface="標楷體" charset="0"/>
                <a:ea typeface="標楷體" charset="0"/>
                <a:cs typeface="標楷體" charset="0"/>
              </a:rPr>
              <a:t>，公務員依法享有</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身分保障權利</a:t>
            </a:r>
            <a:r>
              <a:rPr lang="zh-TW" altLang="en-US" dirty="0">
                <a:latin typeface="標楷體" charset="0"/>
                <a:ea typeface="標楷體" charset="0"/>
                <a:cs typeface="標楷體" charset="0"/>
              </a:rPr>
              <a:t>，並對國家負有</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特別義務</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公務員離職後與國家間公法上職務關係雖已終止，惟因其職務之行使攸關</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公共利益</a:t>
            </a:r>
            <a:r>
              <a:rPr lang="zh-TW" altLang="en-US" dirty="0">
                <a:latin typeface="標楷體" charset="0"/>
                <a:ea typeface="標楷體" charset="0"/>
                <a:cs typeface="標楷體" charset="0"/>
              </a:rPr>
              <a:t>，國家為保護重要公益，於符合憲法第二十三條規定之限度內，以法律課予特定離職公務員於一定條件下履行特別義務，從而對其</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選擇職業自由</a:t>
            </a:r>
            <a:r>
              <a:rPr lang="zh-TW" altLang="en-US" dirty="0">
                <a:latin typeface="標楷體" charset="0"/>
                <a:ea typeface="標楷體" charset="0"/>
                <a:cs typeface="標楷體" charset="0"/>
              </a:rPr>
              <a:t>予以限制，尚非憲法所不許</a:t>
            </a:r>
            <a:r>
              <a:rPr lang="zh-TW" altLang="en-US" dirty="0" smtClean="0">
                <a:latin typeface="標楷體" charset="0"/>
                <a:ea typeface="標楷體" charset="0"/>
                <a:cs typeface="標楷體" charset="0"/>
              </a:rPr>
              <a:t>。」</a:t>
            </a:r>
            <a:endParaRPr lang="zh-TW" altLang="en-US" dirty="0">
              <a:latin typeface="標楷體" charset="0"/>
              <a:ea typeface="標楷體" charset="0"/>
              <a:cs typeface="標楷體" charset="0"/>
            </a:endParaRPr>
          </a:p>
          <a:p>
            <a:pPr lvl="1">
              <a:lnSpc>
                <a:spcPct val="100000"/>
              </a:lnSpc>
            </a:pPr>
            <a:endParaRPr lang="en-US" altLang="zh-TW" sz="1850"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346084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
        <p:nvSpPr>
          <p:cNvPr id="3" name="內容版面配置區 2"/>
          <p:cNvSpPr>
            <a:spLocks noGrp="1"/>
          </p:cNvSpPr>
          <p:nvPr>
            <p:ph idx="1"/>
          </p:nvPr>
        </p:nvSpPr>
        <p:spPr/>
        <p:txBody>
          <a:bodyPr/>
          <a:lstStyle/>
          <a:p>
            <a:r>
              <a:rPr kumimoji="1" lang="zh-TW" altLang="en-US" b="1" dirty="0" smtClean="0">
                <a:effectLst>
                  <a:outerShdw blurRad="38100" dist="38100" dir="2700000" algn="tl">
                    <a:srgbClr val="000000">
                      <a:alpha val="43137"/>
                    </a:srgbClr>
                  </a:outerShdw>
                </a:effectLst>
              </a:rPr>
              <a:t>事實</a:t>
            </a:r>
            <a:endParaRPr kumimoji="1" lang="zh-TW" altLang="en-US" b="1" dirty="0">
              <a:effectLst>
                <a:outerShdw blurRad="38100" dist="38100" dir="2700000" algn="tl">
                  <a:srgbClr val="000000">
                    <a:alpha val="43137"/>
                  </a:srgb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92826661"/>
              </p:ext>
            </p:extLst>
          </p:nvPr>
        </p:nvGraphicFramePr>
        <p:xfrm>
          <a:off x="951192" y="1627189"/>
          <a:ext cx="7200000" cy="2595187"/>
        </p:xfrm>
        <a:graphic>
          <a:graphicData uri="http://schemas.openxmlformats.org/drawingml/2006/table">
            <a:tbl>
              <a:tblPr/>
              <a:tblGrid>
                <a:gridCol w="1090079"/>
                <a:gridCol w="6109921"/>
              </a:tblGrid>
              <a:tr h="92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sz="2100" b="0" i="0" u="none" strike="noStrike" cap="none" normalizeH="0" baseline="0" dirty="0">
                        <a:ln>
                          <a:noFill/>
                        </a:ln>
                        <a:solidFill>
                          <a:schemeClr val="bg1"/>
                        </a:solidFill>
                        <a:effectLst/>
                        <a:latin typeface="Times"/>
                        <a:ea typeface="新細明體" charset="0"/>
                        <a:cs typeface="Times"/>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100" b="0" i="0" u="none" strike="noStrike" cap="none" normalizeH="0" baseline="0" dirty="0">
                          <a:ln>
                            <a:noFill/>
                          </a:ln>
                          <a:solidFill>
                            <a:schemeClr val="tx1"/>
                          </a:solidFill>
                          <a:effectLst/>
                          <a:latin typeface="Times"/>
                          <a:ea typeface="標楷體" charset="0"/>
                          <a:cs typeface="Times"/>
                        </a:rPr>
                        <a:t>林瑞絨</a:t>
                      </a:r>
                      <a:r>
                        <a:rPr kumimoji="0" lang="zh-TW" altLang="en-US" sz="2100" b="0" i="0" u="none" strike="noStrike" cap="none" normalizeH="0" baseline="0" dirty="0">
                          <a:ln>
                            <a:noFill/>
                          </a:ln>
                          <a:solidFill>
                            <a:schemeClr val="tx1"/>
                          </a:solidFill>
                          <a:effectLst/>
                          <a:latin typeface="Times"/>
                          <a:ea typeface="標楷體" charset="0"/>
                          <a:cs typeface="Times"/>
                        </a:rPr>
                        <a:t>經</a:t>
                      </a:r>
                      <a:r>
                        <a:rPr kumimoji="0" lang="zh-TW" sz="2100" b="0" i="0" u="none" strike="noStrike" cap="none" normalizeH="0" baseline="0" dirty="0">
                          <a:ln>
                            <a:noFill/>
                          </a:ln>
                          <a:solidFill>
                            <a:schemeClr val="tx1"/>
                          </a:solidFill>
                          <a:effectLst/>
                          <a:latin typeface="Times"/>
                          <a:ea typeface="標楷體" charset="0"/>
                          <a:cs typeface="Times"/>
                        </a:rPr>
                        <a:t>營「華夏理髮店」</a:t>
                      </a:r>
                      <a:r>
                        <a:rPr kumimoji="0" lang="zh-TW" altLang="en-US" sz="2100" b="0" i="0" u="none" strike="noStrike" cap="none" normalizeH="0" baseline="0" dirty="0">
                          <a:ln>
                            <a:noFill/>
                          </a:ln>
                          <a:solidFill>
                            <a:schemeClr val="tx1"/>
                          </a:solidFill>
                          <a:effectLst/>
                          <a:latin typeface="Times"/>
                          <a:ea typeface="標楷體" charset="0"/>
                          <a:cs typeface="Times"/>
                        </a:rPr>
                        <a:t>，</a:t>
                      </a:r>
                      <a:r>
                        <a:rPr kumimoji="0" lang="zh-TW" sz="2100" b="0" i="0" u="none" strike="noStrike" cap="none" normalizeH="0" baseline="0" dirty="0">
                          <a:ln>
                            <a:noFill/>
                          </a:ln>
                          <a:solidFill>
                            <a:schemeClr val="tx1"/>
                          </a:solidFill>
                          <a:effectLst/>
                          <a:latin typeface="Times"/>
                          <a:ea typeface="標楷體" charset="0"/>
                          <a:cs typeface="Times"/>
                        </a:rPr>
                        <a:t>在理髮業歷史已久，營業項目為「</a:t>
                      </a:r>
                      <a:r>
                        <a:rPr kumimoji="0" lang="zh-TW" sz="2100" b="1" i="0" u="sng" strike="noStrike" cap="none" normalizeH="0" baseline="0" dirty="0">
                          <a:ln>
                            <a:noFill/>
                          </a:ln>
                          <a:solidFill>
                            <a:schemeClr val="tx1"/>
                          </a:solidFill>
                          <a:effectLst>
                            <a:outerShdw blurRad="38100" dist="38100" dir="2700000" algn="tl">
                              <a:srgbClr val="000000">
                                <a:alpha val="43137"/>
                              </a:srgbClr>
                            </a:outerShdw>
                          </a:effectLst>
                          <a:latin typeface="Times"/>
                          <a:ea typeface="標楷體" charset="0"/>
                          <a:cs typeface="Times"/>
                        </a:rPr>
                        <a:t>理髮</a:t>
                      </a:r>
                      <a:r>
                        <a:rPr kumimoji="0" lang="zh-TW" sz="2100" b="0" i="0" u="none" strike="noStrike" cap="none" normalizeH="0" baseline="0" dirty="0">
                          <a:ln>
                            <a:noFill/>
                          </a:ln>
                          <a:solidFill>
                            <a:schemeClr val="tx1"/>
                          </a:solidFill>
                          <a:effectLst/>
                          <a:latin typeface="Times"/>
                          <a:ea typeface="標楷體" charset="0"/>
                          <a:cs typeface="Times"/>
                        </a:rPr>
                        <a:t>」</a:t>
                      </a:r>
                      <a:r>
                        <a:rPr kumimoji="0" lang="zh-TW" altLang="en-US" sz="2100" b="0" i="0" u="none" strike="noStrike" cap="none" normalizeH="0" baseline="0" dirty="0">
                          <a:ln>
                            <a:noFill/>
                          </a:ln>
                          <a:solidFill>
                            <a:schemeClr val="tx1"/>
                          </a:solidFill>
                          <a:effectLst/>
                          <a:latin typeface="Times"/>
                          <a:ea typeface="標楷體" charset="0"/>
                          <a:cs typeface="Times"/>
                        </a:rPr>
                        <a:t>。</a:t>
                      </a:r>
                      <a:r>
                        <a:rPr kumimoji="0" lang="zh-TW" sz="2100" b="0" i="0" u="none" strike="noStrike" cap="none" normalizeH="0" baseline="0" dirty="0">
                          <a:ln>
                            <a:noFill/>
                          </a:ln>
                          <a:solidFill>
                            <a:schemeClr val="tx1"/>
                          </a:solidFill>
                          <a:effectLst/>
                          <a:latin typeface="Times"/>
                          <a:ea typeface="標楷體" charset="0"/>
                          <a:cs typeface="Times"/>
                        </a:rPr>
                        <a:t>員工楊春花、鍾美日均為有二、三十餘年經驗之理髮從業人員，其工作乃是為客人洗髮、理髮</a:t>
                      </a:r>
                      <a:r>
                        <a:rPr kumimoji="0" lang="zh-TW" altLang="en-US" sz="2100" b="0" i="0" u="none" strike="noStrike" cap="none" normalizeH="0" baseline="0" dirty="0">
                          <a:ln>
                            <a:noFill/>
                          </a:ln>
                          <a:solidFill>
                            <a:schemeClr val="tx1"/>
                          </a:solidFill>
                          <a:effectLst/>
                          <a:latin typeface="Times"/>
                          <a:ea typeface="標楷體" charset="0"/>
                          <a:cs typeface="Times"/>
                        </a:rPr>
                        <a:t>。</a:t>
                      </a: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3150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a:ln>
                            <a:noFill/>
                          </a:ln>
                          <a:solidFill>
                            <a:sysClr val="windowText" lastClr="000000"/>
                          </a:solidFill>
                          <a:effectLst/>
                          <a:latin typeface="Times New Roman" panose="02020603050405020304" pitchFamily="18" charset="0"/>
                          <a:ea typeface="新細明體" charset="0"/>
                          <a:cs typeface="Times New Roman" panose="02020603050405020304" pitchFamily="18" charset="0"/>
                        </a:rPr>
                        <a:t>92.04.04</a:t>
                      </a:r>
                      <a:endParaRPr kumimoji="0" lang="zh-TW" sz="2100" b="0" i="0" u="none" strike="noStrike" cap="none" normalizeH="0" baseline="0" dirty="0">
                        <a:ln>
                          <a:noFill/>
                        </a:ln>
                        <a:solidFill>
                          <a:sysClr val="windowText" lastClr="000000"/>
                        </a:solidFill>
                        <a:effectLst/>
                        <a:latin typeface="Times New Roman" panose="02020603050405020304" pitchFamily="18" charset="0"/>
                        <a:ea typeface="新細明體" charset="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100" b="0" i="0" u="none" strike="noStrike" cap="none" normalizeH="0" baseline="0" dirty="0">
                          <a:ln>
                            <a:noFill/>
                          </a:ln>
                          <a:solidFill>
                            <a:schemeClr val="tx1"/>
                          </a:solidFill>
                          <a:effectLst/>
                          <a:latin typeface="Times"/>
                          <a:ea typeface="標楷體" charset="0"/>
                          <a:cs typeface="Times"/>
                        </a:rPr>
                        <a:t>18:30</a:t>
                      </a:r>
                      <a:r>
                        <a:rPr kumimoji="0" lang="zh-TW" sz="2100" b="0" i="0" u="none" strike="noStrike" cap="none" normalizeH="0" baseline="0" dirty="0">
                          <a:ln>
                            <a:noFill/>
                          </a:ln>
                          <a:solidFill>
                            <a:schemeClr val="tx1"/>
                          </a:solidFill>
                          <a:effectLst/>
                          <a:latin typeface="Times"/>
                          <a:ea typeface="標楷體" charset="0"/>
                          <a:cs typeface="Times"/>
                        </a:rPr>
                        <a:t>，臺北市政府警察局中正第一分局臨檢華夏理髮店，查獲該店負責人林瑞絨涉嫌僱用</a:t>
                      </a:r>
                      <a:r>
                        <a:rPr kumimoji="0" lang="zh-TW" sz="2100" b="1" i="0" u="sng" strike="noStrike" cap="none" normalizeH="0" baseline="0" dirty="0">
                          <a:ln>
                            <a:noFill/>
                          </a:ln>
                          <a:solidFill>
                            <a:schemeClr val="tx1"/>
                          </a:solidFill>
                          <a:effectLst>
                            <a:outerShdw blurRad="38100" dist="38100" dir="2700000" algn="tl">
                              <a:srgbClr val="000000">
                                <a:alpha val="43137"/>
                              </a:srgbClr>
                            </a:outerShdw>
                          </a:effectLst>
                          <a:latin typeface="Times"/>
                          <a:ea typeface="標楷體" charset="0"/>
                          <a:cs typeface="Times"/>
                        </a:rPr>
                        <a:t>明眼</a:t>
                      </a:r>
                      <a:r>
                        <a:rPr kumimoji="0" lang="zh-TW" sz="2100" b="0" i="0" u="none" strike="noStrike" cap="none" normalizeH="0" baseline="0" dirty="0">
                          <a:ln>
                            <a:noFill/>
                          </a:ln>
                          <a:solidFill>
                            <a:schemeClr val="tx1"/>
                          </a:solidFill>
                          <a:effectLst/>
                          <a:latin typeface="Times"/>
                          <a:ea typeface="標楷體" charset="0"/>
                          <a:cs typeface="Times"/>
                        </a:rPr>
                        <a:t>女子楊春花及鍾美日二人，於營業場所內分別為男客胥傳鑫及邱鴻從事</a:t>
                      </a:r>
                      <a:r>
                        <a:rPr kumimoji="0" lang="zh-TW" sz="2100" b="1" i="0" u="sng" strike="noStrike" cap="none" normalizeH="0" baseline="0" dirty="0">
                          <a:ln>
                            <a:noFill/>
                          </a:ln>
                          <a:solidFill>
                            <a:schemeClr val="tx1"/>
                          </a:solidFill>
                          <a:effectLst>
                            <a:outerShdw blurRad="38100" dist="38100" dir="2700000" algn="tl">
                              <a:srgbClr val="000000">
                                <a:alpha val="43137"/>
                              </a:srgbClr>
                            </a:outerShdw>
                          </a:effectLst>
                          <a:latin typeface="Times"/>
                          <a:ea typeface="標楷體" charset="0"/>
                          <a:cs typeface="Times"/>
                        </a:rPr>
                        <a:t>按摩</a:t>
                      </a:r>
                      <a:r>
                        <a:rPr kumimoji="0" lang="zh-TW" sz="2100" b="0" i="0" u="none" strike="noStrike" cap="none" normalizeH="0" baseline="0" dirty="0">
                          <a:ln>
                            <a:noFill/>
                          </a:ln>
                          <a:solidFill>
                            <a:schemeClr val="tx1"/>
                          </a:solidFill>
                          <a:effectLst/>
                          <a:latin typeface="Times"/>
                          <a:ea typeface="標楷體" charset="0"/>
                          <a:cs typeface="Times"/>
                        </a:rPr>
                        <a:t>服務</a:t>
                      </a:r>
                      <a:r>
                        <a:rPr kumimoji="0" lang="zh-TW" altLang="en-US" sz="2100" b="0" i="0" u="none" strike="noStrike" cap="none" normalizeH="0" baseline="0" dirty="0">
                          <a:ln>
                            <a:noFill/>
                          </a:ln>
                          <a:solidFill>
                            <a:schemeClr val="tx1"/>
                          </a:solidFill>
                          <a:effectLst/>
                          <a:latin typeface="Times"/>
                          <a:ea typeface="標楷體" charset="0"/>
                          <a:cs typeface="Times"/>
                        </a:rPr>
                        <a:t>。</a:t>
                      </a:r>
                      <a:endParaRPr kumimoji="0" lang="zh-TW" sz="2100" b="0" i="0" u="none" strike="noStrike" cap="none" normalizeH="0" baseline="0" dirty="0">
                        <a:ln>
                          <a:noFill/>
                        </a:ln>
                        <a:solidFill>
                          <a:schemeClr val="tx1"/>
                        </a:solidFill>
                        <a:effectLst/>
                        <a:latin typeface="Times"/>
                        <a:ea typeface="標楷體" charset="0"/>
                        <a:cs typeface="Times"/>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493" y="3956269"/>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660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b="1" u="sng" dirty="0">
                <a:effectLst>
                  <a:outerShdw blurRad="38100" dist="38100" dir="2700000" algn="tl">
                    <a:srgbClr val="000000">
                      <a:alpha val="43137"/>
                    </a:srgbClr>
                  </a:outerShdw>
                </a:effectLst>
                <a:latin typeface="標楷體" charset="0"/>
                <a:ea typeface="標楷體" charset="0"/>
                <a:cs typeface="標楷體" charset="0"/>
              </a:rPr>
              <a:t>公務員服務法第十四條之一</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旨在避免公務員於離職後憑恃其與原任職機關之關係，因不當往來巧取私利，或利用所知公務資訊助其任職之營利事業從事不正競爭，並藉以防範公務員於在職期間預為己私謀離職後之出路，而與營利事業掛鉤結為緊密私人關係，產生利益衝突或利益輸送等情形，乃為</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維護公務員公正廉明</a:t>
            </a:r>
            <a:r>
              <a:rPr lang="zh-TW" altLang="en-US" dirty="0">
                <a:latin typeface="標楷體" charset="0"/>
                <a:ea typeface="標楷體" charset="0"/>
                <a:cs typeface="標楷體" charset="0"/>
              </a:rPr>
              <a:t>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重要公益</a:t>
            </a:r>
            <a:r>
              <a:rPr lang="zh-TW" altLang="en-US" dirty="0">
                <a:latin typeface="標楷體" charset="0"/>
                <a:ea typeface="標楷體" charset="0"/>
                <a:cs typeface="標楷體" charset="0"/>
              </a:rPr>
              <a:t>，其</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目的</a:t>
            </a:r>
            <a:r>
              <a:rPr lang="zh-TW" altLang="en-US" dirty="0">
                <a:latin typeface="標楷體" charset="0"/>
                <a:ea typeface="標楷體" charset="0"/>
                <a:cs typeface="標楷體" charset="0"/>
              </a:rPr>
              <a:t>洵屬</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正當</a:t>
            </a:r>
            <a:r>
              <a:rPr lang="zh-TW" altLang="en-US" dirty="0">
                <a:latin typeface="標楷體" charset="0"/>
                <a:ea typeface="標楷體" charset="0"/>
                <a:cs typeface="標楷體" charset="0"/>
              </a:rPr>
              <a:t>。</a:t>
            </a:r>
          </a:p>
          <a:p>
            <a:pPr lvl="1">
              <a:lnSpc>
                <a:spcPct val="100000"/>
              </a:lnSpc>
            </a:pPr>
            <a:endParaRPr lang="en-US" altLang="zh-TW" sz="1850"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3168491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a:latin typeface="標楷體" charset="0"/>
                <a:ea typeface="標楷體" charset="0"/>
                <a:cs typeface="標楷體" charset="0"/>
              </a:rPr>
              <a:t>對職業自由之限制</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有寬嚴不同之容許標準</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上開規定</a:t>
            </a:r>
            <a:r>
              <a:rPr lang="en-US" altLang="zh-TW" dirty="0">
                <a:latin typeface="標楷體" charset="0"/>
                <a:ea typeface="標楷體" charset="0"/>
                <a:cs typeface="標楷體" charset="0"/>
              </a:rPr>
              <a:t>……</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有助於</a:t>
            </a:r>
            <a:r>
              <a:rPr lang="zh-TW" altLang="en-US" dirty="0">
                <a:latin typeface="標楷體" charset="0"/>
                <a:ea typeface="標楷體" charset="0"/>
                <a:cs typeface="標楷體" charset="0"/>
              </a:rPr>
              <a:t>避免利益衝突或利益輸送</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對離職公務員職業自由之限制，僅及於特定職務之型態，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尚非全面禁止</a:t>
            </a:r>
            <a:r>
              <a:rPr lang="zh-TW" altLang="en-US" dirty="0">
                <a:latin typeface="標楷體" charset="0"/>
                <a:ea typeface="標楷體" charset="0"/>
                <a:cs typeface="標楷體" charset="0"/>
              </a:rPr>
              <a:t>其於與職務直接相關之營利事業中任職，亦</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未禁止</a:t>
            </a:r>
            <a:r>
              <a:rPr lang="zh-TW" altLang="en-US" dirty="0">
                <a:latin typeface="標楷體" charset="0"/>
                <a:ea typeface="標楷體" charset="0"/>
                <a:cs typeface="標楷體" charset="0"/>
              </a:rPr>
              <a:t>其自由選擇與職務</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不直接相關</a:t>
            </a:r>
            <a:r>
              <a:rPr lang="zh-TW" altLang="en-US" dirty="0">
                <a:latin typeface="標楷體" charset="0"/>
                <a:ea typeface="標楷體" charset="0"/>
                <a:cs typeface="標楷體" charset="0"/>
              </a:rPr>
              <a:t>之職業，而公務員對此限制</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並非無法預見</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對其</a:t>
            </a:r>
            <a:r>
              <a:rPr lang="en-US" altLang="zh-TW" dirty="0">
                <a:latin typeface="標楷體" charset="0"/>
                <a:ea typeface="標楷體" charset="0"/>
                <a:cs typeface="標楷體" charset="0"/>
              </a:rPr>
              <a:t>……</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選擇職業自由</a:t>
            </a:r>
            <a:r>
              <a:rPr lang="zh-TW" altLang="en-US" dirty="0">
                <a:latin typeface="標楷體" charset="0"/>
                <a:ea typeface="標楷體" charset="0"/>
                <a:cs typeface="標楷體" charset="0"/>
              </a:rPr>
              <a:t>所為</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主觀條件之限制</a:t>
            </a:r>
            <a:r>
              <a:rPr lang="zh-TW" altLang="en-US" dirty="0">
                <a:latin typeface="標楷體" charset="0"/>
                <a:ea typeface="標楷體" charset="0"/>
                <a:cs typeface="標楷體" charset="0"/>
              </a:rPr>
              <a:t>尚非過當，與目的達成間具</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實質關聯性</a:t>
            </a:r>
            <a:r>
              <a:rPr lang="zh-TW" altLang="en-US" dirty="0">
                <a:latin typeface="標楷體" charset="0"/>
                <a:ea typeface="標楷體" charset="0"/>
                <a:cs typeface="標楷體" charset="0"/>
              </a:rPr>
              <a:t>，乃為保護</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重要公益</a:t>
            </a:r>
            <a:r>
              <a:rPr lang="zh-TW" altLang="en-US" dirty="0">
                <a:latin typeface="標楷體" charset="0"/>
                <a:ea typeface="標楷體" charset="0"/>
                <a:cs typeface="標楷體" charset="0"/>
              </a:rPr>
              <a:t>所必要，</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並未牴觸憲法第二十三條</a:t>
            </a:r>
            <a:r>
              <a:rPr lang="zh-TW" altLang="en-US" dirty="0">
                <a:latin typeface="標楷體" charset="0"/>
                <a:ea typeface="標楷體" charset="0"/>
                <a:cs typeface="標楷體" charset="0"/>
              </a:rPr>
              <a:t>之規定，與憲法保障人民</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工作權</a:t>
            </a:r>
            <a:r>
              <a:rPr lang="zh-TW" altLang="en-US" dirty="0">
                <a:latin typeface="標楷體" charset="0"/>
                <a:ea typeface="標楷體" charset="0"/>
                <a:cs typeface="標楷體" charset="0"/>
              </a:rPr>
              <a:t>之意旨</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尚無違背</a:t>
            </a:r>
            <a:r>
              <a:rPr lang="zh-TW" altLang="en-US" dirty="0">
                <a:latin typeface="標楷體" charset="0"/>
                <a:ea typeface="標楷體" charset="0"/>
                <a:cs typeface="標楷體" charset="0"/>
              </a:rPr>
              <a:t>。</a:t>
            </a:r>
          </a:p>
          <a:p>
            <a:pPr lvl="1">
              <a:lnSpc>
                <a:spcPct val="100000"/>
              </a:lnSpc>
            </a:pPr>
            <a:endParaRPr lang="en-US" altLang="zh-TW" sz="1850"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12590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smtClean="0">
                <a:latin typeface="標楷體" charset="0"/>
                <a:ea typeface="標楷體" charset="0"/>
                <a:cs typeface="標楷體" charset="0"/>
              </a:rPr>
              <a:t>「惟</a:t>
            </a:r>
            <a:r>
              <a:rPr lang="zh-TW" altLang="en-US" dirty="0">
                <a:latin typeface="標楷體" charset="0"/>
                <a:ea typeface="標楷體" charset="0"/>
                <a:cs typeface="標楷體" charset="0"/>
              </a:rPr>
              <a:t>公務員服務法第十四條之一</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係採</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職務禁止</a:t>
            </a:r>
            <a:r>
              <a:rPr lang="zh-TW" altLang="en-US" dirty="0">
                <a:latin typeface="標楷體" charset="0"/>
                <a:ea typeface="標楷體" charset="0"/>
                <a:cs typeface="標楷體" charset="0"/>
              </a:rPr>
              <a:t>之立法方式，且違反此項規定者，依同法第二十二條之一第一項規定，處</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二年以下有期徒刑</a:t>
            </a:r>
            <a:r>
              <a:rPr lang="zh-TW" altLang="en-US" dirty="0">
                <a:latin typeface="標楷體" charset="0"/>
                <a:ea typeface="標楷體" charset="0"/>
                <a:cs typeface="標楷體" charset="0"/>
              </a:rPr>
              <a:t>，</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得併科</a:t>
            </a:r>
            <a:r>
              <a:rPr lang="zh-TW" altLang="en-US" dirty="0" smtClean="0">
                <a:latin typeface="標楷體" charset="0"/>
                <a:ea typeface="標楷體" charset="0"/>
                <a:cs typeface="標楷體" charset="0"/>
              </a:rPr>
              <a:t>新臺幣</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一百萬元以下罰金</a:t>
            </a:r>
            <a:r>
              <a:rPr lang="zh-TW" altLang="en-US" dirty="0">
                <a:latin typeface="標楷體" charset="0"/>
                <a:ea typeface="標楷體" charset="0"/>
                <a:cs typeface="標楷體" charset="0"/>
              </a:rPr>
              <a:t>，攸關離職公務員權益</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甚鉅</a:t>
            </a:r>
            <a:r>
              <a:rPr lang="zh-TW" altLang="en-US" dirty="0">
                <a:latin typeface="標楷體" charset="0"/>
                <a:ea typeface="標楷體" charset="0"/>
                <a:cs typeface="標楷體" charset="0"/>
              </a:rPr>
              <a:t>，宜由立法機關依上開法律規定之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實際執行情形</a:t>
            </a:r>
            <a:r>
              <a:rPr lang="zh-TW" altLang="en-US" dirty="0">
                <a:latin typeface="標楷體" charset="0"/>
                <a:ea typeface="標楷體" charset="0"/>
                <a:cs typeface="標楷體" charset="0"/>
              </a:rPr>
              <a:t>，審酌維護公務員公正廉明之重要公益與人民選擇職業自由之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均衡</a:t>
            </a:r>
            <a:r>
              <a:rPr lang="zh-TW" altLang="en-US" dirty="0">
                <a:latin typeface="標楷體" charset="0"/>
                <a:ea typeface="標楷體" charset="0"/>
                <a:cs typeface="標楷體" charset="0"/>
              </a:rPr>
              <a:t>，</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妥善設計，檢討修正</a:t>
            </a:r>
            <a:r>
              <a:rPr lang="zh-TW" altLang="en-US" dirty="0">
                <a:latin typeface="標楷體" charset="0"/>
                <a:ea typeface="標楷體" charset="0"/>
                <a:cs typeface="標楷體" charset="0"/>
              </a:rPr>
              <a:t>，併此指明。」</a:t>
            </a:r>
          </a:p>
          <a:p>
            <a:pPr lvl="1">
              <a:lnSpc>
                <a:spcPct val="100000"/>
              </a:lnSpc>
            </a:pPr>
            <a:endParaRPr lang="en-US" altLang="zh-TW" sz="1850"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2219049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全文</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en-US" altLang="zh-TW" dirty="0">
                <a:ea typeface="新細明體" charset="0"/>
                <a:hlinkClick r:id="rId2"/>
              </a:rPr>
              <a:t>http</a:t>
            </a:r>
            <a:r>
              <a:rPr lang="en-US" altLang="zh-TW" dirty="0">
                <a:ea typeface="新細明體" charset="0"/>
                <a:hlinkClick r:id="rId2"/>
              </a:rPr>
              <a:t>://www.judicial.gov.tw/constitutionalcourt/p03_01.asp?expno=637</a:t>
            </a:r>
            <a:endParaRPr lang="en-US" altLang="zh-TW" dirty="0">
              <a:ea typeface="新細明體" charset="0"/>
            </a:endParaRPr>
          </a:p>
          <a:p>
            <a:pPr lvl="1"/>
            <a:endParaRPr lang="en-US" altLang="zh-TW" sz="1850" dirty="0" smtClean="0">
              <a:latin typeface="標楷體" panose="03000509000000000000" pitchFamily="65" charset="-120"/>
            </a:endParaRPr>
          </a:p>
          <a:p>
            <a:pPr lvl="1"/>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637 </a:t>
            </a:r>
            <a:r>
              <a:rPr kumimoji="1" lang="zh-TW" altLang="en-US" dirty="0" smtClean="0"/>
              <a:t>號 </a:t>
            </a:r>
            <a:r>
              <a:rPr kumimoji="1" lang="en-US" altLang="zh-TW" dirty="0"/>
              <a:t>(</a:t>
            </a:r>
            <a:r>
              <a:rPr kumimoji="1" lang="zh-TW" altLang="en-US" dirty="0" smtClean="0">
                <a:latin typeface="標楷體" panose="03000509000000000000" pitchFamily="65" charset="-120"/>
              </a:rPr>
              <a:t>旋轉門案</a:t>
            </a:r>
            <a:r>
              <a:rPr kumimoji="1" lang="en-US" altLang="zh-TW" dirty="0"/>
              <a:t>)</a:t>
            </a:r>
            <a:endParaRPr kumimoji="1" lang="zh-TW" altLang="en-US" dirty="0">
              <a:latin typeface="標楷體" panose="03000509000000000000" pitchFamily="65" charset="-120"/>
            </a:endParaRPr>
          </a:p>
        </p:txBody>
      </p:sp>
    </p:spTree>
    <p:extLst>
      <p:ext uri="{BB962C8B-B14F-4D97-AF65-F5344CB8AC3E}">
        <p14:creationId xmlns:p14="http://schemas.microsoft.com/office/powerpoint/2010/main" val="2804957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
        <p:nvSpPr>
          <p:cNvPr id="3" name="內容版面配置區 2"/>
          <p:cNvSpPr>
            <a:spLocks noGrp="1"/>
          </p:cNvSpPr>
          <p:nvPr>
            <p:ph idx="1"/>
          </p:nvPr>
        </p:nvSpPr>
        <p:spPr>
          <a:xfrm>
            <a:off x="628650" y="932947"/>
            <a:ext cx="7886700" cy="3378434"/>
          </a:xfrm>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事實</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en-US" altLang="zh-TW" sz="1850"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graphicFrame>
        <p:nvGraphicFramePr>
          <p:cNvPr id="4" name="資料庫圖表 5"/>
          <p:cNvGraphicFramePr/>
          <p:nvPr>
            <p:extLst>
              <p:ext uri="{D42A27DB-BD31-4B8C-83A1-F6EECF244321}">
                <p14:modId xmlns:p14="http://schemas.microsoft.com/office/powerpoint/2010/main" val="1859344928"/>
              </p:ext>
            </p:extLst>
          </p:nvPr>
        </p:nvGraphicFramePr>
        <p:xfrm>
          <a:off x="239975" y="1248149"/>
          <a:ext cx="8784976"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6" descr="\\140.112.59.229\資源平台\資源平台\版權\版權ICON與範例\Creative Commens台灣2.5\icon_by-nc-sa.tif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7612" y="434974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716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sz="2150" b="1" dirty="0" smtClean="0">
                <a:effectLst>
                  <a:outerShdw blurRad="38100" dist="38100" dir="2700000" algn="tl">
                    <a:srgbClr val="000000">
                      <a:alpha val="43137"/>
                    </a:srgbClr>
                  </a:outerShdw>
                </a:effectLst>
                <a:latin typeface="標楷體" panose="03000509000000000000" pitchFamily="65" charset="-120"/>
              </a:rPr>
              <a:t>事實</a:t>
            </a:r>
            <a:endParaRPr lang="en-US" altLang="zh-TW" sz="2150" b="1" dirty="0" smtClean="0">
              <a:effectLst>
                <a:outerShdw blurRad="38100" dist="38100" dir="2700000" algn="tl">
                  <a:srgbClr val="000000">
                    <a:alpha val="43137"/>
                  </a:srgbClr>
                </a:outerShdw>
              </a:effectLst>
              <a:latin typeface="標楷體" panose="03000509000000000000" pitchFamily="65" charset="-120"/>
            </a:endParaRPr>
          </a:p>
          <a:p>
            <a:pPr lvl="1"/>
            <a:endParaRPr lang="en-US" altLang="zh-TW" sz="1850" dirty="0" smtClean="0">
              <a:latin typeface="標楷體" panose="03000509000000000000" pitchFamily="65" charset="-120"/>
            </a:endParaRPr>
          </a:p>
          <a:p>
            <a:pPr lvl="1"/>
            <a:endParaRPr lang="zh-TW" altLang="en-US" sz="1850" dirty="0">
              <a:latin typeface="標楷體" panose="03000509000000000000" pitchFamily="65" charset="-120"/>
            </a:endParaRPr>
          </a:p>
        </p:txBody>
      </p:sp>
      <p:graphicFrame>
        <p:nvGraphicFramePr>
          <p:cNvPr id="5" name="資料庫圖表 5"/>
          <p:cNvGraphicFramePr/>
          <p:nvPr>
            <p:extLst>
              <p:ext uri="{D42A27DB-BD31-4B8C-83A1-F6EECF244321}">
                <p14:modId xmlns:p14="http://schemas.microsoft.com/office/powerpoint/2010/main" val="3205526629"/>
              </p:ext>
            </p:extLst>
          </p:nvPr>
        </p:nvGraphicFramePr>
        <p:xfrm>
          <a:off x="179512" y="1342360"/>
          <a:ext cx="8784976" cy="476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6" descr="\\140.112.59.229\資源平台\資源平台\版權\版權ICON與範例\Creative Commens台灣2.5\icon_by-nc-sa.tif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0081" y="4194718"/>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1686095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事實</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en-US" altLang="zh-TW" sz="1850"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706598112"/>
              </p:ext>
            </p:extLst>
          </p:nvPr>
        </p:nvGraphicFramePr>
        <p:xfrm>
          <a:off x="951091" y="1694063"/>
          <a:ext cx="7200000" cy="2148884"/>
        </p:xfrm>
        <a:graphic>
          <a:graphicData uri="http://schemas.openxmlformats.org/drawingml/2006/table">
            <a:tbl>
              <a:tblPr/>
              <a:tblGrid>
                <a:gridCol w="7200000"/>
              </a:tblGrid>
              <a:tr h="3412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100" b="0" i="0" u="none" strike="noStrike" cap="none" normalizeH="0" baseline="0" dirty="0">
                          <a:ln>
                            <a:noFill/>
                          </a:ln>
                          <a:solidFill>
                            <a:schemeClr val="tx1"/>
                          </a:solidFill>
                          <a:effectLst/>
                          <a:latin typeface="Times New Roman"/>
                          <a:ea typeface="標楷體" charset="0"/>
                          <a:cs typeface="Times New Roman"/>
                        </a:rPr>
                        <a:t>社會秩序維護</a:t>
                      </a:r>
                      <a:r>
                        <a:rPr kumimoji="0" lang="zh-TW" sz="2100" b="0" i="0" u="none" strike="noStrike" cap="none" normalizeH="0" baseline="0" dirty="0" smtClean="0">
                          <a:ln>
                            <a:noFill/>
                          </a:ln>
                          <a:solidFill>
                            <a:schemeClr val="tx1"/>
                          </a:solidFill>
                          <a:effectLst/>
                          <a:latin typeface="Times New Roman"/>
                          <a:ea typeface="標楷體" charset="0"/>
                          <a:cs typeface="Times New Roman"/>
                        </a:rPr>
                        <a:t>法</a:t>
                      </a:r>
                      <a:r>
                        <a:rPr kumimoji="0" lang="en-US" altLang="zh-TW" sz="2100" b="0" i="0" u="none" strike="noStrike" cap="none" normalizeH="0" baseline="0" dirty="0" smtClean="0">
                          <a:ln>
                            <a:noFill/>
                          </a:ln>
                          <a:solidFill>
                            <a:schemeClr val="tx1"/>
                          </a:solidFill>
                          <a:effectLst/>
                          <a:latin typeface="Times New Roman"/>
                          <a:ea typeface="標楷體" charset="0"/>
                          <a:cs typeface="Times New Roman"/>
                        </a:rPr>
                        <a:t> </a:t>
                      </a:r>
                      <a:r>
                        <a:rPr kumimoji="0" lang="en-US" altLang="zh-TW" sz="2100" b="0" i="1" u="none" strike="noStrike" cap="none" normalizeH="0" baseline="0" dirty="0" smtClean="0">
                          <a:ln>
                            <a:noFill/>
                          </a:ln>
                          <a:solidFill>
                            <a:schemeClr val="tx1"/>
                          </a:solidFill>
                          <a:effectLst/>
                          <a:latin typeface="Times New Roman"/>
                          <a:ea typeface="標楷體" charset="0"/>
                          <a:cs typeface="Times New Roman"/>
                        </a:rPr>
                        <a:t>§80</a:t>
                      </a:r>
                      <a:endParaRPr kumimoji="0" lang="zh-TW" altLang="en-US" sz="2100" b="0" i="1" u="none" strike="noStrike" cap="none" normalizeH="0" baseline="0" dirty="0">
                        <a:ln>
                          <a:noFill/>
                        </a:ln>
                        <a:solidFill>
                          <a:schemeClr val="tx1"/>
                        </a:solidFill>
                        <a:effectLst/>
                        <a:latin typeface="Times New Roman"/>
                        <a:ea typeface="標楷體" charset="0"/>
                        <a:cs typeface="Times New Roman"/>
                      </a:endParaRPr>
                    </a:p>
                  </a:txBody>
                  <a:tcPr marL="91441" marR="91441"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634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Times New Roman"/>
                          <a:ea typeface="標楷體" charset="0"/>
                          <a:cs typeface="Times New Roman"/>
                        </a:rPr>
                        <a:t>I </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有左列各款行為之一者，處三日以下</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拘留</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或新臺幣三萬元以下</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罰鍰</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a:t>
                      </a:r>
                      <a:endParaRPr kumimoji="0" lang="en-US" altLang="zh-TW" sz="1800" b="0" i="0" u="none" strike="noStrike" cap="none" normalizeH="0" baseline="0" dirty="0">
                        <a:ln>
                          <a:noFill/>
                        </a:ln>
                        <a:solidFill>
                          <a:srgbClr val="000000"/>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Times New Roman"/>
                          <a:ea typeface="標楷體" charset="0"/>
                          <a:cs typeface="Times New Roman"/>
                        </a:rPr>
                        <a:t>一、</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意圖得利與人姦、宿</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者。</a:t>
                      </a:r>
                      <a:endParaRPr kumimoji="0" lang="en-US" altLang="zh-TW" sz="1800" b="0" i="0" u="none" strike="noStrike" cap="none" normalizeH="0" baseline="0" dirty="0">
                        <a:ln>
                          <a:noFill/>
                        </a:ln>
                        <a:solidFill>
                          <a:srgbClr val="000000"/>
                        </a:solidFill>
                        <a:effectLst/>
                        <a:latin typeface="Times New Roman"/>
                        <a:ea typeface="標楷體" charset="0"/>
                        <a:cs typeface="Times New Roman"/>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Times New Roman"/>
                          <a:ea typeface="標楷體" charset="0"/>
                          <a:cs typeface="Times New Roman"/>
                        </a:rPr>
                        <a:t>二、在公共場所或公眾得出入之場所，意圖賣淫或媒合賣淫而</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拉客</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者。</a:t>
                      </a:r>
                      <a:endParaRPr kumimoji="0" lang="en-US" altLang="zh-TW" sz="1800" b="0" i="0" u="none" strike="noStrike" cap="none" normalizeH="0" baseline="0" dirty="0">
                        <a:ln>
                          <a:noFill/>
                        </a:ln>
                        <a:solidFill>
                          <a:srgbClr val="000000"/>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a:ea typeface="標楷體" charset="0"/>
                          <a:cs typeface="Times New Roman"/>
                        </a:rPr>
                        <a:t>II </a:t>
                      </a:r>
                      <a:r>
                        <a:rPr kumimoji="0" lang="zh-TW" altLang="en-US" sz="1800" b="0" i="0" u="none" strike="noStrike" cap="none" normalizeH="0" baseline="0" dirty="0" smtClean="0">
                          <a:ln>
                            <a:noFill/>
                          </a:ln>
                          <a:solidFill>
                            <a:srgbClr val="000000"/>
                          </a:solidFill>
                          <a:effectLst/>
                          <a:latin typeface="Times New Roman"/>
                          <a:ea typeface="標楷體" charset="0"/>
                          <a:cs typeface="Times New Roman"/>
                        </a:rPr>
                        <a:t>前項</a:t>
                      </a:r>
                      <a:r>
                        <a:rPr kumimoji="0" lang="zh-TW" altLang="en-US" sz="1800" b="0" i="0" u="none" strike="noStrike" cap="none" normalizeH="0" baseline="0" dirty="0">
                          <a:ln>
                            <a:noFill/>
                          </a:ln>
                          <a:solidFill>
                            <a:srgbClr val="000000"/>
                          </a:solidFill>
                          <a:effectLst/>
                          <a:latin typeface="Times New Roman"/>
                          <a:ea typeface="標楷體" charset="0"/>
                          <a:cs typeface="Times New Roman"/>
                        </a:rPr>
                        <a:t>之人，一年內曾違反三次以上經裁處確定者，處以拘留，得併宣告於處罰執行完畢後，送交教養機構予以收容、習藝，期間為六個月以上一年以下。</a:t>
                      </a:r>
                      <a:endParaRPr kumimoji="0" lang="en-US" altLang="zh-TW" sz="1800" b="0" i="0" u="none" strike="noStrike" cap="none" normalizeH="0" baseline="0" dirty="0">
                        <a:ln>
                          <a:noFill/>
                        </a:ln>
                        <a:solidFill>
                          <a:srgbClr val="000000"/>
                        </a:solidFill>
                        <a:effectLst/>
                        <a:latin typeface="Times New Roman"/>
                        <a:ea typeface="標楷體" charset="0"/>
                        <a:cs typeface="Times New Roman"/>
                      </a:endParaRPr>
                    </a:p>
                  </a:txBody>
                  <a:tcPr marL="91441" marR="9144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856" y="3599025"/>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3501960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smtClean="0">
                <a:latin typeface="標楷體" charset="0"/>
                <a:ea typeface="標楷體" charset="0"/>
                <a:cs typeface="標楷體" charset="0"/>
              </a:rPr>
              <a:t>「憲法第七條所揭示之</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平等原則</a:t>
            </a:r>
            <a:r>
              <a:rPr lang="zh-TW" altLang="en-US" dirty="0" smtClean="0">
                <a:latin typeface="標楷體" charset="0"/>
                <a:ea typeface="標楷體" charset="0"/>
                <a:cs typeface="標楷體" charset="0"/>
              </a:rPr>
              <a:t>非指絕對、機械之形式上平等，而係保障人民在法律上地位之</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實質平等</a:t>
            </a:r>
            <a:r>
              <a:rPr lang="zh-TW" altLang="en-US" dirty="0" smtClean="0">
                <a:latin typeface="標楷體" charset="0"/>
                <a:ea typeface="標楷體" charset="0"/>
                <a:cs typeface="標楷體" charset="0"/>
              </a:rPr>
              <a:t>，要求本質上相同之事物應為相同之處理，不得恣意為無正當理由之差別待遇</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行政罰</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如因處罰對象之取捨，而形成差別待遇者，須與立法目的間具有</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實質關聯</a:t>
            </a:r>
            <a:r>
              <a:rPr lang="zh-TW" altLang="en-US" dirty="0" smtClean="0">
                <a:latin typeface="標楷體" charset="0"/>
                <a:ea typeface="標楷體" charset="0"/>
                <a:cs typeface="標楷體" charset="0"/>
              </a:rPr>
              <a:t>，始與平等原則無違。</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社會秩序維護法第八十條第一項第一款</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立法目的，旨在維護</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國民健康與善良風俗</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對於從事</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性交易</a:t>
            </a:r>
            <a:r>
              <a:rPr lang="zh-TW" altLang="en-US" dirty="0" smtClean="0">
                <a:latin typeface="標楷體" charset="0"/>
                <a:ea typeface="標楷體" charset="0"/>
                <a:cs typeface="標楷體" charset="0"/>
              </a:rPr>
              <a:t>之行為人，僅以</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意圖得利之一方</a:t>
            </a:r>
            <a:r>
              <a:rPr lang="zh-TW" altLang="en-US" dirty="0" smtClean="0">
                <a:latin typeface="標楷體" charset="0"/>
                <a:ea typeface="標楷體" charset="0"/>
                <a:cs typeface="標楷體" charset="0"/>
              </a:rPr>
              <a:t>為處罰對象</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a:t>
            </a:r>
            <a:endParaRPr lang="en-US" altLang="zh-TW" dirty="0" smtClean="0">
              <a:latin typeface="標楷體" panose="03000509000000000000" pitchFamily="65" charset="-120"/>
            </a:endParaRPr>
          </a:p>
          <a:p>
            <a:pPr lvl="1">
              <a:lnSpc>
                <a:spcPct val="100000"/>
              </a:lnSpc>
            </a:pPr>
            <a:endParaRPr lang="en-US" altLang="zh-TW" dirty="0" smtClean="0">
              <a:latin typeface="標楷體" panose="03000509000000000000" pitchFamily="65" charset="-12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796471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a:latin typeface="標楷體" charset="0"/>
                <a:ea typeface="標楷體" charset="0"/>
                <a:cs typeface="標楷體" charset="0"/>
              </a:rPr>
              <a:t>按性交易行為如何管制及應否處罰，固屬</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立法裁量</a:t>
            </a:r>
            <a:r>
              <a:rPr lang="zh-TW" altLang="en-US" dirty="0">
                <a:latin typeface="標楷體" charset="0"/>
                <a:ea typeface="標楷體" charset="0"/>
                <a:cs typeface="標楷體" charset="0"/>
              </a:rPr>
              <a:t>之範圍</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系爭規定</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僅處罰</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意圖得利之一方</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並以</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主觀</a:t>
            </a:r>
            <a:r>
              <a:rPr lang="zh-TW" altLang="en-US" dirty="0">
                <a:latin typeface="標楷體" charset="0"/>
                <a:ea typeface="標楷體" charset="0"/>
                <a:cs typeface="標楷體" charset="0"/>
              </a:rPr>
              <a:t>上有無意圖得利作為是否處罰之標準</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形成差別待遇</a:t>
            </a: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立法目的既在維護國民健康與善良風俗，且性交易乃由意圖得利之一方與支付對價之相對人</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共同完成</a:t>
            </a:r>
            <a:r>
              <a:rPr lang="zh-TW" altLang="en-US" dirty="0">
                <a:latin typeface="標楷體" charset="0"/>
                <a:ea typeface="標楷體" charset="0"/>
                <a:cs typeface="標楷體" charset="0"/>
              </a:rPr>
              <a:t>，雖意圖得利而為性交易之一方可能連續為之，致其性行為對象與範圍廣泛且不確定，固與支付對價之相對人有別，然此等事實及經驗上之差異並不影響其共同完成性交易行為之本質，自不足以作為是否處罰之差別待遇之正當理由</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a:t>
            </a:r>
            <a:endParaRPr lang="zh-TW" altLang="en-US"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510692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en-US" altLang="zh-TW" dirty="0">
                <a:latin typeface="標楷體" charset="0"/>
                <a:ea typeface="標楷體" charset="0"/>
                <a:cs typeface="標楷體" charset="0"/>
              </a:rPr>
              <a:t>……</a:t>
            </a:r>
            <a:r>
              <a:rPr lang="zh-TW" altLang="en-US" dirty="0">
                <a:latin typeface="標楷體" charset="0"/>
                <a:ea typeface="標楷體" charset="0"/>
                <a:cs typeface="標楷體" charset="0"/>
              </a:rPr>
              <a:t>處罰性交易圖利之一方，鑑諸性交易</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圖利之一方多為女性</a:t>
            </a:r>
            <a:r>
              <a:rPr lang="zh-TW" altLang="en-US" dirty="0">
                <a:latin typeface="標楷體" charset="0"/>
                <a:ea typeface="標楷體" charset="0"/>
                <a:cs typeface="標楷體" charset="0"/>
              </a:rPr>
              <a:t>之現況，此無異幾僅針對參與性交易之女性而為管制處罰，尤以部分迫於</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社會經濟弱勢</a:t>
            </a:r>
            <a:r>
              <a:rPr lang="zh-TW" altLang="en-US" dirty="0">
                <a:latin typeface="標楷體" charset="0"/>
                <a:ea typeface="標楷體" charset="0"/>
                <a:cs typeface="標楷體" charset="0"/>
              </a:rPr>
              <a:t>而從事性交易之女性，往往因系爭規定受處罰，致其業已窘困之處境更為不利。系爭規定以主觀上有無意圖得利，作為是否處罰之差別待遇標準，與上述立法目的間顯然</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欠缺實質關聯</a:t>
            </a:r>
            <a:r>
              <a:rPr lang="zh-TW" altLang="en-US" dirty="0">
                <a:latin typeface="標楷體" charset="0"/>
                <a:ea typeface="標楷體" charset="0"/>
                <a:cs typeface="標楷體" charset="0"/>
              </a:rPr>
              <a:t>，自與憲法第七條之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平等原則有違</a:t>
            </a:r>
            <a:r>
              <a:rPr lang="zh-TW" altLang="en-US" dirty="0">
                <a:latin typeface="標楷體" charset="0"/>
                <a:ea typeface="標楷體" charset="0"/>
                <a:cs typeface="標楷體" charset="0"/>
              </a:rPr>
              <a:t>。</a:t>
            </a: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1638823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a:lnSpc>
                <a:spcPct val="110000"/>
              </a:lnSpc>
            </a:pPr>
            <a:r>
              <a:rPr kumimoji="1" lang="zh-TW" altLang="en-US" b="1" dirty="0" smtClean="0">
                <a:effectLst>
                  <a:outerShdw blurRad="38100" dist="38100" dir="2700000" algn="tl">
                    <a:srgbClr val="000000">
                      <a:alpha val="43137"/>
                    </a:srgbClr>
                  </a:outerShdw>
                </a:effectLst>
              </a:rPr>
              <a:t>事實</a:t>
            </a:r>
            <a:endParaRPr kumimoji="1" lang="en-US" altLang="zh-TW" b="1" dirty="0" smtClean="0">
              <a:effectLst>
                <a:outerShdw blurRad="38100" dist="38100" dir="2700000" algn="tl">
                  <a:srgbClr val="000000">
                    <a:alpha val="43137"/>
                  </a:srgbClr>
                </a:outerShdw>
              </a:effectLst>
            </a:endParaRPr>
          </a:p>
          <a:p>
            <a:pPr lvl="1">
              <a:lnSpc>
                <a:spcPct val="110000"/>
              </a:lnSpc>
              <a:buFont typeface="Wingdings" panose="05000000000000000000" pitchFamily="2" charset="2"/>
              <a:buChar char="l"/>
            </a:pPr>
            <a:r>
              <a:rPr kumimoji="1" lang="zh-TW" altLang="en-US" dirty="0" smtClean="0"/>
              <a:t>業者立場</a:t>
            </a:r>
            <a:endParaRPr kumimoji="1" lang="en-US" altLang="zh-TW" dirty="0" smtClean="0"/>
          </a:p>
          <a:p>
            <a:pPr marL="342900" lvl="1" indent="0">
              <a:lnSpc>
                <a:spcPct val="110000"/>
              </a:lnSpc>
              <a:buNone/>
            </a:pPr>
            <a:r>
              <a:rPr lang="zh-TW" altLang="en-US" sz="1800" dirty="0">
                <a:latin typeface="標楷體" charset="0"/>
                <a:ea typeface="標楷體" charset="0"/>
                <a:cs typeface="標楷體" charset="0"/>
              </a:rPr>
              <a:t>「</a:t>
            </a:r>
            <a:r>
              <a:rPr lang="zh-TW" altLang="zh-TW" sz="1800" dirty="0">
                <a:latin typeface="標楷體" charset="0"/>
                <a:ea typeface="標楷體" charset="0"/>
                <a:cs typeface="標楷體" charset="0"/>
              </a:rPr>
              <a:t>為熟識客人洗髮、理髮之際，順便為其捏肩、敲背，表現親切服務之職場態度，而老顧客賞給小費，此坊問一般理容業者都會有此服務，為人之常情。</a:t>
            </a:r>
            <a:r>
              <a:rPr lang="zh-TW" altLang="en-US" sz="1800" dirty="0">
                <a:latin typeface="標楷體" charset="0"/>
                <a:ea typeface="標楷體" charset="0"/>
                <a:cs typeface="標楷體" charset="0"/>
              </a:rPr>
              <a:t>」</a:t>
            </a:r>
          </a:p>
          <a:p>
            <a:pPr lvl="1">
              <a:lnSpc>
                <a:spcPct val="110000"/>
              </a:lnSpc>
              <a:buFont typeface="Wingdings" panose="05000000000000000000" pitchFamily="2" charset="2"/>
              <a:buChar char="l"/>
            </a:pPr>
            <a:r>
              <a:rPr kumimoji="1" lang="zh-TW" altLang="en-US" dirty="0" smtClean="0"/>
              <a:t>臨檢筆錄</a:t>
            </a:r>
            <a:endParaRPr kumimoji="1" lang="en-US" altLang="zh-TW" dirty="0" smtClean="0"/>
          </a:p>
          <a:p>
            <a:pPr marL="342900" lvl="1" indent="0">
              <a:lnSpc>
                <a:spcPct val="110000"/>
              </a:lnSpc>
              <a:buNone/>
            </a:pPr>
            <a:r>
              <a:rPr kumimoji="1" lang="en-US" altLang="zh-TW" sz="1800" dirty="0" smtClean="0"/>
              <a:t>Q</a:t>
            </a:r>
            <a:r>
              <a:rPr kumimoji="1" lang="zh-TW" altLang="en-US" sz="1800" dirty="0" smtClean="0"/>
              <a:t>：</a:t>
            </a:r>
            <a:r>
              <a:rPr lang="zh-TW" altLang="zh-TW" sz="1800" dirty="0">
                <a:latin typeface="標楷體" charset="0"/>
                <a:ea typeface="標楷體" charset="0"/>
                <a:cs typeface="標楷體" charset="0"/>
              </a:rPr>
              <a:t>華夏理髮店所提供對客人服務有哪些？有無肢體按摩或其他特別服務</a:t>
            </a:r>
            <a:r>
              <a:rPr lang="zh-TW" altLang="zh-TW" sz="1800" dirty="0" smtClean="0">
                <a:latin typeface="標楷體" charset="0"/>
                <a:ea typeface="標楷體" charset="0"/>
                <a:cs typeface="標楷體" charset="0"/>
              </a:rPr>
              <a:t>？今</a:t>
            </a:r>
            <a:r>
              <a:rPr lang="en-US" altLang="zh-TW" sz="1800" dirty="0" smtClean="0">
                <a:ea typeface="標楷體" charset="0"/>
              </a:rPr>
              <a:t> </a:t>
            </a:r>
            <a:r>
              <a:rPr kumimoji="1" lang="en-US" altLang="zh-TW" sz="1600" dirty="0"/>
              <a:t>(</a:t>
            </a:r>
            <a:r>
              <a:rPr lang="zh-TW" altLang="zh-TW" sz="1800" dirty="0" smtClean="0">
                <a:latin typeface="標楷體" charset="0"/>
                <a:ea typeface="標楷體" charset="0"/>
                <a:cs typeface="標楷體" charset="0"/>
              </a:rPr>
              <a:t>四</a:t>
            </a:r>
            <a:r>
              <a:rPr kumimoji="1" lang="en-US" altLang="zh-TW" sz="1600" dirty="0"/>
              <a:t>)</a:t>
            </a:r>
            <a:r>
              <a:rPr lang="en-US" altLang="zh-TW" sz="1800" dirty="0" smtClean="0">
                <a:ea typeface="標楷體" charset="0"/>
              </a:rPr>
              <a:t> </a:t>
            </a:r>
            <a:r>
              <a:rPr lang="zh-TW" altLang="zh-TW" sz="1800" dirty="0" smtClean="0">
                <a:latin typeface="標楷體" charset="0"/>
                <a:ea typeface="標楷體" charset="0"/>
                <a:cs typeface="標楷體" charset="0"/>
              </a:rPr>
              <a:t>日</a:t>
            </a:r>
            <a:r>
              <a:rPr lang="zh-TW" altLang="zh-TW" sz="1800" dirty="0">
                <a:latin typeface="標楷體" charset="0"/>
                <a:ea typeface="標楷體" charset="0"/>
                <a:cs typeface="標楷體" charset="0"/>
              </a:rPr>
              <a:t>你在華夏理髮廳內找楊春花服務員為你作何服務？收費為何</a:t>
            </a:r>
            <a:r>
              <a:rPr lang="zh-TW" altLang="zh-TW" sz="1800" dirty="0" smtClean="0">
                <a:latin typeface="標楷體" charset="0"/>
                <a:ea typeface="標楷體" charset="0"/>
                <a:cs typeface="標楷體" charset="0"/>
              </a:rPr>
              <a:t>？</a:t>
            </a:r>
            <a:endParaRPr lang="zh-TW" altLang="en-US" sz="1800" dirty="0">
              <a:latin typeface="標楷體" charset="0"/>
              <a:ea typeface="標楷體" charset="0"/>
              <a:cs typeface="標楷體" charset="0"/>
            </a:endParaRPr>
          </a:p>
          <a:p>
            <a:pPr marL="342900" lvl="1" indent="0">
              <a:lnSpc>
                <a:spcPct val="110000"/>
              </a:lnSpc>
              <a:buNone/>
            </a:pPr>
            <a:r>
              <a:rPr kumimoji="1" lang="en-US" altLang="zh-TW" sz="1800" dirty="0" smtClean="0"/>
              <a:t>A</a:t>
            </a:r>
            <a:r>
              <a:rPr kumimoji="1" lang="zh-TW" altLang="en-US" sz="1800" dirty="0" smtClean="0"/>
              <a:t>：</a:t>
            </a:r>
            <a:r>
              <a:rPr lang="zh-TW" altLang="zh-TW" sz="1800" dirty="0">
                <a:latin typeface="標楷體" charset="0"/>
                <a:ea typeface="標楷體" charset="0"/>
                <a:cs typeface="標楷體" charset="0"/>
              </a:rPr>
              <a:t>理髮兼肢體按摩，沒有色情服務</a:t>
            </a:r>
            <a:r>
              <a:rPr lang="zh-TW" altLang="zh-TW" sz="1800" dirty="0" smtClean="0">
                <a:latin typeface="標楷體" charset="0"/>
                <a:ea typeface="標楷體" charset="0"/>
                <a:cs typeface="標楷體" charset="0"/>
              </a:rPr>
              <a:t>。</a:t>
            </a:r>
            <a:r>
              <a:rPr lang="zh-TW" altLang="zh-TW" sz="1800" dirty="0">
                <a:latin typeface="標楷體" charset="0"/>
                <a:ea typeface="標楷體" charset="0"/>
                <a:cs typeface="標楷體" charset="0"/>
              </a:rPr>
              <a:t>楊春花服務員問我是否要按摩，一</a:t>
            </a:r>
            <a:r>
              <a:rPr lang="zh-TW" altLang="zh-TW" sz="1800" dirty="0" smtClean="0">
                <a:latin typeface="標楷體" charset="0"/>
                <a:ea typeface="標楷體" charset="0"/>
                <a:cs typeface="標楷體" charset="0"/>
              </a:rPr>
              <a:t>節</a:t>
            </a:r>
            <a:r>
              <a:rPr lang="zh-TW" altLang="en-US" sz="1800" dirty="0">
                <a:ea typeface="標楷體" charset="0"/>
              </a:rPr>
              <a:t> </a:t>
            </a:r>
            <a:r>
              <a:rPr kumimoji="1" lang="en-US" altLang="zh-TW" sz="1800" dirty="0" smtClean="0"/>
              <a:t>(</a:t>
            </a:r>
            <a:r>
              <a:rPr lang="zh-TW" altLang="zh-TW" sz="1800" dirty="0" smtClean="0">
                <a:latin typeface="標楷體" charset="0"/>
                <a:ea typeface="標楷體" charset="0"/>
                <a:cs typeface="標楷體" charset="0"/>
              </a:rPr>
              <a:t>三十分鐘</a:t>
            </a:r>
            <a:r>
              <a:rPr kumimoji="1" lang="en-US" altLang="zh-TW" sz="1600" dirty="0"/>
              <a:t>)</a:t>
            </a:r>
            <a:r>
              <a:rPr lang="en-US" altLang="zh-TW" sz="1800" dirty="0" smtClean="0">
                <a:ea typeface="標楷體" charset="0"/>
              </a:rPr>
              <a:t> </a:t>
            </a:r>
            <a:r>
              <a:rPr lang="zh-TW" altLang="zh-TW" sz="1800" dirty="0" smtClean="0">
                <a:latin typeface="標楷體" charset="0"/>
                <a:ea typeface="標楷體" charset="0"/>
                <a:cs typeface="標楷體" charset="0"/>
              </a:rPr>
              <a:t>三百</a:t>
            </a:r>
            <a:r>
              <a:rPr lang="zh-TW" altLang="zh-TW" sz="1800" dirty="0">
                <a:latin typeface="標楷體" charset="0"/>
                <a:ea typeface="標楷體" charset="0"/>
                <a:cs typeface="標楷體" charset="0"/>
              </a:rPr>
              <a:t>或三百五十元，我未聽清楚，不過既然要來輕鬆，價格我均可接受。於是就答應該服務員，進行按摩一節之際，警方剛來臨檢，目睹楊女正在幫我服務，我尚未付款。</a:t>
            </a:r>
            <a:endParaRPr lang="zh-TW" altLang="en-US" sz="1800" dirty="0">
              <a:latin typeface="標楷體" charset="0"/>
              <a:ea typeface="標楷體" charset="0"/>
              <a:cs typeface="標楷體" charset="0"/>
            </a:endParaRPr>
          </a:p>
          <a:p>
            <a:pPr marL="342900" lvl="1" indent="0">
              <a:lnSpc>
                <a:spcPct val="110000"/>
              </a:lnSpc>
              <a:buNone/>
            </a:pPr>
            <a:endParaRPr lang="zh-TW" altLang="en-US" sz="2000" dirty="0">
              <a:latin typeface="標楷體" charset="0"/>
              <a:ea typeface="標楷體" charset="0"/>
              <a:cs typeface="標楷體" charset="0"/>
            </a:endParaRPr>
          </a:p>
          <a:p>
            <a:pPr marL="342900" lvl="1" indent="0">
              <a:lnSpc>
                <a:spcPct val="110000"/>
              </a:lnSpc>
              <a:buNone/>
            </a:pPr>
            <a:endParaRPr kumimoji="1" lang="zh-TW" altLang="en-US" dirty="0"/>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1038476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解釋理由書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smtClean="0">
                <a:latin typeface="標楷體" charset="0"/>
                <a:ea typeface="標楷體" charset="0"/>
                <a:cs typeface="標楷體" charset="0"/>
              </a:rPr>
              <a:t>「</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行政機關可</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實施各種健康檢查或宣導安全性行為等</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管理或輔導措施</a:t>
            </a:r>
            <a:r>
              <a:rPr lang="zh-TW" altLang="en-US" dirty="0" smtClean="0">
                <a:latin typeface="標楷體" charset="0"/>
                <a:ea typeface="標楷體" charset="0"/>
                <a:cs typeface="標楷體" charset="0"/>
              </a:rPr>
              <a:t>；亦可採取職業訓練、輔導就業或其他</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教育</a:t>
            </a:r>
            <a:r>
              <a:rPr lang="zh-TW" altLang="en-US" dirty="0" smtClean="0">
                <a:latin typeface="標楷體" charset="0"/>
                <a:ea typeface="標楷體" charset="0"/>
                <a:cs typeface="標楷體" charset="0"/>
              </a:rPr>
              <a:t>方式，以提昇其工作能力及經濟狀況</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或採行其他有效</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管理</a:t>
            </a:r>
            <a:r>
              <a:rPr lang="zh-TW" altLang="en-US" dirty="0" smtClean="0">
                <a:latin typeface="標楷體" charset="0"/>
                <a:ea typeface="標楷體" charset="0"/>
                <a:cs typeface="標楷體" charset="0"/>
              </a:rPr>
              <a:t>措施。而國家</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為防止性交易活動影響第三人之權益，或</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侵害其他重要公益，而有限制</a:t>
            </a:r>
            <a:r>
              <a:rPr lang="en-US" altLang="zh-TW" dirty="0" smtClean="0">
                <a:latin typeface="標楷體" charset="0"/>
                <a:ea typeface="標楷體" charset="0"/>
                <a:cs typeface="標楷體" charset="0"/>
              </a:rPr>
              <a:t>……</a:t>
            </a:r>
            <a:r>
              <a:rPr lang="zh-TW" altLang="en-US" dirty="0" smtClean="0">
                <a:latin typeface="標楷體" charset="0"/>
                <a:ea typeface="標楷體" charset="0"/>
                <a:cs typeface="標楷體" charset="0"/>
              </a:rPr>
              <a:t>之必要時，得以法律或授權訂定法規命令，為合理明確之</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管制</a:t>
            </a:r>
            <a:r>
              <a:rPr lang="zh-TW" altLang="en-US" dirty="0" smtClean="0">
                <a:latin typeface="標楷體" charset="0"/>
                <a:ea typeface="標楷體" charset="0"/>
                <a:cs typeface="標楷體" charset="0"/>
              </a:rPr>
              <a:t>或</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處罰</a:t>
            </a:r>
            <a:r>
              <a:rPr lang="zh-TW" altLang="en-US" dirty="0" smtClean="0">
                <a:latin typeface="標楷體" charset="0"/>
                <a:ea typeface="標楷體" charset="0"/>
                <a:cs typeface="標楷體" charset="0"/>
              </a:rPr>
              <a:t>規定。凡此尚須相當時間審慎規劃，系爭規定應自本解釋公布之日起至遲於</a:t>
            </a:r>
            <a:r>
              <a:rPr lang="zh-TW" altLang="en-US" b="1" u="sng" dirty="0" smtClean="0">
                <a:effectLst>
                  <a:outerShdw blurRad="38100" dist="38100" dir="2700000" algn="tl">
                    <a:srgbClr val="000000">
                      <a:alpha val="43137"/>
                    </a:srgbClr>
                  </a:outerShdw>
                </a:effectLst>
                <a:latin typeface="標楷體" charset="0"/>
                <a:ea typeface="標楷體" charset="0"/>
                <a:cs typeface="標楷體" charset="0"/>
              </a:rPr>
              <a:t>二年</a:t>
            </a:r>
            <a:r>
              <a:rPr lang="zh-TW" altLang="en-US" dirty="0" smtClean="0">
                <a:latin typeface="標楷體" charset="0"/>
                <a:ea typeface="標楷體" charset="0"/>
                <a:cs typeface="標楷體" charset="0"/>
              </a:rPr>
              <a:t>屆滿時，失其效力。」</a:t>
            </a:r>
          </a:p>
          <a:p>
            <a:pPr lvl="1">
              <a:lnSpc>
                <a:spcPct val="100000"/>
              </a:lnSpc>
            </a:pPr>
            <a:endParaRPr lang="zh-TW" altLang="en-US" sz="2000" dirty="0" smtClean="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2428001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62500" lnSpcReduction="20000"/>
          </a:bodyPr>
          <a:lstStyle/>
          <a:p>
            <a:pPr>
              <a:lnSpc>
                <a:spcPct val="120000"/>
              </a:lnSpc>
            </a:pPr>
            <a:r>
              <a:rPr lang="zh-TW" altLang="en-US" sz="3800" b="1" dirty="0">
                <a:effectLst>
                  <a:outerShdw blurRad="38100" dist="38100" dir="2700000" algn="tl">
                    <a:srgbClr val="000000">
                      <a:alpha val="43137"/>
                    </a:srgbClr>
                  </a:outerShdw>
                </a:effectLst>
                <a:latin typeface="標楷體" panose="03000509000000000000" pitchFamily="65" charset="-120"/>
              </a:rPr>
              <a:t>許宗力大法官</a:t>
            </a:r>
            <a:r>
              <a:rPr lang="en-US" altLang="zh-TW" sz="3800" b="1" dirty="0">
                <a:effectLst>
                  <a:outerShdw blurRad="38100" dist="38100" dir="2700000" algn="tl">
                    <a:srgbClr val="000000">
                      <a:alpha val="43137"/>
                    </a:srgbClr>
                  </a:outerShdw>
                </a:effectLst>
                <a:latin typeface="標楷體" panose="03000509000000000000" pitchFamily="65" charset="-120"/>
              </a:rPr>
              <a:t> </a:t>
            </a:r>
            <a:r>
              <a:rPr lang="zh-TW" altLang="en-US" sz="3800" b="1" dirty="0">
                <a:effectLst>
                  <a:outerShdw blurRad="38100" dist="38100" dir="2700000" algn="tl">
                    <a:srgbClr val="000000">
                      <a:alpha val="43137"/>
                    </a:srgbClr>
                  </a:outerShdw>
                </a:effectLst>
                <a:latin typeface="標楷體" panose="03000509000000000000" pitchFamily="65" charset="-120"/>
              </a:rPr>
              <a:t>協同意見書</a:t>
            </a:r>
            <a:endParaRPr lang="en-US" altLang="zh-TW" sz="3800" b="1" dirty="0">
              <a:effectLst>
                <a:outerShdw blurRad="38100" dist="38100" dir="2700000" algn="tl">
                  <a:srgbClr val="000000">
                    <a:alpha val="43137"/>
                  </a:srgbClr>
                </a:outerShdw>
              </a:effectLst>
              <a:latin typeface="標楷體" panose="03000509000000000000" pitchFamily="65" charset="-120"/>
            </a:endParaRPr>
          </a:p>
          <a:p>
            <a:pPr lvl="1">
              <a:lnSpc>
                <a:spcPct val="120000"/>
              </a:lnSpc>
              <a:buFont typeface="Wingdings" panose="05000000000000000000" pitchFamily="2" charset="2"/>
              <a:buChar char="l"/>
            </a:pPr>
            <a:r>
              <a:rPr lang="zh-TW" altLang="en-US" sz="3400" dirty="0">
                <a:latin typeface="標楷體" charset="0"/>
                <a:ea typeface="標楷體" charset="0"/>
                <a:cs typeface="標楷體" charset="0"/>
              </a:rPr>
              <a:t>一、抽象善良風俗不應遽認為合憲之重要立法</a:t>
            </a:r>
            <a:r>
              <a:rPr lang="zh-TW" altLang="en-US" sz="3400" dirty="0">
                <a:latin typeface="標楷體" charset="0"/>
                <a:ea typeface="標楷體" charset="0"/>
                <a:cs typeface="標楷體" charset="0"/>
              </a:rPr>
              <a:t>目的</a:t>
            </a:r>
            <a:endParaRPr lang="en-US" altLang="zh-TW" sz="3400" dirty="0">
              <a:latin typeface="標楷體" charset="0"/>
              <a:ea typeface="標楷體" charset="0"/>
              <a:cs typeface="標楷體" charset="0"/>
            </a:endParaRPr>
          </a:p>
          <a:p>
            <a:pPr marL="722313" lvl="1">
              <a:lnSpc>
                <a:spcPct val="120000"/>
              </a:lnSpc>
              <a:buFont typeface="Wingdings" panose="05000000000000000000" pitchFamily="2" charset="2"/>
              <a:buChar char="p"/>
            </a:pPr>
            <a:r>
              <a:rPr lang="zh-TW" altLang="en-US" sz="2700" dirty="0">
                <a:latin typeface="標楷體" charset="0"/>
                <a:ea typeface="標楷體" charset="0"/>
                <a:cs typeface="標楷體" charset="0"/>
              </a:rPr>
              <a:t>「系爭規定</a:t>
            </a:r>
            <a:r>
              <a:rPr lang="en-US" altLang="zh-TW" sz="2700" dirty="0">
                <a:latin typeface="標楷體" charset="0"/>
                <a:ea typeface="標楷體" charset="0"/>
                <a:cs typeface="標楷體" charset="0"/>
              </a:rPr>
              <a:t>……</a:t>
            </a:r>
            <a:r>
              <a:rPr lang="zh-TW" altLang="en-US" sz="2700" dirty="0">
                <a:latin typeface="標楷體" charset="0"/>
                <a:ea typeface="標楷體" charset="0"/>
                <a:cs typeface="標楷體" charset="0"/>
              </a:rPr>
              <a:t>所謂社會善良風俗的意涵甚為</a:t>
            </a:r>
            <a:r>
              <a:rPr lang="zh-TW" altLang="en-US" sz="2700" b="1" u="sng" dirty="0">
                <a:effectLst>
                  <a:outerShdw blurRad="38100" dist="38100" dir="2700000" algn="tl">
                    <a:srgbClr val="000000">
                      <a:alpha val="43137"/>
                    </a:srgbClr>
                  </a:outerShdw>
                </a:effectLst>
                <a:latin typeface="標楷體" charset="0"/>
                <a:ea typeface="標楷體" charset="0"/>
                <a:cs typeface="標楷體" charset="0"/>
              </a:rPr>
              <a:t>抽象模糊</a:t>
            </a:r>
            <a:r>
              <a:rPr lang="en-US" altLang="zh-TW" sz="2700" dirty="0">
                <a:latin typeface="標楷體" charset="0"/>
                <a:ea typeface="標楷體" charset="0"/>
                <a:cs typeface="標楷體" charset="0"/>
              </a:rPr>
              <a:t>……</a:t>
            </a:r>
            <a:r>
              <a:rPr lang="zh-TW" altLang="en-US" sz="2700" dirty="0">
                <a:latin typeface="標楷體" charset="0"/>
                <a:ea typeface="標楷體" charset="0"/>
                <a:cs typeface="標楷體" charset="0"/>
              </a:rPr>
              <a:t>以國家公權力將特定時空中多數人恰巧接受的風俗，強加於所有社會成員之上，可能是多麼危險的</a:t>
            </a:r>
            <a:r>
              <a:rPr lang="zh-TW" altLang="en-US" sz="2700" b="1" u="sng" dirty="0">
                <a:effectLst>
                  <a:outerShdw blurRad="38100" dist="38100" dir="2700000" algn="tl">
                    <a:srgbClr val="000000">
                      <a:alpha val="43137"/>
                    </a:srgbClr>
                  </a:outerShdw>
                </a:effectLst>
                <a:latin typeface="標楷體" charset="0"/>
                <a:ea typeface="標楷體" charset="0"/>
                <a:cs typeface="標楷體" charset="0"/>
              </a:rPr>
              <a:t>權力濫用</a:t>
            </a:r>
            <a:r>
              <a:rPr lang="en-US" altLang="zh-TW" sz="2700" dirty="0" smtClean="0">
                <a:latin typeface="標楷體" charset="0"/>
                <a:ea typeface="標楷體" charset="0"/>
                <a:cs typeface="標楷體" charset="0"/>
              </a:rPr>
              <a:t>……</a:t>
            </a:r>
            <a:r>
              <a:rPr lang="zh-TW" altLang="en-US" sz="2700" dirty="0" smtClean="0">
                <a:latin typeface="標楷體" charset="0"/>
                <a:ea typeface="標楷體" charset="0"/>
                <a:cs typeface="標楷體" charset="0"/>
              </a:rPr>
              <a:t>。</a:t>
            </a:r>
            <a:endParaRPr lang="en-US" altLang="zh-TW" sz="2700" dirty="0">
              <a:latin typeface="標楷體" charset="0"/>
              <a:ea typeface="標楷體" charset="0"/>
              <a:cs typeface="標楷體" charset="0"/>
            </a:endParaRPr>
          </a:p>
          <a:p>
            <a:pPr marL="722313" lvl="1">
              <a:lnSpc>
                <a:spcPct val="120000"/>
              </a:lnSpc>
              <a:buFont typeface="Wingdings" panose="05000000000000000000" pitchFamily="2" charset="2"/>
              <a:buChar char="p"/>
            </a:pPr>
            <a:r>
              <a:rPr lang="zh-TW" altLang="en-US" sz="2700" dirty="0">
                <a:latin typeface="標楷體" charset="0"/>
                <a:ea typeface="標楷體" charset="0"/>
                <a:cs typeface="標楷體" charset="0"/>
              </a:rPr>
              <a:t>成年人間自願的性交易行為，若不涉及對於第三人</a:t>
            </a:r>
            <a:r>
              <a:rPr lang="zh-TW" altLang="en-US" sz="2700" b="1" u="sng" dirty="0">
                <a:effectLst>
                  <a:outerShdw blurRad="38100" dist="38100" dir="2700000" algn="tl">
                    <a:srgbClr val="000000">
                      <a:alpha val="43137"/>
                    </a:srgbClr>
                  </a:outerShdw>
                </a:effectLst>
                <a:latin typeface="標楷體" charset="0"/>
                <a:ea typeface="標楷體" charset="0"/>
                <a:cs typeface="標楷體" charset="0"/>
              </a:rPr>
              <a:t>具體利益的侵害</a:t>
            </a:r>
            <a:r>
              <a:rPr lang="en-US" altLang="zh-TW" sz="2700" dirty="0">
                <a:latin typeface="標楷體" charset="0"/>
                <a:ea typeface="標楷體" charset="0"/>
                <a:cs typeface="標楷體" charset="0"/>
              </a:rPr>
              <a:t>……</a:t>
            </a:r>
            <a:r>
              <a:rPr lang="zh-TW" altLang="en-US" sz="2700" dirty="0">
                <a:latin typeface="標楷體" charset="0"/>
                <a:ea typeface="標楷體" charset="0"/>
                <a:cs typeface="標楷體" charset="0"/>
              </a:rPr>
              <a:t>國家亦不得僅因多數人輕賤涉及金錢交換的性行為，而以刑罰非難之</a:t>
            </a:r>
            <a:r>
              <a:rPr lang="en-US" altLang="zh-TW" sz="2700" dirty="0" smtClean="0">
                <a:latin typeface="標楷體" charset="0"/>
                <a:ea typeface="標楷體" charset="0"/>
                <a:cs typeface="標楷體" charset="0"/>
              </a:rPr>
              <a:t>……</a:t>
            </a:r>
            <a:r>
              <a:rPr lang="zh-TW" altLang="en-US" sz="2700" dirty="0" smtClean="0">
                <a:latin typeface="標楷體" charset="0"/>
                <a:ea typeface="標楷體" charset="0"/>
                <a:cs typeface="標楷體" charset="0"/>
              </a:rPr>
              <a:t>。</a:t>
            </a:r>
            <a:endParaRPr lang="en-US" altLang="zh-TW" sz="2700" dirty="0">
              <a:latin typeface="標楷體" charset="0"/>
              <a:ea typeface="標楷體" charset="0"/>
              <a:cs typeface="標楷體" charset="0"/>
            </a:endParaRPr>
          </a:p>
          <a:p>
            <a:pPr marL="722313" lvl="1">
              <a:lnSpc>
                <a:spcPct val="120000"/>
              </a:lnSpc>
              <a:buFont typeface="Wingdings" panose="05000000000000000000" pitchFamily="2" charset="2"/>
              <a:buChar char="p"/>
            </a:pPr>
            <a:r>
              <a:rPr lang="zh-TW" altLang="en-US" sz="2700" dirty="0">
                <a:latin typeface="標楷體" charset="0"/>
                <a:ea typeface="標楷體" charset="0"/>
                <a:cs typeface="標楷體" charset="0"/>
              </a:rPr>
              <a:t>國家並非不能管制性交易</a:t>
            </a:r>
            <a:r>
              <a:rPr lang="en-US" altLang="zh-TW" sz="2700" dirty="0">
                <a:latin typeface="標楷體" charset="0"/>
                <a:ea typeface="標楷體" charset="0"/>
                <a:cs typeface="標楷體" charset="0"/>
              </a:rPr>
              <a:t>……</a:t>
            </a:r>
            <a:r>
              <a:rPr lang="zh-TW" altLang="en-US" sz="2700" dirty="0">
                <a:latin typeface="標楷體" charset="0"/>
                <a:ea typeface="標楷體" charset="0"/>
                <a:cs typeface="標楷體" charset="0"/>
              </a:rPr>
              <a:t>如果本件能將抽象的性道德感情或善良風俗，轉化為對上述</a:t>
            </a:r>
            <a:r>
              <a:rPr lang="zh-TW" altLang="en-US" sz="2700" b="1" u="sng" dirty="0">
                <a:effectLst>
                  <a:outerShdw blurRad="38100" dist="38100" dir="2700000" algn="tl">
                    <a:srgbClr val="000000">
                      <a:alpha val="43137"/>
                    </a:srgbClr>
                  </a:outerShdw>
                </a:effectLst>
                <a:latin typeface="標楷體" charset="0"/>
                <a:ea typeface="標楷體" charset="0"/>
                <a:cs typeface="標楷體" charset="0"/>
              </a:rPr>
              <a:t>具體利益的保護</a:t>
            </a:r>
            <a:r>
              <a:rPr lang="zh-TW" altLang="en-US" sz="2700" dirty="0">
                <a:latin typeface="標楷體" charset="0"/>
                <a:ea typeface="標楷體" charset="0"/>
                <a:cs typeface="標楷體" charset="0"/>
              </a:rPr>
              <a:t>，便得以之為合憲的立法目的</a:t>
            </a:r>
            <a:r>
              <a:rPr lang="en-US" altLang="zh-TW" sz="2700" dirty="0">
                <a:latin typeface="標楷體" charset="0"/>
                <a:ea typeface="標楷體" charset="0"/>
                <a:cs typeface="標楷體" charset="0"/>
              </a:rPr>
              <a:t>……</a:t>
            </a:r>
            <a:r>
              <a:rPr lang="zh-TW" altLang="en-US" sz="2700" dirty="0">
                <a:latin typeface="標楷體" charset="0"/>
                <a:ea typeface="標楷體" charset="0"/>
                <a:cs typeface="標楷體" charset="0"/>
              </a:rPr>
              <a:t>不過</a:t>
            </a:r>
            <a:r>
              <a:rPr lang="en-US" altLang="zh-TW" sz="2700" dirty="0">
                <a:latin typeface="標楷體" charset="0"/>
                <a:ea typeface="標楷體" charset="0"/>
                <a:cs typeface="標楷體" charset="0"/>
              </a:rPr>
              <a:t>……</a:t>
            </a:r>
            <a:r>
              <a:rPr lang="zh-TW" altLang="en-US" sz="2700" dirty="0">
                <a:latin typeface="標楷體" charset="0"/>
                <a:ea typeface="標楷體" charset="0"/>
                <a:cs typeface="標楷體" charset="0"/>
              </a:rPr>
              <a:t>是否符合</a:t>
            </a:r>
            <a:r>
              <a:rPr lang="zh-TW" altLang="en-US" sz="2700" b="1" u="sng" dirty="0">
                <a:effectLst>
                  <a:outerShdw blurRad="38100" dist="38100" dir="2700000" algn="tl">
                    <a:srgbClr val="000000">
                      <a:alpha val="43137"/>
                    </a:srgbClr>
                  </a:outerShdw>
                </a:effectLst>
                <a:latin typeface="標楷體" charset="0"/>
                <a:ea typeface="標楷體" charset="0"/>
                <a:cs typeface="標楷體" charset="0"/>
              </a:rPr>
              <a:t>立法者原意</a:t>
            </a:r>
            <a:r>
              <a:rPr lang="zh-TW" altLang="en-US" sz="2700" dirty="0">
                <a:latin typeface="標楷體" charset="0"/>
                <a:ea typeface="標楷體" charset="0"/>
                <a:cs typeface="標楷體" charset="0"/>
              </a:rPr>
              <a:t>，本席亦感疑慮</a:t>
            </a:r>
            <a:r>
              <a:rPr lang="en-US" altLang="zh-TW" sz="2700" dirty="0" smtClean="0">
                <a:latin typeface="標楷體" charset="0"/>
                <a:ea typeface="標楷體" charset="0"/>
                <a:cs typeface="標楷體" charset="0"/>
              </a:rPr>
              <a:t>……</a:t>
            </a:r>
            <a:r>
              <a:rPr lang="zh-TW" altLang="en-US" sz="2700" dirty="0" smtClean="0">
                <a:latin typeface="標楷體" charset="0"/>
                <a:ea typeface="標楷體" charset="0"/>
                <a:cs typeface="標楷體" charset="0"/>
              </a:rPr>
              <a:t>。」</a:t>
            </a:r>
            <a:endParaRPr lang="zh-TW" altLang="en-US" sz="2700" dirty="0">
              <a:latin typeface="標楷體" charset="0"/>
              <a:ea typeface="標楷體" charset="0"/>
              <a:cs typeface="標楷體" charset="0"/>
            </a:endParaRPr>
          </a:p>
          <a:p>
            <a:pPr lvl="1">
              <a:lnSpc>
                <a:spcPct val="120000"/>
              </a:lnSpc>
            </a:pPr>
            <a:endParaRPr lang="zh-TW" altLang="en-US" sz="2000" dirty="0">
              <a:latin typeface="標楷體" charset="0"/>
              <a:ea typeface="標楷體" charset="0"/>
              <a:cs typeface="標楷體" charset="0"/>
            </a:endParaRPr>
          </a:p>
          <a:p>
            <a:pPr lvl="1">
              <a:lnSpc>
                <a:spcPct val="12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206601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a:effectLst>
                  <a:outerShdw blurRad="38100" dist="38100" dir="2700000" algn="tl">
                    <a:srgbClr val="000000">
                      <a:alpha val="43137"/>
                    </a:srgbClr>
                  </a:outerShdw>
                </a:effectLst>
                <a:latin typeface="標楷體" panose="03000509000000000000" pitchFamily="65" charset="-120"/>
              </a:rPr>
              <a:t>許宗力大法官</a:t>
            </a:r>
            <a:r>
              <a:rPr lang="en-US" altLang="zh-TW" b="1" dirty="0">
                <a:effectLst>
                  <a:outerShdw blurRad="38100" dist="38100" dir="2700000" algn="tl">
                    <a:srgbClr val="000000">
                      <a:alpha val="43137"/>
                    </a:srgbClr>
                  </a:outerShdw>
                </a:effectLst>
                <a:latin typeface="標楷體" panose="03000509000000000000" pitchFamily="65" charset="-120"/>
              </a:rPr>
              <a:t> </a:t>
            </a:r>
            <a:r>
              <a:rPr lang="zh-TW" altLang="en-US" b="1" dirty="0">
                <a:effectLst>
                  <a:outerShdw blurRad="38100" dist="38100" dir="2700000" algn="tl">
                    <a:srgbClr val="000000">
                      <a:alpha val="43137"/>
                    </a:srgbClr>
                  </a:outerShdw>
                </a:effectLst>
                <a:latin typeface="標楷體" panose="03000509000000000000" pitchFamily="65" charset="-120"/>
              </a:rPr>
              <a:t>協同意見書</a:t>
            </a:r>
            <a:endParaRPr lang="en-US" altLang="zh-TW" b="1" dirty="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a:latin typeface="標楷體" charset="0"/>
                <a:ea typeface="標楷體" charset="0"/>
                <a:cs typeface="標楷體" charset="0"/>
              </a:rPr>
              <a:t>一、抽象善良風俗不應遽認為合憲之重要立法</a:t>
            </a:r>
            <a:r>
              <a:rPr lang="zh-TW" altLang="en-US" dirty="0">
                <a:latin typeface="標楷體" charset="0"/>
                <a:ea typeface="標楷體" charset="0"/>
                <a:cs typeface="標楷體" charset="0"/>
              </a:rPr>
              <a:t>目的</a:t>
            </a:r>
            <a:endParaRPr lang="en-US" altLang="zh-TW" dirty="0">
              <a:latin typeface="標楷體" charset="0"/>
              <a:ea typeface="標楷體" charset="0"/>
              <a:cs typeface="標楷體" charset="0"/>
            </a:endParaRPr>
          </a:p>
          <a:p>
            <a:pPr marL="722313" lvl="1">
              <a:lnSpc>
                <a:spcPct val="100000"/>
              </a:lnSpc>
              <a:buFont typeface="Wingdings" panose="05000000000000000000" pitchFamily="2" charset="2"/>
              <a:buChar char="p"/>
            </a:pPr>
            <a:r>
              <a:rPr lang="zh-TW" altLang="en-US" sz="1800" dirty="0">
                <a:latin typeface="標楷體" charset="0"/>
                <a:ea typeface="標楷體" charset="0"/>
                <a:cs typeface="標楷體" charset="0"/>
              </a:rPr>
              <a:t>「</a:t>
            </a:r>
            <a:r>
              <a:rPr lang="en-US" altLang="zh-TW" sz="1800" dirty="0">
                <a:latin typeface="標楷體" charset="0"/>
                <a:ea typeface="標楷體" charset="0"/>
                <a:cs typeface="標楷體" charset="0"/>
              </a:rPr>
              <a:t>……</a:t>
            </a:r>
            <a:r>
              <a:rPr lang="zh-TW" altLang="en-US" sz="1800" dirty="0">
                <a:latin typeface="標楷體" charset="0"/>
                <a:ea typeface="標楷體" charset="0"/>
                <a:cs typeface="標楷體" charset="0"/>
              </a:rPr>
              <a:t>社會多數人廣泛認同的社會風俗，不一定能通過憲法價值</a:t>
            </a:r>
            <a:r>
              <a:rPr lang="zh-TW" altLang="en-US" sz="1800" dirty="0">
                <a:latin typeface="標楷體" charset="0"/>
                <a:ea typeface="標楷體" charset="0"/>
                <a:cs typeface="標楷體" charset="0"/>
              </a:rPr>
              <a:t>體系 的</a:t>
            </a:r>
            <a:r>
              <a:rPr lang="zh-TW" altLang="en-US" sz="1800" dirty="0">
                <a:latin typeface="標楷體" charset="0"/>
                <a:ea typeface="標楷體" charset="0"/>
                <a:cs typeface="標楷體" charset="0"/>
              </a:rPr>
              <a:t>檢驗，又即使某種道德觀念合於憲法的價值秩序，也不意謂國家即得運用刑罰，制裁背離該道德觀念的行為，而必須進一步檢視在此有無</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具體的法益受侵害</a:t>
            </a:r>
            <a:r>
              <a:rPr lang="zh-TW" altLang="en-US" sz="1800" dirty="0">
                <a:latin typeface="標楷體" charset="0"/>
                <a:ea typeface="標楷體" charset="0"/>
                <a:cs typeface="標楷體" charset="0"/>
              </a:rPr>
              <a:t>。自由社會要求公民肩負彼此寬容的義務，有時這意謂著</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必須接受道德立場上的敵人當我們的鄰居</a:t>
            </a:r>
            <a:r>
              <a:rPr lang="zh-TW" altLang="en-US" sz="1800" dirty="0">
                <a:latin typeface="標楷體" charset="0"/>
                <a:ea typeface="標楷體" charset="0"/>
                <a:cs typeface="標楷體" charset="0"/>
              </a:rPr>
              <a:t>。」</a:t>
            </a:r>
          </a:p>
          <a:p>
            <a:pPr lvl="1">
              <a:lnSpc>
                <a:spcPct val="100000"/>
              </a:lnSpc>
            </a:pPr>
            <a:endParaRPr lang="zh-TW" altLang="en-US" sz="2000"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3920500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77500" lnSpcReduction="20000"/>
          </a:bodyPr>
          <a:lstStyle/>
          <a:p>
            <a:pPr>
              <a:lnSpc>
                <a:spcPct val="120000"/>
              </a:lnSpc>
            </a:pPr>
            <a:r>
              <a:rPr lang="zh-TW" altLang="en-US" sz="3100" b="1" dirty="0">
                <a:effectLst>
                  <a:outerShdw blurRad="38100" dist="38100" dir="2700000" algn="tl">
                    <a:srgbClr val="000000">
                      <a:alpha val="43137"/>
                    </a:srgbClr>
                  </a:outerShdw>
                </a:effectLst>
                <a:latin typeface="標楷體" panose="03000509000000000000" pitchFamily="65" charset="-120"/>
              </a:rPr>
              <a:t>許宗力大法官</a:t>
            </a:r>
            <a:r>
              <a:rPr lang="en-US" altLang="zh-TW" sz="3100" b="1" dirty="0">
                <a:effectLst>
                  <a:outerShdw blurRad="38100" dist="38100" dir="2700000" algn="tl">
                    <a:srgbClr val="000000">
                      <a:alpha val="43137"/>
                    </a:srgbClr>
                  </a:outerShdw>
                </a:effectLst>
                <a:latin typeface="標楷體" panose="03000509000000000000" pitchFamily="65" charset="-120"/>
              </a:rPr>
              <a:t> </a:t>
            </a:r>
            <a:r>
              <a:rPr lang="zh-TW" altLang="en-US" sz="3100" b="1" dirty="0">
                <a:effectLst>
                  <a:outerShdw blurRad="38100" dist="38100" dir="2700000" algn="tl">
                    <a:srgbClr val="000000">
                      <a:alpha val="43137"/>
                    </a:srgbClr>
                  </a:outerShdw>
                </a:effectLst>
                <a:latin typeface="標楷體" panose="03000509000000000000" pitchFamily="65" charset="-120"/>
              </a:rPr>
              <a:t>協同意見書</a:t>
            </a:r>
            <a:endParaRPr lang="en-US" altLang="zh-TW" sz="3100" b="1" dirty="0">
              <a:effectLst>
                <a:outerShdw blurRad="38100" dist="38100" dir="2700000" algn="tl">
                  <a:srgbClr val="000000">
                    <a:alpha val="43137"/>
                  </a:srgbClr>
                </a:outerShdw>
              </a:effectLst>
              <a:latin typeface="標楷體" panose="03000509000000000000" pitchFamily="65" charset="-120"/>
            </a:endParaRPr>
          </a:p>
          <a:p>
            <a:pPr lvl="1">
              <a:lnSpc>
                <a:spcPct val="120000"/>
              </a:lnSpc>
              <a:buFont typeface="Wingdings" panose="05000000000000000000" pitchFamily="2" charset="2"/>
              <a:buChar char="l"/>
            </a:pPr>
            <a:r>
              <a:rPr lang="zh-TW" altLang="en-US" sz="2700" dirty="0">
                <a:latin typeface="標楷體" charset="0"/>
                <a:ea typeface="標楷體" charset="0"/>
                <a:cs typeface="標楷體" charset="0"/>
                <a:sym typeface="Wingdings" charset="0"/>
              </a:rPr>
              <a:t>二</a:t>
            </a:r>
            <a:r>
              <a:rPr lang="zh-TW" altLang="en-US" sz="2700" dirty="0">
                <a:latin typeface="標楷體" charset="0"/>
                <a:ea typeface="標楷體" charset="0"/>
                <a:cs typeface="標楷體" charset="0"/>
              </a:rPr>
              <a:t>、系爭規定涉及間接之性別差別</a:t>
            </a:r>
            <a:r>
              <a:rPr lang="zh-TW" altLang="en-US" sz="2700" dirty="0">
                <a:latin typeface="標楷體" charset="0"/>
                <a:ea typeface="標楷體" charset="0"/>
                <a:cs typeface="標楷體" charset="0"/>
              </a:rPr>
              <a:t>待遇</a:t>
            </a:r>
            <a:endParaRPr lang="en-US" altLang="zh-TW" sz="2700" dirty="0">
              <a:latin typeface="標楷體" charset="0"/>
              <a:ea typeface="標楷體" charset="0"/>
              <a:cs typeface="標楷體" charset="0"/>
            </a:endParaRPr>
          </a:p>
          <a:p>
            <a:pPr marL="722313" lvl="1">
              <a:lnSpc>
                <a:spcPct val="120000"/>
              </a:lnSpc>
              <a:buFont typeface="Wingdings" panose="05000000000000000000" pitchFamily="2" charset="2"/>
              <a:buChar char="p"/>
            </a:pPr>
            <a:r>
              <a:rPr lang="zh-TW" altLang="en-US" sz="2300" dirty="0">
                <a:latin typeface="標楷體" charset="0"/>
                <a:ea typeface="標楷體" charset="0"/>
                <a:cs typeface="標楷體" charset="0"/>
              </a:rPr>
              <a:t>「</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規範上</a:t>
            </a:r>
            <a:r>
              <a:rPr lang="zh-TW" altLang="en-US" sz="2300" dirty="0">
                <a:latin typeface="標楷體" charset="0"/>
                <a:ea typeface="標楷體" charset="0"/>
                <a:cs typeface="標楷體" charset="0"/>
              </a:rPr>
              <a:t>非以性別作為差別待遇基準的法律，如果</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實際施行的結果</a:t>
            </a:r>
            <a:r>
              <a:rPr lang="zh-TW" altLang="en-US" sz="2300" dirty="0">
                <a:latin typeface="標楷體" charset="0"/>
                <a:ea typeface="標楷體" charset="0"/>
                <a:cs typeface="標楷體" charset="0"/>
              </a:rPr>
              <a:t>，在男女間產生非常懸殊的效應，尤其是對女性構成特別不利的影響，即可能涉及</a:t>
            </a:r>
            <a:r>
              <a:rPr lang="zh-TW" altLang="en-US" sz="2300" b="1" u="sng" dirty="0" smtClean="0">
                <a:effectLst>
                  <a:outerShdw blurRad="38100" dist="38100" dir="2700000" algn="tl">
                    <a:srgbClr val="000000">
                      <a:alpha val="43137"/>
                    </a:srgbClr>
                  </a:outerShdw>
                </a:effectLst>
                <a:latin typeface="標楷體" charset="0"/>
                <a:ea typeface="標楷體" charset="0"/>
                <a:cs typeface="標楷體" charset="0"/>
              </a:rPr>
              <a:t>間接</a:t>
            </a:r>
            <a:r>
              <a:rPr lang="zh-TW" altLang="en-US" sz="2300" b="1" dirty="0" smtClean="0">
                <a:ea typeface="標楷體" charset="0"/>
              </a:rPr>
              <a:t> </a:t>
            </a:r>
            <a:r>
              <a:rPr lang="en-US" altLang="zh-TW" sz="2300" dirty="0" smtClean="0">
                <a:ea typeface="標楷體" charset="0"/>
              </a:rPr>
              <a:t>(indirect)</a:t>
            </a:r>
            <a:r>
              <a:rPr lang="zh-TW" altLang="en-US" sz="2300" dirty="0" smtClean="0">
                <a:ea typeface="標楷體" charset="0"/>
              </a:rPr>
              <a:t> </a:t>
            </a:r>
            <a:r>
              <a:rPr lang="zh-TW" altLang="en-US" sz="2300" dirty="0" smtClean="0">
                <a:latin typeface="標楷體" charset="0"/>
                <a:ea typeface="標楷體" charset="0"/>
                <a:cs typeface="標楷體" charset="0"/>
              </a:rPr>
              <a:t>或</a:t>
            </a:r>
            <a:r>
              <a:rPr lang="zh-TW" altLang="en-US" sz="2300" b="1" u="sng" dirty="0" smtClean="0">
                <a:effectLst>
                  <a:outerShdw blurRad="38100" dist="38100" dir="2700000" algn="tl">
                    <a:srgbClr val="000000">
                      <a:alpha val="43137"/>
                    </a:srgbClr>
                  </a:outerShdw>
                </a:effectLst>
                <a:latin typeface="標楷體" charset="0"/>
                <a:ea typeface="標楷體" charset="0"/>
                <a:cs typeface="標楷體" charset="0"/>
              </a:rPr>
              <a:t>事實上</a:t>
            </a:r>
            <a:r>
              <a:rPr lang="zh-TW" altLang="en-US" sz="2300" b="1" dirty="0" smtClean="0">
                <a:ea typeface="標楷體" charset="0"/>
              </a:rPr>
              <a:t> </a:t>
            </a:r>
            <a:r>
              <a:rPr lang="en-US" altLang="zh-TW" sz="2300" dirty="0" smtClean="0">
                <a:ea typeface="標楷體" charset="0"/>
              </a:rPr>
              <a:t>(</a:t>
            </a:r>
            <a:r>
              <a:rPr lang="en-US" altLang="zh-TW" sz="2300" i="1" dirty="0" smtClean="0">
                <a:ea typeface="標楷體" charset="0"/>
              </a:rPr>
              <a:t>de facto</a:t>
            </a:r>
            <a:r>
              <a:rPr lang="en-US" altLang="zh-TW" sz="2300" dirty="0" smtClean="0">
                <a:ea typeface="標楷體" charset="0"/>
              </a:rPr>
              <a:t>)</a:t>
            </a:r>
            <a:r>
              <a:rPr lang="zh-TW" altLang="en-US" sz="2300" dirty="0" smtClean="0">
                <a:ea typeface="標楷體" charset="0"/>
              </a:rPr>
              <a:t> </a:t>
            </a:r>
            <a:r>
              <a:rPr lang="zh-TW" altLang="en-US" sz="2300" dirty="0" smtClean="0">
                <a:latin typeface="標楷體" charset="0"/>
                <a:ea typeface="標楷體" charset="0"/>
                <a:cs typeface="標楷體" charset="0"/>
              </a:rPr>
              <a:t>的</a:t>
            </a:r>
            <a:r>
              <a:rPr lang="zh-TW" altLang="en-US" sz="2300" dirty="0">
                <a:latin typeface="標楷體" charset="0"/>
                <a:ea typeface="標楷體" charset="0"/>
                <a:cs typeface="標楷體" charset="0"/>
              </a:rPr>
              <a:t>性別差別待遇</a:t>
            </a:r>
            <a:r>
              <a:rPr lang="en-US" altLang="zh-TW" sz="2300" dirty="0" smtClean="0">
                <a:latin typeface="標楷體" charset="0"/>
                <a:ea typeface="標楷體" charset="0"/>
                <a:cs typeface="標楷體" charset="0"/>
              </a:rPr>
              <a:t>……</a:t>
            </a:r>
            <a:r>
              <a:rPr lang="zh-TW" altLang="en-US" sz="2300" dirty="0" smtClean="0">
                <a:latin typeface="標楷體" charset="0"/>
                <a:ea typeface="標楷體" charset="0"/>
                <a:cs typeface="標楷體" charset="0"/>
              </a:rPr>
              <a:t>。</a:t>
            </a:r>
            <a:endParaRPr lang="en-US" altLang="zh-TW" sz="2300" dirty="0">
              <a:latin typeface="標楷體" charset="0"/>
              <a:ea typeface="標楷體" charset="0"/>
              <a:cs typeface="標楷體" charset="0"/>
            </a:endParaRPr>
          </a:p>
          <a:p>
            <a:pPr marL="722313" lvl="1">
              <a:lnSpc>
                <a:spcPct val="120000"/>
              </a:lnSpc>
              <a:buFont typeface="Wingdings" panose="05000000000000000000" pitchFamily="2" charset="2"/>
              <a:buChar char="p"/>
            </a:pPr>
            <a:r>
              <a:rPr lang="zh-TW" altLang="en-US" sz="2300" dirty="0">
                <a:latin typeface="標楷體" charset="0"/>
                <a:ea typeface="標楷體" charset="0"/>
                <a:cs typeface="標楷體" charset="0"/>
              </a:rPr>
              <a:t>認定間接之性別差別待遇存在與否</a:t>
            </a:r>
            <a:r>
              <a:rPr lang="en-US" altLang="zh-TW" sz="2300" dirty="0">
                <a:latin typeface="標楷體" charset="0"/>
                <a:ea typeface="標楷體" charset="0"/>
                <a:cs typeface="標楷體" charset="0"/>
              </a:rPr>
              <a:t>……</a:t>
            </a:r>
            <a:r>
              <a:rPr lang="zh-TW" altLang="en-US" sz="2300" dirty="0">
                <a:latin typeface="標楷體" charset="0"/>
                <a:ea typeface="標楷體" charset="0"/>
                <a:cs typeface="標楷體" charset="0"/>
              </a:rPr>
              <a:t>是要將</a:t>
            </a:r>
            <a:r>
              <a:rPr lang="en-US" altLang="zh-TW" sz="2300" dirty="0">
                <a:latin typeface="標楷體" charset="0"/>
                <a:ea typeface="標楷體" charset="0"/>
                <a:cs typeface="標楷體" charset="0"/>
              </a:rPr>
              <a:t>……</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規範現實</a:t>
            </a:r>
            <a:r>
              <a:rPr lang="zh-TW" altLang="en-US" sz="2300" dirty="0">
                <a:latin typeface="標楷體" charset="0"/>
                <a:ea typeface="標楷體" charset="0"/>
                <a:cs typeface="標楷體" charset="0"/>
              </a:rPr>
              <a:t>揭露出來</a:t>
            </a:r>
            <a:r>
              <a:rPr lang="en-US" altLang="zh-TW" sz="2300" dirty="0">
                <a:latin typeface="標楷體" charset="0"/>
                <a:ea typeface="標楷體" charset="0"/>
                <a:cs typeface="標楷體" charset="0"/>
              </a:rPr>
              <a:t>……</a:t>
            </a:r>
            <a:r>
              <a:rPr lang="zh-TW" altLang="en-US" sz="2300" dirty="0">
                <a:latin typeface="標楷體" charset="0"/>
                <a:ea typeface="標楷體" charset="0"/>
                <a:cs typeface="標楷體" charset="0"/>
              </a:rPr>
              <a:t>系爭規定</a:t>
            </a:r>
            <a:r>
              <a:rPr lang="en-US" altLang="zh-TW" sz="2300" dirty="0">
                <a:latin typeface="標楷體" charset="0"/>
                <a:ea typeface="標楷體" charset="0"/>
                <a:cs typeface="標楷體" charset="0"/>
              </a:rPr>
              <a:t>……</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表面性別中立</a:t>
            </a:r>
            <a:r>
              <a:rPr lang="en-US" altLang="zh-TW" sz="2300" dirty="0">
                <a:latin typeface="標楷體" charset="0"/>
                <a:ea typeface="標楷體" charset="0"/>
                <a:cs typeface="標楷體" charset="0"/>
              </a:rPr>
              <a:t>……</a:t>
            </a:r>
            <a:r>
              <a:rPr lang="zh-TW" altLang="en-US" sz="2300" dirty="0">
                <a:latin typeface="標楷體" charset="0"/>
                <a:ea typeface="標楷體" charset="0"/>
                <a:cs typeface="標楷體" charset="0"/>
              </a:rPr>
              <a:t>但在我國的脈絡中，對</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性工作者</a:t>
            </a:r>
            <a:r>
              <a:rPr lang="zh-TW" altLang="en-US" sz="2300" dirty="0">
                <a:latin typeface="標楷體" charset="0"/>
                <a:ea typeface="標楷體" charset="0"/>
                <a:cs typeface="標楷體" charset="0"/>
              </a:rPr>
              <a:t>的管制與處罰卻帶有非常濃厚的</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性別意涵</a:t>
            </a:r>
            <a:r>
              <a:rPr lang="en-US" altLang="zh-TW" sz="2300" dirty="0" smtClean="0">
                <a:latin typeface="標楷體" charset="0"/>
                <a:ea typeface="標楷體" charset="0"/>
                <a:cs typeface="標楷體" charset="0"/>
              </a:rPr>
              <a:t>……</a:t>
            </a:r>
            <a:r>
              <a:rPr lang="zh-TW" altLang="en-US" sz="2300" dirty="0" smtClean="0">
                <a:latin typeface="標楷體" charset="0"/>
                <a:ea typeface="標楷體" charset="0"/>
                <a:cs typeface="標楷體" charset="0"/>
              </a:rPr>
              <a:t>。</a:t>
            </a:r>
            <a:endParaRPr lang="en-US" altLang="zh-TW" sz="2300" dirty="0">
              <a:latin typeface="標楷體" charset="0"/>
              <a:ea typeface="標楷體" charset="0"/>
              <a:cs typeface="標楷體" charset="0"/>
            </a:endParaRPr>
          </a:p>
          <a:p>
            <a:pPr marL="722313" lvl="1">
              <a:lnSpc>
                <a:spcPct val="120000"/>
              </a:lnSpc>
              <a:buFont typeface="Wingdings" panose="05000000000000000000" pitchFamily="2" charset="2"/>
              <a:buChar char="p"/>
            </a:pPr>
            <a:r>
              <a:rPr lang="en-US" altLang="zh-TW" sz="2300" dirty="0">
                <a:latin typeface="標楷體" charset="0"/>
                <a:ea typeface="標楷體" charset="0"/>
                <a:cs typeface="標楷體" charset="0"/>
              </a:rPr>
              <a:t>……</a:t>
            </a:r>
            <a:r>
              <a:rPr lang="zh-TW" altLang="en-US" sz="2300" dirty="0">
                <a:latin typeface="標楷體" charset="0"/>
                <a:ea typeface="標楷體" charset="0"/>
                <a:cs typeface="標楷體" charset="0"/>
              </a:rPr>
              <a:t>參與性交易的性</a:t>
            </a:r>
            <a:r>
              <a:rPr lang="zh-TW" altLang="en-US" sz="2300" dirty="0" smtClean="0">
                <a:latin typeface="標楷體" charset="0"/>
                <a:ea typeface="標楷體" charset="0"/>
                <a:cs typeface="標楷體" charset="0"/>
              </a:rPr>
              <a:t>工作者</a:t>
            </a:r>
            <a:r>
              <a:rPr lang="zh-TW" altLang="en-US" sz="2300" dirty="0" smtClean="0">
                <a:ea typeface="標楷體" charset="0"/>
              </a:rPr>
              <a:t> </a:t>
            </a:r>
            <a:r>
              <a:rPr lang="en-US" altLang="zh-TW" sz="2300" dirty="0" smtClean="0">
                <a:latin typeface="標楷體" charset="0"/>
                <a:ea typeface="標楷體" charset="0"/>
                <a:cs typeface="標楷體" charset="0"/>
              </a:rPr>
              <a:t>(</a:t>
            </a:r>
            <a:r>
              <a:rPr lang="zh-TW" altLang="en-US" sz="2300" dirty="0" smtClean="0">
                <a:latin typeface="標楷體" charset="0"/>
                <a:ea typeface="標楷體" charset="0"/>
                <a:cs typeface="標楷體" charset="0"/>
              </a:rPr>
              <a:t>尤其是</a:t>
            </a:r>
            <a:r>
              <a:rPr lang="zh-TW" altLang="en-US" sz="2300" dirty="0">
                <a:latin typeface="標楷體" charset="0"/>
                <a:ea typeface="標楷體" charset="0"/>
                <a:cs typeface="標楷體" charset="0"/>
              </a:rPr>
              <a:t>遭到取締</a:t>
            </a:r>
            <a:r>
              <a:rPr lang="zh-TW" altLang="en-US" sz="2300" dirty="0" smtClean="0">
                <a:latin typeface="標楷體" charset="0"/>
                <a:ea typeface="標楷體" charset="0"/>
                <a:cs typeface="標楷體" charset="0"/>
              </a:rPr>
              <a:t>者</a:t>
            </a:r>
            <a:r>
              <a:rPr lang="en-US" altLang="zh-TW" sz="2300" dirty="0" smtClean="0">
                <a:latin typeface="標楷體" charset="0"/>
                <a:ea typeface="標楷體" charset="0"/>
                <a:cs typeface="標楷體" charset="0"/>
              </a:rPr>
              <a:t>)</a:t>
            </a:r>
            <a:r>
              <a:rPr lang="zh-TW" altLang="en-US" sz="2300" dirty="0" smtClean="0">
                <a:ea typeface="標楷體" charset="0"/>
              </a:rPr>
              <a:t> </a:t>
            </a:r>
            <a:r>
              <a:rPr lang="zh-TW" altLang="en-US" sz="2300" dirty="0" smtClean="0">
                <a:latin typeface="標楷體" charset="0"/>
                <a:ea typeface="標楷體" charset="0"/>
                <a:cs typeface="標楷體" charset="0"/>
              </a:rPr>
              <a:t>幾乎</a:t>
            </a:r>
            <a:r>
              <a:rPr lang="zh-TW" altLang="en-US" sz="2300" dirty="0">
                <a:latin typeface="標楷體" charset="0"/>
                <a:ea typeface="標楷體" charset="0"/>
                <a:cs typeface="標楷體" charset="0"/>
              </a:rPr>
              <a:t>均為</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女性</a:t>
            </a:r>
            <a:r>
              <a:rPr lang="en-US" altLang="zh-TW" sz="2300" dirty="0">
                <a:latin typeface="標楷體" charset="0"/>
                <a:ea typeface="標楷體" charset="0"/>
                <a:cs typeface="標楷體" charset="0"/>
              </a:rPr>
              <a:t>……</a:t>
            </a:r>
            <a:r>
              <a:rPr lang="zh-TW" altLang="en-US" sz="2300" dirty="0">
                <a:latin typeface="標楷體" charset="0"/>
                <a:ea typeface="標楷體" charset="0"/>
                <a:cs typeface="標楷體" charset="0"/>
              </a:rPr>
              <a:t>對女性產生</a:t>
            </a:r>
            <a:r>
              <a:rPr lang="zh-TW" altLang="en-US" sz="2300" b="1" u="sng" dirty="0">
                <a:effectLst>
                  <a:outerShdw blurRad="38100" dist="38100" dir="2700000" algn="tl">
                    <a:srgbClr val="000000">
                      <a:alpha val="43137"/>
                    </a:srgbClr>
                  </a:outerShdw>
                </a:effectLst>
                <a:latin typeface="標楷體" charset="0"/>
                <a:ea typeface="標楷體" charset="0"/>
                <a:cs typeface="標楷體" charset="0"/>
              </a:rPr>
              <a:t>極為懸殊之不利影響</a:t>
            </a:r>
            <a:r>
              <a:rPr lang="en-US" altLang="zh-TW" sz="2300" dirty="0" smtClean="0">
                <a:latin typeface="標楷體" charset="0"/>
                <a:ea typeface="標楷體" charset="0"/>
                <a:cs typeface="標楷體" charset="0"/>
              </a:rPr>
              <a:t>……</a:t>
            </a:r>
            <a:r>
              <a:rPr lang="zh-TW" altLang="en-US" sz="2300" dirty="0" smtClean="0">
                <a:latin typeface="標楷體" charset="0"/>
                <a:ea typeface="標楷體" charset="0"/>
                <a:cs typeface="標楷體" charset="0"/>
              </a:rPr>
              <a:t>。」</a:t>
            </a:r>
            <a:endParaRPr lang="zh-TW" altLang="en-US" sz="2300" dirty="0">
              <a:latin typeface="標楷體" charset="0"/>
              <a:ea typeface="標楷體" charset="0"/>
              <a:cs typeface="標楷體" charset="0"/>
            </a:endParaRPr>
          </a:p>
          <a:p>
            <a:pPr lvl="1">
              <a:lnSpc>
                <a:spcPct val="120000"/>
              </a:lnSpc>
            </a:pPr>
            <a:endParaRPr lang="zh-TW" altLang="en-US" sz="2000" dirty="0">
              <a:latin typeface="標楷體" charset="0"/>
              <a:ea typeface="標楷體" charset="0"/>
              <a:cs typeface="標楷體" charset="0"/>
            </a:endParaRPr>
          </a:p>
          <a:p>
            <a:pPr lvl="1">
              <a:lnSpc>
                <a:spcPct val="12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3982113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許宗力大法官</a:t>
            </a:r>
            <a:r>
              <a:rPr lang="en-US" altLang="zh-TW" b="1" dirty="0" smtClean="0">
                <a:effectLst>
                  <a:outerShdw blurRad="38100" dist="38100" dir="2700000" algn="tl">
                    <a:srgbClr val="000000">
                      <a:alpha val="43137"/>
                    </a:srgbClr>
                  </a:outerShdw>
                </a:effectLst>
                <a:latin typeface="標楷體" panose="03000509000000000000" pitchFamily="65" charset="-120"/>
              </a:rPr>
              <a:t> </a:t>
            </a:r>
            <a:r>
              <a:rPr lang="zh-TW" altLang="en-US" b="1" dirty="0" smtClean="0">
                <a:effectLst>
                  <a:outerShdw blurRad="38100" dist="38100" dir="2700000" algn="tl">
                    <a:srgbClr val="000000">
                      <a:alpha val="43137"/>
                    </a:srgbClr>
                  </a:outerShdw>
                </a:effectLst>
                <a:latin typeface="標楷體" panose="03000509000000000000" pitchFamily="65" charset="-120"/>
              </a:rPr>
              <a:t>協同意見書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10000"/>
              </a:lnSpc>
              <a:buFont typeface="Wingdings" panose="05000000000000000000" pitchFamily="2" charset="2"/>
              <a:buChar char="l"/>
            </a:pPr>
            <a:r>
              <a:rPr lang="zh-TW" altLang="en-US" dirty="0">
                <a:latin typeface="標楷體" charset="0"/>
                <a:ea typeface="標楷體" charset="0"/>
                <a:cs typeface="標楷體" charset="0"/>
                <a:sym typeface="Wingdings" charset="0"/>
              </a:rPr>
              <a:t>二</a:t>
            </a:r>
            <a:r>
              <a:rPr lang="zh-TW" altLang="en-US" dirty="0">
                <a:latin typeface="標楷體" charset="0"/>
                <a:ea typeface="標楷體" charset="0"/>
                <a:cs typeface="標楷體" charset="0"/>
              </a:rPr>
              <a:t>、系爭規定涉及間接之性別差別待遇</a:t>
            </a:r>
            <a:endParaRPr lang="en-US" altLang="zh-TW" dirty="0">
              <a:latin typeface="標楷體" charset="0"/>
              <a:ea typeface="標楷體" charset="0"/>
              <a:cs typeface="標楷體" charset="0"/>
            </a:endParaRPr>
          </a:p>
          <a:p>
            <a:pPr marL="722313" lvl="1">
              <a:lnSpc>
                <a:spcPct val="110000"/>
              </a:lnSpc>
              <a:buFont typeface="Wingdings" panose="05000000000000000000" pitchFamily="2" charset="2"/>
              <a:buChar char="p"/>
            </a:pPr>
            <a:r>
              <a:rPr lang="zh-TW" altLang="en-US" sz="1800" dirty="0">
                <a:ea typeface="標楷體" charset="0"/>
              </a:rPr>
              <a:t>「或有謂性工作者乃常業從事性交易，而顧客僅偶一為之，因此前者較易危害國民健康</a:t>
            </a:r>
            <a:r>
              <a:rPr lang="en-US" altLang="zh-TW" sz="1800" dirty="0">
                <a:ea typeface="標楷體" charset="0"/>
              </a:rPr>
              <a:t>……</a:t>
            </a:r>
            <a:r>
              <a:rPr lang="zh-TW" altLang="en-US" sz="1800" dirty="0">
                <a:ea typeface="標楷體" charset="0"/>
              </a:rPr>
              <a:t>實則有相當比例的尋芳客慣常地尋求性服務</a:t>
            </a:r>
            <a:r>
              <a:rPr lang="en-US" altLang="zh-TW" sz="1800" dirty="0">
                <a:ea typeface="標楷體" charset="0"/>
              </a:rPr>
              <a:t>……</a:t>
            </a:r>
            <a:r>
              <a:rPr lang="zh-TW" altLang="en-US" sz="1800" dirty="0">
                <a:ea typeface="標楷體" charset="0"/>
              </a:rPr>
              <a:t>正因</a:t>
            </a:r>
            <a:r>
              <a:rPr lang="zh-TW" altLang="en-US" sz="1800" b="1" u="sng" dirty="0">
                <a:effectLst>
                  <a:outerShdw blurRad="38100" dist="38100" dir="2700000" algn="tl">
                    <a:srgbClr val="000000">
                      <a:alpha val="43137"/>
                    </a:srgbClr>
                  </a:outerShdw>
                </a:effectLst>
                <a:ea typeface="標楷體" charset="0"/>
              </a:rPr>
              <a:t>性工作者</a:t>
            </a:r>
            <a:r>
              <a:rPr lang="zh-TW" altLang="en-US" sz="1800" dirty="0">
                <a:ea typeface="標楷體" charset="0"/>
              </a:rPr>
              <a:t>乃常業性地從事性交易，因此</a:t>
            </a:r>
            <a:r>
              <a:rPr lang="zh-TW" altLang="en-US" sz="1800" b="1" u="sng" dirty="0">
                <a:effectLst>
                  <a:outerShdw blurRad="38100" dist="38100" dir="2700000" algn="tl">
                    <a:srgbClr val="000000">
                      <a:alpha val="43137"/>
                    </a:srgbClr>
                  </a:outerShdw>
                </a:effectLst>
                <a:ea typeface="標楷體" charset="0"/>
              </a:rPr>
              <a:t>更有可能謹慎採取安全性行為</a:t>
            </a:r>
            <a:r>
              <a:rPr lang="en-US" altLang="zh-TW" sz="1800" dirty="0" smtClean="0">
                <a:ea typeface="標楷體" charset="0"/>
              </a:rPr>
              <a:t>……</a:t>
            </a:r>
            <a:r>
              <a:rPr lang="zh-TW" altLang="en-US" sz="1800" dirty="0" smtClean="0">
                <a:ea typeface="標楷體" charset="0"/>
              </a:rPr>
              <a:t>。</a:t>
            </a:r>
            <a:endParaRPr lang="en-US" altLang="zh-TW" sz="1800" dirty="0">
              <a:ea typeface="標楷體" charset="0"/>
            </a:endParaRPr>
          </a:p>
          <a:p>
            <a:pPr marL="722313" lvl="1">
              <a:lnSpc>
                <a:spcPct val="110000"/>
              </a:lnSpc>
              <a:buFont typeface="Wingdings" panose="05000000000000000000" pitchFamily="2" charset="2"/>
              <a:buChar char="p"/>
            </a:pPr>
            <a:r>
              <a:rPr lang="en-US" altLang="zh-TW" sz="1800" dirty="0">
                <a:ea typeface="標楷體" charset="0"/>
              </a:rPr>
              <a:t>……</a:t>
            </a:r>
            <a:r>
              <a:rPr lang="zh-TW" altLang="en-US" sz="1800" dirty="0">
                <a:ea typeface="標楷體" charset="0"/>
              </a:rPr>
              <a:t>國家單獨非難女性性工作者</a:t>
            </a:r>
            <a:r>
              <a:rPr lang="en-US" altLang="zh-TW" sz="1800" dirty="0">
                <a:ea typeface="標楷體" charset="0"/>
              </a:rPr>
              <a:t>……</a:t>
            </a:r>
            <a:r>
              <a:rPr lang="zh-TW" altLang="en-US" sz="1800" dirty="0">
                <a:ea typeface="標楷體" charset="0"/>
              </a:rPr>
              <a:t>反映了對兩性的</a:t>
            </a:r>
            <a:r>
              <a:rPr lang="zh-TW" altLang="en-US" sz="1800" b="1" u="sng" dirty="0">
                <a:effectLst>
                  <a:outerShdw blurRad="38100" dist="38100" dir="2700000" algn="tl">
                    <a:srgbClr val="000000">
                      <a:alpha val="43137"/>
                    </a:srgbClr>
                  </a:outerShdw>
                </a:effectLst>
                <a:ea typeface="標楷體" charset="0"/>
              </a:rPr>
              <a:t>雙重道德標準</a:t>
            </a:r>
            <a:r>
              <a:rPr lang="en-US" altLang="zh-TW" sz="1800" dirty="0">
                <a:ea typeface="標楷體" charset="0"/>
              </a:rPr>
              <a:t>……</a:t>
            </a:r>
            <a:r>
              <a:rPr lang="zh-TW" altLang="en-US" sz="1800" b="1" u="sng" dirty="0">
                <a:effectLst>
                  <a:outerShdw blurRad="38100" dist="38100" dir="2700000" algn="tl">
                    <a:srgbClr val="000000">
                      <a:alpha val="43137"/>
                    </a:srgbClr>
                  </a:outerShdw>
                </a:effectLst>
                <a:ea typeface="標楷體" charset="0"/>
              </a:rPr>
              <a:t>傾斜的性別權力關係</a:t>
            </a:r>
            <a:r>
              <a:rPr lang="en-US" altLang="zh-TW" sz="1800" dirty="0">
                <a:ea typeface="標楷體" charset="0"/>
              </a:rPr>
              <a:t>……</a:t>
            </a:r>
            <a:r>
              <a:rPr lang="zh-TW" altLang="en-US" sz="1800" dirty="0">
                <a:ea typeface="標楷體" charset="0"/>
              </a:rPr>
              <a:t>系爭規定不斷</a:t>
            </a:r>
            <a:r>
              <a:rPr lang="zh-TW" altLang="en-US" sz="1800" b="1" u="sng" dirty="0">
                <a:effectLst>
                  <a:outerShdw blurRad="38100" dist="38100" dir="2700000" algn="tl">
                    <a:srgbClr val="000000">
                      <a:alpha val="43137"/>
                    </a:srgbClr>
                  </a:outerShdw>
                </a:effectLst>
                <a:ea typeface="標楷體" charset="0"/>
              </a:rPr>
              <a:t>強化</a:t>
            </a:r>
            <a:r>
              <a:rPr lang="zh-TW" altLang="en-US" sz="1800" dirty="0">
                <a:ea typeface="標楷體" charset="0"/>
              </a:rPr>
              <a:t>對女性有害的刻板印象，而以國家以公權力</a:t>
            </a:r>
            <a:r>
              <a:rPr lang="zh-TW" altLang="en-US" sz="1800" b="1" u="sng" dirty="0">
                <a:effectLst>
                  <a:outerShdw blurRad="38100" dist="38100" dir="2700000" algn="tl">
                    <a:srgbClr val="000000">
                      <a:alpha val="43137"/>
                    </a:srgbClr>
                  </a:outerShdw>
                </a:effectLst>
                <a:ea typeface="標楷體" charset="0"/>
              </a:rPr>
              <a:t>複製</a:t>
            </a:r>
            <a:r>
              <a:rPr lang="zh-TW" altLang="en-US" sz="1800" dirty="0">
                <a:ea typeface="標楷體" charset="0"/>
              </a:rPr>
              <a:t>此種</a:t>
            </a:r>
            <a:r>
              <a:rPr lang="zh-TW" altLang="en-US" sz="1800" b="1" u="sng" dirty="0">
                <a:effectLst>
                  <a:outerShdw blurRad="38100" dist="38100" dir="2700000" algn="tl">
                    <a:srgbClr val="000000">
                      <a:alpha val="43137"/>
                    </a:srgbClr>
                  </a:outerShdw>
                </a:effectLst>
                <a:ea typeface="標楷體" charset="0"/>
              </a:rPr>
              <a:t>刻板印象</a:t>
            </a:r>
            <a:r>
              <a:rPr lang="zh-TW" altLang="en-US" sz="1800" dirty="0">
                <a:ea typeface="標楷體" charset="0"/>
              </a:rPr>
              <a:t>本身就構成一種</a:t>
            </a:r>
            <a:r>
              <a:rPr lang="zh-TW" altLang="en-US" sz="1800" b="1" u="sng" dirty="0">
                <a:effectLst>
                  <a:outerShdw blurRad="38100" dist="38100" dir="2700000" algn="tl">
                    <a:srgbClr val="000000">
                      <a:alpha val="43137"/>
                    </a:srgbClr>
                  </a:outerShdw>
                </a:effectLst>
                <a:ea typeface="標楷體" charset="0"/>
              </a:rPr>
              <a:t>性別歧視</a:t>
            </a:r>
            <a:r>
              <a:rPr lang="en-US" altLang="zh-TW" sz="1800" dirty="0" smtClean="0">
                <a:ea typeface="標楷體" charset="0"/>
              </a:rPr>
              <a:t>……</a:t>
            </a:r>
            <a:r>
              <a:rPr lang="zh-TW" altLang="en-US" sz="1800" dirty="0" smtClean="0">
                <a:ea typeface="標楷體" charset="0"/>
              </a:rPr>
              <a:t>。」</a:t>
            </a:r>
            <a:endParaRPr lang="zh-TW" altLang="en-US" sz="1800" dirty="0">
              <a:ea typeface="標楷體" charset="0"/>
            </a:endParaRPr>
          </a:p>
          <a:p>
            <a:pPr lvl="1">
              <a:lnSpc>
                <a:spcPct val="100000"/>
              </a:lnSpc>
            </a:pPr>
            <a:endParaRPr lang="zh-TW" altLang="en-US" sz="2000"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3226003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許宗力大法官</a:t>
            </a:r>
            <a:r>
              <a:rPr lang="en-US" altLang="zh-TW" b="1" dirty="0" smtClean="0">
                <a:effectLst>
                  <a:outerShdw blurRad="38100" dist="38100" dir="2700000" algn="tl">
                    <a:srgbClr val="000000">
                      <a:alpha val="43137"/>
                    </a:srgbClr>
                  </a:outerShdw>
                </a:effectLst>
                <a:latin typeface="標楷體" panose="03000509000000000000" pitchFamily="65" charset="-120"/>
              </a:rPr>
              <a:t> </a:t>
            </a:r>
            <a:r>
              <a:rPr lang="zh-TW" altLang="en-US" b="1" dirty="0" smtClean="0">
                <a:effectLst>
                  <a:outerShdw blurRad="38100" dist="38100" dir="2700000" algn="tl">
                    <a:srgbClr val="000000">
                      <a:alpha val="43137"/>
                    </a:srgbClr>
                  </a:outerShdw>
                </a:effectLst>
                <a:latin typeface="標楷體" panose="03000509000000000000" pitchFamily="65" charset="-120"/>
              </a:rPr>
              <a:t>協同意見書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buFont typeface="Wingdings" panose="05000000000000000000" pitchFamily="2" charset="2"/>
              <a:buChar char="l"/>
            </a:pPr>
            <a:r>
              <a:rPr lang="zh-TW" altLang="en-US" dirty="0">
                <a:latin typeface="標楷體" charset="0"/>
                <a:ea typeface="標楷體" charset="0"/>
                <a:cs typeface="標楷體" charset="0"/>
                <a:sym typeface="Wingdings" charset="0"/>
              </a:rPr>
              <a:t>三</a:t>
            </a:r>
            <a:r>
              <a:rPr lang="zh-TW" altLang="en-US" dirty="0">
                <a:latin typeface="標楷體" charset="0"/>
                <a:ea typeface="標楷體" charset="0"/>
                <a:cs typeface="標楷體" charset="0"/>
              </a:rPr>
              <a:t>、系爭規定涉及人民工作權之限制</a:t>
            </a:r>
            <a:endParaRPr lang="en-US" altLang="zh-TW" dirty="0">
              <a:latin typeface="標楷體" charset="0"/>
              <a:ea typeface="標楷體" charset="0"/>
              <a:cs typeface="標楷體" charset="0"/>
            </a:endParaRPr>
          </a:p>
          <a:p>
            <a:pPr marL="722313" lvl="1">
              <a:lnSpc>
                <a:spcPct val="100000"/>
              </a:lnSpc>
              <a:buFont typeface="Wingdings" panose="05000000000000000000" pitchFamily="2" charset="2"/>
              <a:buChar char="p"/>
            </a:pPr>
            <a:r>
              <a:rPr lang="zh-TW" altLang="en-US" sz="1800" dirty="0">
                <a:ea typeface="標楷體" charset="0"/>
              </a:rPr>
              <a:t>「</a:t>
            </a:r>
            <a:r>
              <a:rPr lang="en-US" altLang="zh-TW" sz="1800" dirty="0">
                <a:ea typeface="標楷體" charset="0"/>
              </a:rPr>
              <a:t>……</a:t>
            </a:r>
            <a:r>
              <a:rPr lang="zh-TW" altLang="en-US" sz="1800" dirty="0">
                <a:ea typeface="標楷體" charset="0"/>
              </a:rPr>
              <a:t>提供性服務以收取對價應認為是一種職業，而納入憲法職業自由之討論。蓋憲法第十五條職業自由所稱之</a:t>
            </a:r>
            <a:r>
              <a:rPr lang="zh-TW" altLang="en-US" sz="1800" b="1" u="sng" dirty="0">
                <a:effectLst>
                  <a:outerShdw blurRad="38100" dist="38100" dir="2700000" algn="tl">
                    <a:srgbClr val="000000">
                      <a:alpha val="43137"/>
                    </a:srgbClr>
                  </a:outerShdw>
                </a:effectLst>
                <a:ea typeface="標楷體" charset="0"/>
              </a:rPr>
              <a:t>職業</a:t>
            </a:r>
            <a:r>
              <a:rPr lang="zh-TW" altLang="en-US" sz="1800" dirty="0">
                <a:ea typeface="標楷體" charset="0"/>
              </a:rPr>
              <a:t>，原則上只要是</a:t>
            </a:r>
            <a:r>
              <a:rPr lang="zh-TW" altLang="en-US" sz="1800" b="1" u="sng" dirty="0">
                <a:effectLst>
                  <a:outerShdw blurRad="38100" dist="38100" dir="2700000" algn="tl">
                    <a:srgbClr val="000000">
                      <a:alpha val="43137"/>
                    </a:srgbClr>
                  </a:outerShdw>
                </a:effectLst>
                <a:ea typeface="標楷體" charset="0"/>
              </a:rPr>
              <a:t>人民用以謀生的經濟活動</a:t>
            </a:r>
            <a:r>
              <a:rPr lang="zh-TW" altLang="en-US" sz="1800" dirty="0">
                <a:ea typeface="標楷體" charset="0"/>
              </a:rPr>
              <a:t>即足當之，毋庸沾染太多道德或價值判斷的色彩</a:t>
            </a:r>
            <a:r>
              <a:rPr lang="en-US" altLang="zh-TW" sz="1800" dirty="0" smtClean="0">
                <a:ea typeface="標楷體" charset="0"/>
              </a:rPr>
              <a:t>……</a:t>
            </a:r>
            <a:r>
              <a:rPr lang="zh-TW" altLang="en-US" sz="1800" dirty="0" smtClean="0">
                <a:ea typeface="標楷體" charset="0"/>
              </a:rPr>
              <a:t>。</a:t>
            </a:r>
            <a:endParaRPr lang="en-US" altLang="zh-TW" sz="1800" dirty="0">
              <a:ea typeface="標楷體" charset="0"/>
            </a:endParaRPr>
          </a:p>
          <a:p>
            <a:pPr marL="722313" lvl="1">
              <a:lnSpc>
                <a:spcPct val="100000"/>
              </a:lnSpc>
              <a:buFont typeface="Wingdings" panose="05000000000000000000" pitchFamily="2" charset="2"/>
              <a:buChar char="p"/>
            </a:pPr>
            <a:r>
              <a:rPr lang="en-US" altLang="zh-TW" sz="1800" dirty="0">
                <a:ea typeface="標楷體" charset="0"/>
              </a:rPr>
              <a:t>……</a:t>
            </a:r>
            <a:r>
              <a:rPr lang="zh-TW" altLang="en-US" sz="1800" b="1" u="sng" dirty="0">
                <a:effectLst>
                  <a:outerShdw blurRad="38100" dist="38100" dir="2700000" algn="tl">
                    <a:srgbClr val="000000">
                      <a:alpha val="43137"/>
                    </a:srgbClr>
                  </a:outerShdw>
                </a:effectLst>
                <a:ea typeface="標楷體" charset="0"/>
              </a:rPr>
              <a:t>立法者</a:t>
            </a:r>
            <a:r>
              <a:rPr lang="zh-TW" altLang="en-US" sz="1800" dirty="0">
                <a:ea typeface="標楷體" charset="0"/>
              </a:rPr>
              <a:t>對該活動合法與否的評價，是憲法上職業概念的內在界線，但這樣的論點會造成以法律規定來界定憲法上權利界線的</a:t>
            </a:r>
            <a:r>
              <a:rPr lang="zh-TW" altLang="en-US" sz="1800" b="1" u="sng" dirty="0">
                <a:effectLst>
                  <a:outerShdw blurRad="38100" dist="38100" dir="2700000" algn="tl">
                    <a:srgbClr val="000000">
                      <a:alpha val="43137"/>
                    </a:srgbClr>
                  </a:outerShdw>
                </a:effectLst>
                <a:ea typeface="標楷體" charset="0"/>
              </a:rPr>
              <a:t>矛盾</a:t>
            </a:r>
            <a:r>
              <a:rPr lang="en-US" altLang="zh-TW" sz="1800" dirty="0" smtClean="0">
                <a:ea typeface="標楷體" charset="0"/>
              </a:rPr>
              <a:t>……</a:t>
            </a:r>
            <a:r>
              <a:rPr lang="zh-TW" altLang="en-US" sz="1800" dirty="0" smtClean="0">
                <a:ea typeface="標楷體" charset="0"/>
              </a:rPr>
              <a:t>。</a:t>
            </a:r>
            <a:endParaRPr lang="en-US" altLang="zh-TW" sz="1800" dirty="0">
              <a:ea typeface="標楷體" charset="0"/>
            </a:endParaRPr>
          </a:p>
          <a:p>
            <a:pPr marL="722313" lvl="1">
              <a:lnSpc>
                <a:spcPct val="100000"/>
              </a:lnSpc>
              <a:buFont typeface="Wingdings" panose="05000000000000000000" pitchFamily="2" charset="2"/>
              <a:buChar char="p"/>
            </a:pPr>
            <a:r>
              <a:rPr lang="en-US" altLang="zh-TW" sz="1800" dirty="0">
                <a:ea typeface="標楷體" charset="0"/>
              </a:rPr>
              <a:t>……</a:t>
            </a:r>
            <a:r>
              <a:rPr lang="zh-TW" altLang="en-US" sz="1800" b="1" u="sng" dirty="0">
                <a:effectLst>
                  <a:outerShdw blurRad="38100" dist="38100" dir="2700000" algn="tl">
                    <a:srgbClr val="000000">
                      <a:alpha val="43137"/>
                    </a:srgbClr>
                  </a:outerShdw>
                </a:effectLst>
                <a:ea typeface="標楷體" charset="0"/>
              </a:rPr>
              <a:t>性自主權</a:t>
            </a:r>
            <a:r>
              <a:rPr lang="en-US" altLang="zh-TW" sz="1800" dirty="0">
                <a:ea typeface="標楷體" charset="0"/>
              </a:rPr>
              <a:t>……</a:t>
            </a:r>
            <a:r>
              <a:rPr lang="zh-TW" altLang="en-US" sz="1800" dirty="0">
                <a:ea typeface="標楷體" charset="0"/>
              </a:rPr>
              <a:t>與</a:t>
            </a:r>
            <a:r>
              <a:rPr lang="zh-TW" altLang="en-US" sz="1800" b="1" u="sng" dirty="0">
                <a:effectLst>
                  <a:outerShdw blurRad="38100" dist="38100" dir="2700000" algn="tl">
                    <a:srgbClr val="000000">
                      <a:alpha val="43137"/>
                    </a:srgbClr>
                  </a:outerShdw>
                </a:effectLst>
                <a:ea typeface="標楷體" charset="0"/>
              </a:rPr>
              <a:t>職業自由</a:t>
            </a:r>
            <a:r>
              <a:rPr lang="zh-TW" altLang="en-US" sz="1800" dirty="0">
                <a:ea typeface="標楷體" charset="0"/>
              </a:rPr>
              <a:t>間具有</a:t>
            </a:r>
            <a:r>
              <a:rPr lang="zh-TW" altLang="en-US" sz="1800" b="1" u="sng" dirty="0">
                <a:effectLst>
                  <a:outerShdw blurRad="38100" dist="38100" dir="2700000" algn="tl">
                    <a:srgbClr val="000000">
                      <a:alpha val="43137"/>
                    </a:srgbClr>
                  </a:outerShdw>
                </a:effectLst>
                <a:ea typeface="標楷體" charset="0"/>
              </a:rPr>
              <a:t>普通法</a:t>
            </a:r>
            <a:r>
              <a:rPr lang="zh-TW" altLang="en-US" sz="1800" dirty="0">
                <a:ea typeface="標楷體" charset="0"/>
              </a:rPr>
              <a:t>與</a:t>
            </a:r>
            <a:r>
              <a:rPr lang="zh-TW" altLang="en-US" sz="1800" b="1" u="sng" dirty="0">
                <a:effectLst>
                  <a:outerShdw blurRad="38100" dist="38100" dir="2700000" algn="tl">
                    <a:srgbClr val="000000">
                      <a:alpha val="43137"/>
                    </a:srgbClr>
                  </a:outerShdw>
                </a:effectLst>
                <a:ea typeface="標楷體" charset="0"/>
              </a:rPr>
              <a:t>特別法</a:t>
            </a:r>
            <a:r>
              <a:rPr lang="zh-TW" altLang="en-US" sz="1800" dirty="0">
                <a:ea typeface="標楷體" charset="0"/>
              </a:rPr>
              <a:t>之關係</a:t>
            </a:r>
            <a:r>
              <a:rPr lang="en-US" altLang="zh-TW" sz="1800" dirty="0" smtClean="0">
                <a:ea typeface="標楷體" charset="0"/>
              </a:rPr>
              <a:t>……</a:t>
            </a:r>
            <a:r>
              <a:rPr lang="zh-TW" altLang="en-US" sz="1800" dirty="0" smtClean="0">
                <a:ea typeface="標楷體" charset="0"/>
              </a:rPr>
              <a:t>。」</a:t>
            </a:r>
            <a:endParaRPr lang="zh-TW" altLang="en-US" sz="1800" dirty="0">
              <a:ea typeface="標楷體" charset="0"/>
            </a:endParaRPr>
          </a:p>
          <a:p>
            <a:pPr lvl="1">
              <a:lnSpc>
                <a:spcPct val="100000"/>
              </a:lnSpc>
            </a:pPr>
            <a:endParaRPr lang="zh-TW" altLang="en-US" dirty="0">
              <a:latin typeface="標楷體" charset="0"/>
              <a:ea typeface="標楷體" charset="0"/>
              <a:cs typeface="標楷體" charset="0"/>
            </a:endParaRPr>
          </a:p>
          <a:p>
            <a:pPr lvl="1">
              <a:lnSpc>
                <a:spcPct val="100000"/>
              </a:lnSpc>
            </a:pPr>
            <a:endParaRPr lang="zh-TW" altLang="en-US" sz="2000"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1348857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許宗力大法官</a:t>
            </a:r>
            <a:r>
              <a:rPr lang="en-US" altLang="zh-TW" b="1" dirty="0" smtClean="0">
                <a:effectLst>
                  <a:outerShdw blurRad="38100" dist="38100" dir="2700000" algn="tl">
                    <a:srgbClr val="000000">
                      <a:alpha val="43137"/>
                    </a:srgbClr>
                  </a:outerShdw>
                </a:effectLst>
                <a:latin typeface="標楷體" panose="03000509000000000000" pitchFamily="65" charset="-120"/>
              </a:rPr>
              <a:t> </a:t>
            </a:r>
            <a:r>
              <a:rPr lang="zh-TW" altLang="en-US" b="1" dirty="0" smtClean="0">
                <a:effectLst>
                  <a:outerShdw blurRad="38100" dist="38100" dir="2700000" algn="tl">
                    <a:srgbClr val="000000">
                      <a:alpha val="43137"/>
                    </a:srgbClr>
                  </a:outerShdw>
                </a:effectLst>
                <a:latin typeface="標楷體" panose="03000509000000000000" pitchFamily="65" charset="-120"/>
              </a:rPr>
              <a:t>協同意見書</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10000"/>
              </a:lnSpc>
              <a:buFont typeface="Wingdings" panose="05000000000000000000" pitchFamily="2" charset="2"/>
              <a:buChar char="l"/>
            </a:pPr>
            <a:r>
              <a:rPr lang="zh-TW" altLang="en-US" dirty="0">
                <a:latin typeface="標楷體" charset="0"/>
                <a:ea typeface="標楷體" charset="0"/>
                <a:cs typeface="標楷體" charset="0"/>
                <a:sym typeface="Wingdings" charset="0"/>
              </a:rPr>
              <a:t>三</a:t>
            </a:r>
            <a:r>
              <a:rPr lang="zh-TW" altLang="en-US" dirty="0">
                <a:latin typeface="標楷體" charset="0"/>
                <a:ea typeface="標楷體" charset="0"/>
                <a:cs typeface="標楷體" charset="0"/>
              </a:rPr>
              <a:t>、系爭規定涉及人民工作權之限制</a:t>
            </a:r>
            <a:endParaRPr lang="en-US" altLang="zh-TW" dirty="0">
              <a:latin typeface="標楷體" charset="0"/>
              <a:ea typeface="標楷體" charset="0"/>
              <a:cs typeface="標楷體" charset="0"/>
            </a:endParaRPr>
          </a:p>
          <a:p>
            <a:pPr marL="722313" lvl="1">
              <a:lnSpc>
                <a:spcPct val="110000"/>
              </a:lnSpc>
              <a:buFont typeface="Wingdings" panose="05000000000000000000" pitchFamily="2" charset="2"/>
              <a:buChar char="p"/>
            </a:pPr>
            <a:r>
              <a:rPr lang="zh-TW" altLang="en-US" sz="1800" dirty="0">
                <a:ea typeface="標楷體" charset="0"/>
              </a:rPr>
              <a:t>「</a:t>
            </a:r>
            <a:r>
              <a:rPr lang="en-US" altLang="zh-TW" sz="1800" dirty="0">
                <a:ea typeface="標楷體" charset="0"/>
              </a:rPr>
              <a:t>……</a:t>
            </a:r>
            <a:r>
              <a:rPr lang="zh-TW" altLang="en-US" sz="1800" dirty="0">
                <a:ea typeface="標楷體" charset="0"/>
              </a:rPr>
              <a:t>系爭規定</a:t>
            </a:r>
            <a:r>
              <a:rPr lang="en-US" altLang="zh-TW" sz="1800" dirty="0">
                <a:ea typeface="標楷體" charset="0"/>
              </a:rPr>
              <a:t>……</a:t>
            </a:r>
            <a:r>
              <a:rPr lang="zh-TW" altLang="en-US" sz="1800" dirty="0">
                <a:ea typeface="標楷體" charset="0"/>
              </a:rPr>
              <a:t>屬對人民選擇職業應具備</a:t>
            </a:r>
            <a:r>
              <a:rPr lang="zh-TW" altLang="en-US" sz="1800" b="1" u="sng" dirty="0">
                <a:effectLst>
                  <a:outerShdw blurRad="38100" dist="38100" dir="2700000" algn="tl">
                    <a:srgbClr val="000000">
                      <a:alpha val="43137"/>
                    </a:srgbClr>
                  </a:outerShdw>
                </a:effectLst>
                <a:ea typeface="標楷體" charset="0"/>
              </a:rPr>
              <a:t>客觀條件之限制</a:t>
            </a:r>
            <a:r>
              <a:rPr lang="en-US" altLang="zh-TW" sz="1800" dirty="0">
                <a:ea typeface="標楷體" charset="0"/>
              </a:rPr>
              <a:t>……</a:t>
            </a:r>
            <a:r>
              <a:rPr lang="zh-TW" altLang="en-US" sz="1800" dirty="0">
                <a:ea typeface="標楷體" charset="0"/>
              </a:rPr>
              <a:t>須採</a:t>
            </a:r>
            <a:r>
              <a:rPr lang="zh-TW" altLang="en-US" sz="1800" b="1" u="sng" dirty="0">
                <a:effectLst>
                  <a:outerShdw blurRad="38100" dist="38100" dir="2700000" algn="tl">
                    <a:srgbClr val="000000">
                      <a:alpha val="43137"/>
                    </a:srgbClr>
                  </a:outerShdw>
                </a:effectLst>
                <a:ea typeface="標楷體" charset="0"/>
              </a:rPr>
              <a:t>嚴格</a:t>
            </a:r>
            <a:r>
              <a:rPr lang="zh-TW" altLang="en-US" sz="1800" dirty="0">
                <a:ea typeface="標楷體" charset="0"/>
              </a:rPr>
              <a:t>標準審查。</a:t>
            </a:r>
            <a:endParaRPr lang="en-US" altLang="zh-TW" sz="1800" dirty="0">
              <a:ea typeface="標楷體" charset="0"/>
            </a:endParaRPr>
          </a:p>
          <a:p>
            <a:pPr marL="722313" lvl="1">
              <a:lnSpc>
                <a:spcPct val="110000"/>
              </a:lnSpc>
              <a:buFont typeface="Wingdings" panose="05000000000000000000" pitchFamily="2" charset="2"/>
              <a:buChar char="p"/>
            </a:pPr>
            <a:r>
              <a:rPr lang="en-US" altLang="zh-TW" sz="1800" dirty="0">
                <a:ea typeface="標楷體" charset="0"/>
              </a:rPr>
              <a:t>……</a:t>
            </a:r>
            <a:r>
              <a:rPr lang="zh-TW" altLang="en-US" sz="1800" dirty="0">
                <a:ea typeface="標楷體" charset="0"/>
              </a:rPr>
              <a:t>性道德感情及抽象公序良俗，非屬上揭特別重要之公共利益</a:t>
            </a:r>
            <a:r>
              <a:rPr lang="en-US" altLang="zh-TW" sz="1800" dirty="0">
                <a:ea typeface="標楷體" charset="0"/>
              </a:rPr>
              <a:t>……</a:t>
            </a:r>
            <a:r>
              <a:rPr lang="zh-TW" altLang="en-US" sz="1800" dirty="0">
                <a:ea typeface="標楷體" charset="0"/>
              </a:rPr>
              <a:t>維護</a:t>
            </a:r>
            <a:r>
              <a:rPr lang="zh-TW" altLang="en-US" sz="1800" b="1" u="sng" dirty="0">
                <a:effectLst>
                  <a:outerShdw blurRad="38100" dist="38100" dir="2700000" algn="tl">
                    <a:srgbClr val="000000">
                      <a:alpha val="43137"/>
                    </a:srgbClr>
                  </a:outerShdw>
                </a:effectLst>
                <a:ea typeface="標楷體" charset="0"/>
              </a:rPr>
              <a:t>國民健康</a:t>
            </a:r>
            <a:r>
              <a:rPr lang="zh-TW" altLang="en-US" sz="1800" dirty="0">
                <a:ea typeface="標楷體" charset="0"/>
              </a:rPr>
              <a:t>，及保護</a:t>
            </a:r>
            <a:r>
              <a:rPr lang="zh-TW" altLang="en-US" sz="1800" b="1" u="sng" dirty="0">
                <a:effectLst>
                  <a:outerShdw blurRad="38100" dist="38100" dir="2700000" algn="tl">
                    <a:srgbClr val="000000">
                      <a:alpha val="43137"/>
                    </a:srgbClr>
                  </a:outerShdw>
                </a:effectLst>
                <a:ea typeface="標楷體" charset="0"/>
              </a:rPr>
              <a:t>兒童青少年身心</a:t>
            </a:r>
            <a:r>
              <a:rPr lang="zh-TW" altLang="en-US" sz="1800" dirty="0">
                <a:ea typeface="標楷體" charset="0"/>
              </a:rPr>
              <a:t>、避免滋生其他</a:t>
            </a:r>
            <a:r>
              <a:rPr lang="zh-TW" altLang="en-US" sz="1800" b="1" u="sng" dirty="0">
                <a:effectLst>
                  <a:outerShdw blurRad="38100" dist="38100" dir="2700000" algn="tl">
                    <a:srgbClr val="000000">
                      <a:alpha val="43137"/>
                    </a:srgbClr>
                  </a:outerShdw>
                </a:effectLst>
                <a:ea typeface="標楷體" charset="0"/>
              </a:rPr>
              <a:t>犯罪</a:t>
            </a:r>
            <a:r>
              <a:rPr lang="zh-TW" altLang="en-US" sz="1800" dirty="0">
                <a:ea typeface="標楷體" charset="0"/>
              </a:rPr>
              <a:t>，避免</a:t>
            </a:r>
            <a:r>
              <a:rPr lang="zh-TW" altLang="en-US" sz="1800" b="1" u="sng" dirty="0">
                <a:effectLst>
                  <a:outerShdw blurRad="38100" dist="38100" dir="2700000" algn="tl">
                    <a:srgbClr val="000000">
                      <a:alpha val="43137"/>
                    </a:srgbClr>
                  </a:outerShdw>
                </a:effectLst>
                <a:ea typeface="標楷體" charset="0"/>
              </a:rPr>
              <a:t>人口販運</a:t>
            </a:r>
            <a:r>
              <a:rPr lang="zh-TW" altLang="en-US" sz="1800" dirty="0">
                <a:ea typeface="標楷體" charset="0"/>
              </a:rPr>
              <a:t>等</a:t>
            </a:r>
            <a:r>
              <a:rPr lang="en-US" altLang="zh-TW" sz="1800" dirty="0">
                <a:ea typeface="標楷體" charset="0"/>
              </a:rPr>
              <a:t>……</a:t>
            </a:r>
            <a:r>
              <a:rPr lang="zh-TW" altLang="en-US" sz="1800" dirty="0">
                <a:ea typeface="標楷體" charset="0"/>
              </a:rPr>
              <a:t>固不失為特別重要之公益，但，至少有一種相同有效 </a:t>
            </a:r>
            <a:r>
              <a:rPr kumimoji="1" lang="en-US" altLang="zh-TW" sz="1800" dirty="0" smtClean="0"/>
              <a:t>(</a:t>
            </a:r>
            <a:r>
              <a:rPr lang="zh-TW" altLang="en-US" sz="1800" dirty="0" smtClean="0">
                <a:ea typeface="標楷體" charset="0"/>
              </a:rPr>
              <a:t>甚至</a:t>
            </a:r>
            <a:r>
              <a:rPr lang="zh-TW" altLang="en-US" sz="1800" dirty="0">
                <a:ea typeface="標楷體" charset="0"/>
              </a:rPr>
              <a:t>更</a:t>
            </a:r>
            <a:r>
              <a:rPr lang="zh-TW" altLang="en-US" sz="1800" dirty="0" smtClean="0">
                <a:ea typeface="標楷體" charset="0"/>
              </a:rPr>
              <a:t>有效</a:t>
            </a:r>
            <a:r>
              <a:rPr kumimoji="1" lang="en-US" altLang="zh-TW" sz="1800" dirty="0" smtClean="0"/>
              <a:t>)</a:t>
            </a:r>
            <a:r>
              <a:rPr lang="zh-TW" altLang="en-US" sz="1800" dirty="0" smtClean="0">
                <a:ea typeface="標楷體" charset="0"/>
              </a:rPr>
              <a:t>，</a:t>
            </a:r>
            <a:r>
              <a:rPr lang="zh-TW" altLang="en-US" sz="1800" dirty="0">
                <a:ea typeface="標楷體" charset="0"/>
              </a:rPr>
              <a:t>但對之侵害更小的管制措施存在：例如劃定</a:t>
            </a:r>
            <a:r>
              <a:rPr lang="zh-TW" altLang="en-US" sz="1800" b="1" u="sng" dirty="0">
                <a:effectLst>
                  <a:outerShdw blurRad="38100" dist="38100" dir="2700000" algn="tl">
                    <a:srgbClr val="000000">
                      <a:alpha val="43137"/>
                    </a:srgbClr>
                  </a:outerShdw>
                </a:effectLst>
                <a:ea typeface="標楷體" charset="0"/>
              </a:rPr>
              <a:t>合法的營業區域</a:t>
            </a:r>
            <a:r>
              <a:rPr lang="zh-TW" altLang="en-US" sz="1800" dirty="0">
                <a:ea typeface="標楷體" charset="0"/>
              </a:rPr>
              <a:t>、發給</a:t>
            </a:r>
            <a:r>
              <a:rPr lang="zh-TW" altLang="en-US" sz="1800" b="1" u="sng" dirty="0">
                <a:effectLst>
                  <a:outerShdw blurRad="38100" dist="38100" dir="2700000" algn="tl">
                    <a:srgbClr val="000000">
                      <a:alpha val="43137"/>
                    </a:srgbClr>
                  </a:outerShdw>
                </a:effectLst>
                <a:ea typeface="標楷體" charset="0"/>
              </a:rPr>
              <a:t>執照</a:t>
            </a:r>
            <a:r>
              <a:rPr lang="zh-TW" altLang="en-US" sz="1800" dirty="0">
                <a:ea typeface="標楷體" charset="0"/>
              </a:rPr>
              <a:t>、強制定期</a:t>
            </a:r>
            <a:r>
              <a:rPr lang="zh-TW" altLang="en-US" sz="1800" b="1" u="sng" dirty="0">
                <a:effectLst>
                  <a:outerShdw blurRad="38100" dist="38100" dir="2700000" algn="tl">
                    <a:srgbClr val="000000">
                      <a:alpha val="43137"/>
                    </a:srgbClr>
                  </a:outerShdw>
                </a:effectLst>
                <a:ea typeface="標楷體" charset="0"/>
              </a:rPr>
              <a:t>健康篩檢</a:t>
            </a:r>
            <a:r>
              <a:rPr lang="zh-TW" altLang="en-US" sz="1800" dirty="0">
                <a:ea typeface="標楷體" charset="0"/>
              </a:rPr>
              <a:t>等</a:t>
            </a:r>
            <a:r>
              <a:rPr lang="en-US" altLang="zh-TW" sz="1800" dirty="0" smtClean="0">
                <a:ea typeface="標楷體" charset="0"/>
              </a:rPr>
              <a:t>……</a:t>
            </a:r>
            <a:r>
              <a:rPr lang="zh-TW" altLang="en-US" sz="1800" dirty="0" smtClean="0">
                <a:ea typeface="標楷體" charset="0"/>
              </a:rPr>
              <a:t>。」</a:t>
            </a:r>
            <a:endParaRPr lang="zh-TW" altLang="en-US" sz="1800" dirty="0">
              <a:ea typeface="標楷體" charset="0"/>
            </a:endParaRPr>
          </a:p>
          <a:p>
            <a:pPr lvl="1">
              <a:lnSpc>
                <a:spcPct val="100000"/>
              </a:lnSpc>
            </a:pPr>
            <a:endParaRPr lang="zh-TW" altLang="en-US" dirty="0">
              <a:latin typeface="標楷體" charset="0"/>
              <a:ea typeface="標楷體" charset="0"/>
              <a:cs typeface="標楷體" charset="0"/>
            </a:endParaRPr>
          </a:p>
          <a:p>
            <a:pPr lvl="1">
              <a:lnSpc>
                <a:spcPct val="100000"/>
              </a:lnSpc>
            </a:pPr>
            <a:endParaRPr lang="zh-TW" altLang="en-US" dirty="0">
              <a:latin typeface="標楷體" charset="0"/>
              <a:ea typeface="標楷體" charset="0"/>
              <a:cs typeface="標楷體" charset="0"/>
            </a:endParaRPr>
          </a:p>
          <a:p>
            <a:pPr lvl="1">
              <a:lnSpc>
                <a:spcPct val="100000"/>
              </a:lnSpc>
            </a:pPr>
            <a:endParaRPr lang="zh-TW" altLang="en-US" sz="2000"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421087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a:lnSpc>
                <a:spcPct val="110000"/>
              </a:lnSpc>
            </a:pPr>
            <a:r>
              <a:rPr lang="zh-TW" altLang="en-US" sz="2600" b="1" dirty="0" smtClean="0">
                <a:effectLst>
                  <a:outerShdw blurRad="38100" dist="38100" dir="2700000" algn="tl">
                    <a:srgbClr val="000000">
                      <a:alpha val="43137"/>
                    </a:srgbClr>
                  </a:outerShdw>
                </a:effectLst>
                <a:latin typeface="標楷體" panose="03000509000000000000" pitchFamily="65" charset="-120"/>
              </a:rPr>
              <a:t>許宗力大法官</a:t>
            </a:r>
            <a:r>
              <a:rPr lang="zh-TW" altLang="en-US" sz="2600" b="1" dirty="0">
                <a:effectLst>
                  <a:outerShdw blurRad="38100" dist="38100" dir="2700000" algn="tl">
                    <a:srgbClr val="000000">
                      <a:alpha val="43137"/>
                    </a:srgbClr>
                  </a:outerShdw>
                </a:effectLst>
                <a:latin typeface="標楷體" panose="03000509000000000000" pitchFamily="65" charset="-120"/>
              </a:rPr>
              <a:t> </a:t>
            </a:r>
            <a:r>
              <a:rPr lang="zh-TW" altLang="en-US" sz="2600" b="1" dirty="0" smtClean="0">
                <a:effectLst>
                  <a:outerShdw blurRad="38100" dist="38100" dir="2700000" algn="tl">
                    <a:srgbClr val="000000">
                      <a:alpha val="43137"/>
                    </a:srgbClr>
                  </a:outerShdw>
                </a:effectLst>
                <a:latin typeface="標楷體" panose="03000509000000000000" pitchFamily="65" charset="-120"/>
              </a:rPr>
              <a:t>協同意見書</a:t>
            </a:r>
            <a:endParaRPr lang="en-US" altLang="zh-TW" sz="2600" b="1" dirty="0" smtClean="0">
              <a:effectLst>
                <a:outerShdw blurRad="38100" dist="38100" dir="2700000" algn="tl">
                  <a:srgbClr val="000000">
                    <a:alpha val="43137"/>
                  </a:srgbClr>
                </a:outerShdw>
              </a:effectLst>
              <a:latin typeface="標楷體" panose="03000509000000000000" pitchFamily="65" charset="-120"/>
            </a:endParaRPr>
          </a:p>
          <a:p>
            <a:pPr lvl="1">
              <a:lnSpc>
                <a:spcPct val="110000"/>
              </a:lnSpc>
              <a:buFont typeface="Wingdings" panose="05000000000000000000" pitchFamily="2" charset="2"/>
              <a:buChar char="l"/>
            </a:pPr>
            <a:r>
              <a:rPr lang="zh-TW" altLang="en-US" sz="2300" dirty="0" smtClean="0">
                <a:latin typeface="標楷體" charset="0"/>
                <a:ea typeface="標楷體" charset="0"/>
                <a:cs typeface="標楷體" charset="0"/>
                <a:sym typeface="Wingdings" charset="0"/>
              </a:rPr>
              <a:t>四</a:t>
            </a:r>
            <a:r>
              <a:rPr lang="zh-TW" altLang="en-US" sz="2300" dirty="0" smtClean="0">
                <a:latin typeface="標楷體" charset="0"/>
                <a:ea typeface="標楷體" charset="0"/>
                <a:cs typeface="標楷體" charset="0"/>
              </a:rPr>
              <a:t>、結語</a:t>
            </a:r>
            <a:endParaRPr lang="en-US" altLang="zh-TW" sz="2300" dirty="0" smtClean="0">
              <a:latin typeface="標楷體" charset="0"/>
              <a:ea typeface="標楷體" charset="0"/>
              <a:cs typeface="標楷體" charset="0"/>
            </a:endParaRPr>
          </a:p>
          <a:p>
            <a:pPr marL="722313" lvl="1">
              <a:lnSpc>
                <a:spcPct val="110000"/>
              </a:lnSpc>
              <a:buFont typeface="Wingdings" panose="05000000000000000000" pitchFamily="2" charset="2"/>
              <a:buChar char="p"/>
            </a:pPr>
            <a:r>
              <a:rPr lang="zh-TW" altLang="en-US" sz="1900" dirty="0">
                <a:ea typeface="標楷體" charset="0"/>
              </a:rPr>
              <a:t>「</a:t>
            </a:r>
            <a:r>
              <a:rPr lang="en-US" altLang="zh-TW" sz="1900" dirty="0">
                <a:ea typeface="標楷體" charset="0"/>
              </a:rPr>
              <a:t>……</a:t>
            </a:r>
            <a:r>
              <a:rPr lang="zh-TW" altLang="en-US" sz="1900" dirty="0">
                <a:ea typeface="標楷體" charset="0"/>
              </a:rPr>
              <a:t>本件</a:t>
            </a:r>
            <a:r>
              <a:rPr lang="en-US" altLang="zh-TW" sz="1900" dirty="0">
                <a:ea typeface="標楷體" charset="0"/>
              </a:rPr>
              <a:t>……</a:t>
            </a:r>
            <a:r>
              <a:rPr lang="zh-TW" altLang="en-US" sz="1900" dirty="0">
                <a:ea typeface="標楷體" charset="0"/>
              </a:rPr>
              <a:t>有若白開水的論理獲致違憲的結論</a:t>
            </a:r>
            <a:r>
              <a:rPr lang="en-US" altLang="zh-TW" sz="1900" dirty="0">
                <a:ea typeface="標楷體" charset="0"/>
              </a:rPr>
              <a:t>……</a:t>
            </a:r>
            <a:r>
              <a:rPr lang="zh-TW" altLang="en-US" sz="1900" dirty="0">
                <a:ea typeface="標楷體" charset="0"/>
              </a:rPr>
              <a:t>釋憲者</a:t>
            </a:r>
            <a:r>
              <a:rPr lang="en-US" altLang="zh-TW" sz="1900" dirty="0">
                <a:ea typeface="標楷體" charset="0"/>
              </a:rPr>
              <a:t>……</a:t>
            </a:r>
            <a:r>
              <a:rPr lang="zh-TW" altLang="en-US" sz="1900" dirty="0">
                <a:ea typeface="標楷體" charset="0"/>
              </a:rPr>
              <a:t>一致肯認那些</a:t>
            </a:r>
            <a:r>
              <a:rPr lang="zh-TW" altLang="en-US" sz="1900" b="1" u="sng" dirty="0">
                <a:effectLst>
                  <a:outerShdw blurRad="38100" dist="38100" dir="2700000" algn="tl">
                    <a:srgbClr val="000000">
                      <a:alpha val="43137"/>
                    </a:srgbClr>
                  </a:outerShdw>
                </a:effectLst>
                <a:ea typeface="標楷體" charset="0"/>
              </a:rPr>
              <a:t>因經濟困難而在街頭從事性交易的中高齡婦女</a:t>
            </a:r>
            <a:r>
              <a:rPr lang="zh-TW" altLang="en-US" sz="1900" dirty="0">
                <a:ea typeface="標楷體" charset="0"/>
              </a:rPr>
              <a:t>，是受系爭規定影響最不利的群體，公權力的行使不僅沒有提供她們當有的安全與保護，反而加劇她們為生計掙扎的苦楚，而這樣的不正義，該是停止的時候了。</a:t>
            </a:r>
            <a:endParaRPr lang="en-US" altLang="zh-TW" sz="1900" dirty="0">
              <a:ea typeface="標楷體" charset="0"/>
            </a:endParaRPr>
          </a:p>
          <a:p>
            <a:pPr marL="722313" lvl="1">
              <a:lnSpc>
                <a:spcPct val="110000"/>
              </a:lnSpc>
              <a:buFont typeface="Wingdings" panose="05000000000000000000" pitchFamily="2" charset="2"/>
              <a:buChar char="p"/>
            </a:pPr>
            <a:r>
              <a:rPr lang="zh-TW" altLang="en-US" sz="1900" dirty="0">
                <a:ea typeface="標楷體" charset="0"/>
              </a:rPr>
              <a:t> </a:t>
            </a:r>
            <a:r>
              <a:rPr lang="en-US" altLang="zh-TW" sz="1900" dirty="0">
                <a:ea typeface="標楷體" charset="0"/>
              </a:rPr>
              <a:t>……</a:t>
            </a:r>
            <a:r>
              <a:rPr lang="zh-TW" altLang="en-US" sz="1900" dirty="0">
                <a:ea typeface="標楷體" charset="0"/>
              </a:rPr>
              <a:t>社會底層性工作者日日的艱難，統一了立場分歧的見解。本件解釋固</a:t>
            </a:r>
            <a:r>
              <a:rPr lang="en-US" altLang="zh-TW" sz="1900" dirty="0">
                <a:ea typeface="標楷體" charset="0"/>
              </a:rPr>
              <a:t>……</a:t>
            </a:r>
            <a:r>
              <a:rPr lang="zh-TW" altLang="en-US" sz="1900" dirty="0">
                <a:ea typeface="標楷體" charset="0"/>
              </a:rPr>
              <a:t>為立法者保留了偌大的管制手段選擇空間，但</a:t>
            </a:r>
            <a:r>
              <a:rPr lang="en-US" altLang="zh-TW" sz="1900" dirty="0">
                <a:ea typeface="標楷體" charset="0"/>
              </a:rPr>
              <a:t>……</a:t>
            </a:r>
            <a:r>
              <a:rPr lang="zh-TW" altLang="en-US" sz="1900" dirty="0">
                <a:ea typeface="標楷體" charset="0"/>
              </a:rPr>
              <a:t>乃是為了她們在多重弱勢下交相逼迫的痛苦而作</a:t>
            </a:r>
            <a:r>
              <a:rPr lang="en-US" altLang="zh-TW" sz="1900" dirty="0">
                <a:ea typeface="標楷體" charset="0"/>
              </a:rPr>
              <a:t>……</a:t>
            </a:r>
            <a:r>
              <a:rPr lang="zh-TW" altLang="en-US" sz="1900" dirty="0">
                <a:ea typeface="標楷體" charset="0"/>
              </a:rPr>
              <a:t>廉價的</a:t>
            </a:r>
            <a:r>
              <a:rPr lang="en-US" altLang="zh-TW" sz="1900" b="1" u="sng" dirty="0">
                <a:effectLst>
                  <a:outerShdw blurRad="38100" dist="38100" dir="2700000" algn="tl">
                    <a:srgbClr val="000000">
                      <a:alpha val="43137"/>
                    </a:srgbClr>
                  </a:outerShdw>
                </a:effectLst>
                <a:ea typeface="標楷體" charset="0"/>
              </a:rPr>
              <a:t>『</a:t>
            </a:r>
            <a:r>
              <a:rPr lang="zh-TW" altLang="en-US" sz="1900" b="1" u="sng" dirty="0">
                <a:effectLst>
                  <a:outerShdw blurRad="38100" dist="38100" dir="2700000" algn="tl">
                    <a:srgbClr val="000000">
                      <a:alpha val="43137"/>
                    </a:srgbClr>
                  </a:outerShdw>
                </a:effectLst>
                <a:ea typeface="標楷體" charset="0"/>
              </a:rPr>
              <a:t>娼嫖皆罰</a:t>
            </a:r>
            <a:r>
              <a:rPr lang="en-US" altLang="zh-TW" sz="1900" b="1" u="sng" dirty="0">
                <a:effectLst>
                  <a:outerShdw blurRad="38100" dist="38100" dir="2700000" algn="tl">
                    <a:srgbClr val="000000">
                      <a:alpha val="43137"/>
                    </a:srgbClr>
                  </a:outerShdw>
                </a:effectLst>
                <a:ea typeface="標楷體" charset="0"/>
              </a:rPr>
              <a:t>』</a:t>
            </a:r>
            <a:r>
              <a:rPr lang="zh-TW" altLang="en-US" sz="1900" b="1" u="sng" dirty="0">
                <a:effectLst>
                  <a:outerShdw blurRad="38100" dist="38100" dir="2700000" algn="tl">
                    <a:srgbClr val="000000">
                      <a:alpha val="43137"/>
                    </a:srgbClr>
                  </a:outerShdw>
                </a:effectLst>
                <a:ea typeface="標楷體" charset="0"/>
              </a:rPr>
              <a:t>絕對不該是選項</a:t>
            </a:r>
            <a:r>
              <a:rPr lang="zh-TW" altLang="en-US" sz="1900" dirty="0">
                <a:ea typeface="標楷體" charset="0"/>
              </a:rPr>
              <a:t>。」</a:t>
            </a:r>
          </a:p>
          <a:p>
            <a:pPr lvl="1">
              <a:lnSpc>
                <a:spcPct val="110000"/>
              </a:lnSpc>
            </a:pPr>
            <a:endParaRPr lang="zh-TW" altLang="en-US" sz="2500" dirty="0">
              <a:latin typeface="標楷體" charset="0"/>
              <a:ea typeface="標楷體" charset="0"/>
              <a:cs typeface="標楷體" charset="0"/>
            </a:endParaRPr>
          </a:p>
          <a:p>
            <a:pPr lvl="1">
              <a:lnSpc>
                <a:spcPct val="110000"/>
              </a:lnSpc>
            </a:pPr>
            <a:endParaRPr lang="zh-TW" altLang="en-US" sz="2500" dirty="0">
              <a:latin typeface="標楷體" charset="0"/>
              <a:ea typeface="標楷體" charset="0"/>
              <a:cs typeface="標楷體" charset="0"/>
            </a:endParaRPr>
          </a:p>
          <a:p>
            <a:pPr lvl="1">
              <a:lnSpc>
                <a:spcPct val="110000"/>
              </a:lnSpc>
            </a:pPr>
            <a:endParaRPr lang="zh-TW" altLang="en-US" sz="1850" dirty="0">
              <a:latin typeface="標楷體" panose="03000509000000000000" pitchFamily="65" charset="-120"/>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2965651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後續修法</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zh-TW" altLang="en-US" sz="2500" dirty="0" smtClean="0">
              <a:latin typeface="標楷體" charset="0"/>
              <a:ea typeface="標楷體" charset="0"/>
              <a:cs typeface="標楷體" charset="0"/>
            </a:endParaRPr>
          </a:p>
          <a:p>
            <a:pPr lvl="1">
              <a:lnSpc>
                <a:spcPct val="100000"/>
              </a:lnSpc>
            </a:pPr>
            <a:endParaRPr lang="zh-TW" altLang="en-US" sz="2500"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002707969"/>
              </p:ext>
            </p:extLst>
          </p:nvPr>
        </p:nvGraphicFramePr>
        <p:xfrm>
          <a:off x="968157" y="1520915"/>
          <a:ext cx="7200000" cy="3063186"/>
        </p:xfrm>
        <a:graphic>
          <a:graphicData uri="http://schemas.openxmlformats.org/drawingml/2006/table">
            <a:tbl>
              <a:tblPr/>
              <a:tblGrid>
                <a:gridCol w="7200000"/>
              </a:tblGrid>
              <a:tr h="379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100" b="0" i="0" u="none" strike="noStrike" kern="1200"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社會秩序維護</a:t>
                      </a:r>
                      <a:r>
                        <a:rPr kumimoji="0" lang="zh-TW" sz="2100" b="0" i="0"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法</a:t>
                      </a:r>
                      <a:r>
                        <a:rPr kumimoji="0" lang="zh-TW" altLang="en-US" sz="2100" b="0" i="0"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 </a:t>
                      </a:r>
                      <a:r>
                        <a:rPr kumimoji="0" lang="en-US" altLang="zh-TW" sz="2100" b="0" i="1"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§80</a:t>
                      </a:r>
                      <a:r>
                        <a:rPr kumimoji="0" lang="zh-TW" altLang="en-US" sz="2100" b="0" i="0"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 </a:t>
                      </a:r>
                      <a:r>
                        <a:rPr kumimoji="0" lang="en-US" altLang="zh-TW" sz="2100" b="0" i="0"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(100.11.04</a:t>
                      </a:r>
                      <a:r>
                        <a:rPr kumimoji="0" lang="zh-TW" altLang="en-US" sz="2100" b="0" i="0"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修正</a:t>
                      </a:r>
                      <a:r>
                        <a:rPr kumimoji="0" lang="en-US" altLang="zh-TW" sz="2100" b="0" i="0" u="none" strike="noStrike" kern="1200"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a:t>
                      </a:r>
                      <a:endParaRPr kumimoji="0" lang="zh-TW" altLang="en-US" sz="2100" b="0" i="0" u="none" strike="noStrike" kern="1200"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endParaRPr>
                    </a:p>
                  </a:txBody>
                  <a:tcPr marL="91434" marR="91434"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11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有下列各款行為之一者，處新臺幣三萬元以下</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罰鍰</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endPar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一、從事</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性交易</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。但符合第九十一條之一第一項至第三項之</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自治條例</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規定者，不適用之。</a:t>
                      </a:r>
                      <a:endPar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二、在公共場所或公眾得出入之場所，意圖與人性交易而</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拉客</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endPar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endParaRPr>
                    </a:p>
                  </a:txBody>
                  <a:tcPr marL="91434" marR="91434"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233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理由</a:t>
                      </a: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一、為符合司法院</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釋字第六六六號</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解釋所示</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平等原則</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之意旨，第一項第一款規定修正為從事性交易者，交易</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雙方均處罰</a:t>
                      </a: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處以拘留，並非最小侵害之手段</a:t>
                      </a: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且依司法院釋字第六六六號解釋意旨，對意圖得利而為性交易之人，應積極施以職業訓練、輔導就業，使其不再需要以性交易作為謀生工具</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endPar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endParaRPr>
                    </a:p>
                  </a:txBody>
                  <a:tcPr marL="91434" marR="91434"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302" y="4330924"/>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430365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latin typeface="標楷體" panose="03000509000000000000" pitchFamily="65" charset="-120"/>
              </a:rPr>
              <a:t>後續修法</a:t>
            </a:r>
            <a:endParaRPr lang="en-US" altLang="zh-TW" b="1" dirty="0" smtClean="0">
              <a:effectLst>
                <a:outerShdw blurRad="38100" dist="38100" dir="2700000" algn="tl">
                  <a:srgbClr val="000000">
                    <a:alpha val="43137"/>
                  </a:srgbClr>
                </a:outerShdw>
              </a:effectLst>
              <a:latin typeface="標楷體" panose="03000509000000000000" pitchFamily="65" charset="-120"/>
            </a:endParaRPr>
          </a:p>
          <a:p>
            <a:pPr lvl="1">
              <a:lnSpc>
                <a:spcPct val="100000"/>
              </a:lnSpc>
            </a:pPr>
            <a:endParaRPr lang="zh-TW" altLang="en-US" sz="2500" dirty="0" smtClean="0">
              <a:latin typeface="標楷體" charset="0"/>
              <a:ea typeface="標楷體" charset="0"/>
              <a:cs typeface="標楷體" charset="0"/>
            </a:endParaRPr>
          </a:p>
          <a:p>
            <a:pPr lvl="1">
              <a:lnSpc>
                <a:spcPct val="100000"/>
              </a:lnSpc>
            </a:pPr>
            <a:endParaRPr lang="zh-TW" altLang="en-US" sz="2500" dirty="0">
              <a:latin typeface="標楷體" charset="0"/>
              <a:ea typeface="標楷體" charset="0"/>
              <a:cs typeface="標楷體" charset="0"/>
            </a:endParaRPr>
          </a:p>
          <a:p>
            <a:pPr lvl="1">
              <a:lnSpc>
                <a:spcPct val="100000"/>
              </a:lnSpc>
            </a:pPr>
            <a:endParaRPr lang="zh-TW" altLang="en-US" sz="1850" dirty="0">
              <a:latin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746726807"/>
              </p:ext>
            </p:extLst>
          </p:nvPr>
        </p:nvGraphicFramePr>
        <p:xfrm>
          <a:off x="952594" y="1510271"/>
          <a:ext cx="7200000" cy="3063252"/>
        </p:xfrm>
        <a:graphic>
          <a:graphicData uri="http://schemas.openxmlformats.org/drawingml/2006/table">
            <a:tbl>
              <a:tblPr/>
              <a:tblGrid>
                <a:gridCol w="7200000"/>
              </a:tblGrid>
              <a:tr h="283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100" b="0" i="0" u="none" strike="noStrike"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社會秩序維護</a:t>
                      </a:r>
                      <a:r>
                        <a:rPr kumimoji="0" lang="zh-TW" sz="21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法</a:t>
                      </a:r>
                      <a:r>
                        <a:rPr kumimoji="0" lang="zh-TW" altLang="en-US" sz="21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 </a:t>
                      </a:r>
                      <a:r>
                        <a:rPr kumimoji="0" lang="en-US" altLang="zh-TW" sz="2100" b="0" i="1"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§91-1</a:t>
                      </a:r>
                      <a:r>
                        <a:rPr kumimoji="0" lang="zh-TW" altLang="en-US" sz="21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 </a:t>
                      </a:r>
                      <a:r>
                        <a:rPr kumimoji="0" lang="en-US" altLang="zh-TW" sz="21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(100.11.04</a:t>
                      </a:r>
                      <a:r>
                        <a:rPr kumimoji="0" lang="zh-TW" altLang="en-US" sz="21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 修正</a:t>
                      </a:r>
                      <a:r>
                        <a:rPr kumimoji="0" lang="en-US" altLang="zh-TW" sz="21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a:t>
                      </a:r>
                      <a:endParaRPr kumimoji="0" lang="zh-TW" altLang="en-US" sz="2100" b="0" i="0" u="none" strike="noStrike" cap="none" normalizeH="0" baseline="0" dirty="0">
                        <a:ln>
                          <a:noFill/>
                        </a:ln>
                        <a:solidFill>
                          <a:sysClr val="windowText" lastClr="000000"/>
                        </a:solidFill>
                        <a:effectLst/>
                        <a:latin typeface="Times New Roman" panose="02020603050405020304" pitchFamily="18" charset="0"/>
                        <a:ea typeface="標楷體" charset="0"/>
                        <a:cs typeface="Times New Roman" panose="02020603050405020304" pitchFamily="18" charset="0"/>
                      </a:endParaRPr>
                    </a:p>
                  </a:txBody>
                  <a:tcPr marL="91434" marR="91434"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135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I</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 直轄市</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縣 </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市</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 政府</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得因地制宜，制定自治條例，規劃</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得從事性交易之區域</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及其管理。</a:t>
                      </a: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III</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 本</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法中華民國一百年十一月四日修正之條文施行前，已依直轄市、</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縣 </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市</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 政府</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制定之自治條例管理之</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性交易場所</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，於修正施行後，得於原地址依原自治條例之規定繼續經營。</a:t>
                      </a:r>
                      <a:endPar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endParaRP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21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理由</a:t>
                      </a:r>
                      <a:r>
                        <a:rPr kumimoji="0" lang="en-US" altLang="zh-TW"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本於「適度開放，有效管理」之原則，修正條文第九十一條之一授權地方政府得本</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自治原則</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，規劃得從事性交易之區域及其管理。惟於上開特定區域及目前依各地方政府娼妓管理自治條例管理之妓女戶</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之外</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仍不得從事</a:t>
                      </a:r>
                      <a:r>
                        <a:rPr kumimoji="0" lang="zh-TW" altLang="en-US" sz="1800" b="0" i="0" u="none" strike="noStrike" cap="none" normalizeH="0" baseline="0" dirty="0">
                          <a:ln>
                            <a:noFill/>
                          </a:ln>
                          <a:solidFill>
                            <a:srgbClr val="000000"/>
                          </a:solidFill>
                          <a:effectLst/>
                          <a:latin typeface="Times New Roman" panose="02020603050405020304" pitchFamily="18" charset="0"/>
                          <a:ea typeface="標楷體" charset="0"/>
                          <a:cs typeface="Times New Roman" panose="02020603050405020304" pitchFamily="18" charset="0"/>
                        </a:rPr>
                        <a:t>性交易，違反者，性交易</a:t>
                      </a:r>
                      <a:r>
                        <a:rPr kumimoji="0" lang="zh-TW" altLang="en-US" sz="18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charset="0"/>
                          <a:cs typeface="Times New Roman" panose="02020603050405020304" pitchFamily="18" charset="0"/>
                        </a:rPr>
                        <a:t>雙方皆罰</a:t>
                      </a:r>
                      <a:r>
                        <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r>
                        <a:rPr kumimoji="0" lang="zh-TW" altLang="en-US"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rPr>
                        <a:t>。</a:t>
                      </a:r>
                      <a:endParaRPr kumimoji="0" lang="en-US" altLang="zh-TW" sz="1800" b="0" i="0" u="none" strike="noStrike" cap="none" normalizeH="0" baseline="0" dirty="0" smtClean="0">
                        <a:ln>
                          <a:noFill/>
                        </a:ln>
                        <a:solidFill>
                          <a:srgbClr val="000000"/>
                        </a:solidFill>
                        <a:effectLst/>
                        <a:latin typeface="Times New Roman" panose="02020603050405020304" pitchFamily="18" charset="0"/>
                        <a:ea typeface="標楷體" charset="0"/>
                        <a:cs typeface="Times New Roman" panose="02020603050405020304" pitchFamily="18" charset="0"/>
                      </a:endParaRPr>
                    </a:p>
                  </a:txBody>
                  <a:tcPr marL="91434" marR="91434"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pic>
        <p:nvPicPr>
          <p:cNvPr id="6"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680" y="434974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139644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7105" y="937470"/>
            <a:ext cx="7886700" cy="3378434"/>
          </a:xfrm>
        </p:spPr>
        <p:txBody>
          <a:bodyPr>
            <a:normAutofit/>
          </a:bodyPr>
          <a:lstStyle/>
          <a:p>
            <a:r>
              <a:rPr kumimoji="1" lang="zh-TW" altLang="en-US" b="1" dirty="0" smtClean="0">
                <a:effectLst>
                  <a:outerShdw blurRad="38100" dist="38100" dir="2700000" algn="tl">
                    <a:srgbClr val="000000">
                      <a:alpha val="43137"/>
                    </a:srgbClr>
                  </a:outerShdw>
                </a:effectLst>
                <a:latin typeface="標楷體" panose="03000509000000000000" pitchFamily="65" charset="-120"/>
              </a:rPr>
              <a:t>事實</a:t>
            </a:r>
            <a:r>
              <a:rPr kumimoji="1" lang="en-US" altLang="zh-TW" b="1" dirty="0" smtClean="0">
                <a:effectLst>
                  <a:outerShdw blurRad="38100" dist="38100" dir="2700000" algn="tl">
                    <a:srgbClr val="000000">
                      <a:alpha val="43137"/>
                    </a:srgbClr>
                  </a:outerShdw>
                </a:effectLst>
              </a:rPr>
              <a:t> </a:t>
            </a:r>
            <a:r>
              <a:rPr kumimoji="1" lang="en-US" altLang="zh-TW" b="1" dirty="0">
                <a:effectLst>
                  <a:outerShdw blurRad="38100" dist="38100" dir="2700000" algn="tl">
                    <a:srgbClr val="000000">
                      <a:alpha val="43137"/>
                    </a:srgbClr>
                  </a:outerShdw>
                </a:effectLst>
              </a:rPr>
              <a:t>(</a:t>
            </a:r>
            <a:r>
              <a:rPr kumimoji="1" lang="zh-TW" altLang="en-US" b="1" dirty="0" smtClean="0">
                <a:effectLst>
                  <a:outerShdw blurRad="38100" dist="38100" dir="2700000" algn="tl">
                    <a:srgbClr val="000000">
                      <a:alpha val="43137"/>
                    </a:srgbClr>
                  </a:outerShdw>
                </a:effectLst>
                <a:latin typeface="標楷體" panose="03000509000000000000" pitchFamily="65" charset="-120"/>
              </a:rPr>
              <a:t>相關法規</a:t>
            </a:r>
            <a:r>
              <a:rPr kumimoji="1" lang="en-US" altLang="zh-TW" b="1" dirty="0">
                <a:effectLst>
                  <a:outerShdw blurRad="38100" dist="38100" dir="2700000" algn="tl">
                    <a:srgbClr val="000000">
                      <a:alpha val="43137"/>
                    </a:srgbClr>
                  </a:outerShdw>
                </a:effectLst>
              </a:rPr>
              <a:t>)</a:t>
            </a:r>
            <a:endParaRPr kumimoji="1" lang="en-US" altLang="zh-TW" b="1" dirty="0" smtClean="0">
              <a:effectLst>
                <a:outerShdw blurRad="38100" dist="38100" dir="2700000" algn="tl">
                  <a:srgbClr val="000000">
                    <a:alpha val="43137"/>
                  </a:srgbClr>
                </a:outerShdw>
              </a:effectLst>
              <a:latin typeface="標楷體" panose="03000509000000000000" pitchFamily="65" charset="-120"/>
            </a:endParaRPr>
          </a:p>
          <a:p>
            <a:pPr marL="342900" lvl="1" indent="0">
              <a:buNone/>
            </a:pPr>
            <a:endParaRPr lang="zh-TW" altLang="en-US" sz="2000" dirty="0" smtClean="0">
              <a:latin typeface="標楷體" charset="0"/>
              <a:ea typeface="標楷體" charset="0"/>
              <a:cs typeface="標楷體" charset="0"/>
            </a:endParaRPr>
          </a:p>
          <a:p>
            <a:pPr marL="342900" lvl="1" indent="0">
              <a:buNone/>
            </a:pPr>
            <a:endParaRPr kumimoji="1"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146873134"/>
              </p:ext>
            </p:extLst>
          </p:nvPr>
        </p:nvGraphicFramePr>
        <p:xfrm>
          <a:off x="961424" y="1429860"/>
          <a:ext cx="7200000" cy="2971824"/>
        </p:xfrm>
        <a:graphic>
          <a:graphicData uri="http://schemas.openxmlformats.org/drawingml/2006/table">
            <a:tbl>
              <a:tblPr/>
              <a:tblGrid>
                <a:gridCol w="7200000"/>
              </a:tblGrid>
              <a:tr h="2562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kern="1200" cap="none" normalizeH="0" baseline="0" dirty="0">
                          <a:ln>
                            <a:noFill/>
                          </a:ln>
                          <a:solidFill>
                            <a:sysClr val="windowText" lastClr="000000"/>
                          </a:solidFill>
                          <a:effectLst/>
                          <a:latin typeface="Times New Roman"/>
                          <a:ea typeface="標楷體" charset="0"/>
                          <a:cs typeface="Times New Roman"/>
                        </a:rPr>
                        <a:t>身心障礙者保護</a:t>
                      </a:r>
                      <a:r>
                        <a:rPr kumimoji="0" lang="zh-TW" sz="1800" b="0" i="0" u="none" strike="noStrike" kern="1200" cap="none" normalizeH="0" baseline="0" dirty="0" smtClean="0">
                          <a:ln>
                            <a:noFill/>
                          </a:ln>
                          <a:solidFill>
                            <a:sysClr val="windowText" lastClr="000000"/>
                          </a:solidFill>
                          <a:effectLst/>
                          <a:latin typeface="Times New Roman"/>
                          <a:ea typeface="標楷體" charset="0"/>
                          <a:cs typeface="Times New Roman"/>
                        </a:rPr>
                        <a:t>法</a:t>
                      </a:r>
                      <a:r>
                        <a:rPr kumimoji="0" lang="en-US" altLang="zh-TW" sz="1800" b="0" i="0" u="none" strike="noStrike" kern="1200" cap="none" normalizeH="0" baseline="0" dirty="0" smtClean="0">
                          <a:ln>
                            <a:noFill/>
                          </a:ln>
                          <a:solidFill>
                            <a:sysClr val="windowText" lastClr="000000"/>
                          </a:solidFill>
                          <a:effectLst/>
                          <a:latin typeface="Times New Roman"/>
                          <a:ea typeface="標楷體" charset="0"/>
                          <a:cs typeface="Times New Roman"/>
                        </a:rPr>
                        <a:t> (</a:t>
                      </a:r>
                      <a:r>
                        <a:rPr kumimoji="0" lang="zh-TW" sz="1800" b="0" i="0" u="none" strike="noStrike" kern="1200" cap="none" normalizeH="0" baseline="0" dirty="0" smtClean="0">
                          <a:ln>
                            <a:noFill/>
                          </a:ln>
                          <a:solidFill>
                            <a:sysClr val="windowText" lastClr="000000"/>
                          </a:solidFill>
                          <a:effectLst/>
                          <a:latin typeface="Times New Roman"/>
                          <a:ea typeface="標楷體" charset="0"/>
                          <a:cs typeface="Times New Roman"/>
                        </a:rPr>
                        <a:t>現身</a:t>
                      </a:r>
                      <a:r>
                        <a:rPr kumimoji="0" lang="zh-TW" sz="1800" b="0" i="0" u="none" strike="noStrike" kern="1200" cap="none" normalizeH="0" baseline="0" dirty="0">
                          <a:ln>
                            <a:noFill/>
                          </a:ln>
                          <a:solidFill>
                            <a:sysClr val="windowText" lastClr="000000"/>
                          </a:solidFill>
                          <a:effectLst/>
                          <a:latin typeface="Times New Roman"/>
                          <a:ea typeface="標楷體" charset="0"/>
                          <a:cs typeface="Times New Roman"/>
                        </a:rPr>
                        <a:t>心障礙者權益保障</a:t>
                      </a:r>
                      <a:r>
                        <a:rPr kumimoji="0" lang="zh-TW" sz="1800" b="0" i="0" u="none" strike="noStrike" kern="1200" cap="none" normalizeH="0" baseline="0" dirty="0" smtClean="0">
                          <a:ln>
                            <a:noFill/>
                          </a:ln>
                          <a:solidFill>
                            <a:sysClr val="windowText" lastClr="000000"/>
                          </a:solidFill>
                          <a:effectLst/>
                          <a:latin typeface="Times New Roman"/>
                          <a:ea typeface="標楷體" charset="0"/>
                          <a:cs typeface="Times New Roman"/>
                        </a:rPr>
                        <a:t>法</a:t>
                      </a:r>
                      <a:r>
                        <a:rPr kumimoji="0" lang="en-US" altLang="zh-TW" sz="1800" b="0" i="0" u="none" strike="noStrike" kern="1200" cap="none" normalizeH="0" baseline="0" dirty="0" smtClean="0">
                          <a:ln>
                            <a:noFill/>
                          </a:ln>
                          <a:solidFill>
                            <a:sysClr val="windowText" lastClr="000000"/>
                          </a:solidFill>
                          <a:effectLst/>
                          <a:latin typeface="Times New Roman"/>
                          <a:ea typeface="標楷體" charset="0"/>
                          <a:cs typeface="Times New Roman"/>
                        </a:rPr>
                        <a:t>)</a:t>
                      </a:r>
                      <a:endParaRPr kumimoji="0" lang="zh-TW" altLang="en-US" sz="1800" b="0" i="0" u="none" strike="noStrike" kern="1200" cap="none" normalizeH="0" baseline="0" dirty="0">
                        <a:ln>
                          <a:noFill/>
                        </a:ln>
                        <a:solidFill>
                          <a:sysClr val="windowText" lastClr="000000"/>
                        </a:solidFill>
                        <a:effectLst/>
                        <a:latin typeface="Times New Roman"/>
                        <a:ea typeface="標楷體" charset="0"/>
                        <a:cs typeface="Times New Roman"/>
                      </a:endParaRPr>
                    </a:p>
                  </a:txBody>
                  <a:tcPr marL="91441" marR="9144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137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b="0" i="1" u="none" strike="noStrike" cap="none" normalizeH="0" baseline="0" dirty="0" smtClean="0">
                          <a:ln>
                            <a:noFill/>
                          </a:ln>
                          <a:solidFill>
                            <a:schemeClr val="tx1"/>
                          </a:solidFill>
                          <a:effectLst/>
                          <a:latin typeface="Times New Roman"/>
                          <a:ea typeface="標楷體" charset="0"/>
                          <a:cs typeface="Times New Roman"/>
                        </a:rPr>
                        <a:t>§37I</a:t>
                      </a:r>
                      <a:r>
                        <a:rPr kumimoji="0" lang="zh-TW" altLang="en-US" sz="1500" b="0" i="1" u="none" strike="noStrike" cap="none" normalizeH="0" baseline="0" dirty="0" smtClean="0">
                          <a:ln>
                            <a:noFill/>
                          </a:ln>
                          <a:solidFill>
                            <a:schemeClr val="tx1"/>
                          </a:solidFill>
                          <a:effectLst/>
                          <a:latin typeface="Times New Roman"/>
                          <a:ea typeface="標楷體" charset="0"/>
                          <a:cs typeface="Times New Roman"/>
                        </a:rPr>
                        <a:t> </a:t>
                      </a:r>
                      <a:r>
                        <a:rPr kumimoji="0" lang="zh-TW" altLang="en-US" sz="1500" b="0" i="0" u="none" strike="noStrike" cap="none" normalizeH="0" baseline="0" dirty="0" smtClean="0">
                          <a:ln>
                            <a:noFill/>
                          </a:ln>
                          <a:solidFill>
                            <a:schemeClr val="tx1"/>
                          </a:solidFill>
                          <a:effectLst/>
                          <a:latin typeface="Times New Roman"/>
                          <a:ea typeface="標楷體" charset="0"/>
                          <a:cs typeface="Times New Roman"/>
                        </a:rPr>
                        <a:t>前</a:t>
                      </a:r>
                      <a:r>
                        <a:rPr kumimoji="0" lang="zh-TW" altLang="en-US" sz="1500" b="0" i="0" u="none" strike="noStrike" cap="none" normalizeH="0" baseline="0" dirty="0">
                          <a:ln>
                            <a:noFill/>
                          </a:ln>
                          <a:solidFill>
                            <a:schemeClr val="tx1"/>
                          </a:solidFill>
                          <a:effectLst/>
                          <a:latin typeface="Times New Roman"/>
                          <a:ea typeface="標楷體" charset="0"/>
                          <a:cs typeface="Times New Roman"/>
                        </a:rPr>
                        <a:t>：「</a:t>
                      </a:r>
                      <a:r>
                        <a:rPr kumimoji="0" lang="zh-TW" sz="1500" b="0" i="0" u="none" strike="noStrike" cap="none" normalizeH="0" baseline="0" dirty="0">
                          <a:ln>
                            <a:noFill/>
                          </a:ln>
                          <a:solidFill>
                            <a:srgbClr val="000000"/>
                          </a:solidFill>
                          <a:effectLst/>
                          <a:latin typeface="Times New Roman"/>
                          <a:ea typeface="標楷體" charset="0"/>
                          <a:cs typeface="Times New Roman"/>
                        </a:rPr>
                        <a:t>非本法所稱</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視覺障礙者</a:t>
                      </a:r>
                      <a:r>
                        <a:rPr kumimoji="0" lang="zh-TW" sz="1500" b="0" i="0" u="none" strike="noStrike" cap="none" normalizeH="0" baseline="0" dirty="0">
                          <a:ln>
                            <a:noFill/>
                          </a:ln>
                          <a:solidFill>
                            <a:srgbClr val="000000"/>
                          </a:solidFill>
                          <a:effectLst/>
                          <a:latin typeface="Times New Roman"/>
                          <a:ea typeface="標楷體" charset="0"/>
                          <a:cs typeface="Times New Roman"/>
                        </a:rPr>
                        <a:t>，不得從事</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按摩業</a:t>
                      </a:r>
                      <a:r>
                        <a:rPr kumimoji="0" lang="zh-TW" sz="1500" b="0" i="0" u="none" strike="noStrike" cap="none" normalizeH="0" baseline="0" dirty="0">
                          <a:ln>
                            <a:noFill/>
                          </a:ln>
                          <a:solidFill>
                            <a:srgbClr val="000000"/>
                          </a:solidFill>
                          <a:effectLst/>
                          <a:latin typeface="Times New Roman"/>
                          <a:ea typeface="標楷體" charset="0"/>
                          <a:cs typeface="Times New Roman"/>
                        </a:rPr>
                        <a:t>。</a:t>
                      </a:r>
                      <a:r>
                        <a:rPr kumimoji="0" lang="zh-TW" altLang="en-US" sz="1500" b="0" i="0" u="none" strike="noStrike" cap="none" normalizeH="0" baseline="0" dirty="0">
                          <a:ln>
                            <a:noFill/>
                          </a:ln>
                          <a:solidFill>
                            <a:schemeClr val="tx1"/>
                          </a:solidFill>
                          <a:effectLst/>
                          <a:latin typeface="Times New Roman"/>
                          <a:ea typeface="標楷體" charset="0"/>
                          <a:cs typeface="Times New Roman"/>
                        </a:rPr>
                        <a:t>」</a:t>
                      </a:r>
                      <a:endParaRPr kumimoji="0" lang="en-US" altLang="zh-TW" sz="1500" b="0" i="0" u="none" strike="noStrike" cap="none" normalizeH="0" baseline="0" dirty="0">
                        <a:ln>
                          <a:noFill/>
                        </a:ln>
                        <a:solidFill>
                          <a:schemeClr val="tx1"/>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b="0" i="1" u="none" strike="noStrike" cap="none" normalizeH="0" baseline="0" dirty="0" smtClean="0">
                          <a:ln>
                            <a:noFill/>
                          </a:ln>
                          <a:solidFill>
                            <a:schemeClr val="tx1"/>
                          </a:solidFill>
                          <a:effectLst/>
                          <a:latin typeface="Times New Roman"/>
                          <a:ea typeface="標楷體" charset="0"/>
                          <a:cs typeface="Times New Roman"/>
                        </a:rPr>
                        <a:t>§65I</a:t>
                      </a:r>
                      <a:r>
                        <a:rPr kumimoji="0" lang="zh-TW" altLang="en-US" sz="1500" b="0" i="0" u="none" strike="noStrike" cap="none" normalizeH="0" baseline="0" dirty="0">
                          <a:ln>
                            <a:noFill/>
                          </a:ln>
                          <a:solidFill>
                            <a:schemeClr val="tx1"/>
                          </a:solidFill>
                          <a:effectLst/>
                          <a:latin typeface="Times New Roman"/>
                          <a:ea typeface="標楷體" charset="0"/>
                          <a:cs typeface="Times New Roman"/>
                        </a:rPr>
                        <a:t>：「</a:t>
                      </a:r>
                      <a:r>
                        <a:rPr kumimoji="0" lang="zh-TW" sz="1500" b="0" i="0" u="none" strike="noStrike" cap="none" normalizeH="0" baseline="0" dirty="0">
                          <a:ln>
                            <a:noFill/>
                          </a:ln>
                          <a:solidFill>
                            <a:srgbClr val="000000"/>
                          </a:solidFill>
                          <a:effectLst/>
                          <a:latin typeface="Times New Roman"/>
                          <a:ea typeface="標楷體" charset="0"/>
                          <a:cs typeface="Times New Roman"/>
                        </a:rPr>
                        <a:t>違反第三十七條第一項者，處新臺幣一萬元以上三萬元以下</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罰鍰</a:t>
                      </a:r>
                      <a:r>
                        <a:rPr kumimoji="0" lang="zh-TW" sz="1500" b="0" i="0" u="none" strike="noStrike" cap="none" normalizeH="0" baseline="0" dirty="0">
                          <a:ln>
                            <a:noFill/>
                          </a:ln>
                          <a:solidFill>
                            <a:srgbClr val="000000"/>
                          </a:solidFill>
                          <a:effectLst/>
                          <a:latin typeface="Times New Roman"/>
                          <a:ea typeface="標楷體" charset="0"/>
                          <a:cs typeface="Times New Roman"/>
                        </a:rPr>
                        <a:t>，並限期改善。</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endParaRPr kumimoji="0" lang="en-US" altLang="zh-TW" sz="1500" b="0" i="0" u="none" strike="noStrike" cap="none" normalizeH="0" baseline="0" dirty="0">
                        <a:ln>
                          <a:noFill/>
                        </a:ln>
                        <a:solidFill>
                          <a:srgbClr val="000000"/>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b="0" i="1" u="none" strike="noStrike" cap="none" normalizeH="0" baseline="0" dirty="0" smtClean="0">
                          <a:ln>
                            <a:noFill/>
                          </a:ln>
                          <a:solidFill>
                            <a:schemeClr val="tx1"/>
                          </a:solidFill>
                          <a:effectLst/>
                          <a:latin typeface="Times New Roman"/>
                          <a:ea typeface="標楷體" charset="0"/>
                          <a:cs typeface="Times New Roman"/>
                        </a:rPr>
                        <a:t>§65II</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r>
                        <a:rPr kumimoji="0" lang="zh-TW" sz="1500" b="0" i="0" u="none" strike="noStrike" cap="none" normalizeH="0" baseline="0" dirty="0">
                          <a:ln>
                            <a:noFill/>
                          </a:ln>
                          <a:solidFill>
                            <a:srgbClr val="000000"/>
                          </a:solidFill>
                          <a:effectLst/>
                          <a:latin typeface="Times New Roman"/>
                          <a:ea typeface="標楷體" charset="0"/>
                          <a:cs typeface="Times New Roman"/>
                        </a:rPr>
                        <a:t>前項違法事件如於</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營業場所</a:t>
                      </a:r>
                      <a:r>
                        <a:rPr kumimoji="0" lang="zh-TW" sz="1500" b="0" i="0" u="none" strike="noStrike" cap="none" normalizeH="0" baseline="0" dirty="0">
                          <a:ln>
                            <a:noFill/>
                          </a:ln>
                          <a:solidFill>
                            <a:srgbClr val="000000"/>
                          </a:solidFill>
                          <a:effectLst/>
                          <a:latin typeface="Times New Roman"/>
                          <a:ea typeface="標楷體" charset="0"/>
                          <a:cs typeface="Times New Roman"/>
                        </a:rPr>
                        <a:t>內發生並依前項標準</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加倍處罰</a:t>
                      </a:r>
                      <a:r>
                        <a:rPr kumimoji="0" lang="zh-TW" sz="1500" b="0" i="0" u="none" strike="noStrike" cap="none" normalizeH="0" baseline="0" dirty="0">
                          <a:ln>
                            <a:noFill/>
                          </a:ln>
                          <a:solidFill>
                            <a:srgbClr val="000000"/>
                          </a:solidFill>
                          <a:effectLst/>
                          <a:latin typeface="Times New Roman"/>
                          <a:ea typeface="標楷體" charset="0"/>
                          <a:cs typeface="Times New Roman"/>
                        </a:rPr>
                        <a:t>場所之</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負責人</a:t>
                      </a:r>
                      <a:r>
                        <a:rPr kumimoji="0" lang="zh-TW" sz="1500" b="0" i="0" u="none" strike="noStrike" cap="none" normalizeH="0" baseline="0" dirty="0">
                          <a:ln>
                            <a:noFill/>
                          </a:ln>
                          <a:solidFill>
                            <a:srgbClr val="000000"/>
                          </a:solidFill>
                          <a:effectLst/>
                          <a:latin typeface="Times New Roman"/>
                          <a:ea typeface="標楷體" charset="0"/>
                          <a:cs typeface="Times New Roman"/>
                        </a:rPr>
                        <a:t>或所有權人。</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endParaRPr kumimoji="0" lang="en-US" altLang="zh-TW" sz="1500" b="0" i="0" u="none" strike="noStrike" cap="none" normalizeH="0" baseline="0" dirty="0">
                        <a:ln>
                          <a:noFill/>
                        </a:ln>
                        <a:solidFill>
                          <a:srgbClr val="000000"/>
                        </a:solidFill>
                        <a:effectLst/>
                        <a:latin typeface="Times New Roman"/>
                        <a:ea typeface="標楷體" charset="0"/>
                        <a:cs typeface="Times New Roman"/>
                      </a:endParaRPr>
                    </a:p>
                  </a:txBody>
                  <a:tcPr marL="91441" marR="9144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36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ysClr val="windowText" lastClr="000000"/>
                          </a:solidFill>
                          <a:effectLst/>
                          <a:latin typeface="Times New Roman"/>
                          <a:ea typeface="標楷體" charset="0"/>
                          <a:cs typeface="Times New Roman"/>
                        </a:rPr>
                        <a:t>視覺障礙者從事按摩業資格認定及管理</a:t>
                      </a: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辦法</a:t>
                      </a:r>
                      <a:r>
                        <a:rPr kumimoji="0" lang="en-US" altLang="zh-TW" sz="1800" b="0" i="0" u="none" strike="noStrike" cap="none" normalizeH="0" baseline="0" dirty="0" smtClean="0">
                          <a:ln>
                            <a:noFill/>
                          </a:ln>
                          <a:solidFill>
                            <a:sysClr val="windowText" lastClr="000000"/>
                          </a:solidFill>
                          <a:effectLst/>
                          <a:latin typeface="Times New Roman"/>
                          <a:ea typeface="標楷體" charset="0"/>
                          <a:cs typeface="Times New Roman"/>
                        </a:rPr>
                        <a:t> (97.03.05</a:t>
                      </a:r>
                      <a:r>
                        <a:rPr kumimoji="0" lang="zh-TW" altLang="en-US" sz="1800" b="0" i="0" u="none" strike="noStrike" cap="none" normalizeH="0" baseline="0" dirty="0" smtClean="0">
                          <a:ln>
                            <a:noFill/>
                          </a:ln>
                          <a:solidFill>
                            <a:sysClr val="windowText" lastClr="000000"/>
                          </a:solidFill>
                          <a:effectLst/>
                          <a:latin typeface="Times New Roman"/>
                          <a:ea typeface="標楷體" charset="0"/>
                          <a:cs typeface="Times New Roman"/>
                        </a:rPr>
                        <a:t> </a:t>
                      </a: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廢止</a:t>
                      </a:r>
                      <a:r>
                        <a:rPr kumimoji="0" lang="en-US" altLang="zh-TW" sz="1800" b="0" i="0" u="none" strike="noStrike" cap="none" normalizeH="0" baseline="0" dirty="0" smtClean="0">
                          <a:ln>
                            <a:noFill/>
                          </a:ln>
                          <a:solidFill>
                            <a:sysClr val="windowText" lastClr="000000"/>
                          </a:solidFill>
                          <a:effectLst/>
                          <a:latin typeface="Times New Roman"/>
                          <a:ea typeface="標楷體" charset="0"/>
                          <a:cs typeface="Times New Roman"/>
                        </a:rPr>
                        <a:t>)</a:t>
                      </a:r>
                      <a:endParaRPr kumimoji="0" lang="zh-TW" altLang="en-US"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91441" marR="9144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903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b="0" i="1" u="none" strike="noStrike" cap="none" normalizeH="0" baseline="0" dirty="0" smtClean="0">
                          <a:ln>
                            <a:noFill/>
                          </a:ln>
                          <a:solidFill>
                            <a:schemeClr val="tx1"/>
                          </a:solidFill>
                          <a:effectLst/>
                          <a:latin typeface="Times New Roman"/>
                          <a:ea typeface="標楷體" charset="0"/>
                          <a:cs typeface="Times New Roman"/>
                        </a:rPr>
                        <a:t>§4</a:t>
                      </a:r>
                      <a:r>
                        <a:rPr kumimoji="0" lang="zh-TW" altLang="en-US" sz="1500" b="0" i="0" u="none" strike="noStrike" cap="none" normalizeH="0" baseline="0" dirty="0">
                          <a:ln>
                            <a:noFill/>
                          </a:ln>
                          <a:solidFill>
                            <a:schemeClr val="tx1"/>
                          </a:solidFill>
                          <a:effectLst/>
                          <a:latin typeface="Times New Roman"/>
                          <a:ea typeface="標楷體" charset="0"/>
                          <a:cs typeface="Times New Roman"/>
                        </a:rPr>
                        <a:t>：</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r>
                        <a:rPr kumimoji="0" lang="zh-TW" sz="1500" b="0" i="0" u="none" strike="noStrike" cap="none" normalizeH="0" baseline="0" dirty="0">
                          <a:ln>
                            <a:noFill/>
                          </a:ln>
                          <a:solidFill>
                            <a:srgbClr val="000000"/>
                          </a:solidFill>
                          <a:effectLst/>
                          <a:latin typeface="Times New Roman"/>
                          <a:ea typeface="標楷體" charset="0"/>
                          <a:cs typeface="Times New Roman"/>
                        </a:rPr>
                        <a:t>按摩業之</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手技</a:t>
                      </a:r>
                      <a:r>
                        <a:rPr kumimoji="0" lang="zh-TW" sz="1500" b="0" i="0" u="none" strike="noStrike" cap="none" normalizeH="0" baseline="0" dirty="0">
                          <a:ln>
                            <a:noFill/>
                          </a:ln>
                          <a:solidFill>
                            <a:srgbClr val="000000"/>
                          </a:solidFill>
                          <a:effectLst/>
                          <a:latin typeface="Times New Roman"/>
                          <a:ea typeface="標楷體" charset="0"/>
                          <a:cs typeface="Times New Roman"/>
                        </a:rPr>
                        <a:t>，包括：輕擦、揉捏、指壓、叩打、震顫、曲手、運動及其他特殊手技。</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endParaRPr kumimoji="0" lang="en-US" altLang="zh-TW" sz="1500" b="0" i="0" u="none" strike="noStrike" cap="none" normalizeH="0" baseline="0" dirty="0">
                        <a:ln>
                          <a:noFill/>
                        </a:ln>
                        <a:solidFill>
                          <a:srgbClr val="000000"/>
                        </a:solidFill>
                        <a:effectLst/>
                        <a:latin typeface="Times New Roman"/>
                        <a:ea typeface="標楷體"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b="0" i="1" u="none" strike="noStrike" cap="none" normalizeH="0" baseline="0" dirty="0" smtClean="0">
                          <a:ln>
                            <a:noFill/>
                          </a:ln>
                          <a:solidFill>
                            <a:schemeClr val="tx1"/>
                          </a:solidFill>
                          <a:effectLst/>
                          <a:latin typeface="Times New Roman"/>
                          <a:ea typeface="標楷體" charset="0"/>
                          <a:cs typeface="Times New Roman"/>
                        </a:rPr>
                        <a:t>§5</a:t>
                      </a:r>
                      <a:r>
                        <a:rPr kumimoji="0" lang="en-US" altLang="zh-TW" sz="1500" b="0" i="1" u="none" strike="noStrike" cap="none" normalizeH="0" baseline="0" dirty="0">
                          <a:ln>
                            <a:noFill/>
                          </a:ln>
                          <a:solidFill>
                            <a:schemeClr val="tx1"/>
                          </a:solidFill>
                          <a:effectLst/>
                          <a:latin typeface="Times New Roman"/>
                          <a:ea typeface="標楷體" charset="0"/>
                          <a:cs typeface="Times New Roman"/>
                          <a:sym typeface="Wingdings" charset="0"/>
                        </a:rPr>
                        <a:t></a:t>
                      </a:r>
                      <a:r>
                        <a:rPr kumimoji="0" lang="zh-TW" altLang="en-US" sz="1500" b="0" i="0" u="none" strike="noStrike" cap="none" normalizeH="0" baseline="0" dirty="0">
                          <a:ln>
                            <a:noFill/>
                          </a:ln>
                          <a:solidFill>
                            <a:schemeClr val="tx1"/>
                          </a:solidFill>
                          <a:effectLst/>
                          <a:latin typeface="Times New Roman"/>
                          <a:ea typeface="標楷體" charset="0"/>
                          <a:cs typeface="Times New Roman"/>
                        </a:rPr>
                        <a:t>：</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r>
                        <a:rPr kumimoji="0" lang="zh-TW" sz="1500" b="0" i="0" u="none" strike="noStrike" cap="none" normalizeH="0" baseline="0" dirty="0">
                          <a:ln>
                            <a:noFill/>
                          </a:ln>
                          <a:solidFill>
                            <a:srgbClr val="000000"/>
                          </a:solidFill>
                          <a:effectLst/>
                          <a:latin typeface="Times New Roman"/>
                          <a:ea typeface="標楷體" charset="0"/>
                          <a:cs typeface="Times New Roman"/>
                        </a:rPr>
                        <a:t>從事按摩業者，應具備下列條件：一、依本</a:t>
                      </a:r>
                      <a:r>
                        <a:rPr kumimoji="0" lang="zh-TW" sz="1500" b="0" i="0" u="none" strike="noStrike" cap="none" normalizeH="0" baseline="0" dirty="0" smtClean="0">
                          <a:ln>
                            <a:noFill/>
                          </a:ln>
                          <a:solidFill>
                            <a:srgbClr val="000000"/>
                          </a:solidFill>
                          <a:effectLst/>
                          <a:latin typeface="Times New Roman"/>
                          <a:ea typeface="標楷體" charset="0"/>
                          <a:cs typeface="Times New Roman"/>
                        </a:rPr>
                        <a:t>法</a:t>
                      </a:r>
                      <a:r>
                        <a:rPr kumimoji="0" lang="zh-TW" altLang="en-US" sz="1500" b="0" i="0" u="none" strike="noStrike" cap="none" normalizeH="0" baseline="0" dirty="0" smtClean="0">
                          <a:ln>
                            <a:noFill/>
                          </a:ln>
                          <a:solidFill>
                            <a:srgbClr val="000000"/>
                          </a:solidFill>
                          <a:effectLst/>
                          <a:latin typeface="Times New Roman"/>
                          <a:ea typeface="標楷體" charset="0"/>
                          <a:cs typeface="Times New Roman"/>
                        </a:rPr>
                        <a:t> </a:t>
                      </a:r>
                      <a:r>
                        <a:rPr kumimoji="0" lang="en-US" altLang="zh-TW" sz="1500" b="0" i="0" u="none" strike="noStrike" cap="none" normalizeH="0" baseline="0" dirty="0" smtClean="0">
                          <a:ln>
                            <a:noFill/>
                          </a:ln>
                          <a:solidFill>
                            <a:srgbClr val="000000"/>
                          </a:solidFill>
                          <a:effectLst/>
                          <a:latin typeface="Times New Roman"/>
                          <a:ea typeface="標楷體" charset="0"/>
                          <a:cs typeface="Times New Roman"/>
                        </a:rPr>
                        <a:t>(</a:t>
                      </a:r>
                      <a:r>
                        <a:rPr kumimoji="0" lang="zh-TW" sz="1500" b="0" i="0" u="none" strike="noStrike" cap="none" normalizeH="0" baseline="0" dirty="0" smtClean="0">
                          <a:ln>
                            <a:noFill/>
                          </a:ln>
                          <a:solidFill>
                            <a:srgbClr val="000000"/>
                          </a:solidFill>
                          <a:effectLst/>
                          <a:latin typeface="Times New Roman"/>
                          <a:ea typeface="標楷體" charset="0"/>
                          <a:cs typeface="Times New Roman"/>
                        </a:rPr>
                        <a:t>身心</a:t>
                      </a:r>
                      <a:r>
                        <a:rPr kumimoji="0" lang="zh-TW" sz="1500" b="0" i="0" u="none" strike="noStrike" cap="none" normalizeH="0" baseline="0" dirty="0">
                          <a:ln>
                            <a:noFill/>
                          </a:ln>
                          <a:solidFill>
                            <a:srgbClr val="000000"/>
                          </a:solidFill>
                          <a:effectLst/>
                          <a:latin typeface="Times New Roman"/>
                          <a:ea typeface="標楷體" charset="0"/>
                          <a:cs typeface="Times New Roman"/>
                        </a:rPr>
                        <a:t>障礙者保護</a:t>
                      </a:r>
                      <a:r>
                        <a:rPr kumimoji="0" lang="zh-TW" sz="1500" b="0" i="0" u="none" strike="noStrike" cap="none" normalizeH="0" baseline="0" dirty="0" smtClean="0">
                          <a:ln>
                            <a:noFill/>
                          </a:ln>
                          <a:solidFill>
                            <a:srgbClr val="000000"/>
                          </a:solidFill>
                          <a:effectLst/>
                          <a:latin typeface="Times New Roman"/>
                          <a:ea typeface="標楷體" charset="0"/>
                          <a:cs typeface="Times New Roman"/>
                        </a:rPr>
                        <a:t>法</a:t>
                      </a:r>
                      <a:r>
                        <a:rPr kumimoji="0" lang="en-US" altLang="zh-TW" sz="1500" b="0" i="0" u="none" strike="noStrike" cap="none" normalizeH="0" baseline="0" dirty="0" smtClean="0">
                          <a:ln>
                            <a:noFill/>
                          </a:ln>
                          <a:solidFill>
                            <a:srgbClr val="000000"/>
                          </a:solidFill>
                          <a:effectLst/>
                          <a:latin typeface="Times New Roman"/>
                          <a:ea typeface="標楷體" charset="0"/>
                          <a:cs typeface="Times New Roman"/>
                        </a:rPr>
                        <a:t>)</a:t>
                      </a:r>
                      <a:r>
                        <a:rPr kumimoji="0" lang="zh-TW" altLang="en-US" sz="1500" b="0" i="0" u="none" strike="noStrike" cap="none" normalizeH="0" baseline="0" dirty="0" smtClean="0">
                          <a:ln>
                            <a:noFill/>
                          </a:ln>
                          <a:solidFill>
                            <a:srgbClr val="000000"/>
                          </a:solidFill>
                          <a:effectLst/>
                          <a:latin typeface="Times New Roman"/>
                          <a:ea typeface="標楷體" charset="0"/>
                          <a:cs typeface="Times New Roman"/>
                        </a:rPr>
                        <a:t> </a:t>
                      </a:r>
                      <a:r>
                        <a:rPr kumimoji="0" lang="zh-TW" sz="1500" b="0" i="0" u="none" strike="noStrike" cap="none" normalizeH="0" baseline="0" dirty="0" smtClean="0">
                          <a:ln>
                            <a:noFill/>
                          </a:ln>
                          <a:solidFill>
                            <a:srgbClr val="000000"/>
                          </a:solidFill>
                          <a:effectLst/>
                          <a:latin typeface="Times New Roman"/>
                          <a:ea typeface="標楷體" charset="0"/>
                          <a:cs typeface="Times New Roman"/>
                        </a:rPr>
                        <a:t>領有</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身心障礙手冊</a:t>
                      </a:r>
                      <a:r>
                        <a:rPr kumimoji="0" lang="zh-TW" sz="1500" b="0" i="0" u="none" strike="noStrike" cap="none" normalizeH="0" baseline="0" dirty="0">
                          <a:ln>
                            <a:noFill/>
                          </a:ln>
                          <a:solidFill>
                            <a:srgbClr val="000000"/>
                          </a:solidFill>
                          <a:effectLst/>
                          <a:latin typeface="Times New Roman"/>
                          <a:ea typeface="標楷體" charset="0"/>
                          <a:cs typeface="Times New Roman"/>
                        </a:rPr>
                        <a:t>之</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a:ea typeface="標楷體" charset="0"/>
                          <a:cs typeface="Times New Roman"/>
                        </a:rPr>
                        <a:t>視覺障礙者</a:t>
                      </a:r>
                      <a:r>
                        <a:rPr kumimoji="0" lang="zh-TW" sz="1500" b="0" i="0" u="none" strike="noStrike" cap="none" normalizeH="0" baseline="0" dirty="0">
                          <a:ln>
                            <a:noFill/>
                          </a:ln>
                          <a:solidFill>
                            <a:srgbClr val="000000"/>
                          </a:solidFill>
                          <a:effectLst/>
                          <a:latin typeface="Times New Roman"/>
                          <a:ea typeface="標楷體" charset="0"/>
                          <a:cs typeface="Times New Roman"/>
                        </a:rPr>
                        <a:t>。</a:t>
                      </a:r>
                      <a:r>
                        <a:rPr kumimoji="0" lang="zh-TW" altLang="en-US" sz="1500" b="0" i="0" u="none" strike="noStrike" cap="none" normalizeH="0" baseline="0" dirty="0">
                          <a:ln>
                            <a:noFill/>
                          </a:ln>
                          <a:solidFill>
                            <a:srgbClr val="000000"/>
                          </a:solidFill>
                          <a:effectLst/>
                          <a:latin typeface="Times New Roman"/>
                          <a:ea typeface="標楷體" charset="0"/>
                          <a:cs typeface="Times New Roman"/>
                        </a:rPr>
                        <a:t>」</a:t>
                      </a:r>
                      <a:endParaRPr kumimoji="0" lang="en-US" altLang="zh-TW" sz="1500" b="0" i="0" u="none" strike="noStrike" cap="none" normalizeH="0" baseline="0" dirty="0">
                        <a:ln>
                          <a:noFill/>
                        </a:ln>
                        <a:solidFill>
                          <a:srgbClr val="000000"/>
                        </a:solidFill>
                        <a:effectLst/>
                        <a:latin typeface="Times New Roman"/>
                        <a:ea typeface="標楷體" charset="0"/>
                        <a:cs typeface="Times New Roman"/>
                      </a:endParaRPr>
                    </a:p>
                  </a:txBody>
                  <a:tcPr marL="91441" marR="91441"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6"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761" y="415178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1337537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lang="zh-TW" altLang="en-US" b="1" dirty="0" smtClean="0">
                <a:effectLst>
                  <a:outerShdw blurRad="38100" dist="38100" dir="2700000" algn="tl">
                    <a:srgbClr val="000000">
                      <a:alpha val="43137"/>
                    </a:srgbClr>
                  </a:outerShdw>
                </a:effectLst>
              </a:rPr>
              <a:t>全文</a:t>
            </a:r>
            <a:endParaRPr lang="en-US" altLang="zh-TW" b="1" dirty="0" smtClean="0">
              <a:effectLst>
                <a:outerShdw blurRad="38100" dist="38100" dir="2700000" algn="tl">
                  <a:srgbClr val="000000">
                    <a:alpha val="43137"/>
                  </a:srgbClr>
                </a:outerShdw>
              </a:effectLst>
            </a:endParaRPr>
          </a:p>
          <a:p>
            <a:pPr lvl="1">
              <a:lnSpc>
                <a:spcPct val="100000"/>
              </a:lnSpc>
              <a:buFont typeface="Wingdings" panose="05000000000000000000" pitchFamily="2" charset="2"/>
              <a:buChar char="l"/>
            </a:pPr>
            <a:r>
              <a:rPr lang="en-US" altLang="zh-TW" dirty="0">
                <a:ea typeface="新細明體" charset="0"/>
                <a:hlinkClick r:id="rId2"/>
              </a:rPr>
              <a:t>http://www.judicial.gov.tw/constitutionalcourt/p03_01.asp?expno=666</a:t>
            </a:r>
            <a:endParaRPr lang="en-US" altLang="zh-TW" dirty="0">
              <a:ea typeface="新細明體" charset="0"/>
            </a:endParaRPr>
          </a:p>
          <a:p>
            <a:pPr lvl="1">
              <a:lnSpc>
                <a:spcPct val="100000"/>
              </a:lnSpc>
            </a:pPr>
            <a:endParaRPr lang="en-US" altLang="zh-TW" sz="1850" dirty="0" smtClean="0">
              <a:latin typeface="Times New Roman"/>
              <a:cs typeface="Times New Roman"/>
            </a:endParaRPr>
          </a:p>
          <a:p>
            <a:pPr lvl="1">
              <a:lnSpc>
                <a:spcPct val="100000"/>
              </a:lnSpc>
            </a:pPr>
            <a:endParaRPr lang="zh-TW" altLang="en-US" sz="2500" dirty="0" smtClean="0">
              <a:latin typeface="Times New Roman"/>
              <a:ea typeface="標楷體" charset="0"/>
              <a:cs typeface="Times New Roman"/>
            </a:endParaRPr>
          </a:p>
          <a:p>
            <a:pPr lvl="1">
              <a:lnSpc>
                <a:spcPct val="100000"/>
              </a:lnSpc>
            </a:pPr>
            <a:endParaRPr lang="zh-TW" altLang="en-US" sz="2500" dirty="0">
              <a:latin typeface="Times New Roman"/>
              <a:ea typeface="標楷體" charset="0"/>
              <a:cs typeface="Times New Roman"/>
            </a:endParaRPr>
          </a:p>
          <a:p>
            <a:pPr lvl="1">
              <a:lnSpc>
                <a:spcPct val="100000"/>
              </a:lnSpc>
            </a:pPr>
            <a:endParaRPr lang="zh-TW" altLang="en-US" sz="1850" dirty="0">
              <a:latin typeface="Times New Roman"/>
              <a:cs typeface="Times New Roman"/>
            </a:endParaRPr>
          </a:p>
        </p:txBody>
      </p:sp>
      <p:sp>
        <p:nvSpPr>
          <p:cNvPr id="5" name="標題 1"/>
          <p:cNvSpPr>
            <a:spLocks noGrp="1"/>
          </p:cNvSpPr>
          <p:nvPr>
            <p:ph type="title"/>
          </p:nvPr>
        </p:nvSpPr>
        <p:spPr>
          <a:xfrm>
            <a:off x="628650" y="273845"/>
            <a:ext cx="7886700" cy="670881"/>
          </a:xfrm>
        </p:spPr>
        <p:txBody>
          <a:bodyPr/>
          <a:lstStyle/>
          <a:p>
            <a:r>
              <a:rPr kumimoji="1" lang="zh-TW" altLang="en-US" dirty="0" smtClean="0"/>
              <a:t>釋字第 </a:t>
            </a:r>
            <a:r>
              <a:rPr kumimoji="1" lang="en-US" altLang="zh-TW" dirty="0" smtClean="0"/>
              <a:t>6</a:t>
            </a:r>
            <a:r>
              <a:rPr kumimoji="1" lang="zh-TW" altLang="zh-TW" dirty="0" smtClean="0"/>
              <a:t>6</a:t>
            </a:r>
            <a:r>
              <a:rPr kumimoji="1" lang="en-US" altLang="zh-TW" dirty="0" smtClean="0"/>
              <a:t>6 </a:t>
            </a:r>
            <a:r>
              <a:rPr kumimoji="1" lang="zh-TW" altLang="en-US" dirty="0" smtClean="0"/>
              <a:t>號 </a:t>
            </a:r>
            <a:r>
              <a:rPr kumimoji="1" lang="en-US" altLang="zh-TW" dirty="0"/>
              <a:t>(</a:t>
            </a:r>
            <a:r>
              <a:rPr kumimoji="1" lang="zh-TW" altLang="en-US" dirty="0" smtClean="0"/>
              <a:t>性工作者案</a:t>
            </a:r>
            <a:r>
              <a:rPr kumimoji="1" lang="en-US" altLang="zh-TW" dirty="0"/>
              <a:t>)</a:t>
            </a:r>
            <a:endParaRPr kumimoji="1" lang="zh-TW" altLang="en-US" dirty="0"/>
          </a:p>
        </p:txBody>
      </p:sp>
    </p:spTree>
    <p:extLst>
      <p:ext uri="{BB962C8B-B14F-4D97-AF65-F5344CB8AC3E}">
        <p14:creationId xmlns:p14="http://schemas.microsoft.com/office/powerpoint/2010/main" val="18288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釋字第 </a:t>
            </a:r>
            <a:r>
              <a:rPr kumimoji="1" lang="zh-TW" altLang="zh-TW" dirty="0" smtClean="0"/>
              <a:t>7</a:t>
            </a:r>
            <a:r>
              <a:rPr kumimoji="1" lang="en-US" altLang="zh-TW" dirty="0" smtClean="0"/>
              <a:t>11 </a:t>
            </a:r>
            <a:r>
              <a:rPr kumimoji="1" lang="zh-TW" altLang="en-US" dirty="0" smtClean="0"/>
              <a:t>號 </a:t>
            </a:r>
            <a:r>
              <a:rPr kumimoji="1" lang="en-US" altLang="zh-TW" dirty="0"/>
              <a:t>(</a:t>
            </a:r>
            <a:r>
              <a:rPr kumimoji="1" lang="zh-TW" altLang="en-US" dirty="0" smtClean="0">
                <a:latin typeface="標楷體" panose="03000509000000000000" pitchFamily="65" charset="-120"/>
              </a:rPr>
              <a:t>藥師案</a:t>
            </a:r>
            <a:r>
              <a:rPr kumimoji="1" lang="en-US" altLang="zh-TW" dirty="0"/>
              <a:t>)</a:t>
            </a:r>
            <a:endParaRPr kumimoji="1" lang="zh-TW" altLang="en-US" dirty="0">
              <a:latin typeface="標楷體" panose="03000509000000000000" pitchFamily="65" charset="-120"/>
            </a:endParaRPr>
          </a:p>
        </p:txBody>
      </p:sp>
      <p:sp>
        <p:nvSpPr>
          <p:cNvPr id="3" name="內容版面配置區 2"/>
          <p:cNvSpPr>
            <a:spLocks noGrp="1"/>
          </p:cNvSpPr>
          <p:nvPr>
            <p:ph idx="1"/>
          </p:nvPr>
        </p:nvSpPr>
        <p:spPr/>
        <p:txBody>
          <a:bodyPr>
            <a:normAutofit/>
          </a:bodyPr>
          <a:lstStyle/>
          <a:p>
            <a:pPr>
              <a:lnSpc>
                <a:spcPct val="100000"/>
              </a:lnSpc>
            </a:pPr>
            <a:r>
              <a:rPr lang="zh-TW" altLang="en-US" b="1" dirty="0">
                <a:effectLst>
                  <a:outerShdw blurRad="38100" dist="38100" dir="2700000" algn="tl">
                    <a:srgbClr val="000000">
                      <a:alpha val="43137"/>
                    </a:srgbClr>
                  </a:outerShdw>
                </a:effectLst>
                <a:ea typeface="標楷體" charset="0"/>
              </a:rPr>
              <a:t>全文：</a:t>
            </a:r>
            <a:endParaRPr lang="en-US" altLang="zh-TW" dirty="0" smtClean="0">
              <a:ea typeface="新細明體" charset="0"/>
            </a:endParaRPr>
          </a:p>
          <a:p>
            <a:pPr lvl="1">
              <a:lnSpc>
                <a:spcPct val="100000"/>
              </a:lnSpc>
              <a:buFont typeface="Wingdings" panose="05000000000000000000" pitchFamily="2" charset="2"/>
              <a:buChar char="l"/>
            </a:pPr>
            <a:r>
              <a:rPr lang="en-US" altLang="zh-TW" dirty="0">
                <a:ea typeface="新細明體" charset="0"/>
                <a:hlinkClick r:id="rId2"/>
              </a:rPr>
              <a:t>http://www.judicial.gov.tw/constitutionalcourt/p03_01.asp?expno=711</a:t>
            </a:r>
            <a:endParaRPr lang="en-US" altLang="zh-TW" dirty="0">
              <a:ea typeface="新細明體" charset="0"/>
            </a:endParaRPr>
          </a:p>
          <a:p>
            <a:pPr>
              <a:lnSpc>
                <a:spcPct val="100000"/>
              </a:lnSpc>
            </a:pPr>
            <a:r>
              <a:rPr lang="zh-TW" altLang="en-US" dirty="0" smtClean="0">
                <a:ea typeface="標楷體" charset="0"/>
              </a:rPr>
              <a:t>藥師法第十一條規定：「藥師經登記領照執業者，其執業處所應以一處為限。」 是否違憲？</a:t>
            </a:r>
          </a:p>
          <a:p>
            <a:pPr>
              <a:lnSpc>
                <a:spcPct val="100000"/>
              </a:lnSpc>
            </a:pPr>
            <a:r>
              <a:rPr lang="zh-TW" altLang="en-US" dirty="0" smtClean="0">
                <a:ea typeface="標楷體" charset="0"/>
              </a:rPr>
              <a:t>限制藥師於登記領照執業後，僅得於一處所執業，核屬對藥師執行職業之方法、地點所為之限制。</a:t>
            </a:r>
            <a:r>
              <a:rPr lang="zh-TW" altLang="en-US" dirty="0" smtClean="0">
                <a:ea typeface="新細明體" charset="0"/>
              </a:rPr>
              <a:t> </a:t>
            </a:r>
          </a:p>
          <a:p>
            <a:pPr lvl="1">
              <a:lnSpc>
                <a:spcPct val="100000"/>
              </a:lnSpc>
            </a:pPr>
            <a:endParaRPr lang="en-US" altLang="zh-TW" sz="1850" dirty="0" smtClean="0"/>
          </a:p>
          <a:p>
            <a:pPr lvl="1">
              <a:lnSpc>
                <a:spcPct val="100000"/>
              </a:lnSpc>
            </a:pPr>
            <a:endParaRPr lang="zh-TW" altLang="en-US" sz="2500" dirty="0" smtClean="0">
              <a:ea typeface="標楷體" charset="0"/>
            </a:endParaRPr>
          </a:p>
          <a:p>
            <a:pPr lvl="1">
              <a:lnSpc>
                <a:spcPct val="100000"/>
              </a:lnSpc>
            </a:pPr>
            <a:endParaRPr lang="zh-TW" altLang="en-US" sz="2500" dirty="0">
              <a:ea typeface="標楷體" charset="0"/>
            </a:endParaRPr>
          </a:p>
          <a:p>
            <a:pPr lvl="1">
              <a:lnSpc>
                <a:spcPct val="100000"/>
              </a:lnSpc>
            </a:pPr>
            <a:endParaRPr lang="zh-TW" altLang="en-US" sz="1850" dirty="0"/>
          </a:p>
        </p:txBody>
      </p:sp>
    </p:spTree>
    <p:extLst>
      <p:ext uri="{BB962C8B-B14F-4D97-AF65-F5344CB8AC3E}">
        <p14:creationId xmlns:p14="http://schemas.microsoft.com/office/powerpoint/2010/main" val="407876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dirty="0">
                <a:latin typeface="標楷體" panose="03000509000000000000" pitchFamily="65" charset="-120"/>
                <a:cs typeface="微軟正黑體" charset="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92715759"/>
              </p:ext>
            </p:extLst>
          </p:nvPr>
        </p:nvGraphicFramePr>
        <p:xfrm>
          <a:off x="620713" y="963613"/>
          <a:ext cx="7886700" cy="3516313"/>
        </p:xfrm>
        <a:graphic>
          <a:graphicData uri="http://schemas.openxmlformats.org/drawingml/2006/table">
            <a:tbl>
              <a:tblPr/>
              <a:tblGrid>
                <a:gridCol w="588962"/>
                <a:gridCol w="1365250"/>
                <a:gridCol w="914400"/>
                <a:gridCol w="5018088"/>
              </a:tblGrid>
              <a:tr h="277813">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FFFFFF"/>
                          </a:solidFill>
                          <a:effectLst/>
                          <a:latin typeface="Times New Roman" charset="0"/>
                          <a:ea typeface="標楷體" charset="0"/>
                          <a:cs typeface="標楷體" charset="0"/>
                        </a:rPr>
                        <a:t>頁碼</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作品</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版權圖示</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來源 </a:t>
                      </a:r>
                      <a:r>
                        <a:rPr kumimoji="0" lang="en-US" altLang="zh-TW" sz="900" b="1" i="0" u="none" strike="noStrike" cap="none" normalizeH="0" baseline="0">
                          <a:ln>
                            <a:noFill/>
                          </a:ln>
                          <a:solidFill>
                            <a:srgbClr val="FFFFFF"/>
                          </a:solidFill>
                          <a:effectLst/>
                          <a:latin typeface="Times New Roman" charset="0"/>
                          <a:ea typeface="新細明體" charset="0"/>
                          <a:cs typeface="Times New Roman" charset="0"/>
                        </a:rPr>
                        <a:t>/ </a:t>
                      </a: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作者</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charset="0"/>
                          <a:ea typeface="新細明體" charset="0"/>
                          <a:cs typeface="Times New Roman" charset="0"/>
                        </a:rPr>
                        <a:t>1-</a:t>
                      </a:r>
                      <a:r>
                        <a:rPr kumimoji="0" lang="en-US" altLang="zh-TW" sz="1800" b="0" i="0" u="none" strike="noStrike" cap="none" normalizeH="0" baseline="0" dirty="0" smtClean="0">
                          <a:ln>
                            <a:noFill/>
                          </a:ln>
                          <a:solidFill>
                            <a:srgbClr val="000000"/>
                          </a:solidFill>
                          <a:effectLst/>
                          <a:latin typeface="Times New Roman" charset="0"/>
                          <a:ea typeface="標楷體" charset="0"/>
                          <a:cs typeface="Times New Roman" charset="0"/>
                        </a:rPr>
                        <a:t>44</a:t>
                      </a:r>
                      <a:endParaRPr kumimoji="0" lang="zh-TW" altLang="en-US" sz="1800" b="0" i="0" u="none" strike="noStrike" cap="none" normalizeH="0" baseline="0" dirty="0">
                        <a:ln>
                          <a:noFill/>
                        </a:ln>
                        <a:solidFill>
                          <a:srgbClr val="000000"/>
                        </a:solidFill>
                        <a:effectLst/>
                        <a:latin typeface="Times New Roman" charset="0"/>
                        <a:ea typeface="標楷體" charset="0"/>
                        <a:cs typeface="標楷體"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標楷體" charset="0"/>
                        <a:cs typeface="標楷體"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標楷體" charset="0"/>
                        <a:cs typeface="標楷體"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87313" marR="0" lvl="0" indent="4763"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簡報佈景主題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rPr>
                        <a:t>/</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臺大開放式課程</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87313" marR="0" lvl="0" indent="4763"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chemeClr val="tx1"/>
                          </a:solidFill>
                          <a:effectLst/>
                          <a:latin typeface="Times New Roman" charset="0"/>
                          <a:ea typeface="標楷體" charset="0"/>
                          <a:cs typeface="標楷體" charset="0"/>
                        </a:rPr>
                        <a:t>本作品以</a:t>
                      </a:r>
                      <a:r>
                        <a:rPr kumimoji="0" lang="zh-TW" altLang="en-US" sz="900" b="0" i="0" u="sng" strike="noStrike" cap="none" normalizeH="0" baseline="0" dirty="0">
                          <a:ln>
                            <a:noFill/>
                          </a:ln>
                          <a:solidFill>
                            <a:srgbClr val="000000"/>
                          </a:solidFill>
                          <a:effectLst/>
                          <a:latin typeface="Times New Roman" charset="0"/>
                          <a:ea typeface="標楷體" charset="0"/>
                          <a:cs typeface="標楷體" charset="0"/>
                          <a:hlinkClick r:id="rId3"/>
                        </a:rPr>
                        <a:t>創</a:t>
                      </a:r>
                      <a:r>
                        <a:rPr kumimoji="0" lang="zh-TW" altLang="en-US" sz="900" b="0" i="0" u="sng" strike="noStrike" cap="none" normalizeH="0" baseline="0" dirty="0">
                          <a:ln>
                            <a:noFill/>
                          </a:ln>
                          <a:solidFill>
                            <a:schemeClr val="tx1"/>
                          </a:solidFill>
                          <a:effectLst/>
                          <a:latin typeface="Times New Roman" charset="0"/>
                          <a:ea typeface="標楷體" charset="0"/>
                          <a:cs typeface="標楷體" charset="0"/>
                          <a:hlinkClick r:id="rId3"/>
                        </a:rPr>
                        <a:t>用 </a:t>
                      </a:r>
                      <a:r>
                        <a:rPr kumimoji="0" lang="en-US" altLang="zh-TW" sz="900" b="0" i="0" u="sng" strike="noStrike" cap="none" normalizeH="0" baseline="0" dirty="0">
                          <a:ln>
                            <a:noFill/>
                          </a:ln>
                          <a:solidFill>
                            <a:schemeClr val="tx1"/>
                          </a:solidFill>
                          <a:effectLst/>
                          <a:latin typeface="Times New Roman" charset="0"/>
                          <a:ea typeface="新細明體" charset="0"/>
                          <a:cs typeface="Times New Roman" charset="0"/>
                          <a:hlinkClick r:id="rId3"/>
                        </a:rPr>
                        <a:t>CC</a:t>
                      </a:r>
                      <a:r>
                        <a:rPr kumimoji="0" lang="zh-TW" altLang="en-US" sz="900" b="0" i="0" u="sng" strike="noStrike" cap="none" normalizeH="0" baseline="0" dirty="0">
                          <a:ln>
                            <a:noFill/>
                          </a:ln>
                          <a:solidFill>
                            <a:schemeClr val="tx1"/>
                          </a:solidFill>
                          <a:effectLst/>
                          <a:latin typeface="Times New Roman" charset="0"/>
                          <a:ea typeface="標楷體" charset="0"/>
                          <a:cs typeface="標楷體" charset="0"/>
                          <a:hlinkClick r:id="rId3"/>
                        </a:rPr>
                        <a:t>「姓名標示</a:t>
                      </a:r>
                      <a:r>
                        <a:rPr kumimoji="0" lang="en-US" altLang="zh-TW" sz="900" b="0" i="0" u="sng" strike="noStrike" cap="none" normalizeH="0" baseline="0" dirty="0">
                          <a:ln>
                            <a:noFill/>
                          </a:ln>
                          <a:solidFill>
                            <a:schemeClr val="tx1"/>
                          </a:solidFill>
                          <a:effectLst/>
                          <a:latin typeface="Times New Roman" charset="0"/>
                          <a:ea typeface="新細明體" charset="0"/>
                          <a:cs typeface="Times New Roman" charset="0"/>
                          <a:hlinkClick r:id="rId3"/>
                        </a:rPr>
                        <a:t>- </a:t>
                      </a:r>
                      <a:r>
                        <a:rPr kumimoji="0" lang="zh-TW" altLang="en-US" sz="900" b="0" i="0" u="sng" strike="noStrike" cap="none" normalizeH="0" baseline="0" dirty="0">
                          <a:ln>
                            <a:noFill/>
                          </a:ln>
                          <a:solidFill>
                            <a:schemeClr val="tx1"/>
                          </a:solidFill>
                          <a:effectLst/>
                          <a:latin typeface="Times New Roman" charset="0"/>
                          <a:ea typeface="標楷體" charset="0"/>
                          <a:cs typeface="標楷體" charset="0"/>
                          <a:hlinkClick r:id="rId3"/>
                        </a:rPr>
                        <a:t>非商業性</a:t>
                      </a:r>
                      <a:r>
                        <a:rPr kumimoji="0" lang="en-US" altLang="zh-TW" sz="900" b="0" i="0" u="sng" strike="noStrike" cap="none" normalizeH="0" baseline="0" dirty="0">
                          <a:ln>
                            <a:noFill/>
                          </a:ln>
                          <a:solidFill>
                            <a:schemeClr val="tx1"/>
                          </a:solidFill>
                          <a:effectLst/>
                          <a:latin typeface="Times New Roman" charset="0"/>
                          <a:ea typeface="新細明體" charset="0"/>
                          <a:cs typeface="Times New Roman" charset="0"/>
                          <a:hlinkClick r:id="rId3"/>
                        </a:rPr>
                        <a:t>- </a:t>
                      </a:r>
                      <a:r>
                        <a:rPr kumimoji="0" lang="zh-TW" altLang="en-US" sz="900" b="0" i="0" u="sng" strike="noStrike" cap="none" normalizeH="0" baseline="0" dirty="0">
                          <a:ln>
                            <a:noFill/>
                          </a:ln>
                          <a:solidFill>
                            <a:schemeClr val="tx1"/>
                          </a:solidFill>
                          <a:effectLst/>
                          <a:latin typeface="Times New Roman" charset="0"/>
                          <a:ea typeface="標楷體" charset="0"/>
                          <a:cs typeface="標楷體" charset="0"/>
                          <a:hlinkClick r:id="rId3"/>
                        </a:rPr>
                        <a:t>相同方式分享」臺灣 </a:t>
                      </a:r>
                      <a:r>
                        <a:rPr kumimoji="0" lang="en-US" altLang="zh-TW" sz="900" b="0" i="0" u="sng" strike="noStrike" cap="none" normalizeH="0" baseline="0" dirty="0">
                          <a:ln>
                            <a:noFill/>
                          </a:ln>
                          <a:solidFill>
                            <a:schemeClr val="tx1"/>
                          </a:solidFill>
                          <a:effectLst/>
                          <a:latin typeface="Times New Roman" charset="0"/>
                          <a:ea typeface="新細明體" charset="0"/>
                          <a:cs typeface="Times New Roman" charset="0"/>
                          <a:hlinkClick r:id="rId3"/>
                        </a:rPr>
                        <a:t>3.0</a:t>
                      </a:r>
                      <a:r>
                        <a:rPr kumimoji="0" lang="zh-TW" altLang="en-US" sz="900" b="0" i="0" u="sng" strike="noStrike" cap="none" normalizeH="0" baseline="0" dirty="0">
                          <a:ln>
                            <a:noFill/>
                          </a:ln>
                          <a:solidFill>
                            <a:schemeClr val="tx1"/>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chemeClr val="tx1"/>
                          </a:solidFill>
                          <a:effectLst/>
                          <a:latin typeface="Times New Roman" charset="0"/>
                          <a:ea typeface="標楷體" charset="0"/>
                          <a:cs typeface="標楷體" charset="0"/>
                        </a:rPr>
                        <a:t>授權釋出。</a:t>
                      </a:r>
                      <a:endParaRPr kumimoji="0" lang="en-US" altLang="zh-TW" sz="900" b="0" i="0" u="none" strike="noStrike" cap="none" normalizeH="0" baseline="0" dirty="0">
                        <a:ln>
                          <a:noFill/>
                        </a:ln>
                        <a:solidFill>
                          <a:schemeClr val="tx1"/>
                        </a:solidFill>
                        <a:effectLst/>
                        <a:latin typeface="Times New Roman" charset="0"/>
                        <a:ea typeface="新細明體" charset="0"/>
                        <a:cs typeface="Times New Roman"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Times New Roman" charset="0"/>
                          <a:ea typeface="標楷體" charset="0"/>
                          <a:cs typeface="標楷體" charset="0"/>
                        </a:rPr>
                        <a:t>2</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4</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Times New Roman" charset="0"/>
                          <a:ea typeface="標楷體" charset="0"/>
                          <a:cs typeface="標楷體" charset="0"/>
                        </a:rPr>
                        <a:t>5</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Times New Roman" charset="0"/>
                          <a:ea typeface="標楷體" charset="0"/>
                          <a:cs typeface="標楷體" charset="0"/>
                        </a:rPr>
                        <a:t>6</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Times New Roman" charset="0"/>
                          <a:ea typeface="標楷體" charset="0"/>
                          <a:cs typeface="標楷體" charset="0"/>
                        </a:rPr>
                        <a:t>7</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bl>
          </a:graphicData>
        </a:graphic>
      </p:graphicFrame>
      <p:grpSp>
        <p:nvGrpSpPr>
          <p:cNvPr id="14" name="群組 13"/>
          <p:cNvGrpSpPr/>
          <p:nvPr/>
        </p:nvGrpSpPr>
        <p:grpSpPr>
          <a:xfrm>
            <a:off x="1246188" y="1330325"/>
            <a:ext cx="2087562" cy="3083885"/>
            <a:chOff x="1246188" y="1330325"/>
            <a:chExt cx="2087562" cy="3083885"/>
          </a:xfrm>
        </p:grpSpPr>
        <p:grpSp>
          <p:nvGrpSpPr>
            <p:cNvPr id="21560" name="群組 6"/>
            <p:cNvGrpSpPr>
              <a:grpSpLocks/>
            </p:cNvGrpSpPr>
            <p:nvPr/>
          </p:nvGrpSpPr>
          <p:grpSpPr bwMode="auto">
            <a:xfrm>
              <a:off x="1246188" y="1330325"/>
              <a:ext cx="2086379" cy="361657"/>
              <a:chOff x="1661252" y="1773721"/>
              <a:chExt cx="2782176" cy="482400"/>
            </a:xfrm>
          </p:grpSpPr>
          <p:grpSp>
            <p:nvGrpSpPr>
              <p:cNvPr id="21562" name="群組 5"/>
              <p:cNvGrpSpPr>
                <a:grpSpLocks/>
              </p:cNvGrpSpPr>
              <p:nvPr/>
            </p:nvGrpSpPr>
            <p:grpSpPr bwMode="auto">
              <a:xfrm>
                <a:off x="1661252" y="1773721"/>
                <a:ext cx="1711049" cy="482400"/>
                <a:chOff x="1661252" y="1773721"/>
                <a:chExt cx="1711049" cy="482400"/>
              </a:xfrm>
            </p:grpSpPr>
            <p:pic>
              <p:nvPicPr>
                <p:cNvPr id="215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069" y="1774418"/>
                  <a:ext cx="831232" cy="48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252" y="1773721"/>
                  <a:ext cx="850942" cy="48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563" name="Picture 16" descr="\\140.112.59.229\資源平台\資源平台\版權\版權ICON與範例\Creative Commens台灣2.5\icon_by-nc-sa.tif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210" y="1868667"/>
                <a:ext cx="823218"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群組 12"/>
            <p:cNvGrpSpPr/>
            <p:nvPr/>
          </p:nvGrpSpPr>
          <p:grpSpPr>
            <a:xfrm>
              <a:off x="1348741" y="1884909"/>
              <a:ext cx="1985009" cy="378359"/>
              <a:chOff x="1348741" y="1884909"/>
              <a:chExt cx="1985009" cy="378359"/>
            </a:xfrm>
          </p:grpSpPr>
          <p:pic>
            <p:nvPicPr>
              <p:cNvPr id="21561" name="Picture 16" descr="\\140.112.59.229\資源平台\資源平台\版權\版權ICON與範例\Creative Commens台灣2.5\icon_by-nc-sa.tif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1952186"/>
                <a:ext cx="633958" cy="22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8741" y="1884909"/>
                <a:ext cx="1007408" cy="37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群組 11"/>
            <p:cNvGrpSpPr/>
            <p:nvPr/>
          </p:nvGrpSpPr>
          <p:grpSpPr>
            <a:xfrm>
              <a:off x="1348741" y="2381313"/>
              <a:ext cx="1968389" cy="416786"/>
              <a:chOff x="1348741" y="2381313"/>
              <a:chExt cx="1968389" cy="416786"/>
            </a:xfrm>
          </p:grpSpPr>
          <p:pic>
            <p:nvPicPr>
              <p:cNvPr id="21554" name="Picture 16" descr="\\140.112.59.229\資源平台\資源平台\版權\版權ICON與範例\Creative Commens台灣2.5\icon_by-nc-sa.tif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1" y="2481749"/>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8741" y="2381313"/>
                <a:ext cx="992188" cy="41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群組 10"/>
            <p:cNvGrpSpPr/>
            <p:nvPr/>
          </p:nvGrpSpPr>
          <p:grpSpPr>
            <a:xfrm>
              <a:off x="1356989" y="2959247"/>
              <a:ext cx="1960141" cy="370249"/>
              <a:chOff x="1356989" y="2959247"/>
              <a:chExt cx="1960141" cy="370249"/>
            </a:xfrm>
          </p:grpSpPr>
          <p:pic>
            <p:nvPicPr>
              <p:cNvPr id="21555" name="Picture 16" descr="\\140.112.59.229\資源平台\資源平台\版權\版權ICON與範例\Creative Commens台灣2.5\icon_by-nc-sa.tif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1" y="3036415"/>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6989" y="2959247"/>
                <a:ext cx="960803" cy="37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群組 9"/>
            <p:cNvGrpSpPr/>
            <p:nvPr/>
          </p:nvGrpSpPr>
          <p:grpSpPr>
            <a:xfrm>
              <a:off x="1348741" y="3458031"/>
              <a:ext cx="1968389" cy="417466"/>
              <a:chOff x="1348741" y="3458031"/>
              <a:chExt cx="1968389" cy="417466"/>
            </a:xfrm>
          </p:grpSpPr>
          <p:pic>
            <p:nvPicPr>
              <p:cNvPr id="21556" name="Picture 16" descr="\\140.112.59.229\資源平台\資源平台\版權\版權ICON與範例\Creative Commens台灣2.5\icon_by-nc-sa.tif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1" y="3558807"/>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8741" y="3458031"/>
                <a:ext cx="1069340" cy="41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群組 8"/>
            <p:cNvGrpSpPr/>
            <p:nvPr/>
          </p:nvGrpSpPr>
          <p:grpSpPr>
            <a:xfrm>
              <a:off x="1260984" y="4013701"/>
              <a:ext cx="2056146" cy="400509"/>
              <a:chOff x="1260984" y="4013701"/>
              <a:chExt cx="2056146" cy="400509"/>
            </a:xfrm>
          </p:grpSpPr>
          <p:pic>
            <p:nvPicPr>
              <p:cNvPr id="21557" name="Picture 16" descr="\\140.112.59.229\資源平台\資源平台\版權\版權ICON與範例\Creative Commens台灣2.5\icon_by-nc-sa.tif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1" y="4105999"/>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0984" y="4013701"/>
                <a:ext cx="1289974" cy="40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641096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dirty="0">
                <a:latin typeface="標楷體" panose="03000509000000000000" pitchFamily="65" charset="-120"/>
                <a:cs typeface="微軟正黑體" charset="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95972763"/>
              </p:ext>
            </p:extLst>
          </p:nvPr>
        </p:nvGraphicFramePr>
        <p:xfrm>
          <a:off x="620713" y="963613"/>
          <a:ext cx="7886700" cy="3516313"/>
        </p:xfrm>
        <a:graphic>
          <a:graphicData uri="http://schemas.openxmlformats.org/drawingml/2006/table">
            <a:tbl>
              <a:tblPr/>
              <a:tblGrid>
                <a:gridCol w="588962"/>
                <a:gridCol w="1365250"/>
                <a:gridCol w="914400"/>
                <a:gridCol w="5018088"/>
              </a:tblGrid>
              <a:tr h="277813">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FFFFFF"/>
                          </a:solidFill>
                          <a:effectLst/>
                          <a:latin typeface="Times New Roman" charset="0"/>
                          <a:ea typeface="標楷體" charset="0"/>
                          <a:cs typeface="標楷體" charset="0"/>
                        </a:rPr>
                        <a:t>頁碼</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作品</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版權圖示</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來源 </a:t>
                      </a:r>
                      <a:r>
                        <a:rPr kumimoji="0" lang="en-US" altLang="zh-TW" sz="900" b="1" i="0" u="none" strike="noStrike" cap="none" normalizeH="0" baseline="0">
                          <a:ln>
                            <a:noFill/>
                          </a:ln>
                          <a:solidFill>
                            <a:srgbClr val="FFFFFF"/>
                          </a:solidFill>
                          <a:effectLst/>
                          <a:latin typeface="Times New Roman" charset="0"/>
                          <a:ea typeface="新細明體" charset="0"/>
                          <a:cs typeface="Times New Roman" charset="0"/>
                        </a:rPr>
                        <a:t>/ </a:t>
                      </a: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作者</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15</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1</a:t>
                      </a: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6</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1</a:t>
                      </a: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7</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1</a:t>
                      </a: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8</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2</a:t>
                      </a: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4</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25</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法律學系 許宗力 教授</a:t>
                      </a:r>
                      <a:endPar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本</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作品以</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bl>
          </a:graphicData>
        </a:graphic>
      </p:graphicFrame>
      <p:grpSp>
        <p:nvGrpSpPr>
          <p:cNvPr id="16" name="群組 15"/>
          <p:cNvGrpSpPr/>
          <p:nvPr/>
        </p:nvGrpSpPr>
        <p:grpSpPr>
          <a:xfrm>
            <a:off x="1187673" y="1333139"/>
            <a:ext cx="2146078" cy="3307547"/>
            <a:chOff x="1187673" y="1333139"/>
            <a:chExt cx="2146078" cy="3307547"/>
          </a:xfrm>
        </p:grpSpPr>
        <p:grpSp>
          <p:nvGrpSpPr>
            <p:cNvPr id="10" name="群組 9"/>
            <p:cNvGrpSpPr/>
            <p:nvPr/>
          </p:nvGrpSpPr>
          <p:grpSpPr>
            <a:xfrm>
              <a:off x="1309578" y="1333139"/>
              <a:ext cx="2012229" cy="369028"/>
              <a:chOff x="1309578" y="1333139"/>
              <a:chExt cx="2012229" cy="369028"/>
            </a:xfrm>
          </p:grpSpPr>
          <p:pic>
            <p:nvPicPr>
              <p:cNvPr id="21563"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468" y="141226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578" y="1333139"/>
                <a:ext cx="1164680" cy="36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群組 10"/>
            <p:cNvGrpSpPr/>
            <p:nvPr/>
          </p:nvGrpSpPr>
          <p:grpSpPr>
            <a:xfrm>
              <a:off x="1361029" y="1836294"/>
              <a:ext cx="1972722" cy="453508"/>
              <a:chOff x="1361029" y="1836294"/>
              <a:chExt cx="1972722" cy="453508"/>
            </a:xfrm>
          </p:grpSpPr>
          <p:pic>
            <p:nvPicPr>
              <p:cNvPr id="21561"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1952185"/>
                <a:ext cx="633958" cy="22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029" y="1836294"/>
                <a:ext cx="1061777" cy="45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群組 11"/>
            <p:cNvGrpSpPr/>
            <p:nvPr/>
          </p:nvGrpSpPr>
          <p:grpSpPr>
            <a:xfrm>
              <a:off x="1187673" y="2372421"/>
              <a:ext cx="2129459" cy="442217"/>
              <a:chOff x="1187673" y="2372421"/>
              <a:chExt cx="2129459" cy="442217"/>
            </a:xfrm>
          </p:grpSpPr>
          <p:pic>
            <p:nvPicPr>
              <p:cNvPr id="21554"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2508647"/>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73" y="2372421"/>
                <a:ext cx="1408487" cy="44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群組 12"/>
            <p:cNvGrpSpPr/>
            <p:nvPr/>
          </p:nvGrpSpPr>
          <p:grpSpPr>
            <a:xfrm>
              <a:off x="1284047" y="3023330"/>
              <a:ext cx="2033085" cy="223621"/>
              <a:chOff x="1284047" y="3023330"/>
              <a:chExt cx="2033085" cy="223621"/>
            </a:xfrm>
          </p:grpSpPr>
          <p:pic>
            <p:nvPicPr>
              <p:cNvPr id="21555"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3031037"/>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4047" y="3023330"/>
                <a:ext cx="1215737" cy="21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群組 13"/>
            <p:cNvGrpSpPr/>
            <p:nvPr/>
          </p:nvGrpSpPr>
          <p:grpSpPr>
            <a:xfrm>
              <a:off x="1255060" y="3470299"/>
              <a:ext cx="2062072" cy="594012"/>
              <a:chOff x="1255060" y="3470299"/>
              <a:chExt cx="2062072" cy="594012"/>
            </a:xfrm>
          </p:grpSpPr>
          <p:pic>
            <p:nvPicPr>
              <p:cNvPr id="21556"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358032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5060" y="3470299"/>
                <a:ext cx="1125817" cy="5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群組 14"/>
            <p:cNvGrpSpPr/>
            <p:nvPr/>
          </p:nvGrpSpPr>
          <p:grpSpPr>
            <a:xfrm>
              <a:off x="1263875" y="3960108"/>
              <a:ext cx="2053257" cy="680578"/>
              <a:chOff x="1263875" y="3960108"/>
              <a:chExt cx="2053257" cy="680578"/>
            </a:xfrm>
          </p:grpSpPr>
          <p:pic>
            <p:nvPicPr>
              <p:cNvPr id="21557"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408448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3875" y="3960108"/>
                <a:ext cx="1265518" cy="68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588813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dirty="0">
                <a:latin typeface="標楷體" panose="03000509000000000000" pitchFamily="65" charset="-120"/>
                <a:cs typeface="微軟正黑體" charset="0"/>
              </a:rPr>
              <a:t>版權聲明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86755742"/>
              </p:ext>
            </p:extLst>
          </p:nvPr>
        </p:nvGraphicFramePr>
        <p:xfrm>
          <a:off x="620713" y="963613"/>
          <a:ext cx="7886700" cy="1897063"/>
        </p:xfrm>
        <a:graphic>
          <a:graphicData uri="http://schemas.openxmlformats.org/drawingml/2006/table">
            <a:tbl>
              <a:tblPr/>
              <a:tblGrid>
                <a:gridCol w="588962"/>
                <a:gridCol w="1365250"/>
                <a:gridCol w="914400"/>
                <a:gridCol w="5018088"/>
              </a:tblGrid>
              <a:tr h="277813">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FFFFFF"/>
                          </a:solidFill>
                          <a:effectLst/>
                          <a:latin typeface="Times New Roman" charset="0"/>
                          <a:ea typeface="標楷體" charset="0"/>
                          <a:cs typeface="標楷體" charset="0"/>
                        </a:rPr>
                        <a:t>頁碼</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作品</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版權圖示</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來源 </a:t>
                      </a:r>
                      <a:r>
                        <a:rPr kumimoji="0" lang="en-US" altLang="zh-TW" sz="900" b="1" i="0" u="none" strike="noStrike" cap="none" normalizeH="0" baseline="0">
                          <a:ln>
                            <a:noFill/>
                          </a:ln>
                          <a:solidFill>
                            <a:srgbClr val="FFFFFF"/>
                          </a:solidFill>
                          <a:effectLst/>
                          <a:latin typeface="Times New Roman" charset="0"/>
                          <a:ea typeface="新細明體" charset="0"/>
                          <a:cs typeface="Times New Roman" charset="0"/>
                        </a:rPr>
                        <a:t>/ </a:t>
                      </a:r>
                      <a:r>
                        <a:rPr kumimoji="0" lang="zh-TW" altLang="en-US" sz="900" b="1" i="0" u="none" strike="noStrike" cap="none" normalizeH="0" baseline="0">
                          <a:ln>
                            <a:noFill/>
                          </a:ln>
                          <a:solidFill>
                            <a:srgbClr val="FFFFFF"/>
                          </a:solidFill>
                          <a:effectLst/>
                          <a:latin typeface="Times New Roman" charset="0"/>
                          <a:ea typeface="標楷體" charset="0"/>
                          <a:cs typeface="標楷體" charset="0"/>
                        </a:rPr>
                        <a:t>作者</a:t>
                      </a:r>
                    </a:p>
                  </a:txBody>
                  <a:tcPr marL="68587" marR="68587" marT="19292" marB="19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26</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法律學系 許宗力 教授</a:t>
                      </a:r>
                      <a:endPar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本</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作品以</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smtClean="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CF7E8"/>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3</a:t>
                      </a: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8</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53975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charset="0"/>
                          <a:ea typeface="標楷體" charset="0"/>
                          <a:cs typeface="標楷體" charset="0"/>
                        </a:rPr>
                        <a:t>3</a:t>
                      </a:r>
                      <a:r>
                        <a:rPr kumimoji="0" lang="en-US" altLang="zh-TW" sz="1800" b="0" i="0" u="none" strike="noStrike" cap="none" normalizeH="0" baseline="0" dirty="0" smtClean="0">
                          <a:ln>
                            <a:noFill/>
                          </a:ln>
                          <a:solidFill>
                            <a:schemeClr val="tx1"/>
                          </a:solidFill>
                          <a:effectLst/>
                          <a:latin typeface="Times New Roman" charset="0"/>
                          <a:ea typeface="標楷體" charset="0"/>
                          <a:cs typeface="標楷體" charset="0"/>
                        </a:rPr>
                        <a:t>9</a:t>
                      </a:r>
                      <a:endParaRPr kumimoji="0" lang="zh-TW" altLang="en-US" sz="1800" b="0" i="0" u="none" strike="noStrike" cap="none" normalizeH="0" baseline="0" dirty="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rgbClr val="000000"/>
                        </a:solidFill>
                        <a:effectLst/>
                        <a:latin typeface="Times New Roman" charset="0"/>
                        <a:ea typeface="新細明體" charset="0"/>
                        <a:cs typeface="新細明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TW" altLang="en-US" sz="900" b="0" i="0" u="none" strike="noStrike" cap="none" normalizeH="0" baseline="0">
                        <a:ln>
                          <a:noFill/>
                        </a:ln>
                        <a:solidFill>
                          <a:schemeClr val="tx1"/>
                        </a:solidFill>
                        <a:effectLst/>
                        <a:latin typeface="Times New Roman" charset="0"/>
                        <a:ea typeface="標楷體" charset="0"/>
                        <a:cs typeface="標楷體"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法律學系 許宗力 教授</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 本作品以</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創用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CC</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「姓名標示</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非商業性</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 </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相同方式分享」臺灣 </a:t>
                      </a:r>
                      <a:r>
                        <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hlinkClick r:id="rId3"/>
                        </a:rPr>
                        <a:t>3.0</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hlinkClick r:id="rId3"/>
                        </a:rPr>
                        <a:t> 版</a:t>
                      </a:r>
                      <a:r>
                        <a:rPr kumimoji="0" lang="zh-TW" altLang="en-US" sz="900" b="0" i="0" u="none" strike="noStrike" cap="none" normalizeH="0" baseline="0" dirty="0">
                          <a:ln>
                            <a:noFill/>
                          </a:ln>
                          <a:solidFill>
                            <a:srgbClr val="000000"/>
                          </a:solidFill>
                          <a:effectLst/>
                          <a:latin typeface="Times New Roman" charset="0"/>
                          <a:ea typeface="標楷體" charset="0"/>
                          <a:cs typeface="標楷體" charset="0"/>
                        </a:rPr>
                        <a:t>授權釋出</a:t>
                      </a:r>
                      <a:r>
                        <a:rPr kumimoji="0" lang="zh-TW" altLang="en-US" sz="900" b="0" i="0" u="none" strike="noStrike" cap="none" normalizeH="0" baseline="0" dirty="0" smtClean="0">
                          <a:ln>
                            <a:noFill/>
                          </a:ln>
                          <a:solidFill>
                            <a:srgbClr val="000000"/>
                          </a:solidFill>
                          <a:effectLst/>
                          <a:latin typeface="Times New Roman" charset="0"/>
                          <a:ea typeface="標楷體" charset="0"/>
                          <a:cs typeface="標楷體" charset="0"/>
                        </a:rPr>
                        <a:t>。</a:t>
                      </a:r>
                      <a:endParaRPr kumimoji="0" lang="en-US" altLang="zh-TW" sz="900" b="0" i="0" u="none" strike="noStrike" cap="none" normalizeH="0" baseline="0" dirty="0">
                        <a:ln>
                          <a:noFill/>
                        </a:ln>
                        <a:solidFill>
                          <a:srgbClr val="000000"/>
                        </a:solidFill>
                        <a:effectLst/>
                        <a:latin typeface="Times New Roman" charset="0"/>
                        <a:ea typeface="新細明體" charset="0"/>
                        <a:cs typeface="Times New Roman" charset="0"/>
                      </a:endParaRPr>
                    </a:p>
                  </a:txBody>
                  <a:tcPr marL="137174" marR="137174" marT="38583" marB="385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bl>
          </a:graphicData>
        </a:graphic>
      </p:graphicFrame>
      <p:grpSp>
        <p:nvGrpSpPr>
          <p:cNvPr id="6" name="群組 5"/>
          <p:cNvGrpSpPr/>
          <p:nvPr/>
        </p:nvGrpSpPr>
        <p:grpSpPr>
          <a:xfrm>
            <a:off x="1317811" y="1343950"/>
            <a:ext cx="2024168" cy="1502551"/>
            <a:chOff x="1317811" y="1343950"/>
            <a:chExt cx="2024168" cy="1502551"/>
          </a:xfrm>
        </p:grpSpPr>
        <p:grpSp>
          <p:nvGrpSpPr>
            <p:cNvPr id="2" name="群組 1"/>
            <p:cNvGrpSpPr/>
            <p:nvPr/>
          </p:nvGrpSpPr>
          <p:grpSpPr>
            <a:xfrm>
              <a:off x="1317812" y="1343950"/>
              <a:ext cx="2018947" cy="327416"/>
              <a:chOff x="1317812" y="1343950"/>
              <a:chExt cx="2018947" cy="327416"/>
            </a:xfrm>
          </p:grpSpPr>
          <p:pic>
            <p:nvPicPr>
              <p:cNvPr id="21"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420" y="1399701"/>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812" y="1343950"/>
                <a:ext cx="1055688" cy="32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群組 2"/>
            <p:cNvGrpSpPr/>
            <p:nvPr/>
          </p:nvGrpSpPr>
          <p:grpSpPr>
            <a:xfrm>
              <a:off x="1342216" y="1848969"/>
              <a:ext cx="1987819" cy="439551"/>
              <a:chOff x="1342216" y="1848969"/>
              <a:chExt cx="1987819" cy="439551"/>
            </a:xfrm>
          </p:grpSpPr>
          <p:pic>
            <p:nvPicPr>
              <p:cNvPr id="21563"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2696" y="1927873"/>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2216" y="1848969"/>
                <a:ext cx="1010315" cy="43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群組 4"/>
            <p:cNvGrpSpPr/>
            <p:nvPr/>
          </p:nvGrpSpPr>
          <p:grpSpPr>
            <a:xfrm>
              <a:off x="1317811" y="2386148"/>
              <a:ext cx="2024168" cy="460353"/>
              <a:chOff x="1317811" y="2386148"/>
              <a:chExt cx="2024168" cy="460353"/>
            </a:xfrm>
          </p:grpSpPr>
          <p:pic>
            <p:nvPicPr>
              <p:cNvPr id="21561" name="Picture 16" descr="\\140.112.59.229\資源平台\資源平台\版權\版權ICON與範例\Creative Commens台灣2.5\icon_by-nc-sa.tif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021" y="2454347"/>
                <a:ext cx="633958" cy="22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811" y="2386148"/>
                <a:ext cx="1034719" cy="46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652951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kumimoji="1" lang="zh-TW" altLang="en-US" b="1" dirty="0" smtClean="0">
                <a:effectLst>
                  <a:outerShdw blurRad="38100" dist="38100" dir="2700000" algn="tl">
                    <a:srgbClr val="000000">
                      <a:alpha val="43137"/>
                    </a:srgbClr>
                  </a:outerShdw>
                </a:effectLst>
              </a:rPr>
              <a:t>事實</a:t>
            </a:r>
            <a:r>
              <a:rPr kumimoji="1" lang="en-US" altLang="zh-TW" b="1" dirty="0" smtClean="0">
                <a:effectLst>
                  <a:outerShdw blurRad="38100" dist="38100" dir="2700000" algn="tl">
                    <a:srgbClr val="000000">
                      <a:alpha val="43137"/>
                    </a:srgbClr>
                  </a:outerShdw>
                </a:effectLst>
              </a:rPr>
              <a:t> </a:t>
            </a:r>
            <a:r>
              <a:rPr kumimoji="1" lang="en-US" altLang="zh-TW" b="1" dirty="0">
                <a:effectLst>
                  <a:outerShdw blurRad="38100" dist="38100" dir="2700000" algn="tl">
                    <a:srgbClr val="000000">
                      <a:alpha val="43137"/>
                    </a:srgbClr>
                  </a:outerShdw>
                </a:effectLst>
              </a:rPr>
              <a:t>(</a:t>
            </a:r>
            <a:r>
              <a:rPr kumimoji="1" lang="zh-TW" altLang="en-US" b="1" dirty="0" smtClean="0">
                <a:effectLst>
                  <a:outerShdw blurRad="38100" dist="38100" dir="2700000" algn="tl">
                    <a:srgbClr val="000000">
                      <a:alpha val="43137"/>
                    </a:srgbClr>
                  </a:outerShdw>
                </a:effectLst>
                <a:latin typeface="標楷體" panose="03000509000000000000" pitchFamily="65" charset="-120"/>
              </a:rPr>
              <a:t>相關實務見解</a:t>
            </a:r>
            <a:r>
              <a:rPr kumimoji="1" lang="en-US" altLang="zh-TW" b="1" dirty="0">
                <a:effectLst>
                  <a:outerShdw blurRad="38100" dist="38100" dir="2700000" algn="tl">
                    <a:srgbClr val="000000">
                      <a:alpha val="43137"/>
                    </a:srgbClr>
                  </a:outerShdw>
                </a:effectLst>
              </a:rPr>
              <a:t>)</a:t>
            </a:r>
            <a:endParaRPr kumimoji="1" lang="en-US" altLang="zh-TW" b="1" dirty="0" smtClean="0">
              <a:effectLst>
                <a:outerShdw blurRad="38100" dist="38100" dir="2700000" algn="tl">
                  <a:srgbClr val="000000">
                    <a:alpha val="43137"/>
                  </a:srgbClr>
                </a:outerShdw>
              </a:effectLst>
              <a:latin typeface="標楷體" panose="03000509000000000000" pitchFamily="65" charset="-120"/>
            </a:endParaRPr>
          </a:p>
          <a:p>
            <a:pPr marL="342900" lvl="1" indent="0">
              <a:buNone/>
            </a:pPr>
            <a:endParaRPr lang="zh-TW" altLang="en-US" sz="2000" dirty="0" smtClean="0">
              <a:latin typeface="標楷體" charset="0"/>
              <a:ea typeface="標楷體" charset="0"/>
              <a:cs typeface="標楷體" charset="0"/>
            </a:endParaRPr>
          </a:p>
          <a:p>
            <a:pPr marL="342900" lvl="1" indent="0">
              <a:buNone/>
            </a:pPr>
            <a:endParaRPr kumimoji="1"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7972748"/>
              </p:ext>
            </p:extLst>
          </p:nvPr>
        </p:nvGraphicFramePr>
        <p:xfrm>
          <a:off x="954705" y="1728511"/>
          <a:ext cx="7200000" cy="2285960"/>
        </p:xfrm>
        <a:graphic>
          <a:graphicData uri="http://schemas.openxmlformats.org/drawingml/2006/table">
            <a:tbl>
              <a:tblPr/>
              <a:tblGrid>
                <a:gridCol w="7200000"/>
              </a:tblGrid>
              <a:tr h="2645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內政部</a:t>
                      </a:r>
                      <a:r>
                        <a:rPr kumimoji="0" lang="en-US" altLang="zh-TW" sz="1800" b="0" i="0" u="none" strike="noStrike" cap="none" normalizeH="0" baseline="0" dirty="0" smtClean="0">
                          <a:ln>
                            <a:noFill/>
                          </a:ln>
                          <a:solidFill>
                            <a:sysClr val="windowText" lastClr="000000"/>
                          </a:solidFill>
                          <a:effectLst/>
                          <a:latin typeface="Times New Roman"/>
                          <a:ea typeface="標楷體" charset="0"/>
                          <a:cs typeface="Times New Roman"/>
                        </a:rPr>
                        <a:t> 85 </a:t>
                      </a: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年</a:t>
                      </a:r>
                      <a:r>
                        <a:rPr kumimoji="0" lang="en-US" altLang="zh-TW" sz="1800" b="0" i="0" u="none" strike="noStrike" cap="none" normalizeH="0" baseline="0" dirty="0" smtClean="0">
                          <a:ln>
                            <a:noFill/>
                          </a:ln>
                          <a:solidFill>
                            <a:sysClr val="windowText" lastClr="000000"/>
                          </a:solidFill>
                          <a:effectLst/>
                          <a:latin typeface="Times New Roman"/>
                          <a:ea typeface="標楷體" charset="0"/>
                          <a:cs typeface="Times New Roman"/>
                        </a:rPr>
                        <a:t> 8 </a:t>
                      </a: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月</a:t>
                      </a:r>
                      <a:r>
                        <a:rPr kumimoji="0" lang="en-US" altLang="zh-TW" sz="1800" b="0" i="0" u="none" strike="noStrike" cap="none" normalizeH="0" baseline="0" dirty="0" smtClean="0">
                          <a:ln>
                            <a:noFill/>
                          </a:ln>
                          <a:solidFill>
                            <a:sysClr val="windowText" lastClr="000000"/>
                          </a:solidFill>
                          <a:effectLst/>
                          <a:latin typeface="Times New Roman"/>
                          <a:ea typeface="標楷體" charset="0"/>
                          <a:cs typeface="Times New Roman"/>
                        </a:rPr>
                        <a:t> 4 </a:t>
                      </a: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日</a:t>
                      </a:r>
                      <a:r>
                        <a:rPr kumimoji="0" lang="zh-TW" sz="1800" b="0" i="0" u="none" strike="noStrike" cap="none" normalizeH="0" baseline="0" dirty="0">
                          <a:ln>
                            <a:noFill/>
                          </a:ln>
                          <a:solidFill>
                            <a:sysClr val="windowText" lastClr="000000"/>
                          </a:solidFill>
                          <a:effectLst/>
                          <a:latin typeface="Times New Roman"/>
                          <a:ea typeface="標楷體" charset="0"/>
                          <a:cs typeface="Times New Roman"/>
                        </a:rPr>
                        <a:t>臺內社字</a:t>
                      </a:r>
                      <a:r>
                        <a:rPr kumimoji="0" lang="zh-TW" sz="18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第</a:t>
                      </a:r>
                      <a:r>
                        <a:rPr kumimoji="0" lang="en-US" altLang="zh-TW" sz="1800" b="0" i="0" u="none" strike="noStrike" cap="none" normalizeH="0" baseline="0" dirty="0" smtClean="0">
                          <a:ln>
                            <a:noFill/>
                          </a:ln>
                          <a:solidFill>
                            <a:sysClr val="windowText" lastClr="000000"/>
                          </a:solidFill>
                          <a:effectLst/>
                          <a:latin typeface="Times New Roman" panose="02020603050405020304" pitchFamily="18" charset="0"/>
                          <a:ea typeface="標楷體" charset="0"/>
                          <a:cs typeface="Times New Roman" panose="02020603050405020304" pitchFamily="18" charset="0"/>
                        </a:rPr>
                        <a:t> 8580586 </a:t>
                      </a:r>
                      <a:r>
                        <a:rPr kumimoji="0" lang="zh-TW" sz="1800" b="0" i="0" u="none" strike="noStrike" cap="none" normalizeH="0" baseline="0" dirty="0" smtClean="0">
                          <a:ln>
                            <a:noFill/>
                          </a:ln>
                          <a:solidFill>
                            <a:sysClr val="windowText" lastClr="000000"/>
                          </a:solidFill>
                          <a:effectLst/>
                          <a:latin typeface="Times New Roman"/>
                          <a:ea typeface="標楷體" charset="0"/>
                          <a:cs typeface="Times New Roman"/>
                        </a:rPr>
                        <a:t>號</a:t>
                      </a:r>
                      <a:r>
                        <a:rPr kumimoji="0" lang="zh-TW" sz="1800" b="0" i="0" u="none" strike="noStrike" cap="none" normalizeH="0" baseline="0" dirty="0">
                          <a:ln>
                            <a:noFill/>
                          </a:ln>
                          <a:solidFill>
                            <a:sysClr val="windowText" lastClr="000000"/>
                          </a:solidFill>
                          <a:effectLst/>
                          <a:latin typeface="Times New Roman"/>
                          <a:ea typeface="標楷體" charset="0"/>
                          <a:cs typeface="Times New Roman"/>
                        </a:rPr>
                        <a:t>函釋</a:t>
                      </a:r>
                      <a:endParaRPr kumimoji="0" lang="zh-TW" altLang="en-US"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91455" marR="91455"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7721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所詢坊間推拿</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館</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中心</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瘦身及護膚美容等行業運用各種手技提供消費性服務，是否涉及從事或兼營</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按摩業</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等相關疑義乙案，說明</a:t>
                      </a:r>
                      <a:r>
                        <a:rPr kumimoji="0" lang="en-US" alt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二、依據按摩業管理規則第四條</a:t>
                      </a:r>
                      <a:r>
                        <a:rPr kumimoji="0" lang="en-US" alt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因此，有關病理按摩、美容中心等行業，其</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招牌既已標明</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指壓等涉及按摩之行為者，</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當列為稽查對象</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及依按摩業管理規則辦理。三、至以</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變相</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之推拿、或</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無</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未</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使用</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瘦</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身、護膚美容設備，卻</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有運用『手技』為消費者服務之實</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者</a:t>
                      </a:r>
                      <a:r>
                        <a:rPr kumimoji="0" lang="en-US" alt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如其</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已承認</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有從事違法之按摩行為，且</a:t>
                      </a:r>
                      <a:r>
                        <a:rPr kumimoji="0" lang="zh-TW" sz="1500" b="1" i="0" u="sng" strike="noStrike" cap="none" normalizeH="0" baseline="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有事實足資證明</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者，當應依殘障福利</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法</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現</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為身心障礙者保護</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法</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按摩業管理</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規則</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已於</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92 </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 </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 </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修正為『視覺障礙者從事按摩業資格認定及管理辦法</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500" b="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sz="15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處理</a:t>
                      </a:r>
                      <a:r>
                        <a:rPr kumimoji="0" 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之。</a:t>
                      </a:r>
                      <a:endParaRPr kumimoji="0" lang="en-US" altLang="zh-TW" sz="15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5" marR="91455"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680" y="3798249"/>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4283768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kumimoji="1" lang="zh-TW" altLang="en-US" b="1" dirty="0" smtClean="0">
                <a:effectLst>
                  <a:outerShdw blurRad="38100" dist="38100" dir="2700000" algn="tl">
                    <a:srgbClr val="000000">
                      <a:alpha val="43137"/>
                    </a:srgbClr>
                  </a:outerShdw>
                </a:effectLst>
              </a:rPr>
              <a:t>事實</a:t>
            </a:r>
            <a:endParaRPr lang="zh-TW" altLang="en-US" b="1" dirty="0" smtClean="0">
              <a:effectLst>
                <a:outerShdw blurRad="38100" dist="38100" dir="2700000" algn="tl">
                  <a:srgbClr val="000000">
                    <a:alpha val="43137"/>
                  </a:srgbClr>
                </a:outerShdw>
              </a:effectLst>
              <a:latin typeface="標楷體" charset="0"/>
              <a:ea typeface="標楷體" charset="0"/>
              <a:cs typeface="標楷體" charset="0"/>
            </a:endParaRPr>
          </a:p>
          <a:p>
            <a:pPr marL="342900" lvl="1" indent="0">
              <a:buNone/>
            </a:pPr>
            <a:endParaRPr kumimoji="1"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518864578"/>
              </p:ext>
            </p:extLst>
          </p:nvPr>
        </p:nvGraphicFramePr>
        <p:xfrm>
          <a:off x="959372" y="1575040"/>
          <a:ext cx="7200000" cy="2909727"/>
        </p:xfrm>
        <a:graphic>
          <a:graphicData uri="http://schemas.openxmlformats.org/drawingml/2006/table">
            <a:tbl>
              <a:tblPr/>
              <a:tblGrid>
                <a:gridCol w="1315255"/>
                <a:gridCol w="5884745"/>
              </a:tblGrid>
              <a:tr h="54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a:ea typeface="標楷體" charset="0"/>
                          <a:cs typeface="Times New Roman"/>
                        </a:rPr>
                        <a:t>92.04.08</a:t>
                      </a:r>
                      <a:endParaRPr kumimoji="0" lang="zh-TW" sz="1600" b="0" i="0" u="none" strike="noStrike" cap="none" normalizeH="0" baseline="0" dirty="0">
                        <a:ln>
                          <a:noFill/>
                        </a:ln>
                        <a:solidFill>
                          <a:schemeClr val="tx1"/>
                        </a:solidFill>
                        <a:effectLst/>
                        <a:latin typeface="Times New Roman"/>
                        <a:ea typeface="標楷體" charset="0"/>
                        <a:cs typeface="Times New Roman"/>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臺北市政府警察局中正第一分局函送相關資料予臺北市政府社會局處理</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073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a:ea typeface="標楷體" charset="0"/>
                          <a:cs typeface="Times New Roman"/>
                        </a:rPr>
                        <a:t>92.04.15</a:t>
                      </a:r>
                      <a:endParaRPr kumimoji="0" lang="zh-TW" sz="1600" b="0" i="0" u="none" strike="noStrike" cap="none" normalizeH="0" baseline="0" dirty="0">
                        <a:ln>
                          <a:noFill/>
                        </a:ln>
                        <a:solidFill>
                          <a:schemeClr val="tx1"/>
                        </a:solidFill>
                        <a:effectLst/>
                        <a:latin typeface="Times New Roman"/>
                        <a:ea typeface="標楷體" charset="0"/>
                        <a:cs typeface="Times New Roman"/>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臺北市政府社會局認負責人林瑞絨及受僱人楊春花、鍾美日，違反身心障礙者保護</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法</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600" b="0" i="1"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§37I</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依同</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法</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600" b="0" i="1"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§65</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分別處林瑞絨</a:t>
                      </a:r>
                      <a:r>
                        <a:rPr kumimoji="0" lang="zh-TW" sz="16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罰鍰</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新</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臺幣</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4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楊春花</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1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鍾美日</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2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鍾美日於</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88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1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18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已處分一次，此次為第二次處分，故</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處</a:t>
                      </a:r>
                      <a:r>
                        <a:rPr kumimoji="0" lang="en-US" alt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2 </a:t>
                      </a:r>
                      <a:r>
                        <a:rPr kumimoji="0" lang="zh-TW"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萬元</a:t>
                      </a:r>
                      <a:r>
                        <a:rPr kumimoji="0" lang="zh-TW" altLang="en-US" sz="16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a:ea typeface="標楷體" charset="0"/>
                          <a:cs typeface="Times New Roman"/>
                        </a:rPr>
                        <a:t>92.05.19</a:t>
                      </a:r>
                      <a:endParaRPr kumimoji="0" lang="zh-TW" sz="1600" b="0" i="0" u="none" strike="noStrike" cap="none" normalizeH="0" baseline="0" dirty="0">
                        <a:ln>
                          <a:noFill/>
                        </a:ln>
                        <a:solidFill>
                          <a:schemeClr val="tx1"/>
                        </a:solidFill>
                        <a:effectLst/>
                        <a:latin typeface="Times New Roman"/>
                        <a:ea typeface="標楷體" charset="0"/>
                        <a:cs typeface="Times New Roman"/>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楊春花、鍾美日向臺北市政府提起</a:t>
                      </a:r>
                      <a:r>
                        <a:rPr kumimoji="0" lang="zh-TW" sz="16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訴願</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sz="1600" b="1" i="0" u="sng"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a:ea typeface="標楷體" charset="0"/>
                          <a:cs typeface="Times New Roman"/>
                        </a:rPr>
                        <a:t>92.05.26</a:t>
                      </a:r>
                      <a:endParaRPr kumimoji="0" lang="zh-TW" sz="1600" b="0" i="0" u="none" strike="noStrike" cap="none" normalizeH="0" baseline="0" dirty="0">
                        <a:ln>
                          <a:noFill/>
                        </a:ln>
                        <a:solidFill>
                          <a:schemeClr val="tx1"/>
                        </a:solidFill>
                        <a:effectLst/>
                        <a:latin typeface="Times New Roman"/>
                        <a:ea typeface="標楷體" charset="0"/>
                        <a:cs typeface="Times New Roman"/>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林瑞絨向臺北市政府提起</a:t>
                      </a:r>
                      <a:r>
                        <a:rPr kumimoji="0" lang="zh-TW" sz="16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訴願</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sz="1600" b="1" i="0" u="sng"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a:ea typeface="標楷體" charset="0"/>
                          <a:cs typeface="Times New Roman"/>
                        </a:rPr>
                        <a:t>92.10.02</a:t>
                      </a:r>
                      <a:endParaRPr kumimoji="0" lang="zh-TW" sz="1600" b="0" i="0" u="none" strike="noStrike" cap="none" normalizeH="0" baseline="0" dirty="0">
                        <a:ln>
                          <a:noFill/>
                        </a:ln>
                        <a:solidFill>
                          <a:schemeClr val="tx1"/>
                        </a:solidFill>
                        <a:effectLst/>
                        <a:latin typeface="Times New Roman"/>
                        <a:ea typeface="標楷體" charset="0"/>
                        <a:cs typeface="Times New Roman"/>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林瑞絨訴願</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被</a:t>
                      </a:r>
                      <a:r>
                        <a:rPr kumimoji="0" lang="zh-TW" altLang="en-US" sz="16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駁回</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sz="1600" b="1" i="0" u="sng"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Times New Roman"/>
                          <a:ea typeface="標楷體" charset="0"/>
                          <a:cs typeface="Times New Roman"/>
                        </a:rPr>
                        <a:t>92.10.03</a:t>
                      </a:r>
                      <a:endParaRPr kumimoji="0" lang="zh-TW" sz="1600" b="0" i="0" u="none" strike="noStrike" cap="none" normalizeH="0" baseline="0" dirty="0">
                        <a:ln>
                          <a:noFill/>
                        </a:ln>
                        <a:solidFill>
                          <a:schemeClr val="tx1"/>
                        </a:solidFill>
                        <a:effectLst/>
                        <a:latin typeface="Times New Roman"/>
                        <a:ea typeface="標楷體" charset="0"/>
                        <a:cs typeface="Times New Roman"/>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楊春花、鍾美日訴願</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被</a:t>
                      </a:r>
                      <a:r>
                        <a:rPr kumimoji="0" lang="zh-TW" altLang="en-US" sz="16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駁回</a:t>
                      </a:r>
                      <a:r>
                        <a:rPr kumimoji="0" lang="zh-TW" altLang="en-US" sz="16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sz="1600" b="1" i="0" u="sng"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2" marR="6858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6"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757" y="4231424"/>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89494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kumimoji="1" lang="zh-TW" altLang="en-US" b="1" dirty="0" smtClean="0">
                <a:effectLst>
                  <a:outerShdw blurRad="38100" dist="38100" dir="2700000" algn="tl">
                    <a:srgbClr val="000000">
                      <a:alpha val="43137"/>
                    </a:srgbClr>
                  </a:outerShdw>
                </a:effectLst>
              </a:rPr>
              <a:t>事實</a:t>
            </a:r>
            <a:endParaRPr lang="zh-TW" altLang="en-US" sz="2000" b="1" dirty="0" smtClean="0">
              <a:effectLst>
                <a:outerShdw blurRad="38100" dist="38100" dir="2700000" algn="tl">
                  <a:srgbClr val="000000">
                    <a:alpha val="43137"/>
                  </a:srgbClr>
                </a:outerShdw>
              </a:effectLst>
              <a:latin typeface="標楷體" charset="0"/>
              <a:ea typeface="標楷體" charset="0"/>
              <a:cs typeface="標楷體" charset="0"/>
            </a:endParaRPr>
          </a:p>
          <a:p>
            <a:pPr marL="342900" lvl="1" indent="0">
              <a:buNone/>
            </a:pPr>
            <a:endParaRPr kumimoji="1"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710513339"/>
              </p:ext>
            </p:extLst>
          </p:nvPr>
        </p:nvGraphicFramePr>
        <p:xfrm>
          <a:off x="966840" y="1876150"/>
          <a:ext cx="7200000" cy="1944000"/>
        </p:xfrm>
        <a:graphic>
          <a:graphicData uri="http://schemas.openxmlformats.org/drawingml/2006/table">
            <a:tbl>
              <a:tblPr/>
              <a:tblGrid>
                <a:gridCol w="1199560"/>
                <a:gridCol w="6000440"/>
              </a:tblGrid>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ysClr val="windowText" lastClr="000000"/>
                          </a:solidFill>
                          <a:effectLst/>
                          <a:latin typeface="Times New Roman"/>
                          <a:ea typeface="標楷體" charset="0"/>
                          <a:cs typeface="Times New Roman"/>
                        </a:rPr>
                        <a:t>93.02.25</a:t>
                      </a:r>
                      <a:endParaRPr kumimoji="0" lang="zh-TW"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Times New Roman"/>
                          <a:ea typeface="標楷體" charset="0"/>
                          <a:cs typeface="Times New Roman"/>
                        </a:rPr>
                        <a:t>臺北高等行政法院</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判決</a:t>
                      </a:r>
                      <a:r>
                        <a:rPr kumimoji="0" lang="zh-TW" sz="1800" b="0" i="0" u="none" strike="noStrike" cap="none" normalizeH="0" baseline="0" dirty="0">
                          <a:ln>
                            <a:noFill/>
                          </a:ln>
                          <a:solidFill>
                            <a:schemeClr val="tx1"/>
                          </a:solidFill>
                          <a:effectLst/>
                          <a:latin typeface="Times New Roman"/>
                          <a:ea typeface="標楷體" charset="0"/>
                          <a:cs typeface="Times New Roman"/>
                        </a:rPr>
                        <a:t>楊春花、鍾美日</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敗</a:t>
                      </a:r>
                      <a:r>
                        <a:rPr kumimoji="0" lang="zh-TW"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訴</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zh-TW" sz="1800" b="1" i="0" u="sng" strike="noStrike" cap="none" normalizeH="0" baseline="0" dirty="0">
                        <a:ln>
                          <a:noFill/>
                        </a:ln>
                        <a:solidFill>
                          <a:schemeClr val="tx1"/>
                        </a:solidFill>
                        <a:effectLst/>
                        <a:latin typeface="Times New Roman"/>
                        <a:ea typeface="標楷體" charset="0"/>
                        <a:cs typeface="Times New Roman"/>
                      </a:endParaRPr>
                    </a:p>
                  </a:txBody>
                  <a:tcPr marL="68591" marR="685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ysClr val="windowText" lastClr="000000"/>
                          </a:solidFill>
                          <a:effectLst/>
                          <a:latin typeface="Times New Roman"/>
                          <a:ea typeface="標楷體" charset="0"/>
                          <a:cs typeface="Times New Roman"/>
                        </a:rPr>
                        <a:t>93.03.19</a:t>
                      </a:r>
                      <a:endParaRPr kumimoji="0" lang="zh-TW"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Times New Roman"/>
                          <a:ea typeface="標楷體" charset="0"/>
                          <a:cs typeface="Times New Roman"/>
                        </a:rPr>
                        <a:t>臺北高等行政法院</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判決</a:t>
                      </a:r>
                      <a:r>
                        <a:rPr kumimoji="0" lang="zh-TW" sz="1800" b="0" i="0" u="none" strike="noStrike" cap="none" normalizeH="0" baseline="0" dirty="0">
                          <a:ln>
                            <a:noFill/>
                          </a:ln>
                          <a:solidFill>
                            <a:schemeClr val="tx1"/>
                          </a:solidFill>
                          <a:effectLst/>
                          <a:latin typeface="Times New Roman"/>
                          <a:ea typeface="標楷體" charset="0"/>
                          <a:cs typeface="Times New Roman"/>
                        </a:rPr>
                        <a:t>林瑞絨</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敗</a:t>
                      </a:r>
                      <a:r>
                        <a:rPr kumimoji="0" lang="zh-TW"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訴</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zh-TW" sz="1800" b="1" i="0" u="sng" strike="noStrike" cap="none" normalizeH="0" baseline="0" dirty="0">
                        <a:ln>
                          <a:noFill/>
                        </a:ln>
                        <a:solidFill>
                          <a:schemeClr val="tx1"/>
                        </a:solidFill>
                        <a:effectLst/>
                        <a:latin typeface="Times New Roman"/>
                        <a:ea typeface="標楷體" charset="0"/>
                        <a:cs typeface="Times New Roman"/>
                      </a:endParaRPr>
                    </a:p>
                  </a:txBody>
                  <a:tcPr marL="68591" marR="685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ysClr val="windowText" lastClr="000000"/>
                          </a:solidFill>
                          <a:effectLst/>
                          <a:latin typeface="Times New Roman"/>
                          <a:ea typeface="標楷體" charset="0"/>
                          <a:cs typeface="Times New Roman"/>
                        </a:rPr>
                        <a:t>94.07.07</a:t>
                      </a:r>
                      <a:endParaRPr kumimoji="0" lang="zh-TW"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Times New Roman"/>
                          <a:ea typeface="標楷體" charset="0"/>
                          <a:cs typeface="Times New Roman"/>
                        </a:rPr>
                        <a:t>最高行政法院裁定</a:t>
                      </a:r>
                      <a:r>
                        <a:rPr kumimoji="0" lang="zh-TW" sz="1800" b="0" i="0" u="none" strike="noStrike" cap="none" normalizeH="0" baseline="0" dirty="0">
                          <a:ln>
                            <a:noFill/>
                          </a:ln>
                          <a:solidFill>
                            <a:schemeClr val="tx1"/>
                          </a:solidFill>
                          <a:effectLst/>
                          <a:latin typeface="Times New Roman"/>
                          <a:ea typeface="標楷體" charset="0"/>
                          <a:cs typeface="Times New Roman"/>
                        </a:rPr>
                        <a:t>楊春花、鍾美日</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上訴</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駁回</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zh-TW" sz="1800" b="0" i="0" u="none" strike="noStrike" cap="none" normalizeH="0" baseline="0" dirty="0">
                        <a:ln>
                          <a:noFill/>
                        </a:ln>
                        <a:solidFill>
                          <a:schemeClr val="tx1"/>
                        </a:solidFill>
                        <a:effectLst/>
                        <a:latin typeface="Times New Roman"/>
                        <a:ea typeface="標楷體" charset="0"/>
                        <a:cs typeface="Times New Roman"/>
                      </a:endParaRPr>
                    </a:p>
                  </a:txBody>
                  <a:tcPr marL="68591" marR="685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ysClr val="windowText" lastClr="000000"/>
                          </a:solidFill>
                          <a:effectLst/>
                          <a:latin typeface="Times New Roman"/>
                          <a:ea typeface="標楷體" charset="0"/>
                          <a:cs typeface="Times New Roman"/>
                        </a:rPr>
                        <a:t>94.09.29</a:t>
                      </a:r>
                      <a:endParaRPr kumimoji="0" lang="zh-TW"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Times New Roman"/>
                          <a:ea typeface="標楷體" charset="0"/>
                          <a:cs typeface="Times New Roman"/>
                        </a:rPr>
                        <a:t>最高行政法院裁定</a:t>
                      </a:r>
                      <a:r>
                        <a:rPr kumimoji="0" lang="zh-TW" sz="1800" b="0" i="0" u="none" strike="noStrike" cap="none" normalizeH="0" baseline="0" dirty="0">
                          <a:ln>
                            <a:noFill/>
                          </a:ln>
                          <a:solidFill>
                            <a:schemeClr val="tx1"/>
                          </a:solidFill>
                          <a:effectLst/>
                          <a:latin typeface="Times New Roman"/>
                          <a:ea typeface="標楷體" charset="0"/>
                          <a:cs typeface="Times New Roman"/>
                        </a:rPr>
                        <a:t>林瑞絨</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上訴</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駁回</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zh-TW" sz="1800" b="0" i="0" u="none" strike="noStrike" cap="none" normalizeH="0" baseline="0" dirty="0">
                        <a:ln>
                          <a:noFill/>
                        </a:ln>
                        <a:solidFill>
                          <a:schemeClr val="tx1"/>
                        </a:solidFill>
                        <a:effectLst/>
                        <a:latin typeface="Times New Roman"/>
                        <a:ea typeface="標楷體" charset="0"/>
                        <a:cs typeface="Times New Roman"/>
                      </a:endParaRPr>
                    </a:p>
                  </a:txBody>
                  <a:tcPr marL="68591" marR="685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ysClr val="windowText" lastClr="000000"/>
                          </a:solidFill>
                          <a:effectLst/>
                          <a:latin typeface="Times New Roman"/>
                          <a:ea typeface="標楷體" charset="0"/>
                          <a:cs typeface="Times New Roman"/>
                        </a:rPr>
                        <a:t>94.12.26</a:t>
                      </a:r>
                      <a:endParaRPr kumimoji="0" lang="zh-TW"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Times New Roman"/>
                          <a:ea typeface="標楷體" charset="0"/>
                          <a:cs typeface="Times New Roman"/>
                        </a:rPr>
                        <a:t>林瑞絨</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r>
                        <a:rPr kumimoji="0" lang="zh-TW" sz="1800" b="0" i="0" u="none" strike="noStrike" cap="none" normalizeH="0" baseline="0" dirty="0">
                          <a:ln>
                            <a:noFill/>
                          </a:ln>
                          <a:solidFill>
                            <a:schemeClr val="tx1"/>
                          </a:solidFill>
                          <a:effectLst/>
                          <a:latin typeface="Times New Roman"/>
                          <a:ea typeface="標楷體" charset="0"/>
                          <a:cs typeface="Times New Roman"/>
                        </a:rPr>
                        <a:t>楊春花、鍾美日</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聲請釋憲</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zh-TW" sz="1800" b="0" i="0" u="none" strike="noStrike" cap="none" normalizeH="0" baseline="0" dirty="0">
                        <a:ln>
                          <a:noFill/>
                        </a:ln>
                        <a:solidFill>
                          <a:schemeClr val="tx1"/>
                        </a:solidFill>
                        <a:effectLst/>
                        <a:latin typeface="Times New Roman"/>
                        <a:ea typeface="標楷體" charset="0"/>
                        <a:cs typeface="Times New Roman"/>
                      </a:endParaRPr>
                    </a:p>
                  </a:txBody>
                  <a:tcPr marL="68591" marR="685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ysClr val="windowText" lastClr="000000"/>
                          </a:solidFill>
                          <a:effectLst/>
                          <a:latin typeface="Times New Roman"/>
                          <a:ea typeface="標楷體" charset="0"/>
                          <a:cs typeface="Times New Roman"/>
                        </a:rPr>
                        <a:t>97.10.31</a:t>
                      </a:r>
                      <a:endParaRPr kumimoji="0" lang="zh-TW" sz="1800" b="0" i="0" u="none" strike="noStrike" cap="none" normalizeH="0" baseline="0" dirty="0">
                        <a:ln>
                          <a:noFill/>
                        </a:ln>
                        <a:solidFill>
                          <a:sysClr val="windowText" lastClr="000000"/>
                        </a:solidFill>
                        <a:effectLst/>
                        <a:latin typeface="Times New Roman"/>
                        <a:ea typeface="標楷體" charset="0"/>
                        <a:cs typeface="Times New Roman"/>
                      </a:endParaRPr>
                    </a:p>
                  </a:txBody>
                  <a:tcPr marL="68591" marR="6859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Times New Roman"/>
                          <a:ea typeface="標楷體" charset="0"/>
                          <a:cs typeface="Times New Roman"/>
                        </a:rPr>
                        <a:t>司法院大法官作成</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釋字</a:t>
                      </a:r>
                      <a:r>
                        <a:rPr kumimoji="0" lang="zh-TW" altLang="en-US" sz="18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第 </a:t>
                      </a:r>
                      <a:r>
                        <a:rPr kumimoji="0" lang="en-US" altLang="zh-TW" sz="18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649 </a:t>
                      </a:r>
                      <a:r>
                        <a:rPr kumimoji="0" lang="zh-TW" altLang="en-US" sz="18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號</a:t>
                      </a:r>
                      <a:r>
                        <a:rPr kumimoji="0" lang="zh-TW" altLang="en-US" sz="1800" b="1" i="0" u="sng" strike="noStrike" cap="none" normalizeH="0" baseline="0" dirty="0">
                          <a:ln>
                            <a:noFill/>
                          </a:ln>
                          <a:solidFill>
                            <a:schemeClr val="tx1"/>
                          </a:solidFill>
                          <a:effectLst>
                            <a:outerShdw blurRad="38100" dist="38100" dir="2700000" algn="tl">
                              <a:srgbClr val="000000">
                                <a:alpha val="43137"/>
                              </a:srgbClr>
                            </a:outerShdw>
                          </a:effectLst>
                          <a:latin typeface="Times New Roman"/>
                          <a:ea typeface="標楷體" charset="0"/>
                          <a:cs typeface="Times New Roman"/>
                        </a:rPr>
                        <a:t>解釋</a:t>
                      </a:r>
                      <a:r>
                        <a:rPr kumimoji="0" lang="zh-TW" altLang="en-US" sz="1800" b="0" i="0" u="none" strike="noStrike" cap="none" normalizeH="0" baseline="0" dirty="0">
                          <a:ln>
                            <a:noFill/>
                          </a:ln>
                          <a:solidFill>
                            <a:schemeClr val="tx1"/>
                          </a:solidFill>
                          <a:effectLst/>
                          <a:latin typeface="Times New Roman"/>
                          <a:ea typeface="標楷體" charset="0"/>
                          <a:cs typeface="Times New Roman"/>
                        </a:rPr>
                        <a:t>。</a:t>
                      </a:r>
                      <a:endParaRPr kumimoji="0" lang="en-US" altLang="zh-TW" sz="1800" b="1" i="0" u="sng" strike="noStrike" cap="none" normalizeH="0" baseline="0" dirty="0">
                        <a:ln>
                          <a:noFill/>
                        </a:ln>
                        <a:solidFill>
                          <a:schemeClr val="tx1"/>
                        </a:solidFill>
                        <a:effectLst/>
                        <a:latin typeface="Times New Roman"/>
                        <a:ea typeface="標楷體" charset="0"/>
                        <a:cs typeface="Times New Roman"/>
                      </a:endParaRPr>
                    </a:p>
                  </a:txBody>
                  <a:tcPr marL="68591" marR="685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5" name="Picture 16" descr="\\140.112.59.229\資源平台\資源平台\版權\版權ICON與範例\Creative Commens台灣2.5\icon_by-nc-sa.ti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920" y="3556795"/>
            <a:ext cx="617339" cy="21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297900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lnSpcReduction="10000"/>
          </a:bodyPr>
          <a:lstStyle/>
          <a:p>
            <a:pPr>
              <a:lnSpc>
                <a:spcPct val="110000"/>
              </a:lnSpc>
            </a:pPr>
            <a:r>
              <a:rPr kumimoji="1" lang="zh-TW" altLang="en-US" b="1" dirty="0" smtClean="0">
                <a:effectLst>
                  <a:outerShdw blurRad="38100" dist="38100" dir="2700000" algn="tl">
                    <a:srgbClr val="000000">
                      <a:alpha val="43137"/>
                    </a:srgbClr>
                  </a:outerShdw>
                </a:effectLst>
              </a:rPr>
              <a:t>解釋理由書</a:t>
            </a:r>
            <a:endParaRPr kumimoji="1" lang="en-US" altLang="zh-TW" b="1" dirty="0">
              <a:effectLst>
                <a:outerShdw blurRad="38100" dist="38100" dir="2700000" algn="tl">
                  <a:srgbClr val="000000">
                    <a:alpha val="43137"/>
                  </a:srgbClr>
                </a:outerShdw>
              </a:effectLst>
            </a:endParaRPr>
          </a:p>
          <a:p>
            <a:pPr lvl="1">
              <a:lnSpc>
                <a:spcPct val="110000"/>
              </a:lnSpc>
              <a:buFont typeface="Wingdings" panose="05000000000000000000" pitchFamily="2" charset="2"/>
              <a:buChar char="l"/>
            </a:pPr>
            <a:r>
              <a:rPr lang="zh-TW" altLang="en-US" sz="1800" dirty="0" smtClean="0">
                <a:latin typeface="標楷體" charset="0"/>
                <a:ea typeface="標楷體" charset="0"/>
                <a:cs typeface="標楷體" charset="0"/>
              </a:rPr>
              <a:t>「</a:t>
            </a:r>
            <a:r>
              <a:rPr lang="zh-TW" altLang="en-US" sz="1800" dirty="0">
                <a:latin typeface="標楷體" charset="0"/>
                <a:ea typeface="標楷體" charset="0"/>
                <a:cs typeface="標楷體" charset="0"/>
              </a:rPr>
              <a:t>身心障礙者保護法第三十七條第一項前段</a:t>
            </a:r>
            <a:r>
              <a:rPr lang="en-US" altLang="zh-TW" sz="1800" dirty="0">
                <a:latin typeface="標楷體" charset="0"/>
                <a:ea typeface="標楷體" charset="0"/>
                <a:cs typeface="標楷體" charset="0"/>
              </a:rPr>
              <a:t>……</a:t>
            </a:r>
            <a:r>
              <a:rPr lang="zh-TW" altLang="en-US" sz="1800" dirty="0">
                <a:latin typeface="標楷體" charset="0"/>
                <a:ea typeface="標楷體" charset="0"/>
                <a:cs typeface="標楷體" charset="0"/>
              </a:rPr>
              <a:t>係以保障視覺障礙者</a:t>
            </a:r>
            <a:r>
              <a:rPr lang="zh-TW" altLang="en-US" sz="1800" dirty="0">
                <a:ea typeface="標楷體" charset="0"/>
              </a:rPr>
              <a:t> </a:t>
            </a:r>
            <a:r>
              <a:rPr kumimoji="1" lang="en-US" altLang="zh-TW" sz="1800" dirty="0" smtClean="0"/>
              <a:t>(</a:t>
            </a:r>
            <a:r>
              <a:rPr lang="zh-TW" altLang="en-US" sz="1800" dirty="0" smtClean="0">
                <a:latin typeface="標楷體" charset="0"/>
                <a:ea typeface="標楷體" charset="0"/>
                <a:cs typeface="標楷體" charset="0"/>
              </a:rPr>
              <a:t>下</a:t>
            </a:r>
            <a:r>
              <a:rPr lang="zh-TW" altLang="en-US" sz="1800" dirty="0">
                <a:latin typeface="標楷體" charset="0"/>
                <a:ea typeface="標楷體" charset="0"/>
                <a:cs typeface="標楷體" charset="0"/>
              </a:rPr>
              <a:t>稱視障</a:t>
            </a:r>
            <a:r>
              <a:rPr lang="zh-TW" altLang="en-US" sz="1800" dirty="0" smtClean="0">
                <a:latin typeface="標楷體" charset="0"/>
                <a:ea typeface="標楷體" charset="0"/>
                <a:cs typeface="標楷體" charset="0"/>
              </a:rPr>
              <a:t>者</a:t>
            </a:r>
            <a:r>
              <a:rPr kumimoji="1" lang="en-US" altLang="zh-TW" sz="1800" dirty="0" smtClean="0"/>
              <a:t>)</a:t>
            </a:r>
            <a:r>
              <a:rPr kumimoji="1" lang="zh-TW" altLang="en-US" sz="1800" dirty="0" smtClean="0"/>
              <a:t> </a:t>
            </a:r>
            <a:r>
              <a:rPr lang="zh-TW" altLang="en-US" sz="1800" b="1" u="sng" dirty="0" smtClean="0">
                <a:effectLst>
                  <a:outerShdw blurRad="38100" dist="38100" dir="2700000" algn="tl">
                    <a:srgbClr val="000000">
                      <a:alpha val="43137"/>
                    </a:srgbClr>
                  </a:outerShdw>
                </a:effectLst>
                <a:latin typeface="標楷體" charset="0"/>
                <a:ea typeface="標楷體" charset="0"/>
                <a:cs typeface="標楷體" charset="0"/>
              </a:rPr>
              <a:t>工作</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權</a:t>
            </a:r>
            <a:r>
              <a:rPr lang="zh-TW" altLang="en-US" sz="1800" dirty="0">
                <a:latin typeface="標楷體" charset="0"/>
                <a:ea typeface="標楷體" charset="0"/>
                <a:cs typeface="標楷體" charset="0"/>
              </a:rPr>
              <a:t>為目的所採職業保留之</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優惠性差別待遇</a:t>
            </a:r>
            <a:r>
              <a:rPr lang="zh-TW" altLang="en-US" sz="1800" dirty="0">
                <a:latin typeface="標楷體" charset="0"/>
                <a:ea typeface="標楷體" charset="0"/>
                <a:cs typeface="標楷體" charset="0"/>
              </a:rPr>
              <a:t>，亦係對非視障者工作權中之</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選擇職業自由</a:t>
            </a:r>
            <a:r>
              <a:rPr lang="zh-TW" altLang="en-US" sz="1800" dirty="0">
                <a:latin typeface="標楷體" charset="0"/>
                <a:ea typeface="標楷體" charset="0"/>
                <a:cs typeface="標楷體" charset="0"/>
              </a:rPr>
              <a:t>所為之職業禁止</a:t>
            </a:r>
            <a:r>
              <a:rPr lang="en-US" altLang="zh-TW" sz="1800" dirty="0">
                <a:latin typeface="標楷體" charset="0"/>
                <a:ea typeface="標楷體" charset="0"/>
                <a:cs typeface="標楷體" charset="0"/>
              </a:rPr>
              <a:t>…</a:t>
            </a:r>
            <a:r>
              <a:rPr lang="en-US" altLang="zh-TW" sz="1800" dirty="0" smtClean="0">
                <a:latin typeface="標楷體" charset="0"/>
                <a:ea typeface="標楷體" charset="0"/>
                <a:cs typeface="標楷體" charset="0"/>
              </a:rPr>
              <a:t>…</a:t>
            </a:r>
            <a:r>
              <a:rPr lang="zh-TW" altLang="en-US" sz="1800" dirty="0" smtClean="0">
                <a:latin typeface="標楷體" charset="0"/>
                <a:ea typeface="標楷體" charset="0"/>
                <a:cs typeface="標楷體" charset="0"/>
              </a:rPr>
              <a:t>查視障</a:t>
            </a:r>
            <a:r>
              <a:rPr lang="zh-TW" altLang="en-US" sz="1800" b="1" u="sng" dirty="0" smtClean="0">
                <a:effectLst>
                  <a:outerShdw blurRad="38100" dist="38100" dir="2700000" algn="tl">
                    <a:srgbClr val="000000">
                      <a:alpha val="43137"/>
                    </a:srgbClr>
                  </a:outerShdw>
                </a:effectLst>
                <a:latin typeface="標楷體" charset="0"/>
                <a:ea typeface="標楷體" charset="0"/>
                <a:cs typeface="標楷體" charset="0"/>
              </a:rPr>
              <a:t>非屬人力所得控制</a:t>
            </a:r>
            <a:r>
              <a:rPr lang="zh-TW" altLang="en-US" sz="1800" dirty="0" smtClean="0">
                <a:latin typeface="標楷體" charset="0"/>
                <a:ea typeface="標楷體" charset="0"/>
                <a:cs typeface="標楷體" charset="0"/>
              </a:rPr>
              <a:t>之生理狀態</a:t>
            </a:r>
            <a:r>
              <a:rPr lang="zh-TW" altLang="en-US" sz="1800" dirty="0">
                <a:latin typeface="標楷體" charset="0"/>
                <a:ea typeface="標楷體" charset="0"/>
                <a:cs typeface="標楷體" charset="0"/>
              </a:rPr>
              <a:t>，系爭規定</a:t>
            </a:r>
            <a:r>
              <a:rPr lang="en-US" altLang="zh-TW" sz="1800" dirty="0">
                <a:latin typeface="標楷體" charset="0"/>
                <a:ea typeface="標楷體" charset="0"/>
                <a:cs typeface="標楷體" charset="0"/>
              </a:rPr>
              <a:t>……</a:t>
            </a:r>
            <a:r>
              <a:rPr lang="zh-TW" altLang="en-US" sz="1800" dirty="0">
                <a:latin typeface="標楷體" charset="0"/>
                <a:ea typeface="標楷體" charset="0"/>
                <a:cs typeface="標楷體" charset="0"/>
              </a:rPr>
              <a:t>以</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視障與否</a:t>
            </a:r>
            <a:r>
              <a:rPr lang="zh-TW" altLang="en-US" sz="1800" dirty="0">
                <a:latin typeface="標楷體" charset="0"/>
                <a:ea typeface="標楷體" charset="0"/>
                <a:cs typeface="標楷體" charset="0"/>
              </a:rPr>
              <a:t>為分類標準，使多數非視障者均不得從事按摩業，影響甚鉅</a:t>
            </a:r>
            <a:r>
              <a:rPr lang="zh-TW" altLang="en-US" sz="1800" dirty="0" smtClean="0">
                <a:latin typeface="標楷體" charset="0"/>
                <a:ea typeface="標楷體" charset="0"/>
                <a:cs typeface="標楷體" charset="0"/>
              </a:rPr>
              <a:t>。」</a:t>
            </a:r>
            <a:endParaRPr lang="en-US" altLang="zh-TW" sz="1800" dirty="0" smtClean="0">
              <a:latin typeface="標楷體" charset="0"/>
              <a:ea typeface="標楷體" charset="0"/>
              <a:cs typeface="標楷體" charset="0"/>
            </a:endParaRPr>
          </a:p>
          <a:p>
            <a:pPr lvl="1">
              <a:lnSpc>
                <a:spcPct val="110000"/>
              </a:lnSpc>
              <a:buFont typeface="Wingdings" panose="05000000000000000000" pitchFamily="2" charset="2"/>
              <a:buChar char="l"/>
            </a:pPr>
            <a:r>
              <a:rPr lang="zh-TW" altLang="en-US" sz="1800" dirty="0" smtClean="0">
                <a:latin typeface="標楷體" charset="0"/>
                <a:ea typeface="標楷體" charset="0"/>
                <a:cs typeface="標楷體" charset="0"/>
              </a:rPr>
              <a:t>「</a:t>
            </a:r>
            <a:r>
              <a:rPr lang="en-US" altLang="zh-TW" sz="1800" dirty="0" smtClean="0">
                <a:latin typeface="標楷體" charset="0"/>
                <a:ea typeface="標楷體" charset="0"/>
                <a:cs typeface="標楷體" charset="0"/>
              </a:rPr>
              <a:t>……</a:t>
            </a:r>
            <a:r>
              <a:rPr lang="zh-TW" altLang="en-US" sz="1800" dirty="0">
                <a:latin typeface="標楷體" charset="0"/>
                <a:ea typeface="標楷體" charset="0"/>
                <a:cs typeface="標楷體" charset="0"/>
              </a:rPr>
              <a:t>視障者</a:t>
            </a:r>
            <a:r>
              <a:rPr lang="en-US" altLang="zh-TW" sz="1800" dirty="0">
                <a:latin typeface="標楷體" charset="0"/>
                <a:ea typeface="標楷體" charset="0"/>
                <a:cs typeface="標楷體" charset="0"/>
              </a:rPr>
              <a:t>……</a:t>
            </a:r>
            <a:r>
              <a:rPr lang="zh-TW" altLang="en-US" sz="1800" dirty="0">
                <a:latin typeface="標楷體" charset="0"/>
                <a:ea typeface="標楷體" charset="0"/>
                <a:cs typeface="標楷體" charset="0"/>
              </a:rPr>
              <a:t>諸多障礙，可供選擇之工作及職業種類較少，其</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弱勢之結構性地位</a:t>
            </a:r>
            <a:r>
              <a:rPr lang="zh-TW" altLang="en-US" sz="1800" dirty="0">
                <a:latin typeface="標楷體" charset="0"/>
                <a:ea typeface="標楷體" charset="0"/>
                <a:cs typeface="標楷體" charset="0"/>
              </a:rPr>
              <a:t>不易改變，立法者乃衡酌視障者</a:t>
            </a:r>
            <a:r>
              <a:rPr lang="zh-TW" altLang="en-US" sz="1800" b="1" u="sng" dirty="0">
                <a:latin typeface="標楷體" charset="0"/>
                <a:ea typeface="標楷體" charset="0"/>
                <a:cs typeface="標楷體" charset="0"/>
              </a:rPr>
              <a:t>以</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按摩業為生由來已久之實際情況</a:t>
            </a:r>
            <a:r>
              <a:rPr lang="zh-TW" altLang="en-US" sz="1800" dirty="0">
                <a:latin typeface="標楷體" charset="0"/>
                <a:ea typeface="標楷體" charset="0"/>
                <a:cs typeface="標楷體" charset="0"/>
              </a:rPr>
              <a:t>，且認為</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視障狀態適合於從事按摩</a:t>
            </a:r>
            <a:r>
              <a:rPr lang="zh-TW" altLang="en-US" sz="1800" dirty="0">
                <a:latin typeface="標楷體" charset="0"/>
                <a:ea typeface="標楷體" charset="0"/>
                <a:cs typeface="標楷體" charset="0"/>
              </a:rPr>
              <a:t>，制定保護視障者權益之規定</a:t>
            </a:r>
            <a:r>
              <a:rPr lang="en-US" altLang="zh-TW" sz="1800" dirty="0">
                <a:latin typeface="標楷體" charset="0"/>
                <a:ea typeface="標楷體" charset="0"/>
                <a:cs typeface="標楷體" charset="0"/>
              </a:rPr>
              <a:t>……</a:t>
            </a:r>
            <a:r>
              <a:rPr lang="zh-TW" altLang="en-US" sz="1800" dirty="0">
                <a:latin typeface="標楷體" charset="0"/>
                <a:ea typeface="標楷體" charset="0"/>
                <a:cs typeface="標楷體" charset="0"/>
              </a:rPr>
              <a:t>惟仍須</a:t>
            </a:r>
            <a:r>
              <a:rPr lang="en-US" altLang="zh-TW" sz="1800" dirty="0">
                <a:latin typeface="標楷體" charset="0"/>
                <a:ea typeface="標楷體" charset="0"/>
                <a:cs typeface="標楷體" charset="0"/>
              </a:rPr>
              <a:t>……</a:t>
            </a:r>
            <a:r>
              <a:rPr lang="zh-TW" altLang="en-US" sz="1800" dirty="0">
                <a:latin typeface="標楷體" charset="0"/>
                <a:ea typeface="標楷體" charset="0"/>
                <a:cs typeface="標楷體" charset="0"/>
              </a:rPr>
              <a:t>追求之</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目的</a:t>
            </a:r>
            <a:r>
              <a:rPr lang="zh-TW" altLang="en-US" sz="1800" dirty="0">
                <a:latin typeface="標楷體" charset="0"/>
                <a:ea typeface="標楷體" charset="0"/>
                <a:cs typeface="標楷體" charset="0"/>
              </a:rPr>
              <a:t>為</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重要公共利益</a:t>
            </a:r>
            <a:r>
              <a:rPr lang="zh-TW" altLang="en-US" sz="1800" dirty="0">
                <a:latin typeface="標楷體" charset="0"/>
                <a:ea typeface="標楷體" charset="0"/>
                <a:cs typeface="標楷體" charset="0"/>
              </a:rPr>
              <a:t>，所採</a:t>
            </a:r>
            <a:r>
              <a:rPr lang="en-US" altLang="zh-TW" sz="1800" dirty="0">
                <a:latin typeface="標楷體" charset="0"/>
                <a:ea typeface="標楷體" charset="0"/>
                <a:cs typeface="標楷體" charset="0"/>
              </a:rPr>
              <a:t>……</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手段</a:t>
            </a:r>
            <a:r>
              <a:rPr lang="zh-TW" altLang="en-US" sz="1800" dirty="0">
                <a:latin typeface="標楷體" charset="0"/>
                <a:ea typeface="標楷體" charset="0"/>
                <a:cs typeface="標楷體" charset="0"/>
              </a:rPr>
              <a:t>，須對非視障者之權利並未造成過度限制，且有助於視障者工作權之維護，而與目的間有</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實質關聯</a:t>
            </a:r>
            <a:r>
              <a:rPr lang="zh-TW" altLang="en-US" sz="1800" dirty="0">
                <a:latin typeface="標楷體" charset="0"/>
                <a:ea typeface="標楷體" charset="0"/>
                <a:cs typeface="標楷體" charset="0"/>
              </a:rPr>
              <a:t>者，方符合</a:t>
            </a:r>
            <a:r>
              <a:rPr lang="zh-TW" altLang="en-US" sz="1800" b="1" u="sng" dirty="0">
                <a:effectLst>
                  <a:outerShdw blurRad="38100" dist="38100" dir="2700000" algn="tl">
                    <a:srgbClr val="000000">
                      <a:alpha val="43137"/>
                    </a:srgbClr>
                  </a:outerShdw>
                </a:effectLst>
                <a:latin typeface="標楷體" charset="0"/>
                <a:ea typeface="標楷體" charset="0"/>
                <a:cs typeface="標楷體" charset="0"/>
              </a:rPr>
              <a:t>平等權</a:t>
            </a:r>
            <a:r>
              <a:rPr lang="zh-TW" altLang="en-US" sz="1800" dirty="0">
                <a:latin typeface="標楷體" charset="0"/>
                <a:ea typeface="標楷體" charset="0"/>
                <a:cs typeface="標楷體" charset="0"/>
              </a:rPr>
              <a:t>之保障</a:t>
            </a:r>
            <a:r>
              <a:rPr lang="zh-TW" altLang="en-US" sz="1800" dirty="0" smtClean="0">
                <a:latin typeface="標楷體" charset="0"/>
                <a:ea typeface="標楷體" charset="0"/>
                <a:cs typeface="標楷體" charset="0"/>
              </a:rPr>
              <a:t>。」</a:t>
            </a:r>
            <a:endParaRPr lang="zh-TW" altLang="en-US" sz="1800" dirty="0">
              <a:latin typeface="標楷體" charset="0"/>
              <a:ea typeface="標楷體" charset="0"/>
              <a:cs typeface="標楷體" charset="0"/>
            </a:endParaRPr>
          </a:p>
          <a:p>
            <a:pPr lvl="1">
              <a:lnSpc>
                <a:spcPct val="110000"/>
              </a:lnSpc>
            </a:pPr>
            <a:endParaRPr lang="zh-TW" altLang="en-US" sz="1700" dirty="0">
              <a:latin typeface="標楷體" charset="0"/>
              <a:ea typeface="標楷體" charset="0"/>
              <a:cs typeface="標楷體" charset="0"/>
            </a:endParaRPr>
          </a:p>
          <a:p>
            <a:pPr>
              <a:lnSpc>
                <a:spcPct val="110000"/>
              </a:lnSpc>
            </a:pPr>
            <a:endParaRPr lang="zh-TW" altLang="en-US" sz="2000" dirty="0" smtClean="0">
              <a:latin typeface="標楷體" charset="0"/>
              <a:ea typeface="標楷體" charset="0"/>
              <a:cs typeface="標楷體" charset="0"/>
            </a:endParaRPr>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311619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lnSpc>
                <a:spcPct val="100000"/>
              </a:lnSpc>
            </a:pPr>
            <a:r>
              <a:rPr kumimoji="1" lang="zh-TW" altLang="en-US" b="1" dirty="0" smtClean="0">
                <a:effectLst>
                  <a:outerShdw blurRad="38100" dist="38100" dir="2700000" algn="tl">
                    <a:srgbClr val="000000">
                      <a:alpha val="43137"/>
                    </a:srgbClr>
                  </a:outerShdw>
                </a:effectLst>
              </a:rPr>
              <a:t>解釋理由書</a:t>
            </a:r>
            <a:endParaRPr kumimoji="1" lang="en-US" altLang="zh-TW" b="1" dirty="0">
              <a:effectLst>
                <a:outerShdw blurRad="38100" dist="38100" dir="2700000" algn="tl">
                  <a:srgbClr val="000000">
                    <a:alpha val="43137"/>
                  </a:srgbClr>
                </a:outerShdw>
              </a:effectLst>
            </a:endParaRPr>
          </a:p>
          <a:p>
            <a:pPr lvl="1">
              <a:lnSpc>
                <a:spcPct val="100000"/>
              </a:lnSpc>
              <a:buFont typeface="Wingdings" panose="05000000000000000000" pitchFamily="2" charset="2"/>
              <a:buChar char="l"/>
            </a:pPr>
            <a:r>
              <a:rPr lang="zh-TW" altLang="en-US" b="1" u="sng" dirty="0">
                <a:effectLst>
                  <a:outerShdw blurRad="38100" dist="38100" dir="2700000" algn="tl">
                    <a:srgbClr val="000000">
                      <a:alpha val="43137"/>
                    </a:srgbClr>
                  </a:outerShdw>
                </a:effectLst>
                <a:latin typeface="標楷體" charset="0"/>
                <a:ea typeface="標楷體" charset="0"/>
                <a:cs typeface="標楷體" charset="0"/>
              </a:rPr>
              <a:t>憲法第一百五十五條後段</a:t>
            </a:r>
            <a:r>
              <a:rPr lang="zh-TW" altLang="en-US" dirty="0">
                <a:latin typeface="標楷體" charset="0"/>
                <a:ea typeface="標楷體" charset="0"/>
                <a:cs typeface="標楷體" charset="0"/>
              </a:rPr>
              <a:t>規定：「人民之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老弱殘廢</a:t>
            </a:r>
            <a:r>
              <a:rPr lang="zh-TW" altLang="en-US" dirty="0">
                <a:latin typeface="標楷體" charset="0"/>
                <a:ea typeface="標楷體" charset="0"/>
                <a:cs typeface="標楷體" charset="0"/>
              </a:rPr>
              <a:t>，無力生活，及受非常災害者，國家應予以適當之扶助與救濟。」以及</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憲法增修條文第十條第七項</a:t>
            </a:r>
            <a:r>
              <a:rPr lang="zh-TW" altLang="en-US" dirty="0">
                <a:latin typeface="標楷體" charset="0"/>
                <a:ea typeface="標楷體" charset="0"/>
                <a:cs typeface="標楷體" charset="0"/>
              </a:rPr>
              <a:t>規定：「國家對於</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身心障礙者</a:t>
            </a:r>
            <a:r>
              <a:rPr lang="zh-TW" altLang="en-US" dirty="0">
                <a:latin typeface="標楷體" charset="0"/>
                <a:ea typeface="標楷體" charset="0"/>
                <a:cs typeface="標楷體" charset="0"/>
              </a:rPr>
              <a:t>之保險與就醫、無障礙環境之建構、教育訓練與就業輔導及生活維護與救助，應予保障，並扶助其自立與發展。」顯已揭櫫</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扶助弱勢</a:t>
            </a:r>
            <a:r>
              <a:rPr lang="zh-TW" altLang="en-US" dirty="0">
                <a:latin typeface="標楷體" charset="0"/>
                <a:ea typeface="標楷體" charset="0"/>
                <a:cs typeface="標楷體" charset="0"/>
              </a:rPr>
              <a:t>之原則。職是，國家保障視障者工作權確實具備</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重要公共利益</a:t>
            </a:r>
            <a:r>
              <a:rPr lang="zh-TW" altLang="en-US" dirty="0">
                <a:latin typeface="標楷體" charset="0"/>
                <a:ea typeface="標楷體" charset="0"/>
                <a:cs typeface="標楷體" charset="0"/>
              </a:rPr>
              <a:t>，其優惠性差別待遇之</a:t>
            </a:r>
            <a:r>
              <a:rPr lang="zh-TW" altLang="en-US" b="1" u="sng" dirty="0">
                <a:effectLst>
                  <a:outerShdw blurRad="38100" dist="38100" dir="2700000" algn="tl">
                    <a:srgbClr val="000000">
                      <a:alpha val="43137"/>
                    </a:srgbClr>
                  </a:outerShdw>
                </a:effectLst>
                <a:latin typeface="標楷體" charset="0"/>
                <a:ea typeface="標楷體" charset="0"/>
                <a:cs typeface="標楷體" charset="0"/>
              </a:rPr>
              <a:t>目的</a:t>
            </a:r>
            <a:r>
              <a:rPr lang="zh-TW" altLang="en-US" dirty="0">
                <a:latin typeface="標楷體" charset="0"/>
                <a:ea typeface="標楷體" charset="0"/>
                <a:cs typeface="標楷體" charset="0"/>
              </a:rPr>
              <a:t>合乎憲法相關規定之意旨。</a:t>
            </a:r>
          </a:p>
          <a:p>
            <a:pPr lvl="1">
              <a:lnSpc>
                <a:spcPct val="100000"/>
              </a:lnSpc>
            </a:pPr>
            <a:endParaRPr lang="zh-TW" altLang="en-US" sz="2000" dirty="0" smtClean="0">
              <a:latin typeface="標楷體" charset="0"/>
              <a:ea typeface="標楷體" charset="0"/>
              <a:cs typeface="標楷體" charset="0"/>
            </a:endParaRPr>
          </a:p>
        </p:txBody>
      </p:sp>
      <p:sp>
        <p:nvSpPr>
          <p:cNvPr id="5" name="標題 1"/>
          <p:cNvSpPr>
            <a:spLocks noGrp="1"/>
          </p:cNvSpPr>
          <p:nvPr>
            <p:ph type="title"/>
          </p:nvPr>
        </p:nvSpPr>
        <p:spPr>
          <a:xfrm>
            <a:off x="628650" y="273845"/>
            <a:ext cx="7886700" cy="670881"/>
          </a:xfrm>
        </p:spPr>
        <p:txBody>
          <a:bodyPr>
            <a:normAutofit/>
          </a:bodyPr>
          <a:lstStyle/>
          <a:p>
            <a:pPr lvl="0"/>
            <a:r>
              <a:rPr kumimoji="1" lang="zh-TW" altLang="en-US" dirty="0" smtClean="0"/>
              <a:t>釋字第 </a:t>
            </a:r>
            <a:r>
              <a:rPr kumimoji="1" lang="en-US" altLang="zh-TW" dirty="0" smtClean="0"/>
              <a:t>649 </a:t>
            </a:r>
            <a:r>
              <a:rPr kumimoji="1" lang="zh-TW" altLang="en-US" dirty="0"/>
              <a:t>號 </a:t>
            </a:r>
            <a:r>
              <a:rPr kumimoji="1" lang="en-US" altLang="zh-TW" dirty="0"/>
              <a:t>(</a:t>
            </a:r>
            <a:r>
              <a:rPr kumimoji="1" lang="zh-TW" altLang="en-US" dirty="0"/>
              <a:t>視障者獨佔按摩市場案</a:t>
            </a:r>
            <a:r>
              <a:rPr kumimoji="1" lang="en-US" altLang="zh-TW" dirty="0"/>
              <a:t>)</a:t>
            </a:r>
            <a:endParaRPr kumimoji="1" lang="zh-TW" altLang="en-US" dirty="0"/>
          </a:p>
        </p:txBody>
      </p:sp>
    </p:spTree>
    <p:extLst>
      <p:ext uri="{BB962C8B-B14F-4D97-AF65-F5344CB8AC3E}">
        <p14:creationId xmlns:p14="http://schemas.microsoft.com/office/powerpoint/2010/main" val="298863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據說是確定版">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佈景主題1" id="{A55EE989-6655-41B6-80C1-55C987219802}" vid="{C54CC188-8982-4EAF-8D2B-F522BE03230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據說是確定版.thmx</Template>
  <TotalTime>260</TotalTime>
  <Words>5797</Words>
  <Application>Microsoft Office PowerPoint</Application>
  <PresentationFormat>如螢幕大小 (16:9)</PresentationFormat>
  <Paragraphs>279</Paragraphs>
  <Slides>44</Slides>
  <Notes>4</Notes>
  <HiddenSlides>0</HiddenSlides>
  <MMClips>0</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據說是確定版</vt:lpstr>
      <vt:lpstr>8-1 職業自由 (釋字第 666、637、666、711 號)</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649 號 (視障者獨佔按摩市場案)</vt:lpstr>
      <vt:lpstr>釋字第 637 號 (旋轉門案)</vt:lpstr>
      <vt:lpstr>釋字第 637 號 (旋轉門案)</vt:lpstr>
      <vt:lpstr>釋字第 637 號 (旋轉門案)</vt:lpstr>
      <vt:lpstr>釋字第 637 號 (旋轉門案)</vt:lpstr>
      <vt:lpstr>釋字第 637 號 (旋轉門案)</vt:lpstr>
      <vt:lpstr>釋字第 637 號 (旋轉門案)</vt:lpstr>
      <vt:lpstr>釋字第 637 號 (旋轉門案)</vt:lpstr>
      <vt:lpstr>釋字第 637 號 (旋轉門案)</vt:lpstr>
      <vt:lpstr>釋字第 637 號 (旋轉門案)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666 號 (性工作者案)</vt:lpstr>
      <vt:lpstr>釋字第 711 號 (藥師案)</vt:lpstr>
      <vt:lpstr>版權聲明</vt:lpstr>
      <vt:lpstr>版權聲明</vt:lpstr>
      <vt:lpstr>版權聲明</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 Kao</dc:creator>
  <cp:lastModifiedBy>User</cp:lastModifiedBy>
  <cp:revision>40</cp:revision>
  <dcterms:created xsi:type="dcterms:W3CDTF">2016-04-26T06:09:52Z</dcterms:created>
  <dcterms:modified xsi:type="dcterms:W3CDTF">2016-07-22T07:10:00Z</dcterms:modified>
</cp:coreProperties>
</file>