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7"/>
  </p:notesMasterIdLst>
  <p:sldIdLst>
    <p:sldId id="320" r:id="rId2"/>
    <p:sldId id="323" r:id="rId3"/>
    <p:sldId id="295" r:id="rId4"/>
    <p:sldId id="296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21" r:id="rId21"/>
    <p:sldId id="313" r:id="rId22"/>
    <p:sldId id="314" r:id="rId23"/>
    <p:sldId id="315" r:id="rId24"/>
    <p:sldId id="316" r:id="rId25"/>
    <p:sldId id="322" r:id="rId26"/>
  </p:sldIdLst>
  <p:sldSz cx="9144000" cy="5143500" type="screen16x9"/>
  <p:notesSz cx="6858000" cy="9144000"/>
  <p:defaultTextStyle>
    <a:defPPr>
      <a:defRPr lang="zh-TW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308" autoAdjust="0"/>
    <p:restoredTop sz="87971" autoAdjust="0"/>
  </p:normalViewPr>
  <p:slideViewPr>
    <p:cSldViewPr snapToGrid="0" snapToObjects="1">
      <p:cViewPr>
        <p:scale>
          <a:sx n="100" d="100"/>
          <a:sy n="100" d="100"/>
        </p:scale>
        <p:origin x="-1589" y="-283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916E5-7030-7744-B2CF-D662B1E2DEA3}" type="datetimeFigureOut">
              <a:rPr kumimoji="1" lang="zh-TW" altLang="en-US" smtClean="0"/>
              <a:t>2016/7/13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E4DC72-EA6A-C74D-975C-E5B18AF522B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79281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E58B7-5F4E-413B-A901-AD47959E572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63125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kumimoji="1" lang="en-US" altLang="zh-TW" dirty="0" smtClean="0"/>
              <a:t>CC</a:t>
            </a:r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DC72-EA6A-C74D-975C-E5B18AF522B1}" type="slidenum">
              <a:rPr kumimoji="1" lang="zh-TW" altLang="en-US" smtClean="0"/>
              <a:t>11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624523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DC72-EA6A-C74D-975C-E5B18AF522B1}" type="slidenum">
              <a:rPr kumimoji="1" lang="zh-TW" altLang="en-US" smtClean="0"/>
              <a:t>12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624523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DC72-EA6A-C74D-975C-E5B18AF522B1}" type="slidenum">
              <a:rPr kumimoji="1" lang="zh-TW" altLang="en-US" smtClean="0"/>
              <a:t>13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624523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DC72-EA6A-C74D-975C-E5B18AF522B1}" type="slidenum">
              <a:rPr kumimoji="1" lang="zh-TW" altLang="en-US" smtClean="0"/>
              <a:t>14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624523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DC72-EA6A-C74D-975C-E5B18AF522B1}" type="slidenum">
              <a:rPr kumimoji="1" lang="zh-TW" altLang="en-US" smtClean="0"/>
              <a:t>15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624523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DC72-EA6A-C74D-975C-E5B18AF522B1}" type="slidenum">
              <a:rPr kumimoji="1" lang="zh-TW" altLang="en-US" smtClean="0"/>
              <a:t>16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624523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DC72-EA6A-C74D-975C-E5B18AF522B1}" type="slidenum">
              <a:rPr kumimoji="1" lang="zh-TW" altLang="en-US" smtClean="0"/>
              <a:t>17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624523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DC72-EA6A-C74D-975C-E5B18AF522B1}" type="slidenum">
              <a:rPr kumimoji="1" lang="zh-TW" altLang="en-US" smtClean="0"/>
              <a:t>18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624523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DC72-EA6A-C74D-975C-E5B18AF522B1}" type="slidenum">
              <a:rPr kumimoji="1" lang="zh-TW" altLang="en-US" smtClean="0"/>
              <a:t>19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624523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DC72-EA6A-C74D-975C-E5B18AF522B1}" type="slidenum">
              <a:rPr kumimoji="1" lang="zh-TW" altLang="en-US" smtClean="0"/>
              <a:t>20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62452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DC72-EA6A-C74D-975C-E5B18AF522B1}" type="slidenum">
              <a:rPr kumimoji="1" lang="zh-TW" altLang="en-US" smtClean="0"/>
              <a:t>3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624523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DC72-EA6A-C74D-975C-E5B18AF522B1}" type="slidenum">
              <a:rPr kumimoji="1" lang="zh-TW" altLang="en-US" smtClean="0"/>
              <a:t>21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624523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DC72-EA6A-C74D-975C-E5B18AF522B1}" type="slidenum">
              <a:rPr kumimoji="1" lang="zh-TW" altLang="en-US" smtClean="0"/>
              <a:t>22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624523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DC72-EA6A-C74D-975C-E5B18AF522B1}" type="slidenum">
              <a:rPr kumimoji="1" lang="zh-TW" altLang="en-US" smtClean="0"/>
              <a:t>23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624523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DC72-EA6A-C74D-975C-E5B18AF522B1}" type="slidenum">
              <a:rPr kumimoji="1" lang="zh-TW" altLang="en-US" smtClean="0"/>
              <a:t>24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62452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DC72-EA6A-C74D-975C-E5B18AF522B1}" type="slidenum">
              <a:rPr kumimoji="1" lang="zh-TW" altLang="en-US" smtClean="0"/>
              <a:t>4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62452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DC72-EA6A-C74D-975C-E5B18AF522B1}" type="slidenum">
              <a:rPr kumimoji="1" lang="zh-TW" altLang="en-US" smtClean="0"/>
              <a:t>5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624523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DC72-EA6A-C74D-975C-E5B18AF522B1}" type="slidenum">
              <a:rPr kumimoji="1" lang="zh-TW" altLang="en-US" smtClean="0"/>
              <a:t>6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62452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DC72-EA6A-C74D-975C-E5B18AF522B1}" type="slidenum">
              <a:rPr kumimoji="1" lang="zh-TW" altLang="en-US" smtClean="0"/>
              <a:t>7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62452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DC72-EA6A-C74D-975C-E5B18AF522B1}" type="slidenum">
              <a:rPr kumimoji="1" lang="zh-TW" altLang="en-US" smtClean="0"/>
              <a:t>8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62452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DC72-EA6A-C74D-975C-E5B18AF522B1}" type="slidenum">
              <a:rPr kumimoji="1" lang="zh-TW" altLang="en-US" smtClean="0"/>
              <a:t>9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624523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4DC72-EA6A-C74D-975C-E5B18AF522B1}" type="slidenum">
              <a:rPr kumimoji="1" lang="zh-TW" altLang="en-US" smtClean="0"/>
              <a:t>10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62452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按一下以編輯母片子標題樣式</a:t>
            </a:r>
            <a:endParaRPr lang="zh-TW" altLang="en-US"/>
          </a:p>
        </p:txBody>
      </p:sp>
      <p:pic>
        <p:nvPicPr>
          <p:cNvPr id="8" name="Picture 3" descr="D:\logo\Logo及片頭尾\logo黑字透明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3007" y="4701471"/>
            <a:ext cx="1329888" cy="390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矩形 8"/>
          <p:cNvSpPr/>
          <p:nvPr/>
        </p:nvSpPr>
        <p:spPr>
          <a:xfrm>
            <a:off x="0" y="1055594"/>
            <a:ext cx="9144000" cy="81285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2325466" y="1048536"/>
            <a:ext cx="4484305" cy="1350370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zh-TW" altLang="en-US" sz="3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大法官釋憲與人權保障</a:t>
            </a:r>
            <a:endParaRPr lang="en-US" altLang="zh-TW" sz="3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700" b="1" kern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Judicial Review and Protection of Human</a:t>
            </a:r>
            <a:endParaRPr lang="zh-TW" altLang="en-US" sz="17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algn="ctr"/>
            <a:endParaRPr lang="zh-TW" altLang="en-US" sz="3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8794865" y="4759498"/>
            <a:ext cx="382156" cy="28469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fld id="{506175EB-3864-4292-A65F-242EC93A519C}" type="slidenum">
              <a:rPr lang="zh-TW" altLang="en-US" b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‹#›</a:t>
            </a:fld>
            <a:endParaRPr lang="zh-TW" altLang="en-US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9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9F08331F-FC8A-234D-BAEF-F80254DEA388}" type="datetimeFigureOut">
              <a:rPr kumimoji="1" lang="zh-TW" altLang="en-US" smtClean="0"/>
              <a:t>2016/7/13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kumimoji="1"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54447" y="4736462"/>
            <a:ext cx="389553" cy="273844"/>
          </a:xfrm>
          <a:prstGeom prst="rect">
            <a:avLst/>
          </a:prstGeom>
        </p:spPr>
        <p:txBody>
          <a:bodyPr lIns="68580" tIns="34290" rIns="68580" bIns="34290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93EBACEB-3887-A949-8759-5DF560A7C1B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504955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9F08331F-FC8A-234D-BAEF-F80254DEA388}" type="datetimeFigureOut">
              <a:rPr kumimoji="1" lang="zh-TW" altLang="en-US" smtClean="0"/>
              <a:t>2016/7/13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kumimoji="1"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54447" y="4736462"/>
            <a:ext cx="389553" cy="273844"/>
          </a:xfrm>
          <a:prstGeom prst="rect">
            <a:avLst/>
          </a:prstGeom>
        </p:spPr>
        <p:txBody>
          <a:bodyPr lIns="68580" tIns="34290" rIns="68580" bIns="34290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93EBACEB-3887-A949-8759-5DF560A7C1B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31744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n"/>
              <a:defRPr/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9F08331F-FC8A-234D-BAEF-F80254DEA388}" type="datetimeFigureOut">
              <a:rPr kumimoji="1" lang="zh-TW" altLang="en-US" smtClean="0"/>
              <a:t>2016/7/13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kumimoji="1"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54447" y="4736462"/>
            <a:ext cx="389553" cy="273844"/>
          </a:xfrm>
          <a:prstGeom prst="rect">
            <a:avLst/>
          </a:prstGeom>
        </p:spPr>
        <p:txBody>
          <a:bodyPr lIns="68580" tIns="34290" rIns="68580" bIns="34290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93EBACEB-3887-A949-8759-5DF560A7C1B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76627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>
            <a:normAutofit/>
          </a:bodyPr>
          <a:lstStyle>
            <a:lvl1pPr>
              <a:defRPr sz="41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9F08331F-FC8A-234D-BAEF-F80254DEA388}" type="datetimeFigureOut">
              <a:rPr kumimoji="1" lang="zh-TW" altLang="en-US" smtClean="0"/>
              <a:t>2016/7/13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kumimoji="1"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54447" y="4736462"/>
            <a:ext cx="389553" cy="273844"/>
          </a:xfrm>
          <a:prstGeom prst="rect">
            <a:avLst/>
          </a:prstGeom>
        </p:spPr>
        <p:txBody>
          <a:bodyPr lIns="68580" tIns="34290" rIns="68580" bIns="34290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93EBACEB-3887-A949-8759-5DF560A7C1B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36550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9F08331F-FC8A-234D-BAEF-F80254DEA388}" type="datetimeFigureOut">
              <a:rPr kumimoji="1" lang="zh-TW" altLang="en-US" smtClean="0"/>
              <a:t>2016/7/13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kumimoji="1" lang="zh-TW" altLang="en-US"/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54447" y="4736462"/>
            <a:ext cx="389553" cy="273844"/>
          </a:xfrm>
          <a:prstGeom prst="rect">
            <a:avLst/>
          </a:prstGeom>
        </p:spPr>
        <p:txBody>
          <a:bodyPr lIns="68580" tIns="34290" rIns="68580" bIns="34290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93EBACEB-3887-A949-8759-5DF560A7C1B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148014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9F08331F-FC8A-234D-BAEF-F80254DEA388}" type="datetimeFigureOut">
              <a:rPr kumimoji="1" lang="zh-TW" altLang="en-US" smtClean="0"/>
              <a:t>2016/7/13</a:t>
            </a:fld>
            <a:endParaRPr kumimoji="1"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kumimoji="1" lang="zh-TW" altLang="en-US"/>
          </a:p>
        </p:txBody>
      </p:sp>
      <p:sp>
        <p:nvSpPr>
          <p:cNvPr id="10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754447" y="4736462"/>
            <a:ext cx="389553" cy="273844"/>
          </a:xfrm>
          <a:prstGeom prst="rect">
            <a:avLst/>
          </a:prstGeom>
        </p:spPr>
        <p:txBody>
          <a:bodyPr lIns="68580" tIns="34290" rIns="68580" bIns="34290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93EBACEB-3887-A949-8759-5DF560A7C1B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16853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54447" y="4736462"/>
            <a:ext cx="389553" cy="273844"/>
          </a:xfrm>
          <a:prstGeom prst="rect">
            <a:avLst/>
          </a:prstGeom>
        </p:spPr>
        <p:txBody>
          <a:bodyPr lIns="68580" tIns="34290" rIns="68580" bIns="34290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93EBACEB-3887-A949-8759-5DF560A7C1B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399679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9F08331F-FC8A-234D-BAEF-F80254DEA388}" type="datetimeFigureOut">
              <a:rPr kumimoji="1" lang="zh-TW" altLang="en-US" smtClean="0"/>
              <a:t>2016/7/13</a:t>
            </a:fld>
            <a:endParaRPr kumimoji="1"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kumimoji="1"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54447" y="4736462"/>
            <a:ext cx="389553" cy="273844"/>
          </a:xfrm>
          <a:prstGeom prst="rect">
            <a:avLst/>
          </a:prstGeom>
        </p:spPr>
        <p:txBody>
          <a:bodyPr lIns="68580" tIns="34290" rIns="68580" bIns="34290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93EBACEB-3887-A949-8759-5DF560A7C1B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87861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9F08331F-FC8A-234D-BAEF-F80254DEA388}" type="datetimeFigureOut">
              <a:rPr kumimoji="1" lang="zh-TW" altLang="en-US" smtClean="0"/>
              <a:t>2016/7/13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kumimoji="1" lang="zh-TW" altLang="en-US"/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54447" y="4736462"/>
            <a:ext cx="389553" cy="273844"/>
          </a:xfrm>
          <a:prstGeom prst="rect">
            <a:avLst/>
          </a:prstGeom>
        </p:spPr>
        <p:txBody>
          <a:bodyPr lIns="68580" tIns="34290" rIns="68580" bIns="34290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93EBACEB-3887-A949-8759-5DF560A7C1B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4312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將圖片拖曳至版面配置區或按一下圖示以新增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9F08331F-FC8A-234D-BAEF-F80254DEA388}" type="datetimeFigureOut">
              <a:rPr kumimoji="1" lang="zh-TW" altLang="en-US" smtClean="0"/>
              <a:t>2016/7/13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kumimoji="1" lang="zh-TW" altLang="en-US"/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54447" y="4736462"/>
            <a:ext cx="389553" cy="273844"/>
          </a:xfrm>
          <a:prstGeom prst="rect">
            <a:avLst/>
          </a:prstGeom>
        </p:spPr>
        <p:txBody>
          <a:bodyPr lIns="68580" tIns="34290" rIns="68580" bIns="34290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93EBACEB-3887-A949-8759-5DF560A7C1B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32257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  <a:alpha val="40000"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4632723"/>
            <a:ext cx="9144000" cy="51077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TW" altLang="en-US" dirty="0"/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670881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8650" y="1079266"/>
            <a:ext cx="7886700" cy="337843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pic>
        <p:nvPicPr>
          <p:cNvPr id="8" name="Picture 2" descr="D:\logo\Logo及片頭尾\logo白字透明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342" y="4702705"/>
            <a:ext cx="1332284" cy="39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文字方塊 8"/>
          <p:cNvSpPr txBox="1"/>
          <p:nvPr/>
        </p:nvSpPr>
        <p:spPr>
          <a:xfrm>
            <a:off x="263586" y="4614382"/>
            <a:ext cx="2831545" cy="87716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TW" altLang="en-US" sz="2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大法官釋憲與人權保障</a:t>
            </a:r>
            <a:endParaRPr lang="en-US" altLang="zh-TW" sz="21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100" b="1" kern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Judicial Review and Protection of Human</a:t>
            </a:r>
            <a:endParaRPr lang="zh-TW" altLang="en-US" sz="11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endParaRPr lang="zh-TW" altLang="en-US" sz="2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100436" y="4740332"/>
            <a:ext cx="1848891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5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言論自由 </a:t>
            </a:r>
            <a:r>
              <a:rPr lang="en-US" altLang="zh-TW" sz="15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5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新新聞案</a:t>
            </a:r>
            <a:r>
              <a:rPr lang="en-US" altLang="zh-TW" sz="15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5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8794865" y="4759498"/>
            <a:ext cx="382156" cy="28469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fld id="{506175EB-3864-4292-A65F-242EC93A519C}" type="slidenum">
              <a:rPr lang="zh-TW" altLang="en-US" b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‹#›</a:t>
            </a:fld>
            <a:endParaRPr lang="zh-TW" altLang="en-US" b="1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650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300" b="0" kern="1200">
          <a:solidFill>
            <a:schemeClr val="accent2">
              <a:lumMod val="50000"/>
            </a:schemeClr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chemeClr val="accent2">
            <a:lumMod val="75000"/>
          </a:schemeClr>
        </a:buClr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2">
            <a:lumMod val="75000"/>
          </a:schemeClr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2">
            <a:lumMod val="75000"/>
          </a:schemeClr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zh.wikipedia.org/zh-tw/Wikipedia:CC_BY-SA_3.0&#21327;&#35758;&#25991;&#26412;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zh.wikipedia.org/zh-tw/Wikipedia:CC_BY-SA_3.0&#21327;&#35758;&#25991;&#26412;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zh.wikipedia.org/zh-tw/Wikipedia:CC_BY-SA_3.0&#21327;&#35758;&#25991;&#26412;" TargetMode="External"/><Relationship Id="rId3" Type="http://schemas.openxmlformats.org/officeDocument/2006/relationships/image" Target="../media/image7.png"/><Relationship Id="rId7" Type="http://schemas.openxmlformats.org/officeDocument/2006/relationships/hyperlink" Target="https://zh.wikipedia.org/wiki/&#22079;&#22079;&#22079;&#26696;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-nc-sa/3.0/tw/legalcode" TargetMode="External"/><Relationship Id="rId11" Type="http://schemas.openxmlformats.org/officeDocument/2006/relationships/image" Target="../media/image5.png"/><Relationship Id="rId5" Type="http://schemas.openxmlformats.org/officeDocument/2006/relationships/image" Target="../media/image8.png"/><Relationship Id="rId10" Type="http://schemas.openxmlformats.org/officeDocument/2006/relationships/image" Target="../media/image4.png"/><Relationship Id="rId4" Type="http://schemas.openxmlformats.org/officeDocument/2006/relationships/hyperlink" Target="http://creativecommons.org/licenses/by-nc-sa/3.0/tw/deed.zh_TW" TargetMode="External"/><Relationship Id="rId9" Type="http://schemas.openxmlformats.org/officeDocument/2006/relationships/hyperlink" Target="http://ocw.aca.ntu.edu.tw/ntu-ocw/index.php/info/copyright_declaration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ocw.aca.ntu.edu.tw/ntu-ocw/index.php/info/copyright_declaration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882511"/>
            <a:ext cx="6858000" cy="1790700"/>
          </a:xfrm>
        </p:spPr>
        <p:txBody>
          <a:bodyPr/>
          <a:lstStyle/>
          <a:p>
            <a:r>
              <a:rPr lang="zh-TW" altLang="zh-TW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en-US" altLang="zh-TW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-2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言論自由 （新新聞案）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36210" y="3034226"/>
            <a:ext cx="6858000" cy="1241822"/>
          </a:xfrm>
        </p:spPr>
        <p:txBody>
          <a:bodyPr/>
          <a:lstStyle/>
          <a:p>
            <a:endParaRPr lang="en-US" altLang="zh-TW" dirty="0" smtClean="0"/>
          </a:p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細明體" panose="02020509000000000000" pitchFamily="49" charset="-120"/>
                <a:ea typeface="細明體" panose="02020509000000000000" pitchFamily="49" charset="-120"/>
              </a:rPr>
              <a:t>授課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細明體" panose="02020509000000000000" pitchFamily="49" charset="-120"/>
                <a:ea typeface="細明體" panose="02020509000000000000" pitchFamily="49" charset="-120"/>
              </a:rPr>
              <a:t>教師：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細明體" panose="02020509000000000000" pitchFamily="49" charset="-120"/>
                <a:ea typeface="細明體" panose="02020509000000000000" pitchFamily="49" charset="-120"/>
              </a:rPr>
              <a:t>國立臺灣大學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細明體" panose="02020509000000000000" pitchFamily="49" charset="-120"/>
                <a:ea typeface="細明體" panose="02020509000000000000" pitchFamily="49" charset="-120"/>
              </a:rPr>
              <a:t> 法律學系 許宗力 教授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1909827" y="3857336"/>
            <a:ext cx="5318660" cy="523220"/>
            <a:chOff x="816532" y="4207851"/>
            <a:chExt cx="7091545" cy="697627"/>
          </a:xfrm>
        </p:grpSpPr>
        <p:sp>
          <p:nvSpPr>
            <p:cNvPr id="8" name="矩形 18"/>
            <p:cNvSpPr>
              <a:spLocks noChangeArrowheads="1"/>
            </p:cNvSpPr>
            <p:nvPr/>
          </p:nvSpPr>
          <p:spPr bwMode="auto">
            <a:xfrm>
              <a:off x="2339752" y="4207851"/>
              <a:ext cx="5568325" cy="697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kumimoji="0" lang="en-US" altLang="zh-TW" sz="1400" b="1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itchFamily="18" charset="0"/>
                </a:rPr>
                <a:t>【</a:t>
              </a:r>
              <a:r>
                <a:rPr kumimoji="0" lang="zh-TW" altLang="en-US" sz="1400" b="1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itchFamily="18" charset="0"/>
                </a:rPr>
                <a:t>本著作除另有註明外，採取</a:t>
              </a:r>
              <a:r>
                <a:rPr kumimoji="0" lang="zh-TW" altLang="en-US" sz="1400" b="1" u="sng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itchFamily="18" charset="0"/>
                  <a:hlinkClick r:id="rId3"/>
                </a:rPr>
                <a:t>創</a:t>
              </a:r>
              <a:r>
                <a:rPr kumimoji="0" lang="zh-TW" altLang="en-US" sz="1400" b="1" u="sng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itchFamily="18" charset="0"/>
                  <a:hlinkClick r:id="rId3"/>
                </a:rPr>
                <a:t>用 </a:t>
              </a:r>
              <a:r>
                <a:rPr kumimoji="0" lang="en-US" altLang="zh-TW" sz="1400" b="1" u="sng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itchFamily="18" charset="0"/>
                  <a:hlinkClick r:id="rId3"/>
                </a:rPr>
                <a:t>CC</a:t>
              </a:r>
              <a:r>
                <a:rPr kumimoji="0" lang="zh-TW" altLang="en-US" sz="1400" b="1" u="sng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itchFamily="18" charset="0"/>
                  <a:hlinkClick r:id="rId3"/>
                </a:rPr>
                <a:t>「姓名標示－非商業性－相同方式分享</a:t>
              </a:r>
              <a:r>
                <a:rPr kumimoji="0" lang="zh-TW" altLang="en-US" sz="1400" b="1" u="sng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itchFamily="18" charset="0"/>
                  <a:hlinkClick r:id="rId3"/>
                </a:rPr>
                <a:t>」臺灣 </a:t>
              </a:r>
              <a:r>
                <a:rPr kumimoji="0" lang="en-US" altLang="zh-TW" sz="1400" b="1" u="sng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itchFamily="18" charset="0"/>
                  <a:hlinkClick r:id="rId3"/>
                </a:rPr>
                <a:t>3.0</a:t>
              </a:r>
              <a:r>
                <a:rPr kumimoji="0" lang="zh-TW" altLang="en-US" sz="1400" b="1" u="sng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itchFamily="18" charset="0"/>
                  <a:hlinkClick r:id="rId3"/>
                </a:rPr>
                <a:t> 版</a:t>
              </a:r>
              <a:r>
                <a:rPr kumimoji="0" lang="zh-TW" altLang="en-US" sz="1400" b="1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itchFamily="18" charset="0"/>
                </a:rPr>
                <a:t>授權釋出</a:t>
              </a:r>
              <a:r>
                <a:rPr kumimoji="0" lang="en-US" altLang="zh-TW" sz="1400" b="1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itchFamily="18" charset="0"/>
                </a:rPr>
                <a:t>】</a:t>
              </a:r>
            </a:p>
          </p:txBody>
        </p:sp>
        <p:pic>
          <p:nvPicPr>
            <p:cNvPr id="9" name="Picture 15" descr="cc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532" y="4262449"/>
              <a:ext cx="1504614" cy="539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894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93687"/>
            <a:ext cx="8229600" cy="769541"/>
          </a:xfrm>
        </p:spPr>
        <p:txBody>
          <a:bodyPr>
            <a:noAutofit/>
          </a:bodyPr>
          <a:lstStyle/>
          <a:p>
            <a:pPr lvl="0"/>
            <a:r>
              <a:rPr kumimoji="1" lang="zh-TW" altLang="en-US" dirty="0">
                <a:latin typeface="Times New Roman"/>
                <a:ea typeface="標楷體"/>
                <a:cs typeface="Times New Roman"/>
              </a:rPr>
              <a:t>貳</a:t>
            </a:r>
            <a:r>
              <a:rPr kumimoji="1" lang="zh-TW" altLang="en-US" dirty="0" smtClean="0">
                <a:latin typeface="Times New Roman"/>
                <a:ea typeface="標楷體"/>
                <a:cs typeface="Times New Roman"/>
              </a:rPr>
              <a:t>、大法官解釋</a:t>
            </a:r>
            <a:endParaRPr kumimoji="1" lang="zh-TW" altLang="en-US" dirty="0">
              <a:latin typeface="Times New Roman"/>
              <a:ea typeface="標楷體"/>
              <a:cs typeface="Times New Roman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36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二、釋字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第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656 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號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(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新新聞案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)</a:t>
            </a:r>
            <a:endParaRPr kumimoji="1"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標楷體"/>
              <a:cs typeface="Times New Roman"/>
            </a:endParaRPr>
          </a:p>
          <a:p>
            <a:pPr lvl="1">
              <a:lnSpc>
                <a:spcPct val="100000"/>
              </a:lnSpc>
            </a:pPr>
            <a:r>
              <a:rPr kumimoji="1" lang="zh-TW" altLang="en-US" dirty="0" smtClean="0">
                <a:latin typeface="Times New Roman"/>
                <a:ea typeface="標楷體"/>
                <a:cs typeface="Times New Roman"/>
              </a:rPr>
              <a:t>事實</a:t>
            </a:r>
            <a:endParaRPr kumimoji="1" lang="en-US" altLang="zh-TW" dirty="0">
              <a:latin typeface="Times New Roman"/>
              <a:ea typeface="標楷體"/>
              <a:cs typeface="Times New Roman"/>
            </a:endParaRPr>
          </a:p>
          <a:p>
            <a:pPr lvl="2" fontAlgn="base">
              <a:lnSpc>
                <a:spcPct val="100000"/>
              </a:lnSpc>
            </a:pPr>
            <a:r>
              <a:rPr lang="zh-TW" altLang="en-US" dirty="0">
                <a:latin typeface="Times New Roman"/>
                <a:ea typeface="標楷體"/>
                <a:cs typeface="Times New Roman"/>
              </a:rPr>
              <a:t>呂秀蓮提起回復名譽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民事訴訟。</a:t>
            </a: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 fontAlgn="base">
              <a:lnSpc>
                <a:spcPct val="100000"/>
              </a:lnSpc>
            </a:pPr>
            <a:r>
              <a:rPr lang="zh-TW" altLang="en-US" dirty="0">
                <a:latin typeface="Times New Roman"/>
                <a:ea typeface="標楷體"/>
                <a:cs typeface="Times New Roman"/>
              </a:rPr>
              <a:t>臺灣臺北地方法院判新新聞</a:t>
            </a:r>
            <a:r>
              <a:rPr lang="zh-TW" altLang="en-US" b="1" u="sng" dirty="0">
                <a:latin typeface="Times New Roman"/>
                <a:ea typeface="標楷體"/>
                <a:cs typeface="Times New Roman"/>
              </a:rPr>
              <a:t>敗訴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，命楊照：</a:t>
            </a:r>
          </a:p>
          <a:p>
            <a:pPr lvl="2" fontAlgn="base">
              <a:lnSpc>
                <a:spcPct val="100000"/>
              </a:lnSpc>
            </a:pP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將</a:t>
            </a:r>
            <a:r>
              <a:rPr lang="zh-TW" altLang="en-US" b="1" u="sng" dirty="0">
                <a:latin typeface="Times New Roman"/>
                <a:ea typeface="標楷體"/>
                <a:cs typeface="Times New Roman"/>
              </a:rPr>
              <a:t>「澄清聲明」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連續 </a:t>
            </a:r>
            <a:r>
              <a:rPr lang="en-US" altLang="zh-TW" dirty="0" smtClean="0">
                <a:latin typeface="Times New Roman"/>
                <a:ea typeface="標楷體"/>
                <a:cs typeface="Times New Roman"/>
              </a:rPr>
              <a:t>3 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天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刊登於各平面媒體之全國版頭版，及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以 </a:t>
            </a:r>
            <a:r>
              <a:rPr lang="en-US" altLang="zh-TW" dirty="0" smtClean="0">
                <a:latin typeface="Times New Roman"/>
                <a:ea typeface="標楷體"/>
                <a:cs typeface="Times New Roman"/>
              </a:rPr>
              <a:t>1 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分鐘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長度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連續 </a:t>
            </a:r>
            <a:r>
              <a:rPr lang="en-US" altLang="zh-TW" dirty="0" smtClean="0">
                <a:latin typeface="Times New Roman"/>
                <a:ea typeface="標楷體"/>
                <a:cs typeface="Times New Roman"/>
              </a:rPr>
              <a:t>3 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天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播放於各電子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媒體 </a:t>
            </a:r>
            <a:r>
              <a:rPr lang="en-US" altLang="zh-TW" dirty="0" smtClean="0">
                <a:latin typeface="Times New Roman"/>
                <a:ea typeface="標楷體"/>
                <a:cs typeface="Times New Roman"/>
              </a:rPr>
              <a:t>20:00-21:00 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及 </a:t>
            </a:r>
            <a:r>
              <a:rPr lang="en-US" altLang="zh-TW" dirty="0" smtClean="0">
                <a:latin typeface="Times New Roman"/>
                <a:ea typeface="標楷體"/>
                <a:cs typeface="Times New Roman"/>
              </a:rPr>
              <a:t>21:00-22:00 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二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時段各一次，並朗讀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之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。</a:t>
            </a:r>
          </a:p>
          <a:p>
            <a:pPr lvl="2" fontAlgn="base">
              <a:lnSpc>
                <a:spcPct val="100000"/>
              </a:lnSpc>
            </a:pP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將</a:t>
            </a:r>
            <a:r>
              <a:rPr lang="zh-TW" altLang="en-US" b="1" u="sng" dirty="0">
                <a:latin typeface="Times New Roman"/>
                <a:ea typeface="標楷體"/>
                <a:cs typeface="Times New Roman"/>
              </a:rPr>
              <a:t>判決書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全文刊登於各平面媒體之全國版頭版，及於各電子媒體及各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廣播電台 </a:t>
            </a:r>
            <a:r>
              <a:rPr lang="en-US" altLang="zh-TW" dirty="0" smtClean="0">
                <a:latin typeface="Times New Roman"/>
                <a:ea typeface="標楷體"/>
                <a:cs typeface="Times New Roman"/>
              </a:rPr>
              <a:t>20:00-21:00 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及 </a:t>
            </a:r>
            <a:r>
              <a:rPr lang="en-US" altLang="zh-TW" dirty="0" smtClean="0">
                <a:latin typeface="Times New Roman"/>
                <a:ea typeface="標楷體"/>
                <a:cs typeface="Times New Roman"/>
              </a:rPr>
              <a:t>21:00-22:00 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時段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以每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分鐘 </a:t>
            </a:r>
            <a:r>
              <a:rPr lang="en-US" altLang="zh-TW" dirty="0" smtClean="0">
                <a:latin typeface="Times New Roman"/>
                <a:ea typeface="標楷體"/>
                <a:cs typeface="Times New Roman"/>
              </a:rPr>
              <a:t>100 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字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速度朗讀判決書全文，其中電子媒體部分並配合播放朗讀內容之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文字。</a:t>
            </a: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0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0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2400" dirty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1600" b="1" u="sng" dirty="0">
              <a:latin typeface="Times New Roman"/>
              <a:ea typeface="標楷體"/>
              <a:cs typeface="Times New Roman"/>
            </a:endParaRPr>
          </a:p>
          <a:p>
            <a:pPr marL="914400" lvl="2" indent="0">
              <a:lnSpc>
                <a:spcPct val="100000"/>
              </a:lnSpc>
              <a:buNone/>
            </a:pPr>
            <a:endParaRPr lang="zh-TW" altLang="en-US" sz="28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kumimoji="1" lang="en-US" altLang="zh-TW" dirty="0">
              <a:latin typeface="Times New Roman"/>
              <a:ea typeface="標楷體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84311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93687"/>
            <a:ext cx="8229600" cy="769541"/>
          </a:xfrm>
        </p:spPr>
        <p:txBody>
          <a:bodyPr>
            <a:noAutofit/>
          </a:bodyPr>
          <a:lstStyle/>
          <a:p>
            <a:pPr lvl="0"/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微軟正黑體"/>
              </a:rPr>
              <a:t>貳</a:t>
            </a:r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微軟正黑體"/>
              </a:rPr>
              <a:t>、大法官解釋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  <a:cs typeface="微軟正黑體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36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二、釋字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第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656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 號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(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新新聞案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)</a:t>
            </a:r>
            <a:endParaRPr kumimoji="1"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標楷體"/>
              <a:cs typeface="Times New Roman"/>
            </a:endParaRPr>
          </a:p>
          <a:p>
            <a:pPr lvl="1">
              <a:lnSpc>
                <a:spcPct val="100000"/>
              </a:lnSpc>
            </a:pPr>
            <a:r>
              <a:rPr kumimoji="1" lang="zh-TW" altLang="en-US" dirty="0" smtClean="0">
                <a:latin typeface="Times New Roman"/>
                <a:cs typeface="Times New Roman"/>
              </a:rPr>
              <a:t>事實</a:t>
            </a:r>
            <a:endParaRPr kumimoji="1" lang="en-US" altLang="zh-TW" dirty="0" smtClean="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</a:pPr>
            <a:r>
              <a:rPr kumimoji="1" lang="zh-TW" altLang="en-US" dirty="0" smtClean="0">
                <a:latin typeface="Times New Roman"/>
                <a:cs typeface="Times New Roman"/>
              </a:rPr>
              <a:t>澄清聲明</a:t>
            </a:r>
            <a:endParaRPr kumimoji="1" lang="en-US" altLang="zh-TW" dirty="0" smtClean="0">
              <a:latin typeface="Times New Roman"/>
              <a:cs typeface="Times New Roman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  <a:defRPr/>
            </a:pPr>
            <a:r>
              <a:rPr lang="zh-TW" altLang="zh-TW" sz="1650" dirty="0">
                <a:latin typeface="Times New Roman"/>
                <a:cs typeface="Times New Roman"/>
              </a:rPr>
              <a:t>澄清人</a:t>
            </a:r>
            <a:r>
              <a:rPr lang="zh-TW" altLang="en-US" sz="1650" dirty="0">
                <a:latin typeface="Times New Roman"/>
                <a:cs typeface="Times New Roman"/>
              </a:rPr>
              <a:t>李</a:t>
            </a:r>
            <a:r>
              <a:rPr lang="zh-TW" altLang="en-US" sz="1650" dirty="0" smtClean="0">
                <a:latin typeface="Times New Roman"/>
                <a:cs typeface="Times New Roman"/>
              </a:rPr>
              <a:t>明駿</a:t>
            </a:r>
            <a:r>
              <a:rPr lang="zh-TW" altLang="zh-TW" sz="1650" dirty="0">
                <a:latin typeface="Times New Roman"/>
                <a:cs typeface="Times New Roman"/>
              </a:rPr>
              <a:t> </a:t>
            </a:r>
            <a:r>
              <a:rPr lang="en-US" altLang="zh-TW" sz="1650" dirty="0" smtClean="0">
                <a:latin typeface="Times New Roman"/>
                <a:cs typeface="Times New Roman"/>
              </a:rPr>
              <a:t>(</a:t>
            </a:r>
            <a:r>
              <a:rPr lang="zh-TW" altLang="zh-TW" sz="1650" dirty="0" smtClean="0">
                <a:latin typeface="Times New Roman"/>
                <a:cs typeface="Times New Roman"/>
              </a:rPr>
              <a:t>筆名</a:t>
            </a:r>
            <a:r>
              <a:rPr lang="zh-TW" altLang="zh-TW" sz="1650" dirty="0">
                <a:latin typeface="Times New Roman"/>
                <a:cs typeface="Times New Roman"/>
              </a:rPr>
              <a:t>楊</a:t>
            </a:r>
            <a:r>
              <a:rPr lang="zh-TW" altLang="zh-TW" sz="1650" dirty="0" smtClean="0">
                <a:latin typeface="Times New Roman"/>
                <a:cs typeface="Times New Roman"/>
              </a:rPr>
              <a:t>照</a:t>
            </a:r>
            <a:r>
              <a:rPr lang="zh-TW" altLang="en-US" sz="1650" dirty="0" smtClean="0">
                <a:latin typeface="Times New Roman"/>
                <a:cs typeface="Times New Roman"/>
              </a:rPr>
              <a:t> </a:t>
            </a:r>
            <a:r>
              <a:rPr lang="en-US" altLang="zh-TW" sz="1650" dirty="0" smtClean="0">
                <a:latin typeface="Times New Roman"/>
                <a:cs typeface="Times New Roman"/>
              </a:rPr>
              <a:t>)</a:t>
            </a:r>
            <a:r>
              <a:rPr lang="zh-TW" altLang="zh-TW" sz="1650" dirty="0" smtClean="0">
                <a:latin typeface="Times New Roman"/>
                <a:cs typeface="Times New Roman"/>
              </a:rPr>
              <a:t>，</a:t>
            </a:r>
            <a:r>
              <a:rPr lang="zh-TW" altLang="zh-TW" sz="1650" dirty="0">
                <a:latin typeface="Times New Roman"/>
                <a:cs typeface="Times New Roman"/>
              </a:rPr>
              <a:t>因澄清人謊稱呂副總統</a:t>
            </a:r>
            <a:r>
              <a:rPr lang="zh-TW" altLang="zh-TW" sz="1650" dirty="0" smtClean="0">
                <a:latin typeface="Times New Roman"/>
                <a:cs typeface="Times New Roman"/>
              </a:rPr>
              <a:t>於</a:t>
            </a:r>
            <a:r>
              <a:rPr lang="zh-TW" altLang="en-US" sz="1650" dirty="0" smtClean="0">
                <a:latin typeface="Times New Roman"/>
                <a:cs typeface="Times New Roman"/>
              </a:rPr>
              <a:t> </a:t>
            </a:r>
            <a:r>
              <a:rPr lang="en-US" altLang="zh-TW" sz="1650" dirty="0" smtClean="0">
                <a:latin typeface="Times New Roman"/>
                <a:cs typeface="Times New Roman"/>
              </a:rPr>
              <a:t>89</a:t>
            </a:r>
            <a:r>
              <a:rPr lang="zh-TW" altLang="en-US" sz="1650" dirty="0" smtClean="0">
                <a:latin typeface="Times New Roman"/>
                <a:cs typeface="Times New Roman"/>
              </a:rPr>
              <a:t> </a:t>
            </a:r>
            <a:r>
              <a:rPr lang="zh-TW" altLang="zh-TW" sz="1650" dirty="0" smtClean="0">
                <a:latin typeface="Times New Roman"/>
                <a:cs typeface="Times New Roman"/>
              </a:rPr>
              <a:t>年</a:t>
            </a:r>
            <a:r>
              <a:rPr lang="zh-TW" altLang="en-US" sz="1650" dirty="0" smtClean="0">
                <a:latin typeface="Times New Roman"/>
                <a:cs typeface="Times New Roman"/>
              </a:rPr>
              <a:t> </a:t>
            </a:r>
            <a:r>
              <a:rPr lang="en-US" altLang="zh-TW" sz="1650" dirty="0" smtClean="0">
                <a:latin typeface="Times New Roman"/>
                <a:cs typeface="Times New Roman"/>
              </a:rPr>
              <a:t>11</a:t>
            </a:r>
            <a:r>
              <a:rPr lang="zh-TW" altLang="en-US" sz="1650" dirty="0" smtClean="0">
                <a:latin typeface="Times New Roman"/>
                <a:cs typeface="Times New Roman"/>
              </a:rPr>
              <a:t> </a:t>
            </a:r>
            <a:r>
              <a:rPr lang="zh-TW" altLang="zh-TW" sz="1650" dirty="0" smtClean="0">
                <a:latin typeface="Times New Roman"/>
                <a:cs typeface="Times New Roman"/>
              </a:rPr>
              <a:t>月</a:t>
            </a:r>
            <a:r>
              <a:rPr lang="zh-TW" altLang="en-US" sz="1650" dirty="0" smtClean="0">
                <a:latin typeface="Times New Roman"/>
                <a:cs typeface="Times New Roman"/>
              </a:rPr>
              <a:t> </a:t>
            </a:r>
            <a:r>
              <a:rPr lang="en-US" altLang="zh-TW" sz="1650" dirty="0" smtClean="0">
                <a:latin typeface="Times New Roman"/>
                <a:cs typeface="Times New Roman"/>
              </a:rPr>
              <a:t>3</a:t>
            </a:r>
            <a:r>
              <a:rPr lang="zh-TW" altLang="en-US" sz="1650" dirty="0" smtClean="0">
                <a:latin typeface="Times New Roman"/>
                <a:cs typeface="Times New Roman"/>
              </a:rPr>
              <a:t> </a:t>
            </a:r>
            <a:r>
              <a:rPr lang="zh-TW" altLang="zh-TW" sz="1650" dirty="0" smtClean="0">
                <a:latin typeface="Times New Roman"/>
                <a:cs typeface="Times New Roman"/>
              </a:rPr>
              <a:t>日晚間</a:t>
            </a:r>
            <a:r>
              <a:rPr lang="zh-TW" altLang="en-US" sz="1650" dirty="0" smtClean="0">
                <a:latin typeface="Times New Roman"/>
                <a:cs typeface="Times New Roman"/>
              </a:rPr>
              <a:t> </a:t>
            </a:r>
            <a:r>
              <a:rPr lang="en-US" altLang="zh-TW" sz="1650" dirty="0" smtClean="0">
                <a:latin typeface="Times New Roman"/>
                <a:cs typeface="Times New Roman"/>
              </a:rPr>
              <a:t>11</a:t>
            </a:r>
            <a:r>
              <a:rPr lang="zh-TW" altLang="en-US" sz="1650" dirty="0" smtClean="0">
                <a:latin typeface="Times New Roman"/>
                <a:cs typeface="Times New Roman"/>
              </a:rPr>
              <a:t> </a:t>
            </a:r>
            <a:r>
              <a:rPr lang="zh-TW" altLang="zh-TW" sz="1650" dirty="0" smtClean="0">
                <a:latin typeface="Times New Roman"/>
                <a:cs typeface="Times New Roman"/>
              </a:rPr>
              <a:t>時</a:t>
            </a:r>
            <a:r>
              <a:rPr lang="zh-TW" altLang="zh-TW" sz="1650" dirty="0">
                <a:latin typeface="Times New Roman"/>
                <a:cs typeface="Times New Roman"/>
              </a:rPr>
              <a:t>許曾打電話給某媒體高層</a:t>
            </a:r>
            <a:r>
              <a:rPr lang="zh-TW" altLang="zh-TW" sz="1650" dirty="0" smtClean="0">
                <a:latin typeface="Times New Roman"/>
                <a:cs typeface="Times New Roman"/>
              </a:rPr>
              <a:t>人士</a:t>
            </a:r>
            <a:r>
              <a:rPr lang="zh-TW" altLang="en-US" sz="1650" dirty="0" smtClean="0">
                <a:latin typeface="Times New Roman"/>
                <a:cs typeface="Times New Roman"/>
              </a:rPr>
              <a:t> </a:t>
            </a:r>
            <a:r>
              <a:rPr lang="en-US" altLang="zh-TW" sz="1650" dirty="0" smtClean="0">
                <a:latin typeface="Times New Roman"/>
                <a:cs typeface="Times New Roman"/>
              </a:rPr>
              <a:t>(</a:t>
            </a:r>
            <a:r>
              <a:rPr lang="zh-TW" altLang="zh-TW" sz="1650" dirty="0" smtClean="0">
                <a:latin typeface="Times New Roman"/>
                <a:cs typeface="Times New Roman"/>
              </a:rPr>
              <a:t>後經</a:t>
            </a:r>
            <a:r>
              <a:rPr lang="zh-TW" altLang="zh-TW" sz="1650" dirty="0">
                <a:latin typeface="Times New Roman"/>
                <a:cs typeface="Times New Roman"/>
              </a:rPr>
              <a:t>楊照開記者會對外宣稱該所謂媒體高層人士即其本人</a:t>
            </a:r>
            <a:r>
              <a:rPr lang="zh-TW" altLang="zh-TW" sz="1650" dirty="0" smtClean="0">
                <a:latin typeface="Times New Roman"/>
                <a:cs typeface="Times New Roman"/>
              </a:rPr>
              <a:t>云云</a:t>
            </a:r>
            <a:r>
              <a:rPr lang="en-US" altLang="zh-TW" sz="1650" dirty="0" smtClean="0">
                <a:latin typeface="Times New Roman"/>
                <a:cs typeface="Times New Roman"/>
              </a:rPr>
              <a:t>)</a:t>
            </a:r>
            <a:r>
              <a:rPr lang="zh-TW" altLang="en-US" sz="1650" dirty="0" smtClean="0">
                <a:latin typeface="Times New Roman"/>
                <a:cs typeface="Times New Roman"/>
              </a:rPr>
              <a:t> </a:t>
            </a:r>
            <a:r>
              <a:rPr lang="zh-TW" altLang="zh-TW" sz="1650" dirty="0" smtClean="0">
                <a:latin typeface="Times New Roman"/>
                <a:cs typeface="Times New Roman"/>
              </a:rPr>
              <a:t>，</a:t>
            </a:r>
            <a:r>
              <a:rPr lang="zh-TW" altLang="zh-TW" sz="1650" dirty="0">
                <a:latin typeface="Times New Roman"/>
                <a:cs typeface="Times New Roman"/>
              </a:rPr>
              <a:t>「驚爆」所謂總統府緋聞之事，且捏造電話內容及打電話之語氣情節，極盡侮辱，經新新聞周報</a:t>
            </a:r>
            <a:r>
              <a:rPr lang="zh-TW" altLang="zh-TW" sz="1650" dirty="0" smtClean="0">
                <a:latin typeface="Times New Roman"/>
                <a:cs typeface="Times New Roman"/>
              </a:rPr>
              <a:t>第</a:t>
            </a:r>
            <a:r>
              <a:rPr lang="zh-TW" altLang="en-US" sz="1650" dirty="0" smtClean="0">
                <a:latin typeface="Times New Roman"/>
                <a:cs typeface="Times New Roman"/>
              </a:rPr>
              <a:t> </a:t>
            </a:r>
            <a:r>
              <a:rPr lang="en-US" altLang="zh-TW" sz="1650" dirty="0" smtClean="0">
                <a:latin typeface="Times New Roman"/>
                <a:cs typeface="Times New Roman"/>
              </a:rPr>
              <a:t>715</a:t>
            </a:r>
            <a:r>
              <a:rPr lang="zh-TW" altLang="en-US" sz="1650" dirty="0" smtClean="0">
                <a:latin typeface="Times New Roman"/>
                <a:cs typeface="Times New Roman"/>
              </a:rPr>
              <a:t> </a:t>
            </a:r>
            <a:r>
              <a:rPr lang="zh-TW" altLang="zh-TW" sz="1650" dirty="0" smtClean="0">
                <a:latin typeface="Times New Roman"/>
                <a:cs typeface="Times New Roman"/>
              </a:rPr>
              <a:t>期</a:t>
            </a:r>
            <a:r>
              <a:rPr lang="zh-TW" altLang="en-US" sz="1650" dirty="0" smtClean="0">
                <a:latin typeface="Times New Roman"/>
                <a:cs typeface="Times New Roman"/>
              </a:rPr>
              <a:t> </a:t>
            </a:r>
            <a:r>
              <a:rPr lang="en-US" altLang="zh-TW" sz="1650" dirty="0" smtClean="0">
                <a:latin typeface="Times New Roman"/>
                <a:cs typeface="Times New Roman"/>
              </a:rPr>
              <a:t>(</a:t>
            </a:r>
            <a:r>
              <a:rPr lang="zh-TW" altLang="zh-TW" sz="1650" dirty="0" smtClean="0">
                <a:latin typeface="Times New Roman"/>
                <a:cs typeface="Times New Roman"/>
              </a:rPr>
              <a:t>發行</a:t>
            </a:r>
            <a:r>
              <a:rPr lang="zh-TW" altLang="zh-TW" sz="1650" dirty="0">
                <a:latin typeface="Times New Roman"/>
                <a:cs typeface="Times New Roman"/>
              </a:rPr>
              <a:t>日期</a:t>
            </a:r>
            <a:r>
              <a:rPr lang="zh-TW" altLang="zh-TW" sz="1650" dirty="0" smtClean="0">
                <a:latin typeface="Times New Roman"/>
                <a:cs typeface="Times New Roman"/>
              </a:rPr>
              <a:t>為</a:t>
            </a:r>
            <a:r>
              <a:rPr lang="zh-TW" altLang="en-US" sz="1650" dirty="0" smtClean="0">
                <a:latin typeface="Times New Roman"/>
                <a:cs typeface="Times New Roman"/>
              </a:rPr>
              <a:t> </a:t>
            </a:r>
            <a:r>
              <a:rPr lang="en-US" altLang="zh-TW" sz="1650" dirty="0" smtClean="0">
                <a:latin typeface="Times New Roman"/>
                <a:cs typeface="Times New Roman"/>
              </a:rPr>
              <a:t>89</a:t>
            </a:r>
            <a:r>
              <a:rPr lang="zh-TW" altLang="en-US" sz="1650" dirty="0" smtClean="0">
                <a:latin typeface="Times New Roman"/>
                <a:cs typeface="Times New Roman"/>
              </a:rPr>
              <a:t> </a:t>
            </a:r>
            <a:r>
              <a:rPr lang="zh-TW" altLang="zh-TW" sz="1650" dirty="0" smtClean="0">
                <a:latin typeface="Times New Roman"/>
                <a:cs typeface="Times New Roman"/>
              </a:rPr>
              <a:t>年</a:t>
            </a:r>
            <a:r>
              <a:rPr lang="zh-TW" altLang="en-US" sz="1650" dirty="0" smtClean="0">
                <a:latin typeface="Times New Roman"/>
                <a:cs typeface="Times New Roman"/>
              </a:rPr>
              <a:t> </a:t>
            </a:r>
            <a:r>
              <a:rPr lang="en-US" altLang="zh-TW" sz="1650" dirty="0" smtClean="0">
                <a:latin typeface="Times New Roman"/>
                <a:cs typeface="Times New Roman"/>
              </a:rPr>
              <a:t>11</a:t>
            </a:r>
            <a:r>
              <a:rPr lang="zh-TW" altLang="en-US" sz="1650" dirty="0" smtClean="0">
                <a:latin typeface="Times New Roman"/>
                <a:cs typeface="Times New Roman"/>
              </a:rPr>
              <a:t> </a:t>
            </a:r>
            <a:r>
              <a:rPr lang="zh-TW" altLang="zh-TW" sz="1650" dirty="0" smtClean="0">
                <a:latin typeface="Times New Roman"/>
                <a:cs typeface="Times New Roman"/>
              </a:rPr>
              <a:t>月</a:t>
            </a:r>
            <a:r>
              <a:rPr lang="zh-TW" altLang="en-US" sz="1650" dirty="0" smtClean="0">
                <a:latin typeface="Times New Roman"/>
                <a:cs typeface="Times New Roman"/>
              </a:rPr>
              <a:t> </a:t>
            </a:r>
            <a:r>
              <a:rPr lang="en-US" altLang="zh-TW" sz="1650" dirty="0" smtClean="0">
                <a:latin typeface="Times New Roman"/>
                <a:cs typeface="Times New Roman"/>
              </a:rPr>
              <a:t>16</a:t>
            </a:r>
            <a:r>
              <a:rPr lang="zh-TW" altLang="en-US" sz="1650" dirty="0" smtClean="0">
                <a:latin typeface="Times New Roman"/>
                <a:cs typeface="Times New Roman"/>
              </a:rPr>
              <a:t> </a:t>
            </a:r>
            <a:r>
              <a:rPr lang="zh-TW" altLang="zh-TW" sz="1650" dirty="0" smtClean="0">
                <a:latin typeface="Times New Roman"/>
                <a:cs typeface="Times New Roman"/>
              </a:rPr>
              <a:t>日</a:t>
            </a:r>
            <a:r>
              <a:rPr lang="en-US" altLang="zh-TW" sz="1650" dirty="0" smtClean="0">
                <a:latin typeface="Times New Roman"/>
                <a:cs typeface="Times New Roman"/>
              </a:rPr>
              <a:t>)</a:t>
            </a:r>
            <a:r>
              <a:rPr lang="zh-TW" altLang="en-US" sz="1650" dirty="0" smtClean="0">
                <a:latin typeface="Times New Roman"/>
                <a:cs typeface="Times New Roman"/>
              </a:rPr>
              <a:t> </a:t>
            </a:r>
            <a:r>
              <a:rPr lang="zh-TW" altLang="zh-TW" sz="1650" dirty="0" smtClean="0">
                <a:latin typeface="Times New Roman"/>
                <a:cs typeface="Times New Roman"/>
              </a:rPr>
              <a:t>以聳動渲染之標題及</a:t>
            </a:r>
            <a:r>
              <a:rPr lang="zh-TW" altLang="zh-TW" sz="1650" dirty="0">
                <a:latin typeface="Times New Roman"/>
                <a:cs typeface="Times New Roman"/>
              </a:rPr>
              <a:t>筆法，刊登虛構之呂副總統「鼓動緋聞、暗鬥阿扁」等一系列不實報導，公然污衊呂副總統，嚴重損害呂副總統之名譽。現經查明上開報導均非事實，茲為澄清，並回復呂副總統名譽，澄清人謹鄭重聲明上開報導消息均屬虛構捏造，全非真實。謹此聲明</a:t>
            </a:r>
            <a:r>
              <a:rPr lang="zh-TW" altLang="zh-TW" sz="1650" dirty="0" smtClean="0">
                <a:latin typeface="Times New Roman"/>
                <a:cs typeface="Times New Roman"/>
              </a:rPr>
              <a:t>。澄</a:t>
            </a:r>
            <a:r>
              <a:rPr lang="zh-TW" altLang="zh-TW" sz="1650" dirty="0">
                <a:latin typeface="Times New Roman"/>
                <a:cs typeface="Times New Roman"/>
              </a:rPr>
              <a:t>清人：</a:t>
            </a:r>
            <a:r>
              <a:rPr lang="zh-TW" altLang="en-US" sz="1650" dirty="0">
                <a:latin typeface="Times New Roman"/>
                <a:cs typeface="Times New Roman"/>
              </a:rPr>
              <a:t>李</a:t>
            </a:r>
            <a:r>
              <a:rPr lang="zh-TW" altLang="en-US" sz="1650" dirty="0" smtClean="0">
                <a:latin typeface="Times New Roman"/>
                <a:cs typeface="Times New Roman"/>
              </a:rPr>
              <a:t>明駿</a:t>
            </a:r>
            <a:r>
              <a:rPr lang="zh-TW" altLang="zh-TW" sz="1650" dirty="0">
                <a:latin typeface="Times New Roman"/>
                <a:cs typeface="Times New Roman"/>
              </a:rPr>
              <a:t> </a:t>
            </a:r>
            <a:r>
              <a:rPr lang="en-US" altLang="zh-TW" sz="1650" dirty="0" smtClean="0">
                <a:latin typeface="Times New Roman"/>
                <a:cs typeface="Times New Roman"/>
              </a:rPr>
              <a:t>(</a:t>
            </a:r>
            <a:r>
              <a:rPr lang="zh-TW" altLang="zh-TW" sz="1650" dirty="0" smtClean="0">
                <a:latin typeface="Times New Roman"/>
                <a:cs typeface="Times New Roman"/>
              </a:rPr>
              <a:t>筆名</a:t>
            </a:r>
            <a:r>
              <a:rPr lang="zh-TW" altLang="zh-TW" sz="1650" dirty="0">
                <a:latin typeface="Times New Roman"/>
                <a:cs typeface="Times New Roman"/>
              </a:rPr>
              <a:t>楊</a:t>
            </a:r>
            <a:r>
              <a:rPr lang="zh-TW" altLang="zh-TW" sz="1650" dirty="0" smtClean="0">
                <a:latin typeface="Times New Roman"/>
                <a:cs typeface="Times New Roman"/>
              </a:rPr>
              <a:t>照</a:t>
            </a:r>
            <a:r>
              <a:rPr lang="en-US" altLang="zh-TW" sz="1650" dirty="0" smtClean="0">
                <a:latin typeface="Times New Roman"/>
                <a:cs typeface="Times New Roman"/>
              </a:rPr>
              <a:t>)</a:t>
            </a:r>
            <a:endParaRPr lang="zh-TW" altLang="zh-TW" sz="1650" dirty="0">
              <a:latin typeface="Times New Roman"/>
              <a:cs typeface="Times New Roman"/>
            </a:endParaRPr>
          </a:p>
        </p:txBody>
      </p:sp>
      <p:pic>
        <p:nvPicPr>
          <p:cNvPr id="5" name="Picture 2" descr="D:\02. 相關文件\02. 說明文件\03. 創用 CC 圖示\by-sa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9816" y="4354450"/>
            <a:ext cx="533968" cy="18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378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93687"/>
            <a:ext cx="8229600" cy="769541"/>
          </a:xfrm>
        </p:spPr>
        <p:txBody>
          <a:bodyPr>
            <a:noAutofit/>
          </a:bodyPr>
          <a:lstStyle/>
          <a:p>
            <a:pPr lvl="0"/>
            <a:r>
              <a:rPr kumimoji="1" lang="zh-TW" altLang="en-US" dirty="0">
                <a:latin typeface="Times New Roman"/>
                <a:ea typeface="標楷體"/>
                <a:cs typeface="Times New Roman"/>
              </a:rPr>
              <a:t>貳</a:t>
            </a:r>
            <a:r>
              <a:rPr kumimoji="1" lang="zh-TW" altLang="en-US" dirty="0" smtClean="0">
                <a:latin typeface="Times New Roman"/>
                <a:ea typeface="標楷體"/>
                <a:cs typeface="Times New Roman"/>
              </a:rPr>
              <a:t>、大法官解釋</a:t>
            </a:r>
            <a:endParaRPr kumimoji="1" lang="zh-TW" altLang="en-US" dirty="0">
              <a:latin typeface="Times New Roman"/>
              <a:ea typeface="標楷體"/>
              <a:cs typeface="Times New Roman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36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二、釋字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第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656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 號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(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新新聞案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)</a:t>
            </a:r>
            <a:endParaRPr kumimoji="1"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標楷體"/>
              <a:cs typeface="Times New Roman"/>
            </a:endParaRPr>
          </a:p>
          <a:p>
            <a:pPr lvl="1">
              <a:lnSpc>
                <a:spcPct val="100000"/>
              </a:lnSpc>
            </a:pPr>
            <a:r>
              <a:rPr kumimoji="1" lang="zh-TW" altLang="en-US" dirty="0" smtClean="0">
                <a:latin typeface="Times New Roman"/>
                <a:ea typeface="標楷體"/>
                <a:cs typeface="Times New Roman"/>
              </a:rPr>
              <a:t>事實</a:t>
            </a:r>
            <a:endParaRPr kumimoji="1" lang="en-US" altLang="zh-TW" dirty="0">
              <a:latin typeface="Times New Roman"/>
              <a:ea typeface="標楷體"/>
              <a:cs typeface="Times New Roman"/>
            </a:endParaRPr>
          </a:p>
          <a:p>
            <a:pPr lvl="2" fontAlgn="base">
              <a:lnSpc>
                <a:spcPct val="100000"/>
              </a:lnSpc>
            </a:pPr>
            <a:r>
              <a:rPr lang="en-US" altLang="zh-TW" dirty="0">
                <a:latin typeface="Times New Roman"/>
                <a:ea typeface="標楷體"/>
                <a:cs typeface="Times New Roman"/>
              </a:rPr>
              <a:t>91.12.23</a:t>
            </a:r>
            <a:endParaRPr lang="zh-TW" altLang="en-US" sz="1200" dirty="0">
              <a:latin typeface="Times New Roman"/>
              <a:ea typeface="標楷體"/>
              <a:cs typeface="Times New Roman"/>
            </a:endParaRPr>
          </a:p>
          <a:p>
            <a:pPr lvl="2" fontAlgn="base">
              <a:lnSpc>
                <a:spcPct val="100000"/>
              </a:lnSpc>
            </a:pPr>
            <a:r>
              <a:rPr lang="zh-TW" altLang="en-US" dirty="0">
                <a:latin typeface="Times New Roman"/>
                <a:ea typeface="標楷體"/>
                <a:cs typeface="Times New Roman"/>
              </a:rPr>
              <a:t>臺灣高等法院判新新聞</a:t>
            </a:r>
            <a:r>
              <a:rPr lang="zh-TW" altLang="en-US" u="sng" dirty="0">
                <a:latin typeface="Times New Roman"/>
                <a:ea typeface="標楷體"/>
                <a:cs typeface="Times New Roman"/>
              </a:rPr>
              <a:t>敗訴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，命新新聞、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王健壯 </a:t>
            </a:r>
            <a:r>
              <a:rPr lang="en-US" altLang="zh-TW" dirty="0" smtClean="0">
                <a:latin typeface="Times New Roman"/>
                <a:ea typeface="標楷體"/>
                <a:cs typeface="Times New Roman"/>
              </a:rPr>
              <a:t>(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社長</a:t>
            </a:r>
            <a:r>
              <a:rPr lang="en-US" altLang="zh-TW" dirty="0" smtClean="0">
                <a:latin typeface="Times New Roman"/>
                <a:ea typeface="標楷體"/>
                <a:cs typeface="Times New Roman"/>
              </a:rPr>
              <a:t>)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、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楊舒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媚 </a:t>
            </a:r>
            <a:r>
              <a:rPr lang="en-US" altLang="zh-TW" dirty="0" smtClean="0">
                <a:latin typeface="Times New Roman"/>
                <a:ea typeface="標楷體"/>
                <a:cs typeface="Times New Roman"/>
              </a:rPr>
              <a:t>(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採訪記者</a:t>
            </a:r>
            <a:r>
              <a:rPr lang="en-US" altLang="zh-TW" dirty="0" smtClean="0">
                <a:latin typeface="Times New Roman"/>
                <a:ea typeface="標楷體"/>
                <a:cs typeface="Times New Roman"/>
              </a:rPr>
              <a:t>)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、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吳燕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玲 </a:t>
            </a:r>
            <a:r>
              <a:rPr lang="en-US" altLang="zh-TW" dirty="0" smtClean="0">
                <a:latin typeface="Times New Roman"/>
                <a:ea typeface="標楷體"/>
                <a:cs typeface="Times New Roman"/>
              </a:rPr>
              <a:t>(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主編</a:t>
            </a:r>
            <a:r>
              <a:rPr lang="en-US" altLang="zh-TW" dirty="0" smtClean="0">
                <a:latin typeface="Times New Roman"/>
                <a:ea typeface="標楷體"/>
                <a:cs typeface="Times New Roman"/>
              </a:rPr>
              <a:t>)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、陶令瑜 </a:t>
            </a:r>
            <a:r>
              <a:rPr lang="en-US" altLang="zh-TW" dirty="0" smtClean="0">
                <a:latin typeface="Times New Roman"/>
                <a:ea typeface="標楷體"/>
                <a:cs typeface="Times New Roman"/>
              </a:rPr>
              <a:t>(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執行主編</a:t>
            </a:r>
            <a:r>
              <a:rPr lang="en-US" altLang="zh-TW" dirty="0" smtClean="0">
                <a:latin typeface="Times New Roman"/>
                <a:ea typeface="標楷體"/>
                <a:cs typeface="Times New Roman"/>
              </a:rPr>
              <a:t>)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與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楊照連帶將</a:t>
            </a:r>
            <a:r>
              <a:rPr lang="zh-TW" altLang="en-US" b="1" u="sng" dirty="0">
                <a:latin typeface="Times New Roman"/>
                <a:ea typeface="標楷體"/>
                <a:cs typeface="Times New Roman"/>
              </a:rPr>
              <a:t>「道歉聲明」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及</a:t>
            </a:r>
            <a:r>
              <a:rPr lang="zh-TW" altLang="en-US" b="1" u="sng" dirty="0">
                <a:latin typeface="Times New Roman"/>
                <a:ea typeface="標楷體"/>
                <a:cs typeface="Times New Roman"/>
              </a:rPr>
              <a:t>判決主文暨理由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以二分之一版面刊登於中國時報、聯合報、自由時報、工商時報之全國版頭版各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一天。</a:t>
            </a:r>
            <a:endParaRPr lang="zh-TW" altLang="en-US" sz="1200" dirty="0">
              <a:latin typeface="Times New Roman"/>
              <a:ea typeface="標楷體"/>
              <a:cs typeface="Times New Roman"/>
            </a:endParaRPr>
          </a:p>
          <a:p>
            <a:pPr lvl="2" fontAlgn="base">
              <a:lnSpc>
                <a:spcPct val="100000"/>
              </a:lnSpc>
            </a:pPr>
            <a:r>
              <a:rPr lang="en-US" altLang="zh-TW" dirty="0">
                <a:latin typeface="Times New Roman"/>
                <a:ea typeface="標楷體"/>
                <a:cs typeface="Times New Roman"/>
              </a:rPr>
              <a:t>93.04.29</a:t>
            </a:r>
            <a:endParaRPr lang="zh-TW" altLang="en-US" sz="1200" dirty="0">
              <a:latin typeface="Times New Roman"/>
              <a:ea typeface="標楷體"/>
              <a:cs typeface="Times New Roman"/>
            </a:endParaRPr>
          </a:p>
          <a:p>
            <a:pPr lvl="2" fontAlgn="base">
              <a:lnSpc>
                <a:spcPct val="100000"/>
              </a:lnSpc>
            </a:pPr>
            <a:r>
              <a:rPr lang="zh-TW" altLang="en-US" dirty="0">
                <a:latin typeface="Times New Roman"/>
                <a:ea typeface="標楷體"/>
                <a:cs typeface="Times New Roman"/>
              </a:rPr>
              <a:t>最高法院</a:t>
            </a:r>
            <a:r>
              <a:rPr lang="zh-TW" altLang="en-US" b="1" u="sng" dirty="0">
                <a:latin typeface="Times New Roman"/>
                <a:ea typeface="標楷體"/>
                <a:cs typeface="Times New Roman"/>
              </a:rPr>
              <a:t>駁回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新新聞之上訴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確定 </a:t>
            </a:r>
            <a:r>
              <a:rPr lang="en-US" altLang="zh-TW" dirty="0" smtClean="0">
                <a:latin typeface="Times New Roman"/>
                <a:ea typeface="標楷體"/>
                <a:cs typeface="Times New Roman"/>
              </a:rPr>
              <a:t>(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且</a:t>
            </a:r>
            <a:r>
              <a:rPr lang="zh-TW" altLang="en-US" b="1" u="sng" dirty="0">
                <a:latin typeface="Times New Roman"/>
                <a:ea typeface="標楷體"/>
                <a:cs typeface="Times New Roman"/>
              </a:rPr>
              <a:t>排除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司法院</a:t>
            </a:r>
            <a:r>
              <a:rPr lang="zh-TW" altLang="en-US" b="1" u="sng" dirty="0">
                <a:latin typeface="Times New Roman"/>
                <a:ea typeface="標楷體"/>
                <a:cs typeface="Times New Roman"/>
              </a:rPr>
              <a:t>釋字</a:t>
            </a:r>
            <a:r>
              <a:rPr lang="zh-TW" altLang="en-US" b="1" u="sng" dirty="0" smtClean="0">
                <a:latin typeface="Times New Roman"/>
                <a:ea typeface="標楷體"/>
                <a:cs typeface="Times New Roman"/>
              </a:rPr>
              <a:t>第 </a:t>
            </a:r>
            <a:r>
              <a:rPr lang="en-US" altLang="zh-TW" b="1" u="sng" dirty="0" smtClean="0">
                <a:latin typeface="Times New Roman"/>
                <a:ea typeface="標楷體"/>
                <a:cs typeface="Times New Roman"/>
              </a:rPr>
              <a:t>509</a:t>
            </a:r>
            <a:r>
              <a:rPr lang="zh-TW" altLang="en-US" b="1" u="sng" dirty="0" smtClean="0">
                <a:latin typeface="Times New Roman"/>
                <a:ea typeface="標楷體"/>
                <a:cs typeface="Times New Roman"/>
              </a:rPr>
              <a:t> 號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解釋及刑法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第 </a:t>
            </a:r>
            <a:r>
              <a:rPr lang="en-US" altLang="zh-TW" dirty="0" smtClean="0">
                <a:latin typeface="Times New Roman"/>
                <a:ea typeface="標楷體"/>
                <a:cs typeface="Times New Roman"/>
              </a:rPr>
              <a:t>310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 條及第 </a:t>
            </a:r>
            <a:r>
              <a:rPr lang="en-US" altLang="zh-TW" dirty="0" smtClean="0">
                <a:latin typeface="Times New Roman"/>
                <a:ea typeface="標楷體"/>
                <a:cs typeface="Times New Roman"/>
              </a:rPr>
              <a:t>311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 條</a:t>
            </a:r>
            <a:r>
              <a:rPr lang="zh-TW" altLang="en-US" b="1" u="sng" dirty="0">
                <a:latin typeface="Times New Roman"/>
                <a:ea typeface="標楷體"/>
                <a:cs typeface="Times New Roman"/>
              </a:rPr>
              <a:t>免責要件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於</a:t>
            </a:r>
            <a:r>
              <a:rPr lang="zh-TW" altLang="en-US" b="1" u="sng" dirty="0">
                <a:latin typeface="Times New Roman"/>
                <a:ea typeface="標楷體"/>
                <a:cs typeface="Times New Roman"/>
              </a:rPr>
              <a:t>民事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事件之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適用</a:t>
            </a:r>
            <a:r>
              <a:rPr lang="en-US" altLang="zh-TW" dirty="0" smtClean="0">
                <a:latin typeface="Times New Roman"/>
                <a:ea typeface="標楷體"/>
                <a:cs typeface="Times New Roman"/>
              </a:rPr>
              <a:t>)</a:t>
            </a:r>
            <a:r>
              <a:rPr lang="zh-TW" altLang="en-US" sz="1200" dirty="0" smtClean="0">
                <a:latin typeface="Times New Roman"/>
                <a:ea typeface="標楷體"/>
                <a:cs typeface="Times New Roman"/>
              </a:rPr>
              <a:t>。</a:t>
            </a:r>
            <a:endParaRPr lang="zh-TW" altLang="en-US" sz="12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0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0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2400" dirty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1600" b="1" u="sng" dirty="0">
              <a:latin typeface="Times New Roman"/>
              <a:ea typeface="標楷體"/>
              <a:cs typeface="Times New Roman"/>
            </a:endParaRPr>
          </a:p>
          <a:p>
            <a:pPr marL="914400" lvl="2" indent="0">
              <a:lnSpc>
                <a:spcPct val="100000"/>
              </a:lnSpc>
              <a:buNone/>
            </a:pPr>
            <a:endParaRPr lang="zh-TW" altLang="en-US" sz="28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kumimoji="1" lang="en-US" altLang="zh-TW" dirty="0">
              <a:latin typeface="Times New Roman"/>
              <a:ea typeface="標楷體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91310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93687"/>
            <a:ext cx="8229600" cy="769541"/>
          </a:xfrm>
        </p:spPr>
        <p:txBody>
          <a:bodyPr>
            <a:noAutofit/>
          </a:bodyPr>
          <a:lstStyle/>
          <a:p>
            <a:pPr lvl="0"/>
            <a:r>
              <a:rPr kumimoji="1" lang="zh-TW" altLang="en-US" dirty="0">
                <a:latin typeface="Times New Roman"/>
                <a:ea typeface="標楷體" panose="03000509000000000000" pitchFamily="65" charset="-120"/>
                <a:cs typeface="Times New Roman"/>
              </a:rPr>
              <a:t>貳</a:t>
            </a:r>
            <a:r>
              <a:rPr kumimoji="1" lang="zh-TW" altLang="en-US" dirty="0" smtClean="0">
                <a:latin typeface="Times New Roman"/>
                <a:ea typeface="標楷體" panose="03000509000000000000" pitchFamily="65" charset="-120"/>
                <a:cs typeface="Times New Roman"/>
              </a:rPr>
              <a:t>、大法官解釋</a:t>
            </a:r>
            <a:endParaRPr kumimoji="1" lang="zh-TW" altLang="en-US" dirty="0">
              <a:latin typeface="Times New Roman"/>
              <a:ea typeface="標楷體" panose="03000509000000000000" pitchFamily="65" charset="-120"/>
              <a:cs typeface="Times New Roman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36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二、釋字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第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656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 號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(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新新聞案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)</a:t>
            </a:r>
            <a:endParaRPr kumimoji="1"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標楷體"/>
              <a:cs typeface="Times New Roman"/>
            </a:endParaRPr>
          </a:p>
          <a:p>
            <a:pPr lvl="1">
              <a:lnSpc>
                <a:spcPct val="100000"/>
              </a:lnSpc>
            </a:pPr>
            <a:r>
              <a:rPr kumimoji="1" lang="zh-TW" altLang="en-US" dirty="0" smtClean="0">
                <a:latin typeface="Times New Roman"/>
                <a:cs typeface="Times New Roman"/>
              </a:rPr>
              <a:t>事實</a:t>
            </a:r>
            <a:endParaRPr kumimoji="1" lang="en-US" altLang="zh-TW" dirty="0" smtClean="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</a:pPr>
            <a:r>
              <a:rPr kumimoji="1" lang="zh-TW" altLang="en-US" dirty="0" smtClean="0">
                <a:latin typeface="Times New Roman"/>
                <a:cs typeface="Times New Roman"/>
              </a:rPr>
              <a:t>道歉聲明</a:t>
            </a:r>
            <a:endParaRPr lang="zh-TW" altLang="en-US" dirty="0">
              <a:latin typeface="Times New Roman"/>
              <a:ea typeface="標楷體" charset="0"/>
              <a:cs typeface="Times New Roman"/>
            </a:endParaRPr>
          </a:p>
          <a:p>
            <a:pPr marL="685800" lvl="2" indent="0">
              <a:lnSpc>
                <a:spcPct val="100000"/>
              </a:lnSpc>
              <a:buNone/>
            </a:pPr>
            <a:r>
              <a:rPr lang="zh-TW" altLang="en-US" sz="1700" dirty="0" smtClean="0">
                <a:latin typeface="Times New Roman"/>
                <a:ea typeface="標楷體" charset="0"/>
                <a:cs typeface="Times New Roman"/>
              </a:rPr>
              <a:t>道歉</a:t>
            </a:r>
            <a:r>
              <a:rPr lang="zh-TW" altLang="en-US" sz="1700" dirty="0">
                <a:latin typeface="Times New Roman"/>
                <a:ea typeface="標楷體" charset="0"/>
                <a:cs typeface="Times New Roman"/>
              </a:rPr>
              <a:t>人：新新聞文化事業股份有限公司、王健壯、李</a:t>
            </a:r>
            <a:r>
              <a:rPr lang="zh-TW" altLang="en-US" sz="1700" dirty="0" smtClean="0">
                <a:latin typeface="Times New Roman"/>
                <a:ea typeface="標楷體" charset="0"/>
                <a:cs typeface="Times New Roman"/>
              </a:rPr>
              <a:t>明駿 </a:t>
            </a:r>
            <a:r>
              <a:rPr lang="en-US" altLang="zh-TW" sz="1700" dirty="0" smtClean="0">
                <a:latin typeface="Times New Roman"/>
                <a:ea typeface="標楷體" charset="0"/>
                <a:cs typeface="Times New Roman"/>
              </a:rPr>
              <a:t>(</a:t>
            </a:r>
            <a:r>
              <a:rPr lang="zh-TW" altLang="en-US" sz="1700" dirty="0" smtClean="0">
                <a:latin typeface="Times New Roman"/>
                <a:ea typeface="標楷體" charset="0"/>
                <a:cs typeface="Times New Roman"/>
              </a:rPr>
              <a:t>筆名</a:t>
            </a:r>
            <a:r>
              <a:rPr lang="zh-TW" altLang="en-US" sz="1700" dirty="0">
                <a:latin typeface="Times New Roman"/>
                <a:ea typeface="標楷體" charset="0"/>
                <a:cs typeface="Times New Roman"/>
              </a:rPr>
              <a:t>楊</a:t>
            </a:r>
            <a:r>
              <a:rPr lang="zh-TW" altLang="en-US" sz="1700" dirty="0" smtClean="0">
                <a:latin typeface="Times New Roman"/>
                <a:ea typeface="標楷體" charset="0"/>
                <a:cs typeface="Times New Roman"/>
              </a:rPr>
              <a:t>照</a:t>
            </a:r>
            <a:r>
              <a:rPr lang="en-US" altLang="zh-TW" sz="1700" dirty="0" smtClean="0">
                <a:latin typeface="Times New Roman"/>
                <a:ea typeface="標楷體" charset="0"/>
                <a:cs typeface="Times New Roman"/>
              </a:rPr>
              <a:t>)</a:t>
            </a:r>
            <a:r>
              <a:rPr lang="zh-TW" altLang="en-US" sz="1700" dirty="0" smtClean="0">
                <a:latin typeface="Times New Roman"/>
                <a:ea typeface="標楷體" charset="0"/>
                <a:cs typeface="Times New Roman"/>
              </a:rPr>
              <a:t>、</a:t>
            </a:r>
            <a:r>
              <a:rPr lang="zh-TW" altLang="zh-TW" sz="1700" dirty="0">
                <a:latin typeface="Times New Roman"/>
                <a:ea typeface="標楷體" charset="0"/>
                <a:cs typeface="Times New Roman"/>
              </a:rPr>
              <a:t>楊舒媚</a:t>
            </a:r>
            <a:r>
              <a:rPr lang="zh-TW" altLang="en-US" sz="1700" dirty="0">
                <a:latin typeface="Times New Roman"/>
                <a:ea typeface="標楷體" charset="0"/>
                <a:cs typeface="Times New Roman"/>
              </a:rPr>
              <a:t>、吳燕玲、</a:t>
            </a:r>
            <a:r>
              <a:rPr lang="zh-TW" altLang="zh-TW" sz="1700" dirty="0">
                <a:latin typeface="Times New Roman"/>
                <a:ea typeface="標楷體" charset="0"/>
                <a:cs typeface="Times New Roman"/>
              </a:rPr>
              <a:t>陶令瑜</a:t>
            </a:r>
            <a:r>
              <a:rPr lang="zh-TW" altLang="en-US" sz="1700" dirty="0">
                <a:latin typeface="Times New Roman"/>
                <a:ea typeface="標楷體" charset="0"/>
                <a:cs typeface="Times New Roman"/>
              </a:rPr>
              <a:t>，茲於民國八十九年十一月十六日發行之第七一五期新新聞周報，以聳動渲染之標題及筆法，刊登虛構之呂副總統「鼓動緋聞、暗鬥阿扁」等一系列不實報導，公然污衊呂副總統，嚴重損害呂副總統之名譽，道歉人等謹向呂副總統，申致歉意，並鄭重聲明上開報導消息全非真實，謹此聲明。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zh-TW" altLang="en-US" sz="1700" dirty="0">
                <a:latin typeface="Times New Roman"/>
                <a:ea typeface="標楷體" charset="0"/>
                <a:cs typeface="Times New Roman"/>
              </a:rPr>
              <a:t>道歉人：新新聞文化事業股份有限公司、王健壯、</a:t>
            </a:r>
            <a:endParaRPr lang="en-US" altLang="zh-TW" sz="1700" dirty="0">
              <a:latin typeface="Times New Roman"/>
              <a:ea typeface="標楷體" charset="0"/>
              <a:cs typeface="Times New Roman"/>
            </a:endParaRPr>
          </a:p>
          <a:p>
            <a:pPr marL="0" indent="0" algn="r">
              <a:lnSpc>
                <a:spcPct val="100000"/>
              </a:lnSpc>
              <a:buNone/>
            </a:pPr>
            <a:r>
              <a:rPr lang="zh-TW" altLang="en-US" sz="1700" dirty="0">
                <a:latin typeface="Times New Roman"/>
                <a:ea typeface="標楷體" charset="0"/>
                <a:cs typeface="Times New Roman"/>
              </a:rPr>
              <a:t>李</a:t>
            </a:r>
            <a:r>
              <a:rPr lang="zh-TW" altLang="en-US" sz="1700" dirty="0" smtClean="0">
                <a:latin typeface="Times New Roman"/>
                <a:ea typeface="標楷體" charset="0"/>
                <a:cs typeface="Times New Roman"/>
              </a:rPr>
              <a:t>明駿 </a:t>
            </a:r>
            <a:r>
              <a:rPr lang="en-US" altLang="zh-TW" sz="1700" dirty="0" smtClean="0">
                <a:latin typeface="Times New Roman"/>
                <a:ea typeface="標楷體" charset="0"/>
                <a:cs typeface="Times New Roman"/>
              </a:rPr>
              <a:t>(</a:t>
            </a:r>
            <a:r>
              <a:rPr lang="zh-TW" altLang="en-US" sz="1700" dirty="0" smtClean="0">
                <a:latin typeface="Times New Roman"/>
                <a:ea typeface="標楷體" charset="0"/>
                <a:cs typeface="Times New Roman"/>
              </a:rPr>
              <a:t>筆名</a:t>
            </a:r>
            <a:r>
              <a:rPr lang="zh-TW" altLang="en-US" sz="1700" dirty="0">
                <a:latin typeface="Times New Roman"/>
                <a:ea typeface="標楷體" charset="0"/>
                <a:cs typeface="Times New Roman"/>
              </a:rPr>
              <a:t>楊</a:t>
            </a:r>
            <a:r>
              <a:rPr lang="zh-TW" altLang="en-US" sz="1700" dirty="0" smtClean="0">
                <a:latin typeface="Times New Roman"/>
                <a:ea typeface="標楷體" charset="0"/>
                <a:cs typeface="Times New Roman"/>
              </a:rPr>
              <a:t>照</a:t>
            </a:r>
            <a:r>
              <a:rPr lang="zh-TW" altLang="zh-TW" sz="1700" dirty="0" smtClean="0">
                <a:latin typeface="Times New Roman"/>
                <a:ea typeface="標楷體" charset="0"/>
                <a:cs typeface="Times New Roman"/>
              </a:rPr>
              <a:t>)</a:t>
            </a:r>
            <a:r>
              <a:rPr lang="zh-TW" altLang="en-US" sz="1700" dirty="0" smtClean="0">
                <a:latin typeface="Times New Roman"/>
                <a:ea typeface="標楷體" charset="0"/>
                <a:cs typeface="Times New Roman"/>
              </a:rPr>
              <a:t>、</a:t>
            </a:r>
            <a:r>
              <a:rPr lang="zh-TW" altLang="zh-TW" sz="1700" dirty="0">
                <a:latin typeface="Times New Roman"/>
                <a:ea typeface="標楷體" charset="0"/>
                <a:cs typeface="Times New Roman"/>
              </a:rPr>
              <a:t>楊舒媚</a:t>
            </a:r>
            <a:r>
              <a:rPr lang="zh-TW" altLang="en-US" sz="1700" dirty="0">
                <a:latin typeface="Times New Roman"/>
                <a:ea typeface="標楷體" charset="0"/>
                <a:cs typeface="Times New Roman"/>
              </a:rPr>
              <a:t>、吳燕玲、</a:t>
            </a:r>
            <a:r>
              <a:rPr lang="zh-TW" altLang="zh-TW" sz="1700" dirty="0">
                <a:latin typeface="Times New Roman"/>
                <a:ea typeface="標楷體" charset="0"/>
                <a:cs typeface="Times New Roman"/>
              </a:rPr>
              <a:t>陶令瑜</a:t>
            </a:r>
            <a:endParaRPr lang="zh-TW" altLang="en-US" sz="1700" dirty="0">
              <a:solidFill>
                <a:schemeClr val="bg1"/>
              </a:solidFill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  <a:buFont typeface="Arial"/>
              <a:buChar char="•"/>
            </a:pPr>
            <a:endParaRPr lang="zh-TW" altLang="en-US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 charset="0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2400" dirty="0">
              <a:latin typeface="Times New Roman"/>
              <a:ea typeface="標楷體" charset="0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1600" b="1" u="sng" dirty="0">
              <a:latin typeface="Times New Roman"/>
              <a:ea typeface="標楷體" charset="0"/>
              <a:cs typeface="Times New Roman"/>
            </a:endParaRPr>
          </a:p>
          <a:p>
            <a:pPr marL="914400" lvl="2" indent="0">
              <a:lnSpc>
                <a:spcPct val="100000"/>
              </a:lnSpc>
              <a:buNone/>
            </a:pPr>
            <a:endParaRPr lang="zh-TW" altLang="en-US" sz="2800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Heiti TC Light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kumimoji="1" lang="en-US" altLang="zh-TW" dirty="0">
              <a:latin typeface="Times New Roman"/>
              <a:cs typeface="Times New Roman"/>
            </a:endParaRPr>
          </a:p>
        </p:txBody>
      </p:sp>
      <p:pic>
        <p:nvPicPr>
          <p:cNvPr id="5" name="Picture 2" descr="D:\02. 相關文件\02. 說明文件\03. 創用 CC 圖示\by-sa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2841" y="4237990"/>
            <a:ext cx="533968" cy="18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467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93687"/>
            <a:ext cx="8229600" cy="769541"/>
          </a:xfrm>
        </p:spPr>
        <p:txBody>
          <a:bodyPr>
            <a:noAutofit/>
          </a:bodyPr>
          <a:lstStyle/>
          <a:p>
            <a:pPr lvl="0"/>
            <a:r>
              <a:rPr kumimoji="1" lang="zh-TW" altLang="en-US" dirty="0">
                <a:latin typeface="Times New Roman"/>
                <a:ea typeface="標楷體"/>
                <a:cs typeface="Times New Roman"/>
              </a:rPr>
              <a:t>貳</a:t>
            </a:r>
            <a:r>
              <a:rPr kumimoji="1" lang="zh-TW" altLang="en-US" dirty="0" smtClean="0">
                <a:latin typeface="Times New Roman"/>
                <a:ea typeface="標楷體"/>
                <a:cs typeface="Times New Roman"/>
              </a:rPr>
              <a:t>、大法官解釋</a:t>
            </a:r>
            <a:endParaRPr kumimoji="1" lang="zh-TW" altLang="en-US" dirty="0">
              <a:latin typeface="Times New Roman"/>
              <a:ea typeface="標楷體"/>
              <a:cs typeface="Times New Roman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36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二、釋字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第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656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 號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(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新新聞案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)</a:t>
            </a:r>
            <a:endParaRPr kumimoji="1"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標楷體"/>
              <a:cs typeface="Times New Roman"/>
            </a:endParaRPr>
          </a:p>
          <a:p>
            <a:pPr lvl="1">
              <a:lnSpc>
                <a:spcPct val="100000"/>
              </a:lnSpc>
            </a:pPr>
            <a:r>
              <a:rPr kumimoji="1" lang="zh-TW" altLang="en-US" dirty="0" smtClean="0">
                <a:latin typeface="Times New Roman"/>
                <a:ea typeface="標楷體"/>
                <a:cs typeface="Times New Roman"/>
              </a:rPr>
              <a:t>事實</a:t>
            </a:r>
            <a:endParaRPr kumimoji="1" lang="en-US" altLang="zh-TW" dirty="0" smtClean="0">
              <a:latin typeface="Times New Roman"/>
              <a:ea typeface="標楷體"/>
              <a:cs typeface="Times New Roman"/>
            </a:endParaRPr>
          </a:p>
          <a:p>
            <a:pPr lvl="2" fontAlgn="base">
              <a:lnSpc>
                <a:spcPct val="100000"/>
              </a:lnSpc>
            </a:pPr>
            <a:r>
              <a:rPr lang="en-US" altLang="zh-TW" dirty="0">
                <a:latin typeface="Times New Roman"/>
                <a:ea typeface="標楷體"/>
                <a:cs typeface="Times New Roman"/>
              </a:rPr>
              <a:t>93.07.22</a:t>
            </a:r>
            <a:endParaRPr lang="zh-TW" altLang="en-US" sz="1200" dirty="0">
              <a:latin typeface="Times New Roman"/>
              <a:ea typeface="標楷體"/>
              <a:cs typeface="Times New Roman"/>
            </a:endParaRPr>
          </a:p>
          <a:p>
            <a:pPr lvl="2" fontAlgn="base">
              <a:lnSpc>
                <a:spcPct val="100000"/>
              </a:lnSpc>
            </a:pP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新新聞 </a:t>
            </a:r>
            <a:r>
              <a:rPr lang="en-US" altLang="zh-TW" dirty="0" smtClean="0">
                <a:latin typeface="Times New Roman"/>
                <a:ea typeface="標楷體"/>
                <a:cs typeface="Times New Roman"/>
              </a:rPr>
              <a:t>(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王健壯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為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代理人) 、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陶令瑜、楊舒媚、吳燕玲、李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明駿 </a:t>
            </a:r>
            <a:r>
              <a:rPr lang="en-US" altLang="zh-TW" dirty="0" smtClean="0">
                <a:latin typeface="Times New Roman"/>
                <a:ea typeface="標楷體"/>
                <a:cs typeface="Times New Roman"/>
              </a:rPr>
              <a:t>(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筆名楊照</a:t>
            </a:r>
            <a:r>
              <a:rPr lang="en-US" altLang="zh-TW" dirty="0" smtClean="0">
                <a:latin typeface="Times New Roman"/>
                <a:ea typeface="標楷體"/>
                <a:cs typeface="Times New Roman"/>
              </a:rPr>
              <a:t>)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 </a:t>
            </a:r>
            <a:r>
              <a:rPr lang="zh-TW" altLang="en-US" b="1" u="sng" dirty="0" smtClean="0">
                <a:latin typeface="Times New Roman"/>
                <a:ea typeface="標楷體"/>
                <a:cs typeface="Times New Roman"/>
              </a:rPr>
              <a:t>聲請釋憲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。</a:t>
            </a:r>
            <a:endParaRPr lang="zh-TW" altLang="en-US" sz="1200" dirty="0">
              <a:latin typeface="Times New Roman"/>
              <a:ea typeface="標楷體"/>
              <a:cs typeface="Times New Roman"/>
            </a:endParaRPr>
          </a:p>
          <a:p>
            <a:pPr lvl="2" fontAlgn="base">
              <a:lnSpc>
                <a:spcPct val="100000"/>
              </a:lnSpc>
            </a:pPr>
            <a:r>
              <a:rPr lang="en-US" altLang="zh-TW" dirty="0">
                <a:latin typeface="Times New Roman"/>
                <a:ea typeface="標楷體"/>
                <a:cs typeface="Times New Roman"/>
              </a:rPr>
              <a:t>98.04.03</a:t>
            </a:r>
            <a:endParaRPr lang="zh-TW" altLang="en-US" sz="1200" dirty="0">
              <a:latin typeface="Times New Roman"/>
              <a:ea typeface="標楷體"/>
              <a:cs typeface="Times New Roman"/>
            </a:endParaRPr>
          </a:p>
          <a:p>
            <a:pPr lvl="2" fontAlgn="base">
              <a:lnSpc>
                <a:spcPct val="100000"/>
              </a:lnSpc>
            </a:pPr>
            <a:r>
              <a:rPr lang="zh-TW" altLang="en-US" dirty="0">
                <a:latin typeface="Times New Roman"/>
                <a:ea typeface="標楷體"/>
                <a:cs typeface="Times New Roman"/>
              </a:rPr>
              <a:t>司法院大法官作成</a:t>
            </a:r>
            <a:r>
              <a:rPr lang="zh-TW" altLang="en-US" b="1" u="sng" dirty="0">
                <a:latin typeface="Times New Roman"/>
                <a:ea typeface="標楷體"/>
                <a:cs typeface="Times New Roman"/>
              </a:rPr>
              <a:t>釋字</a:t>
            </a:r>
            <a:r>
              <a:rPr lang="zh-TW" altLang="en-US" b="1" u="sng" dirty="0" smtClean="0">
                <a:latin typeface="Times New Roman"/>
                <a:ea typeface="標楷體"/>
                <a:cs typeface="Times New Roman"/>
              </a:rPr>
              <a:t>第 </a:t>
            </a:r>
            <a:r>
              <a:rPr lang="en-US" altLang="zh-TW" b="1" u="sng" dirty="0" smtClean="0">
                <a:latin typeface="Times New Roman"/>
                <a:ea typeface="標楷體"/>
                <a:cs typeface="Times New Roman"/>
              </a:rPr>
              <a:t>656</a:t>
            </a:r>
            <a:r>
              <a:rPr lang="zh-TW" altLang="en-US" b="1" u="sng" dirty="0" smtClean="0">
                <a:latin typeface="Times New Roman"/>
                <a:ea typeface="標楷體"/>
                <a:cs typeface="Times New Roman"/>
              </a:rPr>
              <a:t> 號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解釋。</a:t>
            </a:r>
            <a:endParaRPr lang="zh-TW" altLang="en-US" sz="12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2400" dirty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1600" b="1" u="sng" dirty="0">
              <a:latin typeface="Times New Roman"/>
              <a:ea typeface="標楷體"/>
              <a:cs typeface="Times New Roman"/>
            </a:endParaRPr>
          </a:p>
          <a:p>
            <a:pPr marL="914400" lvl="2" indent="0">
              <a:lnSpc>
                <a:spcPct val="100000"/>
              </a:lnSpc>
              <a:buNone/>
            </a:pPr>
            <a:endParaRPr lang="zh-TW" altLang="en-US" sz="28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kumimoji="1" lang="en-US" altLang="zh-TW" dirty="0">
              <a:latin typeface="Times New Roman"/>
              <a:ea typeface="標楷體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03394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93687"/>
            <a:ext cx="8229600" cy="769541"/>
          </a:xfrm>
        </p:spPr>
        <p:txBody>
          <a:bodyPr>
            <a:noAutofit/>
          </a:bodyPr>
          <a:lstStyle/>
          <a:p>
            <a:pPr lvl="0"/>
            <a:r>
              <a:rPr kumimoji="1" lang="zh-TW" altLang="en-US" dirty="0">
                <a:latin typeface="Times New Roman"/>
                <a:ea typeface="標楷體" panose="03000509000000000000" pitchFamily="65" charset="-120"/>
                <a:cs typeface="Times New Roman"/>
              </a:rPr>
              <a:t>貳</a:t>
            </a:r>
            <a:r>
              <a:rPr kumimoji="1" lang="zh-TW" altLang="en-US" dirty="0" smtClean="0">
                <a:latin typeface="Times New Roman"/>
                <a:ea typeface="標楷體" panose="03000509000000000000" pitchFamily="65" charset="-120"/>
                <a:cs typeface="Times New Roman"/>
              </a:rPr>
              <a:t>、大法官解釋</a:t>
            </a:r>
            <a:endParaRPr kumimoji="1" lang="zh-TW" altLang="en-US" dirty="0">
              <a:latin typeface="Times New Roman"/>
              <a:ea typeface="標楷體" panose="03000509000000000000" pitchFamily="65" charset="-120"/>
              <a:cs typeface="Times New Roman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36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二、釋字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第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656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 號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(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新新聞案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)</a:t>
            </a:r>
            <a:endParaRPr kumimoji="1"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標楷體"/>
              <a:cs typeface="Times New Roman"/>
            </a:endParaRPr>
          </a:p>
          <a:p>
            <a:pPr lvl="1">
              <a:lnSpc>
                <a:spcPct val="100000"/>
              </a:lnSpc>
            </a:pPr>
            <a:r>
              <a:rPr kumimoji="1" lang="zh-TW" altLang="en-US" dirty="0" smtClean="0">
                <a:latin typeface="Times New Roman"/>
                <a:cs typeface="Times New Roman"/>
              </a:rPr>
              <a:t>解釋理由書</a:t>
            </a:r>
            <a:endParaRPr kumimoji="1" lang="en-US" altLang="zh-TW" dirty="0">
              <a:latin typeface="Times New Roman"/>
              <a:cs typeface="Times New Roman"/>
            </a:endParaRPr>
          </a:p>
          <a:p>
            <a:pPr lvl="2">
              <a:lnSpc>
                <a:spcPct val="100000"/>
              </a:lnSpc>
            </a:pPr>
            <a:r>
              <a:rPr lang="zh-TW" altLang="en-US" dirty="0" smtClean="0">
                <a:latin typeface="Times New Roman"/>
                <a:ea typeface="標楷體" charset="0"/>
                <a:cs typeface="Times New Roman"/>
              </a:rPr>
              <a:t>「</a:t>
            </a:r>
            <a:r>
              <a:rPr lang="zh-TW" altLang="en-US" b="1" u="sng" dirty="0">
                <a:latin typeface="Times New Roman"/>
                <a:ea typeface="標楷體" charset="0"/>
                <a:cs typeface="Times New Roman"/>
              </a:rPr>
              <a:t>名譽權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旨在維護個人主體性及人格之完整，</a:t>
            </a:r>
            <a:r>
              <a:rPr lang="zh-TW" altLang="en-US" dirty="0" smtClean="0">
                <a:latin typeface="Times New Roman"/>
                <a:ea typeface="標楷體" charset="0"/>
                <a:cs typeface="Times New Roman"/>
              </a:rPr>
              <a:t>為實現人性尊嚴所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必要，受</a:t>
            </a:r>
            <a:r>
              <a:rPr lang="zh-TW" altLang="en-US" b="1" u="sng" dirty="0">
                <a:latin typeface="Times New Roman"/>
                <a:ea typeface="標楷體" charset="0"/>
                <a:cs typeface="Times New Roman"/>
              </a:rPr>
              <a:t>憲法第二十二條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所保障</a:t>
            </a:r>
            <a:r>
              <a:rPr lang="en-US" altLang="zh-TW" dirty="0">
                <a:latin typeface="Times New Roman"/>
                <a:ea typeface="標楷體" charset="0"/>
                <a:cs typeface="Times New Roman"/>
              </a:rPr>
              <a:t>……</a:t>
            </a:r>
            <a:r>
              <a:rPr lang="zh-TW" altLang="en-US" b="1" u="sng" dirty="0">
                <a:latin typeface="Times New Roman"/>
                <a:ea typeface="標楷體" charset="0"/>
                <a:cs typeface="Times New Roman"/>
              </a:rPr>
              <a:t>民法第一百九十五條第一項</a:t>
            </a:r>
            <a:r>
              <a:rPr lang="en-US" altLang="zh-TW" dirty="0">
                <a:latin typeface="Times New Roman"/>
                <a:ea typeface="標楷體" charset="0"/>
                <a:cs typeface="Times New Roman"/>
              </a:rPr>
              <a:t>……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後段之規定 </a:t>
            </a:r>
            <a:r>
              <a:rPr lang="en-US" altLang="zh-TW" dirty="0">
                <a:latin typeface="Times New Roman"/>
                <a:ea typeface="標楷體" charset="0"/>
                <a:cs typeface="Times New Roman"/>
              </a:rPr>
              <a:t>(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下稱系爭規定</a:t>
            </a:r>
            <a:r>
              <a:rPr lang="en-US" altLang="zh-TW" dirty="0">
                <a:latin typeface="Times New Roman"/>
                <a:ea typeface="標楷體" charset="0"/>
                <a:cs typeface="Times New Roman"/>
              </a:rPr>
              <a:t>) 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，即在使名譽被侵害者除金錢賠償外，尚得</a:t>
            </a:r>
            <a:r>
              <a:rPr lang="zh-TW" altLang="en-US" dirty="0" smtClean="0">
                <a:latin typeface="Times New Roman"/>
                <a:ea typeface="標楷體" charset="0"/>
                <a:cs typeface="Times New Roman"/>
              </a:rPr>
              <a:t>請求法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院於裁判中權衡個案具體情形，</a:t>
            </a:r>
            <a:r>
              <a:rPr lang="zh-TW" altLang="en-US" dirty="0" smtClean="0">
                <a:latin typeface="Times New Roman"/>
                <a:ea typeface="標楷體" charset="0"/>
                <a:cs typeface="Times New Roman"/>
              </a:rPr>
              <a:t>藉</a:t>
            </a:r>
            <a:r>
              <a:rPr lang="zh-TW" altLang="en-US" b="1" u="sng" dirty="0" smtClean="0">
                <a:latin typeface="Times New Roman"/>
                <a:ea typeface="標楷體" charset="0"/>
                <a:cs typeface="Times New Roman"/>
              </a:rPr>
              <a:t>適當處分</a:t>
            </a:r>
            <a:r>
              <a:rPr lang="zh-TW" altLang="en-US" dirty="0" smtClean="0">
                <a:latin typeface="Times New Roman"/>
                <a:ea typeface="標楷體" charset="0"/>
                <a:cs typeface="Times New Roman"/>
              </a:rPr>
              <a:t>以回復其名譽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。至於</a:t>
            </a:r>
            <a:r>
              <a:rPr lang="zh-TW" altLang="en-US" b="1" u="sng" dirty="0">
                <a:latin typeface="Times New Roman"/>
                <a:ea typeface="標楷體" charset="0"/>
                <a:cs typeface="Times New Roman"/>
              </a:rPr>
              <a:t>回復名譽之方法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，</a:t>
            </a:r>
            <a:r>
              <a:rPr lang="zh-TW" altLang="en-US" dirty="0" smtClean="0">
                <a:latin typeface="Times New Roman"/>
                <a:ea typeface="標楷體" charset="0"/>
                <a:cs typeface="Times New Roman"/>
              </a:rPr>
              <a:t>民事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審判實務</a:t>
            </a:r>
            <a:r>
              <a:rPr lang="zh-TW" altLang="en-US" dirty="0" smtClean="0">
                <a:latin typeface="Times New Roman"/>
                <a:ea typeface="標楷體" charset="0"/>
                <a:cs typeface="Times New Roman"/>
              </a:rPr>
              <a:t>上不乏以判命</a:t>
            </a:r>
            <a:r>
              <a:rPr lang="zh-TW" altLang="en-US" b="1" u="sng" dirty="0" smtClean="0">
                <a:latin typeface="Times New Roman"/>
                <a:ea typeface="標楷體" charset="0"/>
                <a:cs typeface="Times New Roman"/>
              </a:rPr>
              <a:t>登報道歉</a:t>
            </a:r>
            <a:r>
              <a:rPr lang="zh-TW" altLang="en-US" dirty="0" smtClean="0">
                <a:latin typeface="Times New Roman"/>
                <a:ea typeface="標楷體" charset="0"/>
                <a:cs typeface="Times New Roman"/>
              </a:rPr>
              <a:t>作為回復名譽之適當處分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，且著有判決先例。</a:t>
            </a: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Heiti TC Light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 charset="0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2400" dirty="0">
              <a:latin typeface="Times New Roman"/>
              <a:ea typeface="標楷體" charset="0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1600" b="1" u="sng" dirty="0">
              <a:latin typeface="Times New Roman"/>
              <a:ea typeface="標楷體" charset="0"/>
              <a:cs typeface="Times New Roman"/>
            </a:endParaRPr>
          </a:p>
          <a:p>
            <a:pPr marL="914400" lvl="2" indent="0">
              <a:lnSpc>
                <a:spcPct val="100000"/>
              </a:lnSpc>
              <a:buNone/>
            </a:pPr>
            <a:endParaRPr lang="zh-TW" altLang="en-US" sz="2800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Heiti TC Light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kumimoji="1" lang="en-US" altLang="zh-TW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930952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93687"/>
            <a:ext cx="8229600" cy="769541"/>
          </a:xfrm>
        </p:spPr>
        <p:txBody>
          <a:bodyPr>
            <a:noAutofit/>
          </a:bodyPr>
          <a:lstStyle/>
          <a:p>
            <a:pPr lvl="0"/>
            <a:r>
              <a:rPr kumimoji="1" lang="zh-TW" altLang="en-US" dirty="0">
                <a:latin typeface="Times New Roman"/>
                <a:ea typeface="標楷體" panose="03000509000000000000" pitchFamily="65" charset="-120"/>
                <a:cs typeface="Times New Roman"/>
              </a:rPr>
              <a:t>貳</a:t>
            </a:r>
            <a:r>
              <a:rPr kumimoji="1" lang="zh-TW" altLang="en-US" dirty="0" smtClean="0">
                <a:latin typeface="Times New Roman"/>
                <a:ea typeface="標楷體" panose="03000509000000000000" pitchFamily="65" charset="-120"/>
                <a:cs typeface="Times New Roman"/>
              </a:rPr>
              <a:t>、大法官解釋</a:t>
            </a:r>
            <a:endParaRPr kumimoji="1" lang="zh-TW" altLang="en-US" dirty="0">
              <a:latin typeface="Times New Roman"/>
              <a:ea typeface="標楷體" panose="03000509000000000000" pitchFamily="65" charset="-120"/>
              <a:cs typeface="Times New Roman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36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二、釋字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第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656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 號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(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新新聞案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)</a:t>
            </a:r>
            <a:endParaRPr kumimoji="1"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標楷體"/>
              <a:cs typeface="Times New Roman"/>
            </a:endParaRPr>
          </a:p>
          <a:p>
            <a:pPr lvl="1">
              <a:lnSpc>
                <a:spcPct val="100000"/>
              </a:lnSpc>
            </a:pPr>
            <a:r>
              <a:rPr kumimoji="1" lang="zh-TW" altLang="en-US" dirty="0" smtClean="0">
                <a:latin typeface="Times New Roman"/>
                <a:cs typeface="Times New Roman"/>
              </a:rPr>
              <a:t>解釋理由書</a:t>
            </a:r>
            <a:endParaRPr kumimoji="1" lang="en-US" altLang="zh-TW" dirty="0">
              <a:latin typeface="Times New Roman"/>
              <a:cs typeface="Times New Roman"/>
            </a:endParaRPr>
          </a:p>
          <a:p>
            <a:pPr lvl="2">
              <a:lnSpc>
                <a:spcPct val="100000"/>
              </a:lnSpc>
            </a:pP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憲法第十一條</a:t>
            </a:r>
            <a:r>
              <a:rPr lang="en-US" altLang="zh-TW" dirty="0">
                <a:latin typeface="Times New Roman"/>
                <a:ea typeface="標楷體" charset="0"/>
                <a:cs typeface="Times New Roman"/>
              </a:rPr>
              <a:t>……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言論自由，依本院釋字第五七七號解釋意旨</a:t>
            </a:r>
            <a:r>
              <a:rPr lang="en-US" altLang="zh-TW" dirty="0">
                <a:latin typeface="Times New Roman"/>
                <a:ea typeface="標楷體" charset="0"/>
                <a:cs typeface="Times New Roman"/>
              </a:rPr>
              <a:t>……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尚保障</a:t>
            </a:r>
            <a:r>
              <a:rPr lang="zh-TW" altLang="en-US" b="1" u="sng" dirty="0">
                <a:latin typeface="Times New Roman"/>
                <a:ea typeface="標楷體" charset="0"/>
                <a:cs typeface="Times New Roman"/>
              </a:rPr>
              <a:t>消極之不表意自由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。系爭規定</a:t>
            </a:r>
            <a:r>
              <a:rPr lang="en-US" altLang="zh-TW" dirty="0">
                <a:latin typeface="Times New Roman"/>
                <a:ea typeface="標楷體" charset="0"/>
                <a:cs typeface="Times New Roman"/>
              </a:rPr>
              <a:t>……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涉及</a:t>
            </a:r>
            <a:r>
              <a:rPr lang="en-US" altLang="zh-TW" dirty="0">
                <a:latin typeface="Times New Roman"/>
                <a:ea typeface="標楷體" charset="0"/>
                <a:cs typeface="Times New Roman"/>
              </a:rPr>
              <a:t>……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不表意自由。國家</a:t>
            </a:r>
            <a:r>
              <a:rPr lang="en-US" altLang="zh-TW" dirty="0">
                <a:latin typeface="Times New Roman"/>
                <a:ea typeface="標楷體" charset="0"/>
                <a:cs typeface="Times New Roman"/>
              </a:rPr>
              <a:t>……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雖非不得依法限制之，惟因不表意之理由多端，其涉及</a:t>
            </a:r>
            <a:r>
              <a:rPr lang="en-US" altLang="zh-TW" dirty="0">
                <a:latin typeface="Times New Roman"/>
                <a:ea typeface="標楷體" charset="0"/>
                <a:cs typeface="Times New Roman"/>
              </a:rPr>
              <a:t>……</a:t>
            </a:r>
            <a:r>
              <a:rPr lang="zh-TW" altLang="en-US" b="1" u="sng" dirty="0" smtClean="0">
                <a:latin typeface="Times New Roman"/>
                <a:ea typeface="標楷體" charset="0"/>
                <a:cs typeface="Times New Roman"/>
              </a:rPr>
              <a:t>內心之信念與價值</a:t>
            </a:r>
            <a:r>
              <a:rPr lang="zh-TW" altLang="en-US" dirty="0" smtClean="0">
                <a:latin typeface="Times New Roman"/>
                <a:ea typeface="標楷體" charset="0"/>
                <a:cs typeface="Times New Roman"/>
              </a:rPr>
              <a:t>者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，</a:t>
            </a:r>
            <a:r>
              <a:rPr lang="zh-TW" altLang="en-US" dirty="0" smtClean="0">
                <a:latin typeface="Times New Roman"/>
                <a:ea typeface="標楷體" charset="0"/>
                <a:cs typeface="Times New Roman"/>
              </a:rPr>
              <a:t>攸關人民</a:t>
            </a:r>
            <a:r>
              <a:rPr lang="zh-TW" altLang="en-US" b="1" u="sng" dirty="0" smtClean="0">
                <a:latin typeface="Times New Roman"/>
                <a:ea typeface="標楷體" charset="0"/>
                <a:cs typeface="Times New Roman"/>
              </a:rPr>
              <a:t>內在精神活動</a:t>
            </a:r>
            <a:r>
              <a:rPr lang="zh-TW" altLang="en-US" dirty="0" smtClean="0">
                <a:latin typeface="Times New Roman"/>
                <a:ea typeface="標楷體" charset="0"/>
                <a:cs typeface="Times New Roman"/>
              </a:rPr>
              <a:t>及</a:t>
            </a:r>
            <a:r>
              <a:rPr lang="zh-TW" altLang="en-US" b="1" u="sng" dirty="0" smtClean="0">
                <a:latin typeface="Times New Roman"/>
                <a:ea typeface="標楷體" charset="0"/>
                <a:cs typeface="Times New Roman"/>
              </a:rPr>
              <a:t>自主決定權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，乃個人主體</a:t>
            </a:r>
            <a:r>
              <a:rPr lang="zh-TW" altLang="en-US" dirty="0" smtClean="0">
                <a:latin typeface="Times New Roman"/>
                <a:ea typeface="標楷體" charset="0"/>
                <a:cs typeface="Times New Roman"/>
              </a:rPr>
              <a:t>性維護及人格自由完整發展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所不可或缺，亦與維護</a:t>
            </a:r>
            <a:r>
              <a:rPr lang="zh-TW" altLang="en-US" dirty="0" smtClean="0">
                <a:latin typeface="Times New Roman"/>
                <a:ea typeface="標楷體" charset="0"/>
                <a:cs typeface="Times New Roman"/>
              </a:rPr>
              <a:t>人性尊嚴關係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密切</a:t>
            </a:r>
            <a:r>
              <a:rPr lang="en-US" altLang="zh-TW" dirty="0">
                <a:latin typeface="Times New Roman"/>
                <a:ea typeface="標楷體" charset="0"/>
                <a:cs typeface="Times New Roman"/>
              </a:rPr>
              <a:t>……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。</a:t>
            </a: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Heiti TC Light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 charset="0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2400" dirty="0">
              <a:latin typeface="Times New Roman"/>
              <a:ea typeface="標楷體" charset="0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1600" b="1" u="sng" dirty="0">
              <a:latin typeface="Times New Roman"/>
              <a:ea typeface="標楷體" charset="0"/>
              <a:cs typeface="Times New Roman"/>
            </a:endParaRPr>
          </a:p>
          <a:p>
            <a:pPr marL="914400" lvl="2" indent="0">
              <a:lnSpc>
                <a:spcPct val="100000"/>
              </a:lnSpc>
              <a:buNone/>
            </a:pPr>
            <a:endParaRPr lang="zh-TW" altLang="en-US" sz="2800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Heiti TC Light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kumimoji="1" lang="en-US" altLang="zh-TW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7888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93687"/>
            <a:ext cx="8229600" cy="769541"/>
          </a:xfrm>
        </p:spPr>
        <p:txBody>
          <a:bodyPr>
            <a:noAutofit/>
          </a:bodyPr>
          <a:lstStyle/>
          <a:p>
            <a:pPr lvl="0"/>
            <a:r>
              <a:rPr kumimoji="1" lang="zh-TW" altLang="en-US" dirty="0">
                <a:latin typeface="Times New Roman"/>
                <a:ea typeface="標楷體" panose="03000509000000000000" pitchFamily="65" charset="-120"/>
                <a:cs typeface="Times New Roman"/>
              </a:rPr>
              <a:t>貳</a:t>
            </a:r>
            <a:r>
              <a:rPr kumimoji="1" lang="zh-TW" altLang="en-US" dirty="0" smtClean="0">
                <a:latin typeface="Times New Roman"/>
                <a:ea typeface="標楷體" panose="03000509000000000000" pitchFamily="65" charset="-120"/>
                <a:cs typeface="Times New Roman"/>
              </a:rPr>
              <a:t>、大法官解釋</a:t>
            </a:r>
            <a:endParaRPr kumimoji="1" lang="zh-TW" altLang="en-US" dirty="0">
              <a:latin typeface="Times New Roman"/>
              <a:ea typeface="標楷體" panose="03000509000000000000" pitchFamily="65" charset="-120"/>
              <a:cs typeface="Times New Roman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36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二、釋字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第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656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 號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(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新新聞案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)</a:t>
            </a:r>
            <a:endParaRPr kumimoji="1"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標楷體"/>
              <a:cs typeface="Times New Roman"/>
            </a:endParaRPr>
          </a:p>
          <a:p>
            <a:pPr lvl="1">
              <a:lnSpc>
                <a:spcPct val="100000"/>
              </a:lnSpc>
            </a:pPr>
            <a:r>
              <a:rPr kumimoji="1" lang="zh-TW" altLang="en-US" dirty="0" smtClean="0">
                <a:latin typeface="Times New Roman"/>
                <a:cs typeface="Times New Roman"/>
              </a:rPr>
              <a:t>解釋理由書</a:t>
            </a:r>
            <a:endParaRPr kumimoji="1" lang="en-US" altLang="zh-TW" dirty="0">
              <a:latin typeface="Times New Roman"/>
              <a:cs typeface="Times New Roman"/>
            </a:endParaRPr>
          </a:p>
          <a:p>
            <a:pPr lvl="2">
              <a:lnSpc>
                <a:spcPct val="100000"/>
              </a:lnSpc>
            </a:pP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故於侵害名譽事件，若為回復受害人之名譽，有</a:t>
            </a:r>
            <a:r>
              <a:rPr lang="zh-TW" altLang="en-US" b="1" u="sng" dirty="0">
                <a:latin typeface="Times New Roman"/>
                <a:ea typeface="標楷體" charset="0"/>
                <a:cs typeface="Times New Roman"/>
              </a:rPr>
              <a:t>限制加害人不表意自由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之必要，自應就不法侵害人格法益</a:t>
            </a:r>
            <a:r>
              <a:rPr lang="zh-TW" altLang="en-US" b="1" u="sng" dirty="0">
                <a:latin typeface="Times New Roman"/>
                <a:ea typeface="標楷體" charset="0"/>
                <a:cs typeface="Times New Roman"/>
              </a:rPr>
              <a:t>情節之輕重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與</a:t>
            </a:r>
            <a:r>
              <a:rPr lang="zh-TW" altLang="en-US" b="1" u="sng" dirty="0">
                <a:latin typeface="Times New Roman"/>
                <a:ea typeface="標楷體" charset="0"/>
                <a:cs typeface="Times New Roman"/>
              </a:rPr>
              <a:t>強制表意之內容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等，審慎斟酌而為適當之決定，以符合</a:t>
            </a:r>
            <a:r>
              <a:rPr lang="zh-TW" altLang="en-US" dirty="0" smtClean="0">
                <a:latin typeface="Times New Roman"/>
                <a:ea typeface="標楷體" charset="0"/>
                <a:cs typeface="Times New Roman"/>
              </a:rPr>
              <a:t>憲法第二十三條所定之</a:t>
            </a:r>
            <a:r>
              <a:rPr lang="zh-TW" altLang="en-US" b="1" u="sng" dirty="0">
                <a:latin typeface="Times New Roman"/>
                <a:ea typeface="標楷體" charset="0"/>
                <a:cs typeface="Times New Roman"/>
              </a:rPr>
              <a:t>比例原則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。</a:t>
            </a: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Heiti TC Light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 charset="0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2400" dirty="0">
              <a:latin typeface="Times New Roman"/>
              <a:ea typeface="標楷體" charset="0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1600" b="1" u="sng" dirty="0">
              <a:latin typeface="Times New Roman"/>
              <a:ea typeface="標楷體" charset="0"/>
              <a:cs typeface="Times New Roman"/>
            </a:endParaRPr>
          </a:p>
          <a:p>
            <a:pPr marL="914400" lvl="2" indent="0">
              <a:lnSpc>
                <a:spcPct val="100000"/>
              </a:lnSpc>
              <a:buNone/>
            </a:pPr>
            <a:endParaRPr lang="zh-TW" altLang="en-US" sz="2800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Heiti TC Light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kumimoji="1" lang="en-US" altLang="zh-TW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3172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93687"/>
            <a:ext cx="8229600" cy="769541"/>
          </a:xfrm>
        </p:spPr>
        <p:txBody>
          <a:bodyPr>
            <a:noAutofit/>
          </a:bodyPr>
          <a:lstStyle/>
          <a:p>
            <a:pPr lvl="0"/>
            <a:r>
              <a:rPr kumimoji="1" lang="zh-TW" altLang="en-US" dirty="0">
                <a:latin typeface="Times New Roman"/>
                <a:ea typeface="標楷體" panose="03000509000000000000" pitchFamily="65" charset="-120"/>
                <a:cs typeface="Times New Roman"/>
              </a:rPr>
              <a:t>貳</a:t>
            </a:r>
            <a:r>
              <a:rPr kumimoji="1" lang="zh-TW" altLang="en-US" dirty="0" smtClean="0">
                <a:latin typeface="Times New Roman"/>
                <a:ea typeface="標楷體" panose="03000509000000000000" pitchFamily="65" charset="-120"/>
                <a:cs typeface="Times New Roman"/>
              </a:rPr>
              <a:t>、大法官解釋</a:t>
            </a:r>
            <a:endParaRPr kumimoji="1" lang="zh-TW" altLang="en-US" dirty="0">
              <a:latin typeface="Times New Roman"/>
              <a:ea typeface="標楷體" panose="03000509000000000000" pitchFamily="65" charset="-120"/>
              <a:cs typeface="Times New Roman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36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二、釋字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第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656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 號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(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新新聞案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)</a:t>
            </a:r>
            <a:endParaRPr kumimoji="1"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標楷體"/>
              <a:cs typeface="Times New Roman"/>
            </a:endParaRPr>
          </a:p>
          <a:p>
            <a:pPr lvl="1">
              <a:lnSpc>
                <a:spcPct val="100000"/>
              </a:lnSpc>
            </a:pPr>
            <a:r>
              <a:rPr kumimoji="1" lang="zh-TW" altLang="en-US" dirty="0" smtClean="0">
                <a:latin typeface="Times New Roman"/>
                <a:cs typeface="Times New Roman"/>
              </a:rPr>
              <a:t>解釋理由書</a:t>
            </a:r>
            <a:endParaRPr kumimoji="1" lang="en-US" altLang="zh-TW" dirty="0">
              <a:latin typeface="Times New Roman"/>
              <a:cs typeface="Times New Roman"/>
            </a:endParaRPr>
          </a:p>
          <a:p>
            <a:pPr lvl="2">
              <a:lnSpc>
                <a:spcPct val="100000"/>
              </a:lnSpc>
            </a:pP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查系爭規定旨在維護</a:t>
            </a:r>
            <a:r>
              <a:rPr lang="en-US" altLang="zh-TW" dirty="0">
                <a:latin typeface="Times New Roman"/>
                <a:ea typeface="標楷體" charset="0"/>
                <a:cs typeface="Times New Roman"/>
              </a:rPr>
              <a:t>……</a:t>
            </a:r>
            <a:r>
              <a:rPr lang="zh-TW" altLang="en-US" b="1" u="sng" dirty="0">
                <a:latin typeface="Times New Roman"/>
                <a:ea typeface="標楷體" charset="0"/>
                <a:cs typeface="Times New Roman"/>
              </a:rPr>
              <a:t>名譽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，以保障</a:t>
            </a:r>
            <a:r>
              <a:rPr lang="en-US" altLang="zh-TW" dirty="0">
                <a:latin typeface="Times New Roman"/>
                <a:ea typeface="標楷體" charset="0"/>
                <a:cs typeface="Times New Roman"/>
              </a:rPr>
              <a:t>……</a:t>
            </a:r>
            <a:r>
              <a:rPr lang="zh-TW" altLang="en-US" b="1" u="sng" dirty="0">
                <a:latin typeface="Times New Roman"/>
                <a:ea typeface="標楷體" charset="0"/>
                <a:cs typeface="Times New Roman"/>
              </a:rPr>
              <a:t>人格權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。鑒於</a:t>
            </a:r>
            <a:r>
              <a:rPr lang="en-US" altLang="zh-TW" dirty="0">
                <a:latin typeface="Times New Roman"/>
                <a:ea typeface="標楷體" charset="0"/>
                <a:cs typeface="Times New Roman"/>
              </a:rPr>
              <a:t>……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金錢賠償未必能填補或回復，因而授權法院決定適當處分，</a:t>
            </a:r>
            <a:r>
              <a:rPr lang="zh-TW" altLang="en-US" b="1" u="sng" dirty="0">
                <a:latin typeface="Times New Roman"/>
                <a:ea typeface="標楷體" charset="0"/>
                <a:cs typeface="Times New Roman"/>
              </a:rPr>
              <a:t>目的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洵屬</a:t>
            </a:r>
            <a:r>
              <a:rPr lang="zh-TW" altLang="en-US" b="1" u="sng" dirty="0">
                <a:latin typeface="Times New Roman"/>
                <a:ea typeface="標楷體" charset="0"/>
                <a:cs typeface="Times New Roman"/>
              </a:rPr>
              <a:t>正當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。而法院</a:t>
            </a:r>
            <a:r>
              <a:rPr lang="en-US" altLang="zh-TW" dirty="0">
                <a:latin typeface="Times New Roman"/>
                <a:ea typeface="標楷體" charset="0"/>
                <a:cs typeface="Times New Roman"/>
              </a:rPr>
              <a:t>……</a:t>
            </a:r>
            <a:r>
              <a:rPr lang="zh-TW" altLang="en-US" b="1" u="sng" dirty="0">
                <a:latin typeface="Times New Roman"/>
                <a:ea typeface="標楷體" charset="0"/>
                <a:cs typeface="Times New Roman"/>
              </a:rPr>
              <a:t>權衡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侵害名譽情節之輕重、當事人身分及加害人之經濟狀況</a:t>
            </a:r>
            <a:r>
              <a:rPr lang="en-US" altLang="zh-TW" dirty="0" smtClean="0">
                <a:latin typeface="Times New Roman"/>
                <a:ea typeface="標楷體" charset="0"/>
                <a:cs typeface="Times New Roman"/>
              </a:rPr>
              <a:t>…</a:t>
            </a:r>
          </a:p>
          <a:p>
            <a:pPr lvl="2">
              <a:lnSpc>
                <a:spcPct val="100000"/>
              </a:lnSpc>
            </a:pPr>
            <a:r>
              <a:rPr lang="en-US" altLang="zh-TW" dirty="0" smtClean="0">
                <a:latin typeface="Times New Roman"/>
                <a:ea typeface="標楷體" charset="0"/>
                <a:cs typeface="Times New Roman"/>
              </a:rPr>
              <a:t>…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認為</a:t>
            </a:r>
            <a:r>
              <a:rPr lang="zh-TW" altLang="en-US" dirty="0" smtClean="0">
                <a:latin typeface="Times New Roman"/>
                <a:ea typeface="標楷體" charset="0"/>
                <a:cs typeface="Times New Roman"/>
              </a:rPr>
              <a:t>諸如在合理範圍內由加害人負擔費用刊載澄清事實之聲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明、登載被害人判決勝訴之啟事或將</a:t>
            </a:r>
            <a:r>
              <a:rPr lang="zh-TW" altLang="en-US" dirty="0" smtClean="0">
                <a:latin typeface="Times New Roman"/>
                <a:ea typeface="標楷體" charset="0"/>
                <a:cs typeface="Times New Roman"/>
              </a:rPr>
              <a:t>判決書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全部或一部登報等手段，</a:t>
            </a:r>
            <a:r>
              <a:rPr lang="zh-TW" altLang="en-US" b="1" u="sng" dirty="0">
                <a:latin typeface="Times New Roman"/>
                <a:ea typeface="標楷體" charset="0"/>
                <a:cs typeface="Times New Roman"/>
              </a:rPr>
              <a:t>仍</a:t>
            </a:r>
            <a:r>
              <a:rPr lang="zh-TW" altLang="en-US" b="1" u="sng" dirty="0" smtClean="0">
                <a:latin typeface="Times New Roman"/>
                <a:ea typeface="標楷體" charset="0"/>
                <a:cs typeface="Times New Roman"/>
              </a:rPr>
              <a:t>不足以回復</a:t>
            </a:r>
            <a:r>
              <a:rPr lang="zh-TW" altLang="en-US" dirty="0" smtClean="0">
                <a:latin typeface="Times New Roman"/>
                <a:ea typeface="標楷體" charset="0"/>
                <a:cs typeface="Times New Roman"/>
              </a:rPr>
              <a:t>被害人之名譽者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，法院以判決命</a:t>
            </a:r>
            <a:r>
              <a:rPr lang="zh-TW" altLang="en-US" b="1" u="sng" dirty="0">
                <a:latin typeface="Times New Roman"/>
                <a:ea typeface="標楷體" charset="0"/>
                <a:cs typeface="Times New Roman"/>
              </a:rPr>
              <a:t>加害人公開道歉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，</a:t>
            </a:r>
            <a:r>
              <a:rPr lang="zh-TW" altLang="en-US" dirty="0" smtClean="0">
                <a:latin typeface="Times New Roman"/>
                <a:ea typeface="標楷體" charset="0"/>
                <a:cs typeface="Times New Roman"/>
              </a:rPr>
              <a:t>作為回復名譽之適當處分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，</a:t>
            </a:r>
            <a:r>
              <a:rPr lang="zh-TW" altLang="en-US" b="1" u="sng" dirty="0">
                <a:latin typeface="Times New Roman"/>
                <a:ea typeface="標楷體" charset="0"/>
                <a:cs typeface="Times New Roman"/>
              </a:rPr>
              <a:t>尚未逾越必要之程度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。</a:t>
            </a: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Heiti TC Light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 charset="0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2400" dirty="0">
              <a:latin typeface="Times New Roman"/>
              <a:ea typeface="標楷體" charset="0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1600" b="1" u="sng" dirty="0">
              <a:latin typeface="Times New Roman"/>
              <a:ea typeface="標楷體" charset="0"/>
              <a:cs typeface="Times New Roman"/>
            </a:endParaRPr>
          </a:p>
          <a:p>
            <a:pPr marL="914400" lvl="2" indent="0">
              <a:lnSpc>
                <a:spcPct val="100000"/>
              </a:lnSpc>
              <a:buNone/>
            </a:pPr>
            <a:endParaRPr lang="zh-TW" altLang="en-US" sz="2800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Heiti TC Light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kumimoji="1" lang="en-US" altLang="zh-TW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8640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93687"/>
            <a:ext cx="8229600" cy="769541"/>
          </a:xfrm>
        </p:spPr>
        <p:txBody>
          <a:bodyPr>
            <a:noAutofit/>
          </a:bodyPr>
          <a:lstStyle/>
          <a:p>
            <a:pPr lvl="0"/>
            <a:r>
              <a:rPr kumimoji="1" lang="zh-TW" altLang="en-US" dirty="0">
                <a:latin typeface="Times New Roman"/>
                <a:ea typeface="標楷體" panose="03000509000000000000" pitchFamily="65" charset="-120"/>
                <a:cs typeface="Times New Roman"/>
              </a:rPr>
              <a:t>貳</a:t>
            </a:r>
            <a:r>
              <a:rPr kumimoji="1" lang="zh-TW" altLang="en-US" dirty="0" smtClean="0">
                <a:latin typeface="Times New Roman"/>
                <a:ea typeface="標楷體" panose="03000509000000000000" pitchFamily="65" charset="-120"/>
                <a:cs typeface="Times New Roman"/>
              </a:rPr>
              <a:t>、大法官解釋</a:t>
            </a:r>
            <a:endParaRPr kumimoji="1" lang="zh-TW" altLang="en-US" dirty="0">
              <a:latin typeface="Times New Roman"/>
              <a:ea typeface="標楷體" panose="03000509000000000000" pitchFamily="65" charset="-120"/>
              <a:cs typeface="Times New Roman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36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二、釋字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第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656 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號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(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新新聞案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)</a:t>
            </a:r>
            <a:endParaRPr kumimoji="1"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標楷體"/>
              <a:cs typeface="Times New Roman"/>
            </a:endParaRPr>
          </a:p>
          <a:p>
            <a:pPr lvl="1">
              <a:lnSpc>
                <a:spcPct val="100000"/>
              </a:lnSpc>
            </a:pPr>
            <a:r>
              <a:rPr kumimoji="1" lang="zh-TW" altLang="en-US" dirty="0" smtClean="0">
                <a:latin typeface="Times New Roman"/>
                <a:cs typeface="Times New Roman"/>
              </a:rPr>
              <a:t>解釋理由書</a:t>
            </a:r>
            <a:endParaRPr kumimoji="1" lang="en-US" altLang="zh-TW" dirty="0">
              <a:latin typeface="Times New Roman"/>
              <a:cs typeface="Times New Roman"/>
            </a:endParaRPr>
          </a:p>
          <a:p>
            <a:pPr lvl="2">
              <a:lnSpc>
                <a:spcPct val="100000"/>
              </a:lnSpc>
            </a:pP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惟如要求加害人公開道歉，涉及加害人</a:t>
            </a:r>
            <a:r>
              <a:rPr lang="zh-TW" altLang="en-US" b="1" u="sng" dirty="0">
                <a:latin typeface="Times New Roman"/>
                <a:ea typeface="標楷體" charset="0"/>
                <a:cs typeface="Times New Roman"/>
              </a:rPr>
              <a:t>自我羞辱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等</a:t>
            </a:r>
            <a:r>
              <a:rPr lang="zh-TW" altLang="en-US" b="1" u="sng" dirty="0">
                <a:latin typeface="Times New Roman"/>
                <a:ea typeface="標楷體" charset="0"/>
                <a:cs typeface="Times New Roman"/>
              </a:rPr>
              <a:t>損及人性尊嚴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之情事者，即屬</a:t>
            </a:r>
            <a:r>
              <a:rPr lang="zh-TW" altLang="en-US" b="1" u="sng" dirty="0">
                <a:latin typeface="Times New Roman"/>
                <a:ea typeface="標楷體" charset="0"/>
                <a:cs typeface="Times New Roman"/>
              </a:rPr>
              <a:t>逾越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回復名譽之</a:t>
            </a:r>
            <a:r>
              <a:rPr lang="zh-TW" altLang="en-US" b="1" u="sng" dirty="0">
                <a:latin typeface="Times New Roman"/>
                <a:ea typeface="標楷體" charset="0"/>
                <a:cs typeface="Times New Roman"/>
              </a:rPr>
              <a:t>必要程度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，而</a:t>
            </a:r>
            <a:r>
              <a:rPr lang="zh-TW" altLang="en-US" b="1" u="sng" dirty="0">
                <a:latin typeface="Times New Roman"/>
                <a:ea typeface="標楷體" charset="0"/>
                <a:cs typeface="Times New Roman"/>
              </a:rPr>
              <a:t>過度限制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人民之不表意自由。依據上開解釋意旨，系爭規定即與憲法維護</a:t>
            </a:r>
            <a:r>
              <a:rPr lang="zh-TW" altLang="en-US" b="1" u="sng" dirty="0">
                <a:latin typeface="Times New Roman"/>
                <a:ea typeface="標楷體" charset="0"/>
                <a:cs typeface="Times New Roman"/>
              </a:rPr>
              <a:t>人性尊嚴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與尊重</a:t>
            </a:r>
            <a:r>
              <a:rPr lang="zh-TW" altLang="en-US" b="1" u="sng" dirty="0">
                <a:latin typeface="Times New Roman"/>
                <a:ea typeface="標楷體" charset="0"/>
                <a:cs typeface="Times New Roman"/>
              </a:rPr>
              <a:t>人格自由發展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之意旨</a:t>
            </a:r>
            <a:r>
              <a:rPr lang="zh-TW" altLang="en-US" b="1" u="sng" dirty="0">
                <a:latin typeface="Times New Roman"/>
                <a:ea typeface="標楷體" charset="0"/>
                <a:cs typeface="Times New Roman"/>
              </a:rPr>
              <a:t>無違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。」</a:t>
            </a: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Heiti TC Light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 charset="0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2400" dirty="0">
              <a:latin typeface="Times New Roman"/>
              <a:ea typeface="標楷體" charset="0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1600" b="1" u="sng" dirty="0">
              <a:latin typeface="Times New Roman"/>
              <a:ea typeface="標楷體" charset="0"/>
              <a:cs typeface="Times New Roman"/>
            </a:endParaRPr>
          </a:p>
          <a:p>
            <a:pPr marL="914400" lvl="2" indent="0">
              <a:lnSpc>
                <a:spcPct val="100000"/>
              </a:lnSpc>
              <a:buNone/>
            </a:pPr>
            <a:endParaRPr lang="zh-TW" altLang="en-US" sz="2800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Heiti TC Light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kumimoji="1" lang="en-US" altLang="zh-TW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2912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effectLst/>
        </p:spPr>
        <p:txBody>
          <a:bodyPr>
            <a:normAutofit/>
          </a:bodyPr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微軟正黑體"/>
              </a:rPr>
              <a:t>本章大綱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  <a:cs typeface="微軟正黑體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00000"/>
              </a:lnSpc>
            </a:pP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 panose="03000509000000000000" pitchFamily="65" charset="-120"/>
                <a:cs typeface="Times New Roman"/>
              </a:rPr>
              <a:t>壹、概說</a:t>
            </a:r>
            <a:endParaRPr lang="en-US" altLang="zh-TW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標楷體" panose="03000509000000000000" pitchFamily="65" charset="-120"/>
              <a:cs typeface="Times New Roman"/>
            </a:endParaRPr>
          </a:p>
          <a:p>
            <a:pPr lvl="1">
              <a:lnSpc>
                <a:spcPct val="100000"/>
              </a:lnSpc>
            </a:pPr>
            <a:r>
              <a:rPr lang="zh-TW" altLang="en-US" dirty="0">
                <a:latin typeface="Times New Roman"/>
                <a:cs typeface="Times New Roman"/>
              </a:rPr>
              <a:t>一、憲法</a:t>
            </a:r>
            <a:r>
              <a:rPr lang="zh-TW" altLang="en-US" dirty="0" smtClean="0">
                <a:latin typeface="Times New Roman"/>
                <a:cs typeface="Times New Roman"/>
              </a:rPr>
              <a:t>規定</a:t>
            </a:r>
            <a:endParaRPr lang="en-US" altLang="zh-TW" dirty="0" smtClean="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</a:pPr>
            <a:r>
              <a:rPr lang="zh-TW" altLang="en-US" dirty="0" smtClean="0">
                <a:latin typeface="Times New Roman"/>
                <a:cs typeface="Times New Roman"/>
              </a:rPr>
              <a:t>二、保障內涵</a:t>
            </a:r>
            <a:endParaRPr lang="en-US" altLang="zh-TW" dirty="0" smtClean="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</a:pPr>
            <a:r>
              <a:rPr lang="zh-TW" altLang="en-US" dirty="0" smtClean="0">
                <a:latin typeface="Times New Roman"/>
                <a:cs typeface="Times New Roman"/>
              </a:rPr>
              <a:t>三、誹謗性言論</a:t>
            </a:r>
            <a:endParaRPr lang="en-US" altLang="zh-TW" dirty="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</a:pPr>
            <a:endParaRPr lang="zh-TW" altLang="en-US" dirty="0" smtClean="0">
              <a:latin typeface="Times New Roman"/>
              <a:ea typeface="標楷體" panose="03000509000000000000" pitchFamily="65" charset="-120"/>
              <a:cs typeface="Times New Roman"/>
            </a:endParaRPr>
          </a:p>
          <a:p>
            <a:pPr lvl="0">
              <a:lnSpc>
                <a:spcPct val="100000"/>
              </a:lnSpc>
            </a:pP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 panose="03000509000000000000" pitchFamily="65" charset="-120"/>
                <a:cs typeface="Times New Roman"/>
              </a:rPr>
              <a:t>貳、大法官解釋</a:t>
            </a:r>
            <a:endParaRPr lang="en-US" altLang="zh-TW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標楷體" panose="03000509000000000000" pitchFamily="65" charset="-120"/>
              <a:cs typeface="Times New Roman"/>
            </a:endParaRPr>
          </a:p>
          <a:p>
            <a:pPr lvl="1">
              <a:lnSpc>
                <a:spcPct val="100000"/>
              </a:lnSpc>
            </a:pPr>
            <a:r>
              <a:rPr lang="zh-TW" altLang="en-US" dirty="0" smtClean="0">
                <a:latin typeface="Times New Roman"/>
                <a:cs typeface="Times New Roman"/>
              </a:rPr>
              <a:t>一、釋字第 </a:t>
            </a:r>
            <a:r>
              <a:rPr lang="en-US" altLang="zh-TW" dirty="0" smtClean="0">
                <a:latin typeface="Times New Roman"/>
                <a:cs typeface="Times New Roman"/>
              </a:rPr>
              <a:t>509 </a:t>
            </a:r>
            <a:r>
              <a:rPr lang="zh-TW" altLang="en-US" dirty="0" smtClean="0">
                <a:latin typeface="Times New Roman"/>
                <a:cs typeface="Times New Roman"/>
              </a:rPr>
              <a:t>號 </a:t>
            </a:r>
            <a:r>
              <a:rPr lang="en-US" altLang="zh-TW" dirty="0" smtClean="0">
                <a:latin typeface="Times New Roman"/>
                <a:cs typeface="Times New Roman"/>
              </a:rPr>
              <a:t>(</a:t>
            </a:r>
            <a:r>
              <a:rPr lang="zh-TW" altLang="en-US" dirty="0" smtClean="0">
                <a:latin typeface="Times New Roman"/>
                <a:cs typeface="Times New Roman"/>
              </a:rPr>
              <a:t>商周案</a:t>
            </a:r>
            <a:r>
              <a:rPr lang="en-US" altLang="zh-TW" dirty="0" smtClean="0">
                <a:latin typeface="Times New Roman"/>
                <a:cs typeface="Times New Roman"/>
              </a:rPr>
              <a:t>)</a:t>
            </a:r>
            <a:endParaRPr lang="zh-TW" altLang="en-US" dirty="0" smtClean="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</a:pPr>
            <a:r>
              <a:rPr lang="zh-TW" altLang="en-US" dirty="0" smtClean="0">
                <a:latin typeface="Times New Roman"/>
                <a:cs typeface="Times New Roman"/>
              </a:rPr>
              <a:t>二、釋字第 </a:t>
            </a:r>
            <a:r>
              <a:rPr lang="en-US" altLang="zh-TW" dirty="0" smtClean="0">
                <a:latin typeface="Times New Roman"/>
                <a:cs typeface="Times New Roman"/>
              </a:rPr>
              <a:t>656 </a:t>
            </a:r>
            <a:r>
              <a:rPr lang="zh-TW" altLang="en-US" dirty="0" smtClean="0">
                <a:latin typeface="Times New Roman"/>
                <a:cs typeface="Times New Roman"/>
              </a:rPr>
              <a:t>號 </a:t>
            </a:r>
            <a:r>
              <a:rPr lang="en-US" altLang="zh-TW" dirty="0" smtClean="0">
                <a:latin typeface="Times New Roman"/>
                <a:cs typeface="Times New Roman"/>
              </a:rPr>
              <a:t>(</a:t>
            </a:r>
            <a:r>
              <a:rPr lang="zh-TW" altLang="en-US" dirty="0" smtClean="0">
                <a:latin typeface="Times New Roman"/>
                <a:cs typeface="Times New Roman"/>
              </a:rPr>
              <a:t>新新聞案</a:t>
            </a:r>
            <a:r>
              <a:rPr lang="en-US" altLang="zh-TW" dirty="0" smtClean="0">
                <a:latin typeface="Times New Roman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4868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93687"/>
            <a:ext cx="8229600" cy="769541"/>
          </a:xfrm>
        </p:spPr>
        <p:txBody>
          <a:bodyPr>
            <a:noAutofit/>
          </a:bodyPr>
          <a:lstStyle/>
          <a:p>
            <a:pPr lvl="0"/>
            <a:r>
              <a:rPr kumimoji="1" lang="zh-TW" altLang="en-US" dirty="0">
                <a:latin typeface="Times New Roman"/>
                <a:ea typeface="標楷體"/>
                <a:cs typeface="Times New Roman"/>
              </a:rPr>
              <a:t>貳</a:t>
            </a:r>
            <a:r>
              <a:rPr kumimoji="1" lang="zh-TW" altLang="en-US" dirty="0" smtClean="0">
                <a:latin typeface="Times New Roman"/>
                <a:ea typeface="標楷體"/>
                <a:cs typeface="Times New Roman"/>
              </a:rPr>
              <a:t>、大法官解釋</a:t>
            </a:r>
            <a:endParaRPr kumimoji="1" lang="zh-TW" altLang="en-US" dirty="0">
              <a:latin typeface="Times New Roman"/>
              <a:ea typeface="標楷體"/>
              <a:cs typeface="Times New Roman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36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二、釋字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第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656 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號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(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新新聞案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)</a:t>
            </a:r>
            <a:endParaRPr kumimoji="1"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標楷體"/>
              <a:cs typeface="Times New Roman"/>
            </a:endParaRPr>
          </a:p>
          <a:p>
            <a:pPr lvl="1">
              <a:lnSpc>
                <a:spcPct val="100000"/>
              </a:lnSpc>
            </a:pPr>
            <a:r>
              <a:rPr kumimoji="1" lang="zh-TW" altLang="en-US" dirty="0" smtClean="0">
                <a:latin typeface="Times New Roman"/>
                <a:ea typeface="標楷體"/>
                <a:cs typeface="Times New Roman"/>
              </a:rPr>
              <a:t>許宗力大法官部分協同意見書</a:t>
            </a:r>
            <a:endParaRPr kumimoji="1" lang="en-US" altLang="zh-TW" dirty="0">
              <a:latin typeface="Times New Roman"/>
              <a:ea typeface="標楷體"/>
              <a:cs typeface="Times New Roman"/>
            </a:endParaRPr>
          </a:p>
          <a:p>
            <a:pPr lvl="2" algn="just">
              <a:lnSpc>
                <a:spcPct val="100000"/>
              </a:lnSpc>
            </a:pPr>
            <a:r>
              <a:rPr lang="zh-TW" altLang="en-US" dirty="0" smtClean="0">
                <a:latin typeface="Times New Roman"/>
                <a:ea typeface="標楷體" charset="0"/>
                <a:cs typeface="Times New Roman"/>
              </a:rPr>
              <a:t>「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或以為大法官</a:t>
            </a:r>
            <a:r>
              <a:rPr lang="en-US" altLang="zh-TW" dirty="0">
                <a:latin typeface="Times New Roman"/>
                <a:ea typeface="標楷體" charset="0"/>
                <a:cs typeface="Times New Roman"/>
              </a:rPr>
              <a:t>……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業已進入個案法律適用</a:t>
            </a:r>
            <a:r>
              <a:rPr lang="en-US" altLang="zh-TW" dirty="0">
                <a:latin typeface="Times New Roman"/>
                <a:ea typeface="標楷體" charset="0"/>
                <a:cs typeface="Times New Roman"/>
              </a:rPr>
              <a:t>……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因此有侵犯普通法院審判權之嫌。實則</a:t>
            </a:r>
            <a:r>
              <a:rPr lang="en-US" altLang="zh-TW" dirty="0">
                <a:latin typeface="Times New Roman"/>
                <a:ea typeface="標楷體" charset="0"/>
                <a:cs typeface="Times New Roman"/>
              </a:rPr>
              <a:t>……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大法官行使法律違憲審查權，原本就有必要先行瞭解系爭法律之意義，要瞭解法律不能不解釋法律，而在解釋法律階段根據憲法保障基本權之意旨作法益權衡，正是所謂</a:t>
            </a:r>
            <a:r>
              <a:rPr lang="zh-TW" altLang="en-US" b="1" u="sng" dirty="0">
                <a:latin typeface="Times New Roman"/>
                <a:ea typeface="標楷體" charset="0"/>
                <a:cs typeface="Times New Roman"/>
              </a:rPr>
              <a:t>「憲法取向之法律解釋」</a:t>
            </a:r>
            <a:r>
              <a:rPr lang="en-US" altLang="zh-TW" dirty="0">
                <a:latin typeface="Times New Roman"/>
                <a:ea typeface="標楷體" charset="0"/>
                <a:cs typeface="Times New Roman"/>
              </a:rPr>
              <a:t>……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」</a:t>
            </a: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2400" dirty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1600" b="1" u="sng" dirty="0">
              <a:latin typeface="Times New Roman"/>
              <a:ea typeface="標楷體"/>
              <a:cs typeface="Times New Roman"/>
            </a:endParaRPr>
          </a:p>
          <a:p>
            <a:pPr marL="914400" lvl="2" indent="0">
              <a:lnSpc>
                <a:spcPct val="100000"/>
              </a:lnSpc>
              <a:buNone/>
            </a:pPr>
            <a:endParaRPr lang="zh-TW" altLang="en-US" sz="28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kumimoji="1" lang="en-US" altLang="zh-TW" dirty="0">
              <a:latin typeface="Times New Roman"/>
              <a:ea typeface="標楷體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751502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93687"/>
            <a:ext cx="8229600" cy="769541"/>
          </a:xfrm>
        </p:spPr>
        <p:txBody>
          <a:bodyPr>
            <a:noAutofit/>
          </a:bodyPr>
          <a:lstStyle/>
          <a:p>
            <a:pPr lvl="0"/>
            <a:r>
              <a:rPr kumimoji="1" lang="zh-TW" altLang="en-US" dirty="0">
                <a:latin typeface="Times New Roman"/>
                <a:ea typeface="標楷體"/>
                <a:cs typeface="Times New Roman"/>
              </a:rPr>
              <a:t>貳</a:t>
            </a:r>
            <a:r>
              <a:rPr kumimoji="1" lang="zh-TW" altLang="en-US" dirty="0" smtClean="0">
                <a:latin typeface="Times New Roman"/>
                <a:ea typeface="標楷體"/>
                <a:cs typeface="Times New Roman"/>
              </a:rPr>
              <a:t>、大法官解釋</a:t>
            </a:r>
            <a:endParaRPr kumimoji="1" lang="zh-TW" altLang="en-US" dirty="0">
              <a:latin typeface="Times New Roman"/>
              <a:ea typeface="標楷體"/>
              <a:cs typeface="Times New Roman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36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二、釋字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第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656 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號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(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新新聞案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)</a:t>
            </a:r>
            <a:endParaRPr kumimoji="1"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標楷體"/>
              <a:cs typeface="Times New Roman"/>
            </a:endParaRPr>
          </a:p>
          <a:p>
            <a:pPr lvl="1">
              <a:lnSpc>
                <a:spcPct val="100000"/>
              </a:lnSpc>
            </a:pPr>
            <a:r>
              <a:rPr kumimoji="1" lang="zh-TW" altLang="en-US" dirty="0" smtClean="0">
                <a:latin typeface="Times New Roman"/>
                <a:ea typeface="標楷體"/>
                <a:cs typeface="Times New Roman"/>
              </a:rPr>
              <a:t>許宗力大法官部分協同意見書</a:t>
            </a:r>
            <a:endParaRPr kumimoji="1" lang="en-US" altLang="zh-TW" dirty="0" smtClean="0">
              <a:latin typeface="Times New Roman"/>
              <a:ea typeface="標楷體"/>
              <a:cs typeface="Times New Roman"/>
            </a:endParaRPr>
          </a:p>
          <a:p>
            <a:pPr lvl="2" algn="just">
              <a:lnSpc>
                <a:spcPct val="100000"/>
              </a:lnSpc>
            </a:pPr>
            <a:r>
              <a:rPr lang="zh-TW" altLang="en-US" dirty="0">
                <a:latin typeface="Times New Roman"/>
                <a:ea typeface="標楷體"/>
                <a:cs typeface="Times New Roman"/>
              </a:rPr>
              <a:t>「道歉如係</a:t>
            </a:r>
            <a:r>
              <a:rPr lang="zh-TW" altLang="en-US" b="1" u="sng" dirty="0">
                <a:latin typeface="Times New Roman"/>
                <a:ea typeface="標楷體"/>
                <a:cs typeface="Times New Roman"/>
              </a:rPr>
              <a:t>出於公權力所迫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，並在</a:t>
            </a:r>
            <a:r>
              <a:rPr lang="zh-TW" altLang="en-US" b="1" u="sng" dirty="0">
                <a:latin typeface="Times New Roman"/>
                <a:ea typeface="標楷體"/>
                <a:cs typeface="Times New Roman"/>
              </a:rPr>
              <a:t>公開場合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為之，則道歉人受影響的，就不僅僅是</a:t>
            </a:r>
            <a:r>
              <a:rPr lang="zh-TW" altLang="en-US" b="1" u="sng" dirty="0">
                <a:latin typeface="Times New Roman"/>
                <a:ea typeface="標楷體"/>
                <a:cs typeface="Times New Roman"/>
              </a:rPr>
              <a:t>不表意自由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，也因令其感到屈辱，還包括</a:t>
            </a:r>
            <a:r>
              <a:rPr lang="zh-TW" altLang="en-US" b="1" u="sng" dirty="0">
                <a:latin typeface="Times New Roman"/>
                <a:ea typeface="標楷體"/>
                <a:cs typeface="Times New Roman"/>
              </a:rPr>
              <a:t>人格尊嚴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，且所涉內容如涉及倫理對錯的良心問題，甚至還涉及</a:t>
            </a:r>
            <a:r>
              <a:rPr lang="zh-TW" altLang="en-US" b="1" u="sng" dirty="0">
                <a:latin typeface="Times New Roman"/>
                <a:ea typeface="標楷體"/>
                <a:cs typeface="Times New Roman"/>
              </a:rPr>
              <a:t>良心自由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。故</a:t>
            </a:r>
            <a:r>
              <a:rPr lang="en-US" altLang="zh-TW" dirty="0">
                <a:latin typeface="Times New Roman"/>
                <a:ea typeface="標楷體"/>
                <a:cs typeface="Times New Roman"/>
              </a:rPr>
              <a:t>……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強迫人民登報公開道歉，即涉及</a:t>
            </a:r>
            <a:r>
              <a:rPr lang="zh-TW" altLang="en-US" b="1" u="sng" dirty="0">
                <a:latin typeface="Times New Roman"/>
                <a:ea typeface="標楷體"/>
                <a:cs typeface="Times New Roman"/>
              </a:rPr>
              <a:t>基本權衝突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，也就是被害人一方的</a:t>
            </a:r>
            <a:r>
              <a:rPr lang="zh-TW" altLang="en-US" b="1" u="sng" dirty="0">
                <a:latin typeface="Times New Roman"/>
                <a:ea typeface="標楷體"/>
                <a:cs typeface="Times New Roman"/>
              </a:rPr>
              <a:t>名譽權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，以及加害人一方</a:t>
            </a:r>
            <a:r>
              <a:rPr lang="zh-TW" altLang="en-US" b="1" u="sng" dirty="0">
                <a:latin typeface="Times New Roman"/>
                <a:ea typeface="標楷體"/>
                <a:cs typeface="Times New Roman"/>
              </a:rPr>
              <a:t>不表意自由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、</a:t>
            </a:r>
            <a:r>
              <a:rPr lang="zh-TW" altLang="en-US" b="1" u="sng" dirty="0">
                <a:latin typeface="Times New Roman"/>
                <a:ea typeface="標楷體"/>
                <a:cs typeface="Times New Roman"/>
              </a:rPr>
              <a:t>人格權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，乃至</a:t>
            </a:r>
            <a:r>
              <a:rPr lang="zh-TW" altLang="en-US" b="1" u="sng" dirty="0">
                <a:latin typeface="Times New Roman"/>
                <a:ea typeface="標楷體"/>
                <a:cs typeface="Times New Roman"/>
              </a:rPr>
              <a:t>良心自由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雙方間衝突的問題。」</a:t>
            </a: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2400" dirty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1600" b="1" u="sng" dirty="0">
              <a:latin typeface="Times New Roman"/>
              <a:ea typeface="標楷體"/>
              <a:cs typeface="Times New Roman"/>
            </a:endParaRPr>
          </a:p>
          <a:p>
            <a:pPr marL="914400" lvl="2" indent="0">
              <a:lnSpc>
                <a:spcPct val="100000"/>
              </a:lnSpc>
              <a:buNone/>
            </a:pPr>
            <a:endParaRPr lang="zh-TW" altLang="en-US" sz="28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kumimoji="1" lang="en-US" altLang="zh-TW" dirty="0">
              <a:latin typeface="Times New Roman"/>
              <a:ea typeface="標楷體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322573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93687"/>
            <a:ext cx="8229600" cy="769541"/>
          </a:xfrm>
        </p:spPr>
        <p:txBody>
          <a:bodyPr>
            <a:noAutofit/>
          </a:bodyPr>
          <a:lstStyle/>
          <a:p>
            <a:pPr lvl="0"/>
            <a:r>
              <a:rPr kumimoji="1" lang="zh-TW" altLang="en-US" dirty="0">
                <a:latin typeface="Times New Roman"/>
                <a:ea typeface="標楷體" panose="03000509000000000000" pitchFamily="65" charset="-120"/>
                <a:cs typeface="Times New Roman"/>
              </a:rPr>
              <a:t>貳</a:t>
            </a:r>
            <a:r>
              <a:rPr kumimoji="1" lang="zh-TW" altLang="en-US" dirty="0" smtClean="0">
                <a:latin typeface="Times New Roman"/>
                <a:ea typeface="標楷體" panose="03000509000000000000" pitchFamily="65" charset="-120"/>
                <a:cs typeface="Times New Roman"/>
              </a:rPr>
              <a:t>、大法官解釋</a:t>
            </a:r>
            <a:endParaRPr kumimoji="1" lang="zh-TW" altLang="en-US" dirty="0">
              <a:latin typeface="Times New Roman"/>
              <a:ea typeface="標楷體" panose="03000509000000000000" pitchFamily="65" charset="-120"/>
              <a:cs typeface="Times New Roman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36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二、釋字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第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656 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號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(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新新聞案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)</a:t>
            </a:r>
            <a:endParaRPr kumimoji="1"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標楷體"/>
              <a:cs typeface="Times New Roman"/>
            </a:endParaRPr>
          </a:p>
          <a:p>
            <a:pPr lvl="1">
              <a:lnSpc>
                <a:spcPct val="100000"/>
              </a:lnSpc>
            </a:pPr>
            <a:r>
              <a:rPr kumimoji="1" lang="zh-TW" altLang="en-US" dirty="0" smtClean="0">
                <a:latin typeface="Times New Roman"/>
                <a:cs typeface="Times New Roman"/>
              </a:rPr>
              <a:t>許宗力大法官部分協同意見書</a:t>
            </a:r>
            <a:endParaRPr kumimoji="1" lang="en-US" altLang="zh-TW" dirty="0" smtClean="0">
              <a:latin typeface="Times New Roman"/>
              <a:cs typeface="Times New Roman"/>
            </a:endParaRPr>
          </a:p>
          <a:p>
            <a:pPr lvl="2" algn="just">
              <a:lnSpc>
                <a:spcPct val="100000"/>
              </a:lnSpc>
            </a:pP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「以</a:t>
            </a:r>
            <a:r>
              <a:rPr lang="zh-TW" altLang="en-US" b="1" u="sng" dirty="0">
                <a:latin typeface="Times New Roman"/>
                <a:ea typeface="標楷體" charset="0"/>
                <a:cs typeface="Times New Roman"/>
              </a:rPr>
              <a:t>強迫登報公開道歉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作為</a:t>
            </a:r>
            <a:r>
              <a:rPr lang="en-US" altLang="zh-TW" dirty="0">
                <a:latin typeface="Times New Roman"/>
                <a:ea typeface="標楷體" charset="0"/>
                <a:cs typeface="Times New Roman"/>
              </a:rPr>
              <a:t>『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回復名譽之適當處分</a:t>
            </a:r>
            <a:r>
              <a:rPr lang="en-US" altLang="zh-TW" dirty="0">
                <a:latin typeface="Times New Roman"/>
                <a:ea typeface="標楷體" charset="0"/>
                <a:cs typeface="Times New Roman"/>
              </a:rPr>
              <a:t>』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之一種，本席認為明顯不是在對雙方基本權盡可能兼顧，盡可能都傷害最小的前提下，所作出之適當調和，而是</a:t>
            </a:r>
            <a:r>
              <a:rPr lang="zh-TW" altLang="en-US" b="1" u="sng" dirty="0">
                <a:latin typeface="Times New Roman"/>
                <a:ea typeface="標楷體" charset="0"/>
                <a:cs typeface="Times New Roman"/>
              </a:rPr>
              <a:t>明顯錯誤、違憲的利益衡量</a:t>
            </a:r>
            <a:r>
              <a:rPr lang="en-US" altLang="zh-TW" dirty="0">
                <a:latin typeface="Times New Roman"/>
                <a:ea typeface="標楷體" charset="0"/>
                <a:cs typeface="Times New Roman"/>
              </a:rPr>
              <a:t>……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副作用實在太大、太強</a:t>
            </a:r>
            <a:r>
              <a:rPr lang="en-US" altLang="zh-TW" dirty="0">
                <a:latin typeface="Times New Roman"/>
                <a:ea typeface="標楷體" charset="0"/>
                <a:cs typeface="Times New Roman"/>
              </a:rPr>
              <a:t>……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因具有心理上、精神上與道德上的公開懲罰功能，使加害人受到類似</a:t>
            </a:r>
            <a:r>
              <a:rPr lang="zh-TW" altLang="en-US" b="1" u="sng" dirty="0">
                <a:latin typeface="Times New Roman"/>
                <a:ea typeface="標楷體" charset="0"/>
                <a:cs typeface="Times New Roman"/>
              </a:rPr>
              <a:t>遊街示眾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的屈辱，嚴重打擊其人格尊嚴</a:t>
            </a:r>
            <a:r>
              <a:rPr lang="en-US" altLang="zh-TW" dirty="0">
                <a:latin typeface="Times New Roman"/>
                <a:ea typeface="標楷體" charset="0"/>
                <a:cs typeface="Times New Roman"/>
              </a:rPr>
              <a:t>……</a:t>
            </a:r>
            <a:r>
              <a:rPr lang="zh-TW" altLang="en-US" dirty="0">
                <a:latin typeface="Times New Roman"/>
                <a:ea typeface="標楷體" charset="0"/>
                <a:cs typeface="Times New Roman"/>
              </a:rPr>
              <a:t>」</a:t>
            </a: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Heiti TC Light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 charset="0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2400" dirty="0">
              <a:latin typeface="Times New Roman"/>
              <a:ea typeface="標楷體" charset="0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1600" b="1" u="sng" dirty="0">
              <a:latin typeface="Times New Roman"/>
              <a:ea typeface="標楷體" charset="0"/>
              <a:cs typeface="Times New Roman"/>
            </a:endParaRPr>
          </a:p>
          <a:p>
            <a:pPr marL="914400" lvl="2" indent="0">
              <a:lnSpc>
                <a:spcPct val="100000"/>
              </a:lnSpc>
              <a:buNone/>
            </a:pPr>
            <a:endParaRPr lang="zh-TW" altLang="en-US" sz="2800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Heiti TC Light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kumimoji="1" lang="en-US" altLang="zh-TW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872046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93687"/>
            <a:ext cx="8229600" cy="769541"/>
          </a:xfrm>
        </p:spPr>
        <p:txBody>
          <a:bodyPr>
            <a:noAutofit/>
          </a:bodyPr>
          <a:lstStyle/>
          <a:p>
            <a:pPr lvl="0"/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微軟正黑體"/>
              </a:rPr>
              <a:t>貳</a:t>
            </a:r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微軟正黑體"/>
              </a:rPr>
              <a:t>、大法官解釋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  <a:cs typeface="微軟正黑體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36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二、釋字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第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656 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號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(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新新聞案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)</a:t>
            </a:r>
            <a:endParaRPr kumimoji="1"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標楷體"/>
              <a:cs typeface="Times New Roman"/>
            </a:endParaRPr>
          </a:p>
          <a:p>
            <a:pPr lvl="1">
              <a:lnSpc>
                <a:spcPct val="100000"/>
              </a:lnSpc>
            </a:pPr>
            <a:r>
              <a:rPr kumimoji="1"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許宗力大法官部分協同意見書</a:t>
            </a:r>
            <a:endParaRPr kumimoji="1"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2">
              <a:lnSpc>
                <a:spcPct val="100000"/>
              </a:lnSpc>
            </a:pPr>
            <a:r>
              <a:rPr lang="zh-TW" altLang="en-US" dirty="0">
                <a:latin typeface="標楷體" charset="0"/>
                <a:ea typeface="標楷體" charset="0"/>
                <a:cs typeface="標楷體" charset="0"/>
              </a:rPr>
              <a:t>「強迫</a:t>
            </a:r>
            <a:r>
              <a:rPr lang="en-US" altLang="zh-TW" dirty="0">
                <a:latin typeface="標楷體" charset="0"/>
                <a:ea typeface="標楷體" charset="0"/>
                <a:cs typeface="標楷體" charset="0"/>
              </a:rPr>
              <a:t>……</a:t>
            </a:r>
            <a:r>
              <a:rPr lang="zh-TW" altLang="en-US" dirty="0">
                <a:latin typeface="標楷體" charset="0"/>
                <a:ea typeface="標楷體" charset="0"/>
                <a:cs typeface="標楷體" charset="0"/>
              </a:rPr>
              <a:t>登報道歉</a:t>
            </a:r>
            <a:r>
              <a:rPr lang="en-US" altLang="zh-TW" dirty="0">
                <a:latin typeface="標楷體" charset="0"/>
                <a:ea typeface="標楷體" charset="0"/>
                <a:cs typeface="標楷體" charset="0"/>
              </a:rPr>
              <a:t>……</a:t>
            </a:r>
            <a:r>
              <a:rPr lang="zh-TW" altLang="en-US" dirty="0">
                <a:latin typeface="標楷體" charset="0"/>
                <a:ea typeface="標楷體" charset="0"/>
                <a:cs typeface="標楷體" charset="0"/>
              </a:rPr>
              <a:t>與強迫</a:t>
            </a:r>
            <a:r>
              <a:rPr lang="en-US" altLang="zh-TW" dirty="0">
                <a:latin typeface="標楷體" charset="0"/>
                <a:ea typeface="標楷體" charset="0"/>
                <a:cs typeface="標楷體" charset="0"/>
              </a:rPr>
              <a:t>……</a:t>
            </a:r>
            <a:r>
              <a:rPr lang="zh-TW" altLang="en-US" dirty="0">
                <a:latin typeface="標楷體" charset="0"/>
                <a:ea typeface="標楷體" charset="0"/>
                <a:cs typeface="標楷體" charset="0"/>
              </a:rPr>
              <a:t>披掛</a:t>
            </a:r>
            <a:r>
              <a:rPr lang="en-US" altLang="zh-TW" dirty="0">
                <a:latin typeface="標楷體" charset="0"/>
                <a:ea typeface="標楷體" charset="0"/>
                <a:cs typeface="標楷體" charset="0"/>
              </a:rPr>
              <a:t>『</a:t>
            </a:r>
            <a:r>
              <a:rPr lang="zh-TW" altLang="en-US" dirty="0">
                <a:latin typeface="標楷體" charset="0"/>
                <a:ea typeface="標楷體" charset="0"/>
                <a:cs typeface="標楷體" charset="0"/>
              </a:rPr>
              <a:t>我錯了，我道歉</a:t>
            </a:r>
            <a:r>
              <a:rPr lang="en-US" altLang="zh-TW" dirty="0">
                <a:latin typeface="標楷體" charset="0"/>
                <a:ea typeface="標楷體" charset="0"/>
                <a:cs typeface="標楷體" charset="0"/>
              </a:rPr>
              <a:t>』</a:t>
            </a:r>
            <a:r>
              <a:rPr lang="zh-TW" altLang="en-US" dirty="0">
                <a:latin typeface="標楷體" charset="0"/>
                <a:ea typeface="標楷體" charset="0"/>
                <a:cs typeface="標楷體" charset="0"/>
              </a:rPr>
              <a:t>的牌子站在街口，或手拿擴音器，對著大庭廣眾宣讀</a:t>
            </a:r>
            <a:r>
              <a:rPr lang="en-US" altLang="zh-TW" dirty="0">
                <a:latin typeface="標楷體" charset="0"/>
                <a:ea typeface="標楷體" charset="0"/>
                <a:cs typeface="標楷體" charset="0"/>
              </a:rPr>
              <a:t>『</a:t>
            </a:r>
            <a:r>
              <a:rPr lang="zh-TW" altLang="en-US" dirty="0">
                <a:latin typeface="標楷體" charset="0"/>
                <a:ea typeface="標楷體" charset="0"/>
                <a:cs typeface="標楷體" charset="0"/>
              </a:rPr>
              <a:t>我錯了，我道歉</a:t>
            </a:r>
            <a:r>
              <a:rPr lang="en-US" altLang="zh-TW" dirty="0">
                <a:latin typeface="標楷體" charset="0"/>
                <a:ea typeface="標楷體" charset="0"/>
                <a:cs typeface="標楷體" charset="0"/>
              </a:rPr>
              <a:t>』</a:t>
            </a:r>
            <a:r>
              <a:rPr lang="zh-TW" altLang="en-US" dirty="0">
                <a:latin typeface="標楷體" charset="0"/>
                <a:ea typeface="標楷體" charset="0"/>
                <a:cs typeface="標楷體" charset="0"/>
              </a:rPr>
              <a:t>的聲明</a:t>
            </a:r>
            <a:r>
              <a:rPr lang="en-US" altLang="zh-TW" dirty="0">
                <a:latin typeface="標楷體" charset="0"/>
                <a:ea typeface="標楷體" charset="0"/>
                <a:cs typeface="標楷體" charset="0"/>
              </a:rPr>
              <a:t>……</a:t>
            </a:r>
            <a:r>
              <a:rPr lang="zh-TW" altLang="en-US" dirty="0">
                <a:latin typeface="標楷體" charset="0"/>
                <a:ea typeface="標楷體" charset="0"/>
                <a:cs typeface="標楷體" charset="0"/>
              </a:rPr>
              <a:t>無本質上的不同</a:t>
            </a:r>
            <a:r>
              <a:rPr lang="en-US" altLang="zh-TW" dirty="0">
                <a:latin typeface="標楷體" charset="0"/>
                <a:ea typeface="標楷體" charset="0"/>
                <a:cs typeface="標楷體" charset="0"/>
              </a:rPr>
              <a:t>……</a:t>
            </a:r>
            <a:r>
              <a:rPr lang="zh-TW" altLang="en-US" dirty="0">
                <a:latin typeface="標楷體" charset="0"/>
                <a:ea typeface="標楷體" charset="0"/>
                <a:cs typeface="標楷體" charset="0"/>
              </a:rPr>
              <a:t>於尊重</a:t>
            </a:r>
            <a:r>
              <a:rPr lang="zh-TW" altLang="en-US" b="1" u="sng" dirty="0">
                <a:latin typeface="標楷體" charset="0"/>
                <a:ea typeface="標楷體" charset="0"/>
                <a:cs typeface="標楷體" charset="0"/>
              </a:rPr>
              <a:t>人格尊嚴</a:t>
            </a:r>
            <a:r>
              <a:rPr lang="zh-TW" altLang="en-US" dirty="0">
                <a:latin typeface="標楷體" charset="0"/>
                <a:ea typeface="標楷體" charset="0"/>
                <a:cs typeface="標楷體" charset="0"/>
              </a:rPr>
              <a:t>的現代文明社會，實難想像還有存在空間</a:t>
            </a:r>
            <a:r>
              <a:rPr lang="en-US" altLang="zh-TW" dirty="0">
                <a:latin typeface="標楷體" charset="0"/>
                <a:ea typeface="標楷體" charset="0"/>
                <a:cs typeface="標楷體" charset="0"/>
              </a:rPr>
              <a:t>……</a:t>
            </a:r>
            <a:r>
              <a:rPr lang="zh-TW" altLang="en-US" dirty="0">
                <a:latin typeface="標楷體" charset="0"/>
                <a:ea typeface="標楷體" charset="0"/>
                <a:cs typeface="標楷體" charset="0"/>
              </a:rPr>
              <a:t>這種道歉啟事的刊登，絕多數不知情的閱讀大眾無不以為是加害人所親為的書面道歉，實情卻不是，就結果言實與</a:t>
            </a:r>
            <a:r>
              <a:rPr lang="zh-TW" altLang="en-US" b="1" u="sng" dirty="0">
                <a:latin typeface="標楷體" charset="0"/>
                <a:ea typeface="標楷體" charset="0"/>
                <a:cs typeface="標楷體" charset="0"/>
              </a:rPr>
              <a:t>欺騙大眾</a:t>
            </a:r>
            <a:r>
              <a:rPr lang="zh-TW" altLang="en-US" dirty="0">
                <a:latin typeface="標楷體" charset="0"/>
                <a:ea typeface="標楷體" charset="0"/>
                <a:cs typeface="標楷體" charset="0"/>
              </a:rPr>
              <a:t>無異，像這種</a:t>
            </a:r>
            <a:r>
              <a:rPr lang="zh-TW" altLang="en-US" b="1" u="sng" dirty="0">
                <a:latin typeface="標楷體" charset="0"/>
                <a:ea typeface="標楷體" charset="0"/>
                <a:cs typeface="標楷體" charset="0"/>
              </a:rPr>
              <a:t>自欺欺人</a:t>
            </a:r>
            <a:r>
              <a:rPr lang="zh-TW" altLang="en-US" dirty="0">
                <a:latin typeface="標楷體" charset="0"/>
                <a:ea typeface="標楷體" charset="0"/>
                <a:cs typeface="標楷體" charset="0"/>
              </a:rPr>
              <a:t>的行徑</a:t>
            </a:r>
            <a:r>
              <a:rPr lang="zh-TW" altLang="en-US" dirty="0" smtClean="0">
                <a:latin typeface="標楷體" charset="0"/>
                <a:ea typeface="標楷體" charset="0"/>
                <a:cs typeface="標楷體" charset="0"/>
              </a:rPr>
              <a:t>，</a:t>
            </a:r>
            <a:r>
              <a:rPr lang="zh-TW" altLang="en-US" dirty="0">
                <a:latin typeface="標楷體" charset="0"/>
                <a:ea typeface="標楷體" charset="0"/>
                <a:cs typeface="標楷體" charset="0"/>
              </a:rPr>
              <a:t>本席亦難想像是一崇奉憲政主義之文明國家所當為。 </a:t>
            </a:r>
            <a:r>
              <a:rPr lang="zh-TW" altLang="en-US" dirty="0" smtClean="0">
                <a:latin typeface="標楷體" charset="0"/>
                <a:ea typeface="標楷體" charset="0"/>
                <a:cs typeface="標楷體" charset="0"/>
              </a:rPr>
              <a:t>」</a:t>
            </a:r>
            <a:endParaRPr lang="zh-TW" altLang="en-US" sz="2200" dirty="0">
              <a:latin typeface="標楷體" charset="0"/>
              <a:ea typeface="標楷體" charset="0"/>
              <a:cs typeface="標楷體" charset="0"/>
            </a:endParaRPr>
          </a:p>
          <a:p>
            <a:pPr lvl="3">
              <a:lnSpc>
                <a:spcPct val="100000"/>
              </a:lnSpc>
            </a:pPr>
            <a:endParaRPr lang="zh-TW" altLang="en-US" sz="2400" dirty="0">
              <a:latin typeface="標楷體" charset="0"/>
              <a:ea typeface="標楷體" charset="0"/>
              <a:cs typeface="標楷體" charset="0"/>
            </a:endParaRPr>
          </a:p>
          <a:p>
            <a:pPr lvl="3">
              <a:lnSpc>
                <a:spcPct val="100000"/>
              </a:lnSpc>
            </a:pPr>
            <a:endParaRPr lang="zh-TW" altLang="en-US" sz="1600" b="1" u="sng" dirty="0">
              <a:latin typeface="標楷體" charset="0"/>
              <a:ea typeface="標楷體" charset="0"/>
              <a:cs typeface="標楷體" charset="0"/>
            </a:endParaRPr>
          </a:p>
          <a:p>
            <a:pPr marL="914400" lvl="2" indent="0">
              <a:lnSpc>
                <a:spcPct val="100000"/>
              </a:lnSpc>
              <a:buNone/>
            </a:pPr>
            <a:endParaRPr lang="zh-TW" altLang="en-US" sz="2800" dirty="0">
              <a:latin typeface="標楷體" charset="0"/>
              <a:ea typeface="標楷體" charset="0"/>
              <a:cs typeface="標楷體" charset="0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標楷體" charset="0"/>
              <a:ea typeface="標楷體" charset="0"/>
              <a:cs typeface="標楷體" charset="0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Heiti TC Light"/>
              <a:ea typeface="Heiti TC Light"/>
              <a:cs typeface="Heiti TC Light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標楷體" charset="0"/>
              <a:ea typeface="標楷體" charset="0"/>
              <a:cs typeface="標楷體" charset="0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標楷體" charset="0"/>
              <a:ea typeface="標楷體" charset="0"/>
              <a:cs typeface="標楷體" charset="0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標楷體" charset="0"/>
              <a:ea typeface="標楷體" charset="0"/>
              <a:cs typeface="標楷體" charset="0"/>
            </a:endParaRPr>
          </a:p>
          <a:p>
            <a:pPr lvl="2">
              <a:lnSpc>
                <a:spcPct val="100000"/>
              </a:lnSpc>
            </a:pPr>
            <a:endParaRPr kumimoji="1"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037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93687"/>
            <a:ext cx="8229600" cy="769541"/>
          </a:xfrm>
        </p:spPr>
        <p:txBody>
          <a:bodyPr>
            <a:noAutofit/>
          </a:bodyPr>
          <a:lstStyle/>
          <a:p>
            <a:pPr lvl="0"/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微軟正黑體"/>
              </a:rPr>
              <a:t>貳</a:t>
            </a:r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微軟正黑體"/>
              </a:rPr>
              <a:t>、大法官解釋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  <a:cs typeface="微軟正黑體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36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二、釋字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第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656 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號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(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新新聞案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)</a:t>
            </a:r>
            <a:endParaRPr kumimoji="1"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標楷體"/>
              <a:cs typeface="Times New Roman"/>
            </a:endParaRPr>
          </a:p>
          <a:p>
            <a:pPr lvl="1">
              <a:lnSpc>
                <a:spcPct val="100000"/>
              </a:lnSpc>
            </a:pPr>
            <a:r>
              <a:rPr kumimoji="1"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許宗力大法官部分協同意見書</a:t>
            </a:r>
            <a:endParaRPr kumimoji="1"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2">
              <a:lnSpc>
                <a:spcPct val="100000"/>
              </a:lnSpc>
            </a:pPr>
            <a:r>
              <a:rPr lang="zh-TW" altLang="en-US" dirty="0">
                <a:latin typeface="標楷體" charset="0"/>
                <a:ea typeface="標楷體" charset="0"/>
                <a:cs typeface="標楷體" charset="0"/>
              </a:rPr>
              <a:t>「本席對強迫登報道歉固有所批評，但不代表本席反對道歉</a:t>
            </a:r>
            <a:r>
              <a:rPr lang="en-US" altLang="zh-TW" dirty="0">
                <a:latin typeface="標楷體" charset="0"/>
                <a:ea typeface="標楷體" charset="0"/>
                <a:cs typeface="標楷體" charset="0"/>
              </a:rPr>
              <a:t>……</a:t>
            </a:r>
            <a:r>
              <a:rPr lang="zh-TW" altLang="en-US" dirty="0">
                <a:latin typeface="標楷體" charset="0"/>
                <a:ea typeface="標楷體" charset="0"/>
                <a:cs typeface="標楷體" charset="0"/>
              </a:rPr>
              <a:t>本席把</a:t>
            </a:r>
            <a:r>
              <a:rPr lang="zh-TW" altLang="en-US" b="1" u="sng" dirty="0">
                <a:latin typeface="標楷體" charset="0"/>
                <a:ea typeface="標楷體" charset="0"/>
                <a:cs typeface="標楷體" charset="0"/>
              </a:rPr>
              <a:t>道歉</a:t>
            </a:r>
            <a:r>
              <a:rPr lang="zh-TW" altLang="en-US" dirty="0">
                <a:latin typeface="標楷體" charset="0"/>
                <a:ea typeface="標楷體" charset="0"/>
                <a:cs typeface="標楷體" charset="0"/>
              </a:rPr>
              <a:t>界定為一種</a:t>
            </a:r>
            <a:r>
              <a:rPr lang="zh-TW" altLang="en-US" b="1" u="sng" dirty="0">
                <a:latin typeface="標楷體" charset="0"/>
                <a:ea typeface="標楷體" charset="0"/>
                <a:cs typeface="標楷體" charset="0"/>
              </a:rPr>
              <a:t>道德層次</a:t>
            </a:r>
            <a:r>
              <a:rPr lang="zh-TW" altLang="en-US" dirty="0">
                <a:latin typeface="標楷體" charset="0"/>
                <a:ea typeface="標楷體" charset="0"/>
                <a:cs typeface="標楷體" charset="0"/>
              </a:rPr>
              <a:t>的義務，認為道歉只能靠教育、靠勸說來促使實踐，在行為人不認為自己有錯，而拒絕道歉的情況下，並不宜由國家介入，強制其履行</a:t>
            </a:r>
            <a:r>
              <a:rPr lang="en-US" altLang="zh-TW" dirty="0">
                <a:latin typeface="標楷體" charset="0"/>
                <a:ea typeface="標楷體" charset="0"/>
                <a:cs typeface="標楷體" charset="0"/>
              </a:rPr>
              <a:t>……</a:t>
            </a:r>
            <a:r>
              <a:rPr lang="zh-TW" altLang="en-US" dirty="0">
                <a:latin typeface="標楷體" charset="0"/>
                <a:ea typeface="標楷體" charset="0"/>
                <a:cs typeface="標楷體" charset="0"/>
              </a:rPr>
              <a:t>啟動</a:t>
            </a:r>
            <a:r>
              <a:rPr lang="zh-TW" altLang="en-US" b="1" u="sng" dirty="0">
                <a:latin typeface="標楷體" charset="0"/>
                <a:ea typeface="標楷體" charset="0"/>
                <a:cs typeface="標楷體" charset="0"/>
              </a:rPr>
              <a:t>強迫登報公開道歉</a:t>
            </a:r>
            <a:r>
              <a:rPr lang="zh-TW" altLang="en-US" dirty="0">
                <a:latin typeface="標楷體" charset="0"/>
                <a:ea typeface="標楷體" charset="0"/>
                <a:cs typeface="標楷體" charset="0"/>
              </a:rPr>
              <a:t>此一</a:t>
            </a:r>
            <a:r>
              <a:rPr lang="zh-TW" altLang="en-US" b="1" u="sng" dirty="0">
                <a:latin typeface="標楷體" charset="0"/>
                <a:ea typeface="標楷體" charset="0"/>
                <a:cs typeface="標楷體" charset="0"/>
              </a:rPr>
              <a:t>最後手段</a:t>
            </a:r>
            <a:r>
              <a:rPr lang="zh-TW" altLang="en-US" dirty="0">
                <a:latin typeface="標楷體" charset="0"/>
                <a:ea typeface="標楷體" charset="0"/>
                <a:cs typeface="標楷體" charset="0"/>
              </a:rPr>
              <a:t>，</a:t>
            </a:r>
            <a:r>
              <a:rPr lang="zh-TW" altLang="en-US" b="1" u="sng" dirty="0">
                <a:latin typeface="標楷體" charset="0"/>
                <a:ea typeface="標楷體" charset="0"/>
                <a:cs typeface="標楷體" charset="0"/>
              </a:rPr>
              <a:t>現實上應該已不再可能</a:t>
            </a:r>
            <a:r>
              <a:rPr lang="zh-TW" altLang="en-US" dirty="0">
                <a:latin typeface="標楷體" charset="0"/>
                <a:ea typeface="標楷體" charset="0"/>
                <a:cs typeface="標楷體" charset="0"/>
              </a:rPr>
              <a:t>，即使還存有一絲絲可能性，原告與法院也須極盡舉證、說理的義務，相信可以逼使此一最後</a:t>
            </a:r>
            <a:r>
              <a:rPr lang="zh-TW" altLang="en-US" dirty="0">
                <a:solidFill>
                  <a:srgbClr val="000000"/>
                </a:solidFill>
                <a:latin typeface="標楷體" charset="0"/>
                <a:ea typeface="標楷體" charset="0"/>
                <a:cs typeface="標楷體" charset="0"/>
              </a:rPr>
              <a:t>手段的使用更趨嚴謹、慎重。」</a:t>
            </a: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Heiti TC Light"/>
              <a:ea typeface="Heiti TC Light"/>
              <a:cs typeface="Heiti TC Light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標楷體" charset="0"/>
              <a:ea typeface="標楷體" charset="0"/>
              <a:cs typeface="標楷體" charset="0"/>
            </a:endParaRPr>
          </a:p>
          <a:p>
            <a:pPr lvl="3">
              <a:lnSpc>
                <a:spcPct val="100000"/>
              </a:lnSpc>
            </a:pPr>
            <a:endParaRPr lang="zh-TW" altLang="en-US" sz="2400" dirty="0">
              <a:latin typeface="標楷體" charset="0"/>
              <a:ea typeface="標楷體" charset="0"/>
              <a:cs typeface="標楷體" charset="0"/>
            </a:endParaRPr>
          </a:p>
          <a:p>
            <a:pPr lvl="3">
              <a:lnSpc>
                <a:spcPct val="100000"/>
              </a:lnSpc>
            </a:pPr>
            <a:endParaRPr lang="zh-TW" altLang="en-US" sz="1600" b="1" u="sng" dirty="0">
              <a:latin typeface="標楷體" charset="0"/>
              <a:ea typeface="標楷體" charset="0"/>
              <a:cs typeface="標楷體" charset="0"/>
            </a:endParaRPr>
          </a:p>
          <a:p>
            <a:pPr marL="914400" lvl="2" indent="0">
              <a:lnSpc>
                <a:spcPct val="100000"/>
              </a:lnSpc>
              <a:buNone/>
            </a:pPr>
            <a:endParaRPr lang="zh-TW" altLang="en-US" sz="2800" dirty="0">
              <a:latin typeface="標楷體" charset="0"/>
              <a:ea typeface="標楷體" charset="0"/>
              <a:cs typeface="標楷體" charset="0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標楷體" charset="0"/>
              <a:ea typeface="標楷體" charset="0"/>
              <a:cs typeface="標楷體" charset="0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Heiti TC Light"/>
              <a:ea typeface="Heiti TC Light"/>
              <a:cs typeface="Heiti TC Light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標楷體" charset="0"/>
              <a:ea typeface="標楷體" charset="0"/>
              <a:cs typeface="標楷體" charset="0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標楷體" charset="0"/>
              <a:ea typeface="標楷體" charset="0"/>
              <a:cs typeface="標楷體" charset="0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標楷體" charset="0"/>
              <a:ea typeface="標楷體" charset="0"/>
              <a:cs typeface="標楷體" charset="0"/>
            </a:endParaRPr>
          </a:p>
          <a:p>
            <a:pPr lvl="2">
              <a:lnSpc>
                <a:spcPct val="100000"/>
              </a:lnSpc>
            </a:pPr>
            <a:endParaRPr kumimoji="1"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5605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>
                <a:latin typeface="標楷體"/>
                <a:ea typeface="標楷體"/>
                <a:cs typeface="標楷體"/>
              </a:rPr>
              <a:t>版權聲明</a:t>
            </a:r>
            <a:endParaRPr kumimoji="1" lang="zh-TW" altLang="en-US" dirty="0">
              <a:latin typeface="標楷體"/>
              <a:ea typeface="標楷體"/>
              <a:cs typeface="標楷體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1572352" y="1519721"/>
            <a:ext cx="2767830" cy="482400"/>
            <a:chOff x="1661252" y="1773721"/>
            <a:chExt cx="2767830" cy="482400"/>
          </a:xfrm>
        </p:grpSpPr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1069" y="1774418"/>
              <a:ext cx="831232" cy="4817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1252" y="1773721"/>
              <a:ext cx="850942" cy="48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6" descr="\\140.112.59.229\資源平台\資源平台\版權\版權ICON與範例\Creative Commens台灣2.5\icon_by-nc-sa.tiff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5863" y="1883016"/>
              <a:ext cx="823219" cy="28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5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9841415"/>
              </p:ext>
            </p:extLst>
          </p:nvPr>
        </p:nvGraphicFramePr>
        <p:xfrm>
          <a:off x="345975" y="1211491"/>
          <a:ext cx="8417025" cy="23932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492"/>
                <a:gridCol w="1406807"/>
                <a:gridCol w="975887"/>
                <a:gridCol w="5355839"/>
              </a:tblGrid>
              <a:tr h="2205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頁碼</a:t>
                      </a:r>
                      <a:endParaRPr lang="zh-TW" altLang="en-US" sz="12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1449" marR="91449" marT="25722" marB="25722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作品</a:t>
                      </a:r>
                      <a:endParaRPr lang="zh-TW" altLang="en-US" sz="12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1449" marR="91449" marT="25722" marB="25722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版權圖示</a:t>
                      </a:r>
                      <a:endParaRPr lang="zh-TW" altLang="en-US" sz="12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1449" marR="91449" marT="25722" marB="25722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標楷體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來源 </a:t>
                      </a:r>
                      <a:r>
                        <a:rPr lang="en-US" altLang="zh-TW" sz="12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zh-TW" altLang="en-US" sz="12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作者</a:t>
                      </a:r>
                      <a:endParaRPr lang="zh-TW" altLang="en-US" sz="12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1449" marR="91449" marT="25722" marB="25722" anchor="ctr"/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dirty="0" smtClean="0">
                          <a:latin typeface="Times New Roman"/>
                          <a:ea typeface="標楷體" panose="03000509000000000000" pitchFamily="65" charset="-120"/>
                          <a:cs typeface="Times New Roman"/>
                        </a:rPr>
                        <a:t>1-</a:t>
                      </a:r>
                      <a:r>
                        <a:rPr lang="en-US" altLang="zh-TW" sz="15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2</a:t>
                      </a:r>
                      <a:r>
                        <a:rPr lang="en-US" altLang="zh-TW" sz="1500" b="0" kern="1200" dirty="0" smtClean="0">
                          <a:solidFill>
                            <a:schemeClr val="dk1"/>
                          </a:solidFill>
                          <a:latin typeface="Times New Roman"/>
                          <a:ea typeface="標楷體" panose="03000509000000000000" pitchFamily="65" charset="-120"/>
                          <a:cs typeface="Times New Roman"/>
                        </a:rPr>
                        <a:t>5</a:t>
                      </a:r>
                      <a:endParaRPr lang="zh-TW" altLang="en-US" sz="1500" dirty="0">
                        <a:latin typeface="Times New Roman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9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簡報佈景主題 </a:t>
                      </a:r>
                      <a:r>
                        <a:rPr kumimoji="0" lang="en-US" altLang="zh-TW" sz="9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zh-TW" altLang="en-US" sz="9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臺大開放式課程</a:t>
                      </a:r>
                      <a:endParaRPr kumimoji="0" lang="en-US" altLang="zh-TW" sz="9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</a:rPr>
                        <a:t>本作品以</a:t>
                      </a:r>
                      <a:r>
                        <a:rPr kumimoji="0" lang="zh-TW" altLang="en-US" sz="9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  <a:hlinkClick r:id="rId6"/>
                        </a:rPr>
                        <a:t>創</a:t>
                      </a:r>
                      <a:r>
                        <a:rPr kumimoji="0" lang="zh-TW" altLang="en-US" sz="9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  <a:hlinkClick r:id="rId6"/>
                        </a:rPr>
                        <a:t>用 </a:t>
                      </a:r>
                      <a:r>
                        <a:rPr kumimoji="0" lang="en-US" altLang="zh-TW" sz="9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  <a:hlinkClick r:id="rId6"/>
                        </a:rPr>
                        <a:t>CC</a:t>
                      </a:r>
                      <a:r>
                        <a:rPr kumimoji="0" lang="zh-TW" altLang="en-US" sz="9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  <a:hlinkClick r:id="rId6"/>
                        </a:rPr>
                        <a:t>「姓名標示</a:t>
                      </a:r>
                      <a:r>
                        <a:rPr kumimoji="0" lang="en-US" altLang="zh-TW" sz="9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  <a:hlinkClick r:id="rId6"/>
                        </a:rPr>
                        <a:t>- </a:t>
                      </a:r>
                      <a:r>
                        <a:rPr kumimoji="0" lang="zh-TW" altLang="en-US" sz="9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  <a:hlinkClick r:id="rId6"/>
                        </a:rPr>
                        <a:t>非商業性</a:t>
                      </a:r>
                      <a:r>
                        <a:rPr kumimoji="0" lang="en-US" altLang="zh-TW" sz="9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  <a:hlinkClick r:id="rId6"/>
                        </a:rPr>
                        <a:t>- </a:t>
                      </a:r>
                      <a:r>
                        <a:rPr kumimoji="0" lang="zh-TW" altLang="en-US" sz="9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  <a:hlinkClick r:id="rId6"/>
                        </a:rPr>
                        <a:t>相同方式分享」臺灣 </a:t>
                      </a:r>
                      <a:r>
                        <a:rPr kumimoji="0" lang="en-US" altLang="zh-TW" sz="9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  <a:hlinkClick r:id="rId6"/>
                        </a:rPr>
                        <a:t>3.0</a:t>
                      </a:r>
                      <a:r>
                        <a:rPr kumimoji="0" lang="zh-TW" altLang="en-US" sz="9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  <a:hlinkClick r:id="rId6"/>
                        </a:rPr>
                        <a:t> 版</a:t>
                      </a:r>
                      <a:r>
                        <a:rPr kumimoji="0" lang="zh-TW" alt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</a:rPr>
                        <a:t>授權釋出。</a:t>
                      </a:r>
                      <a:endParaRPr kumimoji="0" lang="en-US" altLang="zh-TW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38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altLang="zh-TW" sz="15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4-9</a:t>
                      </a:r>
                      <a:endParaRPr lang="zh-TW" altLang="en-US" sz="1500" b="0" kern="1200" dirty="0">
                        <a:solidFill>
                          <a:schemeClr val="tx1"/>
                        </a:solidFill>
                        <a:latin typeface="Times New Roman"/>
                        <a:ea typeface="標楷體" pitchFamily="65" charset="-120"/>
                        <a:cs typeface="Times New Roman"/>
                      </a:endParaRPr>
                    </a:p>
                  </a:txBody>
                  <a:tcPr marL="182898" marR="182898" marT="51444" marB="51444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9pPr>
                    </a:lstStyle>
                    <a:p>
                      <a:pPr algn="l">
                        <a:defRPr/>
                      </a:pPr>
                      <a:r>
                        <a:rPr lang="zh-TW" altLang="en-US" sz="900" dirty="0" smtClean="0">
                          <a:latin typeface="標楷體"/>
                          <a:ea typeface="標楷體"/>
                          <a:cs typeface="標楷體"/>
                        </a:rPr>
                        <a:t>你知不知道</a:t>
                      </a:r>
                      <a:r>
                        <a:rPr lang="en-US" altLang="zh-TW" sz="900" dirty="0" smtClean="0">
                          <a:latin typeface="標楷體"/>
                          <a:ea typeface="標楷體"/>
                          <a:cs typeface="標楷體"/>
                        </a:rPr>
                        <a:t>……</a:t>
                      </a:r>
                      <a:r>
                        <a:rPr lang="zh-TW" altLang="en-US" sz="900" dirty="0" smtClean="0">
                          <a:latin typeface="標楷體"/>
                          <a:ea typeface="標楷體"/>
                          <a:cs typeface="標楷體"/>
                        </a:rPr>
                        <a:t>怎麼可能</a:t>
                      </a:r>
                    </a:p>
                  </a:txBody>
                  <a:tcPr marL="182898" marR="182898" marT="51444" marB="51444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9pPr>
                    </a:lstStyle>
                    <a:p>
                      <a:endParaRPr lang="zh-TW" altLang="en-US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82898" marR="182898" marT="51444" marB="51444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9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新新聞第 </a:t>
                      </a:r>
                      <a:r>
                        <a:rPr kumimoji="0" lang="zh-TW" altLang="zh-TW" sz="9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kumimoji="0" lang="en-US" altLang="zh-TW" sz="9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15 </a:t>
                      </a:r>
                      <a:r>
                        <a:rPr kumimoji="0" lang="zh-TW" altLang="en-US" sz="9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期 </a:t>
                      </a:r>
                      <a:r>
                        <a:rPr kumimoji="0" lang="en-US" altLang="zh-TW" sz="9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kumimoji="0" lang="zh-TW" altLang="en-US" sz="9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新新聞週刊</a:t>
                      </a:r>
                      <a:endParaRPr kumimoji="0" lang="en-US" altLang="zh-TW" sz="900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9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本作品依著作權法第 </a:t>
                      </a:r>
                      <a:r>
                        <a:rPr kumimoji="0" lang="en-US" altLang="zh-TW" sz="9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46</a:t>
                      </a:r>
                      <a:r>
                        <a:rPr kumimoji="0" lang="zh-TW" altLang="en-US" sz="9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0" lang="en-US" altLang="zh-TW" sz="9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52</a:t>
                      </a:r>
                      <a:r>
                        <a:rPr kumimoji="0" lang="zh-TW" altLang="en-US" sz="9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0" lang="en-US" altLang="zh-TW" sz="9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65</a:t>
                      </a:r>
                      <a:r>
                        <a:rPr kumimoji="0" lang="zh-TW" altLang="en-US" sz="9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條合理使用。</a:t>
                      </a:r>
                      <a:endParaRPr kumimoji="0" lang="en-US" altLang="zh-TW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82898" marR="182898" marT="51444" marB="51444" anchor="ctr"/>
                </a:tc>
              </a:tr>
              <a:tr h="54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altLang="zh-TW" sz="1500" dirty="0" smtClean="0">
                          <a:latin typeface="Times New Roman"/>
                          <a:ea typeface="標楷體" panose="03000509000000000000" pitchFamily="65" charset="-120"/>
                          <a:cs typeface="Times New Roman"/>
                        </a:rPr>
                        <a:t>1</a:t>
                      </a:r>
                      <a:r>
                        <a:rPr lang="en-US" altLang="zh-TW" sz="15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1</a:t>
                      </a:r>
                      <a:endParaRPr lang="zh-TW" altLang="en-US" sz="1500" b="0" kern="1200" dirty="0">
                        <a:solidFill>
                          <a:schemeClr val="tx1"/>
                        </a:solidFill>
                        <a:latin typeface="Times New Roman"/>
                        <a:ea typeface="標楷體" pitchFamily="65" charset="-120"/>
                        <a:cs typeface="Times New Roman"/>
                      </a:endParaRPr>
                    </a:p>
                  </a:txBody>
                  <a:tcPr marL="182898" marR="182898" marT="51444" marB="51444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9pPr>
                    </a:lstStyle>
                    <a:p>
                      <a:pPr marL="0" marR="0" lvl="2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kern="1200" dirty="0" smtClean="0">
                          <a:solidFill>
                            <a:schemeClr val="tx1"/>
                          </a:solidFill>
                          <a:latin typeface="標楷體"/>
                          <a:ea typeface="標楷體"/>
                          <a:cs typeface="標楷體"/>
                        </a:rPr>
                        <a:t>澄清聲明</a:t>
                      </a:r>
                      <a:r>
                        <a:rPr lang="en-US" altLang="zh-TW" sz="900" b="0" kern="1200" dirty="0" smtClean="0">
                          <a:solidFill>
                            <a:schemeClr val="tx1"/>
                          </a:solidFill>
                          <a:latin typeface="標楷體"/>
                          <a:ea typeface="標楷體"/>
                          <a:cs typeface="標楷體"/>
                        </a:rPr>
                        <a:t>……</a:t>
                      </a:r>
                      <a:r>
                        <a:rPr lang="zh-TW" altLang="zh-TW" sz="900" dirty="0" smtClean="0">
                          <a:latin typeface="標楷體"/>
                          <a:ea typeface="標楷體"/>
                          <a:cs typeface="標楷體"/>
                        </a:rPr>
                        <a:t>澄清人：</a:t>
                      </a:r>
                      <a:r>
                        <a:rPr lang="zh-TW" altLang="en-US" sz="900" dirty="0" smtClean="0">
                          <a:latin typeface="標楷體"/>
                          <a:ea typeface="標楷體"/>
                          <a:cs typeface="標楷體"/>
                        </a:rPr>
                        <a:t>李明駿</a:t>
                      </a:r>
                      <a:r>
                        <a:rPr lang="zh-TW" altLang="zh-TW" sz="900" dirty="0" smtClean="0">
                          <a:latin typeface="標楷體"/>
                          <a:ea typeface="標楷體"/>
                          <a:cs typeface="標楷體"/>
                        </a:rPr>
                        <a:t> </a:t>
                      </a:r>
                      <a:r>
                        <a:rPr lang="en-US" altLang="zh-TW" sz="900" dirty="0" smtClean="0">
                          <a:latin typeface="標楷體"/>
                          <a:ea typeface="標楷體"/>
                          <a:cs typeface="標楷體"/>
                        </a:rPr>
                        <a:t>(</a:t>
                      </a:r>
                      <a:r>
                        <a:rPr lang="zh-TW" altLang="zh-TW" sz="900" dirty="0" smtClean="0">
                          <a:latin typeface="標楷體"/>
                          <a:ea typeface="標楷體"/>
                          <a:cs typeface="標楷體"/>
                        </a:rPr>
                        <a:t>筆名楊照</a:t>
                      </a:r>
                      <a:r>
                        <a:rPr lang="en-US" altLang="zh-TW" sz="900" dirty="0" smtClean="0">
                          <a:latin typeface="標楷體"/>
                          <a:ea typeface="標楷體"/>
                          <a:cs typeface="標楷體"/>
                        </a:rPr>
                        <a:t>)</a:t>
                      </a:r>
                      <a:endParaRPr lang="zh-TW" altLang="zh-TW" sz="900" dirty="0" smtClean="0">
                        <a:latin typeface="標楷體"/>
                        <a:ea typeface="標楷體"/>
                        <a:cs typeface="標楷體"/>
                      </a:endParaRPr>
                    </a:p>
                  </a:txBody>
                  <a:tcPr marL="183600" marR="108000" marT="51444" marB="51444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9pPr>
                    </a:lstStyle>
                    <a:p>
                      <a:endParaRPr lang="zh-TW" altLang="en-US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82898" marR="182898" marT="51444" marB="51444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9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維基百科 </a:t>
                      </a:r>
                      <a:r>
                        <a:rPr kumimoji="0" lang="en-US" altLang="zh-TW" sz="9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kumimoji="0" lang="zh-TW" altLang="en-US" sz="9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嘿嘿嘿案</a:t>
                      </a:r>
                      <a:endParaRPr kumimoji="0" lang="en-US" altLang="zh-TW" sz="900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zh-TW" sz="9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hlinkClick r:id="rId7"/>
                        </a:rPr>
                        <a:t>https://</a:t>
                      </a:r>
                      <a:r>
                        <a:rPr kumimoji="0" lang="en-US" altLang="zh-TW" sz="9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hlinkClick r:id="rId7"/>
                        </a:rPr>
                        <a:t>zh.wikipedia.org</a:t>
                      </a:r>
                      <a:r>
                        <a:rPr kumimoji="0" lang="en-US" altLang="zh-TW" sz="9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hlinkClick r:id="rId7"/>
                        </a:rPr>
                        <a:t>/wiki/</a:t>
                      </a:r>
                      <a:r>
                        <a:rPr kumimoji="0" lang="zh-TW" altLang="en-US" sz="9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hlinkClick r:id="rId7"/>
                        </a:rPr>
                        <a:t>嘿嘿嘿案</a:t>
                      </a:r>
                      <a:r>
                        <a:rPr kumimoji="0" lang="en-US" altLang="zh-TW" sz="9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kumimoji="0" lang="zh-TW" altLang="en-US" sz="9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，</a:t>
                      </a:r>
                      <a:endParaRPr kumimoji="0" lang="en-US" altLang="zh-TW" sz="900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9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瀏覽日期：</a:t>
                      </a:r>
                      <a:r>
                        <a:rPr kumimoji="0" lang="en-US" altLang="zh-TW" sz="9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2016/03/31</a:t>
                      </a:r>
                      <a:r>
                        <a:rPr kumimoji="0" lang="zh-TW" altLang="en-US" sz="9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kumimoji="0" lang="zh-TW" altLang="en-US" sz="900" b="0" u="non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本作品以</a:t>
                      </a:r>
                      <a:r>
                        <a:rPr kumimoji="0" lang="zh-TW" altLang="en-US" sz="900" b="0" u="none" kern="120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hlinkClick r:id="rId8"/>
                        </a:rPr>
                        <a:t>創用 </a:t>
                      </a:r>
                      <a:r>
                        <a:rPr kumimoji="0" lang="en-US" altLang="zh-TW" sz="900" b="0" u="none" kern="120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hlinkClick r:id="rId8"/>
                        </a:rPr>
                        <a:t>CC</a:t>
                      </a:r>
                      <a:r>
                        <a:rPr kumimoji="0" lang="zh-TW" altLang="en-US" sz="900" b="0" u="none" kern="120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hlinkClick r:id="rId8"/>
                        </a:rPr>
                        <a:t>「姓名標示</a:t>
                      </a:r>
                      <a:r>
                        <a:rPr kumimoji="0" lang="en-US" altLang="zh-TW" sz="900" b="0" u="none" kern="120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hlinkClick r:id="rId8"/>
                        </a:rPr>
                        <a:t>- </a:t>
                      </a:r>
                      <a:r>
                        <a:rPr kumimoji="0" lang="zh-TW" altLang="en-US" sz="900" b="0" u="none" kern="120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hlinkClick r:id="rId8"/>
                        </a:rPr>
                        <a:t>相同方式分享」 </a:t>
                      </a:r>
                      <a:r>
                        <a:rPr kumimoji="0" lang="en-US" altLang="zh-TW" sz="900" b="0" u="none" kern="120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hlinkClick r:id="rId8"/>
                        </a:rPr>
                        <a:t>3.0</a:t>
                      </a:r>
                      <a:r>
                        <a:rPr kumimoji="0" lang="zh-TW" altLang="en-US" sz="900" b="0" u="none" kern="120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hlinkClick r:id="rId8"/>
                        </a:rPr>
                        <a:t> 版</a:t>
                      </a:r>
                      <a:r>
                        <a:rPr kumimoji="0" lang="zh-TW" altLang="en-US" sz="900" b="0" u="non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授權釋出</a:t>
                      </a:r>
                      <a:r>
                        <a:rPr kumimoji="0" lang="zh-TW" altLang="en-US" sz="1000" b="0" u="non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。</a:t>
                      </a:r>
                      <a:endParaRPr lang="en-US" altLang="zh-TW" sz="1000" b="0" i="0" kern="1200" dirty="0" smtClean="0">
                        <a:solidFill>
                          <a:schemeClr val="dk1"/>
                        </a:solidFill>
                        <a:effectLst/>
                        <a:latin typeface="Times New Roman"/>
                        <a:ea typeface="標楷體"/>
                        <a:cs typeface=""/>
                      </a:endParaRPr>
                    </a:p>
                  </a:txBody>
                  <a:tcPr marL="182898" marR="182898" marT="51444" marB="51444"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標楷體" pitchFamily="65" charset="-120"/>
                          <a:cs typeface="Times New Roman"/>
                        </a:rPr>
                        <a:t>13</a:t>
                      </a:r>
                      <a:endParaRPr lang="zh-TW" altLang="en-US" sz="1500" b="0" kern="1200" dirty="0">
                        <a:solidFill>
                          <a:schemeClr val="tx1"/>
                        </a:solidFill>
                        <a:latin typeface="Times New Roman"/>
                        <a:ea typeface="標楷體" pitchFamily="65" charset="-120"/>
                        <a:cs typeface="Times New Roman"/>
                      </a:endParaRPr>
                    </a:p>
                  </a:txBody>
                  <a:tcPr marL="182898" marR="182898" marT="51444" marB="51444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kern="1200" dirty="0" smtClean="0">
                          <a:solidFill>
                            <a:schemeClr val="tx1"/>
                          </a:solidFill>
                          <a:latin typeface="標楷體"/>
                          <a:ea typeface="標楷體"/>
                          <a:cs typeface="標楷體"/>
                        </a:rPr>
                        <a:t>道歉聲明</a:t>
                      </a:r>
                      <a:r>
                        <a:rPr lang="en-US" altLang="zh-TW" sz="900" b="0" kern="1200" dirty="0" smtClean="0">
                          <a:solidFill>
                            <a:schemeClr val="tx1"/>
                          </a:solidFill>
                          <a:latin typeface="標楷體"/>
                          <a:ea typeface="標楷體"/>
                          <a:cs typeface="標楷體"/>
                        </a:rPr>
                        <a:t>……</a:t>
                      </a:r>
                      <a:r>
                        <a:rPr lang="zh-TW" altLang="en-US" sz="900" b="0" kern="1200" dirty="0" smtClean="0">
                          <a:solidFill>
                            <a:schemeClr val="tx1"/>
                          </a:solidFill>
                          <a:latin typeface="標楷體"/>
                          <a:ea typeface="標楷體"/>
                          <a:cs typeface="標楷體"/>
                        </a:rPr>
                        <a:t>道歉人</a:t>
                      </a:r>
                      <a:r>
                        <a:rPr lang="en-US" altLang="zh-TW" sz="900" b="0" kern="1200" dirty="0" smtClean="0">
                          <a:solidFill>
                            <a:schemeClr val="tx1"/>
                          </a:solidFill>
                          <a:latin typeface="標楷體"/>
                          <a:ea typeface="標楷體"/>
                          <a:cs typeface="標楷體"/>
                        </a:rPr>
                        <a:t>……</a:t>
                      </a:r>
                      <a:r>
                        <a:rPr lang="zh-TW" altLang="en-US" sz="900" b="0" kern="1200" dirty="0" smtClean="0">
                          <a:solidFill>
                            <a:schemeClr val="tx1"/>
                          </a:solidFill>
                          <a:latin typeface="標楷體"/>
                          <a:ea typeface="標楷體"/>
                          <a:cs typeface="標楷體"/>
                        </a:rPr>
                        <a:t>陶令瑜</a:t>
                      </a:r>
                    </a:p>
                  </a:txBody>
                  <a:tcPr marL="183600" marR="108000" marT="51444" marB="51444" anchor="ctr"/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82898" marR="182898" marT="51444" marB="5144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9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維基百科 </a:t>
                      </a:r>
                      <a:r>
                        <a:rPr kumimoji="0" lang="en-US" altLang="zh-TW" sz="9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zh-TW" altLang="en-US" sz="9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嘿嘿嘿案</a:t>
                      </a:r>
                      <a:endParaRPr kumimoji="0" lang="en-US" altLang="zh-TW" sz="900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zh-TW" sz="9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hlinkClick r:id="rId7"/>
                        </a:rPr>
                        <a:t>https://</a:t>
                      </a:r>
                      <a:r>
                        <a:rPr kumimoji="0" lang="en-US" altLang="zh-TW" sz="9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hlinkClick r:id="rId7"/>
                        </a:rPr>
                        <a:t>zh.wikipedia.org</a:t>
                      </a:r>
                      <a:r>
                        <a:rPr kumimoji="0" lang="en-US" altLang="zh-TW" sz="9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hlinkClick r:id="rId7"/>
                        </a:rPr>
                        <a:t>/wiki/</a:t>
                      </a:r>
                      <a:r>
                        <a:rPr kumimoji="0" lang="zh-TW" altLang="en-US" sz="9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hlinkClick r:id="rId7"/>
                        </a:rPr>
                        <a:t>嘿嘿嘿案</a:t>
                      </a:r>
                      <a:r>
                        <a:rPr kumimoji="0" lang="en-US" altLang="zh-TW" sz="9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9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瀏覽日期：</a:t>
                      </a:r>
                      <a:r>
                        <a:rPr kumimoji="0" lang="en-US" altLang="zh-TW" sz="9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2016/03/31</a:t>
                      </a:r>
                      <a:r>
                        <a:rPr kumimoji="0" lang="zh-TW" altLang="en-US" sz="9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kumimoji="0" lang="zh-TW" altLang="en-US" sz="900" b="0" u="non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本作品以</a:t>
                      </a:r>
                      <a:r>
                        <a:rPr kumimoji="0" lang="zh-TW" altLang="en-US" sz="900" b="0" u="none" kern="120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hlinkClick r:id="rId8"/>
                        </a:rPr>
                        <a:t>創用 </a:t>
                      </a:r>
                      <a:r>
                        <a:rPr kumimoji="0" lang="en-US" altLang="zh-TW" sz="900" b="0" u="none" kern="120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hlinkClick r:id="rId8"/>
                        </a:rPr>
                        <a:t>CC</a:t>
                      </a:r>
                      <a:r>
                        <a:rPr kumimoji="0" lang="zh-TW" altLang="en-US" sz="900" b="0" u="none" kern="120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hlinkClick r:id="rId8"/>
                        </a:rPr>
                        <a:t>「姓名標示</a:t>
                      </a:r>
                      <a:r>
                        <a:rPr kumimoji="0" lang="en-US" altLang="zh-TW" sz="900" b="0" u="none" kern="120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hlinkClick r:id="rId8"/>
                        </a:rPr>
                        <a:t>- </a:t>
                      </a:r>
                      <a:r>
                        <a:rPr kumimoji="0" lang="zh-TW" altLang="en-US" sz="900" b="0" u="none" kern="120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hlinkClick r:id="rId8"/>
                        </a:rPr>
                        <a:t>相同方式分享」 </a:t>
                      </a:r>
                      <a:r>
                        <a:rPr kumimoji="0" lang="en-US" altLang="zh-TW" sz="900" b="0" u="none" kern="120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hlinkClick r:id="rId8"/>
                        </a:rPr>
                        <a:t>3.0</a:t>
                      </a:r>
                      <a:r>
                        <a:rPr kumimoji="0" lang="zh-TW" altLang="en-US" sz="900" b="0" u="none" kern="120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  <a:hlinkClick r:id="rId8"/>
                        </a:rPr>
                        <a:t> 版</a:t>
                      </a:r>
                      <a:r>
                        <a:rPr kumimoji="0" lang="zh-TW" altLang="en-US" sz="900" b="0" u="non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授權釋出</a:t>
                      </a:r>
                      <a:r>
                        <a:rPr kumimoji="0" lang="zh-TW" altLang="en-US" sz="1000" b="0" u="non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。</a:t>
                      </a:r>
                      <a:endParaRPr lang="en-US" altLang="zh-TW" sz="1000" b="0" i="0" kern="1200" dirty="0" smtClean="0">
                        <a:solidFill>
                          <a:schemeClr val="dk1"/>
                        </a:solidFill>
                        <a:effectLst/>
                        <a:latin typeface="Times New Roman"/>
                        <a:ea typeface="標楷體"/>
                        <a:cs typeface=""/>
                      </a:endParaRPr>
                    </a:p>
                  </a:txBody>
                  <a:tcPr marL="182898" marR="182898" marT="51444" marB="51444" anchor="ctr"/>
                </a:tc>
              </a:tr>
            </a:tbl>
          </a:graphicData>
        </a:graphic>
      </p:graphicFrame>
      <p:grpSp>
        <p:nvGrpSpPr>
          <p:cNvPr id="5" name="群組 4"/>
          <p:cNvGrpSpPr/>
          <p:nvPr/>
        </p:nvGrpSpPr>
        <p:grpSpPr>
          <a:xfrm>
            <a:off x="1110578" y="1525504"/>
            <a:ext cx="2108011" cy="1888929"/>
            <a:chOff x="1102958" y="1533124"/>
            <a:chExt cx="2108011" cy="1888929"/>
          </a:xfrm>
        </p:grpSpPr>
        <p:grpSp>
          <p:nvGrpSpPr>
            <p:cNvPr id="20" name="群組 19"/>
            <p:cNvGrpSpPr/>
            <p:nvPr/>
          </p:nvGrpSpPr>
          <p:grpSpPr>
            <a:xfrm>
              <a:off x="1102958" y="1533124"/>
              <a:ext cx="2101948" cy="851838"/>
              <a:chOff x="1102958" y="1533124"/>
              <a:chExt cx="2101948" cy="851838"/>
            </a:xfrm>
          </p:grpSpPr>
          <p:grpSp>
            <p:nvGrpSpPr>
              <p:cNvPr id="19" name="群組 18"/>
              <p:cNvGrpSpPr/>
              <p:nvPr/>
            </p:nvGrpSpPr>
            <p:grpSpPr>
              <a:xfrm>
                <a:off x="1102958" y="1533124"/>
                <a:ext cx="2101948" cy="311292"/>
                <a:chOff x="1102958" y="1533124"/>
                <a:chExt cx="2101948" cy="311292"/>
              </a:xfrm>
            </p:grpSpPr>
            <p:pic>
              <p:nvPicPr>
                <p:cNvPr id="16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781609" y="1533142"/>
                  <a:ext cx="536392" cy="31084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7" name="Picture 3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02958" y="1533124"/>
                  <a:ext cx="549111" cy="3112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8" name="Picture 16" descr="\\140.112.59.229\資源平台\資源平台\版權\版權ICON與範例\Creative Commens台灣2.5\icon_by-nc-sa.tiff">
                  <a:hlinkClick r:id="rId4"/>
                </p:cNvPr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73684" y="1650950"/>
                  <a:ext cx="531222" cy="1858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pic>
            <p:nvPicPr>
              <p:cNvPr id="10" name="Picture 1" descr="圖片1">
                <a:hlinkClick r:id="rId9"/>
              </p:cNvPr>
              <p:cNvPicPr>
                <a:picLocks noChangeAspect="1" noChangeArrowheads="1"/>
              </p:cNvPicPr>
              <p:nvPr/>
            </p:nvPicPr>
            <p:blipFill>
              <a:blip r:embed="rId10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6700" y="2176487"/>
                <a:ext cx="239839" cy="208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026" name="Picture 2" descr="D:\02. 相關文件\02. 說明文件\03. 創用 CC 圖示\by-sa.png">
              <a:hlinkClick r:id="rId8"/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9381" y="2683510"/>
              <a:ext cx="533968" cy="18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" name="Picture 3" descr="D:\02. 相關文件\02. 說明文件\03. 創用 CC 圖示\by-sa.png">
              <a:hlinkClick r:id="rId8"/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77001" y="3234853"/>
              <a:ext cx="533968" cy="18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82694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93687"/>
            <a:ext cx="8229600" cy="769541"/>
          </a:xfrm>
        </p:spPr>
        <p:txBody>
          <a:bodyPr>
            <a:noAutofit/>
          </a:bodyPr>
          <a:lstStyle/>
          <a:p>
            <a:pPr lvl="0"/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微軟正黑體"/>
              </a:rPr>
              <a:t>貳</a:t>
            </a:r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微軟正黑體"/>
              </a:rPr>
              <a:t>、大法官解釋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  <a:cs typeface="微軟正黑體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36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二、釋字第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656 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號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(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新新聞案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)</a:t>
            </a:r>
            <a:endParaRPr kumimoji="1" lang="zh-TW" alt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標楷體"/>
              <a:cs typeface="Times New Roman"/>
            </a:endParaRPr>
          </a:p>
          <a:p>
            <a:pPr lvl="1">
              <a:lnSpc>
                <a:spcPct val="100000"/>
              </a:lnSpc>
            </a:pPr>
            <a:r>
              <a:rPr kumimoji="1" lang="zh-TW" altLang="en-US" dirty="0" smtClean="0">
                <a:latin typeface="Times New Roman"/>
                <a:ea typeface="標楷體"/>
                <a:cs typeface="Times New Roman"/>
              </a:rPr>
              <a:t>事實</a:t>
            </a:r>
            <a:endParaRPr kumimoji="1" lang="en-US" altLang="zh-TW" dirty="0" smtClean="0">
              <a:latin typeface="Times New Roman"/>
              <a:ea typeface="標楷體"/>
              <a:cs typeface="Times New Roman"/>
            </a:endParaRPr>
          </a:p>
          <a:p>
            <a:pPr lvl="2" fontAlgn="base">
              <a:lnSpc>
                <a:spcPct val="100000"/>
              </a:lnSpc>
            </a:pPr>
            <a:r>
              <a:rPr lang="en-US" altLang="zh-TW" dirty="0">
                <a:latin typeface="Times New Roman"/>
                <a:ea typeface="標楷體"/>
                <a:cs typeface="Times New Roman"/>
              </a:rPr>
              <a:t>89.11.03</a:t>
            </a: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 fontAlgn="base">
              <a:lnSpc>
                <a:spcPct val="100000"/>
              </a:lnSpc>
            </a:pPr>
            <a:r>
              <a:rPr lang="zh-TW" altLang="en-US" dirty="0">
                <a:latin typeface="Times New Roman"/>
                <a:ea typeface="標楷體"/>
                <a:cs typeface="Times New Roman"/>
              </a:rPr>
              <a:t>據報導，前副總統</a:t>
            </a:r>
            <a:r>
              <a:rPr lang="zh-TW" altLang="en-US" b="1" u="sng" dirty="0">
                <a:latin typeface="Times New Roman"/>
                <a:ea typeface="標楷體"/>
                <a:cs typeface="Times New Roman"/>
              </a:rPr>
              <a:t>呂秀蓮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於該日深夜致電「媒體高層」，披露前總統</a:t>
            </a:r>
            <a:r>
              <a:rPr lang="zh-TW" altLang="en-US" b="1" u="sng" dirty="0">
                <a:latin typeface="Times New Roman"/>
                <a:ea typeface="標楷體"/>
                <a:cs typeface="Times New Roman"/>
              </a:rPr>
              <a:t>陳水扁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與前總統府顧問</a:t>
            </a:r>
            <a:r>
              <a:rPr lang="zh-TW" altLang="en-US" b="1" u="sng" dirty="0">
                <a:latin typeface="Times New Roman"/>
                <a:ea typeface="標楷體"/>
                <a:cs typeface="Times New Roman"/>
              </a:rPr>
              <a:t>蕭美琴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鬧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緋聞。</a:t>
            </a: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 fontAlgn="base">
              <a:lnSpc>
                <a:spcPct val="100000"/>
              </a:lnSpc>
            </a:pPr>
            <a:r>
              <a:rPr lang="en-US" altLang="zh-TW" dirty="0">
                <a:latin typeface="Times New Roman"/>
                <a:ea typeface="標楷體"/>
                <a:cs typeface="Times New Roman"/>
              </a:rPr>
              <a:t>89.11.19</a:t>
            </a: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 fontAlgn="base">
              <a:lnSpc>
                <a:spcPct val="100000"/>
              </a:lnSpc>
            </a:pPr>
            <a:r>
              <a:rPr lang="zh-TW" altLang="en-US" b="1" u="sng" dirty="0">
                <a:latin typeface="Times New Roman"/>
                <a:ea typeface="標楷體"/>
                <a:cs typeface="Times New Roman"/>
              </a:rPr>
              <a:t>新新聞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周報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第 </a:t>
            </a:r>
            <a:r>
              <a:rPr lang="en-US" altLang="zh-TW" dirty="0" smtClean="0">
                <a:latin typeface="Times New Roman"/>
                <a:ea typeface="標楷體"/>
                <a:cs typeface="Times New Roman"/>
              </a:rPr>
              <a:t>715 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期刊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出</a:t>
            </a:r>
            <a:r>
              <a:rPr lang="zh-TW" altLang="en-US" b="1" u="sng" dirty="0">
                <a:latin typeface="Times New Roman"/>
                <a:ea typeface="標楷體"/>
                <a:cs typeface="Times New Roman"/>
              </a:rPr>
              <a:t>「鼓動緋聞，暗鬥阿扁的 竟然是呂秀蓮」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一篇長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達 </a:t>
            </a:r>
            <a:r>
              <a:rPr lang="en-US" altLang="zh-TW" dirty="0" smtClean="0">
                <a:latin typeface="Times New Roman"/>
                <a:ea typeface="標楷體"/>
                <a:cs typeface="Times New Roman"/>
              </a:rPr>
              <a:t>15 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頁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有關該緋聞之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報導。</a:t>
            </a: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 fontAlgn="base">
              <a:lnSpc>
                <a:spcPct val="100000"/>
              </a:lnSpc>
            </a:pPr>
            <a:r>
              <a:rPr lang="en-US" altLang="zh-TW" dirty="0">
                <a:latin typeface="Times New Roman"/>
                <a:ea typeface="標楷體"/>
                <a:cs typeface="Times New Roman"/>
              </a:rPr>
              <a:t>89.12.22</a:t>
            </a: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 fontAlgn="base">
              <a:lnSpc>
                <a:spcPct val="100000"/>
              </a:lnSpc>
            </a:pP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李明駿 </a:t>
            </a:r>
            <a:r>
              <a:rPr lang="en-US" altLang="zh-TW" dirty="0" smtClean="0">
                <a:latin typeface="Times New Roman"/>
                <a:ea typeface="標楷體"/>
                <a:cs typeface="Times New Roman"/>
              </a:rPr>
              <a:t>(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筆名</a:t>
            </a:r>
            <a:r>
              <a:rPr lang="zh-TW" altLang="en-US" b="1" u="sng" dirty="0">
                <a:latin typeface="Times New Roman"/>
                <a:ea typeface="標楷體"/>
                <a:cs typeface="Times New Roman"/>
              </a:rPr>
              <a:t>楊照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，時任新新聞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總編輯</a:t>
            </a:r>
            <a:r>
              <a:rPr lang="en-US" altLang="zh-TW" dirty="0" smtClean="0">
                <a:latin typeface="Times New Roman"/>
                <a:ea typeface="標楷體"/>
                <a:cs typeface="Times New Roman"/>
              </a:rPr>
              <a:t>) 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出面</a:t>
            </a:r>
            <a:r>
              <a:rPr lang="zh-TW" altLang="en-US" dirty="0">
                <a:latin typeface="Times New Roman"/>
                <a:ea typeface="標楷體"/>
                <a:cs typeface="Times New Roman"/>
              </a:rPr>
              <a:t>證實呂秀蓮日前致電</a:t>
            </a: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一事。</a:t>
            </a: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marL="914400" lvl="2" indent="0">
              <a:buNone/>
            </a:pPr>
            <a:endParaRPr lang="zh-TW" altLang="en-US" sz="2800" dirty="0">
              <a:latin typeface="Times New Roman"/>
              <a:ea typeface="標楷體"/>
              <a:cs typeface="Times New Roman"/>
            </a:endParaRPr>
          </a:p>
          <a:p>
            <a:pPr lvl="2"/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/>
            <a:endParaRPr lang="zh-TW" altLang="en-US" sz="2200" dirty="0">
              <a:latin typeface="Times New Roman"/>
              <a:ea typeface="標楷體"/>
              <a:cs typeface="Times New Roman"/>
            </a:endParaRPr>
          </a:p>
          <a:p>
            <a:pPr lvl="2"/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/>
            <a:endParaRPr lang="zh-TW" altLang="en-US" sz="2200" dirty="0">
              <a:latin typeface="Times New Roman"/>
              <a:ea typeface="標楷體"/>
              <a:cs typeface="Times New Roman"/>
            </a:endParaRPr>
          </a:p>
          <a:p>
            <a:pPr lvl="2"/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/>
            <a:endParaRPr kumimoji="1" lang="en-US" altLang="zh-TW" dirty="0">
              <a:latin typeface="Times New Roman"/>
              <a:ea typeface="標楷體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56036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93687"/>
            <a:ext cx="8229600" cy="769541"/>
          </a:xfrm>
        </p:spPr>
        <p:txBody>
          <a:bodyPr>
            <a:noAutofit/>
          </a:bodyPr>
          <a:lstStyle/>
          <a:p>
            <a:pPr lvl="0"/>
            <a:r>
              <a:rPr kumimoji="1" lang="zh-TW" altLang="en-US" dirty="0">
                <a:latin typeface="Times New Roman"/>
                <a:ea typeface="標楷體"/>
                <a:cs typeface="Times New Roman"/>
              </a:rPr>
              <a:t>貳</a:t>
            </a:r>
            <a:r>
              <a:rPr kumimoji="1" lang="zh-TW" altLang="en-US" dirty="0" smtClean="0">
                <a:latin typeface="Times New Roman"/>
                <a:ea typeface="標楷體"/>
                <a:cs typeface="Times New Roman"/>
              </a:rPr>
              <a:t>、大法官解釋</a:t>
            </a:r>
            <a:endParaRPr kumimoji="1" lang="zh-TW" altLang="en-US" dirty="0">
              <a:latin typeface="Times New Roman"/>
              <a:ea typeface="標楷體"/>
              <a:cs typeface="Times New Roman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36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二、釋字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第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656 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號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(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新新聞案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)</a:t>
            </a:r>
            <a:endParaRPr kumimoji="1"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標楷體"/>
              <a:cs typeface="Times New Roman"/>
            </a:endParaRPr>
          </a:p>
          <a:p>
            <a:pPr lvl="1">
              <a:lnSpc>
                <a:spcPct val="100000"/>
              </a:lnSpc>
            </a:pPr>
            <a:r>
              <a:rPr kumimoji="1" lang="zh-TW" altLang="en-US" dirty="0" smtClean="0">
                <a:latin typeface="Times New Roman"/>
                <a:ea typeface="標楷體"/>
                <a:cs typeface="Times New Roman"/>
              </a:rPr>
              <a:t>事實</a:t>
            </a:r>
            <a:endParaRPr kumimoji="1" lang="en-US" altLang="zh-TW" dirty="0">
              <a:latin typeface="Times New Roman"/>
              <a:ea typeface="標楷體"/>
              <a:cs typeface="Times New Roman"/>
            </a:endParaRPr>
          </a:p>
          <a:p>
            <a:pPr lvl="2" fontAlgn="base">
              <a:lnSpc>
                <a:spcPct val="100000"/>
              </a:lnSpc>
            </a:pPr>
            <a:r>
              <a:rPr lang="zh-TW" altLang="en-US" sz="1650" dirty="0" smtClean="0">
                <a:latin typeface="Times New Roman"/>
                <a:ea typeface="標楷體"/>
                <a:cs typeface="Times New Roman"/>
              </a:rPr>
              <a:t>刊載之電話交談節錄：</a:t>
            </a:r>
            <a:endParaRPr lang="en-US" altLang="zh-TW" sz="1650" dirty="0" smtClean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r>
              <a:rPr lang="zh-TW" altLang="en-US" sz="1650" dirty="0" smtClean="0">
                <a:latin typeface="Times New Roman"/>
                <a:ea typeface="標楷體"/>
                <a:cs typeface="Times New Roman"/>
              </a:rPr>
              <a:t>呂：</a:t>
            </a:r>
            <a:r>
              <a:rPr lang="zh-TW" altLang="zh-TW" sz="1650" dirty="0" smtClean="0">
                <a:latin typeface="Times New Roman"/>
                <a:ea typeface="標楷體"/>
                <a:cs typeface="Times New Roman"/>
              </a:rPr>
              <a:t>你</a:t>
            </a:r>
            <a:r>
              <a:rPr lang="zh-TW" altLang="zh-TW" sz="1650" dirty="0">
                <a:latin typeface="Times New Roman"/>
                <a:ea typeface="標楷體"/>
                <a:cs typeface="Times New Roman"/>
              </a:rPr>
              <a:t>知不知道跟王啟煌同一個辦公室有一個</a:t>
            </a:r>
            <a:r>
              <a:rPr lang="zh-TW" altLang="zh-TW" sz="1650" b="1" u="sng" dirty="0" smtClean="0">
                <a:latin typeface="Times New Roman"/>
                <a:ea typeface="標楷體"/>
                <a:cs typeface="Times New Roman"/>
              </a:rPr>
              <a:t>蕭美琴</a:t>
            </a:r>
            <a:r>
              <a:rPr lang="zh-TW" altLang="en-US" sz="1650" dirty="0" smtClean="0">
                <a:latin typeface="Times New Roman"/>
                <a:ea typeface="標楷體"/>
                <a:cs typeface="Times New Roman"/>
              </a:rPr>
              <a:t>。</a:t>
            </a:r>
            <a:endParaRPr lang="en-US" altLang="zh-TW" sz="1650" dirty="0" smtClean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r>
              <a:rPr lang="zh-TW" altLang="en-US" sz="1650" b="1" u="sng" dirty="0" smtClean="0">
                <a:latin typeface="Times New Roman"/>
                <a:ea typeface="標楷體"/>
                <a:cs typeface="Times New Roman"/>
              </a:rPr>
              <a:t>呂：</a:t>
            </a:r>
            <a:r>
              <a:rPr lang="zh-TW" altLang="zh-TW" sz="1650" dirty="0">
                <a:latin typeface="Times New Roman"/>
                <a:ea typeface="標楷體"/>
                <a:cs typeface="Times New Roman"/>
              </a:rPr>
              <a:t>我跟你講一下，美琴最近有一些問題</a:t>
            </a:r>
            <a:r>
              <a:rPr lang="en-US" altLang="zh-TW" sz="1650" dirty="0">
                <a:latin typeface="Times New Roman"/>
                <a:ea typeface="標楷體"/>
                <a:cs typeface="Times New Roman"/>
              </a:rPr>
              <a:t>……</a:t>
            </a:r>
            <a:r>
              <a:rPr lang="zh-TW" altLang="zh-TW" sz="1650" b="1" u="sng" dirty="0">
                <a:latin typeface="Times New Roman"/>
                <a:ea typeface="標楷體"/>
                <a:cs typeface="Times New Roman"/>
              </a:rPr>
              <a:t>總統府鬧緋聞，嘿～嘿～嘿～</a:t>
            </a:r>
            <a:r>
              <a:rPr lang="zh-TW" altLang="zh-TW" sz="1650" dirty="0" smtClean="0">
                <a:latin typeface="Times New Roman"/>
                <a:ea typeface="標楷體"/>
                <a:cs typeface="Times New Roman"/>
              </a:rPr>
              <a:t>。</a:t>
            </a:r>
            <a:endParaRPr lang="en-US" altLang="zh-TW" sz="1650" dirty="0" smtClean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r>
              <a:rPr lang="zh-TW" altLang="en-US" sz="1650" dirty="0">
                <a:latin typeface="Times New Roman"/>
                <a:ea typeface="標楷體"/>
                <a:cs typeface="Times New Roman"/>
              </a:rPr>
              <a:t>呂：</a:t>
            </a:r>
            <a:r>
              <a:rPr lang="zh-TW" altLang="zh-TW" sz="1650" dirty="0">
                <a:latin typeface="Times New Roman"/>
                <a:ea typeface="標楷體"/>
                <a:cs typeface="Times New Roman"/>
              </a:rPr>
              <a:t>可是，這個事情連吳淑珍都知道，所以吳淑珍要我幫忙</a:t>
            </a:r>
            <a:r>
              <a:rPr lang="zh-TW" altLang="en-US" sz="1650" dirty="0">
                <a:latin typeface="Times New Roman"/>
                <a:ea typeface="標楷體"/>
                <a:cs typeface="Times New Roman"/>
              </a:rPr>
              <a:t>「</a:t>
            </a:r>
            <a:r>
              <a:rPr lang="zh-TW" altLang="zh-TW" sz="1650" dirty="0">
                <a:latin typeface="Times New Roman"/>
                <a:ea typeface="標楷體"/>
                <a:cs typeface="Times New Roman"/>
              </a:rPr>
              <a:t>看緊</a:t>
            </a:r>
            <a:r>
              <a:rPr lang="zh-TW" altLang="en-US" sz="1650" dirty="0">
                <a:latin typeface="Times New Roman"/>
                <a:ea typeface="標楷體"/>
                <a:cs typeface="Times New Roman"/>
              </a:rPr>
              <a:t>」</a:t>
            </a:r>
            <a:r>
              <a:rPr lang="zh-TW" altLang="zh-TW" sz="1650" dirty="0" smtClean="0">
                <a:latin typeface="Times New Roman"/>
                <a:ea typeface="標楷體"/>
                <a:cs typeface="Times New Roman"/>
              </a:rPr>
              <a:t>一點</a:t>
            </a:r>
            <a:r>
              <a:rPr lang="zh-TW" altLang="en-US" sz="1650" dirty="0" smtClean="0">
                <a:latin typeface="Times New Roman"/>
                <a:ea typeface="標楷體"/>
                <a:cs typeface="Times New Roman"/>
              </a:rPr>
              <a:t>。</a:t>
            </a:r>
            <a:endParaRPr lang="en-US" altLang="zh-TW" sz="1650" dirty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r>
              <a:rPr lang="zh-TW" altLang="en-US" sz="1650" dirty="0">
                <a:latin typeface="Times New Roman"/>
                <a:ea typeface="標楷體"/>
                <a:cs typeface="Times New Roman"/>
              </a:rPr>
              <a:t>媒體高層：</a:t>
            </a:r>
            <a:r>
              <a:rPr lang="zh-TW" altLang="zh-TW" sz="1650" dirty="0">
                <a:latin typeface="Times New Roman"/>
                <a:ea typeface="標楷體"/>
                <a:cs typeface="Times New Roman"/>
              </a:rPr>
              <a:t>不會吧！你真的要跟我講這個事情嗎？我真的不相信。</a:t>
            </a:r>
            <a:endParaRPr lang="en-US" altLang="zh-TW" sz="1650" dirty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r>
              <a:rPr lang="zh-TW" altLang="en-US" sz="1650" dirty="0">
                <a:latin typeface="Times New Roman"/>
                <a:ea typeface="標楷體"/>
                <a:cs typeface="Times New Roman"/>
              </a:rPr>
              <a:t>呂：</a:t>
            </a:r>
            <a:r>
              <a:rPr lang="zh-TW" altLang="zh-TW" sz="1650" dirty="0">
                <a:latin typeface="Times New Roman"/>
                <a:ea typeface="標楷體"/>
                <a:cs typeface="Times New Roman"/>
              </a:rPr>
              <a:t>吳淑珍告訴我，是一個總統府的侍衛跟她講的！</a:t>
            </a:r>
            <a:endParaRPr lang="en-US" altLang="zh-TW" sz="1650" dirty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r>
              <a:rPr lang="zh-TW" altLang="en-US" sz="1650" dirty="0">
                <a:latin typeface="Times New Roman"/>
                <a:ea typeface="標楷體"/>
                <a:cs typeface="Times New Roman"/>
              </a:rPr>
              <a:t>媒體高層：</a:t>
            </a:r>
            <a:r>
              <a:rPr lang="zh-TW" altLang="zh-TW" sz="1650" dirty="0">
                <a:latin typeface="Times New Roman"/>
                <a:ea typeface="標楷體"/>
                <a:cs typeface="Times New Roman"/>
              </a:rPr>
              <a:t>這中間是不是有什麼誤會啊？</a:t>
            </a:r>
            <a:endParaRPr lang="zh-TW" altLang="en-US" sz="1650" dirty="0">
              <a:latin typeface="Times New Roman"/>
              <a:ea typeface="標楷體"/>
              <a:cs typeface="Times New Roman"/>
            </a:endParaRPr>
          </a:p>
          <a:p>
            <a:pPr lvl="3"/>
            <a:endParaRPr lang="zh-TW" altLang="en-US" sz="1800" dirty="0">
              <a:latin typeface="Times New Roman"/>
              <a:ea typeface="標楷體"/>
              <a:cs typeface="Times New Roman"/>
            </a:endParaRPr>
          </a:p>
          <a:p>
            <a:pPr lvl="3"/>
            <a:endParaRPr lang="zh-TW" altLang="en-US" sz="1600" b="1" u="sng" dirty="0">
              <a:latin typeface="Times New Roman"/>
              <a:ea typeface="標楷體"/>
              <a:cs typeface="Times New Roman"/>
            </a:endParaRPr>
          </a:p>
          <a:p>
            <a:pPr marL="914400" lvl="2" indent="0">
              <a:buNone/>
            </a:pPr>
            <a:endParaRPr lang="zh-TW" altLang="en-US" sz="2800" dirty="0">
              <a:latin typeface="Times New Roman"/>
              <a:ea typeface="標楷體"/>
              <a:cs typeface="Times New Roman"/>
            </a:endParaRPr>
          </a:p>
          <a:p>
            <a:pPr lvl="2"/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/>
            <a:endParaRPr lang="zh-TW" altLang="en-US" sz="2200" dirty="0">
              <a:latin typeface="Times New Roman"/>
              <a:ea typeface="標楷體"/>
              <a:cs typeface="Times New Roman"/>
            </a:endParaRPr>
          </a:p>
          <a:p>
            <a:pPr lvl="2"/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/>
            <a:endParaRPr lang="zh-TW" altLang="en-US" sz="2200" dirty="0">
              <a:latin typeface="Times New Roman"/>
              <a:ea typeface="標楷體"/>
              <a:cs typeface="Times New Roman"/>
            </a:endParaRPr>
          </a:p>
          <a:p>
            <a:pPr lvl="2"/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/>
            <a:endParaRPr kumimoji="1" lang="en-US" altLang="zh-TW" dirty="0">
              <a:latin typeface="Times New Roman"/>
              <a:ea typeface="標楷體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91742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93687"/>
            <a:ext cx="8229600" cy="769541"/>
          </a:xfrm>
        </p:spPr>
        <p:txBody>
          <a:bodyPr>
            <a:noAutofit/>
          </a:bodyPr>
          <a:lstStyle/>
          <a:p>
            <a:pPr lvl="0"/>
            <a:r>
              <a:rPr kumimoji="1" lang="zh-TW" altLang="en-US" dirty="0">
                <a:latin typeface="Times New Roman"/>
                <a:ea typeface="標楷體"/>
                <a:cs typeface="Times New Roman"/>
              </a:rPr>
              <a:t>貳</a:t>
            </a:r>
            <a:r>
              <a:rPr kumimoji="1" lang="zh-TW" altLang="en-US" dirty="0" smtClean="0">
                <a:latin typeface="Times New Roman"/>
                <a:ea typeface="標楷體"/>
                <a:cs typeface="Times New Roman"/>
              </a:rPr>
              <a:t>、大法官解釋</a:t>
            </a:r>
            <a:endParaRPr kumimoji="1" lang="zh-TW" altLang="en-US" dirty="0">
              <a:latin typeface="Times New Roman"/>
              <a:ea typeface="標楷體"/>
              <a:cs typeface="Times New Roman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36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二、釋字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第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656 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號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(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新新聞案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)</a:t>
            </a:r>
            <a:endParaRPr kumimoji="1"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標楷體"/>
              <a:cs typeface="Times New Roman"/>
            </a:endParaRPr>
          </a:p>
          <a:p>
            <a:pPr lvl="1">
              <a:lnSpc>
                <a:spcPct val="100000"/>
              </a:lnSpc>
            </a:pPr>
            <a:r>
              <a:rPr kumimoji="1" lang="zh-TW" altLang="en-US" dirty="0" smtClean="0">
                <a:latin typeface="Times New Roman"/>
                <a:ea typeface="標楷體"/>
                <a:cs typeface="Times New Roman"/>
              </a:rPr>
              <a:t>事實</a:t>
            </a:r>
            <a:endParaRPr kumimoji="1" lang="en-US" altLang="zh-TW" dirty="0">
              <a:latin typeface="Times New Roman"/>
              <a:ea typeface="標楷體"/>
              <a:cs typeface="Times New Roman"/>
            </a:endParaRPr>
          </a:p>
          <a:p>
            <a:pPr lvl="2" fontAlgn="base">
              <a:lnSpc>
                <a:spcPct val="100000"/>
              </a:lnSpc>
            </a:pP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其他報導內容節錄：</a:t>
            </a:r>
            <a:endParaRPr lang="en-US" altLang="zh-TW" dirty="0" smtClean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r>
              <a:rPr lang="en-US" altLang="zh-TW" sz="1800" dirty="0">
                <a:latin typeface="Times New Roman"/>
                <a:ea typeface="標楷體"/>
                <a:cs typeface="Times New Roman"/>
              </a:rPr>
              <a:t>……</a:t>
            </a:r>
            <a:r>
              <a:rPr lang="zh-TW" altLang="zh-TW" sz="1800" dirty="0">
                <a:latin typeface="Times New Roman"/>
                <a:ea typeface="標楷體"/>
                <a:cs typeface="Times New Roman"/>
              </a:rPr>
              <a:t>除了保住自己，呂秀蓮還想用緋聞</a:t>
            </a:r>
            <a:r>
              <a:rPr lang="zh-TW" altLang="zh-TW" sz="1800" b="1" u="sng" dirty="0">
                <a:latin typeface="Times New Roman"/>
                <a:ea typeface="標楷體"/>
                <a:cs typeface="Times New Roman"/>
              </a:rPr>
              <a:t>幹掉阿扁</a:t>
            </a:r>
            <a:r>
              <a:rPr lang="en-US" altLang="zh-TW" sz="1800" dirty="0">
                <a:latin typeface="Times New Roman"/>
                <a:ea typeface="標楷體"/>
                <a:cs typeface="Times New Roman"/>
              </a:rPr>
              <a:t>……</a:t>
            </a:r>
            <a:endParaRPr lang="zh-TW" altLang="en-US" sz="1800" dirty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r>
              <a:rPr lang="en-US" altLang="zh-TW" sz="1800" dirty="0">
                <a:latin typeface="Times New Roman"/>
                <a:ea typeface="標楷體"/>
                <a:cs typeface="Times New Roman"/>
              </a:rPr>
              <a:t>……</a:t>
            </a:r>
            <a:r>
              <a:rPr lang="zh-TW" altLang="zh-TW" sz="1800" dirty="0">
                <a:latin typeface="Times New Roman"/>
                <a:ea typeface="標楷體"/>
                <a:cs typeface="Times New Roman"/>
              </a:rPr>
              <a:t>蕭美琴</a:t>
            </a:r>
            <a:r>
              <a:rPr lang="zh-TW" altLang="zh-TW" sz="1800" b="1" u="sng" dirty="0">
                <a:latin typeface="Times New Roman"/>
                <a:ea typeface="標楷體"/>
                <a:cs typeface="Times New Roman"/>
              </a:rPr>
              <a:t>惹得呂秀蓮不爽</a:t>
            </a:r>
            <a:r>
              <a:rPr lang="zh-TW" altLang="zh-TW" sz="1800" dirty="0">
                <a:latin typeface="Times New Roman"/>
                <a:ea typeface="標楷體"/>
                <a:cs typeface="Times New Roman"/>
              </a:rPr>
              <a:t>已不是一兩天的事</a:t>
            </a:r>
            <a:r>
              <a:rPr lang="en-US" altLang="zh-TW" sz="1800" dirty="0">
                <a:latin typeface="Times New Roman"/>
                <a:ea typeface="標楷體"/>
                <a:cs typeface="Times New Roman"/>
              </a:rPr>
              <a:t>……</a:t>
            </a:r>
            <a:endParaRPr lang="zh-TW" altLang="en-US" sz="1800" dirty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r>
              <a:rPr lang="en-US" altLang="zh-TW" sz="1800" dirty="0">
                <a:latin typeface="Times New Roman"/>
                <a:ea typeface="標楷體"/>
                <a:cs typeface="Times New Roman"/>
              </a:rPr>
              <a:t>……</a:t>
            </a:r>
            <a:r>
              <a:rPr lang="zh-TW" altLang="zh-TW" sz="1800" dirty="0">
                <a:latin typeface="Times New Roman"/>
                <a:ea typeface="標楷體"/>
                <a:cs typeface="Times New Roman"/>
              </a:rPr>
              <a:t>事實就是，呂秀蓮在阿扁面前抱怨她，在媒體跟前宣揚她和總統鬧緋聞</a:t>
            </a:r>
            <a:r>
              <a:rPr lang="zh-TW" altLang="en-US" sz="1800" dirty="0">
                <a:latin typeface="Times New Roman"/>
                <a:ea typeface="標楷體"/>
                <a:cs typeface="Times New Roman"/>
              </a:rPr>
              <a:t>。</a:t>
            </a:r>
          </a:p>
          <a:p>
            <a:pPr lvl="3">
              <a:lnSpc>
                <a:spcPct val="100000"/>
              </a:lnSpc>
            </a:pPr>
            <a:r>
              <a:rPr lang="en-US" altLang="zh-TW" sz="1800" dirty="0">
                <a:latin typeface="Times New Roman"/>
                <a:ea typeface="標楷體"/>
                <a:cs typeface="Times New Roman"/>
              </a:rPr>
              <a:t>……</a:t>
            </a:r>
            <a:r>
              <a:rPr lang="zh-TW" altLang="zh-TW" sz="1800" dirty="0">
                <a:latin typeface="Times New Roman"/>
                <a:ea typeface="標楷體"/>
                <a:cs typeface="Times New Roman"/>
              </a:rPr>
              <a:t>為什麼不多一點考量，考量以自己的身分，在</a:t>
            </a:r>
            <a:r>
              <a:rPr lang="zh-TW" altLang="zh-TW" sz="1800" b="1" u="sng" dirty="0">
                <a:latin typeface="Times New Roman"/>
                <a:ea typeface="標楷體"/>
                <a:cs typeface="Times New Roman"/>
              </a:rPr>
              <a:t>罷免案</a:t>
            </a:r>
            <a:r>
              <a:rPr lang="zh-TW" altLang="zh-TW" sz="1800" dirty="0">
                <a:latin typeface="Times New Roman"/>
                <a:ea typeface="標楷體"/>
                <a:cs typeface="Times New Roman"/>
              </a:rPr>
              <a:t>那樣敏感的時機，對媒體講這樣的話，適當嗎</a:t>
            </a:r>
            <a:r>
              <a:rPr lang="en-US" altLang="zh-TW" sz="1800" dirty="0">
                <a:latin typeface="Times New Roman"/>
                <a:ea typeface="標楷體"/>
                <a:cs typeface="Times New Roman"/>
              </a:rPr>
              <a:t>……</a:t>
            </a:r>
            <a:r>
              <a:rPr lang="zh-TW" altLang="zh-TW" sz="1800" dirty="0">
                <a:latin typeface="Times New Roman"/>
                <a:ea typeface="標楷體"/>
                <a:cs typeface="Times New Roman"/>
              </a:rPr>
              <a:t>「若要人不知，除非己莫為</a:t>
            </a:r>
            <a:r>
              <a:rPr lang="zh-TW" altLang="zh-TW" sz="1800" dirty="0" smtClean="0">
                <a:latin typeface="Times New Roman"/>
                <a:ea typeface="標楷體"/>
                <a:cs typeface="Times New Roman"/>
              </a:rPr>
              <a:t>」</a:t>
            </a:r>
            <a:r>
              <a:rPr lang="zh-TW" altLang="en-US" sz="1800" dirty="0" smtClean="0">
                <a:latin typeface="Times New Roman"/>
                <a:ea typeface="標楷體"/>
                <a:cs typeface="Times New Roman"/>
              </a:rPr>
              <a:t>。</a:t>
            </a:r>
            <a:endParaRPr lang="en-US" altLang="zh-TW" sz="1800" dirty="0" smtClean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2400" dirty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2400" dirty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1600" b="1" u="sng" dirty="0">
              <a:latin typeface="Times New Roman"/>
              <a:ea typeface="標楷體"/>
              <a:cs typeface="Times New Roman"/>
            </a:endParaRPr>
          </a:p>
          <a:p>
            <a:pPr marL="914400" lvl="2" indent="0">
              <a:lnSpc>
                <a:spcPct val="100000"/>
              </a:lnSpc>
              <a:buNone/>
            </a:pPr>
            <a:endParaRPr lang="zh-TW" altLang="en-US" sz="28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kumimoji="1" lang="en-US" altLang="zh-TW" dirty="0">
              <a:latin typeface="Times New Roman"/>
              <a:ea typeface="標楷體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83597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93687"/>
            <a:ext cx="8229600" cy="769541"/>
          </a:xfrm>
        </p:spPr>
        <p:txBody>
          <a:bodyPr>
            <a:noAutofit/>
          </a:bodyPr>
          <a:lstStyle/>
          <a:p>
            <a:pPr lvl="0"/>
            <a:r>
              <a:rPr kumimoji="1" lang="zh-TW" altLang="en-US" dirty="0">
                <a:latin typeface="Times New Roman"/>
                <a:ea typeface="標楷體"/>
                <a:cs typeface="Times New Roman"/>
              </a:rPr>
              <a:t>貳</a:t>
            </a:r>
            <a:r>
              <a:rPr kumimoji="1" lang="zh-TW" altLang="en-US" dirty="0" smtClean="0">
                <a:latin typeface="Times New Roman"/>
                <a:ea typeface="標楷體"/>
                <a:cs typeface="Times New Roman"/>
              </a:rPr>
              <a:t>、大法官解釋</a:t>
            </a:r>
            <a:endParaRPr kumimoji="1" lang="zh-TW" altLang="en-US" dirty="0">
              <a:latin typeface="Times New Roman"/>
              <a:ea typeface="標楷體"/>
              <a:cs typeface="Times New Roman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36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二、釋字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第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656 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號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(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新新聞案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)</a:t>
            </a:r>
            <a:endParaRPr kumimoji="1"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標楷體"/>
              <a:cs typeface="Times New Roman"/>
            </a:endParaRPr>
          </a:p>
          <a:p>
            <a:pPr lvl="1">
              <a:lnSpc>
                <a:spcPct val="100000"/>
              </a:lnSpc>
            </a:pPr>
            <a:r>
              <a:rPr kumimoji="1" lang="zh-TW" altLang="en-US" dirty="0" smtClean="0">
                <a:latin typeface="Times New Roman"/>
                <a:ea typeface="標楷體"/>
                <a:cs typeface="Times New Roman"/>
              </a:rPr>
              <a:t>事實</a:t>
            </a:r>
            <a:endParaRPr kumimoji="1" lang="en-US" altLang="zh-TW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刊載之吳淑珍專訪內容節錄</a:t>
            </a:r>
            <a:endParaRPr lang="en-US" altLang="zh-TW" dirty="0" smtClean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r>
              <a:rPr lang="zh-TW" altLang="en-US" sz="1800" dirty="0" smtClean="0">
                <a:latin typeface="Times New Roman"/>
                <a:ea typeface="標楷體"/>
                <a:cs typeface="Times New Roman"/>
              </a:rPr>
              <a:t>訪談者：</a:t>
            </a:r>
            <a:r>
              <a:rPr lang="zh-TW" altLang="zh-TW" sz="1800" dirty="0">
                <a:latin typeface="Times New Roman"/>
                <a:ea typeface="標楷體"/>
                <a:cs typeface="Times New Roman"/>
              </a:rPr>
              <a:t>呂副總統</a:t>
            </a:r>
            <a:r>
              <a:rPr lang="en-US" altLang="zh-TW" sz="1800" dirty="0">
                <a:latin typeface="Times New Roman"/>
                <a:ea typeface="標楷體"/>
                <a:cs typeface="Times New Roman"/>
              </a:rPr>
              <a:t>……</a:t>
            </a:r>
            <a:r>
              <a:rPr lang="zh-TW" altLang="zh-TW" sz="1800" dirty="0">
                <a:latin typeface="Times New Roman"/>
                <a:ea typeface="標楷體"/>
                <a:cs typeface="Times New Roman"/>
              </a:rPr>
              <a:t>說</a:t>
            </a:r>
            <a:r>
              <a:rPr lang="zh-TW" altLang="en-US" sz="1800" dirty="0">
                <a:latin typeface="Times New Roman"/>
                <a:ea typeface="標楷體"/>
                <a:cs typeface="Times New Roman"/>
              </a:rPr>
              <a:t>「</a:t>
            </a:r>
            <a:r>
              <a:rPr lang="zh-TW" altLang="zh-TW" sz="1800" dirty="0">
                <a:latin typeface="Times New Roman"/>
                <a:ea typeface="標楷體"/>
                <a:cs typeface="Times New Roman"/>
              </a:rPr>
              <a:t>吳淑珍還要我幫她</a:t>
            </a:r>
            <a:r>
              <a:rPr lang="zh-TW" altLang="zh-TW" sz="1800" b="1" u="sng" dirty="0">
                <a:latin typeface="Times New Roman"/>
                <a:ea typeface="標楷體"/>
                <a:cs typeface="Times New Roman"/>
              </a:rPr>
              <a:t>「看緊</a:t>
            </a:r>
            <a:r>
              <a:rPr lang="zh-TW" altLang="en-US" sz="1800" b="1" u="sng" dirty="0">
                <a:latin typeface="Times New Roman"/>
                <a:ea typeface="標楷體"/>
                <a:cs typeface="Times New Roman"/>
              </a:rPr>
              <a:t>」</a:t>
            </a:r>
            <a:r>
              <a:rPr lang="zh-TW" altLang="zh-TW" sz="1800" b="1" u="sng" dirty="0">
                <a:latin typeface="Times New Roman"/>
                <a:ea typeface="標楷體"/>
                <a:cs typeface="Times New Roman"/>
              </a:rPr>
              <a:t>一點</a:t>
            </a:r>
            <a:r>
              <a:rPr lang="en-US" altLang="zh-TW" sz="1800" dirty="0">
                <a:latin typeface="Times New Roman"/>
                <a:ea typeface="標楷體"/>
                <a:cs typeface="Times New Roman"/>
              </a:rPr>
              <a:t>……</a:t>
            </a:r>
            <a:endParaRPr lang="zh-TW" altLang="en-US" sz="1800" dirty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r>
              <a:rPr lang="zh-TW" altLang="en-US" sz="1800" dirty="0" smtClean="0">
                <a:latin typeface="Times New Roman"/>
                <a:ea typeface="標楷體"/>
                <a:cs typeface="Times New Roman"/>
              </a:rPr>
              <a:t>吳：</a:t>
            </a:r>
            <a:r>
              <a:rPr lang="zh-TW" altLang="zh-TW" sz="1800" dirty="0">
                <a:latin typeface="Times New Roman"/>
                <a:ea typeface="標楷體"/>
                <a:cs typeface="Times New Roman"/>
              </a:rPr>
              <a:t>這太荒唐了！我從來沒有主動打電話給她，我會笨到叫她去監督我老公嗎？要叫也是叫親信，怎麼會叫她？</a:t>
            </a:r>
            <a:endParaRPr lang="zh-TW" altLang="en-US" sz="1800" dirty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r>
              <a:rPr lang="zh-TW" altLang="en-US" sz="1800" dirty="0" smtClean="0">
                <a:latin typeface="Times New Roman"/>
                <a:ea typeface="標楷體"/>
                <a:cs typeface="Times New Roman"/>
              </a:rPr>
              <a:t>訪談者：</a:t>
            </a:r>
            <a:r>
              <a:rPr lang="en-US" altLang="zh-TW" sz="1800" dirty="0">
                <a:latin typeface="Times New Roman"/>
                <a:ea typeface="標楷體"/>
                <a:cs typeface="Times New Roman"/>
              </a:rPr>
              <a:t>……</a:t>
            </a:r>
            <a:r>
              <a:rPr lang="zh-TW" altLang="zh-TW" sz="1800" dirty="0">
                <a:latin typeface="Times New Roman"/>
                <a:ea typeface="標楷體"/>
                <a:cs typeface="Times New Roman"/>
              </a:rPr>
              <a:t>副總統</a:t>
            </a:r>
            <a:r>
              <a:rPr lang="en-US" altLang="zh-TW" sz="1800" dirty="0">
                <a:latin typeface="Times New Roman"/>
                <a:ea typeface="標楷體"/>
                <a:cs typeface="Times New Roman"/>
              </a:rPr>
              <a:t>……</a:t>
            </a:r>
            <a:r>
              <a:rPr lang="zh-TW" altLang="zh-TW" sz="1800" dirty="0">
                <a:latin typeface="Times New Roman"/>
                <a:ea typeface="標楷體"/>
                <a:cs typeface="Times New Roman"/>
              </a:rPr>
              <a:t>為什麼特別針對蕭美琴？</a:t>
            </a:r>
            <a:endParaRPr lang="zh-TW" altLang="en-US" sz="1800" dirty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r>
              <a:rPr lang="zh-TW" altLang="en-US" sz="1800" dirty="0" smtClean="0">
                <a:latin typeface="Times New Roman"/>
                <a:ea typeface="標楷體"/>
                <a:cs typeface="Times New Roman"/>
              </a:rPr>
              <a:t>吳：</a:t>
            </a:r>
            <a:r>
              <a:rPr lang="en-US" altLang="zh-TW" sz="1800" dirty="0">
                <a:latin typeface="Times New Roman"/>
                <a:ea typeface="標楷體"/>
                <a:cs typeface="Times New Roman"/>
              </a:rPr>
              <a:t>……</a:t>
            </a:r>
            <a:r>
              <a:rPr lang="zh-TW" altLang="zh-TW" sz="1800" dirty="0">
                <a:latin typeface="Times New Roman"/>
                <a:ea typeface="標楷體"/>
                <a:cs typeface="Times New Roman"/>
              </a:rPr>
              <a:t>蕭美琴接觸的事也多為外交領域，可能是覺得蕭美琴搶了她喜歡做的事，</a:t>
            </a:r>
            <a:r>
              <a:rPr lang="zh-TW" altLang="zh-TW" sz="1800" dirty="0" smtClean="0">
                <a:latin typeface="Times New Roman"/>
                <a:ea typeface="標楷體"/>
                <a:cs typeface="Times New Roman"/>
              </a:rPr>
              <a:t>她</a:t>
            </a:r>
            <a:r>
              <a:rPr lang="en-US" altLang="zh-TW" sz="1800" dirty="0" smtClean="0">
                <a:latin typeface="Times New Roman"/>
                <a:ea typeface="標楷體"/>
                <a:cs typeface="Times New Roman"/>
              </a:rPr>
              <a:t> (</a:t>
            </a:r>
            <a:r>
              <a:rPr lang="zh-TW" altLang="zh-TW" sz="1800" dirty="0" smtClean="0">
                <a:latin typeface="Times New Roman"/>
                <a:ea typeface="標楷體"/>
                <a:cs typeface="Times New Roman"/>
              </a:rPr>
              <a:t>呂秀蓮</a:t>
            </a:r>
            <a:r>
              <a:rPr lang="en-US" altLang="zh-TW" sz="1800" dirty="0" smtClean="0">
                <a:latin typeface="Times New Roman"/>
                <a:ea typeface="標楷體"/>
                <a:cs typeface="Times New Roman"/>
              </a:rPr>
              <a:t>) </a:t>
            </a:r>
            <a:r>
              <a:rPr lang="zh-TW" altLang="zh-TW" sz="1800" dirty="0" smtClean="0">
                <a:latin typeface="Times New Roman"/>
                <a:ea typeface="標楷體"/>
                <a:cs typeface="Times New Roman"/>
              </a:rPr>
              <a:t>曾經</a:t>
            </a:r>
            <a:r>
              <a:rPr lang="zh-TW" altLang="zh-TW" sz="1800" dirty="0">
                <a:latin typeface="Times New Roman"/>
                <a:ea typeface="標楷體"/>
                <a:cs typeface="Times New Roman"/>
              </a:rPr>
              <a:t>當面向總統抱怨，說總統太相信蕭美琴。</a:t>
            </a:r>
            <a:endParaRPr lang="zh-TW" altLang="en-US" sz="18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000" dirty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2400" dirty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1600" b="1" u="sng" dirty="0">
              <a:latin typeface="Times New Roman"/>
              <a:ea typeface="標楷體"/>
              <a:cs typeface="Times New Roman"/>
            </a:endParaRPr>
          </a:p>
          <a:p>
            <a:pPr marL="914400" lvl="2" indent="0">
              <a:lnSpc>
                <a:spcPct val="100000"/>
              </a:lnSpc>
              <a:buNone/>
            </a:pPr>
            <a:endParaRPr lang="zh-TW" altLang="en-US" sz="28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kumimoji="1" lang="en-US" altLang="zh-TW" dirty="0">
              <a:latin typeface="Times New Roman"/>
              <a:ea typeface="標楷體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7244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93687"/>
            <a:ext cx="8229600" cy="769541"/>
          </a:xfrm>
        </p:spPr>
        <p:txBody>
          <a:bodyPr>
            <a:noAutofit/>
          </a:bodyPr>
          <a:lstStyle/>
          <a:p>
            <a:pPr lvl="0"/>
            <a:r>
              <a:rPr kumimoji="1" lang="zh-TW" altLang="en-US" dirty="0">
                <a:latin typeface="Times New Roman"/>
                <a:ea typeface="標楷體"/>
                <a:cs typeface="Times New Roman"/>
              </a:rPr>
              <a:t>貳</a:t>
            </a:r>
            <a:r>
              <a:rPr kumimoji="1" lang="zh-TW" altLang="en-US" dirty="0" smtClean="0">
                <a:latin typeface="Times New Roman"/>
                <a:ea typeface="標楷體"/>
                <a:cs typeface="Times New Roman"/>
              </a:rPr>
              <a:t>、大法官解釋</a:t>
            </a:r>
            <a:endParaRPr kumimoji="1" lang="zh-TW" altLang="en-US" dirty="0">
              <a:latin typeface="Times New Roman"/>
              <a:ea typeface="標楷體"/>
              <a:cs typeface="Times New Roman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36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二、釋字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第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656 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號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(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新新聞案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)</a:t>
            </a:r>
            <a:endParaRPr kumimoji="1"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標楷體"/>
              <a:cs typeface="Times New Roman"/>
            </a:endParaRPr>
          </a:p>
          <a:p>
            <a:pPr lvl="1">
              <a:lnSpc>
                <a:spcPct val="100000"/>
              </a:lnSpc>
            </a:pPr>
            <a:r>
              <a:rPr kumimoji="1" lang="zh-TW" altLang="en-US" dirty="0" smtClean="0">
                <a:latin typeface="Times New Roman"/>
                <a:ea typeface="標楷體"/>
                <a:cs typeface="Times New Roman"/>
              </a:rPr>
              <a:t>事實</a:t>
            </a:r>
            <a:endParaRPr kumimoji="1" lang="en-US" altLang="zh-TW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r>
              <a:rPr lang="zh-TW" altLang="en-US" sz="1700" dirty="0" smtClean="0">
                <a:latin typeface="Times New Roman"/>
                <a:ea typeface="標楷體"/>
                <a:cs typeface="Times New Roman"/>
              </a:rPr>
              <a:t>刊載之吳淑珍專訪內容節錄</a:t>
            </a:r>
            <a:endParaRPr lang="en-US" altLang="zh-TW" sz="1700" dirty="0" smtClean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r>
              <a:rPr lang="zh-TW" altLang="en-US" sz="1700" dirty="0" smtClean="0">
                <a:latin typeface="Times New Roman"/>
                <a:ea typeface="標楷體"/>
                <a:cs typeface="Times New Roman"/>
              </a:rPr>
              <a:t>訪談者：</a:t>
            </a:r>
            <a:r>
              <a:rPr lang="zh-TW" altLang="zh-TW" sz="1700" dirty="0">
                <a:latin typeface="Times New Roman"/>
                <a:ea typeface="標楷體"/>
                <a:cs typeface="Times New Roman"/>
              </a:rPr>
              <a:t>呂秀蓮</a:t>
            </a:r>
            <a:r>
              <a:rPr lang="en-US" altLang="zh-TW" sz="1700" dirty="0">
                <a:latin typeface="Times New Roman"/>
                <a:ea typeface="標楷體"/>
                <a:cs typeface="Times New Roman"/>
              </a:rPr>
              <a:t>……</a:t>
            </a:r>
            <a:r>
              <a:rPr lang="zh-TW" altLang="zh-TW" sz="1700" dirty="0">
                <a:latin typeface="Times New Roman"/>
                <a:ea typeface="標楷體"/>
                <a:cs typeface="Times New Roman"/>
              </a:rPr>
              <a:t>打電話給媒體高層說這樣的事，</a:t>
            </a:r>
            <a:r>
              <a:rPr lang="zh-TW" altLang="en-US" sz="1700" dirty="0">
                <a:latin typeface="Times New Roman"/>
                <a:ea typeface="標楷體"/>
                <a:cs typeface="Times New Roman"/>
              </a:rPr>
              <a:t>妳</a:t>
            </a:r>
            <a:r>
              <a:rPr lang="zh-TW" altLang="zh-TW" sz="1700" dirty="0">
                <a:latin typeface="Times New Roman"/>
                <a:ea typeface="標楷體"/>
                <a:cs typeface="Times New Roman"/>
              </a:rPr>
              <a:t>不覺得不太適當</a:t>
            </a:r>
            <a:r>
              <a:rPr lang="zh-TW" altLang="en-US" sz="1700" dirty="0">
                <a:latin typeface="Times New Roman"/>
                <a:ea typeface="標楷體"/>
                <a:cs typeface="Times New Roman"/>
              </a:rPr>
              <a:t>？</a:t>
            </a:r>
          </a:p>
          <a:p>
            <a:pPr lvl="3">
              <a:lnSpc>
                <a:spcPct val="100000"/>
              </a:lnSpc>
            </a:pPr>
            <a:r>
              <a:rPr lang="zh-TW" altLang="en-US" sz="1700" dirty="0" smtClean="0">
                <a:latin typeface="Times New Roman"/>
                <a:ea typeface="標楷體"/>
                <a:cs typeface="Times New Roman"/>
              </a:rPr>
              <a:t>吳：</a:t>
            </a:r>
            <a:r>
              <a:rPr lang="en-US" altLang="zh-TW" sz="1700" dirty="0">
                <a:latin typeface="Times New Roman"/>
                <a:ea typeface="標楷體"/>
                <a:cs typeface="Times New Roman"/>
              </a:rPr>
              <a:t>……</a:t>
            </a:r>
            <a:r>
              <a:rPr lang="zh-TW" altLang="zh-TW" sz="1700" dirty="0">
                <a:latin typeface="Times New Roman"/>
                <a:ea typeface="標楷體"/>
                <a:cs typeface="Times New Roman"/>
              </a:rPr>
              <a:t>她常常亂講話，無聊！以前不是也有人傳說總統跟蕭薔</a:t>
            </a:r>
            <a:r>
              <a:rPr lang="en-US" altLang="zh-TW" sz="1700" dirty="0">
                <a:latin typeface="Times New Roman"/>
                <a:ea typeface="標楷體"/>
                <a:cs typeface="Times New Roman"/>
              </a:rPr>
              <a:t>……</a:t>
            </a:r>
            <a:r>
              <a:rPr lang="zh-TW" altLang="zh-TW" sz="1700" dirty="0">
                <a:latin typeface="Times New Roman"/>
                <a:ea typeface="標楷體"/>
                <a:cs typeface="Times New Roman"/>
              </a:rPr>
              <a:t>金素梅嗎？都不是真的嘛！唉！她連跟總統講話都很不客氣啦！她的個性就是這樣！好男不跟女鬥！</a:t>
            </a:r>
            <a:endParaRPr lang="zh-TW" altLang="en-US" sz="1700" dirty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r>
              <a:rPr lang="zh-TW" altLang="en-US" sz="1700" dirty="0" smtClean="0">
                <a:latin typeface="Times New Roman"/>
                <a:ea typeface="標楷體"/>
                <a:cs typeface="Times New Roman"/>
              </a:rPr>
              <a:t>訪談者：</a:t>
            </a:r>
            <a:r>
              <a:rPr lang="en-US" altLang="zh-TW" sz="1700" dirty="0">
                <a:latin typeface="Times New Roman"/>
                <a:ea typeface="標楷體"/>
                <a:cs typeface="Times New Roman"/>
              </a:rPr>
              <a:t>……</a:t>
            </a:r>
            <a:r>
              <a:rPr lang="zh-TW" altLang="zh-TW" sz="1700" dirty="0">
                <a:latin typeface="Times New Roman"/>
                <a:ea typeface="標楷體"/>
                <a:cs typeface="Times New Roman"/>
              </a:rPr>
              <a:t>怎樣的不客氣法？</a:t>
            </a:r>
            <a:endParaRPr lang="zh-TW" altLang="en-US" sz="1700" dirty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r>
              <a:rPr lang="zh-TW" altLang="en-US" sz="1700" dirty="0" smtClean="0">
                <a:latin typeface="Times New Roman"/>
                <a:ea typeface="標楷體"/>
                <a:cs typeface="Times New Roman"/>
              </a:rPr>
              <a:t>吳：</a:t>
            </a:r>
            <a:r>
              <a:rPr lang="zh-TW" altLang="zh-TW" sz="1700" dirty="0">
                <a:latin typeface="Times New Roman"/>
                <a:ea typeface="標楷體"/>
                <a:cs typeface="Times New Roman"/>
              </a:rPr>
              <a:t>就是很不客氣啊！哎！幕僚都很怕她啦！她是副總統啊！這個</a:t>
            </a:r>
            <a:r>
              <a:rPr lang="zh-TW" altLang="zh-TW" sz="1700" dirty="0" smtClean="0">
                <a:latin typeface="Times New Roman"/>
                <a:ea typeface="標楷體"/>
                <a:cs typeface="Times New Roman"/>
              </a:rPr>
              <a:t>事情</a:t>
            </a:r>
            <a:r>
              <a:rPr lang="en-US" altLang="zh-TW" sz="1700" dirty="0" smtClean="0">
                <a:latin typeface="Times New Roman"/>
                <a:ea typeface="標楷體"/>
                <a:cs typeface="Times New Roman"/>
              </a:rPr>
              <a:t> (</a:t>
            </a:r>
            <a:r>
              <a:rPr lang="zh-TW" altLang="zh-TW" sz="1700" dirty="0" smtClean="0">
                <a:latin typeface="Times New Roman"/>
                <a:ea typeface="標楷體"/>
                <a:cs typeface="Times New Roman"/>
              </a:rPr>
              <a:t>呂</a:t>
            </a:r>
            <a:r>
              <a:rPr lang="zh-TW" altLang="zh-TW" sz="1700" dirty="0">
                <a:latin typeface="Times New Roman"/>
                <a:ea typeface="標楷體"/>
                <a:cs typeface="Times New Roman"/>
              </a:rPr>
              <a:t>致電</a:t>
            </a:r>
            <a:r>
              <a:rPr lang="zh-TW" altLang="zh-TW" sz="1700" dirty="0" smtClean="0">
                <a:latin typeface="Times New Roman"/>
                <a:ea typeface="標楷體"/>
                <a:cs typeface="Times New Roman"/>
              </a:rPr>
              <a:t>媒體</a:t>
            </a:r>
            <a:r>
              <a:rPr lang="en-US" altLang="zh-TW" sz="1700" dirty="0" smtClean="0">
                <a:latin typeface="Times New Roman"/>
                <a:ea typeface="標楷體"/>
                <a:cs typeface="Times New Roman"/>
              </a:rPr>
              <a:t>)……</a:t>
            </a:r>
            <a:r>
              <a:rPr lang="zh-TW" altLang="zh-TW" sz="1700" dirty="0">
                <a:latin typeface="Times New Roman"/>
                <a:ea typeface="標楷體"/>
                <a:cs typeface="Times New Roman"/>
              </a:rPr>
              <a:t>事情已經那麼多了，我看，</a:t>
            </a:r>
            <a:r>
              <a:rPr lang="zh-TW" altLang="zh-TW" sz="1700" b="1" u="sng" dirty="0">
                <a:latin typeface="Times New Roman"/>
                <a:ea typeface="標楷體"/>
                <a:cs typeface="Times New Roman"/>
              </a:rPr>
              <a:t>副總統應該去看心理醫生</a:t>
            </a:r>
            <a:r>
              <a:rPr lang="zh-TW" altLang="zh-TW" sz="1700" dirty="0">
                <a:latin typeface="Times New Roman"/>
                <a:ea typeface="標楷體"/>
                <a:cs typeface="Times New Roman"/>
              </a:rPr>
              <a:t>！</a:t>
            </a:r>
            <a:endParaRPr lang="zh-TW" altLang="en-US" sz="17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1600" dirty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1600" dirty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1600" b="1" u="sng" dirty="0">
              <a:latin typeface="Times New Roman"/>
              <a:ea typeface="標楷體"/>
              <a:cs typeface="Times New Roman"/>
            </a:endParaRPr>
          </a:p>
          <a:p>
            <a:pPr marL="914400" lvl="2" indent="0">
              <a:lnSpc>
                <a:spcPct val="100000"/>
              </a:lnSpc>
              <a:buNone/>
            </a:pPr>
            <a:endParaRPr lang="zh-TW" altLang="en-US" sz="16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16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16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16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16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16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kumimoji="1" lang="en-US" altLang="zh-TW" sz="1600" dirty="0">
              <a:latin typeface="Times New Roman"/>
              <a:ea typeface="標楷體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86169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93687"/>
            <a:ext cx="8229600" cy="769541"/>
          </a:xfrm>
        </p:spPr>
        <p:txBody>
          <a:bodyPr>
            <a:noAutofit/>
          </a:bodyPr>
          <a:lstStyle/>
          <a:p>
            <a:pPr lvl="0"/>
            <a:r>
              <a:rPr kumimoji="1" lang="zh-TW" altLang="en-US" dirty="0">
                <a:latin typeface="Times New Roman"/>
                <a:ea typeface="標楷體"/>
                <a:cs typeface="Times New Roman"/>
              </a:rPr>
              <a:t>貳</a:t>
            </a:r>
            <a:r>
              <a:rPr kumimoji="1" lang="zh-TW" altLang="en-US" dirty="0" smtClean="0">
                <a:latin typeface="Times New Roman"/>
                <a:ea typeface="標楷體"/>
                <a:cs typeface="Times New Roman"/>
              </a:rPr>
              <a:t>、大法官解釋</a:t>
            </a:r>
            <a:endParaRPr kumimoji="1" lang="zh-TW" altLang="en-US" dirty="0">
              <a:latin typeface="Times New Roman"/>
              <a:ea typeface="標楷體"/>
              <a:cs typeface="Times New Roman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36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二、釋字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第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656 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號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(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新新聞案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)</a:t>
            </a:r>
            <a:endParaRPr kumimoji="1"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標楷體"/>
              <a:cs typeface="Times New Roman"/>
            </a:endParaRPr>
          </a:p>
          <a:p>
            <a:pPr lvl="1">
              <a:lnSpc>
                <a:spcPct val="100000"/>
              </a:lnSpc>
            </a:pPr>
            <a:r>
              <a:rPr kumimoji="1" lang="zh-TW" altLang="en-US" dirty="0" smtClean="0">
                <a:latin typeface="Times New Roman"/>
                <a:ea typeface="標楷體"/>
                <a:cs typeface="Times New Roman"/>
              </a:rPr>
              <a:t>事實</a:t>
            </a:r>
            <a:endParaRPr kumimoji="1" lang="en-US" altLang="zh-TW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r>
              <a:rPr lang="zh-TW" altLang="en-US" dirty="0" smtClean="0">
                <a:latin typeface="Times New Roman"/>
                <a:ea typeface="標楷體"/>
                <a:cs typeface="Times New Roman"/>
              </a:rPr>
              <a:t>刊載之吳淑珍專訪內容節錄</a:t>
            </a:r>
            <a:endParaRPr lang="en-US" altLang="zh-TW" dirty="0" smtClean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r>
              <a:rPr lang="zh-TW" altLang="en-US" sz="1800" dirty="0" smtClean="0">
                <a:latin typeface="Times New Roman"/>
                <a:ea typeface="標楷體"/>
                <a:cs typeface="Times New Roman"/>
              </a:rPr>
              <a:t>訪談者：</a:t>
            </a:r>
            <a:r>
              <a:rPr lang="zh-TW" altLang="zh-TW" sz="1800" dirty="0">
                <a:latin typeface="Times New Roman"/>
                <a:ea typeface="標楷體"/>
                <a:cs typeface="Times New Roman"/>
              </a:rPr>
              <a:t>妳好像</a:t>
            </a:r>
            <a:r>
              <a:rPr lang="zh-TW" altLang="en-US" sz="1800" dirty="0">
                <a:latin typeface="Times New Roman"/>
                <a:ea typeface="標楷體"/>
                <a:cs typeface="Times New Roman"/>
              </a:rPr>
              <a:t>很瞭</a:t>
            </a:r>
            <a:r>
              <a:rPr lang="zh-TW" altLang="zh-TW" sz="1800" dirty="0">
                <a:latin typeface="Times New Roman"/>
                <a:ea typeface="標楷體"/>
                <a:cs typeface="Times New Roman"/>
              </a:rPr>
              <a:t>解</a:t>
            </a:r>
            <a:r>
              <a:rPr lang="zh-TW" altLang="zh-TW" sz="1800" dirty="0" smtClean="0">
                <a:latin typeface="Times New Roman"/>
                <a:ea typeface="標楷體"/>
                <a:cs typeface="Times New Roman"/>
              </a:rPr>
              <a:t>她</a:t>
            </a:r>
            <a:r>
              <a:rPr lang="en-US" altLang="zh-TW" sz="1800" dirty="0" smtClean="0">
                <a:latin typeface="Times New Roman"/>
                <a:ea typeface="標楷體"/>
                <a:cs typeface="Times New Roman"/>
              </a:rPr>
              <a:t> (</a:t>
            </a:r>
            <a:r>
              <a:rPr lang="zh-TW" altLang="zh-TW" sz="1800" dirty="0" smtClean="0">
                <a:latin typeface="Times New Roman"/>
                <a:ea typeface="標楷體"/>
                <a:cs typeface="Times New Roman"/>
              </a:rPr>
              <a:t>呂</a:t>
            </a:r>
            <a:r>
              <a:rPr lang="en-US" altLang="zh-TW" sz="1800" dirty="0" smtClean="0">
                <a:latin typeface="Times New Roman"/>
                <a:ea typeface="標楷體"/>
                <a:cs typeface="Times New Roman"/>
              </a:rPr>
              <a:t>) </a:t>
            </a:r>
            <a:r>
              <a:rPr lang="zh-TW" altLang="zh-TW" sz="1800" dirty="0" smtClean="0">
                <a:latin typeface="Times New Roman"/>
                <a:ea typeface="標楷體"/>
                <a:cs typeface="Times New Roman"/>
              </a:rPr>
              <a:t>的</a:t>
            </a:r>
            <a:r>
              <a:rPr lang="zh-TW" altLang="zh-TW" sz="1800" dirty="0">
                <a:latin typeface="Times New Roman"/>
                <a:ea typeface="標楷體"/>
                <a:cs typeface="Times New Roman"/>
              </a:rPr>
              <a:t>樣子</a:t>
            </a:r>
            <a:r>
              <a:rPr lang="zh-TW" altLang="zh-TW" sz="1800" dirty="0" smtClean="0">
                <a:latin typeface="Times New Roman"/>
                <a:ea typeface="標楷體"/>
                <a:cs typeface="Times New Roman"/>
              </a:rPr>
              <a:t>？</a:t>
            </a:r>
            <a:endParaRPr lang="zh-TW" altLang="en-US" sz="1800" dirty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r>
              <a:rPr lang="zh-TW" altLang="en-US" sz="1800" dirty="0" smtClean="0">
                <a:latin typeface="Times New Roman"/>
                <a:ea typeface="標楷體"/>
                <a:cs typeface="Times New Roman"/>
              </a:rPr>
              <a:t>吳：</a:t>
            </a:r>
            <a:r>
              <a:rPr lang="en-US" altLang="zh-TW" sz="1800" dirty="0">
                <a:latin typeface="Times New Roman"/>
                <a:ea typeface="標楷體"/>
                <a:cs typeface="Times New Roman"/>
              </a:rPr>
              <a:t>……</a:t>
            </a:r>
            <a:r>
              <a:rPr lang="zh-TW" altLang="zh-TW" sz="1800" dirty="0">
                <a:latin typeface="Times New Roman"/>
                <a:ea typeface="標楷體"/>
                <a:cs typeface="Times New Roman"/>
              </a:rPr>
              <a:t>這個事情我會直接跟總統講，</a:t>
            </a:r>
            <a:r>
              <a:rPr lang="zh-TW" altLang="zh-TW" sz="1800" b="1" u="sng" dirty="0">
                <a:latin typeface="Times New Roman"/>
                <a:ea typeface="標楷體"/>
                <a:cs typeface="Times New Roman"/>
              </a:rPr>
              <a:t>我對總統有充分的信心</a:t>
            </a:r>
            <a:r>
              <a:rPr lang="zh-TW" altLang="zh-TW" sz="1800" dirty="0">
                <a:latin typeface="Times New Roman"/>
                <a:ea typeface="標楷體"/>
                <a:cs typeface="Times New Roman"/>
              </a:rPr>
              <a:t>，他不會笨到去搞這種事啦！身邊的侍衛一堆，每天又忙得要死，不可能啦！</a:t>
            </a:r>
            <a:endParaRPr lang="zh-TW" altLang="en-US" sz="18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2400" dirty="0">
              <a:latin typeface="Times New Roman"/>
              <a:ea typeface="標楷體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1600" b="1" u="sng" dirty="0">
              <a:latin typeface="Times New Roman"/>
              <a:ea typeface="標楷體"/>
              <a:cs typeface="Times New Roman"/>
            </a:endParaRPr>
          </a:p>
          <a:p>
            <a:pPr marL="914400" lvl="2" indent="0">
              <a:lnSpc>
                <a:spcPct val="100000"/>
              </a:lnSpc>
              <a:buNone/>
            </a:pPr>
            <a:endParaRPr lang="zh-TW" altLang="en-US" sz="28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/>
              <a:cs typeface="Times New Roman"/>
            </a:endParaRPr>
          </a:p>
          <a:p>
            <a:pPr lvl="2">
              <a:lnSpc>
                <a:spcPct val="100000"/>
              </a:lnSpc>
            </a:pPr>
            <a:endParaRPr kumimoji="1" lang="en-US" altLang="zh-TW" dirty="0">
              <a:latin typeface="Times New Roman"/>
              <a:ea typeface="標楷體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45094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93687"/>
            <a:ext cx="8229600" cy="769541"/>
          </a:xfrm>
        </p:spPr>
        <p:txBody>
          <a:bodyPr>
            <a:noAutofit/>
          </a:bodyPr>
          <a:lstStyle/>
          <a:p>
            <a:pPr lvl="0"/>
            <a:r>
              <a:rPr kumimoji="1" lang="zh-TW" altLang="en-US" dirty="0">
                <a:latin typeface="Times New Roman"/>
                <a:ea typeface="標楷體" panose="03000509000000000000" pitchFamily="65" charset="-120"/>
                <a:cs typeface="Times New Roman"/>
              </a:rPr>
              <a:t>貳</a:t>
            </a:r>
            <a:r>
              <a:rPr kumimoji="1" lang="zh-TW" altLang="en-US" dirty="0" smtClean="0">
                <a:latin typeface="Times New Roman"/>
                <a:ea typeface="標楷體" panose="03000509000000000000" pitchFamily="65" charset="-120"/>
                <a:cs typeface="Times New Roman"/>
              </a:rPr>
              <a:t>、大法官解釋</a:t>
            </a:r>
            <a:endParaRPr kumimoji="1" lang="zh-TW" altLang="en-US" dirty="0">
              <a:latin typeface="Times New Roman"/>
              <a:ea typeface="標楷體" panose="03000509000000000000" pitchFamily="65" charset="-120"/>
              <a:cs typeface="Times New Roman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36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二、釋字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第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656 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號 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(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新新聞案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標楷體"/>
                <a:cs typeface="Times New Roman"/>
              </a:rPr>
              <a:t>)</a:t>
            </a:r>
            <a:endParaRPr kumimoji="1"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標楷體"/>
              <a:cs typeface="Times New Roman"/>
            </a:endParaRPr>
          </a:p>
          <a:p>
            <a:pPr lvl="1">
              <a:lnSpc>
                <a:spcPct val="100000"/>
              </a:lnSpc>
            </a:pPr>
            <a:r>
              <a:rPr kumimoji="1" lang="zh-TW" altLang="en-US" dirty="0" smtClean="0">
                <a:latin typeface="Times New Roman"/>
                <a:cs typeface="Times New Roman"/>
              </a:rPr>
              <a:t>事實</a:t>
            </a:r>
            <a:endParaRPr kumimoji="1" lang="en-US" altLang="zh-TW" dirty="0">
              <a:latin typeface="Times New Roman"/>
              <a:cs typeface="Times New Roman"/>
            </a:endParaRPr>
          </a:p>
          <a:p>
            <a:pPr lvl="2">
              <a:lnSpc>
                <a:spcPct val="100000"/>
              </a:lnSpc>
            </a:pPr>
            <a:r>
              <a:rPr lang="zh-TW" altLang="en-US" dirty="0" smtClean="0">
                <a:latin typeface="Times New Roman"/>
                <a:ea typeface="標楷體" charset="0"/>
                <a:cs typeface="Times New Roman"/>
              </a:rPr>
              <a:t>刊載之蕭美琴專訪內容節錄</a:t>
            </a:r>
            <a:endParaRPr lang="en-US" altLang="zh-TW" dirty="0" smtClean="0">
              <a:latin typeface="Times New Roman"/>
              <a:ea typeface="標楷體" charset="0"/>
              <a:cs typeface="Times New Roman"/>
            </a:endParaRPr>
          </a:p>
          <a:p>
            <a:pPr lvl="3">
              <a:lnSpc>
                <a:spcPct val="100000"/>
              </a:lnSpc>
            </a:pPr>
            <a:r>
              <a:rPr lang="zh-TW" altLang="zh-TW" sz="1800" dirty="0" smtClean="0">
                <a:latin typeface="Times New Roman"/>
                <a:ea typeface="標楷體" charset="0"/>
                <a:cs typeface="Times New Roman"/>
              </a:rPr>
              <a:t>我只能自認倒楣</a:t>
            </a:r>
            <a:r>
              <a:rPr lang="zh-TW" altLang="en-US" sz="1800" dirty="0" smtClean="0">
                <a:latin typeface="Times New Roman"/>
                <a:ea typeface="標楷體" charset="0"/>
                <a:cs typeface="Times New Roman"/>
              </a:rPr>
              <a:t>、</a:t>
            </a:r>
            <a:r>
              <a:rPr lang="zh-TW" altLang="zh-TW" sz="1800" b="1" u="sng" dirty="0">
                <a:latin typeface="Times New Roman"/>
                <a:ea typeface="標楷體" charset="0"/>
                <a:cs typeface="Times New Roman"/>
              </a:rPr>
              <a:t>為什麼？為什麼？為什麼？</a:t>
            </a:r>
            <a:r>
              <a:rPr lang="zh-TW" altLang="zh-TW" sz="1800" dirty="0">
                <a:latin typeface="Times New Roman"/>
                <a:ea typeface="標楷體" charset="0"/>
                <a:cs typeface="Times New Roman"/>
              </a:rPr>
              <a:t>她為什麼這樣做</a:t>
            </a:r>
            <a:r>
              <a:rPr lang="zh-TW" altLang="zh-TW" sz="1800" dirty="0" smtClean="0">
                <a:latin typeface="Times New Roman"/>
                <a:ea typeface="標楷體" charset="0"/>
                <a:cs typeface="Times New Roman"/>
              </a:rPr>
              <a:t>？</a:t>
            </a:r>
            <a:r>
              <a:rPr lang="zh-TW" altLang="zh-TW" sz="1800" dirty="0">
                <a:latin typeface="Times New Roman"/>
                <a:ea typeface="標楷體" charset="0"/>
                <a:cs typeface="Times New Roman"/>
              </a:rPr>
              <a:t>她為什麼這麼缺德</a:t>
            </a:r>
            <a:r>
              <a:rPr lang="zh-TW" altLang="zh-TW" sz="1800" dirty="0" smtClean="0">
                <a:latin typeface="Times New Roman"/>
                <a:ea typeface="標楷體" charset="0"/>
                <a:cs typeface="Times New Roman"/>
              </a:rPr>
              <a:t>？</a:t>
            </a:r>
            <a:r>
              <a:rPr lang="zh-TW" altLang="en-US" sz="1800" dirty="0">
                <a:latin typeface="Times New Roman"/>
                <a:ea typeface="標楷體" charset="0"/>
                <a:cs typeface="Times New Roman"/>
              </a:rPr>
              <a:t>很難相</a:t>
            </a:r>
            <a:r>
              <a:rPr lang="zh-TW" altLang="en-US" sz="1800" dirty="0" smtClean="0">
                <a:latin typeface="Times New Roman"/>
                <a:ea typeface="標楷體" charset="0"/>
                <a:cs typeface="Times New Roman"/>
              </a:rPr>
              <a:t>信、</a:t>
            </a:r>
            <a:r>
              <a:rPr lang="zh-TW" altLang="zh-TW" sz="1800" dirty="0">
                <a:latin typeface="Times New Roman"/>
                <a:ea typeface="標楷體" charset="0"/>
                <a:cs typeface="Times New Roman"/>
              </a:rPr>
              <a:t>怎麼</a:t>
            </a:r>
            <a:r>
              <a:rPr lang="zh-TW" altLang="zh-TW" sz="1800" dirty="0" smtClean="0">
                <a:latin typeface="Times New Roman"/>
                <a:ea typeface="標楷體" charset="0"/>
                <a:cs typeface="Times New Roman"/>
              </a:rPr>
              <a:t>可能</a:t>
            </a:r>
            <a:r>
              <a:rPr lang="zh-TW" altLang="en-US" sz="1800" dirty="0" smtClean="0">
                <a:latin typeface="Times New Roman"/>
                <a:ea typeface="標楷體" charset="0"/>
                <a:cs typeface="Times New Roman"/>
              </a:rPr>
              <a:t>？</a:t>
            </a:r>
            <a:endParaRPr lang="zh-TW" altLang="en-US" sz="1800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000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000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 charset="0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2400" dirty="0">
              <a:latin typeface="Times New Roman"/>
              <a:ea typeface="標楷體" charset="0"/>
              <a:cs typeface="Times New Roman"/>
            </a:endParaRPr>
          </a:p>
          <a:p>
            <a:pPr lvl="3">
              <a:lnSpc>
                <a:spcPct val="100000"/>
              </a:lnSpc>
            </a:pPr>
            <a:endParaRPr lang="zh-TW" altLang="en-US" sz="1600" b="1" u="sng" dirty="0">
              <a:latin typeface="Times New Roman"/>
              <a:ea typeface="標楷體" charset="0"/>
              <a:cs typeface="Times New Roman"/>
            </a:endParaRPr>
          </a:p>
          <a:p>
            <a:pPr marL="914400" lvl="2" indent="0">
              <a:lnSpc>
                <a:spcPct val="100000"/>
              </a:lnSpc>
              <a:buNone/>
            </a:pPr>
            <a:endParaRPr lang="zh-TW" altLang="en-US" sz="2800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Heiti TC Light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sz="2200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lang="zh-TW" altLang="en-US" dirty="0">
              <a:latin typeface="Times New Roman"/>
              <a:ea typeface="標楷體" charset="0"/>
              <a:cs typeface="Times New Roman"/>
            </a:endParaRPr>
          </a:p>
          <a:p>
            <a:pPr lvl="2">
              <a:lnSpc>
                <a:spcPct val="100000"/>
              </a:lnSpc>
            </a:pPr>
            <a:endParaRPr kumimoji="1" lang="en-US" altLang="zh-TW" dirty="0">
              <a:latin typeface="Times New Roman"/>
              <a:cs typeface="Times New Roman"/>
            </a:endParaRPr>
          </a:p>
        </p:txBody>
      </p:sp>
      <p:pic>
        <p:nvPicPr>
          <p:cNvPr id="6" name="Picture 1" descr="圖片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15440" y="2667614"/>
            <a:ext cx="310620" cy="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9865169"/>
      </p:ext>
    </p:extLst>
  </p:cSld>
  <p:clrMapOvr>
    <a:masterClrMapping/>
  </p:clrMapOvr>
</p:sld>
</file>

<file path=ppt/theme/theme1.xml><?xml version="1.0" encoding="utf-8"?>
<a:theme xmlns:a="http://schemas.openxmlformats.org/drawingml/2006/main" name="據說是確定版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佈景主題1" id="{A55EE989-6655-41B6-80C1-55C987219802}" vid="{C54CC188-8982-4EAF-8D2B-F522BE032304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據說是確定版.thmx</Template>
  <TotalTime>410</TotalTime>
  <Words>2796</Words>
  <Application>Microsoft Office PowerPoint</Application>
  <PresentationFormat>如螢幕大小 (16:9)</PresentationFormat>
  <Paragraphs>370</Paragraphs>
  <Slides>25</Slides>
  <Notes>23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26" baseType="lpstr">
      <vt:lpstr>據說是確定版</vt:lpstr>
      <vt:lpstr>2-2 言論自由 （新新聞案）</vt:lpstr>
      <vt:lpstr>本章大綱</vt:lpstr>
      <vt:lpstr>貳、大法官解釋</vt:lpstr>
      <vt:lpstr>貳、大法官解釋</vt:lpstr>
      <vt:lpstr>貳、大法官解釋</vt:lpstr>
      <vt:lpstr>貳、大法官解釋</vt:lpstr>
      <vt:lpstr>貳、大法官解釋</vt:lpstr>
      <vt:lpstr>貳、大法官解釋</vt:lpstr>
      <vt:lpstr>貳、大法官解釋</vt:lpstr>
      <vt:lpstr>貳、大法官解釋</vt:lpstr>
      <vt:lpstr>貳、大法官解釋</vt:lpstr>
      <vt:lpstr>貳、大法官解釋</vt:lpstr>
      <vt:lpstr>貳、大法官解釋</vt:lpstr>
      <vt:lpstr>貳、大法官解釋</vt:lpstr>
      <vt:lpstr>貳、大法官解釋</vt:lpstr>
      <vt:lpstr>貳、大法官解釋</vt:lpstr>
      <vt:lpstr>貳、大法官解釋</vt:lpstr>
      <vt:lpstr>貳、大法官解釋</vt:lpstr>
      <vt:lpstr>貳、大法官解釋</vt:lpstr>
      <vt:lpstr>貳、大法官解釋</vt:lpstr>
      <vt:lpstr>貳、大法官解釋</vt:lpstr>
      <vt:lpstr>貳、大法官解釋</vt:lpstr>
      <vt:lpstr>貳、大法官解釋</vt:lpstr>
      <vt:lpstr>貳、大法官解釋</vt:lpstr>
      <vt:lpstr>版權聲明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違憲審查制度簡介 </dc:title>
  <dc:creator>Chen Kao</dc:creator>
  <cp:lastModifiedBy>User</cp:lastModifiedBy>
  <cp:revision>57</cp:revision>
  <dcterms:created xsi:type="dcterms:W3CDTF">2016-02-29T14:16:33Z</dcterms:created>
  <dcterms:modified xsi:type="dcterms:W3CDTF">2016-07-13T03:04:10Z</dcterms:modified>
</cp:coreProperties>
</file>