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5143500" type="screen16x9"/>
  <p:notesSz cx="6797675" cy="9926638"/>
  <p:defaultTextStyle>
    <a:defPPr>
      <a:defRPr lang="zh-TW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864" autoAdjust="0"/>
    <p:restoredTop sz="77157" autoAdjust="0"/>
  </p:normalViewPr>
  <p:slideViewPr>
    <p:cSldViewPr snapToGrid="0">
      <p:cViewPr>
        <p:scale>
          <a:sx n="100" d="100"/>
          <a:sy n="100" d="100"/>
        </p:scale>
        <p:origin x="-1589" y="-28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002E9-1791-4638-ADCA-484BA7C9B9B8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E58B7-5F4E-413B-A901-AD47959E5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29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312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859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937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67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894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69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13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31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00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73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146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1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797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58B7-5F4E-413B-A901-AD47959E572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58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pic>
        <p:nvPicPr>
          <p:cNvPr id="8" name="Picture 3" descr="D:\logo\Logo及片頭尾\logo黑字透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07" y="4701471"/>
            <a:ext cx="1329888" cy="3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1055594"/>
            <a:ext cx="9144000" cy="8128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25466" y="1048536"/>
            <a:ext cx="4484305" cy="13503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TW" alt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大法官釋憲與人權保障</a:t>
            </a:r>
            <a:endParaRPr lang="en-US" altLang="zh-TW" sz="3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7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Judicial Review and Protection of Human</a:t>
            </a:r>
            <a:endParaRPr lang="zh-TW" altLang="en-US" sz="1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zh-TW" alt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794865" y="4759498"/>
            <a:ext cx="34689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fld id="{506175EB-3864-4292-A65F-242EC93A519C}" type="slidenum">
              <a:rPr lang="zh-TW" altLang="en-US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TW" altLang="en-US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37B8F1-EF4C-45B1-BB9F-8EC945A53AEA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54447" y="4736462"/>
            <a:ext cx="389553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8C3A232-9A65-494C-AE1D-4D28B87AEB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495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37B8F1-EF4C-45B1-BB9F-8EC945A53AEA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54447" y="4736462"/>
            <a:ext cx="389553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8C3A232-9A65-494C-AE1D-4D28B87AEB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174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37B8F1-EF4C-45B1-BB9F-8EC945A53AEA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54447" y="4736462"/>
            <a:ext cx="389553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8C3A232-9A65-494C-AE1D-4D28B87AEB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62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37B8F1-EF4C-45B1-BB9F-8EC945A53AEA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54447" y="4736462"/>
            <a:ext cx="389553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8C3A232-9A65-494C-AE1D-4D28B87AEB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55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37B8F1-EF4C-45B1-BB9F-8EC945A53AEA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54447" y="4736462"/>
            <a:ext cx="389553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8C3A232-9A65-494C-AE1D-4D28B87AEB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801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37B8F1-EF4C-45B1-BB9F-8EC945A53AEA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54447" y="4736462"/>
            <a:ext cx="389553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8C3A232-9A65-494C-AE1D-4D28B87AEB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685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54447" y="4736462"/>
            <a:ext cx="389553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8C3A232-9A65-494C-AE1D-4D28B87AEB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967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37B8F1-EF4C-45B1-BB9F-8EC945A53AEA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54447" y="4736462"/>
            <a:ext cx="389553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8C3A232-9A65-494C-AE1D-4D28B87AEB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786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37B8F1-EF4C-45B1-BB9F-8EC945A53AEA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54447" y="4736462"/>
            <a:ext cx="389553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8C3A232-9A65-494C-AE1D-4D28B87AEB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312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37B8F1-EF4C-45B1-BB9F-8EC945A53AEA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54447" y="4736462"/>
            <a:ext cx="389553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8C3A232-9A65-494C-AE1D-4D28B87AEB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225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  <a:alpha val="40000"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632723"/>
            <a:ext cx="9144000" cy="51077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708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079266"/>
            <a:ext cx="7886700" cy="33784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8" name="Picture 2" descr="D:\logo\Logo及片頭尾\logo白字透明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42" y="4702705"/>
            <a:ext cx="1332284" cy="3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63586" y="4614382"/>
            <a:ext cx="2919710" cy="8848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TW" alt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大法官釋憲與人權保障</a:t>
            </a:r>
            <a:endParaRPr lang="en-US" altLang="zh-TW" sz="2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Judicial Review and Protection of Human</a:t>
            </a:r>
            <a:endParaRPr lang="zh-TW" altLang="en-US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00436" y="4740332"/>
            <a:ext cx="1677383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違憲審查制度簡介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794865" y="4759498"/>
            <a:ext cx="34689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fld id="{506175EB-3864-4292-A65F-242EC93A519C}" type="slidenum">
              <a:rPr lang="zh-TW" altLang="en-US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TW" altLang="en-US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5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accent2">
              <a:lumMod val="50000"/>
            </a:schemeClr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>
            <a:lumMod val="75000"/>
          </a:schemeClr>
        </a:buClr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creativecommons.org/licenses/by-nc-sa/3.0/tw/deed.zh_T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NU_Free_Documentation_License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1.jpeg"/><Relationship Id="rId26" Type="http://schemas.openxmlformats.org/officeDocument/2006/relationships/image" Target="../media/image13.png"/><Relationship Id="rId3" Type="http://schemas.openxmlformats.org/officeDocument/2006/relationships/hyperlink" Target="http://creativecommons.org/licenses/by-nc-sa/3.0/tw/legalcode" TargetMode="External"/><Relationship Id="rId21" Type="http://schemas.openxmlformats.org/officeDocument/2006/relationships/image" Target="../media/image7.png"/><Relationship Id="rId7" Type="http://schemas.openxmlformats.org/officeDocument/2006/relationships/hyperlink" Target="https://commons.wikimedia.org/wiki/File:PICT0403.JPG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5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.jpeg"/><Relationship Id="rId20" Type="http://schemas.openxmlformats.org/officeDocument/2006/relationships/hyperlink" Target="http://ocw.aca.ntu.edu.tw/ntu-ocw/index.php/info/copyright_declar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ndesverfassungsgericht.de/EN/Richter/richter_node.html" TargetMode="External"/><Relationship Id="rId11" Type="http://schemas.openxmlformats.org/officeDocument/2006/relationships/hyperlink" Target="http://www.judicial.gov.tw/constitutionalcourt/p01_03.asp" TargetMode="External"/><Relationship Id="rId24" Type="http://schemas.openxmlformats.org/officeDocument/2006/relationships/image" Target="../media/image24.jpeg"/><Relationship Id="rId5" Type="http://schemas.openxmlformats.org/officeDocument/2006/relationships/hyperlink" Target="https://en.wikipedia.org/wiki/Public_domain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11.png"/><Relationship Id="rId10" Type="http://schemas.openxmlformats.org/officeDocument/2006/relationships/hyperlink" Target="http://creativecommons.org/licenses/by-sa/3.0/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s://commons.wikimedia.org/wiki/File:Supreme_Court_US_2010.jpg" TargetMode="External"/><Relationship Id="rId9" Type="http://schemas.openxmlformats.org/officeDocument/2006/relationships/hyperlink" Target="https://commons.wikimedia.org/wiki/File:Taipei_Taiwan_Judicial-Yuan-01.jpg" TargetMode="External"/><Relationship Id="rId14" Type="http://schemas.openxmlformats.org/officeDocument/2006/relationships/hyperlink" Target="http://creativecommons.org/licenses/by-nc-sa/3.0/tw/deed.zh_TW" TargetMode="External"/><Relationship Id="rId22" Type="http://schemas.openxmlformats.org/officeDocument/2006/relationships/image" Target="../media/image23.jpeg"/><Relationship Id="rId27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creativecommons.org/licenses/by-nc-sa/3.0/tw/legalcode" TargetMode="External"/><Relationship Id="rId7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creativecommons.org/licenses/by-sa/3.0/" TargetMode="External"/><Relationship Id="rId4" Type="http://schemas.openxmlformats.org/officeDocument/2006/relationships/hyperlink" Target="https://en.wikiquote.org/wiki/Charles_Evans_Hughes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Public_dom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hyperlink" Target="http://ocw.aca.ntu.edu.tw/ntu-ocw/index.php/info/copyright_declaration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en.wikipedia.org/wiki/GNU_Free_Documentation_License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ocw.aca.ntu.edu.tw/ntu-ocw/index.php/info/copyright_declarat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82511"/>
            <a:ext cx="6858000" cy="1790700"/>
          </a:xfrm>
        </p:spPr>
        <p:txBody>
          <a:bodyPr/>
          <a:lstStyle/>
          <a:p>
            <a:r>
              <a:rPr lang="en-US" altLang="zh-TW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違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憲審查制度簡介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36210" y="3034226"/>
            <a:ext cx="6858000" cy="1241822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授課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教師：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國立臺灣大學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 法律學系 許宗力 教授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909827" y="3857336"/>
            <a:ext cx="5318660" cy="523220"/>
            <a:chOff x="816532" y="4207851"/>
            <a:chExt cx="7091545" cy="697627"/>
          </a:xfrm>
        </p:grpSpPr>
        <p:sp>
          <p:nvSpPr>
            <p:cNvPr id="5" name="矩形 18"/>
            <p:cNvSpPr>
              <a:spLocks noChangeArrowheads="1"/>
            </p:cNvSpPr>
            <p:nvPr/>
          </p:nvSpPr>
          <p:spPr bwMode="auto">
            <a:xfrm>
              <a:off x="2339752" y="4207851"/>
              <a:ext cx="5568325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kumimoji="0"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【</a:t>
              </a:r>
              <a:r>
                <a:rPr kumimoji="0"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b="1" u="sng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  <a:hlinkClick r:id="rId3"/>
                </a:rPr>
                <a:t>創</a:t>
              </a:r>
              <a:r>
                <a:rPr kumimoji="0" lang="zh-TW" altLang="en-US" b="1" u="sng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  <a:hlinkClick r:id="rId3"/>
                </a:rPr>
                <a:t>用 </a:t>
              </a:r>
              <a:r>
                <a:rPr kumimoji="0" lang="en-US" altLang="zh-TW" b="1" u="sng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  <a:hlinkClick r:id="rId3"/>
                </a:rPr>
                <a:t>CC</a:t>
              </a:r>
              <a:r>
                <a:rPr kumimoji="0" lang="zh-TW" altLang="en-US" b="1" u="sng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  <a:hlinkClick r:id="rId3"/>
                </a:rPr>
                <a:t>「姓名標示－非商業性－相同方式分享</a:t>
              </a:r>
              <a:r>
                <a:rPr kumimoji="0" lang="zh-TW" altLang="en-US" b="1" u="sng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  <a:hlinkClick r:id="rId3"/>
                </a:rPr>
                <a:t>」臺灣 </a:t>
              </a:r>
              <a:r>
                <a:rPr kumimoji="0" lang="en-US" altLang="zh-TW" b="1" u="sng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  <a:hlinkClick r:id="rId3"/>
                </a:rPr>
                <a:t>3.0</a:t>
              </a:r>
              <a:r>
                <a:rPr kumimoji="0" lang="zh-TW" altLang="en-US" b="1" u="sng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  <a:hlinkClick r:id="rId3"/>
                </a:rPr>
                <a:t> 版</a:t>
              </a:r>
              <a:r>
                <a:rPr kumimoji="0"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授權釋出</a:t>
              </a:r>
              <a:r>
                <a:rPr kumimoji="0"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6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32" y="4262449"/>
              <a:ext cx="1504614" cy="539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026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貳、我國之違憲審查模型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二、職權</a:t>
            </a:r>
            <a:endParaRPr kumimoji="1"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/>
              <a:t>解釋憲法</a:t>
            </a:r>
          </a:p>
          <a:p>
            <a:endParaRPr kumimoji="1" lang="en-US" altLang="zh-TW" dirty="0"/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684532" y="1185592"/>
            <a:ext cx="4860131" cy="3411140"/>
            <a:chOff x="3579375" y="1580788"/>
            <a:chExt cx="6480175" cy="454818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375" y="1580788"/>
              <a:ext cx="6480175" cy="4548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6" descr="\\140.112.59.229\資源平台\資源平台\版權\版權ICON與範例\Creative Commens台灣2.5\icon_by-nc-sa.tif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263" y="5492489"/>
              <a:ext cx="823219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683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貳、我國之違憲審查模型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二、職權</a:t>
            </a:r>
            <a:endParaRPr kumimoji="1"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/>
              <a:t>統一解釋法律及命令</a:t>
            </a:r>
          </a:p>
          <a:p>
            <a:pPr marL="342900" lvl="1" indent="0">
              <a:buNone/>
            </a:pPr>
            <a:r>
              <a:rPr lang="zh-TW" altLang="en-US" sz="1800" dirty="0"/>
              <a:t>有左列情形之一者，得聲請</a:t>
            </a:r>
            <a:r>
              <a:rPr lang="zh-TW" altLang="en-US" sz="1800" b="1" u="sng" dirty="0"/>
              <a:t>統一解釋</a:t>
            </a:r>
            <a:r>
              <a:rPr lang="zh-TW" altLang="en-US" sz="1800" dirty="0"/>
              <a:t>：</a:t>
            </a:r>
            <a:endParaRPr lang="en-US" altLang="zh-TW" sz="1800" dirty="0"/>
          </a:p>
          <a:p>
            <a:pPr marL="342900" lvl="1" indent="0">
              <a:buNone/>
            </a:pPr>
            <a:r>
              <a:rPr lang="zh-TW" altLang="en-US" sz="1800" dirty="0"/>
              <a:t>一、</a:t>
            </a:r>
            <a:r>
              <a:rPr lang="zh-TW" altLang="en-US" sz="1800" b="1" u="sng" dirty="0"/>
              <a:t>中央或地方機關</a:t>
            </a:r>
            <a:r>
              <a:rPr lang="zh-TW" altLang="en-US" sz="1800" dirty="0"/>
              <a:t>，就其職權上適用法律或命令所持見解，與本機關或 他機關適用同一法律或命令時所已表示之見解有異者。但該機關依法 應受本機關或他機關見解之拘束，或得變更其見解者，不在此限。</a:t>
            </a:r>
            <a:endParaRPr lang="en-US" altLang="zh-TW" sz="1800" dirty="0"/>
          </a:p>
          <a:p>
            <a:pPr marL="342900" lvl="1" indent="0">
              <a:buNone/>
            </a:pPr>
            <a:r>
              <a:rPr lang="zh-TW" altLang="en-US" sz="1800" dirty="0"/>
              <a:t>二、</a:t>
            </a:r>
            <a:r>
              <a:rPr lang="zh-TW" altLang="en-US" sz="1800" b="1" u="sng" dirty="0"/>
              <a:t>人民、法人或政黨</a:t>
            </a:r>
            <a:r>
              <a:rPr lang="zh-TW" altLang="en-US" sz="1800" dirty="0"/>
              <a:t>於其權利遭受不法侵害，認確定終局裁判適用法律 或命令所表示之見解，與其他審判機關之確定終局裁判，適用同一法律或命令時所已表示之見解有異者。但得依法定程序聲明不服，或後裁判已變更前裁判之見解者，不在此限。 </a:t>
            </a:r>
            <a:r>
              <a:rPr lang="en-US" altLang="zh-TW" sz="1700" dirty="0"/>
              <a:t>(</a:t>
            </a:r>
            <a:r>
              <a:rPr lang="zh-TW" altLang="en-US" sz="1700" i="1" dirty="0"/>
              <a:t>大審 </a:t>
            </a:r>
            <a:r>
              <a:rPr lang="en-US" altLang="zh-TW" sz="1700" i="1" dirty="0"/>
              <a:t>§7</a:t>
            </a:r>
            <a:r>
              <a:rPr lang="zh-TW" altLang="en-US" sz="1700" i="1" dirty="0"/>
              <a:t> </a:t>
            </a:r>
            <a:r>
              <a:rPr lang="en-US" altLang="zh-TW" sz="1700" i="1" dirty="0"/>
              <a:t>I</a:t>
            </a:r>
            <a:r>
              <a:rPr lang="en-US" altLang="zh-TW" sz="1700" dirty="0"/>
              <a:t>)</a:t>
            </a:r>
            <a:endParaRPr lang="zh-TW" altLang="en-US" sz="17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419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貳、我國之違憲審查模型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二、職權</a:t>
            </a:r>
            <a:endParaRPr kumimoji="1"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/>
              <a:t>總統、副總統之彈劾</a:t>
            </a:r>
          </a:p>
          <a:p>
            <a:pPr lvl="1"/>
            <a:r>
              <a:rPr lang="zh-TW" altLang="en-US" dirty="0"/>
              <a:t>政黨違憲之解散</a:t>
            </a:r>
          </a:p>
          <a:p>
            <a:pPr marL="339329" indent="0">
              <a:buNone/>
            </a:pPr>
            <a:r>
              <a:rPr lang="zh-TW" altLang="en-US" sz="1800" dirty="0"/>
              <a:t>司法院大法官，除依憲法第七十八條之規定外，並組成憲法法庭審理</a:t>
            </a:r>
            <a:r>
              <a:rPr lang="zh-TW" altLang="en-US" sz="1800" b="1" u="sng" dirty="0"/>
              <a:t>總統、副總統之彈劾</a:t>
            </a:r>
            <a:r>
              <a:rPr lang="zh-TW" altLang="en-US" sz="1800" dirty="0"/>
              <a:t>及</a:t>
            </a:r>
            <a:r>
              <a:rPr lang="zh-TW" altLang="en-US" sz="1800" b="1" u="sng" dirty="0"/>
              <a:t>政黨違憲之解散</a:t>
            </a:r>
            <a:r>
              <a:rPr lang="zh-TW" altLang="en-US" sz="1800" dirty="0"/>
              <a:t>事項。</a:t>
            </a:r>
            <a:endParaRPr lang="en-US" altLang="zh-TW" sz="1800" dirty="0"/>
          </a:p>
          <a:p>
            <a:pPr marL="339329" indent="0">
              <a:buNone/>
            </a:pPr>
            <a:r>
              <a:rPr lang="zh-TW" altLang="en-US" sz="1800" dirty="0"/>
              <a:t>政黨之目的或其行為，危害</a:t>
            </a:r>
            <a:r>
              <a:rPr lang="zh-TW" altLang="en-US" sz="1800" b="1" u="sng" dirty="0"/>
              <a:t>中華民國之存在</a:t>
            </a:r>
            <a:r>
              <a:rPr lang="zh-TW" altLang="en-US" sz="1800" dirty="0"/>
              <a:t>或</a:t>
            </a:r>
            <a:r>
              <a:rPr lang="zh-TW" altLang="en-US" sz="1800" b="1" u="sng" dirty="0"/>
              <a:t>自由民主之憲政秩序</a:t>
            </a:r>
            <a:r>
              <a:rPr lang="zh-TW" altLang="en-US" sz="1800" dirty="0"/>
              <a:t>者為違憲。 </a:t>
            </a:r>
            <a:r>
              <a:rPr lang="en-US" altLang="zh-TW" sz="1700" i="1" dirty="0"/>
              <a:t>(</a:t>
            </a:r>
            <a:r>
              <a:rPr lang="zh-TW" altLang="en-US" sz="1700" i="1" dirty="0"/>
              <a:t>憲增  </a:t>
            </a:r>
            <a:r>
              <a:rPr lang="en-US" altLang="zh-TW" sz="1700" i="1" dirty="0"/>
              <a:t>§5)</a:t>
            </a:r>
          </a:p>
          <a:p>
            <a:pPr marL="339329" indent="0">
              <a:buNone/>
            </a:pPr>
            <a:r>
              <a:rPr lang="zh-TW" altLang="en-US" sz="1800" dirty="0"/>
              <a:t>政黨之目的或其行為，危害中華民國之存在或自由民主之</a:t>
            </a:r>
            <a:r>
              <a:rPr lang="en-US" altLang="zh-TW" sz="1800" dirty="0"/>
              <a:t>	</a:t>
            </a:r>
            <a:r>
              <a:rPr lang="zh-TW" altLang="en-US" sz="1800" dirty="0"/>
              <a:t>憲政秩序者，主管機關得聲請司法院憲法法庭解散之。 </a:t>
            </a:r>
            <a:r>
              <a:rPr lang="en-US" altLang="zh-TW" sz="1700" i="1" dirty="0"/>
              <a:t>(</a:t>
            </a:r>
            <a:r>
              <a:rPr lang="zh-TW" altLang="en-US" sz="1700" i="1" dirty="0"/>
              <a:t>大審  </a:t>
            </a:r>
            <a:r>
              <a:rPr lang="en-US" altLang="zh-TW" sz="1700" i="1" dirty="0"/>
              <a:t>§19)</a:t>
            </a:r>
            <a:endParaRPr lang="zh-TW" altLang="en-US" sz="1700" i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749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貳、我國之違憲審查模型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三、程序</a:t>
            </a:r>
            <a:endParaRPr kumimoji="1"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zh-TW" dirty="0"/>
              <a:t>1.</a:t>
            </a:r>
            <a:r>
              <a:rPr lang="zh-TW" altLang="en-US" dirty="0"/>
              <a:t> 以「會議」或「法庭」方式行使釋憲權</a:t>
            </a:r>
            <a:endParaRPr lang="en-US" altLang="zh-TW" dirty="0"/>
          </a:p>
          <a:p>
            <a:pPr lvl="1"/>
            <a:r>
              <a:rPr lang="en-US" altLang="zh-TW" dirty="0"/>
              <a:t>2.</a:t>
            </a:r>
            <a:r>
              <a:rPr lang="zh-TW" altLang="en-US" dirty="0"/>
              <a:t>無論宣告「合憲」或「違憲」，均需 </a:t>
            </a:r>
            <a:r>
              <a:rPr lang="en-US" altLang="zh-TW" dirty="0"/>
              <a:t>3</a:t>
            </a:r>
            <a:r>
              <a:rPr lang="zh-TW" altLang="en-US" dirty="0"/>
              <a:t> 分之 </a:t>
            </a:r>
            <a:r>
              <a:rPr lang="en-US" altLang="zh-TW" dirty="0"/>
              <a:t>2</a:t>
            </a:r>
            <a:r>
              <a:rPr lang="zh-TW" altLang="en-US" dirty="0"/>
              <a:t>特別多數決通過</a:t>
            </a:r>
            <a:endParaRPr lang="en-US" altLang="zh-TW" dirty="0"/>
          </a:p>
          <a:p>
            <a:pPr lvl="1"/>
            <a:r>
              <a:rPr lang="en-US" altLang="zh-TW" dirty="0"/>
              <a:t>3.15</a:t>
            </a:r>
            <a:r>
              <a:rPr lang="zh-TW" altLang="en-US" dirty="0"/>
              <a:t> 人是共同作者，協同與不同意見書同時公布</a:t>
            </a:r>
            <a:endParaRPr lang="en-US" altLang="zh-TW" dirty="0"/>
          </a:p>
          <a:p>
            <a:pPr lvl="1"/>
            <a:r>
              <a:rPr lang="en-US" altLang="zh-TW" dirty="0"/>
              <a:t>4.</a:t>
            </a:r>
            <a:r>
              <a:rPr lang="zh-TW" altLang="en-US" dirty="0"/>
              <a:t>修法方向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457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參、違憲審查的風格與影響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100" dirty="0"/>
              <a:t>憲法概念的抽象性與概括性，使大法官掌握憲法內容之走向 </a:t>
            </a:r>
            <a:endParaRPr lang="en-US" altLang="zh-TW" sz="2100" dirty="0"/>
          </a:p>
          <a:p>
            <a:pPr marL="339329" indent="0">
              <a:buNone/>
            </a:pPr>
            <a:r>
              <a:rPr lang="en-US" altLang="zh-TW" sz="2100" dirty="0"/>
              <a:t>We are under a constitution, but the </a:t>
            </a:r>
            <a:r>
              <a:rPr lang="en-US" altLang="zh-TW" sz="2100" dirty="0" err="1"/>
              <a:t>constitutionist</a:t>
            </a:r>
            <a:r>
              <a:rPr lang="en-US" altLang="zh-TW" sz="2100" dirty="0"/>
              <a:t> what the judges say it is.</a:t>
            </a:r>
          </a:p>
          <a:p>
            <a:r>
              <a:rPr lang="de-DE" altLang="zh-TW" sz="2100" i="1" dirty="0"/>
              <a:t>§23</a:t>
            </a:r>
            <a:r>
              <a:rPr lang="zh-TW" altLang="en-US" sz="2100" i="1" dirty="0"/>
              <a:t> </a:t>
            </a:r>
            <a:r>
              <a:rPr lang="zh-TW" altLang="de-DE" sz="2100" dirty="0"/>
              <a:t>人民之自由權利，除為防止妨礙他人自由，避免緊急危難，維持社會秩序，獲增進公共利益「所必要者」外，不得以法律限制之</a:t>
            </a:r>
            <a:r>
              <a:rPr lang="zh-TW" altLang="en-US" sz="2100" dirty="0"/>
              <a:t>。</a:t>
            </a:r>
            <a:endParaRPr lang="zh-TW" altLang="de-DE" sz="2100" dirty="0"/>
          </a:p>
          <a:p>
            <a:r>
              <a:rPr lang="de-DE" altLang="zh-TW" sz="2100" i="1" dirty="0"/>
              <a:t>§7</a:t>
            </a:r>
            <a:r>
              <a:rPr lang="zh-TW" altLang="en-US" sz="2100" dirty="0"/>
              <a:t> </a:t>
            </a:r>
            <a:r>
              <a:rPr lang="zh-TW" altLang="de-DE" sz="2100" dirty="0"/>
              <a:t>中華民國人民，無分男女、宗教、種族、階級、黨派，在法律上一律平等</a:t>
            </a:r>
            <a:r>
              <a:rPr lang="zh-TW" altLang="en-US" sz="2100" dirty="0"/>
              <a:t>。</a:t>
            </a:r>
            <a:endParaRPr lang="zh-TW" altLang="de-DE" sz="2100" dirty="0"/>
          </a:p>
          <a:p>
            <a:r>
              <a:rPr lang="en-US" altLang="zh-TW" sz="2100" dirty="0"/>
              <a:t>Q:</a:t>
            </a:r>
            <a:r>
              <a:rPr lang="zh-TW" altLang="en-US" sz="2100" dirty="0"/>
              <a:t>憲法解釋真的是法學方法演繹的結果？或先有答案，再找理由？</a:t>
            </a:r>
            <a:endParaRPr lang="en-US" altLang="zh-TW" sz="2100" dirty="0"/>
          </a:p>
        </p:txBody>
      </p:sp>
      <p:pic>
        <p:nvPicPr>
          <p:cNvPr id="4" name="Picture 5" descr="C:\Users\User\Desktop\by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95" y="1835644"/>
            <a:ext cx="61611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0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參、違憲審查的風格與影響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一、司法積極主義 </a:t>
            </a:r>
            <a:r>
              <a:rPr lang="en-US" altLang="zh-TW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司法消極主義</a:t>
            </a:r>
            <a:endParaRPr lang="en-US" altLang="zh-TW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二、自由 </a:t>
            </a:r>
            <a:r>
              <a:rPr lang="en-US" altLang="zh-TW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保守</a:t>
            </a:r>
            <a:endParaRPr lang="en-US" altLang="zh-TW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三、對人權發展的影響</a:t>
            </a:r>
            <a:endParaRPr lang="en-US" altLang="zh-TW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zh-TW" altLang="en-US" sz="2700" dirty="0"/>
              <a:t>          </a:t>
            </a:r>
            <a:r>
              <a:rPr lang="en-US" altLang="zh-TW" dirty="0"/>
              <a:t>1.</a:t>
            </a:r>
            <a:r>
              <a:rPr lang="zh-TW" altLang="en-US" dirty="0"/>
              <a:t> </a:t>
            </a:r>
            <a:r>
              <a:rPr lang="en-US" altLang="zh-TW" dirty="0"/>
              <a:t>US. Brown v. Board of Education </a:t>
            </a:r>
            <a:r>
              <a:rPr lang="en-US" altLang="zh-TW" sz="2100" dirty="0"/>
              <a:t>1954</a:t>
            </a:r>
            <a:r>
              <a:rPr lang="zh-TW" altLang="en-US" sz="2100" dirty="0"/>
              <a:t> 年</a:t>
            </a:r>
            <a:endParaRPr lang="en-US" altLang="zh-TW" sz="2100" dirty="0"/>
          </a:p>
          <a:p>
            <a:pPr>
              <a:buFontTx/>
              <a:buNone/>
            </a:pPr>
            <a:r>
              <a:rPr lang="zh-TW" altLang="en-US" sz="2700" dirty="0"/>
              <a:t>   </a:t>
            </a:r>
            <a:r>
              <a:rPr lang="en-US" altLang="zh-TW" sz="2700" dirty="0"/>
              <a:t>       </a:t>
            </a:r>
            <a:r>
              <a:rPr lang="en-US" altLang="zh-TW" dirty="0"/>
              <a:t>2. US. Loving v. Virginia </a:t>
            </a:r>
            <a:r>
              <a:rPr lang="en-US" altLang="zh-TW" sz="2100" dirty="0"/>
              <a:t>1967</a:t>
            </a:r>
            <a:r>
              <a:rPr lang="zh-TW" altLang="en-US" sz="2100" dirty="0"/>
              <a:t> 年</a:t>
            </a:r>
            <a:endParaRPr lang="en-US" altLang="zh-TW" sz="2100" dirty="0"/>
          </a:p>
          <a:p>
            <a:pPr>
              <a:buFontTx/>
              <a:buNone/>
            </a:pPr>
            <a:r>
              <a:rPr lang="zh-TW" altLang="en-US" sz="2700" dirty="0"/>
              <a:t>   </a:t>
            </a:r>
            <a:r>
              <a:rPr lang="en-US" altLang="zh-TW" sz="2700" dirty="0"/>
              <a:t>       </a:t>
            </a:r>
            <a:r>
              <a:rPr lang="en-US" altLang="zh-TW" dirty="0"/>
              <a:t>3. TWN. </a:t>
            </a:r>
            <a:r>
              <a:rPr lang="zh-TW" altLang="en-US" dirty="0"/>
              <a:t>指紋案 </a:t>
            </a:r>
            <a:r>
              <a:rPr lang="en-US" altLang="zh-TW" dirty="0"/>
              <a:t>(</a:t>
            </a:r>
            <a:r>
              <a:rPr lang="zh-TW" altLang="en-US" dirty="0" smtClean="0"/>
              <a:t>釋 </a:t>
            </a:r>
            <a:r>
              <a:rPr lang="en-US" altLang="zh-TW" dirty="0" smtClean="0"/>
              <a:t>603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sz="2100" dirty="0"/>
              <a:t>2005</a:t>
            </a:r>
            <a:r>
              <a:rPr lang="zh-TW" altLang="en-US" sz="2100" dirty="0"/>
              <a:t> 年</a:t>
            </a:r>
            <a:endParaRPr lang="en-US" altLang="zh-TW" sz="2100" dirty="0"/>
          </a:p>
          <a:p>
            <a:pPr>
              <a:buFontTx/>
              <a:buNone/>
            </a:pPr>
            <a:r>
              <a:rPr lang="en-US" altLang="zh-TW" sz="1200" dirty="0"/>
              <a:t>                       </a:t>
            </a:r>
            <a:r>
              <a:rPr lang="en-US" altLang="zh-TW" dirty="0"/>
              <a:t>4. US. Obergefell v. Hodges </a:t>
            </a:r>
            <a:r>
              <a:rPr lang="en-US" altLang="zh-TW" sz="2100" dirty="0"/>
              <a:t>2015</a:t>
            </a:r>
            <a:r>
              <a:rPr lang="zh-TW" altLang="en-US" sz="2100" dirty="0"/>
              <a:t> 年</a:t>
            </a:r>
            <a:endParaRPr lang="en-US" altLang="zh-TW" sz="21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098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參、違憲審查的風格與影響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四、對政治自由化與民主化的影響</a:t>
            </a:r>
            <a:endParaRPr lang="en-US" altLang="zh-TW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zh-TW" altLang="en-US" sz="2700" dirty="0"/>
              <a:t>         </a:t>
            </a:r>
            <a:r>
              <a:rPr lang="en-US" altLang="zh-TW" dirty="0"/>
              <a:t>1.</a:t>
            </a:r>
            <a:r>
              <a:rPr lang="zh-TW" altLang="en-US" dirty="0"/>
              <a:t> </a:t>
            </a:r>
            <a:r>
              <a:rPr lang="en-US" altLang="zh-TW" dirty="0"/>
              <a:t>261</a:t>
            </a:r>
            <a:r>
              <a:rPr lang="zh-TW" altLang="en-US" dirty="0"/>
              <a:t> </a:t>
            </a:r>
            <a:r>
              <a:rPr lang="en-US" altLang="zh-TW" sz="2100" dirty="0"/>
              <a:t>(1990</a:t>
            </a:r>
            <a:r>
              <a:rPr lang="zh-TW" altLang="en-US" sz="2100" dirty="0"/>
              <a:t> 年</a:t>
            </a:r>
            <a:r>
              <a:rPr lang="en-US" altLang="zh-TW" sz="2100" dirty="0"/>
              <a:t>)</a:t>
            </a:r>
            <a:r>
              <a:rPr lang="zh-TW" altLang="en-US" sz="2100" dirty="0"/>
              <a:t> </a:t>
            </a:r>
            <a:r>
              <a:rPr lang="zh-TW" altLang="en-US" dirty="0"/>
              <a:t>國會全面改選</a:t>
            </a:r>
            <a:endParaRPr lang="en-US" altLang="zh-TW" dirty="0"/>
          </a:p>
          <a:p>
            <a:pPr>
              <a:buFontTx/>
              <a:buNone/>
            </a:pPr>
            <a:r>
              <a:rPr lang="zh-TW" altLang="en-US" dirty="0"/>
              <a:t>          </a:t>
            </a:r>
            <a:r>
              <a:rPr lang="en-US" altLang="zh-TW" dirty="0"/>
              <a:t>2.</a:t>
            </a:r>
            <a:r>
              <a:rPr lang="zh-TW" altLang="en-US" dirty="0"/>
              <a:t> </a:t>
            </a:r>
            <a:r>
              <a:rPr lang="en-US" altLang="zh-TW" dirty="0" smtClean="0"/>
              <a:t>479</a:t>
            </a:r>
            <a:r>
              <a:rPr lang="zh-TW" altLang="en-US" dirty="0" smtClean="0"/>
              <a:t> </a:t>
            </a:r>
            <a:r>
              <a:rPr lang="en-US" altLang="zh-TW" sz="2100" dirty="0"/>
              <a:t>(1999</a:t>
            </a:r>
            <a:r>
              <a:rPr lang="zh-TW" altLang="en-US" sz="2100" dirty="0"/>
              <a:t> 年</a:t>
            </a:r>
            <a:r>
              <a:rPr lang="en-US" altLang="zh-TW" sz="2100" dirty="0"/>
              <a:t>)</a:t>
            </a:r>
            <a:r>
              <a:rPr lang="zh-TW" altLang="en-US" sz="2100" dirty="0"/>
              <a:t> </a:t>
            </a:r>
            <a:r>
              <a:rPr lang="zh-TW" altLang="en-US" dirty="0"/>
              <a:t>開放人民團體</a:t>
            </a:r>
            <a:r>
              <a:rPr lang="zh-TW" altLang="en-US" dirty="0" smtClean="0"/>
              <a:t>冠臺灣</a:t>
            </a:r>
            <a:r>
              <a:rPr lang="zh-TW" altLang="en-US" dirty="0"/>
              <a:t>名稱</a:t>
            </a:r>
            <a:endParaRPr lang="en-US" altLang="zh-TW" dirty="0"/>
          </a:p>
          <a:p>
            <a:pPr>
              <a:buFontTx/>
              <a:buNone/>
            </a:pPr>
            <a:r>
              <a:rPr lang="zh-TW" altLang="en-US" dirty="0"/>
              <a:t>          </a:t>
            </a:r>
            <a:r>
              <a:rPr lang="en-US" altLang="zh-TW" dirty="0"/>
              <a:t>3.</a:t>
            </a:r>
            <a:r>
              <a:rPr lang="zh-TW" altLang="en-US" dirty="0"/>
              <a:t> </a:t>
            </a:r>
            <a:r>
              <a:rPr lang="en-US" altLang="zh-TW" dirty="0"/>
              <a:t>445</a:t>
            </a:r>
            <a:r>
              <a:rPr lang="zh-TW" altLang="en-US" dirty="0"/>
              <a:t> </a:t>
            </a:r>
            <a:r>
              <a:rPr lang="en-US" altLang="zh-TW" sz="2100" dirty="0"/>
              <a:t>(1999</a:t>
            </a:r>
            <a:r>
              <a:rPr lang="zh-TW" altLang="en-US" sz="2100" dirty="0"/>
              <a:t> 年</a:t>
            </a:r>
            <a:r>
              <a:rPr lang="en-US" altLang="zh-TW" sz="2100" dirty="0"/>
              <a:t>)</a:t>
            </a:r>
            <a:r>
              <a:rPr lang="zh-TW" altLang="en-US" sz="2100" dirty="0"/>
              <a:t> </a:t>
            </a:r>
            <a:r>
              <a:rPr lang="zh-TW" altLang="en-US" dirty="0"/>
              <a:t>開放集會主張共產主義、分裂國土</a:t>
            </a:r>
            <a:endParaRPr lang="en-US" altLang="zh-TW" dirty="0"/>
          </a:p>
          <a:p>
            <a:pPr>
              <a:buFontTx/>
              <a:buNone/>
            </a:pPr>
            <a:r>
              <a:rPr lang="zh-TW" altLang="en-US" dirty="0"/>
              <a:t>          </a:t>
            </a:r>
            <a:r>
              <a:rPr lang="en-US" altLang="zh-TW" dirty="0"/>
              <a:t>4.</a:t>
            </a:r>
            <a:r>
              <a:rPr lang="zh-TW" altLang="en-US" dirty="0"/>
              <a:t> </a:t>
            </a:r>
            <a:r>
              <a:rPr lang="en-US" altLang="zh-TW" dirty="0"/>
              <a:t>644</a:t>
            </a:r>
            <a:r>
              <a:rPr lang="zh-TW" altLang="en-US" dirty="0"/>
              <a:t> </a:t>
            </a:r>
            <a:r>
              <a:rPr lang="en-US" altLang="zh-TW" sz="2100" dirty="0"/>
              <a:t>(2008</a:t>
            </a:r>
            <a:r>
              <a:rPr lang="zh-TW" altLang="en-US" sz="2100" dirty="0"/>
              <a:t> 年</a:t>
            </a:r>
            <a:r>
              <a:rPr lang="en-US" altLang="zh-TW" sz="2100" dirty="0"/>
              <a:t>)</a:t>
            </a:r>
            <a:r>
              <a:rPr lang="zh-TW" altLang="en-US" sz="2100" dirty="0"/>
              <a:t> </a:t>
            </a:r>
            <a:r>
              <a:rPr lang="zh-TW" altLang="en-US" dirty="0"/>
              <a:t>開放設立主張共產主義與分裂國土</a:t>
            </a:r>
            <a:r>
              <a:rPr lang="en-US" altLang="zh-TW" dirty="0"/>
              <a:t>		</a:t>
            </a:r>
            <a:r>
              <a:rPr lang="zh-TW" altLang="en-US" dirty="0" smtClean="0"/>
              <a:t>                          的</a:t>
            </a:r>
            <a:r>
              <a:rPr lang="zh-TW" altLang="en-US" dirty="0"/>
              <a:t>人民團體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875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參、違憲審查的風格與影響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五、對權力分立發展的影響</a:t>
            </a:r>
            <a:endParaRPr lang="en-US" altLang="zh-TW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zh-TW" altLang="en-US" sz="2700" dirty="0"/>
              <a:t>         </a:t>
            </a: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520</a:t>
            </a:r>
            <a:r>
              <a:rPr lang="zh-TW" altLang="en-US" dirty="0"/>
              <a:t> </a:t>
            </a:r>
            <a:r>
              <a:rPr lang="en-US" altLang="zh-TW" sz="2100" dirty="0"/>
              <a:t>(2001</a:t>
            </a:r>
            <a:r>
              <a:rPr lang="zh-TW" altLang="en-US" sz="2100" dirty="0"/>
              <a:t> 年</a:t>
            </a:r>
            <a:r>
              <a:rPr lang="en-US" altLang="zh-TW" sz="2100" dirty="0"/>
              <a:t>)</a:t>
            </a:r>
            <a:r>
              <a:rPr lang="zh-TW" altLang="en-US" sz="2100" dirty="0"/>
              <a:t> </a:t>
            </a:r>
            <a:r>
              <a:rPr lang="zh-TW" altLang="en-US" dirty="0"/>
              <a:t>核四案</a:t>
            </a:r>
            <a:endParaRPr lang="en-US" altLang="zh-TW" dirty="0"/>
          </a:p>
          <a:p>
            <a:pPr>
              <a:buFontTx/>
              <a:buNone/>
            </a:pPr>
            <a:r>
              <a:rPr lang="zh-TW" altLang="en-US" dirty="0"/>
              <a:t>          </a:t>
            </a:r>
            <a:r>
              <a:rPr lang="en-US" altLang="zh-TW" dirty="0"/>
              <a:t>2.</a:t>
            </a:r>
            <a:r>
              <a:rPr lang="zh-TW" altLang="en-US" dirty="0"/>
              <a:t> </a:t>
            </a:r>
            <a:r>
              <a:rPr lang="en-US" altLang="zh-TW" dirty="0"/>
              <a:t>585</a:t>
            </a:r>
            <a:r>
              <a:rPr lang="zh-TW" altLang="en-US" dirty="0"/>
              <a:t> </a:t>
            </a:r>
            <a:r>
              <a:rPr lang="en-US" altLang="zh-TW" sz="2100" dirty="0"/>
              <a:t>(2004</a:t>
            </a:r>
            <a:r>
              <a:rPr lang="zh-TW" altLang="en-US" sz="2100" dirty="0"/>
              <a:t> 年</a:t>
            </a:r>
            <a:r>
              <a:rPr lang="en-US" altLang="zh-TW" sz="2100" dirty="0"/>
              <a:t>)</a:t>
            </a:r>
            <a:r>
              <a:rPr lang="zh-TW" altLang="en-US" sz="2100" dirty="0"/>
              <a:t> </a:t>
            </a:r>
            <a:r>
              <a:rPr lang="zh-TW" altLang="en-US" dirty="0"/>
              <a:t>真調會案</a:t>
            </a:r>
            <a:endParaRPr lang="en-US" altLang="zh-TW" dirty="0"/>
          </a:p>
          <a:p>
            <a:pPr>
              <a:buFontTx/>
              <a:buNone/>
            </a:pPr>
            <a:r>
              <a:rPr lang="zh-TW" altLang="en-US" dirty="0"/>
              <a:t>          </a:t>
            </a:r>
            <a:r>
              <a:rPr lang="en-US" altLang="zh-TW" dirty="0"/>
              <a:t>3.</a:t>
            </a:r>
            <a:r>
              <a:rPr lang="zh-TW" altLang="en-US" dirty="0"/>
              <a:t> </a:t>
            </a:r>
            <a:r>
              <a:rPr lang="en-US" altLang="zh-TW" dirty="0"/>
              <a:t>601</a:t>
            </a:r>
            <a:r>
              <a:rPr lang="zh-TW" altLang="en-US" dirty="0"/>
              <a:t> </a:t>
            </a:r>
            <a:r>
              <a:rPr lang="en-US" altLang="zh-TW" sz="2100" dirty="0"/>
              <a:t>(2005</a:t>
            </a:r>
            <a:r>
              <a:rPr lang="zh-TW" altLang="en-US" sz="2100" dirty="0"/>
              <a:t> 年</a:t>
            </a:r>
            <a:r>
              <a:rPr lang="en-US" altLang="zh-TW" sz="2100" dirty="0"/>
              <a:t>)</a:t>
            </a:r>
            <a:r>
              <a:rPr lang="zh-TW" altLang="en-US" sz="2100" dirty="0"/>
              <a:t> </a:t>
            </a:r>
            <a:r>
              <a:rPr lang="zh-TW" altLang="en-US" dirty="0"/>
              <a:t>刪大法官薪資案</a:t>
            </a:r>
            <a:endParaRPr lang="en-US" altLang="zh-TW" dirty="0"/>
          </a:p>
          <a:p>
            <a:pPr>
              <a:buFontTx/>
              <a:buNone/>
            </a:pPr>
            <a:r>
              <a:rPr lang="zh-TW" altLang="en-US" dirty="0"/>
              <a:t>          </a:t>
            </a:r>
            <a:r>
              <a:rPr lang="en-US" altLang="zh-TW" dirty="0"/>
              <a:t>4.</a:t>
            </a:r>
            <a:r>
              <a:rPr lang="zh-TW" altLang="en-US" dirty="0"/>
              <a:t> </a:t>
            </a:r>
            <a:r>
              <a:rPr lang="en-US" altLang="zh-TW" dirty="0"/>
              <a:t>613</a:t>
            </a:r>
            <a:r>
              <a:rPr lang="zh-TW" altLang="en-US" dirty="0"/>
              <a:t> </a:t>
            </a:r>
            <a:r>
              <a:rPr lang="en-US" altLang="zh-TW" sz="2100" dirty="0"/>
              <a:t>(2006</a:t>
            </a:r>
            <a:r>
              <a:rPr lang="zh-TW" altLang="en-US" sz="2100" dirty="0"/>
              <a:t> 年</a:t>
            </a:r>
            <a:r>
              <a:rPr lang="en-US" altLang="zh-TW" sz="2100" dirty="0"/>
              <a:t>)</a:t>
            </a:r>
            <a:r>
              <a:rPr lang="zh-TW" altLang="en-US" sz="2100" dirty="0"/>
              <a:t> </a:t>
            </a:r>
            <a:r>
              <a:rPr lang="en-US" altLang="zh-TW" dirty="0" smtClean="0"/>
              <a:t>NCC</a:t>
            </a:r>
            <a:r>
              <a:rPr lang="zh-TW" altLang="en-US" dirty="0" smtClean="0"/>
              <a:t> 案</a:t>
            </a:r>
            <a:endParaRPr lang="en-US" altLang="zh-TW" dirty="0"/>
          </a:p>
          <a:p>
            <a:pPr>
              <a:buFontTx/>
              <a:buNone/>
            </a:pPr>
            <a:r>
              <a:rPr lang="zh-TW" altLang="en-US" dirty="0"/>
              <a:t>          </a:t>
            </a:r>
            <a:r>
              <a:rPr lang="en-US" altLang="zh-TW" dirty="0"/>
              <a:t>5.</a:t>
            </a:r>
            <a:r>
              <a:rPr lang="zh-TW" altLang="en-US" dirty="0"/>
              <a:t> </a:t>
            </a:r>
            <a:r>
              <a:rPr lang="en-US" altLang="zh-TW" dirty="0"/>
              <a:t>632</a:t>
            </a:r>
            <a:r>
              <a:rPr lang="zh-TW" altLang="en-US" dirty="0"/>
              <a:t> </a:t>
            </a:r>
            <a:r>
              <a:rPr lang="en-US" altLang="zh-TW" sz="2100" dirty="0"/>
              <a:t>(2007</a:t>
            </a:r>
            <a:r>
              <a:rPr lang="zh-TW" altLang="en-US" sz="2100" dirty="0"/>
              <a:t> 年</a:t>
            </a:r>
            <a:r>
              <a:rPr lang="en-US" altLang="zh-TW" sz="2100" dirty="0"/>
              <a:t>)</a:t>
            </a:r>
            <a:r>
              <a:rPr lang="zh-TW" altLang="en-US" sz="2100" dirty="0"/>
              <a:t> </a:t>
            </a:r>
            <a:r>
              <a:rPr lang="zh-TW" altLang="en-US" dirty="0"/>
              <a:t>拒審監委人事案</a:t>
            </a:r>
            <a:endParaRPr lang="en-US" altLang="zh-TW" dirty="0"/>
          </a:p>
          <a:p>
            <a:pPr>
              <a:buFontTx/>
              <a:buNone/>
            </a:pPr>
            <a:r>
              <a:rPr lang="zh-TW" altLang="en-US" dirty="0"/>
              <a:t>          </a:t>
            </a:r>
            <a:r>
              <a:rPr lang="en-US" altLang="zh-TW" dirty="0"/>
              <a:t>6.</a:t>
            </a:r>
            <a:r>
              <a:rPr lang="zh-TW" altLang="en-US" dirty="0"/>
              <a:t> </a:t>
            </a:r>
            <a:r>
              <a:rPr lang="en-US" altLang="zh-TW" dirty="0"/>
              <a:t>645</a:t>
            </a:r>
            <a:r>
              <a:rPr lang="zh-TW" altLang="en-US" dirty="0"/>
              <a:t> </a:t>
            </a:r>
            <a:r>
              <a:rPr lang="en-US" altLang="zh-TW" sz="2100" dirty="0"/>
              <a:t>(2008</a:t>
            </a:r>
            <a:r>
              <a:rPr lang="zh-TW" altLang="en-US" sz="2100" dirty="0"/>
              <a:t> 年</a:t>
            </a:r>
            <a:r>
              <a:rPr lang="en-US" altLang="zh-TW" sz="2100" dirty="0"/>
              <a:t>)</a:t>
            </a:r>
            <a:r>
              <a:rPr lang="zh-TW" altLang="en-US" sz="2100" dirty="0"/>
              <a:t> </a:t>
            </a:r>
            <a:r>
              <a:rPr lang="zh-TW" altLang="en-US" dirty="0"/>
              <a:t>公投會案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477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版權聲明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876215"/>
              </p:ext>
            </p:extLst>
          </p:nvPr>
        </p:nvGraphicFramePr>
        <p:xfrm>
          <a:off x="621431" y="963206"/>
          <a:ext cx="7886701" cy="351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491"/>
                <a:gridCol w="1365422"/>
                <a:gridCol w="914400"/>
                <a:gridCol w="5018388"/>
              </a:tblGrid>
              <a:tr h="2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頁碼</a:t>
                      </a:r>
                      <a:endParaRPr lang="zh-TW" altLang="en-US" sz="9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7" marR="68587" marT="19292" marB="1929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作品</a:t>
                      </a:r>
                      <a:endParaRPr lang="zh-TW" altLang="en-US" sz="9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7" marR="68587" marT="19292" marB="1929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版權圖示</a:t>
                      </a:r>
                      <a:endParaRPr lang="zh-TW" altLang="en-US" sz="9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7" marR="68587" marT="19292" marB="1929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來源 </a:t>
                      </a:r>
                      <a:r>
                        <a:rPr lang="en-US" altLang="zh-TW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TW" altLang="en-US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</a:t>
                      </a:r>
                      <a:endParaRPr lang="zh-TW" altLang="en-US" sz="9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7" marR="68587" marT="19292" marB="19292"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1-19</a:t>
                      </a:r>
                      <a:endParaRPr lang="zh-TW" altLang="en-US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zh-TW" altLang="en-US" sz="9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9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簡報佈景主題 </a:t>
                      </a:r>
                      <a:r>
                        <a:rPr kumimoji="0" lang="en-US" altLang="zh-TW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臺大開放式課程</a:t>
                      </a:r>
                      <a:endParaRPr kumimoji="0" lang="en-US" altLang="zh-TW" sz="9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本作品以</a:t>
                      </a:r>
                      <a:r>
                        <a:rPr kumimoji="0" lang="zh-TW" alt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創</a:t>
                      </a:r>
                      <a:r>
                        <a:rPr kumimoji="0" lang="zh-TW" alt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用 </a:t>
                      </a:r>
                      <a:r>
                        <a:rPr kumimoji="0" lang="en-US" altLang="zh-TW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CC</a:t>
                      </a:r>
                      <a:r>
                        <a:rPr kumimoji="0" lang="zh-TW" alt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「姓名標示</a:t>
                      </a:r>
                      <a:r>
                        <a:rPr kumimoji="0" lang="en-US" altLang="zh-TW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- </a:t>
                      </a:r>
                      <a:r>
                        <a:rPr kumimoji="0" lang="zh-TW" alt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非商業性</a:t>
                      </a:r>
                      <a:r>
                        <a:rPr kumimoji="0" lang="en-US" altLang="zh-TW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- </a:t>
                      </a:r>
                      <a:r>
                        <a:rPr kumimoji="0" lang="zh-TW" alt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相同方式分享」臺灣 </a:t>
                      </a:r>
                      <a:r>
                        <a:rPr kumimoji="0" lang="en-US" altLang="zh-TW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3.0</a:t>
                      </a:r>
                      <a:r>
                        <a:rPr kumimoji="0" lang="zh-TW" alt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 版</a:t>
                      </a:r>
                      <a:r>
                        <a:rPr kumimoji="0" lang="zh-TW" alt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授權釋出。</a:t>
                      </a:r>
                      <a:endParaRPr kumimoji="0" lang="en-US" altLang="zh-TW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TW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l">
                        <a:defRPr/>
                      </a:pPr>
                      <a:endParaRPr lang="zh-TW" altLang="en-US" sz="900" dirty="0" smtClean="0">
                        <a:latin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endParaRPr lang="zh-TW" alt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Wikimedia Commons / </a:t>
                      </a:r>
                      <a:r>
                        <a:rPr kumimoji="0" lang="en-US" altLang="zh-TW" sz="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Source:Roberts</a:t>
                      </a:r>
                      <a:r>
                        <a:rPr kumimoji="0" lang="en-US" altLang="zh-TW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Court (2010-) - The Oyez Project / </a:t>
                      </a:r>
                      <a:r>
                        <a:rPr kumimoji="0" lang="en-US" altLang="zh-TW" sz="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Author:Steve</a:t>
                      </a:r>
                      <a:r>
                        <a:rPr kumimoji="0" lang="en-US" altLang="zh-TW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TW" sz="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Petteway</a:t>
                      </a:r>
                      <a:r>
                        <a:rPr kumimoji="0" lang="en-US" altLang="zh-TW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 Collection of the Supreme Court of the United States (</a:t>
                      </a:r>
                      <a:r>
                        <a:rPr kumimoji="0" lang="en-US" altLang="zh-TW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4"/>
                        </a:rPr>
                        <a:t>https://commons.wikimedia.org/wiki/File:Supreme_Court_US_2010.jpg</a:t>
                      </a:r>
                      <a:r>
                        <a:rPr kumimoji="0" lang="en-US" altLang="zh-TW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TW" altLang="en-US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kumimoji="0" lang="en-US" altLang="zh-TW" sz="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kumimoji="0" lang="en-US" altLang="zh-TW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2016/03/29</a:t>
                      </a:r>
                      <a:r>
                        <a:rPr kumimoji="0" lang="zh-TW" altLang="en-US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，本作品為 </a:t>
                      </a:r>
                      <a:r>
                        <a:rPr kumimoji="0" lang="en-US" altLang="zh-TW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5"/>
                        </a:rPr>
                        <a:t>public domain</a:t>
                      </a:r>
                      <a:r>
                        <a:rPr kumimoji="0" lang="zh-TW" altLang="en-US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US" altLang="zh-TW" sz="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4" marR="137174" marT="38583" marB="38583" anchor="ctr"/>
                </a:tc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TW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700" marR="81000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endParaRPr lang="zh-TW" alt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Bundesverfassungsgericht</a:t>
                      </a:r>
                      <a:r>
                        <a:rPr kumimoji="0" lang="en-US" altLang="zh-TW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TW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Justices of the Federal Constitutional Court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6"/>
                        </a:rPr>
                        <a:t>http://www.bundesverfassungsgericht.de/EN/Richter/richter_node.html</a:t>
                      </a:r>
                      <a:r>
                        <a:rPr kumimoji="0" lang="en-US" altLang="zh-TW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TW" alt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kumimoji="0" lang="en-US" altLang="zh-TW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kumimoji="0" lang="en-US" altLang="zh-TW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2016/03/29</a:t>
                      </a:r>
                      <a:r>
                        <a:rPr kumimoji="0" lang="zh-TW" altLang="en-US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，本作品依著作權法第 </a:t>
                      </a:r>
                      <a:r>
                        <a:rPr kumimoji="0" lang="en-US" altLang="zh-TW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kumimoji="0" lang="zh-TW" altLang="en-US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TW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kumimoji="0" lang="zh-TW" altLang="en-US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TW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kumimoji="0" lang="zh-TW" altLang="en-US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條合理使用。</a:t>
                      </a:r>
                      <a:endParaRPr kumimoji="0" lang="en-US" altLang="zh-TW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4" marR="137174" marT="38583" marB="38583" anchor="ctr"/>
                </a:tc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TW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sz="1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zh-TW" altLang="en-US" sz="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endParaRPr lang="zh-TW" alt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Wikimedia Commons / </a:t>
                      </a:r>
                      <a:r>
                        <a:rPr kumimoji="0" lang="en-US" altLang="zh-TW" sz="900" b="0" u="none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Author:</a:t>
                      </a:r>
                      <a:r>
                        <a:rPr lang="en-US" altLang="zh-TW" sz="9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</a:rPr>
                        <a:t>Winertai</a:t>
                      </a:r>
                      <a:endParaRPr lang="en-US" altLang="zh-TW" sz="9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 panose="02020603050405020304" pitchFamily="18" charset="0"/>
                          <a:hlinkClick r:id="rId7"/>
                        </a:rPr>
                        <a:t>https://commons.wikimedia.org/wiki/File:PICT0403.JPG</a:t>
                      </a:r>
                      <a:r>
                        <a:rPr kumimoji="0" lang="en-US" altLang="zh-TW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TW" alt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 panose="02020603050405020304" pitchFamily="18" charset="0"/>
                        </a:rPr>
                        <a:t>，</a:t>
                      </a:r>
                      <a:endParaRPr kumimoji="0" lang="en-US" altLang="zh-TW" sz="9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kumimoji="0" lang="en-US" altLang="zh-TW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2016/03/29</a:t>
                      </a:r>
                      <a:r>
                        <a:rPr kumimoji="0" lang="zh-TW" altLang="en-US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，本作品依 </a:t>
                      </a:r>
                      <a:r>
                        <a:rPr lang="en-US" altLang="zh-TW" sz="9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  <a:hlinkClick r:id="rId8"/>
                        </a:rPr>
                        <a:t>GNU Free Documentation License</a:t>
                      </a:r>
                      <a:r>
                        <a:rPr lang="zh-TW" altLang="en-US" sz="9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</a:rPr>
                        <a:t> 授權釋出。</a:t>
                      </a:r>
                      <a:endParaRPr kumimoji="0" lang="en-US" altLang="zh-TW" sz="9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137174" marR="137174" marT="38583" marB="38583" anchor="ctr"/>
                </a:tc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TW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sz="1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endParaRPr lang="zh-TW" altLang="en-US" sz="9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endParaRPr lang="zh-TW" alt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Wikimedia Commons / </a:t>
                      </a:r>
                      <a:r>
                        <a:rPr kumimoji="0" lang="en-US" altLang="zh-TW" sz="900" b="0" u="none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Author:CEphoto</a:t>
                      </a:r>
                      <a:r>
                        <a:rPr kumimoji="0" lang="en-US" altLang="zh-TW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 Uwe </a:t>
                      </a:r>
                      <a:r>
                        <a:rPr kumimoji="0" lang="en-US" altLang="zh-TW" sz="900" b="0" u="none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Aranas</a:t>
                      </a:r>
                      <a:endParaRPr kumimoji="0" lang="en-US" altLang="zh-TW" sz="900" b="0" u="none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9"/>
                        </a:rPr>
                        <a:t>https://commons.wikimedia.org/wiki/File:Taipei_Taiwan_Judicial-Yuan-01.jpg</a:t>
                      </a:r>
                      <a:r>
                        <a:rPr kumimoji="0" lang="en-US" altLang="zh-TW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TW" altLang="en-US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kumimoji="0" lang="en-US" altLang="zh-TW" sz="900" b="0" u="none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kumimoji="0" lang="en-US" altLang="zh-TW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2016/03/29</a:t>
                      </a:r>
                      <a:r>
                        <a:rPr kumimoji="0" lang="zh-TW" altLang="en-US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，本作品以</a:t>
                      </a:r>
                      <a:r>
                        <a:rPr kumimoji="0" lang="zh-TW" altLang="en-US" sz="9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10"/>
                        </a:rPr>
                        <a:t>創用 </a:t>
                      </a:r>
                      <a:r>
                        <a:rPr kumimoji="0" lang="en-US" altLang="zh-TW" sz="9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10"/>
                        </a:rPr>
                        <a:t>CC</a:t>
                      </a:r>
                      <a:r>
                        <a:rPr kumimoji="0" lang="zh-TW" altLang="en-US" sz="9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10"/>
                        </a:rPr>
                        <a:t>「姓名標示</a:t>
                      </a:r>
                      <a:r>
                        <a:rPr kumimoji="0" lang="en-US" altLang="zh-TW" sz="9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10"/>
                        </a:rPr>
                        <a:t>- </a:t>
                      </a:r>
                      <a:r>
                        <a:rPr kumimoji="0" lang="zh-TW" altLang="en-US" sz="9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10"/>
                        </a:rPr>
                        <a:t>相同方式分享」 </a:t>
                      </a:r>
                      <a:r>
                        <a:rPr kumimoji="0" lang="en-US" altLang="zh-TW" sz="9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10"/>
                        </a:rPr>
                        <a:t>3.0</a:t>
                      </a:r>
                      <a:r>
                        <a:rPr kumimoji="0" lang="zh-TW" altLang="en-US" sz="9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10"/>
                        </a:rPr>
                        <a:t> 版</a:t>
                      </a:r>
                      <a:r>
                        <a:rPr kumimoji="0" lang="zh-TW" altLang="en-US" sz="9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授權釋出。</a:t>
                      </a:r>
                      <a:endParaRPr kumimoji="0" lang="en-US" altLang="zh-TW" sz="900" b="0" u="none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4" marR="137174" marT="38583" marB="38583" anchor="ctr"/>
                </a:tc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TW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endParaRPr lang="zh-TW" altLang="en-US" sz="1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l">
                        <a:defRPr/>
                      </a:pPr>
                      <a:endParaRPr lang="zh-TW" altLang="en-US" sz="900" dirty="0" smtClean="0"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endParaRPr lang="zh-TW" alt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司法院大法官 </a:t>
                      </a:r>
                      <a:r>
                        <a:rPr kumimoji="0" lang="en-US" altLang="zh-TW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zh-TW" alt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現任大法官照片</a:t>
                      </a:r>
                      <a:endParaRPr kumimoji="0" lang="en-US" altLang="zh-TW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11"/>
                        </a:rPr>
                        <a:t>http://www.judicial.gov.tw/constitutionalcourt/p01_03.asp</a:t>
                      </a:r>
                      <a:r>
                        <a:rPr kumimoji="0" lang="en-US" altLang="zh-TW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TW" alt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kumimoji="0" lang="en-US" altLang="zh-TW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kumimoji="0" lang="en-US" altLang="zh-TW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2016/03/29</a:t>
                      </a:r>
                      <a:r>
                        <a:rPr kumimoji="0" lang="zh-TW" altLang="en-US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，本作品依著作權法第 </a:t>
                      </a:r>
                      <a:r>
                        <a:rPr kumimoji="0" lang="en-US" altLang="zh-TW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kumimoji="0" lang="zh-TW" altLang="en-US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TW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kumimoji="0" lang="zh-TW" altLang="en-US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TW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kumimoji="0" lang="zh-TW" altLang="en-US" sz="9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條合理使用。</a:t>
                      </a:r>
                      <a:endParaRPr kumimoji="0" lang="en-US" altLang="zh-TW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4" marR="137174" marT="38583" marB="38583" anchor="ctr"/>
                </a:tc>
              </a:tr>
            </a:tbl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1245939" y="1330291"/>
            <a:ext cx="2155682" cy="3133885"/>
            <a:chOff x="1661252" y="1773721"/>
            <a:chExt cx="2874242" cy="4178513"/>
          </a:xfrm>
        </p:grpSpPr>
        <p:grpSp>
          <p:nvGrpSpPr>
            <p:cNvPr id="7" name="群組 6"/>
            <p:cNvGrpSpPr/>
            <p:nvPr/>
          </p:nvGrpSpPr>
          <p:grpSpPr>
            <a:xfrm>
              <a:off x="1661252" y="1773721"/>
              <a:ext cx="2767830" cy="482400"/>
              <a:chOff x="1661252" y="1773721"/>
              <a:chExt cx="2767830" cy="482400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1661252" y="1773721"/>
                <a:ext cx="1711049" cy="482400"/>
                <a:chOff x="1661252" y="1773721"/>
                <a:chExt cx="1711049" cy="482400"/>
              </a:xfrm>
            </p:grpSpPr>
            <p:pic>
              <p:nvPicPr>
                <p:cNvPr id="6146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1069" y="1774418"/>
                  <a:ext cx="831232" cy="481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47" name="Picture 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1252" y="1773721"/>
                  <a:ext cx="850942" cy="48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" name="Picture 16" descr="\\140.112.59.229\資源平台\資源平台\版權\版權ICON與範例\Creative Commens台灣2.5\icon_by-nc-sa.tiff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5863" y="1883016"/>
                <a:ext cx="823219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群組 7"/>
            <p:cNvGrpSpPr/>
            <p:nvPr/>
          </p:nvGrpSpPr>
          <p:grpSpPr>
            <a:xfrm>
              <a:off x="2057848" y="2417031"/>
              <a:ext cx="2155548" cy="648000"/>
              <a:chOff x="2057848" y="2417031"/>
              <a:chExt cx="2155548" cy="648000"/>
            </a:xfrm>
          </p:grpSpPr>
          <p:pic>
            <p:nvPicPr>
              <p:cNvPr id="10" name="圖片 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848" y="2417031"/>
                <a:ext cx="972000" cy="648000"/>
              </a:xfrm>
              <a:prstGeom prst="rect">
                <a:avLst/>
              </a:prstGeom>
              <a:noFill/>
              <a:ln w="9525">
                <a:solidFill>
                  <a:srgbClr val="281C1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8" name="Picture 4" descr="C:\Users\User\Desktop\PD-icon.svg.pn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3396" y="2561031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群組 15"/>
            <p:cNvGrpSpPr/>
            <p:nvPr/>
          </p:nvGrpSpPr>
          <p:grpSpPr>
            <a:xfrm>
              <a:off x="1709403" y="3224639"/>
              <a:ext cx="2531073" cy="492924"/>
              <a:chOff x="1709403" y="3224639"/>
              <a:chExt cx="2531073" cy="492924"/>
            </a:xfrm>
          </p:grpSpPr>
          <p:grpSp>
            <p:nvGrpSpPr>
              <p:cNvPr id="15" name="群組 14"/>
              <p:cNvGrpSpPr/>
              <p:nvPr/>
            </p:nvGrpSpPr>
            <p:grpSpPr>
              <a:xfrm>
                <a:off x="1709403" y="3224639"/>
                <a:ext cx="1587875" cy="492924"/>
                <a:chOff x="1699778" y="3224639"/>
                <a:chExt cx="1587875" cy="492924"/>
              </a:xfrm>
            </p:grpSpPr>
            <p:pic>
              <p:nvPicPr>
                <p:cNvPr id="11" name="圖片 2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99" t="9036" r="2539"/>
                <a:stretch>
                  <a:fillRect/>
                </a:stretch>
              </p:blipFill>
              <p:spPr bwMode="auto">
                <a:xfrm>
                  <a:off x="1699778" y="3235163"/>
                  <a:ext cx="729884" cy="482400"/>
                </a:xfrm>
                <a:prstGeom prst="rect">
                  <a:avLst/>
                </a:prstGeom>
                <a:noFill/>
                <a:ln w="9525">
                  <a:solidFill>
                    <a:srgbClr val="281C1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4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098" y="3224639"/>
                  <a:ext cx="724555" cy="48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0" name="Picture 1" descr="圖片1">
                <a:hlinkClick r:id="rId20"/>
              </p:cNvPr>
              <p:cNvPicPr>
                <a:picLocks noChangeAspect="1" noChangeArrowheads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6316" y="3296363"/>
                <a:ext cx="41416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群組 16"/>
            <p:cNvGrpSpPr/>
            <p:nvPr/>
          </p:nvGrpSpPr>
          <p:grpSpPr>
            <a:xfrm>
              <a:off x="2099444" y="3853078"/>
              <a:ext cx="2117516" cy="648000"/>
              <a:chOff x="2099444" y="3853078"/>
              <a:chExt cx="2117516" cy="648000"/>
            </a:xfrm>
          </p:grpSpPr>
          <p:pic>
            <p:nvPicPr>
              <p:cNvPr id="6149" name="Picture 5" descr="C:\Users\User\Desktop\PICT0403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9444" y="3853078"/>
                <a:ext cx="864000" cy="6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0" name="Picture 6" descr="C:\Users\User\Desktop\Heckert_GNU_white.svg.png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9300" y="3997078"/>
                <a:ext cx="36766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群組 20"/>
            <p:cNvGrpSpPr/>
            <p:nvPr/>
          </p:nvGrpSpPr>
          <p:grpSpPr>
            <a:xfrm>
              <a:off x="2045470" y="4575937"/>
              <a:ext cx="2490024" cy="648000"/>
              <a:chOff x="2045470" y="4575937"/>
              <a:chExt cx="2490024" cy="648000"/>
            </a:xfrm>
          </p:grpSpPr>
          <p:pic>
            <p:nvPicPr>
              <p:cNvPr id="13" name="Picture 3" descr="C:\Users\User\Desktop\Taipei_Taiwan_Judicial-Yuan-01.jp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5470" y="4575937"/>
                <a:ext cx="971948" cy="6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C:\Users\User\Desktop\LOGO-CEphotoUweAranas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4440" y="4768062"/>
                <a:ext cx="288001" cy="2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 descr="C:\Users\User\Desktop\by-sa.png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6691" y="4785110"/>
                <a:ext cx="718803" cy="25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群組 18"/>
            <p:cNvGrpSpPr/>
            <p:nvPr/>
          </p:nvGrpSpPr>
          <p:grpSpPr>
            <a:xfrm>
              <a:off x="1911885" y="5304234"/>
              <a:ext cx="2305075" cy="648000"/>
              <a:chOff x="1911885" y="5304234"/>
              <a:chExt cx="2305075" cy="64800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885" y="5304234"/>
                <a:ext cx="1263926" cy="6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1" descr="圖片1">
                <a:hlinkClick r:id="rId20"/>
              </p:cNvPr>
              <p:cNvPicPr>
                <a:picLocks noChangeAspect="1" noChangeArrowheads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800" y="5448234"/>
                <a:ext cx="41416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366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版權聲明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103253"/>
              </p:ext>
            </p:extLst>
          </p:nvPr>
        </p:nvGraphicFramePr>
        <p:xfrm>
          <a:off x="621431" y="963206"/>
          <a:ext cx="7886701" cy="138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491"/>
                <a:gridCol w="1365422"/>
                <a:gridCol w="914400"/>
                <a:gridCol w="5018388"/>
              </a:tblGrid>
              <a:tr h="2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頁碼</a:t>
                      </a:r>
                      <a:endParaRPr lang="zh-TW" altLang="en-US" sz="9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7" marR="68587" marT="19292" marB="1929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作品</a:t>
                      </a:r>
                      <a:endParaRPr lang="zh-TW" altLang="en-US" sz="9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7" marR="68587" marT="19292" marB="1929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版權圖示</a:t>
                      </a:r>
                      <a:endParaRPr lang="zh-TW" altLang="en-US" sz="9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7" marR="68587" marT="19292" marB="1929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來源 </a:t>
                      </a:r>
                      <a:r>
                        <a:rPr lang="en-US" altLang="zh-TW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TW" altLang="en-US" sz="9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</a:t>
                      </a:r>
                      <a:endParaRPr lang="zh-TW" altLang="en-US" sz="9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7" marR="68587" marT="19292" marB="19292"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zh-TW" altLang="en-US" sz="9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9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法律學系 許宗力 教授</a:t>
                      </a:r>
                      <a:endParaRPr lang="en-US" altLang="zh-TW" sz="9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本作品以</a:t>
                      </a:r>
                      <a:r>
                        <a:rPr kumimoji="0" lang="zh-TW" alt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創</a:t>
                      </a:r>
                      <a:r>
                        <a:rPr kumimoji="0" lang="zh-TW" alt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用 </a:t>
                      </a:r>
                      <a:r>
                        <a:rPr kumimoji="0" lang="en-US" altLang="zh-TW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CC</a:t>
                      </a:r>
                      <a:r>
                        <a:rPr kumimoji="0" lang="zh-TW" alt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「姓名標示</a:t>
                      </a:r>
                      <a:r>
                        <a:rPr kumimoji="0" lang="en-US" altLang="zh-TW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- </a:t>
                      </a:r>
                      <a:r>
                        <a:rPr kumimoji="0" lang="zh-TW" alt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非商業性</a:t>
                      </a:r>
                      <a:r>
                        <a:rPr kumimoji="0" lang="en-US" altLang="zh-TW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- </a:t>
                      </a:r>
                      <a:r>
                        <a:rPr kumimoji="0" lang="zh-TW" alt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相同方式分享」臺灣 </a:t>
                      </a:r>
                      <a:r>
                        <a:rPr kumimoji="0" lang="en-US" altLang="zh-TW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3.0</a:t>
                      </a:r>
                      <a:r>
                        <a:rPr kumimoji="0" lang="zh-TW" alt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hlinkClick r:id="rId3"/>
                        </a:rPr>
                        <a:t> 版</a:t>
                      </a:r>
                      <a:r>
                        <a:rPr kumimoji="0" lang="zh-TW" alt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授權釋出。</a:t>
                      </a:r>
                      <a:endParaRPr kumimoji="0" lang="en-US" altLang="zh-TW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TW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lang="zh-TW" altLang="en-US" sz="1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dirty="0" smtClean="0"/>
                        <a:t>We are under a constitution,……what the judges say it is.</a:t>
                      </a: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endParaRPr lang="zh-TW" alt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37174" marR="137174" marT="38583" marB="3858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Wikiquote</a:t>
                      </a:r>
                      <a:r>
                        <a:rPr kumimoji="0" lang="en-US" altLang="zh-TW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TW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</a:rPr>
                        <a:t>Charles Evans Hughes /</a:t>
                      </a:r>
                      <a:r>
                        <a:rPr lang="zh-TW" alt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</a:rPr>
                        <a:t> </a:t>
                      </a:r>
                      <a:r>
                        <a:rPr lang="en-US" altLang="zh-TW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</a:rPr>
                        <a:t>Speech before the Chamber of Commerce, Elmira, New York (3 May 1907); published in </a:t>
                      </a:r>
                      <a:r>
                        <a:rPr lang="en-US" altLang="zh-TW" sz="8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</a:rPr>
                        <a:t>Addresses and Papers of Charles Evans Hughes, Governor of New York, 1906–1908</a:t>
                      </a:r>
                      <a:r>
                        <a:rPr lang="en-US" altLang="zh-TW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</a:rPr>
                        <a:t>(1908), p. 139.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</a:rPr>
                        <a:t>(</a:t>
                      </a:r>
                      <a:r>
                        <a:rPr lang="en-US" altLang="zh-TW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  <a:hlinkClick r:id="rId4"/>
                        </a:rPr>
                        <a:t>https://en.wikiquote.org/wiki/Charles_Evans_Hughes</a:t>
                      </a:r>
                      <a:r>
                        <a:rPr lang="en-US" altLang="zh-TW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</a:rPr>
                        <a:t>)</a:t>
                      </a:r>
                      <a:r>
                        <a:rPr lang="zh-TW" alt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</a:rPr>
                        <a:t>，</a:t>
                      </a:r>
                      <a:endParaRPr lang="en-US" altLang="zh-TW" sz="800" b="0" i="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</a:rPr>
                        <a:t>瀏覽日期：</a:t>
                      </a:r>
                      <a:r>
                        <a:rPr kumimoji="0" lang="en-US" altLang="zh-TW" sz="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2016/03/29</a:t>
                      </a:r>
                      <a:r>
                        <a:rPr lang="zh-TW" alt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"/>
                        </a:rPr>
                        <a:t>，</a:t>
                      </a:r>
                      <a:r>
                        <a:rPr kumimoji="0" lang="zh-TW" altLang="en-US" sz="8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本作品以</a:t>
                      </a:r>
                      <a:r>
                        <a:rPr kumimoji="0" lang="zh-TW" altLang="en-US" sz="8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5"/>
                        </a:rPr>
                        <a:t>創用 </a:t>
                      </a:r>
                      <a:r>
                        <a:rPr kumimoji="0" lang="en-US" altLang="zh-TW" sz="8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5"/>
                        </a:rPr>
                        <a:t>CC</a:t>
                      </a:r>
                      <a:r>
                        <a:rPr kumimoji="0" lang="zh-TW" altLang="en-US" sz="8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5"/>
                        </a:rPr>
                        <a:t>「姓名標示</a:t>
                      </a:r>
                      <a:r>
                        <a:rPr kumimoji="0" lang="en-US" altLang="zh-TW" sz="8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5"/>
                        </a:rPr>
                        <a:t>- </a:t>
                      </a:r>
                      <a:r>
                        <a:rPr kumimoji="0" lang="zh-TW" altLang="en-US" sz="8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5"/>
                        </a:rPr>
                        <a:t>相同方式分享」 </a:t>
                      </a:r>
                      <a:r>
                        <a:rPr kumimoji="0" lang="en-US" altLang="zh-TW" sz="8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5"/>
                        </a:rPr>
                        <a:t>3.0</a:t>
                      </a:r>
                      <a:r>
                        <a:rPr kumimoji="0" lang="zh-TW" altLang="en-US" sz="800" b="0" u="none" kern="12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5"/>
                        </a:rPr>
                        <a:t> 版</a:t>
                      </a:r>
                      <a:r>
                        <a:rPr kumimoji="0" lang="zh-TW" altLang="en-US" sz="800" b="0" u="none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授權釋出。</a:t>
                      </a:r>
                      <a:endParaRPr lang="en-US" altLang="zh-TW" sz="800" b="0" i="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"/>
                      </a:endParaRPr>
                    </a:p>
                  </a:txBody>
                  <a:tcPr marL="137174" marR="137174" marT="38583" marB="38583" anchor="ctr"/>
                </a:tc>
              </a:tr>
            </a:tbl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551157" y="1279438"/>
            <a:ext cx="1770655" cy="879475"/>
            <a:chOff x="2068209" y="1705917"/>
            <a:chExt cx="2360873" cy="1172633"/>
          </a:xfrm>
        </p:grpSpPr>
        <p:grpSp>
          <p:nvGrpSpPr>
            <p:cNvPr id="9" name="群組 8"/>
            <p:cNvGrpSpPr/>
            <p:nvPr/>
          </p:nvGrpSpPr>
          <p:grpSpPr>
            <a:xfrm>
              <a:off x="2068209" y="1705917"/>
              <a:ext cx="2360873" cy="648000"/>
              <a:chOff x="2068209" y="1705917"/>
              <a:chExt cx="2360873" cy="64800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8209" y="1705917"/>
                <a:ext cx="923259" cy="6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16" descr="\\140.112.59.229\資源平台\資源平台\版權\版權ICON與範例\Creative Commens台灣2.5\icon_by-nc-sa.tiff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5863" y="1883016"/>
                <a:ext cx="823219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5" descr="C:\Users\User\Desktop\by-sa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593" y="2590550"/>
              <a:ext cx="821489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644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cs typeface="微軟正黑體"/>
              </a:rPr>
              <a:t>本</a:t>
            </a:r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章大綱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壹、比較法上之違憲審查模型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ts val="2250"/>
              </a:lnSpc>
            </a:pPr>
            <a:r>
              <a:rPr lang="zh-TW" altLang="en-US" dirty="0"/>
              <a:t>一、美國型</a:t>
            </a:r>
          </a:p>
          <a:p>
            <a:pPr lvl="1">
              <a:lnSpc>
                <a:spcPts val="2250"/>
              </a:lnSpc>
            </a:pPr>
            <a:r>
              <a:rPr lang="zh-TW" altLang="en-US" dirty="0"/>
              <a:t>二、德、奧型</a:t>
            </a:r>
          </a:p>
          <a:p>
            <a:pPr lvl="1"/>
            <a:endParaRPr lang="zh-TW" altLang="en-US" dirty="0"/>
          </a:p>
          <a:p>
            <a:pPr lvl="0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貳、我國之違憲審查模型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ts val="2250"/>
              </a:lnSpc>
            </a:pPr>
            <a:r>
              <a:rPr lang="zh-TW" altLang="en-US" dirty="0"/>
              <a:t>一、概說</a:t>
            </a:r>
          </a:p>
          <a:p>
            <a:pPr lvl="1">
              <a:lnSpc>
                <a:spcPts val="2250"/>
              </a:lnSpc>
            </a:pPr>
            <a:r>
              <a:rPr lang="zh-TW" altLang="en-US" dirty="0"/>
              <a:t>二、</a:t>
            </a:r>
            <a:r>
              <a:rPr lang="zh-TW" altLang="en-US" dirty="0" smtClean="0"/>
              <a:t>職權</a:t>
            </a:r>
            <a:endParaRPr lang="en-US" altLang="zh-TW" dirty="0" smtClean="0"/>
          </a:p>
          <a:p>
            <a:pPr lvl="1">
              <a:lnSpc>
                <a:spcPts val="2250"/>
              </a:lnSpc>
            </a:pPr>
            <a:r>
              <a:rPr lang="zh-TW" altLang="en-US" dirty="0"/>
              <a:t>三</a:t>
            </a:r>
            <a:r>
              <a:rPr lang="zh-TW" altLang="en-US" dirty="0" smtClean="0"/>
              <a:t>、程序</a:t>
            </a:r>
            <a:endParaRPr lang="en-US" altLang="zh-TW" dirty="0" smtClean="0"/>
          </a:p>
          <a:p>
            <a:pPr lvl="1">
              <a:lnSpc>
                <a:spcPts val="2250"/>
              </a:lnSpc>
            </a:pPr>
            <a:endParaRPr lang="en-US" altLang="zh-TW" b="1" dirty="0" smtClean="0"/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參、違憲審查的風格與影響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5763" indent="-385763">
              <a:lnSpc>
                <a:spcPct val="100000"/>
              </a:lnSpc>
              <a:buFont typeface="+mj-ea"/>
              <a:buAutoNum type="ea1Cht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962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>
                <a:latin typeface="標楷體" panose="03000509000000000000" pitchFamily="65" charset="-120"/>
                <a:cs typeface="微軟正黑體"/>
              </a:rPr>
              <a:t>壹</a:t>
            </a:r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、比較法上之違憲審查模型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750"/>
              </a:spcBef>
              <a:buFont typeface="Wingdings" panose="05000000000000000000" pitchFamily="2" charset="2"/>
              <a:buChar char="n"/>
            </a:pPr>
            <a:r>
              <a:rPr kumimoji="1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一、美國型</a:t>
            </a:r>
          </a:p>
          <a:p>
            <a:pPr lvl="1"/>
            <a:r>
              <a:rPr lang="en-US" altLang="zh-TW" dirty="0"/>
              <a:t>Marbury v. Madison (1803)</a:t>
            </a:r>
          </a:p>
          <a:p>
            <a:pPr marL="0" indent="0">
              <a:buNone/>
            </a:pPr>
            <a:r>
              <a:rPr lang="en-US" altLang="zh-TW" sz="2100" dirty="0">
                <a:sym typeface="Wingdings" charset="0"/>
              </a:rPr>
              <a:t>		</a:t>
            </a:r>
            <a:r>
              <a:rPr lang="en-US" altLang="zh-TW" sz="1800" dirty="0">
                <a:sym typeface="Wingdings" charset="0"/>
              </a:rPr>
              <a:t> judicial review</a:t>
            </a:r>
            <a:endParaRPr lang="zh-TW" altLang="en-US" sz="1800" dirty="0"/>
          </a:p>
          <a:p>
            <a:pPr lvl="1"/>
            <a:r>
              <a:rPr lang="zh-TW" altLang="en-US" dirty="0"/>
              <a:t>具體、分散</a:t>
            </a:r>
            <a:endParaRPr lang="zh-TW" altLang="en-US" sz="2000" dirty="0"/>
          </a:p>
          <a:p>
            <a:pPr lvl="1"/>
            <a:r>
              <a:rPr lang="zh-TW" altLang="en-US" dirty="0"/>
              <a:t>效力</a:t>
            </a:r>
            <a:endParaRPr lang="en-US" altLang="zh-TW" dirty="0"/>
          </a:p>
          <a:p>
            <a:pPr lvl="2"/>
            <a:r>
              <a:rPr lang="zh-TW" altLang="en-US" dirty="0"/>
              <a:t>法律上 </a:t>
            </a:r>
            <a:r>
              <a:rPr lang="en-US" altLang="zh-TW" dirty="0"/>
              <a:t>(</a:t>
            </a:r>
            <a:r>
              <a:rPr lang="en-US" altLang="zh-TW" i="1" dirty="0"/>
              <a:t>de jure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個案</a:t>
            </a:r>
            <a:r>
              <a:rPr lang="zh-TW" altLang="en-US" dirty="0"/>
              <a:t>效力</a:t>
            </a:r>
          </a:p>
          <a:p>
            <a:pPr lvl="2"/>
            <a:r>
              <a:rPr lang="zh-TW" altLang="en-US" dirty="0"/>
              <a:t>事實上 </a:t>
            </a:r>
            <a:r>
              <a:rPr lang="en-US" altLang="zh-TW" dirty="0"/>
              <a:t>(</a:t>
            </a:r>
            <a:r>
              <a:rPr lang="en-US" altLang="zh-TW" i="1" dirty="0"/>
              <a:t>de facto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對世</a:t>
            </a:r>
            <a:r>
              <a:rPr lang="zh-TW" altLang="en-US" dirty="0"/>
              <a:t>效力</a:t>
            </a:r>
          </a:p>
          <a:p>
            <a:pPr>
              <a:lnSpc>
                <a:spcPct val="100000"/>
              </a:lnSpc>
            </a:pP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56025" y="1115133"/>
            <a:ext cx="4418639" cy="2955094"/>
            <a:chOff x="5941367" y="1486843"/>
            <a:chExt cx="5891518" cy="3940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367" y="1486843"/>
              <a:ext cx="5891518" cy="394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C:\Users\User\Desktop\PD-icon.svg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367" y="5066968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851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  <a:alpha val="40000"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壹、比較法上之違憲審查</a:t>
            </a:r>
            <a:r>
              <a:rPr kumimoji="1" lang="zh-TW" altLang="en-US" dirty="0" smtClean="0">
                <a:latin typeface="標楷體" panose="03000509000000000000" pitchFamily="65" charset="-120"/>
                <a:cs typeface="微軟正黑體"/>
              </a:rPr>
              <a:t>模型</a:t>
            </a:r>
            <a:endParaRPr lang="zh-TW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750"/>
              </a:spcBef>
              <a:buFont typeface="Wingdings" panose="05000000000000000000" pitchFamily="2" charset="2"/>
              <a:buChar char="n"/>
            </a:pPr>
            <a:r>
              <a:rPr kumimoji="1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二、德、奧型</a:t>
            </a:r>
          </a:p>
          <a:p>
            <a:pPr lvl="1"/>
            <a:r>
              <a:rPr lang="en-US" altLang="zh-TW" dirty="0"/>
              <a:t>constitutional </a:t>
            </a:r>
            <a:r>
              <a:rPr lang="en-US" altLang="zh-TW" dirty="0">
                <a:sym typeface="Wingdings" charset="0"/>
              </a:rPr>
              <a:t>review</a:t>
            </a:r>
          </a:p>
          <a:p>
            <a:pPr lvl="1"/>
            <a:r>
              <a:rPr lang="zh-TW" altLang="en-US" dirty="0"/>
              <a:t>抽象、集中</a:t>
            </a:r>
            <a:endParaRPr lang="en-US" altLang="zh-TW" dirty="0"/>
          </a:p>
          <a:p>
            <a:pPr lvl="1"/>
            <a:r>
              <a:rPr lang="zh-TW" altLang="en-US" dirty="0"/>
              <a:t>效力</a:t>
            </a:r>
            <a:endParaRPr lang="en-US" altLang="zh-TW" dirty="0"/>
          </a:p>
          <a:p>
            <a:pPr lvl="2"/>
            <a:r>
              <a:rPr lang="zh-TW" altLang="en-US" dirty="0"/>
              <a:t>法律上 </a:t>
            </a:r>
            <a:r>
              <a:rPr lang="en-US" altLang="zh-TW" dirty="0"/>
              <a:t>(</a:t>
            </a:r>
            <a:r>
              <a:rPr lang="en-US" altLang="zh-TW" i="1" dirty="0"/>
              <a:t>de jure</a:t>
            </a:r>
            <a:r>
              <a:rPr lang="en-US" altLang="zh-TW" dirty="0"/>
              <a:t>)</a:t>
            </a:r>
            <a:r>
              <a:rPr lang="zh-TW" altLang="en-US" dirty="0">
                <a:latin typeface="Plantagenet Cherokee" panose="02020602070100000000" pitchFamily="18" charset="0"/>
              </a:rPr>
              <a:t>：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對世</a:t>
            </a:r>
            <a:r>
              <a:rPr lang="zh-TW" altLang="en-US" dirty="0">
                <a:latin typeface="Plantagenet Cherokee" panose="02020602070100000000" pitchFamily="18" charset="0"/>
              </a:rPr>
              <a:t>效力</a:t>
            </a:r>
          </a:p>
          <a:p>
            <a:pPr algn="ctr" eaLnBrk="1" hangingPunct="1">
              <a:lnSpc>
                <a:spcPct val="90000"/>
              </a:lnSpc>
            </a:pPr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4367311" y="986869"/>
            <a:ext cx="4559973" cy="3515290"/>
            <a:chOff x="5823081" y="1315825"/>
            <a:chExt cx="6079964" cy="4687053"/>
          </a:xfrm>
        </p:grpSpPr>
        <p:grpSp>
          <p:nvGrpSpPr>
            <p:cNvPr id="4" name="群組 3"/>
            <p:cNvGrpSpPr/>
            <p:nvPr/>
          </p:nvGrpSpPr>
          <p:grpSpPr>
            <a:xfrm>
              <a:off x="5823081" y="3482878"/>
              <a:ext cx="3784988" cy="2520000"/>
              <a:chOff x="5823081" y="3482878"/>
              <a:chExt cx="3784988" cy="252000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3081" y="3482878"/>
                <a:ext cx="3784988" cy="25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" descr="圖片1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2706" y="5634128"/>
                <a:ext cx="41416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群組 4"/>
            <p:cNvGrpSpPr/>
            <p:nvPr/>
          </p:nvGrpSpPr>
          <p:grpSpPr>
            <a:xfrm>
              <a:off x="8103254" y="1315825"/>
              <a:ext cx="3799791" cy="2520000"/>
              <a:chOff x="8103254" y="1315825"/>
              <a:chExt cx="3799791" cy="252000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3254" y="1315825"/>
                <a:ext cx="3799791" cy="25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" descr="圖片1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2504" y="3471918"/>
                <a:ext cx="41416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23091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貳、我國之違憲審查</a:t>
            </a:r>
            <a:r>
              <a:rPr kumimoji="1" lang="zh-TW" altLang="en-US" dirty="0" smtClean="0">
                <a:latin typeface="標楷體" panose="03000509000000000000" pitchFamily="65" charset="-120"/>
                <a:cs typeface="微軟正黑體"/>
              </a:rPr>
              <a:t>模型</a:t>
            </a:r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586573" y="1131552"/>
            <a:ext cx="8164423" cy="2719165"/>
            <a:chOff x="782097" y="1508736"/>
            <a:chExt cx="10885897" cy="3625553"/>
          </a:xfrm>
        </p:grpSpPr>
        <p:grpSp>
          <p:nvGrpSpPr>
            <p:cNvPr id="14" name="群組 13"/>
            <p:cNvGrpSpPr/>
            <p:nvPr/>
          </p:nvGrpSpPr>
          <p:grpSpPr>
            <a:xfrm>
              <a:off x="782097" y="1508736"/>
              <a:ext cx="10885897" cy="3618276"/>
              <a:chOff x="782097" y="1508736"/>
              <a:chExt cx="10885897" cy="3618276"/>
            </a:xfrm>
          </p:grpSpPr>
          <p:pic>
            <p:nvPicPr>
              <p:cNvPr id="3075" name="Picture 3" descr="C:\Users\User\Desktop\Taipei_Taiwan_Judicial-Yuan-0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8282" y="1508736"/>
                <a:ext cx="5399712" cy="36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群組 12"/>
              <p:cNvGrpSpPr/>
              <p:nvPr/>
            </p:nvGrpSpPr>
            <p:grpSpPr>
              <a:xfrm>
                <a:off x="782097" y="1527012"/>
                <a:ext cx="4800000" cy="3600000"/>
                <a:chOff x="782097" y="1527012"/>
                <a:chExt cx="4800000" cy="3600000"/>
              </a:xfrm>
            </p:grpSpPr>
            <p:pic>
              <p:nvPicPr>
                <p:cNvPr id="3078" name="Picture 6" descr="C:\Users\User\Desktop\PICT0403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2097" y="1527012"/>
                  <a:ext cx="4800000" cy="360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6" descr="C:\Users\User\Desktop\Heckert_GNU_white.svg.png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2097" y="4745712"/>
                  <a:ext cx="36766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1" name="Picture 4" descr="C:\Users\User\Desktop\LOGO-CEphotoUweArana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134" y="4846289"/>
              <a:ext cx="288001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User\Desktop\by-sa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385" y="4863337"/>
              <a:ext cx="718803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793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貳、我國之違憲審查模型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750"/>
              </a:spcBef>
              <a:buFont typeface="Wingdings" panose="05000000000000000000" pitchFamily="2" charset="2"/>
              <a:buChar char="n"/>
            </a:pPr>
            <a:r>
              <a:rPr kumimoji="1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一、概說</a:t>
            </a:r>
            <a:endParaRPr kumimoji="1"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/>
              <a:t>司法院解釋憲法，並有統一解釋法律及命令之權。</a:t>
            </a:r>
            <a:r>
              <a:rPr lang="en-US" altLang="zh-TW" sz="1800" dirty="0"/>
              <a:t>(</a:t>
            </a:r>
            <a:r>
              <a:rPr lang="zh-TW" altLang="en-US" sz="1800" i="1" dirty="0"/>
              <a:t>憲 </a:t>
            </a:r>
            <a:r>
              <a:rPr lang="en-US" altLang="zh-TW" sz="1800" i="1" dirty="0"/>
              <a:t>§78</a:t>
            </a:r>
            <a:r>
              <a:rPr lang="en-US" altLang="zh-TW" sz="1800" dirty="0"/>
              <a:t>)</a:t>
            </a:r>
          </a:p>
          <a:p>
            <a:pPr lvl="1"/>
            <a:r>
              <a:rPr lang="en-US" altLang="zh-TW" dirty="0"/>
              <a:t>I </a:t>
            </a:r>
            <a:r>
              <a:rPr lang="zh-TW" altLang="en-US" dirty="0"/>
              <a:t>司法院設院長、副院長各一人，由總統提名，經監察院同意任命之。</a:t>
            </a:r>
            <a:r>
              <a:rPr lang="en-US" altLang="zh-TW" sz="1800" dirty="0"/>
              <a:t>(</a:t>
            </a:r>
            <a:r>
              <a:rPr lang="zh-TW" altLang="en-US" sz="1800" i="1" dirty="0"/>
              <a:t>憲 </a:t>
            </a:r>
            <a:r>
              <a:rPr lang="en-US" altLang="zh-TW" sz="1800" i="1" dirty="0"/>
              <a:t>§79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I</a:t>
            </a:r>
            <a:r>
              <a:rPr lang="en-US" altLang="zh-TW" sz="1800" dirty="0"/>
              <a:t>)</a:t>
            </a:r>
          </a:p>
          <a:p>
            <a:pPr lvl="1"/>
            <a:r>
              <a:rPr lang="en-US" altLang="zh-TW" dirty="0"/>
              <a:t>II </a:t>
            </a:r>
            <a:r>
              <a:rPr lang="zh-TW" altLang="en-US" dirty="0"/>
              <a:t>司法院設大法官若干人，掌理本憲法第七十八條規定事項，由總統提名，經監察院同意任命之。</a:t>
            </a:r>
            <a:r>
              <a:rPr lang="en-US" altLang="zh-TW" sz="1800" dirty="0"/>
              <a:t>(</a:t>
            </a:r>
            <a:r>
              <a:rPr lang="zh-TW" altLang="en-US" sz="1800" i="1" dirty="0"/>
              <a:t>憲 </a:t>
            </a:r>
            <a:r>
              <a:rPr lang="en-US" altLang="zh-TW" sz="1800" i="1" dirty="0"/>
              <a:t>§79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II</a:t>
            </a:r>
            <a:r>
              <a:rPr lang="en-US" altLang="zh-TW" sz="18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896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貳、我國之違憲審查模型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1" indent="-342900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n"/>
            </a:pPr>
            <a:r>
              <a:rPr kumimoji="1" lang="zh-TW" alt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一、概說</a:t>
            </a:r>
            <a:endParaRPr kumimoji="1" lang="en-US" altLang="zh-TW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n-US" altLang="zh-TW" sz="2500" dirty="0"/>
              <a:t>I </a:t>
            </a:r>
            <a:r>
              <a:rPr lang="zh-TW" altLang="en-US" sz="2500" dirty="0"/>
              <a:t>司法院設大法官十五人，並以其中一人為院長、一人為副院長，由總統提名，經立法院同意任命之，自中華民國九十二年起實施，不適用憲法第七十九條之規定。司法院大法官除法官轉任者外，不適用憲法第八十一條及有關法官終身職待遇之規定。</a:t>
            </a:r>
            <a:r>
              <a:rPr lang="en-US" altLang="zh-TW" sz="1800" dirty="0"/>
              <a:t>(</a:t>
            </a:r>
            <a:r>
              <a:rPr lang="zh-TW" altLang="en-US" sz="1800" i="1" dirty="0"/>
              <a:t>憲增 </a:t>
            </a:r>
            <a:r>
              <a:rPr lang="en-US" altLang="zh-TW" sz="1800" i="1" dirty="0"/>
              <a:t>§5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I</a:t>
            </a:r>
            <a:r>
              <a:rPr lang="en-US" altLang="zh-TW" sz="18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zh-TW" sz="2500" dirty="0"/>
              <a:t>II </a:t>
            </a:r>
            <a:r>
              <a:rPr lang="zh-TW" altLang="en-US" sz="2500" dirty="0"/>
              <a:t>司法院大法官任期八年，不分屆次，個別計算，並不得連任。但並為院長、副院長之大法官，不受任期之保障。</a:t>
            </a:r>
            <a:r>
              <a:rPr lang="en-US" altLang="zh-TW" sz="1800" dirty="0"/>
              <a:t>(</a:t>
            </a:r>
            <a:r>
              <a:rPr lang="zh-TW" altLang="en-US" sz="1800" i="1" dirty="0"/>
              <a:t>憲增 </a:t>
            </a:r>
            <a:r>
              <a:rPr lang="en-US" altLang="zh-TW" sz="1800" i="1" dirty="0"/>
              <a:t>§5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II</a:t>
            </a:r>
            <a:r>
              <a:rPr lang="en-US" altLang="zh-TW" sz="18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zh-TW" sz="2500" dirty="0"/>
              <a:t>III </a:t>
            </a:r>
            <a:r>
              <a:rPr lang="zh-TW" altLang="en-US" sz="2500" dirty="0"/>
              <a:t>中華民國九十二年總統提名之大法官，其中八位大法官，含院長、副院長，任期四年，其餘大法官任期為八年，不適用前項任期之規定。</a:t>
            </a:r>
            <a:r>
              <a:rPr lang="en-US" altLang="zh-TW" sz="1800" dirty="0"/>
              <a:t>(</a:t>
            </a:r>
            <a:r>
              <a:rPr lang="zh-TW" altLang="en-US" sz="1800" i="1" dirty="0"/>
              <a:t>憲增 </a:t>
            </a:r>
            <a:r>
              <a:rPr lang="en-US" altLang="zh-TW" sz="1800" i="1" dirty="0"/>
              <a:t>§5</a:t>
            </a:r>
            <a:r>
              <a:rPr lang="zh-TW" altLang="en-US" sz="1800" i="1" dirty="0"/>
              <a:t> </a:t>
            </a:r>
            <a:r>
              <a:rPr lang="zh-TW" altLang="zh-TW" sz="1800" i="1" dirty="0"/>
              <a:t>I</a:t>
            </a:r>
            <a:r>
              <a:rPr lang="en-US" altLang="zh-TW" sz="1800" i="1" dirty="0"/>
              <a:t>II</a:t>
            </a:r>
            <a:r>
              <a:rPr lang="en-US" altLang="zh-TW" sz="18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zh-TW" sz="2500" dirty="0"/>
              <a:t>IV </a:t>
            </a:r>
            <a:r>
              <a:rPr lang="zh-TW" altLang="en-US" sz="2500" dirty="0"/>
              <a:t>司法院大法官，除依憲法第七十八條之規定外，並組成憲法法庭審理總統、副總統之彈劾及政黨違憲之解散事項。</a:t>
            </a:r>
            <a:r>
              <a:rPr lang="en-US" altLang="zh-TW" sz="1800" dirty="0"/>
              <a:t>(</a:t>
            </a:r>
            <a:r>
              <a:rPr lang="zh-TW" altLang="en-US" sz="1800" i="1" dirty="0"/>
              <a:t>憲增 </a:t>
            </a:r>
            <a:r>
              <a:rPr lang="en-US" altLang="zh-TW" sz="1800" i="1" dirty="0"/>
              <a:t>§5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IV</a:t>
            </a:r>
            <a:r>
              <a:rPr lang="en-US" altLang="zh-TW" sz="1800" dirty="0"/>
              <a:t>)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123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貳、我國之違憲審查模型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750"/>
              </a:spcBef>
              <a:buFont typeface="Wingdings" panose="05000000000000000000" pitchFamily="2" charset="2"/>
              <a:buChar char="n"/>
            </a:pPr>
            <a:r>
              <a:rPr kumimoji="1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一、概說</a:t>
            </a:r>
            <a:endParaRPr kumimoji="1"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/>
              <a:t>抽象、集中 </a:t>
            </a:r>
            <a:r>
              <a:rPr lang="en-US" altLang="zh-TW" dirty="0"/>
              <a:t>(</a:t>
            </a:r>
            <a:r>
              <a:rPr lang="zh-TW" altLang="en-US" dirty="0"/>
              <a:t>文義、體系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效力</a:t>
            </a:r>
            <a:endParaRPr lang="en-US" altLang="zh-TW" dirty="0"/>
          </a:p>
          <a:p>
            <a:pPr lvl="2"/>
            <a:r>
              <a:rPr lang="zh-TW" altLang="en-US" dirty="0"/>
              <a:t>法律上 </a:t>
            </a:r>
            <a:r>
              <a:rPr lang="en-US" altLang="zh-TW" dirty="0"/>
              <a:t>(</a:t>
            </a:r>
            <a:r>
              <a:rPr lang="en-US" altLang="zh-TW" i="1" dirty="0"/>
              <a:t>de jure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對世</a:t>
            </a:r>
            <a:r>
              <a:rPr lang="zh-TW" altLang="en-US" dirty="0"/>
              <a:t>效力</a:t>
            </a:r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99129" y="1415449"/>
            <a:ext cx="4419900" cy="2266031"/>
            <a:chOff x="5998839" y="1887266"/>
            <a:chExt cx="5893200" cy="302137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839" y="1887266"/>
              <a:ext cx="5893200" cy="3021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" descr="圖片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839" y="4548640"/>
              <a:ext cx="41416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59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cs typeface="微軟正黑體"/>
              </a:rPr>
              <a:t>貳、我國之違憲審查模型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二、職權</a:t>
            </a:r>
            <a:endParaRPr kumimoji="1"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/>
              <a:t>解釋憲法</a:t>
            </a:r>
          </a:p>
          <a:p>
            <a:pPr lvl="1"/>
            <a:r>
              <a:rPr lang="zh-TW" altLang="en-US" dirty="0"/>
              <a:t>統一解釋法律及命令</a:t>
            </a:r>
          </a:p>
          <a:p>
            <a:pPr lvl="1"/>
            <a:r>
              <a:rPr lang="zh-TW" altLang="en-US" dirty="0"/>
              <a:t>總統、副總統之彈劾</a:t>
            </a:r>
          </a:p>
          <a:p>
            <a:pPr lvl="1"/>
            <a:r>
              <a:rPr lang="zh-TW" altLang="en-US" dirty="0"/>
              <a:t>政黨違憲之解散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0714215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1" id="{A55EE989-6655-41B6-80C1-55C987219802}" vid="{C54CC188-8982-4EAF-8D2B-F522BE03230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地鐵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1524</Words>
  <Application>Microsoft Office PowerPoint</Application>
  <PresentationFormat>如螢幕大小 (16:9)</PresentationFormat>
  <Paragraphs>156</Paragraphs>
  <Slides>19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佈景主題1</vt:lpstr>
      <vt:lpstr>1-1 違憲審查制度簡介</vt:lpstr>
      <vt:lpstr>本章大綱</vt:lpstr>
      <vt:lpstr>壹、比較法上之違憲審查模型</vt:lpstr>
      <vt:lpstr>壹、比較法上之違憲審查模型</vt:lpstr>
      <vt:lpstr>貳、我國之違憲審查模型</vt:lpstr>
      <vt:lpstr>貳、我國之違憲審查模型</vt:lpstr>
      <vt:lpstr>貳、我國之違憲審查模型</vt:lpstr>
      <vt:lpstr>貳、我國之違憲審查模型</vt:lpstr>
      <vt:lpstr>貳、我國之違憲審查模型</vt:lpstr>
      <vt:lpstr>貳、我國之違憲審查模型</vt:lpstr>
      <vt:lpstr>貳、我國之違憲審查模型</vt:lpstr>
      <vt:lpstr>貳、我國之違憲審查模型</vt:lpstr>
      <vt:lpstr>貳、我國之違憲審查模型</vt:lpstr>
      <vt:lpstr>參、違憲審查的風格與影響</vt:lpstr>
      <vt:lpstr>參、違憲審查的風格與影響</vt:lpstr>
      <vt:lpstr>參、違憲審查的風格與影響</vt:lpstr>
      <vt:lpstr>參、違憲審查的風格與影響</vt:lpstr>
      <vt:lpstr>版權聲明</vt:lpstr>
      <vt:lpstr>版權聲明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甜玉米產業問題與前景</dc:title>
  <dc:creator>mm</dc:creator>
  <cp:lastModifiedBy>User</cp:lastModifiedBy>
  <cp:revision>34</cp:revision>
  <cp:lastPrinted>2016-03-29T06:58:38Z</cp:lastPrinted>
  <dcterms:created xsi:type="dcterms:W3CDTF">2014-07-15T07:01:45Z</dcterms:created>
  <dcterms:modified xsi:type="dcterms:W3CDTF">2016-08-01T02:48:44Z</dcterms:modified>
</cp:coreProperties>
</file>