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71" r:id="rId2"/>
    <p:sldId id="310" r:id="rId3"/>
    <p:sldId id="275" r:id="rId4"/>
    <p:sldId id="276" r:id="rId5"/>
    <p:sldId id="311" r:id="rId6"/>
    <p:sldId id="278" r:id="rId7"/>
    <p:sldId id="279" r:id="rId8"/>
    <p:sldId id="280" r:id="rId9"/>
    <p:sldId id="281" r:id="rId10"/>
    <p:sldId id="282" r:id="rId11"/>
    <p:sldId id="283" r:id="rId12"/>
    <p:sldId id="284" r:id="rId13"/>
    <p:sldId id="285" r:id="rId14"/>
    <p:sldId id="287" r:id="rId15"/>
    <p:sldId id="288" r:id="rId16"/>
    <p:sldId id="289" r:id="rId17"/>
    <p:sldId id="290" r:id="rId18"/>
    <p:sldId id="291" r:id="rId19"/>
    <p:sldId id="293" r:id="rId20"/>
    <p:sldId id="294" r:id="rId21"/>
    <p:sldId id="295" r:id="rId22"/>
    <p:sldId id="296" r:id="rId23"/>
    <p:sldId id="298" r:id="rId24"/>
    <p:sldId id="299" r:id="rId25"/>
    <p:sldId id="300" r:id="rId26"/>
    <p:sldId id="301" r:id="rId27"/>
    <p:sldId id="305" r:id="rId2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52" autoAdjust="0"/>
    <p:restoredTop sz="86496" autoAdjust="0"/>
  </p:normalViewPr>
  <p:slideViewPr>
    <p:cSldViewPr>
      <p:cViewPr varScale="1">
        <p:scale>
          <a:sx n="67" d="100"/>
          <a:sy n="67" d="100"/>
        </p:scale>
        <p:origin x="84" y="696"/>
      </p:cViewPr>
      <p:guideLst>
        <p:guide orient="horz" pos="2160"/>
        <p:guide pos="3840"/>
      </p:guideLst>
    </p:cSldViewPr>
  </p:slideViewPr>
  <p:outlineViewPr>
    <p:cViewPr>
      <p:scale>
        <a:sx n="33" d="100"/>
        <a:sy n="33" d="100"/>
      </p:scale>
      <p:origin x="0" y="204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2CC4E-EC14-4600-87EE-CE1168419077}" type="datetimeFigureOut">
              <a:rPr lang="zh-TW" altLang="en-US" smtClean="0"/>
              <a:pPr/>
              <a:t>2019/4/12</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14E4B4-C5BC-4202-8726-745A7947A01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D08BA51-E4D1-4684-AEF9-2E0553EB1ACD}"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0326AB4-3E3B-4423-9B09-0BF79B50E2F5}"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5EDEDCE-417E-4BDA-8E3F-94765ED7CECE}"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標題，物件及文字">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09600" y="1600201"/>
            <a:ext cx="53848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197600" y="1600201"/>
            <a:ext cx="53848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FECC4D7C-3FED-4D48-97AD-9602825B6661}" type="slidenum">
              <a:rPr lang="en-US" altLang="zh-TW"/>
              <a:pPr/>
              <a:t>‹#›</a:t>
            </a:fld>
            <a:endParaRPr lang="en-US" altLang="zh-TW"/>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609600" y="1600201"/>
            <a:ext cx="53848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97600" y="1600201"/>
            <a:ext cx="53848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605CD7F1-226D-473E-98AC-AD218B3DD05E}" type="slidenum">
              <a:rPr lang="en-US" altLang="zh-TW"/>
              <a:pPr/>
              <a:t>‹#›</a:t>
            </a:fld>
            <a:endParaRPr lang="en-US" altLang="zh-TW"/>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9EE24BF-8682-49AF-90CB-95C1D12BA47C}"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B460978-8CAF-4470-B623-E4766D7CF66C}"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EB77423-E85C-4DF0-80AE-AE31606D0F07}"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2D750A9-2E68-4A29-8AD0-57EBA8C4217D}" type="datetime1">
              <a:rPr lang="zh-TW" altLang="en-US" smtClean="0"/>
              <a:pPr/>
              <a:t>2019/4/12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C5F2B49-826C-458D-916A-994365C830C3}" type="datetime1">
              <a:rPr lang="zh-TW" altLang="en-US" smtClean="0"/>
              <a:pPr/>
              <a:t>2019/4/12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A36CC48-6FD0-4A03-BFC8-CF677C9D2E97}" type="datetime1">
              <a:rPr lang="zh-TW" altLang="en-US" smtClean="0"/>
              <a:pPr/>
              <a:t>2019/4/12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B69991E-BE20-469A-A9D2-77D453D233EF}"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7DACA32-8D24-4C50-8F77-320DC4396121}"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6A0DA-B088-4E7E-AF23-C49BB321E5C5}" type="datetime1">
              <a:rPr lang="zh-TW" altLang="en-US" smtClean="0"/>
              <a:pPr/>
              <a:t>2019/4/12</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B3470-F80E-4952-8E84-896C049F492D}" type="slidenum">
              <a:rPr lang="zh-TW" altLang="en-US" smtClean="0"/>
              <a:pPr/>
              <a:t>‹#›</a:t>
            </a:fld>
            <a:endParaRPr lang="zh-TW" altLang="en-US"/>
          </a:p>
        </p:txBody>
      </p:sp>
      <p:pic>
        <p:nvPicPr>
          <p:cNvPr id="7" name="圖片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280576" y="-28231"/>
            <a:ext cx="911424" cy="651434"/>
          </a:xfrm>
          <a:prstGeom prst="rect">
            <a:avLst/>
          </a:prstGeom>
        </p:spPr>
      </p:pic>
      <p:pic>
        <p:nvPicPr>
          <p:cNvPr id="8" name="圖片 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562286" y="0"/>
            <a:ext cx="1715314" cy="504056"/>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nc-sa/3.0/t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ctrTitle"/>
          </p:nvPr>
        </p:nvSpPr>
        <p:spPr>
          <a:xfrm>
            <a:off x="2209800" y="1676400"/>
            <a:ext cx="7772400" cy="1538288"/>
          </a:xfrm>
        </p:spPr>
        <p:txBody>
          <a:bodyPr>
            <a:normAutofit/>
          </a:bodyPr>
          <a:lstStyle/>
          <a:p>
            <a:r>
              <a:rPr lang="zh-TW" altLang="en-US" b="1" dirty="0" smtClean="0">
                <a:latin typeface="Times New Roman" pitchFamily="18" charset="0"/>
                <a:ea typeface="微軟正黑體" pitchFamily="34" charset="-120"/>
                <a:cs typeface="Times New Roman" pitchFamily="18" charset="0"/>
              </a:rPr>
              <a:t>活用哲學</a:t>
            </a:r>
            <a:r>
              <a:rPr lang="en-US" altLang="zh-TW" b="1" dirty="0" smtClean="0">
                <a:latin typeface="Times New Roman" pitchFamily="18" charset="0"/>
                <a:ea typeface="微軟正黑體" pitchFamily="34" charset="-120"/>
                <a:cs typeface="Times New Roman" pitchFamily="18" charset="0"/>
              </a:rPr>
              <a:t/>
            </a:r>
            <a:br>
              <a:rPr lang="en-US" altLang="zh-TW" b="1" dirty="0" smtClean="0">
                <a:latin typeface="Times New Roman" pitchFamily="18" charset="0"/>
                <a:ea typeface="微軟正黑體" pitchFamily="34" charset="-120"/>
                <a:cs typeface="Times New Roman" pitchFamily="18" charset="0"/>
              </a:rPr>
            </a:br>
            <a:r>
              <a:rPr lang="zh-TW" altLang="en-US" sz="4000" dirty="0" smtClean="0">
                <a:latin typeface="微軟正黑體" panose="020B0604030504040204" pitchFamily="34" charset="-120"/>
                <a:ea typeface="微軟正黑體" panose="020B0604030504040204" pitchFamily="34" charset="-120"/>
                <a:cs typeface="Times New Roman" pitchFamily="18" charset="0"/>
              </a:rPr>
              <a:t>藝術哲學 </a:t>
            </a:r>
            <a:r>
              <a:rPr lang="en-US" altLang="zh-TW" sz="4000" dirty="0" smtClean="0">
                <a:latin typeface="微軟正黑體" panose="020B0604030504040204" pitchFamily="34" charset="-120"/>
                <a:ea typeface="微軟正黑體" panose="020B0604030504040204" pitchFamily="34" charset="-120"/>
                <a:cs typeface="Times New Roman" pitchFamily="18" charset="0"/>
              </a:rPr>
              <a:t>(</a:t>
            </a:r>
            <a:r>
              <a:rPr lang="zh-TW" altLang="en-US" sz="4000" dirty="0">
                <a:latin typeface="微軟正黑體" panose="020B0604030504040204" pitchFamily="34" charset="-120"/>
                <a:ea typeface="微軟正黑體" panose="020B0604030504040204" pitchFamily="34" charset="-120"/>
                <a:cs typeface="Times New Roman" pitchFamily="18" charset="0"/>
              </a:rPr>
              <a:t>二</a:t>
            </a:r>
            <a:r>
              <a:rPr lang="en-US" altLang="zh-TW" sz="4000" smtClean="0">
                <a:latin typeface="微軟正黑體" panose="020B0604030504040204" pitchFamily="34" charset="-120"/>
                <a:ea typeface="微軟正黑體" panose="020B0604030504040204" pitchFamily="34" charset="-120"/>
                <a:cs typeface="Times New Roman" pitchFamily="18" charset="0"/>
              </a:rPr>
              <a:t>)</a:t>
            </a:r>
            <a:endParaRPr lang="zh-TW" altLang="en-US" sz="4000" dirty="0" smtClean="0">
              <a:latin typeface="微軟正黑體" panose="020B0604030504040204" pitchFamily="34" charset="-120"/>
              <a:ea typeface="微軟正黑體" panose="020B0604030504040204" pitchFamily="34" charset="-120"/>
              <a:cs typeface="Times New Roman" pitchFamily="18" charset="0"/>
            </a:endParaRPr>
          </a:p>
        </p:txBody>
      </p:sp>
      <p:sp>
        <p:nvSpPr>
          <p:cNvPr id="3" name="副標題 2"/>
          <p:cNvSpPr>
            <a:spLocks noGrp="1"/>
          </p:cNvSpPr>
          <p:nvPr>
            <p:ph type="subTitle" idx="1"/>
          </p:nvPr>
        </p:nvSpPr>
        <p:spPr>
          <a:xfrm>
            <a:off x="2895600" y="3214688"/>
            <a:ext cx="6400800" cy="1752600"/>
          </a:xfrm>
        </p:spPr>
        <p:txBody>
          <a:bodyPr/>
          <a:lstStyle/>
          <a:p>
            <a:pPr>
              <a:defRPr/>
            </a:pPr>
            <a:r>
              <a:rPr lang="zh-TW" altLang="en-US" dirty="0" smtClean="0">
                <a:solidFill>
                  <a:srgbClr val="0070C0"/>
                </a:solidFill>
                <a:latin typeface="Times New Roman" pitchFamily="18" charset="0"/>
                <a:ea typeface="微軟正黑體" pitchFamily="34" charset="-120"/>
                <a:cs typeface="Times New Roman" pitchFamily="18" charset="0"/>
              </a:rPr>
              <a:t>國立臺灣大學哲學系教授</a:t>
            </a:r>
            <a:endParaRPr lang="en-US" altLang="zh-TW" dirty="0" smtClean="0">
              <a:solidFill>
                <a:srgbClr val="0070C0"/>
              </a:solidFill>
              <a:latin typeface="Times New Roman" pitchFamily="18" charset="0"/>
              <a:ea typeface="微軟正黑體" pitchFamily="34" charset="-120"/>
              <a:cs typeface="Times New Roman" pitchFamily="18" charset="0"/>
            </a:endParaRPr>
          </a:p>
          <a:p>
            <a:pPr>
              <a:defRPr/>
            </a:pPr>
            <a:r>
              <a:rPr lang="zh-TW" altLang="en-US" dirty="0" smtClean="0">
                <a:solidFill>
                  <a:srgbClr val="0070C0"/>
                </a:solidFill>
                <a:latin typeface="Times New Roman" pitchFamily="18" charset="0"/>
                <a:ea typeface="微軟正黑體" pitchFamily="34" charset="-120"/>
                <a:cs typeface="Times New Roman" pitchFamily="18" charset="0"/>
              </a:rPr>
              <a:t>苑舉正</a:t>
            </a:r>
            <a:endParaRPr lang="en-US" altLang="zh-TW" dirty="0" smtClean="0">
              <a:solidFill>
                <a:srgbClr val="0070C0"/>
              </a:solidFill>
              <a:latin typeface="Times New Roman" pitchFamily="18" charset="0"/>
              <a:ea typeface="微軟正黑體" pitchFamily="34" charset="-120"/>
              <a:cs typeface="Times New Roman" pitchFamily="18" charset="0"/>
            </a:endParaRPr>
          </a:p>
          <a:p>
            <a:pPr>
              <a:defRPr/>
            </a:pPr>
            <a:r>
              <a:rPr lang="en-US" altLang="zh-TW" dirty="0" smtClean="0">
                <a:solidFill>
                  <a:srgbClr val="0070C0"/>
                </a:solidFill>
                <a:latin typeface="Times New Roman" pitchFamily="18" charset="0"/>
                <a:ea typeface="微軟正黑體" pitchFamily="34" charset="-120"/>
                <a:cs typeface="Times New Roman" pitchFamily="18" charset="0"/>
              </a:rPr>
              <a:t>2017.12.26</a:t>
            </a:r>
          </a:p>
          <a:p>
            <a:pPr>
              <a:defRPr/>
            </a:pPr>
            <a:endParaRPr lang="zh-TW" altLang="en-US" dirty="0" smtClean="0">
              <a:solidFill>
                <a:schemeClr val="tx1"/>
              </a:solidFill>
              <a:latin typeface="Times New Roman" pitchFamily="18" charset="0"/>
              <a:ea typeface="微軟正黑體" pitchFamily="34" charset="-120"/>
              <a:cs typeface="Times New Roman" pitchFamily="18" charset="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1</a:t>
            </a:fld>
            <a:endParaRPr lang="zh-TW" altLang="en-US"/>
          </a:p>
        </p:txBody>
      </p:sp>
      <p:pic>
        <p:nvPicPr>
          <p:cNvPr id="5" name="圖片 4">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67608" y="5567190"/>
            <a:ext cx="1152128" cy="402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p:cNvSpPr txBox="1"/>
          <p:nvPr/>
        </p:nvSpPr>
        <p:spPr>
          <a:xfrm>
            <a:off x="3935760" y="5445224"/>
            <a:ext cx="5545237" cy="646331"/>
          </a:xfrm>
          <a:prstGeom prst="rect">
            <a:avLst/>
          </a:prstGeom>
          <a:noFill/>
        </p:spPr>
        <p:txBody>
          <a:bodyPr wrap="square">
            <a:spAutoFit/>
          </a:bodyPr>
          <a:lstStyle/>
          <a:p>
            <a:pPr eaLnBrk="1" hangingPunct="1">
              <a:defRPr/>
            </a:pPr>
            <a:r>
              <a:rPr lang="zh-TW" altLang="en-US" dirty="0">
                <a:latin typeface="Times New Roman" panose="02020603050405020304" pitchFamily="18" charset="0"/>
                <a:ea typeface="微軟正黑體" panose="020B0604030504040204" pitchFamily="34" charset="-120"/>
              </a:rPr>
              <a:t>本簡報除另有註明外，採</a:t>
            </a:r>
            <a:r>
              <a:rPr lang="zh-TW" altLang="en-US" dirty="0">
                <a:latin typeface="Times New Roman" panose="02020603050405020304" pitchFamily="18" charset="0"/>
                <a:ea typeface="微軟正黑體" panose="020B0604030504040204" pitchFamily="34" charset="-120"/>
                <a:hlinkClick r:id="rId2"/>
              </a:rPr>
              <a:t>創用</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hlinkClick r:id="rId2"/>
              </a:rPr>
              <a:t>CC</a:t>
            </a:r>
            <a:r>
              <a:rPr lang="zh-TW" altLang="en-US" dirty="0">
                <a:latin typeface="Times New Roman" panose="02020603050405020304" pitchFamily="18" charset="0"/>
                <a:ea typeface="微軟正黑體" panose="020B0604030504040204" pitchFamily="34" charset="-120"/>
                <a:hlinkClick r:id="rId2"/>
              </a:rPr>
              <a:t>姓名標示</a:t>
            </a:r>
            <a:r>
              <a:rPr lang="en-US" altLang="zh-TW" dirty="0">
                <a:latin typeface="Times New Roman" panose="02020603050405020304" pitchFamily="18" charset="0"/>
                <a:ea typeface="微軟正黑體" panose="020B0604030504040204" pitchFamily="34" charset="-120"/>
                <a:hlinkClick r:id="rId2"/>
              </a:rPr>
              <a:t>-</a:t>
            </a:r>
            <a:r>
              <a:rPr lang="zh-TW" altLang="en-US" dirty="0">
                <a:latin typeface="Times New Roman" panose="02020603050405020304" pitchFamily="18" charset="0"/>
                <a:ea typeface="微軟正黑體" panose="020B0604030504040204" pitchFamily="34" charset="-120"/>
                <a:hlinkClick r:id="rId2"/>
              </a:rPr>
              <a:t>非商業性</a:t>
            </a:r>
            <a:r>
              <a:rPr lang="en-US" altLang="zh-TW" dirty="0">
                <a:latin typeface="Times New Roman" panose="02020603050405020304" pitchFamily="18" charset="0"/>
                <a:ea typeface="微軟正黑體" panose="020B0604030504040204" pitchFamily="34" charset="-120"/>
                <a:hlinkClick r:id="rId2"/>
              </a:rPr>
              <a:t>-</a:t>
            </a:r>
            <a:r>
              <a:rPr lang="zh-TW" altLang="en-US" dirty="0">
                <a:latin typeface="Times New Roman" panose="02020603050405020304" pitchFamily="18" charset="0"/>
                <a:ea typeface="微軟正黑體" panose="020B0604030504040204" pitchFamily="34" charset="-120"/>
                <a:hlinkClick r:id="rId2"/>
              </a:rPr>
              <a:t>相同方式分享</a:t>
            </a:r>
            <a:r>
              <a:rPr lang="en-US" altLang="zh-TW" dirty="0">
                <a:latin typeface="Times New Roman" panose="02020603050405020304" pitchFamily="18" charset="0"/>
                <a:ea typeface="Tahoma" panose="020B0604030504040204" pitchFamily="34" charset="0"/>
                <a:cs typeface="Times New Roman" panose="02020603050405020304" pitchFamily="18" charset="0"/>
                <a:hlinkClick r:id="rId2"/>
              </a:rPr>
              <a:t>3.0</a:t>
            </a:r>
            <a:r>
              <a:rPr lang="zh-TW" altLang="en-US" dirty="0">
                <a:latin typeface="Times New Roman" panose="02020603050405020304" pitchFamily="18" charset="0"/>
                <a:ea typeface="微軟正黑體" panose="020B0604030504040204" pitchFamily="34" charset="-120"/>
                <a:hlinkClick r:id="rId2"/>
              </a:rPr>
              <a:t>台灣版</a:t>
            </a:r>
            <a:r>
              <a:rPr lang="zh-TW" altLang="en-US" dirty="0">
                <a:latin typeface="Times New Roman" panose="02020603050405020304" pitchFamily="18" charset="0"/>
                <a:ea typeface="微軟正黑體" panose="020B0604030504040204" pitchFamily="34" charset="-120"/>
              </a:rPr>
              <a:t>授權</a:t>
            </a:r>
            <a:r>
              <a:rPr lang="zh-TW" altLang="en-US" dirty="0" smtClean="0">
                <a:latin typeface="Times New Roman" panose="02020603050405020304" pitchFamily="18" charset="0"/>
                <a:ea typeface="微軟正黑體" panose="020B0604030504040204" pitchFamily="34" charset="-120"/>
              </a:rPr>
              <a:t>釋出</a:t>
            </a:r>
            <a:endParaRPr lang="zh-TW" altLang="en-US" dirty="0">
              <a:latin typeface="Times New Roman" panose="02020603050405020304" pitchFamily="18" charset="0"/>
              <a:ea typeface="微軟正黑體" panose="020B0604030504040204" pitchFamily="34" charset="-12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投影片編號版面配置區 5"/>
          <p:cNvSpPr>
            <a:spLocks noGrp="1"/>
          </p:cNvSpPr>
          <p:nvPr>
            <p:ph type="sldNum" sz="quarter" idx="12"/>
          </p:nvPr>
        </p:nvSpPr>
        <p:spPr>
          <a:noFill/>
        </p:spPr>
        <p:txBody>
          <a:bodyPr/>
          <a:lstStyle/>
          <a:p>
            <a:fld id="{9A5C9ADD-8C3D-477F-9146-422EF340BDF2}" type="slidenum">
              <a:rPr lang="en-US" altLang="zh-TW"/>
              <a:pPr/>
              <a:t>10</a:t>
            </a:fld>
            <a:endParaRPr lang="en-US" altLang="zh-TW"/>
          </a:p>
        </p:txBody>
      </p:sp>
      <p:sp>
        <p:nvSpPr>
          <p:cNvPr id="29698"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柏拉圖對詩人的批判</a:t>
            </a:r>
          </a:p>
        </p:txBody>
      </p:sp>
      <p:sp>
        <p:nvSpPr>
          <p:cNvPr id="29699" name="Rectangle 3"/>
          <p:cNvSpPr txBox="1">
            <a:spLocks noChangeArrowheads="1"/>
          </p:cNvSpPr>
          <p:nvPr/>
        </p:nvSpPr>
        <p:spPr bwMode="auto">
          <a:xfrm>
            <a:off x="609600" y="1598614"/>
            <a:ext cx="10972800" cy="4497387"/>
          </a:xfrm>
          <a:prstGeom prst="rect">
            <a:avLst/>
          </a:prstGeom>
          <a:noFill/>
          <a:ln w="9525">
            <a:noFill/>
            <a:miter lim="800000"/>
            <a:headEnd/>
            <a:tailEnd/>
          </a:ln>
        </p:spPr>
        <p:txBody>
          <a:bodyPr/>
          <a:lstStyle/>
          <a:p>
            <a:pPr marL="342900" indent="-342900">
              <a:spcBef>
                <a:spcPct val="20000"/>
              </a:spcBef>
              <a:buFontTx/>
              <a:buChar char="•"/>
            </a:pPr>
            <a:r>
              <a:rPr lang="zh-TW" altLang="en-US" sz="2800" dirty="0">
                <a:latin typeface="Times New Roman" panose="02020603050405020304" pitchFamily="18" charset="0"/>
                <a:ea typeface="微軟正黑體" pitchFamily="34" charset="-120"/>
                <a:cs typeface="Times New Roman" panose="02020603050405020304" pitchFamily="18" charset="0"/>
              </a:rPr>
              <a:t>柏拉圖</a:t>
            </a:r>
            <a:r>
              <a:rPr lang="en-US" altLang="zh-TW" sz="2800" dirty="0">
                <a:latin typeface="Times New Roman" panose="02020603050405020304" pitchFamily="18" charset="0"/>
                <a:ea typeface="微軟正黑體" pitchFamily="34" charset="-120"/>
                <a:cs typeface="Times New Roman" panose="02020603050405020304" pitchFamily="18" charset="0"/>
              </a:rPr>
              <a:t>《</a:t>
            </a:r>
            <a:r>
              <a:rPr lang="zh-TW" altLang="en-US" sz="2800" dirty="0">
                <a:latin typeface="Times New Roman" panose="02020603050405020304" pitchFamily="18" charset="0"/>
                <a:ea typeface="微軟正黑體" pitchFamily="34" charset="-120"/>
                <a:cs typeface="Times New Roman" panose="02020603050405020304" pitchFamily="18" charset="0"/>
              </a:rPr>
              <a:t>理想國</a:t>
            </a:r>
            <a:r>
              <a:rPr lang="en-US" altLang="zh-TW" sz="2800" dirty="0">
                <a:latin typeface="Times New Roman" panose="02020603050405020304" pitchFamily="18" charset="0"/>
                <a:ea typeface="微軟正黑體" pitchFamily="34" charset="-120"/>
                <a:cs typeface="Times New Roman" panose="02020603050405020304" pitchFamily="18" charset="0"/>
              </a:rPr>
              <a:t>》</a:t>
            </a:r>
            <a:r>
              <a:rPr lang="zh-TW" altLang="en-US" sz="2800" dirty="0">
                <a:latin typeface="Times New Roman" panose="02020603050405020304" pitchFamily="18" charset="0"/>
                <a:ea typeface="微軟正黑體" pitchFamily="34" charset="-120"/>
                <a:cs typeface="Times New Roman" panose="02020603050405020304" pitchFamily="18" charset="0"/>
              </a:rPr>
              <a:t>中對於藝術的批判，來自於如下這個知識的認定（由高而低）：</a:t>
            </a:r>
          </a:p>
          <a:p>
            <a:pPr marL="342900" indent="-342900">
              <a:spcBef>
                <a:spcPct val="20000"/>
              </a:spcBef>
              <a:buFontTx/>
              <a:buChar char="•"/>
            </a:pPr>
            <a:r>
              <a:rPr lang="zh-TW" altLang="en-US" sz="2800" u="sng" dirty="0">
                <a:solidFill>
                  <a:srgbClr val="FF0000"/>
                </a:solidFill>
                <a:latin typeface="Times New Roman" panose="02020603050405020304" pitchFamily="18" charset="0"/>
                <a:ea typeface="微軟正黑體" pitchFamily="34" charset="-120"/>
                <a:cs typeface="Times New Roman" panose="02020603050405020304" pitchFamily="18" charset="0"/>
              </a:rPr>
              <a:t>理型</a:t>
            </a:r>
            <a:r>
              <a:rPr lang="en-US" altLang="zh-TW" sz="2800" u="sng" dirty="0">
                <a:solidFill>
                  <a:srgbClr val="FF0000"/>
                </a:solidFill>
                <a:latin typeface="Times New Roman" panose="02020603050405020304" pitchFamily="18" charset="0"/>
                <a:ea typeface="微軟正黑體" pitchFamily="34" charset="-120"/>
                <a:cs typeface="Times New Roman" panose="02020603050405020304" pitchFamily="18" charset="0"/>
              </a:rPr>
              <a:t>(Form</a:t>
            </a:r>
            <a:r>
              <a:rPr lang="en-US" altLang="zh-TW" sz="2800" u="sng" dirty="0" smtClean="0">
                <a:solidFill>
                  <a:srgbClr val="FF0000"/>
                </a:solidFill>
                <a:latin typeface="Times New Roman" panose="02020603050405020304" pitchFamily="18" charset="0"/>
                <a:ea typeface="微軟正黑體" pitchFamily="34" charset="-120"/>
                <a:cs typeface="Times New Roman" panose="02020603050405020304" pitchFamily="18" charset="0"/>
              </a:rPr>
              <a:t>)</a:t>
            </a:r>
            <a:endParaRPr lang="zh-TW" altLang="en-US" sz="2800" dirty="0">
              <a:solidFill>
                <a:srgbClr val="FF0000"/>
              </a:solidFill>
              <a:latin typeface="Times New Roman" panose="02020603050405020304" pitchFamily="18" charset="0"/>
              <a:ea typeface="微軟正黑體" pitchFamily="34" charset="-120"/>
              <a:cs typeface="Times New Roman" panose="02020603050405020304" pitchFamily="18" charset="0"/>
            </a:endParaRPr>
          </a:p>
          <a:p>
            <a:pPr marL="342900" indent="-342900">
              <a:spcBef>
                <a:spcPct val="20000"/>
              </a:spcBef>
              <a:buFontTx/>
              <a:buChar char="•"/>
            </a:pPr>
            <a:r>
              <a:rPr lang="zh-TW" altLang="en-US" sz="2800" u="sng" dirty="0">
                <a:latin typeface="Times New Roman" panose="02020603050405020304" pitchFamily="18" charset="0"/>
                <a:ea typeface="微軟正黑體" pitchFamily="34" charset="-120"/>
                <a:cs typeface="Times New Roman" panose="02020603050405020304" pitchFamily="18" charset="0"/>
              </a:rPr>
              <a:t>鏡子的反射</a:t>
            </a:r>
            <a:r>
              <a:rPr lang="en-US" altLang="zh-TW" sz="2800" u="sng" dirty="0">
                <a:latin typeface="Times New Roman" panose="02020603050405020304" pitchFamily="18" charset="0"/>
                <a:ea typeface="微軟正黑體" pitchFamily="34" charset="-120"/>
                <a:cs typeface="Times New Roman" panose="02020603050405020304" pitchFamily="18" charset="0"/>
              </a:rPr>
              <a:t>(Reflections of Mirror</a:t>
            </a:r>
            <a:r>
              <a:rPr lang="en-US" altLang="zh-TW" sz="2800" u="sng" dirty="0" smtClean="0">
                <a:latin typeface="Times New Roman" panose="02020603050405020304" pitchFamily="18" charset="0"/>
                <a:ea typeface="微軟正黑體" pitchFamily="34" charset="-120"/>
                <a:cs typeface="Times New Roman" panose="02020603050405020304" pitchFamily="18" charset="0"/>
              </a:rPr>
              <a:t>)</a:t>
            </a:r>
            <a:endParaRPr lang="zh-TW" altLang="en-US" sz="2800" u="sng" dirty="0">
              <a:latin typeface="Times New Roman" panose="02020603050405020304" pitchFamily="18" charset="0"/>
              <a:ea typeface="微軟正黑體" pitchFamily="34" charset="-120"/>
              <a:cs typeface="Times New Roman" panose="02020603050405020304" pitchFamily="18" charset="0"/>
            </a:endParaRPr>
          </a:p>
          <a:p>
            <a:pPr marL="342900" indent="-342900">
              <a:spcBef>
                <a:spcPct val="20000"/>
              </a:spcBef>
              <a:buFontTx/>
              <a:buChar char="•"/>
            </a:pPr>
            <a:r>
              <a:rPr lang="zh-TW" altLang="en-US" sz="2800" u="sng" dirty="0">
                <a:latin typeface="Times New Roman" panose="02020603050405020304" pitchFamily="18" charset="0"/>
                <a:ea typeface="微軟正黑體" pitchFamily="34" charset="-120"/>
                <a:cs typeface="Times New Roman" panose="02020603050405020304" pitchFamily="18" charset="0"/>
              </a:rPr>
              <a:t>相似物</a:t>
            </a:r>
            <a:r>
              <a:rPr lang="en-US" altLang="zh-TW" sz="2800" u="sng" dirty="0">
                <a:latin typeface="Times New Roman" panose="02020603050405020304" pitchFamily="18" charset="0"/>
                <a:ea typeface="微軟正黑體" pitchFamily="34" charset="-120"/>
                <a:cs typeface="Times New Roman" panose="02020603050405020304" pitchFamily="18" charset="0"/>
              </a:rPr>
              <a:t>(Resemblance</a:t>
            </a:r>
            <a:r>
              <a:rPr lang="en-US" altLang="zh-TW" sz="2800" u="sng" dirty="0" smtClean="0">
                <a:latin typeface="Times New Roman" panose="02020603050405020304" pitchFamily="18" charset="0"/>
                <a:ea typeface="微軟正黑體" pitchFamily="34" charset="-120"/>
                <a:cs typeface="Times New Roman" panose="02020603050405020304" pitchFamily="18" charset="0"/>
              </a:rPr>
              <a:t>)</a:t>
            </a:r>
            <a:endParaRPr lang="zh-TW" altLang="en-US" sz="2800" u="sng" dirty="0">
              <a:latin typeface="Times New Roman" panose="02020603050405020304" pitchFamily="18" charset="0"/>
              <a:ea typeface="微軟正黑體" pitchFamily="34" charset="-120"/>
              <a:cs typeface="Times New Roman" panose="02020603050405020304" pitchFamily="18" charset="0"/>
            </a:endParaRPr>
          </a:p>
          <a:p>
            <a:pPr marL="342900" indent="-342900">
              <a:spcBef>
                <a:spcPct val="20000"/>
              </a:spcBef>
              <a:buFontTx/>
              <a:buChar char="•"/>
            </a:pPr>
            <a:r>
              <a:rPr lang="zh-TW" altLang="en-US" sz="2800" u="sng" dirty="0">
                <a:latin typeface="Times New Roman" panose="02020603050405020304" pitchFamily="18" charset="0"/>
                <a:ea typeface="微軟正黑體" pitchFamily="34" charset="-120"/>
                <a:cs typeface="Times New Roman" panose="02020603050405020304" pitchFamily="18" charset="0"/>
              </a:rPr>
              <a:t>創造物</a:t>
            </a:r>
            <a:r>
              <a:rPr lang="en-US" altLang="zh-TW" sz="2800" u="sng" dirty="0">
                <a:latin typeface="Times New Roman" panose="02020603050405020304" pitchFamily="18" charset="0"/>
                <a:ea typeface="微軟正黑體" pitchFamily="34" charset="-120"/>
                <a:cs typeface="Times New Roman" panose="02020603050405020304" pitchFamily="18" charset="0"/>
              </a:rPr>
              <a:t>(Creations</a:t>
            </a:r>
            <a:r>
              <a:rPr lang="en-US" altLang="zh-TW" sz="2800" u="sng" dirty="0" smtClean="0">
                <a:latin typeface="Times New Roman" panose="02020603050405020304" pitchFamily="18" charset="0"/>
                <a:ea typeface="微軟正黑體" pitchFamily="34" charset="-120"/>
                <a:cs typeface="Times New Roman" panose="02020603050405020304" pitchFamily="18" charset="0"/>
              </a:rPr>
              <a:t>)</a:t>
            </a:r>
            <a:endParaRPr lang="zh-TW" altLang="en-US" sz="2800" u="sng" dirty="0">
              <a:latin typeface="Times New Roman" panose="02020603050405020304" pitchFamily="18" charset="0"/>
              <a:ea typeface="微軟正黑體" pitchFamily="34" charset="-120"/>
              <a:cs typeface="Times New Roman" panose="02020603050405020304" pitchFamily="18" charset="0"/>
            </a:endParaRPr>
          </a:p>
          <a:p>
            <a:pPr marL="342900" indent="-342900">
              <a:spcBef>
                <a:spcPct val="20000"/>
              </a:spcBef>
              <a:buFontTx/>
              <a:buChar char="•"/>
            </a:pPr>
            <a:r>
              <a:rPr lang="zh-TW" altLang="en-US" sz="2800" u="sng" dirty="0">
                <a:latin typeface="Times New Roman" panose="02020603050405020304" pitchFamily="18" charset="0"/>
                <a:ea typeface="微軟正黑體" pitchFamily="34" charset="-120"/>
                <a:cs typeface="Times New Roman" panose="02020603050405020304" pitchFamily="18" charset="0"/>
              </a:rPr>
              <a:t>表徵物</a:t>
            </a:r>
            <a:r>
              <a:rPr lang="en-US" altLang="zh-TW" sz="2800" u="sng" dirty="0">
                <a:latin typeface="Times New Roman" panose="02020603050405020304" pitchFamily="18" charset="0"/>
                <a:ea typeface="微軟正黑體" pitchFamily="34" charset="-120"/>
                <a:cs typeface="Times New Roman" panose="02020603050405020304" pitchFamily="18" charset="0"/>
              </a:rPr>
              <a:t>(Representations</a:t>
            </a:r>
            <a:r>
              <a:rPr lang="en-US" altLang="zh-TW" sz="2800" u="sng" dirty="0" smtClean="0">
                <a:latin typeface="Times New Roman" panose="02020603050405020304" pitchFamily="18" charset="0"/>
                <a:ea typeface="微軟正黑體" pitchFamily="34" charset="-120"/>
                <a:cs typeface="Times New Roman" panose="02020603050405020304" pitchFamily="18" charset="0"/>
              </a:rPr>
              <a:t>)</a:t>
            </a:r>
            <a:endParaRPr lang="zh-TW" altLang="en-US" sz="2800" u="sng" dirty="0">
              <a:latin typeface="Times New Roman" panose="02020603050405020304" pitchFamily="18" charset="0"/>
              <a:ea typeface="微軟正黑體" pitchFamily="34" charset="-120"/>
              <a:cs typeface="Times New Roman" panose="02020603050405020304" pitchFamily="18" charset="0"/>
            </a:endParaRPr>
          </a:p>
          <a:p>
            <a:pPr marL="342900" indent="-342900">
              <a:spcBef>
                <a:spcPct val="20000"/>
              </a:spcBef>
              <a:buFontTx/>
              <a:buChar char="•"/>
            </a:pPr>
            <a:r>
              <a:rPr lang="zh-TW" altLang="en-US" sz="2800" u="sng" dirty="0">
                <a:latin typeface="Times New Roman" panose="02020603050405020304" pitchFamily="18" charset="0"/>
                <a:ea typeface="微軟正黑體" pitchFamily="34" charset="-120"/>
                <a:cs typeface="Times New Roman" panose="02020603050405020304" pitchFamily="18" charset="0"/>
              </a:rPr>
              <a:t>相似物的表徵</a:t>
            </a:r>
            <a:r>
              <a:rPr lang="en-US" altLang="zh-TW" sz="2800" u="sng" dirty="0">
                <a:latin typeface="Times New Roman" panose="02020603050405020304" pitchFamily="18" charset="0"/>
                <a:ea typeface="微軟正黑體" pitchFamily="34" charset="-120"/>
                <a:cs typeface="Times New Roman" panose="02020603050405020304" pitchFamily="18" charset="0"/>
              </a:rPr>
              <a:t>(A Representation of a Resemblance</a:t>
            </a:r>
            <a:r>
              <a:rPr lang="en-US" altLang="zh-TW" sz="2800" u="sng" dirty="0" smtClean="0">
                <a:latin typeface="Times New Roman" panose="02020603050405020304" pitchFamily="18" charset="0"/>
                <a:ea typeface="微軟正黑體" pitchFamily="34" charset="-120"/>
                <a:cs typeface="Times New Roman" panose="02020603050405020304" pitchFamily="18" charset="0"/>
              </a:rPr>
              <a:t>)</a:t>
            </a:r>
            <a:endParaRPr lang="zh-TW" altLang="en-US" sz="2800" u="sng" dirty="0">
              <a:latin typeface="Times New Roman" panose="02020603050405020304" pitchFamily="18" charset="0"/>
              <a:ea typeface="微軟正黑體" pitchFamily="34" charset="-12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投影片編號版面配置區 5"/>
          <p:cNvSpPr>
            <a:spLocks noGrp="1"/>
          </p:cNvSpPr>
          <p:nvPr>
            <p:ph type="sldNum" sz="quarter" idx="12"/>
          </p:nvPr>
        </p:nvSpPr>
        <p:spPr>
          <a:noFill/>
        </p:spPr>
        <p:txBody>
          <a:bodyPr/>
          <a:lstStyle/>
          <a:p>
            <a:fld id="{98CA24BF-45DB-49C9-A57D-EFAA7A4FA0EC}" type="slidenum">
              <a:rPr lang="en-US" altLang="zh-TW"/>
              <a:pPr/>
              <a:t>11</a:t>
            </a:fld>
            <a:endParaRPr lang="en-US" altLang="zh-TW"/>
          </a:p>
        </p:txBody>
      </p:sp>
      <p:sp>
        <p:nvSpPr>
          <p:cNvPr id="30722"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柏拉圖對詩人的批判</a:t>
            </a:r>
          </a:p>
        </p:txBody>
      </p:sp>
      <p:sp>
        <p:nvSpPr>
          <p:cNvPr id="30723" name="Rectangle 3"/>
          <p:cNvSpPr>
            <a:spLocks noGrp="1" noChangeArrowheads="1"/>
          </p:cNvSpPr>
          <p:nvPr>
            <p:ph type="body" idx="1"/>
          </p:nvPr>
        </p:nvSpPr>
        <p:spPr>
          <a:xfrm>
            <a:off x="609600" y="1600201"/>
            <a:ext cx="10972800" cy="4525963"/>
          </a:xfrm>
        </p:spPr>
        <p:txBody>
          <a:bodyPr>
            <a:normAutofit/>
          </a:bodyPr>
          <a:lstStyle/>
          <a:p>
            <a:pPr eaLnBrk="1" hangingPunct="1">
              <a:lnSpc>
                <a:spcPct val="90000"/>
              </a:lnSpc>
              <a:buFontTx/>
              <a:buNone/>
            </a:pPr>
            <a:r>
              <a:rPr lang="en-US" altLang="zh-TW" dirty="0">
                <a:latin typeface="Times New Roman" pitchFamily="18" charset="0"/>
                <a:ea typeface="微軟正黑體" pitchFamily="34" charset="-120"/>
                <a:cs typeface="Times New Roman" pitchFamily="18" charset="0"/>
              </a:rPr>
              <a:t>	</a:t>
            </a:r>
            <a:r>
              <a:rPr lang="zh-TW" altLang="en-US" dirty="0">
                <a:latin typeface="Times New Roman" pitchFamily="18" charset="0"/>
                <a:ea typeface="微軟正黑體" pitchFamily="34" charset="-120"/>
                <a:cs typeface="Times New Roman" pitchFamily="18" charset="0"/>
              </a:rPr>
              <a:t>在哲學史中最大的矛盾，也是柏拉圖文字藝術所締造最偉大的成就：柏拉圖使我們產生兩種不同的正反態度。</a:t>
            </a:r>
          </a:p>
          <a:p>
            <a:pPr eaLnBrk="1" hangingPunct="1">
              <a:lnSpc>
                <a:spcPct val="90000"/>
              </a:lnSpc>
            </a:pPr>
            <a:r>
              <a:rPr lang="zh-TW" altLang="en-US" dirty="0">
                <a:latin typeface="Times New Roman" pitchFamily="18" charset="0"/>
                <a:ea typeface="微軟正黑體" pitchFamily="34" charset="-120"/>
                <a:cs typeface="Times New Roman" pitchFamily="18" charset="0"/>
              </a:rPr>
              <a:t>蘇格拉底代表正方，保守、理性。</a:t>
            </a:r>
          </a:p>
          <a:p>
            <a:pPr eaLnBrk="1" hangingPunct="1">
              <a:lnSpc>
                <a:spcPct val="90000"/>
              </a:lnSpc>
            </a:pPr>
            <a:r>
              <a:rPr lang="zh-TW" altLang="en-US" dirty="0">
                <a:latin typeface="Times New Roman" pitchFamily="18" charset="0"/>
                <a:ea typeface="微軟正黑體" pitchFamily="34" charset="-120"/>
                <a:cs typeface="Times New Roman" pitchFamily="18" charset="0"/>
              </a:rPr>
              <a:t>詭辯學派代表反方，自由、相對。</a:t>
            </a:r>
          </a:p>
          <a:p>
            <a:pPr eaLnBrk="1" hangingPunct="1">
              <a:lnSpc>
                <a:spcPct val="90000"/>
              </a:lnSpc>
              <a:buFontTx/>
              <a:buNone/>
            </a:pPr>
            <a:r>
              <a:rPr lang="zh-TW" altLang="en-US" dirty="0">
                <a:latin typeface="Times New Roman" pitchFamily="18" charset="0"/>
                <a:ea typeface="微軟正黑體" pitchFamily="34" charset="-120"/>
                <a:cs typeface="Times New Roman" pitchFamily="18" charset="0"/>
              </a:rPr>
              <a:t>	</a:t>
            </a:r>
            <a:r>
              <a:rPr lang="zh-TW" altLang="en-US" dirty="0">
                <a:solidFill>
                  <a:srgbClr val="FF0000"/>
                </a:solidFill>
                <a:latin typeface="Times New Roman" pitchFamily="18" charset="0"/>
                <a:ea typeface="微軟正黑體" pitchFamily="34" charset="-120"/>
                <a:cs typeface="Times New Roman" pitchFamily="18" charset="0"/>
              </a:rPr>
              <a:t>藝術對人生成迷惘，讓人不知何者為真。</a:t>
            </a:r>
            <a:r>
              <a:rPr lang="zh-TW" altLang="en-US" dirty="0">
                <a:latin typeface="Times New Roman" pitchFamily="18" charset="0"/>
                <a:ea typeface="微軟正黑體" pitchFamily="34" charset="-120"/>
                <a:cs typeface="Times New Roman" pitchFamily="18" charset="0"/>
              </a:rPr>
              <a:t>柏拉圖所作的究竟是警告，還是說服，就看我們如何定義藝術了。</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投影片編號版面配置區 5"/>
          <p:cNvSpPr>
            <a:spLocks noGrp="1"/>
          </p:cNvSpPr>
          <p:nvPr>
            <p:ph type="sldNum" sz="quarter" idx="12"/>
          </p:nvPr>
        </p:nvSpPr>
        <p:spPr>
          <a:noFill/>
        </p:spPr>
        <p:txBody>
          <a:bodyPr/>
          <a:lstStyle/>
          <a:p>
            <a:fld id="{0DAF06CB-91E8-4DFE-97E9-C603BEA143C7}" type="slidenum">
              <a:rPr lang="en-US" altLang="zh-TW"/>
              <a:pPr/>
              <a:t>12</a:t>
            </a:fld>
            <a:endParaRPr lang="en-US" altLang="zh-TW"/>
          </a:p>
        </p:txBody>
      </p:sp>
      <p:sp>
        <p:nvSpPr>
          <p:cNvPr id="31746" name="Rectangle 2"/>
          <p:cNvSpPr>
            <a:spLocks noGrp="1" noChangeArrowheads="1"/>
          </p:cNvSpPr>
          <p:nvPr>
            <p:ph type="title"/>
          </p:nvPr>
        </p:nvSpPr>
        <p:spPr/>
        <p:txBody>
          <a:bodyPr/>
          <a:lstStyle/>
          <a:p>
            <a:r>
              <a:rPr lang="zh-TW" altLang="en-US" b="1" dirty="0" smtClean="0">
                <a:latin typeface="Times New Roman" pitchFamily="18" charset="0"/>
                <a:ea typeface="微軟正黑體" pitchFamily="34" charset="-120"/>
                <a:cs typeface="Times New Roman" pitchFamily="18" charset="0"/>
              </a:rPr>
              <a:t>柏拉圖對詩人的批判</a:t>
            </a:r>
            <a:endParaRPr lang="zh-TW" altLang="en-US" b="1" dirty="0" smtClean="0">
              <a:solidFill>
                <a:schemeClr val="tx1"/>
              </a:solidFill>
              <a:latin typeface="Times New Roman" pitchFamily="18" charset="0"/>
              <a:ea typeface="微軟正黑體" pitchFamily="34" charset="-120"/>
              <a:cs typeface="Times New Roman" pitchFamily="18" charset="0"/>
            </a:endParaRPr>
          </a:p>
        </p:txBody>
      </p:sp>
      <p:sp>
        <p:nvSpPr>
          <p:cNvPr id="31747" name="Rectangle 3"/>
          <p:cNvSpPr>
            <a:spLocks noGrp="1" noChangeArrowheads="1"/>
          </p:cNvSpPr>
          <p:nvPr>
            <p:ph type="body" idx="1"/>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柏拉圖基於古希臘的詩人的作品中只包含了對於實在的模仿與複製批評他們，並認為他們只能夠把觀眾帶向離真理愈來愈遙遠的地方。</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r>
              <a:rPr lang="zh-TW" altLang="en-US" dirty="0" smtClean="0">
                <a:solidFill>
                  <a:srgbClr val="FF0000"/>
                </a:solidFill>
                <a:latin typeface="Times New Roman" pitchFamily="18" charset="0"/>
                <a:ea typeface="微軟正黑體" pitchFamily="34" charset="-120"/>
                <a:cs typeface="Times New Roman" pitchFamily="18" charset="0"/>
              </a:rPr>
              <a:t>因此，柏拉圖對於藝術的價值，或是目的，持一個反對的態度。</a:t>
            </a:r>
            <a:endParaRPr lang="en-US" altLang="zh-TW" dirty="0" smtClean="0">
              <a:solidFill>
                <a:srgbClr val="FF0000"/>
              </a:solidFill>
              <a:latin typeface="Times New Roman" pitchFamily="18" charset="0"/>
              <a:ea typeface="微軟正黑體" pitchFamily="34" charset="-120"/>
              <a:cs typeface="Times New Roman" pitchFamily="18" charset="0"/>
            </a:endParaRPr>
          </a:p>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這個態度至今仍然是辯論中的問題。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投影片編號版面配置區 5"/>
          <p:cNvSpPr>
            <a:spLocks noGrp="1"/>
          </p:cNvSpPr>
          <p:nvPr>
            <p:ph type="sldNum" sz="quarter" idx="12"/>
          </p:nvPr>
        </p:nvSpPr>
        <p:spPr>
          <a:noFill/>
        </p:spPr>
        <p:txBody>
          <a:bodyPr/>
          <a:lstStyle/>
          <a:p>
            <a:fld id="{B38A69FE-F0AA-4CF7-82F2-EFF10B36DC26}" type="slidenum">
              <a:rPr lang="en-US" altLang="zh-TW"/>
              <a:pPr/>
              <a:t>13</a:t>
            </a:fld>
            <a:endParaRPr lang="en-US" altLang="zh-TW"/>
          </a:p>
        </p:txBody>
      </p:sp>
      <p:sp>
        <p:nvSpPr>
          <p:cNvPr id="32770" name="Rectangle 2"/>
          <p:cNvSpPr>
            <a:spLocks noGrp="1" noChangeArrowheads="1"/>
          </p:cNvSpPr>
          <p:nvPr>
            <p:ph type="title"/>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a:t>
            </a:r>
          </a:p>
        </p:txBody>
      </p:sp>
      <p:sp>
        <p:nvSpPr>
          <p:cNvPr id="32771" name="Rectangle 3"/>
          <p:cNvSpPr>
            <a:spLocks noGrp="1" noChangeArrowheads="1"/>
          </p:cNvSpPr>
          <p:nvPr>
            <p:ph type="body" idx="1"/>
          </p:nvPr>
        </p:nvSpPr>
        <p:spPr>
          <a:xfrm>
            <a:off x="609600" y="1268761"/>
            <a:ext cx="10972800" cy="4857403"/>
          </a:xfrm>
        </p:spPr>
        <p:txBody>
          <a:bodyPr>
            <a:normAutofit/>
          </a:bodyPr>
          <a:lstStyle/>
          <a:p>
            <a:pPr indent="-432000">
              <a:lnSpc>
                <a:spcPct val="110000"/>
              </a:lnSpc>
              <a:spcBef>
                <a:spcPts val="0"/>
              </a:spcBef>
            </a:pPr>
            <a:r>
              <a:rPr lang="zh-TW" altLang="en-US" dirty="0">
                <a:latin typeface="Times New Roman" pitchFamily="18" charset="0"/>
                <a:ea typeface="微軟正黑體" pitchFamily="34" charset="-120"/>
                <a:cs typeface="Times New Roman" pitchFamily="18" charset="0"/>
              </a:rPr>
              <a:t>亞里斯多德</a:t>
            </a:r>
            <a:r>
              <a:rPr lang="en-US" altLang="zh-TW" dirty="0">
                <a:latin typeface="Times New Roman" pitchFamily="18" charset="0"/>
                <a:ea typeface="微軟正黑體" pitchFamily="34" charset="-120"/>
                <a:cs typeface="Times New Roman" pitchFamily="18" charset="0"/>
              </a:rPr>
              <a:t>(384-322 BC)</a:t>
            </a:r>
            <a:r>
              <a:rPr lang="zh-TW" altLang="en-US" dirty="0">
                <a:latin typeface="Times New Roman" pitchFamily="18" charset="0"/>
                <a:ea typeface="微軟正黑體" pitchFamily="34" charset="-120"/>
                <a:cs typeface="Times New Roman" pitchFamily="18" charset="0"/>
              </a:rPr>
              <a:t>，生於古希臘城市史達吉拉</a:t>
            </a:r>
            <a:r>
              <a:rPr lang="en-US" altLang="zh-TW" dirty="0">
                <a:latin typeface="Times New Roman" pitchFamily="18" charset="0"/>
                <a:ea typeface="微軟正黑體" pitchFamily="34" charset="-120"/>
                <a:cs typeface="Times New Roman" pitchFamily="18" charset="0"/>
              </a:rPr>
              <a:t>(Stagira)</a:t>
            </a:r>
            <a:r>
              <a:rPr lang="zh-TW" altLang="en-US" dirty="0">
                <a:latin typeface="Times New Roman" pitchFamily="18" charset="0"/>
                <a:ea typeface="微軟正黑體" pitchFamily="34" charset="-120"/>
                <a:cs typeface="Times New Roman" pitchFamily="18" charset="0"/>
              </a:rPr>
              <a:t>，與柏拉圖齊名。他十八歲時，赴雅典，在柏拉圖的「學院」就讀，長達</a:t>
            </a:r>
            <a:r>
              <a:rPr lang="en-US" altLang="zh-TW" dirty="0">
                <a:latin typeface="Times New Roman" pitchFamily="18" charset="0"/>
                <a:ea typeface="微軟正黑體" pitchFamily="34" charset="-120"/>
                <a:cs typeface="Times New Roman" pitchFamily="18" charset="0"/>
              </a:rPr>
              <a:t>20</a:t>
            </a:r>
            <a:r>
              <a:rPr lang="zh-TW" altLang="en-US" dirty="0">
                <a:latin typeface="Times New Roman" pitchFamily="18" charset="0"/>
                <a:ea typeface="微軟正黑體" pitchFamily="34" charset="-120"/>
                <a:cs typeface="Times New Roman" pitchFamily="18" charset="0"/>
              </a:rPr>
              <a:t>年。柏拉圖去世之後，他創建自己的學校呂克昂</a:t>
            </a:r>
            <a:r>
              <a:rPr lang="en-US" altLang="zh-TW" dirty="0">
                <a:latin typeface="Times New Roman" pitchFamily="18" charset="0"/>
                <a:ea typeface="微軟正黑體" pitchFamily="34" charset="-120"/>
                <a:cs typeface="Times New Roman" pitchFamily="18" charset="0"/>
              </a:rPr>
              <a:t>(Lyceum)</a:t>
            </a:r>
            <a:r>
              <a:rPr lang="zh-TW" altLang="en-US" dirty="0">
                <a:latin typeface="Times New Roman" pitchFamily="18" charset="0"/>
                <a:ea typeface="微軟正黑體" pitchFamily="34" charset="-120"/>
                <a:cs typeface="Times New Roman" pitchFamily="18" charset="0"/>
              </a:rPr>
              <a:t>。他的研究領域非常廣闊，除了邏輯、形上學與知識論這種比較屬於思辨型的哲學科目之外，</a:t>
            </a:r>
            <a:r>
              <a:rPr lang="zh-TW" altLang="en-US" dirty="0">
                <a:solidFill>
                  <a:srgbClr val="FF0000"/>
                </a:solidFill>
                <a:latin typeface="Times New Roman" pitchFamily="18" charset="0"/>
                <a:ea typeface="微軟正黑體" pitchFamily="34" charset="-120"/>
                <a:cs typeface="Times New Roman" pitchFamily="18" charset="0"/>
              </a:rPr>
              <a:t>他主要從事於經驗研究。</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投影片編號版面配置區 5"/>
          <p:cNvSpPr>
            <a:spLocks noGrp="1"/>
          </p:cNvSpPr>
          <p:nvPr>
            <p:ph type="sldNum" sz="quarter" idx="12"/>
          </p:nvPr>
        </p:nvSpPr>
        <p:spPr>
          <a:noFill/>
        </p:spPr>
        <p:txBody>
          <a:bodyPr/>
          <a:lstStyle/>
          <a:p>
            <a:fld id="{9D353C8E-2725-4CC5-9D42-57D344AE79E3}" type="slidenum">
              <a:rPr lang="en-US" altLang="zh-TW"/>
              <a:pPr/>
              <a:t>14</a:t>
            </a:fld>
            <a:endParaRPr lang="en-US" altLang="zh-TW"/>
          </a:p>
        </p:txBody>
      </p:sp>
      <p:sp>
        <p:nvSpPr>
          <p:cNvPr id="34818" name="Rectangle 2"/>
          <p:cNvSpPr>
            <a:spLocks noGrp="1" noChangeArrowheads="1"/>
          </p:cNvSpPr>
          <p:nvPr>
            <p:ph type="title"/>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亞里斯多德對藝術的捍衛</a:t>
            </a:r>
          </a:p>
        </p:txBody>
      </p:sp>
      <p:sp>
        <p:nvSpPr>
          <p:cNvPr id="34819" name="Rectangle 3"/>
          <p:cNvSpPr txBox="1">
            <a:spLocks noChangeArrowheads="1"/>
          </p:cNvSpPr>
          <p:nvPr/>
        </p:nvSpPr>
        <p:spPr bwMode="auto">
          <a:xfrm>
            <a:off x="609600" y="1447800"/>
            <a:ext cx="10972800" cy="4497388"/>
          </a:xfrm>
          <a:prstGeom prst="rect">
            <a:avLst/>
          </a:prstGeom>
          <a:noFill/>
          <a:ln w="9525">
            <a:noFill/>
            <a:miter lim="800000"/>
            <a:headEnd/>
            <a:tailEnd/>
          </a:ln>
        </p:spPr>
        <p:txBody>
          <a:bodyPr/>
          <a:lstStyle/>
          <a:p>
            <a:pPr marL="342900" indent="-342900">
              <a:lnSpc>
                <a:spcPct val="90000"/>
              </a:lnSpc>
              <a:spcBef>
                <a:spcPct val="20000"/>
              </a:spcBef>
              <a:buFontTx/>
              <a:buChar char="•"/>
            </a:pPr>
            <a:r>
              <a:rPr lang="zh-TW" altLang="en-US" sz="3200" dirty="0">
                <a:latin typeface="Times New Roman" panose="02020603050405020304" pitchFamily="18" charset="0"/>
                <a:ea typeface="微軟正黑體" pitchFamily="34" charset="-120"/>
                <a:cs typeface="Times New Roman" panose="02020603050405020304" pitchFamily="18" charset="0"/>
              </a:rPr>
              <a:t>二、亞里斯多德認為柏拉圖對藝術進行批判分成兩部分：</a:t>
            </a:r>
          </a:p>
          <a:p>
            <a:pPr marL="342900" indent="-342900">
              <a:lnSpc>
                <a:spcPct val="90000"/>
              </a:lnSpc>
              <a:spcBef>
                <a:spcPct val="20000"/>
              </a:spcBef>
              <a:buFontTx/>
              <a:buChar char="•"/>
            </a:pP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形上的</a:t>
            </a:r>
            <a:r>
              <a:rPr lang="zh-TW" altLang="en-US" sz="3200" dirty="0">
                <a:solidFill>
                  <a:srgbClr val="FFFF00"/>
                </a:solidFill>
                <a:latin typeface="Times New Roman" panose="02020603050405020304" pitchFamily="18" charset="0"/>
                <a:ea typeface="微軟正黑體" pitchFamily="34" charset="-120"/>
                <a:cs typeface="Times New Roman" panose="02020603050405020304" pitchFamily="18" charset="0"/>
              </a:rPr>
              <a:t>：</a:t>
            </a:r>
          </a:p>
          <a:p>
            <a:pPr marL="342900" indent="-342900">
              <a:lnSpc>
                <a:spcPct val="90000"/>
              </a:lnSpc>
              <a:spcBef>
                <a:spcPct val="20000"/>
              </a:spcBef>
              <a:buFontTx/>
              <a:buChar char="•"/>
            </a:pPr>
            <a:r>
              <a:rPr lang="en-US" altLang="zh-TW" sz="3200" dirty="0">
                <a:latin typeface="Times New Roman" panose="02020603050405020304" pitchFamily="18" charset="0"/>
                <a:ea typeface="微軟正黑體" pitchFamily="34" charset="-120"/>
                <a:cs typeface="Times New Roman" panose="02020603050405020304" pitchFamily="18" charset="0"/>
              </a:rPr>
              <a:t>a.</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拷貝</a:t>
            </a:r>
            <a:r>
              <a:rPr lang="zh-TW" altLang="en-US" sz="3200" dirty="0">
                <a:latin typeface="Times New Roman" panose="02020603050405020304" pitchFamily="18" charset="0"/>
                <a:ea typeface="微軟正黑體" pitchFamily="34" charset="-120"/>
                <a:cs typeface="Times New Roman" panose="02020603050405020304" pitchFamily="18" charset="0"/>
              </a:rPr>
              <a:t>（象徵與表徵）</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與真實</a:t>
            </a:r>
            <a:r>
              <a:rPr lang="zh-TW" altLang="en-US" sz="3200" dirty="0">
                <a:latin typeface="Times New Roman" panose="02020603050405020304" pitchFamily="18" charset="0"/>
                <a:ea typeface="微軟正黑體" pitchFamily="34" charset="-120"/>
                <a:cs typeface="Times New Roman" panose="02020603050405020304" pitchFamily="18" charset="0"/>
              </a:rPr>
              <a:t>（形式或理念）。</a:t>
            </a:r>
          </a:p>
          <a:p>
            <a:pPr marL="342900" indent="-342900">
              <a:lnSpc>
                <a:spcPct val="90000"/>
              </a:lnSpc>
              <a:spcBef>
                <a:spcPct val="20000"/>
              </a:spcBef>
              <a:buFontTx/>
              <a:buChar char="•"/>
            </a:pPr>
            <a:r>
              <a:rPr lang="en-US" altLang="zh-TW" sz="3200" dirty="0">
                <a:latin typeface="Times New Roman" panose="02020603050405020304" pitchFamily="18" charset="0"/>
                <a:ea typeface="微軟正黑體" pitchFamily="34" charset="-120"/>
                <a:cs typeface="Times New Roman" panose="02020603050405020304" pitchFamily="18" charset="0"/>
              </a:rPr>
              <a:t>b.</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相似物</a:t>
            </a:r>
            <a:r>
              <a:rPr lang="zh-TW" altLang="en-US" sz="3200" dirty="0">
                <a:latin typeface="Times New Roman" panose="02020603050405020304" pitchFamily="18" charset="0"/>
                <a:ea typeface="微軟正黑體" pitchFamily="34" charset="-120"/>
                <a:cs typeface="Times New Roman" panose="02020603050405020304" pitchFamily="18" charset="0"/>
              </a:rPr>
              <a:t>（以一物比擬另一物）</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與數學定義</a:t>
            </a:r>
            <a:r>
              <a:rPr lang="zh-TW" altLang="en-US" sz="3200" dirty="0">
                <a:latin typeface="Times New Roman" panose="02020603050405020304" pitchFamily="18" charset="0"/>
                <a:ea typeface="微軟正黑體" pitchFamily="34" charset="-120"/>
                <a:cs typeface="Times New Roman" panose="02020603050405020304" pitchFamily="18" charset="0"/>
              </a:rPr>
              <a:t>（以自身為定義）</a:t>
            </a:r>
          </a:p>
          <a:p>
            <a:pPr marL="342900" indent="-342900">
              <a:lnSpc>
                <a:spcPct val="90000"/>
              </a:lnSpc>
              <a:spcBef>
                <a:spcPct val="20000"/>
              </a:spcBef>
              <a:buFontTx/>
              <a:buChar char="•"/>
            </a:pPr>
            <a:r>
              <a:rPr lang="en-US" altLang="zh-TW" sz="3200" dirty="0">
                <a:latin typeface="Times New Roman" panose="02020603050405020304" pitchFamily="18" charset="0"/>
                <a:ea typeface="微軟正黑體" pitchFamily="34" charset="-120"/>
                <a:cs typeface="Times New Roman" panose="02020603050405020304" pitchFamily="18" charset="0"/>
              </a:rPr>
              <a:t>c.</a:t>
            </a:r>
            <a:r>
              <a:rPr lang="zh-TW" altLang="en-US" sz="3200" dirty="0">
                <a:latin typeface="Times New Roman" panose="02020603050405020304" pitchFamily="18" charset="0"/>
                <a:ea typeface="微軟正黑體" pitchFamily="34" charset="-120"/>
                <a:cs typeface="Times New Roman" panose="02020603050405020304" pitchFamily="18" charset="0"/>
              </a:rPr>
              <a:t>求知的過程中，採取「</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見賢思齊</a:t>
            </a:r>
            <a:r>
              <a:rPr lang="zh-TW" altLang="en-US" sz="3200" dirty="0">
                <a:latin typeface="Times New Roman" panose="02020603050405020304" pitchFamily="18" charset="0"/>
                <a:ea typeface="微軟正黑體" pitchFamily="34" charset="-120"/>
                <a:cs typeface="Times New Roman" panose="02020603050405020304" pitchFamily="18" charset="0"/>
              </a:rPr>
              <a:t>」不如「</a:t>
            </a: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自我追求</a:t>
            </a:r>
            <a:r>
              <a:rPr lang="zh-TW" altLang="en-US" sz="3200" dirty="0">
                <a:latin typeface="Times New Roman" panose="02020603050405020304" pitchFamily="18" charset="0"/>
                <a:ea typeface="微軟正黑體" pitchFamily="34" charset="-120"/>
                <a:cs typeface="Times New Roman" panose="02020603050405020304" pitchFamily="18" charset="0"/>
              </a:rPr>
              <a:t>」（冥思）。</a:t>
            </a:r>
          </a:p>
          <a:p>
            <a:pPr marL="342900" indent="-342900">
              <a:lnSpc>
                <a:spcPct val="90000"/>
              </a:lnSpc>
              <a:spcBef>
                <a:spcPct val="20000"/>
              </a:spcBef>
            </a:pPr>
            <a:endParaRPr lang="en-US" altLang="zh-TW" sz="3200" dirty="0">
              <a:latin typeface="Times New Roman" panose="02020603050405020304" pitchFamily="18" charset="0"/>
              <a:ea typeface="微軟正黑體" pitchFamily="34" charset="-12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投影片編號版面配置區 5"/>
          <p:cNvSpPr>
            <a:spLocks noGrp="1"/>
          </p:cNvSpPr>
          <p:nvPr>
            <p:ph type="sldNum" sz="quarter" idx="12"/>
          </p:nvPr>
        </p:nvSpPr>
        <p:spPr>
          <a:noFill/>
        </p:spPr>
        <p:txBody>
          <a:bodyPr/>
          <a:lstStyle/>
          <a:p>
            <a:fld id="{C43B66B4-A7CD-44FF-A06B-5E1676F70785}" type="slidenum">
              <a:rPr lang="en-US" altLang="zh-TW"/>
              <a:pPr/>
              <a:t>15</a:t>
            </a:fld>
            <a:endParaRPr lang="en-US" altLang="zh-TW"/>
          </a:p>
        </p:txBody>
      </p:sp>
      <p:sp>
        <p:nvSpPr>
          <p:cNvPr id="35842" name="Rectangle 2"/>
          <p:cNvSpPr>
            <a:spLocks noGrp="1" noChangeArrowheads="1"/>
          </p:cNvSpPr>
          <p:nvPr>
            <p:ph type="title"/>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亞里斯多德對藝術的捍衛</a:t>
            </a:r>
          </a:p>
        </p:txBody>
      </p:sp>
      <p:sp>
        <p:nvSpPr>
          <p:cNvPr id="35843" name="Rectangle 3"/>
          <p:cNvSpPr txBox="1">
            <a:spLocks noChangeArrowheads="1"/>
          </p:cNvSpPr>
          <p:nvPr/>
        </p:nvSpPr>
        <p:spPr bwMode="auto">
          <a:xfrm>
            <a:off x="609600" y="1598614"/>
            <a:ext cx="10972800" cy="4497387"/>
          </a:xfrm>
          <a:prstGeom prst="rect">
            <a:avLst/>
          </a:prstGeom>
          <a:noFill/>
          <a:ln w="9525">
            <a:noFill/>
            <a:miter lim="800000"/>
            <a:headEnd/>
            <a:tailEnd/>
          </a:ln>
        </p:spPr>
        <p:txBody>
          <a:bodyPr/>
          <a:lstStyle/>
          <a:p>
            <a:pPr marL="342900" indent="-342900">
              <a:lnSpc>
                <a:spcPct val="90000"/>
              </a:lnSpc>
              <a:spcBef>
                <a:spcPct val="20000"/>
              </a:spcBef>
              <a:buFontTx/>
              <a:buChar char="•"/>
            </a:pPr>
            <a:r>
              <a:rPr lang="zh-TW" altLang="en-US" sz="3200" dirty="0">
                <a:latin typeface="Times New Roman" panose="02020603050405020304" pitchFamily="18" charset="0"/>
                <a:ea typeface="微軟正黑體" pitchFamily="34" charset="-120"/>
                <a:cs typeface="Times New Roman" panose="02020603050405020304" pitchFamily="18" charset="0"/>
              </a:rPr>
              <a:t>二、亞里斯多德對柏拉圖面對藝術的第二部分：</a:t>
            </a:r>
          </a:p>
          <a:p>
            <a:pPr marL="342900" indent="-342900">
              <a:lnSpc>
                <a:spcPct val="90000"/>
              </a:lnSpc>
              <a:spcBef>
                <a:spcPct val="20000"/>
              </a:spcBef>
              <a:buFontTx/>
              <a:buChar char="•"/>
            </a:pPr>
            <a:r>
              <a:rPr lang="zh-TW" altLang="en-US" sz="3200" dirty="0">
                <a:solidFill>
                  <a:srgbClr val="FF0000"/>
                </a:solidFill>
                <a:latin typeface="Times New Roman" panose="02020603050405020304" pitchFamily="18" charset="0"/>
                <a:ea typeface="微軟正黑體" pitchFamily="34" charset="-120"/>
                <a:cs typeface="Times New Roman" panose="02020603050405020304" pitchFamily="18" charset="0"/>
              </a:rPr>
              <a:t>心理的：</a:t>
            </a:r>
          </a:p>
          <a:p>
            <a:pPr marL="342900" indent="-342900">
              <a:lnSpc>
                <a:spcPct val="90000"/>
              </a:lnSpc>
              <a:spcBef>
                <a:spcPct val="20000"/>
              </a:spcBef>
              <a:buFontTx/>
              <a:buChar char="•"/>
            </a:pPr>
            <a:r>
              <a:rPr lang="en-US" altLang="zh-TW" sz="3200" u="sng" dirty="0">
                <a:latin typeface="Times New Roman" panose="02020603050405020304" pitchFamily="18" charset="0"/>
                <a:ea typeface="微軟正黑體" pitchFamily="34" charset="-120"/>
                <a:cs typeface="Times New Roman" panose="02020603050405020304" pitchFamily="18" charset="0"/>
              </a:rPr>
              <a:t>A </a:t>
            </a:r>
            <a:r>
              <a:rPr lang="zh-TW" altLang="en-US" sz="3200" u="sng" dirty="0">
                <a:latin typeface="Times New Roman" panose="02020603050405020304" pitchFamily="18" charset="0"/>
                <a:ea typeface="微軟正黑體" pitchFamily="34" charset="-120"/>
                <a:cs typeface="Times New Roman" panose="02020603050405020304" pitchFamily="18" charset="0"/>
              </a:rPr>
              <a:t>藝術造成不必要的情緒。</a:t>
            </a:r>
          </a:p>
          <a:p>
            <a:pPr marL="342900" indent="-342900">
              <a:lnSpc>
                <a:spcPct val="90000"/>
              </a:lnSpc>
              <a:spcBef>
                <a:spcPct val="20000"/>
              </a:spcBef>
              <a:buFontTx/>
              <a:buChar char="•"/>
            </a:pPr>
            <a:r>
              <a:rPr lang="en-US" altLang="zh-TW" sz="3200" u="sng" dirty="0">
                <a:latin typeface="Times New Roman" panose="02020603050405020304" pitchFamily="18" charset="0"/>
                <a:ea typeface="微軟正黑體" pitchFamily="34" charset="-120"/>
                <a:cs typeface="Times New Roman" panose="02020603050405020304" pitchFamily="18" charset="0"/>
              </a:rPr>
              <a:t>B </a:t>
            </a:r>
            <a:r>
              <a:rPr lang="zh-TW" altLang="en-US" sz="3200" u="sng" dirty="0">
                <a:latin typeface="Times New Roman" panose="02020603050405020304" pitchFamily="18" charset="0"/>
                <a:ea typeface="微軟正黑體" pitchFamily="34" charset="-120"/>
                <a:cs typeface="Times New Roman" panose="02020603050405020304" pitchFamily="18" charset="0"/>
              </a:rPr>
              <a:t>藝術破壞了靈魂的和諧本質。</a:t>
            </a:r>
          </a:p>
          <a:p>
            <a:pPr marL="342900" indent="-342900">
              <a:lnSpc>
                <a:spcPct val="90000"/>
              </a:lnSpc>
              <a:spcBef>
                <a:spcPct val="20000"/>
              </a:spcBef>
              <a:buFontTx/>
              <a:buChar char="•"/>
            </a:pPr>
            <a:r>
              <a:rPr lang="en-US" altLang="zh-TW" sz="3200" u="sng" dirty="0">
                <a:latin typeface="Times New Roman" panose="02020603050405020304" pitchFamily="18" charset="0"/>
                <a:ea typeface="微軟正黑體" pitchFamily="34" charset="-120"/>
                <a:cs typeface="Times New Roman" panose="02020603050405020304" pitchFamily="18" charset="0"/>
              </a:rPr>
              <a:t>C </a:t>
            </a:r>
            <a:r>
              <a:rPr lang="zh-TW" altLang="en-US" sz="3200" u="sng" dirty="0">
                <a:latin typeface="Times New Roman" panose="02020603050405020304" pitchFamily="18" charset="0"/>
                <a:ea typeface="微軟正黑體" pitchFamily="34" charset="-120"/>
                <a:cs typeface="Times New Roman" panose="02020603050405020304" pitchFamily="18" charset="0"/>
              </a:rPr>
              <a:t>藝術抑制理性追求向上思考的能力。</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投影片編號版面配置區 5"/>
          <p:cNvSpPr>
            <a:spLocks noGrp="1"/>
          </p:cNvSpPr>
          <p:nvPr>
            <p:ph type="sldNum" sz="quarter" idx="12"/>
          </p:nvPr>
        </p:nvSpPr>
        <p:spPr>
          <a:noFill/>
        </p:spPr>
        <p:txBody>
          <a:bodyPr/>
          <a:lstStyle/>
          <a:p>
            <a:fld id="{BD60B6D3-E408-4E9A-901D-CB2DCAD2E1C1}" type="slidenum">
              <a:rPr lang="en-US" altLang="zh-TW"/>
              <a:pPr/>
              <a:t>16</a:t>
            </a:fld>
            <a:endParaRPr lang="en-US" altLang="zh-TW"/>
          </a:p>
        </p:txBody>
      </p:sp>
      <p:sp>
        <p:nvSpPr>
          <p:cNvPr id="36866" name="Rectangle 2"/>
          <p:cNvSpPr>
            <a:spLocks noGrp="1" noChangeArrowheads="1"/>
          </p:cNvSpPr>
          <p:nvPr>
            <p:ph type="title"/>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亞里斯多德對藝術的捍衛</a:t>
            </a:r>
          </a:p>
        </p:txBody>
      </p:sp>
      <p:sp>
        <p:nvSpPr>
          <p:cNvPr id="36867" name="Rectangle 3"/>
          <p:cNvSpPr>
            <a:spLocks noGrp="1" noChangeArrowheads="1"/>
          </p:cNvSpPr>
          <p:nvPr>
            <p:ph type="body" idx="1"/>
          </p:nvPr>
        </p:nvSpPr>
        <p:spPr/>
        <p:txBody>
          <a:bodyPr>
            <a:noAutofit/>
          </a:bodyPr>
          <a:lstStyle/>
          <a:p>
            <a:pPr marL="533400" indent="-533400"/>
            <a:r>
              <a:rPr lang="en-US" altLang="zh-TW" dirty="0">
                <a:latin typeface="Times New Roman" pitchFamily="18" charset="0"/>
                <a:ea typeface="微軟正黑體" pitchFamily="34" charset="-120"/>
                <a:cs typeface="Times New Roman" pitchFamily="18" charset="0"/>
              </a:rPr>
              <a:t>.</a:t>
            </a:r>
            <a:r>
              <a:rPr lang="zh-TW" altLang="en-US" dirty="0">
                <a:latin typeface="Times New Roman" pitchFamily="18" charset="0"/>
                <a:ea typeface="微軟正黑體" pitchFamily="34" charset="-120"/>
                <a:cs typeface="Times New Roman" pitchFamily="18" charset="0"/>
              </a:rPr>
              <a:t>亞里斯多德反對柏拉圖的藝術觀點：</a:t>
            </a:r>
          </a:p>
          <a:p>
            <a:pPr marL="533400" indent="-533400">
              <a:buFont typeface="Wingdings" pitchFamily="2" charset="2"/>
              <a:buAutoNum type="arabicPeriod"/>
            </a:pPr>
            <a:r>
              <a:rPr lang="zh-TW" altLang="en-US" dirty="0">
                <a:solidFill>
                  <a:srgbClr val="FF0000"/>
                </a:solidFill>
                <a:latin typeface="Times New Roman" pitchFamily="18" charset="0"/>
                <a:ea typeface="微軟正黑體" pitchFamily="34" charset="-120"/>
                <a:cs typeface="Times New Roman" pitchFamily="18" charset="0"/>
              </a:rPr>
              <a:t>科學的</a:t>
            </a:r>
            <a:r>
              <a:rPr lang="zh-TW" altLang="en-US" dirty="0">
                <a:latin typeface="Times New Roman" pitchFamily="18" charset="0"/>
                <a:ea typeface="微軟正黑體" pitchFamily="34" charset="-120"/>
                <a:cs typeface="Times New Roman" pitchFamily="18" charset="0"/>
              </a:rPr>
              <a:t>：亞里斯多德是一為經驗科學研究者，會把實際的情況納入思考內容中。眾所皆知的是，希臘人（或雅典人）喜歡欣賞戲劇。</a:t>
            </a:r>
          </a:p>
          <a:p>
            <a:pPr marL="533400" indent="-533400">
              <a:buFont typeface="Wingdings" pitchFamily="2" charset="2"/>
              <a:buAutoNum type="arabicPeriod"/>
            </a:pPr>
            <a:r>
              <a:rPr lang="zh-TW" altLang="en-US" dirty="0">
                <a:solidFill>
                  <a:srgbClr val="FF0000"/>
                </a:solidFill>
                <a:latin typeface="Times New Roman" pitchFamily="18" charset="0"/>
                <a:ea typeface="微軟正黑體" pitchFamily="34" charset="-120"/>
                <a:cs typeface="Times New Roman" pitchFamily="18" charset="0"/>
              </a:rPr>
              <a:t>形上的</a:t>
            </a:r>
            <a:r>
              <a:rPr lang="zh-TW" altLang="en-US" dirty="0">
                <a:latin typeface="Times New Roman" pitchFamily="18" charset="0"/>
                <a:ea typeface="微軟正黑體" pitchFamily="34" charset="-120"/>
                <a:cs typeface="Times New Roman" pitchFamily="18" charset="0"/>
              </a:rPr>
              <a:t>：形式與個體並存於世。是一個結合二者為一的理論。藝術就是一個例子。</a:t>
            </a:r>
          </a:p>
          <a:p>
            <a:pPr marL="533400" indent="-533400">
              <a:buFont typeface="Wingdings" pitchFamily="2" charset="2"/>
              <a:buAutoNum type="arabicPeriod"/>
            </a:pPr>
            <a:r>
              <a:rPr lang="zh-TW" altLang="en-US" dirty="0">
                <a:latin typeface="Times New Roman" pitchFamily="18" charset="0"/>
                <a:ea typeface="微軟正黑體" pitchFamily="34" charset="-120"/>
                <a:cs typeface="Times New Roman" pitchFamily="18" charset="0"/>
              </a:rPr>
              <a:t>偉大的藝術家可以透過藝術作品展現知識的本質於具體的事物之中。</a:t>
            </a:r>
            <a:r>
              <a:rPr lang="zh-TW" altLang="en-US" dirty="0">
                <a:solidFill>
                  <a:srgbClr val="FF0000"/>
                </a:solidFill>
                <a:latin typeface="Times New Roman" pitchFamily="18" charset="0"/>
                <a:ea typeface="微軟正黑體" pitchFamily="34" charset="-120"/>
                <a:cs typeface="Times New Roman" pitchFamily="18" charset="0"/>
              </a:rPr>
              <a:t>例如透過戲劇的表演，我們可以清晰地掌握各種角色所欲呈現的內心世界。</a:t>
            </a:r>
          </a:p>
          <a:p>
            <a:pPr marL="533400" indent="-533400"/>
            <a:endParaRPr lang="en-US" altLang="zh-TW" dirty="0">
              <a:latin typeface="Times New Roman" pitchFamily="18" charset="0"/>
              <a:ea typeface="微軟正黑體" pitchFamily="34" charset="-12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投影片編號版面配置區 5"/>
          <p:cNvSpPr>
            <a:spLocks noGrp="1"/>
          </p:cNvSpPr>
          <p:nvPr>
            <p:ph type="sldNum" sz="quarter" idx="12"/>
          </p:nvPr>
        </p:nvSpPr>
        <p:spPr>
          <a:noFill/>
        </p:spPr>
        <p:txBody>
          <a:bodyPr/>
          <a:lstStyle/>
          <a:p>
            <a:fld id="{635DE4FF-6B8E-498A-931E-11E4B3D141C0}" type="slidenum">
              <a:rPr lang="en-US" altLang="zh-TW"/>
              <a:pPr/>
              <a:t>17</a:t>
            </a:fld>
            <a:endParaRPr lang="en-US" altLang="zh-TW"/>
          </a:p>
        </p:txBody>
      </p:sp>
      <p:sp>
        <p:nvSpPr>
          <p:cNvPr id="37890" name="Rectangle 2"/>
          <p:cNvSpPr>
            <a:spLocks noGrp="1" noChangeArrowheads="1"/>
          </p:cNvSpPr>
          <p:nvPr>
            <p:ph type="title"/>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亞里斯多德對藝術的捍衛</a:t>
            </a:r>
          </a:p>
        </p:txBody>
      </p:sp>
      <p:sp>
        <p:nvSpPr>
          <p:cNvPr id="37891" name="Rectangle 3"/>
          <p:cNvSpPr>
            <a:spLocks noGrp="1" noChangeArrowheads="1"/>
          </p:cNvSpPr>
          <p:nvPr>
            <p:ph type="body" idx="1"/>
          </p:nvPr>
        </p:nvSpPr>
        <p:spPr/>
        <p:txBody>
          <a:bodyPr/>
          <a:lstStyle/>
          <a:p>
            <a:pPr marL="609600" indent="-609600">
              <a:lnSpc>
                <a:spcPct val="90000"/>
              </a:lnSpc>
              <a:buFont typeface="Wingdings" pitchFamily="2" charset="2"/>
              <a:buAutoNum type="arabicPeriod"/>
            </a:pPr>
            <a:r>
              <a:rPr lang="zh-TW" altLang="en-US" dirty="0" smtClean="0">
                <a:solidFill>
                  <a:schemeClr val="tx1"/>
                </a:solidFill>
                <a:latin typeface="Times New Roman" panose="02020603050405020304" pitchFamily="18" charset="0"/>
                <a:ea typeface="微軟正黑體" pitchFamily="34" charset="-120"/>
                <a:cs typeface="Times New Roman" pitchFamily="18" charset="0"/>
              </a:rPr>
              <a:t>亞里斯多德認為，</a:t>
            </a:r>
            <a:r>
              <a:rPr lang="zh-TW" altLang="en-US" dirty="0" smtClean="0">
                <a:solidFill>
                  <a:srgbClr val="FF0000"/>
                </a:solidFill>
                <a:latin typeface="Times New Roman" pitchFamily="18" charset="0"/>
                <a:ea typeface="微軟正黑體" pitchFamily="34" charset="-120"/>
                <a:cs typeface="Times New Roman" pitchFamily="18" charset="0"/>
              </a:rPr>
              <a:t>普遍的理型隱含在具體時間與空間中的特殊個體之中</a:t>
            </a:r>
            <a:r>
              <a:rPr lang="zh-TW" altLang="en-US" dirty="0" smtClean="0">
                <a:solidFill>
                  <a:schemeClr val="tx1"/>
                </a:solidFill>
                <a:latin typeface="Times New Roman" pitchFamily="18" charset="0"/>
                <a:ea typeface="微軟正黑體" pitchFamily="34" charset="-120"/>
                <a:cs typeface="Times New Roman" pitchFamily="18" charset="0"/>
              </a:rPr>
              <a:t>。</a:t>
            </a:r>
          </a:p>
          <a:p>
            <a:pPr marL="609600" indent="-609600">
              <a:lnSpc>
                <a:spcPct val="90000"/>
              </a:lnSpc>
              <a:buFont typeface="Wingdings" pitchFamily="2" charset="2"/>
              <a:buAutoNum type="arabicPeriod"/>
            </a:pPr>
            <a:r>
              <a:rPr lang="zh-TW" altLang="en-US" dirty="0" smtClean="0">
                <a:solidFill>
                  <a:schemeClr val="tx1"/>
                </a:solidFill>
                <a:latin typeface="Times New Roman" pitchFamily="18" charset="0"/>
                <a:ea typeface="微軟正黑體" pitchFamily="34" charset="-120"/>
                <a:cs typeface="Times New Roman" pitchFamily="18" charset="0"/>
              </a:rPr>
              <a:t>柏拉圖追求理型的期望是正確的，但是他忽略了</a:t>
            </a:r>
            <a:r>
              <a:rPr lang="zh-TW" altLang="en-US" dirty="0" smtClean="0">
                <a:solidFill>
                  <a:srgbClr val="FF0000"/>
                </a:solidFill>
                <a:latin typeface="Times New Roman" pitchFamily="18" charset="0"/>
                <a:ea typeface="微軟正黑體" pitchFamily="34" charset="-120"/>
                <a:cs typeface="Times New Roman" pitchFamily="18" charset="0"/>
              </a:rPr>
              <a:t>具體事物對於</a:t>
            </a:r>
            <a:r>
              <a:rPr lang="zh-TW" altLang="en-US" u="sng" dirty="0" smtClean="0">
                <a:solidFill>
                  <a:srgbClr val="FF0000"/>
                </a:solidFill>
                <a:latin typeface="Times New Roman" pitchFamily="18" charset="0"/>
                <a:ea typeface="微軟正黑體" pitchFamily="34" charset="-120"/>
                <a:cs typeface="Times New Roman" pitchFamily="18" charset="0"/>
              </a:rPr>
              <a:t>引發理解普遍理型的可能性</a:t>
            </a:r>
            <a:r>
              <a:rPr lang="zh-TW" altLang="en-US" dirty="0" smtClean="0">
                <a:solidFill>
                  <a:srgbClr val="FF0000"/>
                </a:solidFill>
                <a:latin typeface="Times New Roman" pitchFamily="18" charset="0"/>
                <a:ea typeface="微軟正黑體" pitchFamily="34" charset="-120"/>
                <a:cs typeface="Times New Roman" pitchFamily="18" charset="0"/>
              </a:rPr>
              <a:t>。</a:t>
            </a:r>
          </a:p>
          <a:p>
            <a:pPr marL="609600" indent="-609600">
              <a:lnSpc>
                <a:spcPct val="90000"/>
              </a:lnSpc>
              <a:buFont typeface="Wingdings" pitchFamily="2" charset="2"/>
              <a:buAutoNum type="arabicPeriod"/>
            </a:pPr>
            <a:r>
              <a:rPr lang="zh-TW" altLang="en-US" u="sng" dirty="0" smtClean="0">
                <a:solidFill>
                  <a:schemeClr val="tx1"/>
                </a:solidFill>
                <a:latin typeface="Times New Roman" pitchFamily="18" charset="0"/>
                <a:ea typeface="微軟正黑體" pitchFamily="34" charset="-120"/>
                <a:cs typeface="Times New Roman" pitchFamily="18" charset="0"/>
              </a:rPr>
              <a:t>欣賞藝術時候所出現的</a:t>
            </a:r>
            <a:r>
              <a:rPr lang="zh-TW" altLang="en-US" u="sng" dirty="0" smtClean="0">
                <a:solidFill>
                  <a:srgbClr val="FF0000"/>
                </a:solidFill>
                <a:latin typeface="Times New Roman" pitchFamily="18" charset="0"/>
                <a:ea typeface="微軟正黑體" pitchFamily="34" charset="-120"/>
                <a:cs typeface="Times New Roman" pitchFamily="18" charset="0"/>
              </a:rPr>
              <a:t>情緒</a:t>
            </a:r>
            <a:r>
              <a:rPr lang="zh-TW" altLang="en-US" u="sng" dirty="0" smtClean="0">
                <a:solidFill>
                  <a:schemeClr val="tx1"/>
                </a:solidFill>
                <a:latin typeface="Times New Roman" pitchFamily="18" charset="0"/>
                <a:ea typeface="微軟正黑體" pitchFamily="34" charset="-120"/>
                <a:cs typeface="Times New Roman" pitchFamily="18" charset="0"/>
              </a:rPr>
              <a:t>，與其讓它們盤據在我們的腦海中，倒不如</a:t>
            </a:r>
            <a:r>
              <a:rPr lang="zh-TW" altLang="en-US" u="sng" dirty="0" smtClean="0">
                <a:solidFill>
                  <a:srgbClr val="FF0000"/>
                </a:solidFill>
                <a:latin typeface="Times New Roman" pitchFamily="18" charset="0"/>
                <a:ea typeface="微軟正黑體" pitchFamily="34" charset="-120"/>
                <a:cs typeface="Times New Roman" pitchFamily="18" charset="0"/>
              </a:rPr>
              <a:t>透過戲劇張力宣洩出來</a:t>
            </a:r>
            <a:r>
              <a:rPr lang="zh-TW" altLang="en-US" u="sng" dirty="0" smtClean="0">
                <a:solidFill>
                  <a:schemeClr val="tx1"/>
                </a:solidFill>
                <a:latin typeface="Times New Roman" pitchFamily="18" charset="0"/>
                <a:ea typeface="微軟正黑體" pitchFamily="34" charset="-120"/>
                <a:cs typeface="Times New Roman" pitchFamily="18" charset="0"/>
              </a:rPr>
              <a:t>，而不會實現在行為中。</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投影片編號版面配置區 5"/>
          <p:cNvSpPr>
            <a:spLocks noGrp="1"/>
          </p:cNvSpPr>
          <p:nvPr>
            <p:ph type="sldNum" sz="quarter" idx="12"/>
          </p:nvPr>
        </p:nvSpPr>
        <p:spPr>
          <a:noFill/>
        </p:spPr>
        <p:txBody>
          <a:bodyPr/>
          <a:lstStyle/>
          <a:p>
            <a:fld id="{E65270FD-A160-46C9-9AAA-F1F8EE5EA21E}" type="slidenum">
              <a:rPr lang="en-US" altLang="zh-TW"/>
              <a:pPr/>
              <a:t>18</a:t>
            </a:fld>
            <a:endParaRPr lang="en-US" altLang="zh-TW"/>
          </a:p>
        </p:txBody>
      </p:sp>
      <p:sp>
        <p:nvSpPr>
          <p:cNvPr id="38914" name="Rectangle 2"/>
          <p:cNvSpPr>
            <a:spLocks noGrp="1" noChangeArrowheads="1"/>
          </p:cNvSpPr>
          <p:nvPr>
            <p:ph type="title"/>
          </p:nvPr>
        </p:nvSpPr>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亞里斯多德對藝術的捍衛</a:t>
            </a:r>
          </a:p>
        </p:txBody>
      </p:sp>
      <p:sp>
        <p:nvSpPr>
          <p:cNvPr id="38915" name="Rectangle 3"/>
          <p:cNvSpPr>
            <a:spLocks noGrp="1" noChangeArrowheads="1"/>
          </p:cNvSpPr>
          <p:nvPr>
            <p:ph type="body" idx="1"/>
          </p:nvPr>
        </p:nvSpPr>
        <p:spPr/>
        <p:txBody>
          <a:bodyPr>
            <a:normAutofit/>
          </a:bodyPr>
          <a:lstStyle/>
          <a:p>
            <a:pPr eaLnBrk="1" hangingPunct="1"/>
            <a:r>
              <a:rPr lang="zh-TW" altLang="en-US" dirty="0" smtClean="0">
                <a:solidFill>
                  <a:srgbClr val="FF0000"/>
                </a:solidFill>
                <a:latin typeface="Times New Roman" pitchFamily="18" charset="0"/>
                <a:ea typeface="微軟正黑體" pitchFamily="34" charset="-120"/>
                <a:cs typeface="Times New Roman" pitchFamily="18" charset="0"/>
              </a:rPr>
              <a:t>發洩與淨化</a:t>
            </a:r>
            <a:r>
              <a:rPr lang="en-US" altLang="zh-TW" dirty="0" smtClean="0">
                <a:solidFill>
                  <a:srgbClr val="FF0000"/>
                </a:solidFill>
                <a:latin typeface="Times New Roman" pitchFamily="18" charset="0"/>
                <a:ea typeface="微軟正黑體" pitchFamily="34" charset="-120"/>
                <a:cs typeface="Times New Roman" pitchFamily="18" charset="0"/>
              </a:rPr>
              <a:t>(catharsis)</a:t>
            </a:r>
            <a:r>
              <a:rPr lang="zh-TW" altLang="en-US" dirty="0" smtClean="0">
                <a:solidFill>
                  <a:schemeClr val="tx1"/>
                </a:solidFill>
                <a:latin typeface="Times New Roman" pitchFamily="18" charset="0"/>
                <a:ea typeface="微軟正黑體" pitchFamily="34" charset="-120"/>
                <a:cs typeface="Times New Roman" pitchFamily="18" charset="0"/>
              </a:rPr>
              <a:t>。字面上說，消除或去除。</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亞里斯多德以此字來描述具張力的戲劇在我們心中所造成的迴響。他認為，觀看這種戲劇之後，我們確實被引發害怕與同情的感覺，但在看完戲之後，我們以輕鬆與消除壓力的方式離開戲院。</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r>
              <a:rPr lang="zh-TW" altLang="en-US" u="sng" dirty="0" smtClean="0">
                <a:solidFill>
                  <a:schemeClr val="tx1"/>
                </a:solidFill>
                <a:latin typeface="Times New Roman" pitchFamily="18" charset="0"/>
                <a:ea typeface="微軟正黑體" pitchFamily="34" charset="-120"/>
                <a:cs typeface="Times New Roman" pitchFamily="18" charset="0"/>
              </a:rPr>
              <a:t>相反的觀點則認為這些戲劇引發我們不曾有，也不應當有的情緒。</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投影片編號版面配置區 5"/>
          <p:cNvSpPr>
            <a:spLocks noGrp="1"/>
          </p:cNvSpPr>
          <p:nvPr>
            <p:ph type="sldNum" sz="quarter" idx="12"/>
          </p:nvPr>
        </p:nvSpPr>
        <p:spPr>
          <a:noFill/>
        </p:spPr>
        <p:txBody>
          <a:bodyPr/>
          <a:lstStyle/>
          <a:p>
            <a:fld id="{99F17DD1-3038-4AE9-900E-B60D06A6136D}" type="slidenum">
              <a:rPr lang="en-US" altLang="zh-TW"/>
              <a:pPr/>
              <a:t>19</a:t>
            </a:fld>
            <a:endParaRPr lang="en-US" altLang="zh-TW"/>
          </a:p>
        </p:txBody>
      </p:sp>
      <p:sp>
        <p:nvSpPr>
          <p:cNvPr id="40962" name="Rectangle 2"/>
          <p:cNvSpPr>
            <a:spLocks noGrp="1" noChangeArrowheads="1"/>
          </p:cNvSpPr>
          <p:nvPr>
            <p:ph type="title"/>
          </p:nvPr>
        </p:nvSpPr>
        <p:spPr/>
        <p:txBody>
          <a:bodyPr/>
          <a:lstStyle/>
          <a:p>
            <a:r>
              <a:rPr lang="zh-TW" altLang="en-US" dirty="0" smtClean="0">
                <a:latin typeface="Times New Roman" pitchFamily="18" charset="0"/>
                <a:ea typeface="微軟正黑體" pitchFamily="34" charset="-120"/>
                <a:cs typeface="Times New Roman" pitchFamily="18" charset="0"/>
              </a:rPr>
              <a:t>藝術的否定性</a:t>
            </a:r>
            <a:endParaRPr lang="zh-TW" altLang="en-US" dirty="0" smtClean="0">
              <a:solidFill>
                <a:schemeClr val="tx1"/>
              </a:solidFill>
              <a:latin typeface="Times New Roman" pitchFamily="18" charset="0"/>
              <a:ea typeface="微軟正黑體" pitchFamily="34" charset="-120"/>
              <a:cs typeface="Times New Roman" pitchFamily="18" charset="0"/>
            </a:endParaRPr>
          </a:p>
        </p:txBody>
      </p:sp>
      <p:sp>
        <p:nvSpPr>
          <p:cNvPr id="40963" name="Rectangle 3"/>
          <p:cNvSpPr>
            <a:spLocks noGrp="1" noChangeArrowheads="1"/>
          </p:cNvSpPr>
          <p:nvPr>
            <p:ph type="body" idx="1"/>
          </p:nvPr>
        </p:nvSpPr>
        <p:spPr>
          <a:xfrm>
            <a:off x="609600" y="1600201"/>
            <a:ext cx="10972800" cy="4525963"/>
          </a:xfrm>
        </p:spPr>
        <p:txBody>
          <a:bodyPr>
            <a:normAutofit/>
          </a:bodyPr>
          <a:lstStyle/>
          <a:p>
            <a:pPr eaLnBrk="1" hangingPunct="1">
              <a:lnSpc>
                <a:spcPct val="80000"/>
              </a:lnSpc>
            </a:pPr>
            <a:r>
              <a:rPr lang="zh-TW" altLang="en-US" dirty="0">
                <a:latin typeface="Times New Roman" pitchFamily="18" charset="0"/>
                <a:ea typeface="微軟正黑體" pitchFamily="34" charset="-120"/>
                <a:cs typeface="Times New Roman" pitchFamily="18" charset="0"/>
              </a:rPr>
              <a:t>壹、現象觀察：</a:t>
            </a:r>
          </a:p>
          <a:p>
            <a:pPr eaLnBrk="1" hangingPunct="1">
              <a:lnSpc>
                <a:spcPct val="80000"/>
              </a:lnSpc>
            </a:pPr>
            <a:r>
              <a:rPr lang="en-US" altLang="zh-TW" dirty="0">
                <a:latin typeface="Times New Roman" pitchFamily="18" charset="0"/>
                <a:ea typeface="微軟正黑體" pitchFamily="34" charset="-120"/>
                <a:cs typeface="Times New Roman" pitchFamily="18" charset="0"/>
              </a:rPr>
              <a:t>1.</a:t>
            </a:r>
            <a:r>
              <a:rPr lang="zh-TW" altLang="en-US" dirty="0">
                <a:solidFill>
                  <a:srgbClr val="FF0000"/>
                </a:solidFill>
                <a:latin typeface="Times New Roman" pitchFamily="18" charset="0"/>
                <a:ea typeface="微軟正黑體" pitchFamily="34" charset="-120"/>
                <a:cs typeface="Times New Roman" pitchFamily="18" charset="0"/>
              </a:rPr>
              <a:t>名詞演變</a:t>
            </a:r>
            <a:r>
              <a:rPr lang="zh-TW" altLang="en-US" dirty="0">
                <a:latin typeface="Times New Roman" pitchFamily="18" charset="0"/>
                <a:ea typeface="微軟正黑體" pitchFamily="34" charset="-120"/>
                <a:cs typeface="Times New Roman" pitchFamily="18" charset="0"/>
              </a:rPr>
              <a:t>：從原先一些令人髮指的名詞，卻在很短的</a:t>
            </a:r>
            <a:r>
              <a:rPr lang="zh-TW" altLang="en-US" dirty="0" smtClean="0">
                <a:latin typeface="Times New Roman" pitchFamily="18" charset="0"/>
                <a:ea typeface="微軟正黑體" pitchFamily="34" charset="-120"/>
                <a:cs typeface="Times New Roman" pitchFamily="18" charset="0"/>
              </a:rPr>
              <a:t>時  </a:t>
            </a:r>
            <a:endParaRPr lang="en-US" altLang="zh-TW" dirty="0" smtClean="0">
              <a:latin typeface="Times New Roman" pitchFamily="18" charset="0"/>
              <a:ea typeface="微軟正黑體" pitchFamily="34" charset="-120"/>
              <a:cs typeface="Times New Roman" pitchFamily="18" charset="0"/>
            </a:endParaRPr>
          </a:p>
          <a:p>
            <a:pPr marL="0" indent="0" eaLnBrk="1" hangingPunct="1">
              <a:lnSpc>
                <a:spcPct val="80000"/>
              </a:lnSpc>
              <a:buNone/>
            </a:pPr>
            <a:r>
              <a:rPr lang="zh-TW" altLang="en-US" dirty="0">
                <a:latin typeface="Times New Roman" pitchFamily="18" charset="0"/>
                <a:ea typeface="微軟正黑體" pitchFamily="34" charset="-120"/>
                <a:cs typeface="Times New Roman" pitchFamily="18" charset="0"/>
              </a:rPr>
              <a:t> </a:t>
            </a:r>
            <a:r>
              <a:rPr lang="zh-TW" altLang="en-US" dirty="0" smtClean="0">
                <a:latin typeface="Times New Roman" pitchFamily="18" charset="0"/>
                <a:ea typeface="微軟正黑體" pitchFamily="34" charset="-120"/>
                <a:cs typeface="Times New Roman" pitchFamily="18" charset="0"/>
              </a:rPr>
              <a:t>     間</a:t>
            </a:r>
            <a:r>
              <a:rPr lang="zh-TW" altLang="en-US" dirty="0">
                <a:latin typeface="Times New Roman" pitchFamily="18" charset="0"/>
                <a:ea typeface="微軟正黑體" pitchFamily="34" charset="-120"/>
                <a:cs typeface="Times New Roman" pitchFamily="18" charset="0"/>
              </a:rPr>
              <a:t>內成為通俗的用語。例如，「機車」、「我靠！」</a:t>
            </a:r>
            <a:r>
              <a:rPr lang="zh-TW" altLang="en-US" dirty="0" smtClean="0">
                <a:latin typeface="Times New Roman" pitchFamily="18" charset="0"/>
                <a:ea typeface="微軟正黑體" pitchFamily="34" charset="-120"/>
                <a:cs typeface="Times New Roman" pitchFamily="18" charset="0"/>
              </a:rPr>
              <a:t>、</a:t>
            </a:r>
            <a:endParaRPr lang="en-US" altLang="zh-TW" dirty="0" smtClean="0">
              <a:latin typeface="Times New Roman" pitchFamily="18" charset="0"/>
              <a:ea typeface="微軟正黑體" pitchFamily="34" charset="-120"/>
              <a:cs typeface="Times New Roman" pitchFamily="18" charset="0"/>
            </a:endParaRPr>
          </a:p>
          <a:p>
            <a:pPr marL="0" indent="0" eaLnBrk="1" hangingPunct="1">
              <a:lnSpc>
                <a:spcPct val="80000"/>
              </a:lnSpc>
              <a:buNone/>
            </a:pPr>
            <a:r>
              <a:rPr lang="zh-TW" altLang="en-US" dirty="0">
                <a:latin typeface="Times New Roman" pitchFamily="18" charset="0"/>
                <a:ea typeface="微軟正黑體" pitchFamily="34" charset="-120"/>
                <a:cs typeface="Times New Roman" pitchFamily="18" charset="0"/>
              </a:rPr>
              <a:t> </a:t>
            </a:r>
            <a:r>
              <a:rPr lang="zh-TW" altLang="en-US" dirty="0" smtClean="0">
                <a:latin typeface="Times New Roman" pitchFamily="18" charset="0"/>
                <a:ea typeface="微軟正黑體" pitchFamily="34" charset="-120"/>
                <a:cs typeface="Times New Roman" pitchFamily="18" charset="0"/>
              </a:rPr>
              <a:t>   「</a:t>
            </a:r>
            <a:r>
              <a:rPr lang="zh-TW" altLang="en-US" dirty="0">
                <a:latin typeface="Times New Roman" pitchFamily="18" charset="0"/>
                <a:ea typeface="微軟正黑體" pitchFamily="34" charset="-120"/>
                <a:cs typeface="Times New Roman" pitchFamily="18" charset="0"/>
              </a:rPr>
              <a:t>酷」。</a:t>
            </a:r>
          </a:p>
          <a:p>
            <a:pPr eaLnBrk="1" hangingPunct="1">
              <a:lnSpc>
                <a:spcPct val="80000"/>
              </a:lnSpc>
            </a:pPr>
            <a:r>
              <a:rPr lang="en-US" altLang="zh-TW" dirty="0">
                <a:latin typeface="Times New Roman" pitchFamily="18" charset="0"/>
                <a:ea typeface="微軟正黑體" pitchFamily="34" charset="-120"/>
                <a:cs typeface="Times New Roman" pitchFamily="18" charset="0"/>
              </a:rPr>
              <a:t>2.</a:t>
            </a:r>
            <a:r>
              <a:rPr lang="zh-TW" altLang="en-US" dirty="0">
                <a:solidFill>
                  <a:srgbClr val="FF0000"/>
                </a:solidFill>
                <a:latin typeface="Times New Roman" pitchFamily="18" charset="0"/>
                <a:ea typeface="微軟正黑體" pitchFamily="34" charset="-120"/>
                <a:cs typeface="Times New Roman" pitchFamily="18" charset="0"/>
              </a:rPr>
              <a:t>佛洛依德理論的應用</a:t>
            </a:r>
            <a:r>
              <a:rPr lang="zh-TW" altLang="en-US" dirty="0">
                <a:latin typeface="Times New Roman" pitchFamily="18" charset="0"/>
                <a:ea typeface="微軟正黑體" pitchFamily="34" charset="-120"/>
                <a:cs typeface="Times New Roman" pitchFamily="18" charset="0"/>
              </a:rPr>
              <a:t>：所有真實世界的限制，使得</a:t>
            </a:r>
            <a:r>
              <a:rPr lang="zh-TW" altLang="en-US" dirty="0" smtClean="0">
                <a:latin typeface="Times New Roman" pitchFamily="18" charset="0"/>
                <a:ea typeface="微軟正黑體" pitchFamily="34" charset="-120"/>
                <a:cs typeface="Times New Roman" pitchFamily="18" charset="0"/>
              </a:rPr>
              <a:t>所有 </a:t>
            </a:r>
            <a:endParaRPr lang="en-US" altLang="zh-TW" dirty="0" smtClean="0">
              <a:latin typeface="Times New Roman" pitchFamily="18" charset="0"/>
              <a:ea typeface="微軟正黑體" pitchFamily="34" charset="-120"/>
              <a:cs typeface="Times New Roman" pitchFamily="18" charset="0"/>
            </a:endParaRPr>
          </a:p>
          <a:p>
            <a:pPr marL="0" indent="0" eaLnBrk="1" hangingPunct="1">
              <a:lnSpc>
                <a:spcPct val="80000"/>
              </a:lnSpc>
              <a:buNone/>
            </a:pPr>
            <a:r>
              <a:rPr lang="zh-TW" altLang="en-US" dirty="0" smtClean="0">
                <a:latin typeface="Times New Roman" pitchFamily="18" charset="0"/>
                <a:ea typeface="微軟正黑體" pitchFamily="34" charset="-120"/>
                <a:cs typeface="Times New Roman" pitchFamily="18" charset="0"/>
              </a:rPr>
              <a:t>      人</a:t>
            </a:r>
            <a:r>
              <a:rPr lang="zh-TW" altLang="en-US" dirty="0">
                <a:latin typeface="Times New Roman" pitchFamily="18" charset="0"/>
                <a:ea typeface="微軟正黑體" pitchFamily="34" charset="-120"/>
                <a:cs typeface="Times New Roman" pitchFamily="18" charset="0"/>
              </a:rPr>
              <a:t>自幼就以追求慾望的滿足為主，並將真實的世界置於</a:t>
            </a:r>
            <a:r>
              <a:rPr lang="zh-TW" altLang="en-US" dirty="0" smtClean="0">
                <a:latin typeface="Times New Roman" pitchFamily="18" charset="0"/>
                <a:ea typeface="微軟正黑體" pitchFamily="34" charset="-120"/>
                <a:cs typeface="Times New Roman" pitchFamily="18" charset="0"/>
              </a:rPr>
              <a:t>一   </a:t>
            </a:r>
            <a:endParaRPr lang="en-US" altLang="zh-TW" dirty="0" smtClean="0">
              <a:latin typeface="Times New Roman" pitchFamily="18" charset="0"/>
              <a:ea typeface="微軟正黑體" pitchFamily="34" charset="-120"/>
              <a:cs typeface="Times New Roman" pitchFamily="18" charset="0"/>
            </a:endParaRPr>
          </a:p>
          <a:p>
            <a:pPr marL="0" indent="0" eaLnBrk="1" hangingPunct="1">
              <a:lnSpc>
                <a:spcPct val="80000"/>
              </a:lnSpc>
              <a:buNone/>
            </a:pPr>
            <a:r>
              <a:rPr lang="zh-TW" altLang="en-US" dirty="0">
                <a:latin typeface="Times New Roman" pitchFamily="18" charset="0"/>
                <a:ea typeface="微軟正黑體" pitchFamily="34" charset="-120"/>
                <a:cs typeface="Times New Roman" pitchFamily="18" charset="0"/>
              </a:rPr>
              <a:t> </a:t>
            </a:r>
            <a:r>
              <a:rPr lang="zh-TW" altLang="en-US" dirty="0" smtClean="0">
                <a:latin typeface="Times New Roman" pitchFamily="18" charset="0"/>
                <a:ea typeface="微軟正黑體" pitchFamily="34" charset="-120"/>
                <a:cs typeface="Times New Roman" pitchFamily="18" charset="0"/>
              </a:rPr>
              <a:t>     旁</a:t>
            </a:r>
            <a:r>
              <a:rPr lang="zh-TW" altLang="en-US" dirty="0">
                <a:latin typeface="Times New Roman" pitchFamily="18" charset="0"/>
                <a:ea typeface="微軟正黑體" pitchFamily="34" charset="-120"/>
                <a:cs typeface="Times New Roman" pitchFamily="18" charset="0"/>
              </a:rPr>
              <a:t>。</a:t>
            </a:r>
          </a:p>
          <a:p>
            <a:pPr eaLnBrk="1" hangingPunct="1">
              <a:lnSpc>
                <a:spcPct val="80000"/>
              </a:lnSpc>
            </a:pPr>
            <a:r>
              <a:rPr lang="en-US" altLang="zh-TW" dirty="0">
                <a:latin typeface="Times New Roman" pitchFamily="18" charset="0"/>
                <a:ea typeface="微軟正黑體" pitchFamily="34" charset="-120"/>
                <a:cs typeface="Times New Roman" pitchFamily="18" charset="0"/>
              </a:rPr>
              <a:t>3.</a:t>
            </a:r>
            <a:r>
              <a:rPr lang="zh-TW" altLang="en-US" dirty="0">
                <a:latin typeface="Times New Roman" pitchFamily="18" charset="0"/>
                <a:ea typeface="微軟正黑體" pitchFamily="34" charset="-120"/>
                <a:cs typeface="Times New Roman" pitchFamily="18" charset="0"/>
              </a:rPr>
              <a:t>又因為物理世界本身不會滿足我們的慾望，尤其是性慾</a:t>
            </a:r>
            <a:r>
              <a:rPr lang="zh-TW" altLang="en-US" dirty="0" smtClean="0">
                <a:latin typeface="Times New Roman" pitchFamily="18" charset="0"/>
                <a:ea typeface="微軟正黑體" pitchFamily="34" charset="-120"/>
                <a:cs typeface="Times New Roman" pitchFamily="18" charset="0"/>
              </a:rPr>
              <a:t>，</a:t>
            </a:r>
            <a:endParaRPr lang="en-US" altLang="zh-TW" dirty="0" smtClean="0">
              <a:latin typeface="Times New Roman" pitchFamily="18" charset="0"/>
              <a:ea typeface="微軟正黑體" pitchFamily="34" charset="-120"/>
              <a:cs typeface="Times New Roman" pitchFamily="18" charset="0"/>
            </a:endParaRPr>
          </a:p>
          <a:p>
            <a:pPr marL="0" indent="0" eaLnBrk="1" hangingPunct="1">
              <a:lnSpc>
                <a:spcPct val="80000"/>
              </a:lnSpc>
              <a:buNone/>
            </a:pPr>
            <a:r>
              <a:rPr lang="zh-TW" altLang="en-US" dirty="0" smtClean="0">
                <a:solidFill>
                  <a:srgbClr val="FF0000"/>
                </a:solidFill>
                <a:latin typeface="Times New Roman" pitchFamily="18" charset="0"/>
                <a:ea typeface="微軟正黑體" pitchFamily="34" charset="-120"/>
                <a:cs typeface="Times New Roman" pitchFamily="18" charset="0"/>
              </a:rPr>
              <a:t>      所以</a:t>
            </a:r>
            <a:r>
              <a:rPr lang="zh-TW" altLang="en-US" dirty="0">
                <a:solidFill>
                  <a:srgbClr val="FF0000"/>
                </a:solidFill>
                <a:latin typeface="Times New Roman" pitchFamily="18" charset="0"/>
                <a:ea typeface="微軟正黑體" pitchFamily="34" charset="-120"/>
                <a:cs typeface="Times New Roman" pitchFamily="18" charset="0"/>
              </a:rPr>
              <a:t>我們活在被壓抑的慾望中</a:t>
            </a:r>
            <a:r>
              <a:rPr lang="zh-TW" altLang="en-US" dirty="0">
                <a:latin typeface="Times New Roman" pitchFamily="18" charset="0"/>
                <a:ea typeface="微軟正黑體" pitchFamily="34" charset="-120"/>
                <a:cs typeface="Times New Roman" pitchFamily="18" charset="0"/>
              </a:rPr>
              <a: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投影片編號版面配置區 5"/>
          <p:cNvSpPr>
            <a:spLocks noGrp="1"/>
          </p:cNvSpPr>
          <p:nvPr>
            <p:ph type="sldNum" sz="quarter" idx="12"/>
          </p:nvPr>
        </p:nvSpPr>
        <p:spPr>
          <a:noFill/>
        </p:spPr>
        <p:txBody>
          <a:bodyPr/>
          <a:lstStyle/>
          <a:p>
            <a:fld id="{4C61E937-3B18-426E-8856-D307EAA2A17E}" type="slidenum">
              <a:rPr lang="en-US" altLang="zh-TW"/>
              <a:pPr/>
              <a:t>2</a:t>
            </a:fld>
            <a:endParaRPr lang="en-US" altLang="zh-TW"/>
          </a:p>
        </p:txBody>
      </p:sp>
      <p:sp>
        <p:nvSpPr>
          <p:cNvPr id="54275" name="Rectangle 3"/>
          <p:cNvSpPr>
            <a:spLocks noGrp="1" noChangeArrowheads="1"/>
          </p:cNvSpPr>
          <p:nvPr>
            <p:ph type="body" idx="1"/>
          </p:nvPr>
        </p:nvSpPr>
        <p:spPr/>
        <p:txBody>
          <a:bodyPr>
            <a:normAutofit/>
          </a:bodyPr>
          <a:lstStyle/>
          <a:p>
            <a:pPr marL="0" indent="-609600">
              <a:buNone/>
            </a:pPr>
            <a:r>
              <a:rPr lang="zh-TW" altLang="en-US" dirty="0">
                <a:latin typeface="Times New Roman" pitchFamily="18" charset="0"/>
                <a:ea typeface="微軟正黑體" pitchFamily="34" charset="-120"/>
                <a:cs typeface="Times New Roman" pitchFamily="18" charset="0"/>
              </a:rPr>
              <a:t>無論是原始的社會還是高度發展的社會，</a:t>
            </a:r>
            <a:r>
              <a:rPr lang="zh-TW" altLang="en-US" dirty="0">
                <a:solidFill>
                  <a:srgbClr val="FF0000"/>
                </a:solidFill>
                <a:latin typeface="Times New Roman" pitchFamily="18" charset="0"/>
                <a:ea typeface="微軟正黑體" pitchFamily="34" charset="-120"/>
                <a:cs typeface="Times New Roman" pitchFamily="18" charset="0"/>
              </a:rPr>
              <a:t>藝術廣泛地出現在社會的各個層面中</a:t>
            </a:r>
            <a:r>
              <a:rPr lang="zh-TW" altLang="en-US" dirty="0">
                <a:latin typeface="Times New Roman" pitchFamily="18" charset="0"/>
                <a:ea typeface="微軟正黑體" pitchFamily="34" charset="-120"/>
                <a:cs typeface="Times New Roman" pitchFamily="18" charset="0"/>
              </a:rPr>
              <a:t>。對人類而言藝術是很自然的，但請問，這表示</a:t>
            </a:r>
            <a:r>
              <a:rPr lang="zh-TW" altLang="en-US" dirty="0">
                <a:solidFill>
                  <a:srgbClr val="FF0000"/>
                </a:solidFill>
                <a:latin typeface="Times New Roman" pitchFamily="18" charset="0"/>
                <a:ea typeface="微軟正黑體" pitchFamily="34" charset="-120"/>
                <a:cs typeface="Times New Roman" pitchFamily="18" charset="0"/>
              </a:rPr>
              <a:t>藝術對人類的文明發展而言，是好的嗎？在什麼意義下是好的呢？</a:t>
            </a:r>
            <a:endParaRPr lang="en-US" altLang="zh-TW" dirty="0">
              <a:solidFill>
                <a:srgbClr val="FF0000"/>
              </a:solidFill>
              <a:latin typeface="Times New Roman" pitchFamily="18" charset="0"/>
              <a:ea typeface="微軟正黑體" pitchFamily="34" charset="-120"/>
              <a:cs typeface="Times New Roman" pitchFamily="18" charset="0"/>
            </a:endParaRPr>
          </a:p>
          <a:p>
            <a:pPr marL="0" indent="-609600">
              <a:buNone/>
            </a:pPr>
            <a:r>
              <a:rPr lang="zh-TW" altLang="en-US" dirty="0">
                <a:latin typeface="Times New Roman" pitchFamily="18" charset="0"/>
                <a:ea typeface="微軟正黑體" pitchFamily="34" charset="-120"/>
                <a:cs typeface="Times New Roman" pitchFamily="18" charset="0"/>
              </a:rPr>
              <a:t>雖然是自然而且普遍的，但有沒有可能，藝術是不好的，</a:t>
            </a:r>
            <a:r>
              <a:rPr lang="zh-TW" altLang="en-US" dirty="0">
                <a:solidFill>
                  <a:srgbClr val="FF0000"/>
                </a:solidFill>
                <a:latin typeface="Times New Roman" pitchFamily="18" charset="0"/>
                <a:ea typeface="微軟正黑體" pitchFamily="34" charset="-120"/>
                <a:cs typeface="Times New Roman" pitchFamily="18" charset="0"/>
              </a:rPr>
              <a:t>而且是應當加以限制甚至禁止的呢？</a:t>
            </a:r>
            <a:endParaRPr lang="en-US" altLang="zh-TW" dirty="0">
              <a:solidFill>
                <a:srgbClr val="FF0000"/>
              </a:solidFill>
              <a:latin typeface="Times New Roman" pitchFamily="18" charset="0"/>
              <a:ea typeface="微軟正黑體" pitchFamily="34" charset="-120"/>
              <a:cs typeface="Times New Roman" pitchFamily="18" charset="0"/>
            </a:endParaRPr>
          </a:p>
          <a:p>
            <a:pPr marL="0" indent="-609600">
              <a:buNone/>
            </a:pPr>
            <a:r>
              <a:rPr lang="zh-TW" altLang="en-US" u="sng" dirty="0">
                <a:solidFill>
                  <a:srgbClr val="FF0000"/>
                </a:solidFill>
                <a:latin typeface="Times New Roman" pitchFamily="18" charset="0"/>
                <a:ea typeface="微軟正黑體" pitchFamily="34" charset="-120"/>
                <a:cs typeface="Times New Roman" pitchFamily="18" charset="0"/>
              </a:rPr>
              <a:t>這是柏拉圖與亞里斯多德爭論的議題！</a:t>
            </a:r>
          </a:p>
        </p:txBody>
      </p:sp>
      <p:sp>
        <p:nvSpPr>
          <p:cNvPr id="7" name="Rectangle 2"/>
          <p:cNvSpPr>
            <a:spLocks noGrp="1" noChangeArrowheads="1"/>
          </p:cNvSpPr>
          <p:nvPr>
            <p:ph type="title"/>
          </p:nvPr>
        </p:nvSpPr>
        <p:spPr>
          <a:xfrm>
            <a:off x="1979614" y="273050"/>
            <a:ext cx="8226425" cy="869950"/>
          </a:xfrm>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先回答這些問題：</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投影片編號版面配置區 5"/>
          <p:cNvSpPr>
            <a:spLocks noGrp="1"/>
          </p:cNvSpPr>
          <p:nvPr>
            <p:ph type="sldNum" sz="quarter" idx="12"/>
          </p:nvPr>
        </p:nvSpPr>
        <p:spPr>
          <a:noFill/>
        </p:spPr>
        <p:txBody>
          <a:bodyPr/>
          <a:lstStyle/>
          <a:p>
            <a:fld id="{D075D874-3994-407A-ACF1-D60F18248E3D}" type="slidenum">
              <a:rPr lang="en-US" altLang="zh-TW"/>
              <a:pPr/>
              <a:t>20</a:t>
            </a:fld>
            <a:endParaRPr lang="en-US" altLang="zh-TW"/>
          </a:p>
        </p:txBody>
      </p:sp>
      <p:sp>
        <p:nvSpPr>
          <p:cNvPr id="41986" name="Rectangle 2"/>
          <p:cNvSpPr>
            <a:spLocks noGrp="1" noChangeArrowheads="1"/>
          </p:cNvSpPr>
          <p:nvPr>
            <p:ph type="title"/>
          </p:nvPr>
        </p:nvSpPr>
        <p:spPr/>
        <p:txBody>
          <a:bodyPr/>
          <a:lstStyle/>
          <a:p>
            <a:r>
              <a:rPr lang="zh-TW" altLang="en-US" dirty="0" smtClean="0">
                <a:latin typeface="Times New Roman" pitchFamily="18" charset="0"/>
                <a:ea typeface="微軟正黑體" pitchFamily="34" charset="-120"/>
                <a:cs typeface="Times New Roman" pitchFamily="18" charset="0"/>
              </a:rPr>
              <a:t>藝術否定性來自壓抑</a:t>
            </a:r>
            <a:endParaRPr lang="zh-TW" altLang="en-US" b="1" dirty="0" smtClean="0">
              <a:solidFill>
                <a:schemeClr val="tx1"/>
              </a:solidFill>
              <a:latin typeface="Times New Roman" pitchFamily="18" charset="0"/>
              <a:ea typeface="微軟正黑體" pitchFamily="34" charset="-120"/>
              <a:cs typeface="Times New Roman" pitchFamily="18" charset="0"/>
            </a:endParaRPr>
          </a:p>
        </p:txBody>
      </p:sp>
      <p:sp>
        <p:nvSpPr>
          <p:cNvPr id="41987" name="Rectangle 3"/>
          <p:cNvSpPr>
            <a:spLocks noGrp="1" noChangeArrowheads="1"/>
          </p:cNvSpPr>
          <p:nvPr>
            <p:ph type="body" idx="1"/>
          </p:nvPr>
        </p:nvSpPr>
        <p:spPr/>
        <p:txBody>
          <a:bodyPr>
            <a:normAutofit/>
          </a:bodyPr>
          <a:lstStyle/>
          <a:p>
            <a:pPr eaLnBrk="1" hangingPunct="1">
              <a:lnSpc>
                <a:spcPct val="90000"/>
              </a:lnSpc>
              <a:spcAft>
                <a:spcPct val="30000"/>
              </a:spcAft>
            </a:pPr>
            <a:r>
              <a:rPr lang="zh-TW" altLang="en-US" dirty="0" smtClean="0">
                <a:solidFill>
                  <a:schemeClr val="tx1"/>
                </a:solidFill>
                <a:latin typeface="Times New Roman" pitchFamily="18" charset="0"/>
                <a:ea typeface="微軟正黑體" pitchFamily="34" charset="-120"/>
                <a:cs typeface="Times New Roman" pitchFamily="18" charset="0"/>
              </a:rPr>
              <a:t>自幼的真實原則取代快樂原則，使得原始的欲望再依開始就被拒絕。</a:t>
            </a:r>
          </a:p>
          <a:p>
            <a:pPr eaLnBrk="1" hangingPunct="1">
              <a:lnSpc>
                <a:spcPct val="90000"/>
              </a:lnSpc>
              <a:spcAft>
                <a:spcPct val="30000"/>
              </a:spcAft>
            </a:pPr>
            <a:r>
              <a:rPr lang="zh-TW" altLang="en-US" dirty="0" smtClean="0">
                <a:solidFill>
                  <a:srgbClr val="FF0000"/>
                </a:solidFill>
                <a:latin typeface="Times New Roman" pitchFamily="18" charset="0"/>
                <a:ea typeface="微軟正黑體" pitchFamily="34" charset="-120"/>
                <a:cs typeface="Times New Roman" pitchFamily="18" charset="0"/>
              </a:rPr>
              <a:t>解決方式：壓抑、超越、遐想、衝動</a:t>
            </a:r>
          </a:p>
          <a:p>
            <a:pPr eaLnBrk="1" hangingPunct="1">
              <a:lnSpc>
                <a:spcPct val="90000"/>
              </a:lnSpc>
              <a:spcAft>
                <a:spcPct val="30000"/>
              </a:spcAft>
            </a:pPr>
            <a:r>
              <a:rPr lang="zh-TW" altLang="en-US" dirty="0" smtClean="0">
                <a:solidFill>
                  <a:schemeClr val="tx1"/>
                </a:solidFill>
                <a:latin typeface="Times New Roman" pitchFamily="18" charset="0"/>
                <a:ea typeface="微軟正黑體" pitchFamily="34" charset="-120"/>
                <a:cs typeface="Times New Roman" pitchFamily="18" charset="0"/>
              </a:rPr>
              <a:t>潛意識的產生：因為願望、欲望、愛、恨，這些無法在真實世界之中所展現出來的情緒。</a:t>
            </a:r>
          </a:p>
          <a:p>
            <a:pPr eaLnBrk="1" hangingPunct="1">
              <a:lnSpc>
                <a:spcPct val="90000"/>
              </a:lnSpc>
              <a:spcAft>
                <a:spcPct val="30000"/>
              </a:spcAft>
            </a:pPr>
            <a:r>
              <a:rPr lang="zh-TW" altLang="en-US" dirty="0" smtClean="0">
                <a:solidFill>
                  <a:schemeClr val="tx1"/>
                </a:solidFill>
                <a:latin typeface="Times New Roman" pitchFamily="18" charset="0"/>
                <a:ea typeface="微軟正黑體" pitchFamily="34" charset="-120"/>
                <a:cs typeface="Times New Roman" pitchFamily="18" charset="0"/>
              </a:rPr>
              <a:t>文明是立基於壓抑的基礎之上，沒有任何科技，沒有任何社會制度可以滿足我們自幼以來即無法獲得滿足的願望。</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投影片編號版面配置區 5"/>
          <p:cNvSpPr>
            <a:spLocks noGrp="1"/>
          </p:cNvSpPr>
          <p:nvPr>
            <p:ph type="sldNum" sz="quarter" idx="12"/>
          </p:nvPr>
        </p:nvSpPr>
        <p:spPr>
          <a:noFill/>
        </p:spPr>
        <p:txBody>
          <a:bodyPr/>
          <a:lstStyle/>
          <a:p>
            <a:fld id="{DB47E423-2E55-4107-B7BD-26FDC3546810}" type="slidenum">
              <a:rPr lang="en-US" altLang="zh-TW"/>
              <a:pPr/>
              <a:t>21</a:t>
            </a:fld>
            <a:endParaRPr lang="en-US" altLang="zh-TW"/>
          </a:p>
        </p:txBody>
      </p:sp>
      <p:sp>
        <p:nvSpPr>
          <p:cNvPr id="43010" name="Rectangle 2"/>
          <p:cNvSpPr>
            <a:spLocks noGrp="1" noChangeArrowheads="1"/>
          </p:cNvSpPr>
          <p:nvPr>
            <p:ph type="title"/>
          </p:nvPr>
        </p:nvSpPr>
        <p:spPr/>
        <p:txBody>
          <a:bodyPr/>
          <a:lstStyle/>
          <a:p>
            <a:r>
              <a:rPr lang="zh-TW" altLang="en-US" dirty="0" smtClean="0">
                <a:latin typeface="Times New Roman" pitchFamily="18" charset="0"/>
                <a:ea typeface="微軟正黑體" pitchFamily="34" charset="-120"/>
                <a:cs typeface="Times New Roman" pitchFamily="18" charset="0"/>
              </a:rPr>
              <a:t>潛意識的兩種特色</a:t>
            </a:r>
          </a:p>
        </p:txBody>
      </p:sp>
      <p:sp>
        <p:nvSpPr>
          <p:cNvPr id="43011" name="Rectangle 3"/>
          <p:cNvSpPr>
            <a:spLocks noGrp="1" noChangeArrowheads="1"/>
          </p:cNvSpPr>
          <p:nvPr>
            <p:ph type="body" idx="1"/>
          </p:nvPr>
        </p:nvSpPr>
        <p:spPr/>
        <p:txBody>
          <a:bodyPr>
            <a:noAutofit/>
          </a:bodyPr>
          <a:lstStyle/>
          <a:p>
            <a:pPr eaLnBrk="1" hangingPunct="1">
              <a:buFontTx/>
              <a:buNone/>
            </a:pPr>
            <a:r>
              <a:rPr lang="zh-TW" altLang="en-US" dirty="0" smtClean="0">
                <a:solidFill>
                  <a:schemeClr val="tx1"/>
                </a:solidFill>
                <a:latin typeface="Times New Roman" pitchFamily="18" charset="0"/>
                <a:ea typeface="微軟正黑體" pitchFamily="34" charset="-120"/>
                <a:cs typeface="Times New Roman" pitchFamily="18" charset="0"/>
              </a:rPr>
              <a:t>	一、潛意識是沒有時間性的</a:t>
            </a:r>
          </a:p>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欲望以及因事件發生所產生的害怕會潛伏在潛意識之中。在長時期中，</a:t>
            </a:r>
            <a:r>
              <a:rPr lang="zh-TW" altLang="en-US" dirty="0" smtClean="0">
                <a:solidFill>
                  <a:srgbClr val="FF0000"/>
                </a:solidFill>
                <a:latin typeface="Times New Roman" pitchFamily="18" charset="0"/>
                <a:ea typeface="微軟正黑體" pitchFamily="34" charset="-120"/>
                <a:cs typeface="Times New Roman" pitchFamily="18" charset="0"/>
              </a:rPr>
              <a:t>這些害怕的心理會以不同的形式與面貌出現，影響我們的行為</a:t>
            </a:r>
            <a:r>
              <a:rPr lang="zh-TW" altLang="en-US" dirty="0" smtClean="0">
                <a:solidFill>
                  <a:schemeClr val="tx1"/>
                </a:solidFill>
                <a:latin typeface="Times New Roman" pitchFamily="18" charset="0"/>
                <a:ea typeface="微軟正黑體" pitchFamily="34" charset="-120"/>
                <a:cs typeface="Times New Roman" pitchFamily="18" charset="0"/>
              </a:rPr>
              <a:t>。</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這種感覺發生在每一個人身上，因為我們自幼即已因為欲望無法獲得滿足的緣故，失去真正獲得補償的機會。</a:t>
            </a:r>
            <a:r>
              <a:rPr lang="zh-TW" altLang="en-US" u="sng" dirty="0" smtClean="0">
                <a:solidFill>
                  <a:srgbClr val="FF0000"/>
                </a:solidFill>
                <a:latin typeface="Times New Roman" pitchFamily="18" charset="0"/>
                <a:ea typeface="微軟正黑體" pitchFamily="34" charset="-120"/>
                <a:cs typeface="Times New Roman" pitchFamily="18" charset="0"/>
              </a:rPr>
              <a:t>這失落感會不斷的回來</a:t>
            </a:r>
            <a:r>
              <a:rPr lang="zh-TW" altLang="en-US" dirty="0" smtClean="0">
                <a:solidFill>
                  <a:srgbClr val="FF0000"/>
                </a:solidFill>
                <a:latin typeface="Times New Roman" pitchFamily="18" charset="0"/>
                <a:ea typeface="微軟正黑體" pitchFamily="34" charset="-120"/>
                <a:cs typeface="Times New Roman" pitchFamily="18" charset="0"/>
              </a:rPr>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投影片編號版面配置區 5"/>
          <p:cNvSpPr>
            <a:spLocks noGrp="1"/>
          </p:cNvSpPr>
          <p:nvPr>
            <p:ph type="sldNum" sz="quarter" idx="12"/>
          </p:nvPr>
        </p:nvSpPr>
        <p:spPr>
          <a:noFill/>
        </p:spPr>
        <p:txBody>
          <a:bodyPr/>
          <a:lstStyle/>
          <a:p>
            <a:fld id="{386FD323-7D05-4D0A-9BE1-BAE0E4EFB7DE}" type="slidenum">
              <a:rPr lang="en-US" altLang="zh-TW"/>
              <a:pPr/>
              <a:t>22</a:t>
            </a:fld>
            <a:endParaRPr lang="en-US" altLang="zh-TW"/>
          </a:p>
        </p:txBody>
      </p:sp>
      <p:sp>
        <p:nvSpPr>
          <p:cNvPr id="44034" name="Rectangle 2"/>
          <p:cNvSpPr>
            <a:spLocks noGrp="1" noChangeArrowheads="1"/>
          </p:cNvSpPr>
          <p:nvPr>
            <p:ph type="title"/>
          </p:nvPr>
        </p:nvSpPr>
        <p:spPr/>
        <p:txBody>
          <a:bodyPr/>
          <a:lstStyle/>
          <a:p>
            <a:r>
              <a:rPr lang="zh-TW" altLang="en-US" dirty="0" smtClean="0">
                <a:latin typeface="Times New Roman" pitchFamily="18" charset="0"/>
                <a:ea typeface="微軟正黑體" pitchFamily="34" charset="-120"/>
                <a:cs typeface="Times New Roman" pitchFamily="18" charset="0"/>
              </a:rPr>
              <a:t>潛意識的兩種特色</a:t>
            </a:r>
            <a:endParaRPr lang="zh-TW" altLang="en-US" b="1" dirty="0" smtClean="0">
              <a:solidFill>
                <a:schemeClr val="tx1"/>
              </a:solidFill>
              <a:latin typeface="Times New Roman" pitchFamily="18" charset="0"/>
              <a:ea typeface="微軟正黑體" pitchFamily="34" charset="-120"/>
              <a:cs typeface="Times New Roman" pitchFamily="18" charset="0"/>
            </a:endParaRPr>
          </a:p>
        </p:txBody>
      </p:sp>
      <p:sp>
        <p:nvSpPr>
          <p:cNvPr id="44035" name="Rectangle 3"/>
          <p:cNvSpPr>
            <a:spLocks noGrp="1" noChangeArrowheads="1"/>
          </p:cNvSpPr>
          <p:nvPr>
            <p:ph type="body" idx="1"/>
          </p:nvPr>
        </p:nvSpPr>
        <p:spPr/>
        <p:txBody>
          <a:bodyPr>
            <a:noAutofit/>
          </a:bodyPr>
          <a:lstStyle/>
          <a:p>
            <a:pPr eaLnBrk="1" hangingPunct="1">
              <a:buFontTx/>
              <a:buNone/>
            </a:pPr>
            <a:r>
              <a:rPr lang="en-US" altLang="zh-TW" dirty="0">
                <a:latin typeface="Times New Roman" pitchFamily="18" charset="0"/>
                <a:ea typeface="微軟正黑體" pitchFamily="34" charset="-120"/>
                <a:cs typeface="Times New Roman" pitchFamily="18" charset="0"/>
              </a:rPr>
              <a:t>	</a:t>
            </a:r>
            <a:r>
              <a:rPr lang="zh-TW" altLang="en-US" dirty="0">
                <a:latin typeface="Times New Roman" pitchFamily="18" charset="0"/>
                <a:ea typeface="微軟正黑體" pitchFamily="34" charset="-120"/>
                <a:cs typeface="Times New Roman" pitchFamily="18" charset="0"/>
              </a:rPr>
              <a:t>二、潛意識是模糊的</a:t>
            </a:r>
          </a:p>
          <a:p>
            <a:pPr eaLnBrk="1" hangingPunct="1"/>
            <a:r>
              <a:rPr lang="zh-TW" altLang="en-US" dirty="0">
                <a:latin typeface="Times New Roman" pitchFamily="18" charset="0"/>
                <a:ea typeface="微軟正黑體" pitchFamily="34" charset="-120"/>
                <a:cs typeface="Times New Roman" pitchFamily="18" charset="0"/>
              </a:rPr>
              <a:t>在潛意識之中，我們可以發現，社會中被壓抑的一切（即被社會或自然規範定義為負面的一切，包含壞、無效率、無價值、骯髒、醜陋、敵對、丟臉等）並不因為被壓抑而不具影響力。</a:t>
            </a:r>
          </a:p>
          <a:p>
            <a:pPr eaLnBrk="1" hangingPunct="1"/>
            <a:r>
              <a:rPr lang="zh-TW" altLang="en-US" dirty="0">
                <a:latin typeface="Times New Roman" pitchFamily="18" charset="0"/>
                <a:ea typeface="微軟正黑體" pitchFamily="34" charset="-120"/>
                <a:cs typeface="Times New Roman" pitchFamily="18" charset="0"/>
              </a:rPr>
              <a:t>有一部分對於社會中被壓抑的一切感到羞愧，這是認同社會、實在、世界的那一部份。</a:t>
            </a:r>
            <a:r>
              <a:rPr lang="zh-TW" altLang="en-US" dirty="0">
                <a:solidFill>
                  <a:srgbClr val="FF0000"/>
                </a:solidFill>
                <a:latin typeface="Times New Roman" pitchFamily="18" charset="0"/>
                <a:ea typeface="微軟正黑體" pitchFamily="34" charset="-120"/>
                <a:cs typeface="Times New Roman" pitchFamily="18" charset="0"/>
              </a:rPr>
              <a:t>然而，自我之中還有一部份卻非常喜愛這被壓抑的部分，原因就是</a:t>
            </a:r>
            <a:r>
              <a:rPr lang="en-US" altLang="zh-TW" dirty="0">
                <a:solidFill>
                  <a:srgbClr val="FF0000"/>
                </a:solidFill>
                <a:latin typeface="Times New Roman" pitchFamily="18" charset="0"/>
                <a:ea typeface="微軟正黑體" pitchFamily="34" charset="-120"/>
                <a:cs typeface="Times New Roman" pitchFamily="18" charset="0"/>
              </a:rPr>
              <a:t>『</a:t>
            </a:r>
            <a:r>
              <a:rPr lang="zh-TW" altLang="en-US" dirty="0">
                <a:solidFill>
                  <a:srgbClr val="FF0000"/>
                </a:solidFill>
                <a:latin typeface="Times New Roman" pitchFamily="18" charset="0"/>
                <a:ea typeface="微軟正黑體" pitchFamily="34" charset="-120"/>
                <a:cs typeface="Times New Roman" pitchFamily="18" charset="0"/>
              </a:rPr>
              <a:t>被壓抑</a:t>
            </a:r>
            <a:r>
              <a:rPr lang="en-US" altLang="zh-TW" dirty="0">
                <a:solidFill>
                  <a:srgbClr val="FF0000"/>
                </a:solidFill>
                <a:latin typeface="Times New Roman" pitchFamily="18" charset="0"/>
                <a:ea typeface="微軟正黑體" pitchFamily="34" charset="-120"/>
                <a:cs typeface="Times New Roman" pitchFamily="18" charset="0"/>
              </a:rPr>
              <a:t>』</a:t>
            </a:r>
            <a:r>
              <a:rPr lang="zh-TW" altLang="en-US" dirty="0">
                <a:solidFill>
                  <a:srgbClr val="FF0000"/>
                </a:solidFill>
                <a:latin typeface="Times New Roman" pitchFamily="18" charset="0"/>
                <a:ea typeface="微軟正黑體" pitchFamily="34" charset="-120"/>
                <a:cs typeface="Times New Roman" pitchFamily="18" charset="0"/>
              </a:rPr>
              <a:t>。例如有人喜愛變態性行為，也有人拒絕成長</a:t>
            </a:r>
            <a:r>
              <a:rPr lang="zh-TW" altLang="en-US" dirty="0">
                <a:latin typeface="Times New Roman" pitchFamily="18" charset="0"/>
                <a:ea typeface="微軟正黑體" pitchFamily="34" charset="-120"/>
                <a:cs typeface="Times New Roman" pitchFamily="18" charset="0"/>
              </a:rPr>
              <a: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投影片編號版面配置區 5"/>
          <p:cNvSpPr>
            <a:spLocks noGrp="1"/>
          </p:cNvSpPr>
          <p:nvPr>
            <p:ph type="sldNum" sz="quarter" idx="12"/>
          </p:nvPr>
        </p:nvSpPr>
        <p:spPr>
          <a:noFill/>
        </p:spPr>
        <p:txBody>
          <a:bodyPr/>
          <a:lstStyle/>
          <a:p>
            <a:fld id="{6A357A0D-A5CA-4B8E-8EEB-315C1EA0F7CF}" type="slidenum">
              <a:rPr lang="en-US" altLang="zh-TW"/>
              <a:pPr/>
              <a:t>23</a:t>
            </a:fld>
            <a:endParaRPr lang="en-US" altLang="zh-TW"/>
          </a:p>
        </p:txBody>
      </p:sp>
      <p:sp>
        <p:nvSpPr>
          <p:cNvPr id="46082" name="Rectangle 2"/>
          <p:cNvSpPr>
            <a:spLocks noGrp="1" noChangeArrowheads="1"/>
          </p:cNvSpPr>
          <p:nvPr>
            <p:ph type="title"/>
          </p:nvPr>
        </p:nvSpPr>
        <p:spPr/>
        <p:txBody>
          <a:bodyPr/>
          <a:lstStyle/>
          <a:p>
            <a:r>
              <a:rPr lang="zh-TW" altLang="en-US" dirty="0" smtClean="0">
                <a:latin typeface="Times New Roman" pitchFamily="18" charset="0"/>
                <a:ea typeface="微軟正黑體" pitchFamily="34" charset="-120"/>
                <a:cs typeface="Times New Roman" pitchFamily="18" charset="0"/>
              </a:rPr>
              <a:t>負面藝術的社會功能</a:t>
            </a:r>
            <a:endParaRPr lang="zh-TW" altLang="en-US" b="1" dirty="0" smtClean="0">
              <a:solidFill>
                <a:schemeClr val="tx1"/>
              </a:solidFill>
              <a:latin typeface="Times New Roman" pitchFamily="18" charset="0"/>
              <a:ea typeface="微軟正黑體" pitchFamily="34" charset="-120"/>
              <a:cs typeface="Times New Roman" pitchFamily="18" charset="0"/>
            </a:endParaRPr>
          </a:p>
        </p:txBody>
      </p:sp>
      <p:sp>
        <p:nvSpPr>
          <p:cNvPr id="46083" name="Rectangle 3"/>
          <p:cNvSpPr>
            <a:spLocks noGrp="1" noChangeArrowheads="1"/>
          </p:cNvSpPr>
          <p:nvPr>
            <p:ph type="body" idx="1"/>
          </p:nvPr>
        </p:nvSpPr>
        <p:spPr/>
        <p:txBody>
          <a:bodyPr>
            <a:noAutofit/>
          </a:bodyPr>
          <a:lstStyle/>
          <a:p>
            <a:pPr marL="0">
              <a:spcBef>
                <a:spcPts val="0"/>
              </a:spcBef>
              <a:spcAft>
                <a:spcPts val="600"/>
              </a:spcAft>
              <a:buNone/>
            </a:pPr>
            <a:r>
              <a:rPr lang="zh-TW" altLang="en-US" dirty="0" smtClean="0">
                <a:solidFill>
                  <a:schemeClr val="tx1"/>
                </a:solidFill>
                <a:latin typeface="Times New Roman" pitchFamily="18" charset="0"/>
                <a:ea typeface="微軟正黑體" pitchFamily="34" charset="-120"/>
                <a:cs typeface="Times New Roman" pitchFamily="18" charset="0"/>
              </a:rPr>
              <a:t>潛意識在我們心中的存在，就如同是對社會建制的反抗。</a:t>
            </a:r>
            <a:r>
              <a:rPr lang="zh-TW" altLang="en-US" u="sng" dirty="0" smtClean="0">
                <a:solidFill>
                  <a:srgbClr val="FF0000"/>
                </a:solidFill>
                <a:latin typeface="Times New Roman" pitchFamily="18" charset="0"/>
                <a:ea typeface="微軟正黑體" pitchFamily="34" charset="-120"/>
                <a:cs typeface="Times New Roman" pitchFamily="18" charset="0"/>
              </a:rPr>
              <a:t>通常我們會拒絕它的對抗，轉換它，投射它到其他的位置</a:t>
            </a:r>
            <a:r>
              <a:rPr lang="zh-TW" altLang="en-US" dirty="0" smtClean="0">
                <a:solidFill>
                  <a:schemeClr val="tx1"/>
                </a:solidFill>
                <a:latin typeface="Times New Roman" pitchFamily="18" charset="0"/>
                <a:ea typeface="微軟正黑體" pitchFamily="34" charset="-120"/>
                <a:cs typeface="Times New Roman" pitchFamily="18" charset="0"/>
              </a:rPr>
              <a:t>。例如，違反社會禁忌、使用私下語言、穿著奇裝異服，這些都是不成比例的挑逗。</a:t>
            </a:r>
            <a:endParaRPr lang="en-US" altLang="zh-TW" dirty="0" smtClean="0">
              <a:solidFill>
                <a:schemeClr val="tx1"/>
              </a:solidFill>
              <a:latin typeface="Times New Roman" pitchFamily="18" charset="0"/>
              <a:ea typeface="微軟正黑體" pitchFamily="34" charset="-120"/>
              <a:cs typeface="Times New Roman" pitchFamily="18" charset="0"/>
            </a:endParaRPr>
          </a:p>
          <a:p>
            <a:pPr marL="0">
              <a:spcBef>
                <a:spcPts val="0"/>
              </a:spcBef>
              <a:spcAft>
                <a:spcPts val="600"/>
              </a:spcAft>
              <a:buNone/>
            </a:pPr>
            <a:r>
              <a:rPr lang="zh-TW" altLang="en-US" dirty="0" smtClean="0">
                <a:solidFill>
                  <a:schemeClr val="tx1"/>
                </a:solidFill>
                <a:latin typeface="Times New Roman" pitchFamily="18" charset="0"/>
                <a:ea typeface="微軟正黑體" pitchFamily="34" charset="-120"/>
                <a:cs typeface="Times New Roman" pitchFamily="18" charset="0"/>
              </a:rPr>
              <a:t>重點是，我們面對這些</a:t>
            </a:r>
            <a:r>
              <a:rPr lang="en-US" altLang="zh-TW" dirty="0" smtClean="0">
                <a:solidFill>
                  <a:schemeClr val="tx1"/>
                </a:solidFill>
                <a:latin typeface="Times New Roman" pitchFamily="18" charset="0"/>
                <a:ea typeface="微軟正黑體" pitchFamily="34" charset="-120"/>
                <a:cs typeface="Times New Roman" pitchFamily="18" charset="0"/>
              </a:rPr>
              <a:t>『</a:t>
            </a:r>
            <a:r>
              <a:rPr lang="zh-TW" altLang="en-US" dirty="0" smtClean="0">
                <a:solidFill>
                  <a:schemeClr val="tx1"/>
                </a:solidFill>
                <a:latin typeface="Times New Roman" pitchFamily="18" charset="0"/>
                <a:ea typeface="微軟正黑體" pitchFamily="34" charset="-120"/>
                <a:cs typeface="Times New Roman" pitchFamily="18" charset="0"/>
              </a:rPr>
              <a:t>異於常態的行為</a:t>
            </a:r>
            <a:r>
              <a:rPr lang="en-US" altLang="zh-TW" dirty="0" smtClean="0">
                <a:solidFill>
                  <a:schemeClr val="tx1"/>
                </a:solidFill>
                <a:latin typeface="Times New Roman" pitchFamily="18" charset="0"/>
                <a:ea typeface="微軟正黑體" pitchFamily="34" charset="-120"/>
                <a:cs typeface="Times New Roman" pitchFamily="18" charset="0"/>
              </a:rPr>
              <a:t>』</a:t>
            </a:r>
            <a:r>
              <a:rPr lang="zh-TW" altLang="en-US" dirty="0" smtClean="0">
                <a:solidFill>
                  <a:schemeClr val="tx1"/>
                </a:solidFill>
                <a:latin typeface="Times New Roman" pitchFamily="18" charset="0"/>
                <a:ea typeface="微軟正黑體" pitchFamily="34" charset="-120"/>
                <a:cs typeface="Times New Roman" pitchFamily="18" charset="0"/>
              </a:rPr>
              <a:t>不但會有退縮的感覺，還想用束縛的方式來壓制那些帶頭的挑釁者。這造成被壓制力量與政治發展的鬥爭。</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藝術與政治</a:t>
            </a:r>
          </a:p>
        </p:txBody>
      </p:sp>
      <p:sp>
        <p:nvSpPr>
          <p:cNvPr id="8" name="內容版面配置區 7"/>
          <p:cNvSpPr>
            <a:spLocks noGrp="1"/>
          </p:cNvSpPr>
          <p:nvPr>
            <p:ph sz="half" idx="1"/>
          </p:nvPr>
        </p:nvSpPr>
        <p:spPr>
          <a:xfrm>
            <a:off x="609600" y="1600201"/>
            <a:ext cx="10972800" cy="4525963"/>
          </a:xfrm>
        </p:spPr>
        <p:txBody>
          <a:bodyPr>
            <a:noAutofit/>
          </a:bodyPr>
          <a:lstStyle/>
          <a:p>
            <a:pPr marL="0">
              <a:spcBef>
                <a:spcPts val="0"/>
              </a:spcBef>
              <a:buNone/>
            </a:pPr>
            <a:r>
              <a:rPr lang="zh-TW" altLang="en-US" sz="3200" dirty="0">
                <a:latin typeface="Times New Roman" pitchFamily="18" charset="0"/>
                <a:ea typeface="微軟正黑體" pitchFamily="34" charset="-120"/>
                <a:cs typeface="Times New Roman" pitchFamily="18" charset="0"/>
              </a:rPr>
              <a:t>馬庫斯</a:t>
            </a:r>
            <a:r>
              <a:rPr lang="en-US" altLang="zh-TW" sz="3200" dirty="0">
                <a:latin typeface="Times New Roman" pitchFamily="18" charset="0"/>
                <a:ea typeface="微軟正黑體" pitchFamily="34" charset="-120"/>
                <a:cs typeface="Times New Roman" pitchFamily="18" charset="0"/>
              </a:rPr>
              <a:t>(H. Marcuse)</a:t>
            </a:r>
            <a:r>
              <a:rPr lang="zh-TW" altLang="en-US" sz="3200" dirty="0">
                <a:latin typeface="Times New Roman" pitchFamily="18" charset="0"/>
                <a:ea typeface="微軟正黑體" pitchFamily="34" charset="-120"/>
                <a:cs typeface="Times New Roman" pitchFamily="18" charset="0"/>
              </a:rPr>
              <a:t>的建議：</a:t>
            </a:r>
          </a:p>
          <a:p>
            <a:pPr marL="0">
              <a:spcBef>
                <a:spcPts val="0"/>
              </a:spcBef>
              <a:buNone/>
            </a:pPr>
            <a:r>
              <a:rPr lang="zh-TW" altLang="en-US" sz="3200" dirty="0">
                <a:latin typeface="Times New Roman" pitchFamily="18" charset="0"/>
                <a:ea typeface="微軟正黑體" pitchFamily="34" charset="-120"/>
                <a:cs typeface="Times New Roman" pitchFamily="18" charset="0"/>
              </a:rPr>
              <a:t>非常的手段，我們必須將所有的欲望發洩出來，以求能從壓制中解放出來。為了達到這一點，必須對人民承諾不可能的自由。</a:t>
            </a:r>
            <a:endParaRPr lang="en-US" altLang="zh-TW" sz="3200" dirty="0">
              <a:latin typeface="Times New Roman" pitchFamily="18" charset="0"/>
              <a:ea typeface="微軟正黑體" pitchFamily="34" charset="-120"/>
              <a:cs typeface="Times New Roman" pitchFamily="18" charset="0"/>
            </a:endParaRPr>
          </a:p>
          <a:p>
            <a:pPr marL="0">
              <a:spcBef>
                <a:spcPts val="0"/>
              </a:spcBef>
              <a:buNone/>
            </a:pPr>
            <a:r>
              <a:rPr lang="zh-TW" altLang="en-US" sz="3200" u="sng" dirty="0">
                <a:solidFill>
                  <a:srgbClr val="FF0000"/>
                </a:solidFill>
                <a:latin typeface="Times New Roman" pitchFamily="18" charset="0"/>
                <a:ea typeface="微軟正黑體" pitchFamily="34" charset="-120"/>
                <a:cs typeface="Times New Roman" pitchFamily="18" charset="0"/>
              </a:rPr>
              <a:t>每一個人都有塑造自己絕對自由的可能性，但這都必將會是一個不可能的白日夢</a:t>
            </a:r>
            <a:r>
              <a:rPr lang="zh-TW" altLang="en-US" sz="3200" dirty="0">
                <a:latin typeface="Times New Roman" pitchFamily="18" charset="0"/>
                <a:ea typeface="微軟正黑體" pitchFamily="34" charset="-120"/>
                <a:cs typeface="Times New Roman" pitchFamily="18" charset="0"/>
              </a:rPr>
              <a:t>。</a:t>
            </a:r>
          </a:p>
        </p:txBody>
      </p:sp>
      <p:sp>
        <p:nvSpPr>
          <p:cNvPr id="47105" name="投影片編號版面配置區 5"/>
          <p:cNvSpPr>
            <a:spLocks noGrp="1"/>
          </p:cNvSpPr>
          <p:nvPr>
            <p:ph type="sldNum" sz="quarter" idx="12"/>
          </p:nvPr>
        </p:nvSpPr>
        <p:spPr>
          <a:noFill/>
        </p:spPr>
        <p:txBody>
          <a:bodyPr/>
          <a:lstStyle/>
          <a:p>
            <a:fld id="{BC0F1002-DB9C-4074-8456-F2A17B694787}" type="slidenum">
              <a:rPr lang="en-US" altLang="zh-TW"/>
              <a:pPr/>
              <a:t>24</a:t>
            </a:fld>
            <a:endParaRPr lang="en-US" altLang="zh-TW"/>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投影片編號版面配置區 6"/>
          <p:cNvSpPr>
            <a:spLocks noGrp="1"/>
          </p:cNvSpPr>
          <p:nvPr>
            <p:ph type="sldNum" sz="quarter" idx="12"/>
          </p:nvPr>
        </p:nvSpPr>
        <p:spPr>
          <a:noFill/>
        </p:spPr>
        <p:txBody>
          <a:bodyPr/>
          <a:lstStyle/>
          <a:p>
            <a:fld id="{7A38693F-C639-4923-9CB3-6E52EBDB4597}" type="slidenum">
              <a:rPr lang="en-US" altLang="zh-TW"/>
              <a:pPr/>
              <a:t>25</a:t>
            </a:fld>
            <a:endParaRPr lang="en-US" altLang="zh-TW"/>
          </a:p>
        </p:txBody>
      </p:sp>
      <p:sp>
        <p:nvSpPr>
          <p:cNvPr id="48130"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馬庫斯與否定</a:t>
            </a:r>
          </a:p>
        </p:txBody>
      </p:sp>
      <p:sp>
        <p:nvSpPr>
          <p:cNvPr id="48131" name="Rectangle 3"/>
          <p:cNvSpPr>
            <a:spLocks noGrp="1" noChangeArrowheads="1"/>
          </p:cNvSpPr>
          <p:nvPr>
            <p:ph type="body" sz="half" idx="1"/>
          </p:nvPr>
        </p:nvSpPr>
        <p:spPr>
          <a:xfrm>
            <a:off x="609600" y="1219201"/>
            <a:ext cx="10972800" cy="4906963"/>
          </a:xfrm>
        </p:spPr>
        <p:txBody>
          <a:bodyPr>
            <a:normAutofit/>
          </a:bodyPr>
          <a:lstStyle/>
          <a:p>
            <a:pPr eaLnBrk="1" hangingPunct="1">
              <a:lnSpc>
                <a:spcPct val="90000"/>
              </a:lnSpc>
              <a:buFontTx/>
              <a:buNone/>
            </a:pPr>
            <a:r>
              <a:rPr lang="zh-TW" altLang="en-US" dirty="0">
                <a:latin typeface="Times New Roman" pitchFamily="18" charset="0"/>
                <a:ea typeface="微軟正黑體" pitchFamily="34" charset="-120"/>
                <a:cs typeface="Times New Roman" pitchFamily="18" charset="0"/>
              </a:rPr>
              <a:t>藝術角色：</a:t>
            </a:r>
          </a:p>
          <a:p>
            <a:pPr eaLnBrk="1" hangingPunct="1">
              <a:lnSpc>
                <a:spcPct val="90000"/>
              </a:lnSpc>
              <a:buFontTx/>
              <a:buNone/>
            </a:pPr>
            <a:r>
              <a:rPr lang="zh-TW" altLang="en-US" dirty="0">
                <a:latin typeface="Times New Roman" pitchFamily="18" charset="0"/>
                <a:ea typeface="微軟正黑體" pitchFamily="34" charset="-120"/>
                <a:cs typeface="Times New Roman" pitchFamily="18" charset="0"/>
              </a:rPr>
              <a:t>	一、革命的角色</a:t>
            </a:r>
          </a:p>
          <a:p>
            <a:pPr eaLnBrk="1" hangingPunct="1">
              <a:lnSpc>
                <a:spcPct val="90000"/>
              </a:lnSpc>
              <a:buFontTx/>
              <a:buNone/>
            </a:pPr>
            <a:r>
              <a:rPr lang="zh-TW" altLang="en-US" dirty="0">
                <a:latin typeface="Times New Roman" pitchFamily="18" charset="0"/>
                <a:ea typeface="微軟正黑體" pitchFamily="34" charset="-120"/>
                <a:cs typeface="Times New Roman" pitchFamily="18" charset="0"/>
              </a:rPr>
              <a:t>	</a:t>
            </a:r>
            <a:r>
              <a:rPr lang="zh-TW" altLang="en-US" dirty="0">
                <a:solidFill>
                  <a:srgbClr val="FF0000"/>
                </a:solidFill>
                <a:latin typeface="Times New Roman" pitchFamily="18" charset="0"/>
                <a:ea typeface="微軟正黑體" pitchFamily="34" charset="-120"/>
                <a:cs typeface="Times New Roman" pitchFamily="18" charset="0"/>
              </a:rPr>
              <a:t>藝術家的解放形象是必須的，也是虛幻的。</a:t>
            </a:r>
          </a:p>
          <a:p>
            <a:pPr eaLnBrk="1" hangingPunct="1">
              <a:lnSpc>
                <a:spcPct val="90000"/>
              </a:lnSpc>
            </a:pPr>
            <a:r>
              <a:rPr lang="zh-TW" altLang="en-US" dirty="0">
                <a:latin typeface="Times New Roman" pitchFamily="18" charset="0"/>
                <a:ea typeface="微軟正黑體" pitchFamily="34" charset="-120"/>
                <a:cs typeface="Times New Roman" pitchFamily="18" charset="0"/>
              </a:rPr>
              <a:t>被推翻的規則就是對藝術的壓制。</a:t>
            </a:r>
          </a:p>
          <a:p>
            <a:pPr eaLnBrk="1" hangingPunct="1">
              <a:lnSpc>
                <a:spcPct val="90000"/>
              </a:lnSpc>
            </a:pPr>
            <a:r>
              <a:rPr lang="zh-TW" altLang="en-US" dirty="0">
                <a:latin typeface="Times New Roman" pitchFamily="18" charset="0"/>
                <a:ea typeface="微軟正黑體" pitchFamily="34" charset="-120"/>
                <a:cs typeface="Times New Roman" pitchFamily="18" charset="0"/>
              </a:rPr>
              <a:t>反抗成功是多餘壓抑的消除，但使得這個成功變成失敗的，正是那些必須牽就現實的藝術家。</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投影片編號版面配置區 6"/>
          <p:cNvSpPr>
            <a:spLocks noGrp="1"/>
          </p:cNvSpPr>
          <p:nvPr>
            <p:ph type="sldNum" sz="quarter" idx="12"/>
          </p:nvPr>
        </p:nvSpPr>
        <p:spPr>
          <a:noFill/>
        </p:spPr>
        <p:txBody>
          <a:bodyPr/>
          <a:lstStyle/>
          <a:p>
            <a:fld id="{2C9F2E02-C4AB-44D1-BAF3-0BB70FFEEA74}" type="slidenum">
              <a:rPr lang="en-US" altLang="zh-TW"/>
              <a:pPr/>
              <a:t>26</a:t>
            </a:fld>
            <a:endParaRPr lang="en-US" altLang="zh-TW"/>
          </a:p>
        </p:txBody>
      </p:sp>
      <p:sp>
        <p:nvSpPr>
          <p:cNvPr id="49154"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馬庫斯與否定</a:t>
            </a:r>
          </a:p>
        </p:txBody>
      </p:sp>
      <p:sp>
        <p:nvSpPr>
          <p:cNvPr id="49155" name="Rectangle 3"/>
          <p:cNvSpPr>
            <a:spLocks noGrp="1" noChangeArrowheads="1"/>
          </p:cNvSpPr>
          <p:nvPr>
            <p:ph type="body" sz="half" idx="2"/>
          </p:nvPr>
        </p:nvSpPr>
        <p:spPr>
          <a:xfrm>
            <a:off x="609600" y="1600201"/>
            <a:ext cx="10972800" cy="4525963"/>
          </a:xfrm>
        </p:spPr>
        <p:txBody>
          <a:bodyPr>
            <a:noAutofit/>
          </a:bodyPr>
          <a:lstStyle/>
          <a:p>
            <a:pPr eaLnBrk="1" hangingPunct="1">
              <a:buFontTx/>
              <a:buNone/>
            </a:pPr>
            <a:r>
              <a:rPr lang="en-US" altLang="zh-TW" dirty="0" smtClean="0">
                <a:solidFill>
                  <a:schemeClr val="tx1"/>
                </a:solidFill>
                <a:latin typeface="Times New Roman" pitchFamily="18" charset="0"/>
                <a:ea typeface="微軟正黑體" pitchFamily="34" charset="-120"/>
                <a:cs typeface="Times New Roman" pitchFamily="18" charset="0"/>
              </a:rPr>
              <a:t>	</a:t>
            </a:r>
            <a:r>
              <a:rPr lang="zh-TW" altLang="en-US" dirty="0" smtClean="0">
                <a:solidFill>
                  <a:schemeClr val="tx1"/>
                </a:solidFill>
                <a:latin typeface="Times New Roman" pitchFamily="18" charset="0"/>
                <a:ea typeface="微軟正黑體" pitchFamily="34" charset="-120"/>
                <a:cs typeface="Times New Roman" pitchFamily="18" charset="0"/>
              </a:rPr>
              <a:t>二、</a:t>
            </a:r>
            <a:r>
              <a:rPr lang="zh-TW" altLang="en-US" dirty="0" smtClean="0">
                <a:solidFill>
                  <a:srgbClr val="FF0000"/>
                </a:solidFill>
                <a:latin typeface="Times New Roman" pitchFamily="18" charset="0"/>
                <a:ea typeface="微軟正黑體" pitchFamily="34" charset="-120"/>
                <a:cs typeface="Times New Roman" pitchFamily="18" charset="0"/>
              </a:rPr>
              <a:t>藝術家的功能在於發洩社會中被壓抑的欲望，並維持超越現存社會的可能性</a:t>
            </a:r>
            <a:r>
              <a:rPr lang="en-US" altLang="zh-TW" dirty="0" smtClean="0">
                <a:solidFill>
                  <a:srgbClr val="FF0000"/>
                </a:solidFill>
                <a:latin typeface="Times New Roman" pitchFamily="18" charset="0"/>
                <a:ea typeface="微軟正黑體" pitchFamily="34" charset="-120"/>
                <a:cs typeface="Times New Roman" pitchFamily="18" charset="0"/>
              </a:rPr>
              <a:t>(transcendence)</a:t>
            </a:r>
            <a:r>
              <a:rPr lang="zh-TW" altLang="en-US" dirty="0" smtClean="0">
                <a:solidFill>
                  <a:srgbClr val="FF0000"/>
                </a:solidFill>
                <a:latin typeface="Times New Roman" pitchFamily="18" charset="0"/>
                <a:ea typeface="微軟正黑體" pitchFamily="34" charset="-120"/>
                <a:cs typeface="Times New Roman" pitchFamily="18" charset="0"/>
              </a:rPr>
              <a:t>。</a:t>
            </a:r>
            <a:endParaRPr lang="en-US" altLang="zh-TW" dirty="0" smtClean="0">
              <a:solidFill>
                <a:srgbClr val="FF0000"/>
              </a:solidFill>
              <a:latin typeface="Times New Roman" pitchFamily="18" charset="0"/>
              <a:ea typeface="微軟正黑體" pitchFamily="34" charset="-120"/>
              <a:cs typeface="Times New Roman" pitchFamily="18" charset="0"/>
            </a:endParaRPr>
          </a:p>
          <a:p>
            <a:pPr eaLnBrk="1" hangingPunct="1">
              <a:buFontTx/>
              <a:buNone/>
            </a:pPr>
            <a:endParaRPr lang="en-US" altLang="zh-TW" dirty="0" smtClean="0">
              <a:solidFill>
                <a:srgbClr val="FF0000"/>
              </a:solidFill>
              <a:latin typeface="Times New Roman" pitchFamily="18" charset="0"/>
              <a:ea typeface="微軟正黑體" pitchFamily="34" charset="-120"/>
              <a:cs typeface="Times New Roman" pitchFamily="18" charset="0"/>
            </a:endParaRPr>
          </a:p>
          <a:p>
            <a:pPr eaLnBrk="1" hangingPunct="1">
              <a:buFontTx/>
              <a:buNone/>
            </a:pPr>
            <a:r>
              <a:rPr lang="zh-TW" altLang="en-US" dirty="0" smtClean="0">
                <a:solidFill>
                  <a:schemeClr val="tx1"/>
                </a:solidFill>
                <a:latin typeface="Times New Roman" pitchFamily="18" charset="0"/>
                <a:ea typeface="微軟正黑體" pitchFamily="34" charset="-120"/>
                <a:cs typeface="Times New Roman" pitchFamily="18" charset="0"/>
              </a:rPr>
              <a:t>   但是，這並不是支持藝術家為未來，做未來藍圖。</a:t>
            </a:r>
            <a:endParaRPr lang="en-US" altLang="zh-TW" dirty="0" smtClean="0">
              <a:solidFill>
                <a:schemeClr val="tx1"/>
              </a:solidFill>
              <a:latin typeface="Times New Roman" pitchFamily="18" charset="0"/>
              <a:ea typeface="微軟正黑體" pitchFamily="34" charset="-120"/>
              <a:cs typeface="Times New Roman" pitchFamily="18" charset="0"/>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投影片編號版面配置區 5"/>
          <p:cNvSpPr>
            <a:spLocks noGrp="1"/>
          </p:cNvSpPr>
          <p:nvPr>
            <p:ph type="sldNum" sz="quarter" idx="12"/>
          </p:nvPr>
        </p:nvSpPr>
        <p:spPr>
          <a:noFill/>
        </p:spPr>
        <p:txBody>
          <a:bodyPr/>
          <a:lstStyle/>
          <a:p>
            <a:fld id="{03040EF7-8E7F-4E10-87F5-633A69E5F9A6}" type="slidenum">
              <a:rPr lang="en-US" altLang="zh-TW"/>
              <a:pPr/>
              <a:t>27</a:t>
            </a:fld>
            <a:endParaRPr lang="en-US" altLang="zh-TW"/>
          </a:p>
        </p:txBody>
      </p:sp>
      <p:sp>
        <p:nvSpPr>
          <p:cNvPr id="53250" name="Rectangle 2"/>
          <p:cNvSpPr>
            <a:spLocks noGrp="1" noChangeArrowheads="1"/>
          </p:cNvSpPr>
          <p:nvPr>
            <p:ph type="title"/>
          </p:nvPr>
        </p:nvSpPr>
        <p:spPr/>
        <p:txBody>
          <a:bodyPr/>
          <a:lstStyle/>
          <a:p>
            <a:pPr eaLnBrk="1" hangingPunct="1"/>
            <a:r>
              <a:rPr lang="zh-TW" altLang="en-US" dirty="0" smtClean="0">
                <a:latin typeface="Times New Roman" pitchFamily="18" charset="0"/>
                <a:ea typeface="微軟正黑體" pitchFamily="34" charset="-120"/>
                <a:cs typeface="Times New Roman" pitchFamily="18" charset="0"/>
              </a:rPr>
              <a:t>對於現代藝術的政治特徵作</a:t>
            </a:r>
            <a:r>
              <a:rPr lang="zh-TW" altLang="en-US" dirty="0" smtClean="0">
                <a:solidFill>
                  <a:schemeClr val="tx1"/>
                </a:solidFill>
                <a:latin typeface="Times New Roman" pitchFamily="18" charset="0"/>
                <a:ea typeface="微軟正黑體" pitchFamily="34" charset="-120"/>
                <a:cs typeface="Times New Roman" pitchFamily="18" charset="0"/>
              </a:rPr>
              <a:t>結論</a:t>
            </a:r>
          </a:p>
        </p:txBody>
      </p:sp>
      <p:sp>
        <p:nvSpPr>
          <p:cNvPr id="53251" name="Rectangle 3"/>
          <p:cNvSpPr>
            <a:spLocks noGrp="1" noChangeArrowheads="1"/>
          </p:cNvSpPr>
          <p:nvPr>
            <p:ph type="body" idx="1"/>
          </p:nvPr>
        </p:nvSpPr>
        <p:spPr/>
        <p:txBody>
          <a:bodyPr>
            <a:normAutofit/>
          </a:bodyPr>
          <a:lstStyle/>
          <a:p>
            <a:pPr eaLnBrk="1" hangingPunct="1"/>
            <a:r>
              <a:rPr lang="zh-TW" altLang="en-US" dirty="0">
                <a:latin typeface="Times New Roman" pitchFamily="18" charset="0"/>
                <a:ea typeface="微軟正黑體" pitchFamily="34" charset="-120"/>
                <a:cs typeface="Times New Roman" pitchFamily="18" charset="0"/>
              </a:rPr>
              <a:t>二十世紀最特別的藝術捍衛者，馬庫色認為，藝術是一種負面的表達，而且其本質是對抗的，尤其是展現在人格與社會當中。</a:t>
            </a:r>
            <a:endParaRPr lang="en-US" altLang="zh-TW" dirty="0">
              <a:latin typeface="Times New Roman" pitchFamily="18" charset="0"/>
              <a:ea typeface="微軟正黑體" pitchFamily="34" charset="-120"/>
              <a:cs typeface="Times New Roman" pitchFamily="18" charset="0"/>
            </a:endParaRPr>
          </a:p>
          <a:p>
            <a:pPr eaLnBrk="1" hangingPunct="1"/>
            <a:r>
              <a:rPr lang="zh-TW" altLang="en-US" u="sng" dirty="0">
                <a:solidFill>
                  <a:srgbClr val="FF0000"/>
                </a:solidFill>
                <a:latin typeface="Times New Roman" pitchFamily="18" charset="0"/>
                <a:ea typeface="微軟正黑體" pitchFamily="34" charset="-120"/>
                <a:cs typeface="Times New Roman" pitchFamily="18" charset="0"/>
              </a:rPr>
              <a:t>因此，馬庫色宣稱，藝術是一個社會革命的媒介</a:t>
            </a:r>
            <a:r>
              <a:rPr lang="zh-TW" altLang="en-US" dirty="0">
                <a:solidFill>
                  <a:srgbClr val="FF0000"/>
                </a:solidFill>
                <a:latin typeface="Times New Roman" pitchFamily="18" charset="0"/>
                <a:ea typeface="微軟正黑體" pitchFamily="34" charset="-120"/>
                <a:cs typeface="Times New Roman" pitchFamily="18" charset="0"/>
              </a:rPr>
              <a:t>。</a:t>
            </a:r>
            <a:r>
              <a:rPr lang="zh-TW" altLang="en-US" u="sng" dirty="0">
                <a:solidFill>
                  <a:srgbClr val="FF0000"/>
                </a:solidFill>
                <a:latin typeface="Times New Roman" pitchFamily="18" charset="0"/>
                <a:ea typeface="微軟正黑體" pitchFamily="34" charset="-120"/>
                <a:cs typeface="Times New Roman" pitchFamily="18" charset="0"/>
              </a:rPr>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投影片編號版面配置區 5"/>
          <p:cNvSpPr>
            <a:spLocks noGrp="1"/>
          </p:cNvSpPr>
          <p:nvPr>
            <p:ph type="sldNum" sz="quarter" idx="12"/>
          </p:nvPr>
        </p:nvSpPr>
        <p:spPr>
          <a:noFill/>
        </p:spPr>
        <p:txBody>
          <a:bodyPr/>
          <a:lstStyle/>
          <a:p>
            <a:fld id="{C06DDCD7-34D6-4195-A77A-06139A925164}" type="slidenum">
              <a:rPr lang="en-US" altLang="zh-TW"/>
              <a:pPr/>
              <a:t>3</a:t>
            </a:fld>
            <a:endParaRPr lang="en-US" altLang="zh-TW"/>
          </a:p>
        </p:txBody>
      </p:sp>
      <p:sp>
        <p:nvSpPr>
          <p:cNvPr id="22530" name="Rectangle 2"/>
          <p:cNvSpPr>
            <a:spLocks noGrp="1" noChangeArrowheads="1"/>
          </p:cNvSpPr>
          <p:nvPr>
            <p:ph type="title"/>
          </p:nvPr>
        </p:nvSpPr>
        <p:spPr>
          <a:xfrm>
            <a:off x="1979614" y="273050"/>
            <a:ext cx="8226425" cy="869950"/>
          </a:xfrm>
        </p:spPr>
        <p:txBody>
          <a:bodyPr/>
          <a:lstStyle/>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柏拉圖對藝術的態度</a:t>
            </a:r>
          </a:p>
        </p:txBody>
      </p:sp>
      <p:sp>
        <p:nvSpPr>
          <p:cNvPr id="22531" name="Rectangle 3"/>
          <p:cNvSpPr>
            <a:spLocks noGrp="1" noChangeArrowheads="1"/>
          </p:cNvSpPr>
          <p:nvPr>
            <p:ph type="body" idx="1"/>
          </p:nvPr>
        </p:nvSpPr>
        <p:spPr>
          <a:xfrm>
            <a:off x="551384" y="1371600"/>
            <a:ext cx="11031016" cy="4724400"/>
          </a:xfrm>
        </p:spPr>
        <p:txBody>
          <a:bodyPr>
            <a:normAutofit/>
          </a:bodyPr>
          <a:lstStyle/>
          <a:p>
            <a:pPr eaLnBrk="1" hangingPunct="1">
              <a:lnSpc>
                <a:spcPct val="90000"/>
              </a:lnSpc>
            </a:pPr>
            <a:r>
              <a:rPr lang="zh-TW" altLang="en-US" dirty="0">
                <a:latin typeface="Times New Roman" pitchFamily="18" charset="0"/>
                <a:ea typeface="微軟正黑體" pitchFamily="34" charset="-120"/>
                <a:cs typeface="Times New Roman" pitchFamily="18" charset="0"/>
              </a:rPr>
              <a:t>柏拉圖在雅典建立了一個學校取名叫做</a:t>
            </a:r>
            <a:r>
              <a:rPr lang="zh-TW" altLang="en-US" dirty="0">
                <a:solidFill>
                  <a:srgbClr val="FF0000"/>
                </a:solidFill>
                <a:latin typeface="Times New Roman" pitchFamily="18" charset="0"/>
                <a:ea typeface="微軟正黑體" pitchFamily="34" charset="-120"/>
                <a:cs typeface="Times New Roman" pitchFamily="18" charset="0"/>
              </a:rPr>
              <a:t>學院</a:t>
            </a:r>
            <a:r>
              <a:rPr lang="en-US" altLang="zh-TW" dirty="0">
                <a:latin typeface="Times New Roman" pitchFamily="18" charset="0"/>
                <a:ea typeface="微軟正黑體" pitchFamily="34" charset="-120"/>
                <a:cs typeface="Times New Roman" pitchFamily="18" charset="0"/>
              </a:rPr>
              <a:t>(academy)</a:t>
            </a:r>
            <a:r>
              <a:rPr lang="zh-TW" altLang="en-US" dirty="0">
                <a:latin typeface="Times New Roman" pitchFamily="18" charset="0"/>
                <a:ea typeface="微軟正黑體" pitchFamily="34" charset="-120"/>
                <a:cs typeface="Times New Roman" pitchFamily="18" charset="0"/>
              </a:rPr>
              <a:t>。</a:t>
            </a:r>
            <a:endParaRPr lang="en-US" altLang="zh-TW" dirty="0">
              <a:latin typeface="Times New Roman" pitchFamily="18" charset="0"/>
              <a:ea typeface="微軟正黑體" pitchFamily="34" charset="-120"/>
              <a:cs typeface="Times New Roman" pitchFamily="18" charset="0"/>
            </a:endParaRPr>
          </a:p>
          <a:p>
            <a:pPr eaLnBrk="1" hangingPunct="1">
              <a:lnSpc>
                <a:spcPct val="90000"/>
              </a:lnSpc>
            </a:pPr>
            <a:r>
              <a:rPr lang="zh-TW" altLang="en-US" dirty="0">
                <a:latin typeface="Times New Roman" pitchFamily="18" charset="0"/>
                <a:ea typeface="微軟正黑體" pitchFamily="34" charset="-120"/>
                <a:cs typeface="Times New Roman" pitchFamily="18" charset="0"/>
              </a:rPr>
              <a:t>這個學院後來成為所有學校或大學的開始。在柏拉圖時代當中許多哲學家都曾在學院就讀或研究，其中最重要的天才哲學家便是</a:t>
            </a:r>
            <a:r>
              <a:rPr lang="zh-TW" altLang="en-US" dirty="0">
                <a:solidFill>
                  <a:srgbClr val="FF0000"/>
                </a:solidFill>
                <a:latin typeface="Times New Roman" pitchFamily="18" charset="0"/>
                <a:ea typeface="微軟正黑體" pitchFamily="34" charset="-120"/>
                <a:cs typeface="Times New Roman" pitchFamily="18" charset="0"/>
              </a:rPr>
              <a:t>亞里斯多德</a:t>
            </a:r>
            <a:r>
              <a:rPr lang="zh-TW" altLang="en-US" dirty="0">
                <a:latin typeface="Times New Roman" pitchFamily="18" charset="0"/>
                <a:ea typeface="微軟正黑體" pitchFamily="34" charset="-120"/>
                <a:cs typeface="Times New Roman" pitchFamily="18" charset="0"/>
              </a:rPr>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投影片編號版面配置區 5"/>
          <p:cNvSpPr>
            <a:spLocks noGrp="1"/>
          </p:cNvSpPr>
          <p:nvPr>
            <p:ph type="sldNum" sz="quarter" idx="12"/>
          </p:nvPr>
        </p:nvSpPr>
        <p:spPr>
          <a:noFill/>
        </p:spPr>
        <p:txBody>
          <a:bodyPr/>
          <a:lstStyle/>
          <a:p>
            <a:fld id="{CE65F9FF-4552-43D0-BD6F-F27F1EEC0281}" type="slidenum">
              <a:rPr lang="en-US" altLang="zh-TW"/>
              <a:pPr/>
              <a:t>4</a:t>
            </a:fld>
            <a:endParaRPr lang="en-US" altLang="zh-TW"/>
          </a:p>
        </p:txBody>
      </p:sp>
      <p:sp>
        <p:nvSpPr>
          <p:cNvPr id="23554" name="Rectangle 2"/>
          <p:cNvSpPr>
            <a:spLocks noGrp="1" noChangeArrowheads="1"/>
          </p:cNvSpPr>
          <p:nvPr>
            <p:ph type="title"/>
          </p:nvPr>
        </p:nvSpPr>
        <p:spPr>
          <a:xfrm>
            <a:off x="1979614" y="273050"/>
            <a:ext cx="8226425" cy="869950"/>
          </a:xfrm>
        </p:spPr>
        <p:txBody>
          <a:bodyPr/>
          <a:lstStyle/>
          <a:p>
            <a:r>
              <a:rPr lang="zh-TW" altLang="en-US" dirty="0" smtClean="0">
                <a:latin typeface="Times New Roman" pitchFamily="18" charset="0"/>
                <a:ea typeface="微軟正黑體" pitchFamily="34" charset="-120"/>
                <a:cs typeface="Times New Roman" pitchFamily="18" charset="0"/>
              </a:rPr>
              <a:t>柏拉圖對藝術的態度</a:t>
            </a:r>
            <a:endParaRPr lang="zh-TW" altLang="en-US" dirty="0" smtClean="0">
              <a:solidFill>
                <a:schemeClr val="tx1"/>
              </a:solidFill>
              <a:latin typeface="Times New Roman" pitchFamily="18" charset="0"/>
              <a:ea typeface="微軟正黑體" pitchFamily="34" charset="-120"/>
              <a:cs typeface="Times New Roman" pitchFamily="18" charset="0"/>
            </a:endParaRPr>
          </a:p>
        </p:txBody>
      </p:sp>
      <p:sp>
        <p:nvSpPr>
          <p:cNvPr id="23555" name="Rectangle 3"/>
          <p:cNvSpPr>
            <a:spLocks noGrp="1" noChangeArrowheads="1"/>
          </p:cNvSpPr>
          <p:nvPr>
            <p:ph type="body" idx="1"/>
          </p:nvPr>
        </p:nvSpPr>
        <p:spPr>
          <a:xfrm>
            <a:off x="551384" y="1371600"/>
            <a:ext cx="11031016" cy="4724400"/>
          </a:xfrm>
        </p:spPr>
        <p:txBody>
          <a:bodyPr>
            <a:normAutofit/>
          </a:bodyPr>
          <a:lstStyle/>
          <a:p>
            <a:pPr eaLnBrk="1" hangingPunct="1">
              <a:lnSpc>
                <a:spcPct val="90000"/>
              </a:lnSpc>
            </a:pPr>
            <a:r>
              <a:rPr lang="zh-TW" altLang="en-US" dirty="0">
                <a:latin typeface="Times New Roman" pitchFamily="18" charset="0"/>
                <a:ea typeface="微軟正黑體" pitchFamily="34" charset="-120"/>
                <a:cs typeface="Times New Roman" pitchFamily="18" charset="0"/>
              </a:rPr>
              <a:t>學院最後變成一個獨立的機構，而且持續存在了將近九百年直到最後在西元</a:t>
            </a:r>
            <a:r>
              <a:rPr lang="en-US" altLang="zh-TW" dirty="0">
                <a:latin typeface="Times New Roman" pitchFamily="18" charset="0"/>
                <a:ea typeface="微軟正黑體" pitchFamily="34" charset="-120"/>
                <a:cs typeface="Times New Roman" pitchFamily="18" charset="0"/>
              </a:rPr>
              <a:t>929</a:t>
            </a:r>
            <a:r>
              <a:rPr lang="zh-TW" altLang="en-US" dirty="0">
                <a:latin typeface="Times New Roman" pitchFamily="18" charset="0"/>
                <a:ea typeface="微軟正黑體" pitchFamily="34" charset="-120"/>
                <a:cs typeface="Times New Roman" pitchFamily="18" charset="0"/>
              </a:rPr>
              <a:t>年被東羅馬皇帝查士丁尼關閉。</a:t>
            </a:r>
            <a:r>
              <a:rPr lang="zh-TW" altLang="en-US" dirty="0">
                <a:solidFill>
                  <a:srgbClr val="FF0000"/>
                </a:solidFill>
                <a:latin typeface="Times New Roman" pitchFamily="18" charset="0"/>
                <a:ea typeface="微軟正黑體" pitchFamily="34" charset="-120"/>
                <a:cs typeface="Times New Roman" pitchFamily="18" charset="0"/>
              </a:rPr>
              <a:t>柏拉圖最有名的作品是</a:t>
            </a:r>
            <a:r>
              <a:rPr lang="en-US" altLang="zh-TW" dirty="0">
                <a:solidFill>
                  <a:srgbClr val="FF0000"/>
                </a:solidFill>
                <a:latin typeface="Times New Roman" pitchFamily="18" charset="0"/>
                <a:ea typeface="微軟正黑體" pitchFamily="34" charset="-120"/>
                <a:cs typeface="Times New Roman" pitchFamily="18" charset="0"/>
              </a:rPr>
              <a:t>《</a:t>
            </a:r>
            <a:r>
              <a:rPr lang="zh-TW" altLang="en-US" dirty="0">
                <a:solidFill>
                  <a:srgbClr val="FF0000"/>
                </a:solidFill>
                <a:latin typeface="Times New Roman" pitchFamily="18" charset="0"/>
                <a:ea typeface="微軟正黑體" pitchFamily="34" charset="-120"/>
                <a:cs typeface="Times New Roman" pitchFamily="18" charset="0"/>
              </a:rPr>
              <a:t>理想國</a:t>
            </a:r>
            <a:r>
              <a:rPr lang="en-US" altLang="zh-TW" dirty="0">
                <a:solidFill>
                  <a:srgbClr val="FF0000"/>
                </a:solidFill>
                <a:latin typeface="Times New Roman" pitchFamily="18" charset="0"/>
                <a:ea typeface="微軟正黑體" pitchFamily="34" charset="-120"/>
                <a:cs typeface="Times New Roman" pitchFamily="18" charset="0"/>
              </a:rPr>
              <a:t>》</a:t>
            </a:r>
            <a:r>
              <a:rPr lang="zh-TW" altLang="en-US" dirty="0">
                <a:latin typeface="Times New Roman" pitchFamily="18" charset="0"/>
                <a:ea typeface="微軟正黑體" pitchFamily="34" charset="-120"/>
                <a:cs typeface="Times New Roman" pitchFamily="18" charset="0"/>
              </a:rPr>
              <a:t>。</a:t>
            </a:r>
            <a:endParaRPr lang="en-US" altLang="zh-TW" dirty="0">
              <a:latin typeface="Times New Roman" pitchFamily="18" charset="0"/>
              <a:ea typeface="微軟正黑體" pitchFamily="34" charset="-120"/>
              <a:cs typeface="Times New Roman" pitchFamily="18" charset="0"/>
            </a:endParaRPr>
          </a:p>
          <a:p>
            <a:pPr eaLnBrk="1" hangingPunct="1">
              <a:lnSpc>
                <a:spcPct val="90000"/>
              </a:lnSpc>
            </a:pPr>
            <a:r>
              <a:rPr lang="zh-TW" altLang="en-US" dirty="0">
                <a:solidFill>
                  <a:srgbClr val="FF0000"/>
                </a:solidFill>
                <a:latin typeface="Times New Roman" pitchFamily="18" charset="0"/>
                <a:ea typeface="微軟正黑體" pitchFamily="34" charset="-120"/>
                <a:cs typeface="Times New Roman" pitchFamily="18" charset="0"/>
              </a:rPr>
              <a:t>這是一本有關於正義本質的書</a:t>
            </a:r>
            <a:r>
              <a:rPr lang="zh-TW" altLang="en-US" dirty="0">
                <a:latin typeface="Times New Roman" pitchFamily="18" charset="0"/>
                <a:ea typeface="微軟正黑體" pitchFamily="34" charset="-120"/>
                <a:cs typeface="Times New Roman" pitchFamily="18" charset="0"/>
              </a:rPr>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投影片編號版面配置區 5"/>
          <p:cNvSpPr>
            <a:spLocks noGrp="1"/>
          </p:cNvSpPr>
          <p:nvPr>
            <p:ph type="sldNum" sz="quarter" idx="12"/>
          </p:nvPr>
        </p:nvSpPr>
        <p:spPr>
          <a:noFill/>
        </p:spPr>
        <p:txBody>
          <a:bodyPr/>
          <a:lstStyle/>
          <a:p>
            <a:fld id="{CE65F9FF-4552-43D0-BD6F-F27F1EEC0281}" type="slidenum">
              <a:rPr lang="en-US" altLang="zh-TW"/>
              <a:pPr/>
              <a:t>5</a:t>
            </a:fld>
            <a:endParaRPr lang="en-US" altLang="zh-TW"/>
          </a:p>
        </p:txBody>
      </p:sp>
      <p:sp>
        <p:nvSpPr>
          <p:cNvPr id="23554" name="Rectangle 2"/>
          <p:cNvSpPr>
            <a:spLocks noGrp="1" noChangeArrowheads="1"/>
          </p:cNvSpPr>
          <p:nvPr>
            <p:ph type="title"/>
          </p:nvPr>
        </p:nvSpPr>
        <p:spPr>
          <a:xfrm>
            <a:off x="1979614" y="273050"/>
            <a:ext cx="8226425" cy="869950"/>
          </a:xfrm>
        </p:spPr>
        <p:txBody>
          <a:bodyPr/>
          <a:lstStyle/>
          <a:p>
            <a:r>
              <a:rPr lang="zh-TW" altLang="en-US" dirty="0" smtClean="0">
                <a:latin typeface="Times New Roman" pitchFamily="18" charset="0"/>
                <a:ea typeface="微軟正黑體" pitchFamily="34" charset="-120"/>
                <a:cs typeface="Times New Roman" pitchFamily="18" charset="0"/>
              </a:rPr>
              <a:t>柏拉圖對藝術的態度</a:t>
            </a:r>
            <a:endParaRPr lang="zh-TW" altLang="en-US" dirty="0" smtClean="0">
              <a:solidFill>
                <a:schemeClr val="tx1"/>
              </a:solidFill>
              <a:latin typeface="Times New Roman" pitchFamily="18" charset="0"/>
              <a:ea typeface="微軟正黑體" pitchFamily="34" charset="-120"/>
              <a:cs typeface="Times New Roman" pitchFamily="18" charset="0"/>
            </a:endParaRPr>
          </a:p>
        </p:txBody>
      </p:sp>
      <p:sp>
        <p:nvSpPr>
          <p:cNvPr id="23555" name="Rectangle 3"/>
          <p:cNvSpPr>
            <a:spLocks noGrp="1" noChangeArrowheads="1"/>
          </p:cNvSpPr>
          <p:nvPr>
            <p:ph type="body" idx="1"/>
          </p:nvPr>
        </p:nvSpPr>
        <p:spPr>
          <a:xfrm>
            <a:off x="551384" y="1371600"/>
            <a:ext cx="11031016" cy="4724400"/>
          </a:xfrm>
        </p:spPr>
        <p:txBody>
          <a:bodyPr>
            <a:normAutofit/>
          </a:bodyPr>
          <a:lstStyle/>
          <a:p>
            <a:pPr>
              <a:lnSpc>
                <a:spcPct val="90000"/>
              </a:lnSpc>
            </a:pPr>
            <a:r>
              <a:rPr lang="zh-TW" altLang="en-US" dirty="0">
                <a:latin typeface="Times New Roman" pitchFamily="18" charset="0"/>
                <a:ea typeface="微軟正黑體" pitchFamily="34" charset="-120"/>
                <a:cs typeface="Times New Roman" pitchFamily="18" charset="0"/>
              </a:rPr>
              <a:t>問題：</a:t>
            </a:r>
          </a:p>
          <a:p>
            <a:pPr>
              <a:lnSpc>
                <a:spcPct val="90000"/>
              </a:lnSpc>
            </a:pPr>
            <a:r>
              <a:rPr lang="en-US" altLang="zh-TW" dirty="0">
                <a:solidFill>
                  <a:srgbClr val="FF0000"/>
                </a:solidFill>
                <a:latin typeface="Times New Roman" pitchFamily="18" charset="0"/>
                <a:ea typeface="微軟正黑體" pitchFamily="34" charset="-120"/>
                <a:cs typeface="Times New Roman" pitchFamily="18" charset="0"/>
              </a:rPr>
              <a:t>1.</a:t>
            </a:r>
            <a:r>
              <a:rPr lang="zh-TW" altLang="en-US" dirty="0">
                <a:solidFill>
                  <a:srgbClr val="FF0000"/>
                </a:solidFill>
                <a:latin typeface="Times New Roman" pitchFamily="18" charset="0"/>
                <a:ea typeface="微軟正黑體" pitchFamily="34" charset="-120"/>
                <a:cs typeface="Times New Roman" pitchFamily="18" charset="0"/>
              </a:rPr>
              <a:t>藝術對個人生命與社會的功能是什麼？</a:t>
            </a:r>
          </a:p>
          <a:p>
            <a:pPr>
              <a:lnSpc>
                <a:spcPct val="90000"/>
              </a:lnSpc>
            </a:pPr>
            <a:r>
              <a:rPr lang="en-US" altLang="zh-TW" dirty="0">
                <a:solidFill>
                  <a:srgbClr val="FF0000"/>
                </a:solidFill>
                <a:latin typeface="Times New Roman" pitchFamily="18" charset="0"/>
                <a:ea typeface="微軟正黑體" pitchFamily="34" charset="-120"/>
                <a:cs typeface="Times New Roman" pitchFamily="18" charset="0"/>
              </a:rPr>
              <a:t>2.</a:t>
            </a:r>
            <a:r>
              <a:rPr lang="zh-TW" altLang="en-US" dirty="0">
                <a:solidFill>
                  <a:srgbClr val="FF0000"/>
                </a:solidFill>
                <a:latin typeface="Times New Roman" pitchFamily="18" charset="0"/>
                <a:ea typeface="微軟正黑體" pitchFamily="34" charset="-120"/>
                <a:cs typeface="Times New Roman" pitchFamily="18" charset="0"/>
              </a:rPr>
              <a:t>藝術在社會的角色是什麼？</a:t>
            </a:r>
          </a:p>
          <a:p>
            <a:pPr>
              <a:lnSpc>
                <a:spcPct val="90000"/>
              </a:lnSpc>
            </a:pPr>
            <a:r>
              <a:rPr lang="en-US" altLang="zh-TW" dirty="0">
                <a:solidFill>
                  <a:srgbClr val="FF0000"/>
                </a:solidFill>
                <a:latin typeface="Times New Roman" pitchFamily="18" charset="0"/>
                <a:ea typeface="微軟正黑體" pitchFamily="34" charset="-120"/>
                <a:cs typeface="Times New Roman" pitchFamily="18" charset="0"/>
              </a:rPr>
              <a:t>3.</a:t>
            </a:r>
            <a:r>
              <a:rPr lang="zh-TW" altLang="en-US" dirty="0">
                <a:solidFill>
                  <a:srgbClr val="FF0000"/>
                </a:solidFill>
                <a:latin typeface="Times New Roman" pitchFamily="18" charset="0"/>
                <a:ea typeface="微軟正黑體" pitchFamily="34" charset="-120"/>
                <a:cs typeface="Times New Roman" pitchFamily="18" charset="0"/>
              </a:rPr>
              <a:t>藝術能夠重要到有這個地位？</a:t>
            </a:r>
          </a:p>
        </p:txBody>
      </p:sp>
    </p:spTree>
    <p:extLst>
      <p:ext uri="{BB962C8B-B14F-4D97-AF65-F5344CB8AC3E}">
        <p14:creationId xmlns:p14="http://schemas.microsoft.com/office/powerpoint/2010/main" val="33513751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投影片編號版面配置區 6"/>
          <p:cNvSpPr>
            <a:spLocks noGrp="1"/>
          </p:cNvSpPr>
          <p:nvPr>
            <p:ph type="sldNum" sz="quarter" idx="12"/>
          </p:nvPr>
        </p:nvSpPr>
        <p:spPr>
          <a:noFill/>
        </p:spPr>
        <p:txBody>
          <a:bodyPr/>
          <a:lstStyle/>
          <a:p>
            <a:fld id="{913DA260-30F1-4CA7-BACD-F131E68B12AE}" type="slidenum">
              <a:rPr lang="en-US" altLang="zh-TW"/>
              <a:pPr/>
              <a:t>6</a:t>
            </a:fld>
            <a:endParaRPr lang="en-US" altLang="zh-TW"/>
          </a:p>
        </p:txBody>
      </p:sp>
      <p:sp>
        <p:nvSpPr>
          <p:cNvPr id="25602"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柏拉圖對詩人的批判</a:t>
            </a:r>
          </a:p>
        </p:txBody>
      </p:sp>
      <p:sp>
        <p:nvSpPr>
          <p:cNvPr id="25603" name="Rectangle 3"/>
          <p:cNvSpPr>
            <a:spLocks noGrp="1" noChangeArrowheads="1"/>
          </p:cNvSpPr>
          <p:nvPr>
            <p:ph type="body" sz="half" idx="2"/>
          </p:nvPr>
        </p:nvSpPr>
        <p:spPr>
          <a:xfrm>
            <a:off x="609600" y="1600201"/>
            <a:ext cx="10972800" cy="4525963"/>
          </a:xfrm>
        </p:spPr>
        <p:txBody>
          <a:bodyPr>
            <a:normAutofit/>
          </a:bodyPr>
          <a:lstStyle/>
          <a:p>
            <a:pPr eaLnBrk="1" hangingPunct="1">
              <a:buFontTx/>
              <a:buNone/>
            </a:pPr>
            <a:r>
              <a:rPr lang="en-US" altLang="zh-TW" dirty="0">
                <a:latin typeface="Times New Roman" pitchFamily="18" charset="0"/>
                <a:ea typeface="微軟正黑體" pitchFamily="34" charset="-120"/>
                <a:cs typeface="Times New Roman" pitchFamily="18" charset="0"/>
              </a:rPr>
              <a:t>	</a:t>
            </a:r>
            <a:r>
              <a:rPr lang="zh-TW" altLang="en-US" dirty="0">
                <a:latin typeface="Times New Roman" pitchFamily="18" charset="0"/>
                <a:ea typeface="微軟正黑體" pitchFamily="34" charset="-120"/>
                <a:cs typeface="Times New Roman" pitchFamily="18" charset="0"/>
              </a:rPr>
              <a:t>柏拉圖的對話錄好在哪？</a:t>
            </a:r>
          </a:p>
          <a:p>
            <a:pPr eaLnBrk="1" hangingPunct="1">
              <a:buFontTx/>
              <a:buNone/>
            </a:pPr>
            <a:endParaRPr lang="zh-TW" altLang="en-US" dirty="0">
              <a:latin typeface="Times New Roman" pitchFamily="18" charset="0"/>
              <a:ea typeface="微軟正黑體" pitchFamily="34" charset="-120"/>
              <a:cs typeface="Times New Roman" pitchFamily="18" charset="0"/>
            </a:endParaRPr>
          </a:p>
          <a:p>
            <a:pPr eaLnBrk="1" hangingPunct="1">
              <a:buFontTx/>
              <a:buNone/>
            </a:pP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1.</a:t>
            </a:r>
            <a:r>
              <a:rPr lang="zh-TW" altLang="en-US" dirty="0">
                <a:solidFill>
                  <a:srgbClr val="FF0000"/>
                </a:solidFill>
                <a:latin typeface="Times New Roman" pitchFamily="18" charset="0"/>
                <a:ea typeface="微軟正黑體" pitchFamily="34" charset="-120"/>
                <a:cs typeface="Times New Roman" pitchFamily="18" charset="0"/>
              </a:rPr>
              <a:t>真的而且說服人的論</a:t>
            </a:r>
            <a:r>
              <a:rPr lang="zh-TW" altLang="en-US" dirty="0">
                <a:latin typeface="Times New Roman" pitchFamily="18" charset="0"/>
                <a:ea typeface="微軟正黑體" pitchFamily="34" charset="-120"/>
                <a:cs typeface="Times New Roman" pitchFamily="18" charset="0"/>
              </a:rPr>
              <a:t>證</a:t>
            </a:r>
          </a:p>
          <a:p>
            <a:pPr eaLnBrk="1" hangingPunct="1">
              <a:buFontTx/>
              <a:buNone/>
            </a:pPr>
            <a:r>
              <a:rPr lang="zh-TW" altLang="en-US" dirty="0">
                <a:latin typeface="Times New Roman" pitchFamily="18" charset="0"/>
                <a:ea typeface="微軟正黑體" pitchFamily="34" charset="-120"/>
                <a:cs typeface="Times New Roman" pitchFamily="18" charset="0"/>
              </a:rPr>
              <a:t>	</a:t>
            </a:r>
            <a:r>
              <a:rPr lang="en-US" altLang="zh-TW" dirty="0">
                <a:latin typeface="Times New Roman" pitchFamily="18" charset="0"/>
                <a:ea typeface="微軟正黑體" pitchFamily="34" charset="-120"/>
                <a:cs typeface="Times New Roman" pitchFamily="18" charset="0"/>
              </a:rPr>
              <a:t>2.</a:t>
            </a:r>
            <a:r>
              <a:rPr lang="zh-TW" altLang="en-US" dirty="0">
                <a:latin typeface="Times New Roman" pitchFamily="18" charset="0"/>
                <a:ea typeface="微軟正黑體" pitchFamily="34" charset="-120"/>
                <a:cs typeface="Times New Roman" pitchFamily="18" charset="0"/>
              </a:rPr>
              <a:t>真人，他們有時作長篇大論，有時短捷有力，有時</a:t>
            </a:r>
            <a:r>
              <a:rPr lang="zh-TW" altLang="en-US" dirty="0" smtClean="0">
                <a:latin typeface="Times New Roman" pitchFamily="18" charset="0"/>
                <a:ea typeface="微軟正黑體" pitchFamily="34" charset="-120"/>
                <a:cs typeface="Times New Roman" pitchFamily="18" charset="0"/>
              </a:rPr>
              <a:t>錚錚                                     </a:t>
            </a:r>
            <a:endParaRPr lang="en-US" altLang="zh-TW" dirty="0" smtClean="0">
              <a:latin typeface="Times New Roman" pitchFamily="18" charset="0"/>
              <a:ea typeface="微軟正黑體" pitchFamily="34" charset="-120"/>
              <a:cs typeface="Times New Roman" pitchFamily="18" charset="0"/>
            </a:endParaRPr>
          </a:p>
          <a:p>
            <a:pPr eaLnBrk="1" hangingPunct="1">
              <a:buFontTx/>
              <a:buNone/>
            </a:pPr>
            <a:r>
              <a:rPr lang="en-US" altLang="zh-TW" dirty="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   </a:t>
            </a:r>
            <a:r>
              <a:rPr lang="zh-TW" altLang="en-US" dirty="0" smtClean="0">
                <a:latin typeface="Times New Roman" pitchFamily="18" charset="0"/>
                <a:ea typeface="微軟正黑體" pitchFamily="34" charset="-120"/>
                <a:cs typeface="Times New Roman" pitchFamily="18" charset="0"/>
              </a:rPr>
              <a:t>  有聲</a:t>
            </a:r>
            <a:r>
              <a:rPr lang="zh-TW" altLang="en-US" dirty="0">
                <a:latin typeface="Times New Roman" pitchFamily="18" charset="0"/>
                <a:ea typeface="微軟正黑體" pitchFamily="34" charset="-120"/>
                <a:cs typeface="Times New Roman" pitchFamily="18" charset="0"/>
              </a:rPr>
              <a:t>，有時反對真理，有時老人，有時青年，每一個</a:t>
            </a:r>
            <a:r>
              <a:rPr lang="zh-TW" altLang="en-US" dirty="0" smtClean="0">
                <a:latin typeface="Times New Roman" pitchFamily="18" charset="0"/>
                <a:ea typeface="微軟正黑體" pitchFamily="34" charset="-120"/>
                <a:cs typeface="Times New Roman" pitchFamily="18" charset="0"/>
              </a:rPr>
              <a:t>角色     </a:t>
            </a:r>
            <a:endParaRPr lang="en-US" altLang="zh-TW" dirty="0" smtClean="0">
              <a:latin typeface="Times New Roman" pitchFamily="18" charset="0"/>
              <a:ea typeface="微軟正黑體" pitchFamily="34" charset="-120"/>
              <a:cs typeface="Times New Roman" pitchFamily="18" charset="0"/>
            </a:endParaRPr>
          </a:p>
          <a:p>
            <a:pPr eaLnBrk="1" hangingPunct="1">
              <a:buFontTx/>
              <a:buNone/>
            </a:pPr>
            <a:r>
              <a:rPr lang="en-US" altLang="zh-TW" dirty="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     </a:t>
            </a:r>
            <a:r>
              <a:rPr lang="zh-TW" altLang="en-US" dirty="0" smtClean="0">
                <a:latin typeface="Times New Roman" pitchFamily="18" charset="0"/>
                <a:ea typeface="微軟正黑體" pitchFamily="34" charset="-120"/>
                <a:cs typeface="Times New Roman" pitchFamily="18" charset="0"/>
              </a:rPr>
              <a:t>都</a:t>
            </a:r>
            <a:r>
              <a:rPr lang="zh-TW" altLang="en-US" dirty="0">
                <a:latin typeface="Times New Roman" pitchFamily="18" charset="0"/>
                <a:ea typeface="微軟正黑體" pitchFamily="34" charset="-120"/>
                <a:cs typeface="Times New Roman" pitchFamily="18" charset="0"/>
              </a:rPr>
              <a:t>被柏拉圖描述的非常生動。</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投影片編號版面配置區 5"/>
          <p:cNvSpPr>
            <a:spLocks noGrp="1"/>
          </p:cNvSpPr>
          <p:nvPr>
            <p:ph type="sldNum" sz="quarter" idx="12"/>
          </p:nvPr>
        </p:nvSpPr>
        <p:spPr>
          <a:noFill/>
        </p:spPr>
        <p:txBody>
          <a:bodyPr/>
          <a:lstStyle/>
          <a:p>
            <a:fld id="{4E2EE714-A030-4735-8CF0-0932AD0E7411}" type="slidenum">
              <a:rPr lang="en-US" altLang="zh-TW"/>
              <a:pPr/>
              <a:t>7</a:t>
            </a:fld>
            <a:endParaRPr lang="en-US" altLang="zh-TW"/>
          </a:p>
        </p:txBody>
      </p:sp>
      <p:sp>
        <p:nvSpPr>
          <p:cNvPr id="26626"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柏拉圖對詩人的批判</a:t>
            </a:r>
          </a:p>
        </p:txBody>
      </p:sp>
      <p:sp>
        <p:nvSpPr>
          <p:cNvPr id="26627" name="Rectangle 3"/>
          <p:cNvSpPr>
            <a:spLocks noGrp="1" noChangeArrowheads="1"/>
          </p:cNvSpPr>
          <p:nvPr>
            <p:ph type="body" idx="1"/>
          </p:nvPr>
        </p:nvSpPr>
        <p:spPr/>
        <p:txBody>
          <a:bodyPr>
            <a:normAutofit/>
          </a:bodyPr>
          <a:lstStyle/>
          <a:p>
            <a:pPr eaLnBrk="1" hangingPunct="1">
              <a:buFontTx/>
              <a:buNone/>
            </a:pPr>
            <a:r>
              <a:rPr lang="en-US" altLang="zh-TW" dirty="0" smtClean="0">
                <a:solidFill>
                  <a:schemeClr val="tx1"/>
                </a:solidFill>
                <a:latin typeface="Times New Roman" pitchFamily="18" charset="0"/>
                <a:ea typeface="微軟正黑體" pitchFamily="34" charset="-120"/>
                <a:cs typeface="Times New Roman" pitchFamily="18" charset="0"/>
              </a:rPr>
              <a:t>	3.</a:t>
            </a:r>
            <a:r>
              <a:rPr lang="zh-TW" altLang="en-US" dirty="0" smtClean="0">
                <a:solidFill>
                  <a:schemeClr val="tx1"/>
                </a:solidFill>
                <a:latin typeface="Times New Roman" pitchFamily="18" charset="0"/>
                <a:ea typeface="微軟正黑體" pitchFamily="34" charset="-120"/>
                <a:cs typeface="Times New Roman" pitchFamily="18" charset="0"/>
              </a:rPr>
              <a:t>最難的，柏拉圖將這些角色嘴中所說出來的內容與他的                  </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buFontTx/>
              <a:buNone/>
            </a:pPr>
            <a:r>
              <a:rPr lang="zh-TW" altLang="en-US" dirty="0" smtClean="0">
                <a:solidFill>
                  <a:schemeClr val="tx1"/>
                </a:solidFill>
                <a:latin typeface="Times New Roman" pitchFamily="18" charset="0"/>
                <a:ea typeface="微軟正黑體" pitchFamily="34" charset="-120"/>
                <a:cs typeface="Times New Roman" pitchFamily="18" charset="0"/>
              </a:rPr>
              <a:t>      哲學相結合。</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buFontTx/>
              <a:buNone/>
            </a:pP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buFontTx/>
              <a:buNone/>
            </a:pPr>
            <a:r>
              <a:rPr lang="zh-TW" altLang="en-US" dirty="0" smtClean="0">
                <a:solidFill>
                  <a:schemeClr val="tx1"/>
                </a:solidFill>
                <a:latin typeface="Times New Roman" pitchFamily="18" charset="0"/>
                <a:ea typeface="微軟正黑體" pitchFamily="34" charset="-120"/>
                <a:cs typeface="Times New Roman" pitchFamily="18" charset="0"/>
              </a:rPr>
              <a:t>閱讀這些對話，讓人覺得柏拉圖哲學的中心思想是：</a:t>
            </a:r>
          </a:p>
          <a:p>
            <a:pPr eaLnBrk="1" hangingPunct="1"/>
            <a:r>
              <a:rPr lang="zh-TW" altLang="en-US" dirty="0" smtClean="0">
                <a:solidFill>
                  <a:srgbClr val="FF0000"/>
                </a:solidFill>
                <a:latin typeface="Times New Roman" pitchFamily="18" charset="0"/>
                <a:ea typeface="微軟正黑體" pitchFamily="34" charset="-120"/>
                <a:cs typeface="Times New Roman" pitchFamily="18" charset="0"/>
              </a:rPr>
              <a:t>宇宙的形上秩序反映在靈魂中的心理秩序。</a:t>
            </a:r>
          </a:p>
          <a:p>
            <a:pPr eaLnBrk="1" hangingPunct="1"/>
            <a:r>
              <a:rPr lang="zh-TW" altLang="en-US" dirty="0" smtClean="0">
                <a:solidFill>
                  <a:srgbClr val="FF0000"/>
                </a:solidFill>
                <a:latin typeface="Times New Roman" pitchFamily="18" charset="0"/>
                <a:ea typeface="微軟正黑體" pitchFamily="34" charset="-120"/>
                <a:cs typeface="Times New Roman" pitchFamily="18" charset="0"/>
              </a:rPr>
              <a:t>表象與實在之間的區別。</a:t>
            </a:r>
          </a:p>
          <a:p>
            <a:pPr eaLnBrk="1" hangingPunct="1"/>
            <a:r>
              <a:rPr lang="zh-TW" altLang="en-US" dirty="0" smtClean="0">
                <a:solidFill>
                  <a:srgbClr val="FF0000"/>
                </a:solidFill>
                <a:latin typeface="Times New Roman" pitchFamily="18" charset="0"/>
                <a:ea typeface="微軟正黑體" pitchFamily="34" charset="-120"/>
                <a:cs typeface="Times New Roman" pitchFamily="18" charset="0"/>
              </a:rPr>
              <a:t>區別的力量來自理性。</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投影片編號版面配置區 5"/>
          <p:cNvSpPr>
            <a:spLocks noGrp="1"/>
          </p:cNvSpPr>
          <p:nvPr>
            <p:ph type="sldNum" sz="quarter" idx="12"/>
          </p:nvPr>
        </p:nvSpPr>
        <p:spPr>
          <a:noFill/>
        </p:spPr>
        <p:txBody>
          <a:bodyPr/>
          <a:lstStyle/>
          <a:p>
            <a:fld id="{1E926A54-3609-434E-9C26-D5CC96157D82}" type="slidenum">
              <a:rPr lang="en-US" altLang="zh-TW"/>
              <a:pPr/>
              <a:t>8</a:t>
            </a:fld>
            <a:endParaRPr lang="en-US" altLang="zh-TW"/>
          </a:p>
        </p:txBody>
      </p:sp>
      <p:sp>
        <p:nvSpPr>
          <p:cNvPr id="27650" name="Rectangle 2"/>
          <p:cNvSpPr>
            <a:spLocks noGrp="1" noChangeArrowheads="1"/>
          </p:cNvSpPr>
          <p:nvPr>
            <p:ph type="title"/>
          </p:nvPr>
        </p:nvSpPr>
        <p:spPr/>
        <p:txBody>
          <a:bodyPr/>
          <a:lstStyle/>
          <a:p>
            <a:pPr eaLnBrk="1" hangingPunct="1"/>
            <a:r>
              <a:rPr lang="zh-TW" altLang="en-US" b="1" dirty="0" smtClean="0">
                <a:solidFill>
                  <a:schemeClr val="tx1"/>
                </a:solidFill>
                <a:latin typeface="Times New Roman" pitchFamily="18" charset="0"/>
                <a:ea typeface="微軟正黑體" pitchFamily="34" charset="-120"/>
                <a:cs typeface="Times New Roman" pitchFamily="18" charset="0"/>
              </a:rPr>
              <a:t>柏拉圖對詩人的批判</a:t>
            </a:r>
          </a:p>
        </p:txBody>
      </p:sp>
      <p:sp>
        <p:nvSpPr>
          <p:cNvPr id="27651" name="Rectangle 3"/>
          <p:cNvSpPr>
            <a:spLocks noGrp="1" noChangeArrowheads="1"/>
          </p:cNvSpPr>
          <p:nvPr>
            <p:ph type="body" idx="1"/>
          </p:nvPr>
        </p:nvSpPr>
        <p:spPr/>
        <p:txBody>
          <a:bodyPr>
            <a:noAutofit/>
          </a:bodyPr>
          <a:lstStyle/>
          <a:p>
            <a:pPr eaLnBrk="1" hangingPunct="1">
              <a:buFontTx/>
              <a:buNone/>
            </a:pPr>
            <a:r>
              <a:rPr lang="en-US" altLang="zh-TW" dirty="0" smtClean="0">
                <a:solidFill>
                  <a:srgbClr val="FF0000"/>
                </a:solidFill>
                <a:latin typeface="Times New Roman" pitchFamily="18" charset="0"/>
                <a:ea typeface="微軟正黑體" pitchFamily="34" charset="-120"/>
                <a:cs typeface="Times New Roman" pitchFamily="18" charset="0"/>
              </a:rPr>
              <a:t>《</a:t>
            </a:r>
            <a:r>
              <a:rPr lang="zh-TW" altLang="en-US" dirty="0" smtClean="0">
                <a:solidFill>
                  <a:srgbClr val="FF0000"/>
                </a:solidFill>
                <a:latin typeface="Times New Roman" pitchFamily="18" charset="0"/>
                <a:ea typeface="微軟正黑體" pitchFamily="34" charset="-120"/>
                <a:cs typeface="Times New Roman" pitchFamily="18" charset="0"/>
              </a:rPr>
              <a:t>對話錄</a:t>
            </a:r>
            <a:r>
              <a:rPr lang="en-US" altLang="zh-TW" dirty="0" smtClean="0">
                <a:solidFill>
                  <a:srgbClr val="FF0000"/>
                </a:solidFill>
                <a:latin typeface="Times New Roman" pitchFamily="18" charset="0"/>
                <a:ea typeface="微軟正黑體" pitchFamily="34" charset="-120"/>
                <a:cs typeface="Times New Roman" pitchFamily="18" charset="0"/>
              </a:rPr>
              <a:t>》</a:t>
            </a:r>
            <a:r>
              <a:rPr lang="zh-TW" altLang="en-US" dirty="0" smtClean="0">
                <a:solidFill>
                  <a:srgbClr val="FF0000"/>
                </a:solidFill>
                <a:latin typeface="Times New Roman" pitchFamily="18" charset="0"/>
                <a:ea typeface="微軟正黑體" pitchFamily="34" charset="-120"/>
                <a:cs typeface="Times New Roman" pitchFamily="18" charset="0"/>
              </a:rPr>
              <a:t>本身具有藝術價值，因為</a:t>
            </a:r>
            <a:r>
              <a:rPr lang="zh-TW" altLang="en-US" dirty="0" smtClean="0">
                <a:solidFill>
                  <a:schemeClr val="tx1"/>
                </a:solidFill>
                <a:latin typeface="Times New Roman" pitchFamily="18" charset="0"/>
                <a:ea typeface="微軟正黑體" pitchFamily="34" charset="-120"/>
                <a:cs typeface="Times New Roman" pitchFamily="18" charset="0"/>
              </a:rPr>
              <a:t>對話不限於兩種不同的人與思想，但這些精湛的對話，表象與實在的區別在讀者閱讀的過程中，卻自我呈現了！</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r>
              <a:rPr lang="zh-TW" altLang="en-US" dirty="0" smtClean="0">
                <a:solidFill>
                  <a:srgbClr val="FF0000"/>
                </a:solidFill>
                <a:latin typeface="Times New Roman" pitchFamily="18" charset="0"/>
                <a:ea typeface="微軟正黑體" pitchFamily="34" charset="-120"/>
                <a:cs typeface="Times New Roman" pitchFamily="18" charset="0"/>
              </a:rPr>
              <a:t>這個區別，使柏拉圖認為，藝術呈現於表象，促使真理遠離，破壞內心的和諧</a:t>
            </a:r>
            <a:r>
              <a:rPr lang="zh-TW" altLang="en-US" dirty="0" smtClean="0">
                <a:solidFill>
                  <a:schemeClr val="tx1"/>
                </a:solidFill>
                <a:latin typeface="Times New Roman" pitchFamily="18" charset="0"/>
                <a:ea typeface="微軟正黑體" pitchFamily="34" charset="-120"/>
                <a:cs typeface="Times New Roman" pitchFamily="18" charset="0"/>
              </a:rPr>
              <a:t>。</a:t>
            </a:r>
          </a:p>
          <a:p>
            <a:pPr eaLnBrk="1" hangingPunct="1"/>
            <a:r>
              <a:rPr lang="zh-TW" altLang="en-US" dirty="0" smtClean="0">
                <a:solidFill>
                  <a:schemeClr val="tx1"/>
                </a:solidFill>
                <a:latin typeface="Times New Roman" pitchFamily="18" charset="0"/>
                <a:ea typeface="微軟正黑體" pitchFamily="34" charset="-120"/>
                <a:cs typeface="Times New Roman" pitchFamily="18" charset="0"/>
              </a:rPr>
              <a:t>柏拉圖認為，表象所顯現的真理是假象。</a:t>
            </a:r>
            <a:endParaRPr lang="en-US" altLang="zh-TW" dirty="0" smtClean="0">
              <a:solidFill>
                <a:schemeClr val="tx1"/>
              </a:solidFill>
              <a:latin typeface="Times New Roman" pitchFamily="18" charset="0"/>
              <a:ea typeface="微軟正黑體" pitchFamily="34" charset="-120"/>
              <a:cs typeface="Times New Roman" pitchFamily="18" charset="0"/>
            </a:endParaRPr>
          </a:p>
          <a:p>
            <a:pPr eaLnBrk="1" hangingPunct="1"/>
            <a:r>
              <a:rPr lang="zh-TW" altLang="en-US" u="sng" dirty="0" smtClean="0">
                <a:solidFill>
                  <a:srgbClr val="FF0000"/>
                </a:solidFill>
                <a:latin typeface="Times New Roman" pitchFamily="18" charset="0"/>
                <a:ea typeface="微軟正黑體" pitchFamily="34" charset="-120"/>
                <a:cs typeface="Times New Roman" pitchFamily="18" charset="0"/>
              </a:rPr>
              <a:t>我們要改變藝術「以假亂真」的情況！</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編號版面配置區 6"/>
          <p:cNvSpPr>
            <a:spLocks noGrp="1"/>
          </p:cNvSpPr>
          <p:nvPr>
            <p:ph type="sldNum" sz="quarter" idx="12"/>
          </p:nvPr>
        </p:nvSpPr>
        <p:spPr>
          <a:noFill/>
        </p:spPr>
        <p:txBody>
          <a:bodyPr/>
          <a:lstStyle/>
          <a:p>
            <a:fld id="{9B302FB4-10D6-413C-8CD8-37CD5AE97CEF}" type="slidenum">
              <a:rPr lang="en-US" altLang="zh-TW"/>
              <a:pPr/>
              <a:t>9</a:t>
            </a:fld>
            <a:endParaRPr lang="en-US" altLang="zh-TW"/>
          </a:p>
        </p:txBody>
      </p:sp>
      <p:sp>
        <p:nvSpPr>
          <p:cNvPr id="28674" name="Rectangle 2"/>
          <p:cNvSpPr>
            <a:spLocks noGrp="1" noChangeArrowheads="1"/>
          </p:cNvSpPr>
          <p:nvPr>
            <p:ph type="title"/>
          </p:nvPr>
        </p:nvSpPr>
        <p:spPr/>
        <p:txBody>
          <a:bodyPr/>
          <a:lstStyle/>
          <a:p>
            <a:pPr eaLnBrk="1" hangingPunct="1"/>
            <a:r>
              <a:rPr lang="zh-TW" altLang="en-US" b="1" dirty="0" smtClean="0">
                <a:latin typeface="Times New Roman" pitchFamily="18" charset="0"/>
                <a:ea typeface="微軟正黑體" pitchFamily="34" charset="-120"/>
                <a:cs typeface="Times New Roman" pitchFamily="18" charset="0"/>
              </a:rPr>
              <a:t>柏拉圖對詩人的批判</a:t>
            </a:r>
          </a:p>
        </p:txBody>
      </p:sp>
      <p:sp>
        <p:nvSpPr>
          <p:cNvPr id="28675" name="Rectangle 3"/>
          <p:cNvSpPr>
            <a:spLocks noGrp="1" noChangeArrowheads="1"/>
          </p:cNvSpPr>
          <p:nvPr>
            <p:ph type="body" sz="half" idx="1"/>
          </p:nvPr>
        </p:nvSpPr>
        <p:spPr>
          <a:xfrm>
            <a:off x="609600" y="1600201"/>
            <a:ext cx="10972800" cy="4525963"/>
          </a:xfrm>
        </p:spPr>
        <p:txBody>
          <a:bodyPr>
            <a:normAutofit/>
          </a:bodyPr>
          <a:lstStyle/>
          <a:p>
            <a:pPr eaLnBrk="1" hangingPunct="1">
              <a:buFontTx/>
              <a:buNone/>
            </a:pPr>
            <a:r>
              <a:rPr lang="en-US" altLang="zh-TW" dirty="0">
                <a:latin typeface="Times New Roman" pitchFamily="18" charset="0"/>
                <a:ea typeface="微軟正黑體" pitchFamily="34" charset="-120"/>
                <a:cs typeface="Times New Roman" pitchFamily="18" charset="0"/>
              </a:rPr>
              <a:t>	</a:t>
            </a:r>
            <a:r>
              <a:rPr lang="zh-TW" altLang="en-US" dirty="0">
                <a:latin typeface="Times New Roman" pitchFamily="18" charset="0"/>
                <a:ea typeface="微軟正黑體" pitchFamily="34" charset="-120"/>
                <a:cs typeface="Times New Roman" pitchFamily="18" charset="0"/>
              </a:rPr>
              <a:t>兩個問題：</a:t>
            </a:r>
          </a:p>
          <a:p>
            <a:pPr eaLnBrk="1" hangingPunct="1"/>
            <a:r>
              <a:rPr lang="zh-TW" altLang="en-US" dirty="0">
                <a:latin typeface="Times New Roman" pitchFamily="18" charset="0"/>
                <a:ea typeface="微軟正黑體" pitchFamily="34" charset="-120"/>
                <a:cs typeface="Times New Roman" pitchFamily="18" charset="0"/>
              </a:rPr>
              <a:t>藝術為我們提供了知識還是誤導我們對實在的認知 ？</a:t>
            </a:r>
          </a:p>
          <a:p>
            <a:pPr eaLnBrk="1" hangingPunct="1"/>
            <a:r>
              <a:rPr lang="zh-TW" altLang="en-US" dirty="0">
                <a:latin typeface="Times New Roman" pitchFamily="18" charset="0"/>
                <a:ea typeface="微軟正黑體" pitchFamily="34" charset="-120"/>
                <a:cs typeface="Times New Roman" pitchFamily="18" charset="0"/>
              </a:rPr>
              <a:t>藝術幫助我們達成內心的和諧，抑或是激發情緒或摧毀內心世界的理性原則？</a:t>
            </a:r>
          </a:p>
          <a:p>
            <a:pPr eaLnBrk="1" hangingPunct="1">
              <a:buFontTx/>
              <a:buNone/>
            </a:pPr>
            <a:r>
              <a:rPr lang="zh-TW" altLang="en-US" dirty="0">
                <a:latin typeface="Times New Roman" pitchFamily="18" charset="0"/>
                <a:ea typeface="微軟正黑體" pitchFamily="34" charset="-120"/>
                <a:cs typeface="Times New Roman" pitchFamily="18" charset="0"/>
              </a:rPr>
              <a:t>	</a:t>
            </a:r>
          </a:p>
          <a:p>
            <a:pPr eaLnBrk="1" hangingPunct="1">
              <a:buFontTx/>
              <a:buNone/>
            </a:pPr>
            <a:r>
              <a:rPr lang="zh-TW" altLang="en-US" dirty="0">
                <a:latin typeface="Times New Roman" pitchFamily="18" charset="0"/>
                <a:ea typeface="微軟正黑體" pitchFamily="34" charset="-120"/>
                <a:cs typeface="Times New Roman" pitchFamily="18" charset="0"/>
              </a:rPr>
              <a:t>	</a:t>
            </a:r>
            <a:r>
              <a:rPr lang="zh-TW" altLang="en-US" dirty="0">
                <a:solidFill>
                  <a:srgbClr val="FF0000"/>
                </a:solidFill>
                <a:latin typeface="Times New Roman" pitchFamily="18" charset="0"/>
                <a:ea typeface="微軟正黑體" pitchFamily="34" charset="-120"/>
                <a:cs typeface="Times New Roman" pitchFamily="18" charset="0"/>
              </a:rPr>
              <a:t>柏拉圖給予藝術兩個否定的答案。</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佈景主題">
  <a:themeElements>
    <a:clrScheme name="中庸">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2865</TotalTime>
  <Words>1519</Words>
  <Application>Microsoft Office PowerPoint</Application>
  <PresentationFormat>寬螢幕</PresentationFormat>
  <Paragraphs>160</Paragraphs>
  <Slides>27</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27</vt:i4>
      </vt:variant>
    </vt:vector>
  </HeadingPairs>
  <TitlesOfParts>
    <vt:vector size="35" baseType="lpstr">
      <vt:lpstr>微軟正黑體</vt:lpstr>
      <vt:lpstr>新細明體</vt:lpstr>
      <vt:lpstr>Arial</vt:lpstr>
      <vt:lpstr>Calibri</vt:lpstr>
      <vt:lpstr>Tahoma</vt:lpstr>
      <vt:lpstr>Times New Roman</vt:lpstr>
      <vt:lpstr>Wingdings</vt:lpstr>
      <vt:lpstr>Office 佈景主題</vt:lpstr>
      <vt:lpstr>活用哲學 藝術哲學 (二)</vt:lpstr>
      <vt:lpstr>先回答這些問題：</vt:lpstr>
      <vt:lpstr>柏拉圖對藝術的態度</vt:lpstr>
      <vt:lpstr>柏拉圖對藝術的態度</vt:lpstr>
      <vt:lpstr>柏拉圖對藝術的態度</vt:lpstr>
      <vt:lpstr>柏拉圖對詩人的批判</vt:lpstr>
      <vt:lpstr>柏拉圖對詩人的批判</vt:lpstr>
      <vt:lpstr>柏拉圖對詩人的批判</vt:lpstr>
      <vt:lpstr>柏拉圖對詩人的批判</vt:lpstr>
      <vt:lpstr>柏拉圖對詩人的批判</vt:lpstr>
      <vt:lpstr>柏拉圖對詩人的批判</vt:lpstr>
      <vt:lpstr>柏拉圖對詩人的批判</vt:lpstr>
      <vt:lpstr>亞里斯多德</vt:lpstr>
      <vt:lpstr>亞里斯多德對藝術的捍衛</vt:lpstr>
      <vt:lpstr>亞里斯多德對藝術的捍衛</vt:lpstr>
      <vt:lpstr>亞里斯多德對藝術的捍衛</vt:lpstr>
      <vt:lpstr>亞里斯多德對藝術的捍衛</vt:lpstr>
      <vt:lpstr>亞里斯多德對藝術的捍衛</vt:lpstr>
      <vt:lpstr>藝術的否定性</vt:lpstr>
      <vt:lpstr>藝術否定性來自壓抑</vt:lpstr>
      <vt:lpstr>潛意識的兩種特色</vt:lpstr>
      <vt:lpstr>潛意識的兩種特色</vt:lpstr>
      <vt:lpstr>負面藝術的社會功能</vt:lpstr>
      <vt:lpstr>藝術與政治</vt:lpstr>
      <vt:lpstr>馬庫斯與否定</vt:lpstr>
      <vt:lpstr>馬庫斯與否定</vt:lpstr>
      <vt:lpstr>對於現代藝術的政治特徵作結論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活用哲學： 哲學是什麼？</dc:title>
  <dc:creator>苑舉正</dc:creator>
  <cp:lastModifiedBy>user</cp:lastModifiedBy>
  <cp:revision>229</cp:revision>
  <dcterms:created xsi:type="dcterms:W3CDTF">2017-09-07T07:53:12Z</dcterms:created>
  <dcterms:modified xsi:type="dcterms:W3CDTF">2019-04-12T08:39:51Z</dcterms:modified>
</cp:coreProperties>
</file>