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9"/>
  </p:notesMasterIdLst>
  <p:sldIdLst>
    <p:sldId id="271" r:id="rId2"/>
    <p:sldId id="311" r:id="rId3"/>
    <p:sldId id="312" r:id="rId4"/>
    <p:sldId id="313" r:id="rId5"/>
    <p:sldId id="314" r:id="rId6"/>
    <p:sldId id="315" r:id="rId7"/>
    <p:sldId id="316" r:id="rId8"/>
    <p:sldId id="317" r:id="rId9"/>
    <p:sldId id="318" r:id="rId10"/>
    <p:sldId id="319" r:id="rId11"/>
    <p:sldId id="320" r:id="rId12"/>
    <p:sldId id="321" r:id="rId13"/>
    <p:sldId id="322" r:id="rId14"/>
    <p:sldId id="323" r:id="rId15"/>
    <p:sldId id="324" r:id="rId16"/>
    <p:sldId id="325" r:id="rId17"/>
    <p:sldId id="326" r:id="rId18"/>
    <p:sldId id="327" r:id="rId19"/>
    <p:sldId id="328" r:id="rId20"/>
    <p:sldId id="329" r:id="rId21"/>
    <p:sldId id="330" r:id="rId22"/>
    <p:sldId id="331" r:id="rId23"/>
    <p:sldId id="332" r:id="rId24"/>
    <p:sldId id="333" r:id="rId25"/>
    <p:sldId id="334" r:id="rId26"/>
    <p:sldId id="335" r:id="rId27"/>
    <p:sldId id="336" r:id="rId28"/>
    <p:sldId id="337" r:id="rId29"/>
    <p:sldId id="338" r:id="rId30"/>
    <p:sldId id="339" r:id="rId31"/>
    <p:sldId id="340" r:id="rId32"/>
    <p:sldId id="341" r:id="rId33"/>
    <p:sldId id="342" r:id="rId34"/>
    <p:sldId id="343" r:id="rId35"/>
    <p:sldId id="344" r:id="rId36"/>
    <p:sldId id="345" r:id="rId37"/>
    <p:sldId id="273" r:id="rId38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149" autoAdjust="0"/>
    <p:restoredTop sz="86496" autoAdjust="0"/>
  </p:normalViewPr>
  <p:slideViewPr>
    <p:cSldViewPr>
      <p:cViewPr varScale="1">
        <p:scale>
          <a:sx n="71" d="100"/>
          <a:sy n="71" d="100"/>
        </p:scale>
        <p:origin x="60" y="60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3738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42CC4E-EC14-4600-87EE-CE1168419077}" type="datetimeFigureOut">
              <a:rPr lang="zh-TW" altLang="en-US" smtClean="0"/>
              <a:pPr/>
              <a:t>2019/4/12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14E4B4-C5BC-4202-8726-745A7947A01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8BA51-E4D1-4684-AEF9-2E0553EB1ACD}" type="datetime1">
              <a:rPr lang="zh-TW" altLang="en-US" smtClean="0"/>
              <a:pPr/>
              <a:t>2019/4/12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B3470-F80E-4952-8E84-896C049F492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26AB4-3E3B-4423-9B09-0BF79B50E2F5}" type="datetime1">
              <a:rPr lang="zh-TW" altLang="en-US" smtClean="0"/>
              <a:pPr/>
              <a:t>2019/4/12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B3470-F80E-4952-8E84-896C049F492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DEDCE-417E-4BDA-8E3F-94765ED7CECE}" type="datetime1">
              <a:rPr lang="zh-TW" altLang="en-US" smtClean="0"/>
              <a:pPr/>
              <a:t>2019/4/12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B3470-F80E-4952-8E84-896C049F492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E24BF-8682-49AF-90CB-95C1D12BA47C}" type="datetime1">
              <a:rPr lang="zh-TW" altLang="en-US" smtClean="0"/>
              <a:pPr/>
              <a:t>2019/4/12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B3470-F80E-4952-8E84-896C049F492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60978-8CAF-4470-B623-E4766D7CF66C}" type="datetime1">
              <a:rPr lang="zh-TW" altLang="en-US" smtClean="0"/>
              <a:pPr/>
              <a:t>2019/4/12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B3470-F80E-4952-8E84-896C049F492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77423-E85C-4DF0-80AE-AE31606D0F07}" type="datetime1">
              <a:rPr lang="zh-TW" altLang="en-US" smtClean="0"/>
              <a:pPr/>
              <a:t>2019/4/12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B3470-F80E-4952-8E84-896C049F492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750A9-2E68-4A29-8AD0-57EBA8C4217D}" type="datetime1">
              <a:rPr lang="zh-TW" altLang="en-US" smtClean="0"/>
              <a:pPr/>
              <a:t>2019/4/12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B3470-F80E-4952-8E84-896C049F492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F2B49-826C-458D-916A-994365C830C3}" type="datetime1">
              <a:rPr lang="zh-TW" altLang="en-US" smtClean="0"/>
              <a:pPr/>
              <a:t>2019/4/12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B3470-F80E-4952-8E84-896C049F492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6CC48-6FD0-4A03-BFC8-CF677C9D2E97}" type="datetime1">
              <a:rPr lang="zh-TW" altLang="en-US" smtClean="0"/>
              <a:pPr/>
              <a:t>2019/4/12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B3470-F80E-4952-8E84-896C049F492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9991E-BE20-469A-A9D2-77D453D233EF}" type="datetime1">
              <a:rPr lang="zh-TW" altLang="en-US" smtClean="0"/>
              <a:pPr/>
              <a:t>2019/4/12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B3470-F80E-4952-8E84-896C049F492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ACA32-8D24-4C50-8F77-320DC4396121}" type="datetime1">
              <a:rPr lang="zh-TW" altLang="en-US" smtClean="0"/>
              <a:pPr/>
              <a:t>2019/4/12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B3470-F80E-4952-8E84-896C049F492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C6A0DA-B088-4E7E-AF23-C49BB321E5C5}" type="datetime1">
              <a:rPr lang="zh-TW" altLang="en-US" smtClean="0"/>
              <a:pPr/>
              <a:t>2019/4/12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EB3470-F80E-4952-8E84-896C049F492D}" type="slidenum">
              <a:rPr lang="zh-TW" altLang="en-US" smtClean="0"/>
              <a:pPr/>
              <a:t>‹#›</a:t>
            </a:fld>
            <a:endParaRPr lang="zh-TW" altLang="en-US"/>
          </a:p>
        </p:txBody>
      </p:sp>
      <p:pic>
        <p:nvPicPr>
          <p:cNvPr id="8" name="圖片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0576" y="-28231"/>
            <a:ext cx="911424" cy="651434"/>
          </a:xfrm>
          <a:prstGeom prst="rect">
            <a:avLst/>
          </a:prstGeom>
        </p:spPr>
      </p:pic>
      <p:pic>
        <p:nvPicPr>
          <p:cNvPr id="9" name="圖片 8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2286" y="0"/>
            <a:ext cx="1715314" cy="50405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creativecommons.org/licenses/by-nc-sa/3.0/tw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標題 1"/>
          <p:cNvSpPr>
            <a:spLocks noGrp="1"/>
          </p:cNvSpPr>
          <p:nvPr>
            <p:ph type="ctrTitle"/>
          </p:nvPr>
        </p:nvSpPr>
        <p:spPr>
          <a:xfrm>
            <a:off x="2209800" y="1676400"/>
            <a:ext cx="7772400" cy="1538288"/>
          </a:xfrm>
        </p:spPr>
        <p:txBody>
          <a:bodyPr>
            <a:normAutofit/>
          </a:bodyPr>
          <a:lstStyle/>
          <a:p>
            <a:r>
              <a:rPr lang="zh-TW" altLang="en-US" b="1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活用哲學</a:t>
            </a:r>
            <a:r>
              <a:rPr lang="en-US" altLang="zh-TW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/>
            </a:r>
            <a:br>
              <a:rPr lang="en-US" altLang="zh-TW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</a:br>
            <a:r>
              <a:rPr lang="zh-TW" altLang="en-US" sz="40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藝術</a:t>
            </a:r>
            <a:r>
              <a:rPr lang="zh-TW" altLang="en-US" sz="40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哲學 </a:t>
            </a:r>
            <a:r>
              <a:rPr lang="en-US" altLang="zh-TW" sz="40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(</a:t>
            </a:r>
            <a:r>
              <a:rPr lang="zh-TW" altLang="en-US" sz="40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一</a:t>
            </a:r>
            <a:r>
              <a:rPr lang="en-US" altLang="zh-TW" sz="40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)</a:t>
            </a:r>
            <a:endParaRPr lang="zh-TW" altLang="en-US" sz="4000" dirty="0" smtClean="0"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895600" y="3214688"/>
            <a:ext cx="6400800" cy="1752600"/>
          </a:xfrm>
        </p:spPr>
        <p:txBody>
          <a:bodyPr/>
          <a:lstStyle/>
          <a:p>
            <a:pPr>
              <a:defRPr/>
            </a:pPr>
            <a:r>
              <a:rPr lang="zh-TW" altLang="en-US" dirty="0" smtClean="0">
                <a:solidFill>
                  <a:srgbClr val="0070C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國立臺灣大學哲學系教授</a:t>
            </a:r>
            <a:endParaRPr lang="en-US" altLang="zh-TW" dirty="0" smtClean="0">
              <a:solidFill>
                <a:srgbClr val="0070C0"/>
              </a:solidFill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  <a:p>
            <a:pPr>
              <a:defRPr/>
            </a:pPr>
            <a:r>
              <a:rPr lang="zh-TW" altLang="en-US" dirty="0" smtClean="0">
                <a:solidFill>
                  <a:srgbClr val="0070C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苑舉正</a:t>
            </a:r>
            <a:endParaRPr lang="en-US" altLang="zh-TW" dirty="0" smtClean="0">
              <a:solidFill>
                <a:srgbClr val="0070C0"/>
              </a:solidFill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  <a:p>
            <a:pPr>
              <a:defRPr/>
            </a:pPr>
            <a:r>
              <a:rPr lang="en-US" altLang="zh-TW" dirty="0" smtClean="0">
                <a:solidFill>
                  <a:srgbClr val="0070C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2017.12.17</a:t>
            </a:r>
          </a:p>
          <a:p>
            <a:pPr>
              <a:defRPr/>
            </a:pPr>
            <a:endParaRPr lang="zh-TW" altLang="en-US" dirty="0" smtClean="0">
              <a:solidFill>
                <a:schemeClr val="tx1"/>
              </a:solidFill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B3470-F80E-4952-8E84-896C049F492D}" type="slidenum">
              <a:rPr lang="zh-TW" altLang="en-US" smtClean="0"/>
              <a:pPr/>
              <a:t>1</a:t>
            </a:fld>
            <a:endParaRPr lang="zh-TW" altLang="en-US"/>
          </a:p>
        </p:txBody>
      </p:sp>
      <p:pic>
        <p:nvPicPr>
          <p:cNvPr id="5" name="圖片 4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7608" y="5567190"/>
            <a:ext cx="1152128" cy="4023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文字方塊 5"/>
          <p:cNvSpPr txBox="1"/>
          <p:nvPr/>
        </p:nvSpPr>
        <p:spPr>
          <a:xfrm>
            <a:off x="3935760" y="5445224"/>
            <a:ext cx="554523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zh-TW" altLang="en-US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本簡報除另有註明外，採</a:t>
            </a:r>
            <a:r>
              <a:rPr lang="zh-TW" altLang="en-US" dirty="0">
                <a:latin typeface="Times New Roman" panose="02020603050405020304" pitchFamily="18" charset="0"/>
                <a:ea typeface="微軟正黑體" panose="020B0604030504040204" pitchFamily="34" charset="-120"/>
                <a:hlinkClick r:id="rId2"/>
              </a:rPr>
              <a:t>創用</a:t>
            </a:r>
            <a:r>
              <a:rPr lang="en-US" altLang="zh-TW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hlinkClick r:id="rId2"/>
              </a:rPr>
              <a:t>CC</a:t>
            </a:r>
            <a:r>
              <a:rPr lang="zh-TW" altLang="en-US" dirty="0">
                <a:latin typeface="Times New Roman" panose="02020603050405020304" pitchFamily="18" charset="0"/>
                <a:ea typeface="微軟正黑體" panose="020B0604030504040204" pitchFamily="34" charset="-120"/>
                <a:hlinkClick r:id="rId2"/>
              </a:rPr>
              <a:t>姓名標示</a:t>
            </a:r>
            <a:r>
              <a:rPr lang="en-US" altLang="zh-TW" dirty="0">
                <a:latin typeface="Times New Roman" panose="02020603050405020304" pitchFamily="18" charset="0"/>
                <a:ea typeface="微軟正黑體" panose="020B0604030504040204" pitchFamily="34" charset="-120"/>
                <a:hlinkClick r:id="rId2"/>
              </a:rPr>
              <a:t>-</a:t>
            </a:r>
            <a:r>
              <a:rPr lang="zh-TW" altLang="en-US" dirty="0">
                <a:latin typeface="Times New Roman" panose="02020603050405020304" pitchFamily="18" charset="0"/>
                <a:ea typeface="微軟正黑體" panose="020B0604030504040204" pitchFamily="34" charset="-120"/>
                <a:hlinkClick r:id="rId2"/>
              </a:rPr>
              <a:t>非商業性</a:t>
            </a:r>
            <a:r>
              <a:rPr lang="en-US" altLang="zh-TW" dirty="0">
                <a:latin typeface="Times New Roman" panose="02020603050405020304" pitchFamily="18" charset="0"/>
                <a:ea typeface="微軟正黑體" panose="020B0604030504040204" pitchFamily="34" charset="-120"/>
                <a:hlinkClick r:id="rId2"/>
              </a:rPr>
              <a:t>-</a:t>
            </a:r>
            <a:r>
              <a:rPr lang="zh-TW" altLang="en-US" dirty="0">
                <a:latin typeface="Times New Roman" panose="02020603050405020304" pitchFamily="18" charset="0"/>
                <a:ea typeface="微軟正黑體" panose="020B0604030504040204" pitchFamily="34" charset="-120"/>
                <a:hlinkClick r:id="rId2"/>
              </a:rPr>
              <a:t>相同方式分享</a:t>
            </a:r>
            <a:r>
              <a:rPr lang="en-US" altLang="zh-TW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hlinkClick r:id="rId2"/>
              </a:rPr>
              <a:t>3.0</a:t>
            </a:r>
            <a:r>
              <a:rPr lang="zh-TW" altLang="en-US" dirty="0">
                <a:latin typeface="Times New Roman" panose="02020603050405020304" pitchFamily="18" charset="0"/>
                <a:ea typeface="微軟正黑體" panose="020B0604030504040204" pitchFamily="34" charset="-120"/>
                <a:hlinkClick r:id="rId2"/>
              </a:rPr>
              <a:t>台灣版</a:t>
            </a:r>
            <a:r>
              <a:rPr lang="zh-TW" altLang="en-US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授權</a:t>
            </a:r>
            <a:r>
              <a:rPr lang="zh-TW" altLang="en-US" dirty="0" smtClean="0">
                <a:latin typeface="Times New Roman" panose="02020603050405020304" pitchFamily="18" charset="0"/>
                <a:ea typeface="微軟正黑體" panose="020B0604030504040204" pitchFamily="34" charset="-120"/>
              </a:rPr>
              <a:t>釋出</a:t>
            </a:r>
            <a:endParaRPr lang="zh-TW" altLang="en-US" dirty="0">
              <a:latin typeface="Times New Roman" panose="02020603050405020304" pitchFamily="18" charset="0"/>
              <a:ea typeface="微軟正黑體" panose="020B0604030504040204" pitchFamily="34" charset="-12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147248" cy="1143000"/>
          </a:xfrm>
        </p:spPr>
        <p:txBody>
          <a:bodyPr/>
          <a:lstStyle/>
          <a:p>
            <a:pPr algn="ctr"/>
            <a:r>
              <a:rPr lang="zh-TW" altLang="en-US" dirty="0" smtClean="0">
                <a:solidFill>
                  <a:schemeClr val="tx1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藝術家的特質</a:t>
            </a:r>
            <a:endParaRPr lang="zh-TW" altLang="en-US" dirty="0">
              <a:solidFill>
                <a:schemeClr val="tx1"/>
              </a:solidFill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</p:txBody>
      </p:sp>
      <p:sp>
        <p:nvSpPr>
          <p:cNvPr id="6" name="內容版面配置區 5"/>
          <p:cNvSpPr>
            <a:spLocks noGrp="1"/>
          </p:cNvSpPr>
          <p:nvPr>
            <p:ph sz="half" idx="1"/>
          </p:nvPr>
        </p:nvSpPr>
        <p:spPr>
          <a:xfrm>
            <a:off x="551384" y="1600201"/>
            <a:ext cx="11031016" cy="4525963"/>
          </a:xfrm>
        </p:spPr>
        <p:txBody>
          <a:bodyPr>
            <a:normAutofit/>
          </a:bodyPr>
          <a:lstStyle/>
          <a:p>
            <a:r>
              <a:rPr lang="zh-TW" altLang="zh-TW" sz="3200" dirty="0" smtClean="0">
                <a:solidFill>
                  <a:schemeClr val="tx1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為什麼？</a:t>
            </a:r>
          </a:p>
          <a:p>
            <a:r>
              <a:rPr lang="zh-TW" altLang="zh-TW" sz="3200" dirty="0" smtClean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因為人為世界以人為主，沒有辦法契合那個原有的真實世界</a:t>
            </a:r>
            <a:r>
              <a:rPr lang="zh-TW" altLang="zh-TW" sz="3200" dirty="0" smtClean="0">
                <a:solidFill>
                  <a:schemeClr val="tx1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。</a:t>
            </a:r>
            <a:endParaRPr lang="en-US" altLang="zh-TW" sz="3200" dirty="0" smtClean="0">
              <a:solidFill>
                <a:schemeClr val="tx1"/>
              </a:solidFill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  <a:p>
            <a:endParaRPr lang="zh-TW" altLang="zh-TW" sz="3200" dirty="0" smtClean="0">
              <a:solidFill>
                <a:schemeClr val="tx1"/>
              </a:solidFill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  <a:p>
            <a:r>
              <a:rPr lang="zh-TW" altLang="zh-TW" sz="3200" dirty="0" smtClean="0">
                <a:solidFill>
                  <a:schemeClr val="tx1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藝術家天生具有一種直覺，看到真實，彰顯善良，發現美感，</a:t>
            </a:r>
            <a:r>
              <a:rPr lang="zh-TW" altLang="zh-TW" sz="3200" u="sng" dirty="0" smtClean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懂得如何運用情緒，並且能夠將日常經驗轉換成為永恆象徵</a:t>
            </a:r>
            <a:r>
              <a:rPr lang="zh-TW" altLang="zh-TW" sz="3200" dirty="0" smtClean="0">
                <a:solidFill>
                  <a:schemeClr val="tx1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。</a:t>
            </a:r>
            <a:endParaRPr lang="zh-TW" altLang="en-US" sz="3200" dirty="0">
              <a:solidFill>
                <a:schemeClr val="tx1"/>
              </a:solidFill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B4425-294A-4DED-B714-99A1C7078572}" type="slidenum">
              <a:rPr lang="zh-TW" altLang="en-US" smtClean="0"/>
              <a:pPr/>
              <a:t>10</a:t>
            </a:fld>
            <a:endParaRPr lang="zh-TW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1919536" y="2857500"/>
            <a:ext cx="8208912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zh-TW" dirty="0" smtClean="0">
                <a:solidFill>
                  <a:schemeClr val="tx1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這個「轉換」，是</a:t>
            </a:r>
            <a:r>
              <a:rPr lang="zh-TW" altLang="zh-TW" dirty="0" smtClean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藝術的核心價值</a:t>
            </a:r>
            <a:r>
              <a:rPr lang="zh-TW" altLang="zh-TW" dirty="0" smtClean="0">
                <a:solidFill>
                  <a:schemeClr val="tx1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，是創造力的來源，也是人類文明能夠進步的動力</a:t>
            </a:r>
            <a:br>
              <a:rPr lang="zh-TW" altLang="zh-TW" dirty="0" smtClean="0">
                <a:solidFill>
                  <a:schemeClr val="tx1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</a:br>
            <a:endParaRPr lang="zh-TW" altLang="en-US" dirty="0">
              <a:solidFill>
                <a:schemeClr val="tx1"/>
              </a:solidFill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B4425-294A-4DED-B714-99A1C7078572}" type="slidenum">
              <a:rPr lang="zh-TW" altLang="en-US" smtClean="0"/>
              <a:pPr/>
              <a:t>11</a:t>
            </a:fld>
            <a:endParaRPr lang="zh-TW" altLang="en-US"/>
          </a:p>
        </p:txBody>
      </p:sp>
      <p:sp>
        <p:nvSpPr>
          <p:cNvPr id="10" name="橢圓 9"/>
          <p:cNvSpPr/>
          <p:nvPr/>
        </p:nvSpPr>
        <p:spPr>
          <a:xfrm>
            <a:off x="5735960" y="5229200"/>
            <a:ext cx="1512168" cy="9361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solidFill>
                <a:srgbClr val="00B050"/>
              </a:solidFill>
            </a:endParaRPr>
          </a:p>
        </p:txBody>
      </p:sp>
      <p:sp>
        <p:nvSpPr>
          <p:cNvPr id="11" name="橢圓 10"/>
          <p:cNvSpPr/>
          <p:nvPr/>
        </p:nvSpPr>
        <p:spPr>
          <a:xfrm>
            <a:off x="7536160" y="3212976"/>
            <a:ext cx="792088" cy="50405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1981200" y="274638"/>
            <a:ext cx="7931224" cy="1143000"/>
          </a:xfrm>
        </p:spPr>
        <p:txBody>
          <a:bodyPr/>
          <a:lstStyle/>
          <a:p>
            <a:pPr algn="ctr"/>
            <a:r>
              <a:rPr lang="zh-TW" altLang="en-US" dirty="0" smtClean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創造力</a:t>
            </a:r>
            <a:r>
              <a:rPr lang="zh-TW" altLang="zh-TW" dirty="0" smtClean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就這麼來了！</a:t>
            </a:r>
            <a:endParaRPr lang="zh-TW" altLang="en-US" dirty="0">
              <a:solidFill>
                <a:srgbClr val="FF0000"/>
              </a:solidFill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</p:txBody>
      </p:sp>
      <p:sp>
        <p:nvSpPr>
          <p:cNvPr id="6" name="內容版面配置區 5"/>
          <p:cNvSpPr>
            <a:spLocks noGrp="1"/>
          </p:cNvSpPr>
          <p:nvPr>
            <p:ph sz="half" idx="1"/>
          </p:nvPr>
        </p:nvSpPr>
        <p:spPr>
          <a:xfrm>
            <a:off x="551384" y="1600201"/>
            <a:ext cx="11031016" cy="4525963"/>
          </a:xfrm>
        </p:spPr>
        <p:txBody>
          <a:bodyPr>
            <a:noAutofit/>
          </a:bodyPr>
          <a:lstStyle/>
          <a:p>
            <a:pPr>
              <a:spcBef>
                <a:spcPts val="768"/>
              </a:spcBef>
            </a:pPr>
            <a:r>
              <a:rPr lang="zh-TW" altLang="zh-TW" sz="3200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轉換日常經驗</a:t>
            </a:r>
            <a:r>
              <a:rPr lang="zh-TW" altLang="en-US" sz="3200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的</a:t>
            </a:r>
            <a:r>
              <a:rPr lang="zh-TW" altLang="zh-TW" sz="3200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能力，不是一般人具有的能力，而是一種超越的創造力。這種力量很特殊，因為</a:t>
            </a:r>
            <a:r>
              <a:rPr lang="zh-TW" altLang="zh-TW" sz="3200" u="sng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沒有人知道它是什麼</a:t>
            </a:r>
            <a:r>
              <a:rPr lang="zh-TW" altLang="zh-TW" sz="3200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，也</a:t>
            </a:r>
            <a:r>
              <a:rPr lang="zh-TW" altLang="zh-TW" sz="3200" u="sng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沒有人知道如何培育它</a:t>
            </a:r>
            <a:r>
              <a:rPr lang="zh-TW" altLang="zh-TW" sz="3200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，甚至</a:t>
            </a:r>
            <a:r>
              <a:rPr lang="zh-TW" altLang="zh-TW" sz="3200" u="sng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本人也不知道他</a:t>
            </a:r>
            <a:r>
              <a:rPr lang="en-US" altLang="zh-TW" sz="3200" u="sng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/</a:t>
            </a:r>
            <a:r>
              <a:rPr lang="zh-TW" altLang="zh-TW" sz="3200" u="sng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她何時能夠展現這種能力。</a:t>
            </a:r>
            <a:endParaRPr lang="zh-TW" altLang="en-US" sz="3200" u="sng" dirty="0"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B4425-294A-4DED-B714-99A1C7078572}" type="slidenum">
              <a:rPr lang="zh-TW" altLang="en-US" smtClean="0"/>
              <a:pPr/>
              <a:t>12</a:t>
            </a:fld>
            <a:endParaRPr lang="zh-TW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147248" cy="1143000"/>
          </a:xfrm>
        </p:spPr>
        <p:txBody>
          <a:bodyPr>
            <a:normAutofit/>
          </a:bodyPr>
          <a:lstStyle/>
          <a:p>
            <a:pPr algn="ctr"/>
            <a:r>
              <a:rPr lang="zh-TW" altLang="zh-TW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美學經驗的突顯</a:t>
            </a:r>
            <a:endParaRPr lang="zh-TW" altLang="en-US" dirty="0">
              <a:solidFill>
                <a:schemeClr val="tx1"/>
              </a:solidFill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</p:txBody>
      </p:sp>
      <p:sp>
        <p:nvSpPr>
          <p:cNvPr id="6" name="內容版面配置區 5"/>
          <p:cNvSpPr>
            <a:spLocks noGrp="1"/>
          </p:cNvSpPr>
          <p:nvPr>
            <p:ph sz="half" idx="1"/>
          </p:nvPr>
        </p:nvSpPr>
        <p:spPr>
          <a:xfrm>
            <a:off x="623392" y="1600201"/>
            <a:ext cx="10959008" cy="4525963"/>
          </a:xfrm>
        </p:spPr>
        <p:txBody>
          <a:bodyPr>
            <a:noAutofit/>
          </a:bodyPr>
          <a:lstStyle/>
          <a:p>
            <a:r>
              <a:rPr lang="zh-TW" altLang="zh-TW" sz="3200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哲學家則認為，這個「轉換」的過程中，突顯出美學的經驗。</a:t>
            </a:r>
            <a:endParaRPr lang="en-US" altLang="zh-TW" sz="3200" dirty="0"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  <a:p>
            <a:r>
              <a:rPr lang="zh-TW" altLang="zh-TW" sz="3200" dirty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什麼是美學經驗？</a:t>
            </a:r>
          </a:p>
          <a:p>
            <a:r>
              <a:rPr lang="zh-TW" altLang="zh-TW" sz="3200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美學經驗來自美感。</a:t>
            </a:r>
          </a:p>
          <a:p>
            <a:r>
              <a:rPr lang="zh-TW" altLang="zh-TW" sz="3200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美感是人</a:t>
            </a:r>
            <a:r>
              <a:rPr lang="zh-TW" altLang="zh-TW" sz="3200" dirty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對於內外世界賦予的讚賞</a:t>
            </a:r>
            <a:r>
              <a:rPr lang="zh-TW" altLang="zh-TW" sz="3200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。</a:t>
            </a:r>
            <a:endParaRPr lang="zh-TW" altLang="en-US" sz="3200" dirty="0"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B4425-294A-4DED-B714-99A1C7078572}" type="slidenum">
              <a:rPr lang="zh-TW" altLang="en-US" smtClean="0"/>
              <a:pPr/>
              <a:t>13</a:t>
            </a:fld>
            <a:endParaRPr lang="zh-TW" alt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zh-TW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個人的，還是客觀的？</a:t>
            </a:r>
            <a:endParaRPr lang="zh-TW" altLang="en-US" sz="4000" dirty="0">
              <a:solidFill>
                <a:schemeClr val="tx1"/>
              </a:solidFill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</p:txBody>
      </p:sp>
      <p:sp>
        <p:nvSpPr>
          <p:cNvPr id="6" name="內容版面配置區 5"/>
          <p:cNvSpPr>
            <a:spLocks noGrp="1"/>
          </p:cNvSpPr>
          <p:nvPr>
            <p:ph sz="half" idx="1"/>
          </p:nvPr>
        </p:nvSpPr>
        <p:spPr>
          <a:xfrm>
            <a:off x="609600" y="1556793"/>
            <a:ext cx="10972800" cy="4525963"/>
          </a:xfrm>
        </p:spPr>
        <p:txBody>
          <a:bodyPr>
            <a:noAutofit/>
          </a:bodyPr>
          <a:lstStyle/>
          <a:p>
            <a:r>
              <a:rPr lang="zh-TW" altLang="zh-TW" sz="3200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這個說法很好，但它有個問題，</a:t>
            </a:r>
            <a:r>
              <a:rPr lang="zh-TW" altLang="zh-TW" sz="3200" u="sng" dirty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這個讚賞是個人的，還是客觀的？</a:t>
            </a:r>
          </a:p>
          <a:p>
            <a:r>
              <a:rPr lang="zh-TW" altLang="zh-TW" sz="3200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如果是個人的，那麼因為品味事物的感覺，因人而異。因人而異</a:t>
            </a:r>
            <a:r>
              <a:rPr lang="zh-TW" altLang="en-US" sz="3200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的問題</a:t>
            </a:r>
            <a:r>
              <a:rPr lang="zh-TW" altLang="zh-TW" sz="3200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，不是不好，而是</a:t>
            </a:r>
            <a:r>
              <a:rPr lang="zh-TW" altLang="zh-TW" sz="3200" dirty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有可能</a:t>
            </a:r>
            <a:r>
              <a:rPr lang="zh-TW" altLang="en-US" sz="3200" dirty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不被</a:t>
            </a:r>
            <a:r>
              <a:rPr lang="zh-TW" altLang="zh-TW" sz="3200" dirty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理解</a:t>
            </a:r>
            <a:r>
              <a:rPr lang="zh-TW" altLang="zh-TW" sz="3200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。</a:t>
            </a:r>
            <a:endParaRPr lang="zh-TW" altLang="en-US" sz="3200" dirty="0"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B4425-294A-4DED-B714-99A1C7078572}" type="slidenum">
              <a:rPr lang="zh-TW" altLang="en-US" smtClean="0"/>
              <a:pPr/>
              <a:t>14</a:t>
            </a:fld>
            <a:endParaRPr lang="zh-TW" alt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1981200" y="274638"/>
            <a:ext cx="7859216" cy="1143000"/>
          </a:xfrm>
        </p:spPr>
        <p:txBody>
          <a:bodyPr>
            <a:normAutofit/>
          </a:bodyPr>
          <a:lstStyle/>
          <a:p>
            <a:pPr algn="ctr"/>
            <a:r>
              <a:rPr lang="zh-TW" altLang="zh-TW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不能被理解的美感</a:t>
            </a:r>
            <a:endParaRPr lang="zh-TW" altLang="en-US" sz="4000" dirty="0">
              <a:solidFill>
                <a:schemeClr val="tx1"/>
              </a:solidFill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</p:txBody>
      </p:sp>
      <p:sp>
        <p:nvSpPr>
          <p:cNvPr id="6" name="內容版面配置區 5"/>
          <p:cNvSpPr>
            <a:spLocks noGrp="1"/>
          </p:cNvSpPr>
          <p:nvPr>
            <p:ph sz="half" idx="1"/>
          </p:nvPr>
        </p:nvSpPr>
        <p:spPr>
          <a:xfrm>
            <a:off x="551384" y="1600201"/>
            <a:ext cx="11031016" cy="4525963"/>
          </a:xfrm>
        </p:spPr>
        <p:txBody>
          <a:bodyPr>
            <a:noAutofit/>
          </a:bodyPr>
          <a:lstStyle/>
          <a:p>
            <a:r>
              <a:rPr lang="zh-TW" altLang="zh-TW" sz="3200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不能被理解的美感，是獨特的，需要透過時間的轉換，凸顯美感經驗的價值。</a:t>
            </a:r>
            <a:endParaRPr lang="en-US" altLang="zh-TW" sz="3200" dirty="0"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  <a:p>
            <a:r>
              <a:rPr lang="zh-TW" altLang="zh-TW" sz="3200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因此，</a:t>
            </a:r>
            <a:r>
              <a:rPr lang="zh-TW" altLang="zh-TW" sz="3200" dirty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美感必須是客觀的，至少包含一定的客觀屬性</a:t>
            </a:r>
            <a:r>
              <a:rPr lang="zh-TW" altLang="en-US" sz="3200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，</a:t>
            </a:r>
            <a:r>
              <a:rPr lang="zh-TW" altLang="en-US" sz="3200" u="sng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讓時間證明美感浮現的可能</a:t>
            </a:r>
            <a:r>
              <a:rPr lang="zh-TW" altLang="zh-TW" sz="3200" u="sng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。</a:t>
            </a:r>
            <a:endParaRPr lang="zh-TW" altLang="en-US" sz="3200" u="sng" dirty="0"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B4425-294A-4DED-B714-99A1C7078572}" type="slidenum">
              <a:rPr lang="zh-TW" altLang="en-US" smtClean="0"/>
              <a:pPr/>
              <a:t>15</a:t>
            </a:fld>
            <a:endParaRPr lang="zh-TW" alt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zh-TW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客觀美感</a:t>
            </a:r>
            <a:r>
              <a:rPr lang="zh-TW" altLang="en-US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的</a:t>
            </a:r>
            <a:r>
              <a:rPr lang="zh-TW" altLang="zh-TW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自然浮現</a:t>
            </a:r>
            <a:endParaRPr lang="zh-TW" altLang="en-US" sz="4000" dirty="0">
              <a:solidFill>
                <a:schemeClr val="tx1"/>
              </a:solidFill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</p:txBody>
      </p:sp>
      <p:sp>
        <p:nvSpPr>
          <p:cNvPr id="6" name="內容版面配置區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zh-TW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這個客觀認知是自然而然的，不是勉強的</a:t>
            </a:r>
            <a:r>
              <a:rPr lang="zh-TW" altLang="en-US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。</a:t>
            </a:r>
            <a:endParaRPr lang="en-US" altLang="zh-TW" dirty="0"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  <a:p>
            <a:r>
              <a:rPr lang="zh-TW" altLang="zh-TW" dirty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所以</a:t>
            </a:r>
            <a:r>
              <a:rPr lang="zh-TW" altLang="en-US" dirty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，</a:t>
            </a:r>
            <a:r>
              <a:rPr lang="zh-TW" altLang="zh-TW" dirty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真實</a:t>
            </a:r>
            <a:r>
              <a:rPr lang="zh-TW" altLang="en-US" dirty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就假不了，</a:t>
            </a:r>
            <a:r>
              <a:rPr lang="zh-TW" altLang="zh-TW" dirty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而承認真實，就是善良</a:t>
            </a:r>
            <a:r>
              <a:rPr lang="zh-TW" altLang="zh-TW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。</a:t>
            </a:r>
            <a:endParaRPr lang="en-US" altLang="zh-TW" dirty="0"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  <a:p>
            <a:r>
              <a:rPr lang="zh-TW" altLang="zh-TW" u="sng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換言之，即使任何美感的客觀屬性在一開始並不明確，但一段時間後，熟悉這個讚賞的判斷時，客觀的美感會自然浮現出來。</a:t>
            </a:r>
            <a:endParaRPr lang="zh-TW" altLang="en-US" u="sng" dirty="0"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B4425-294A-4DED-B714-99A1C7078572}" type="slidenum">
              <a:rPr lang="zh-TW" altLang="en-US" smtClean="0"/>
              <a:pPr/>
              <a:t>16</a:t>
            </a:fld>
            <a:endParaRPr lang="zh-TW" alt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003232" cy="1143000"/>
          </a:xfrm>
        </p:spPr>
        <p:txBody>
          <a:bodyPr>
            <a:normAutofit/>
          </a:bodyPr>
          <a:lstStyle/>
          <a:p>
            <a:pPr algn="ctr"/>
            <a:r>
              <a:rPr lang="zh-TW" altLang="zh-TW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自然而然的客觀認知</a:t>
            </a:r>
            <a:endParaRPr lang="zh-TW" altLang="en-US" sz="4000" dirty="0">
              <a:solidFill>
                <a:schemeClr val="tx1"/>
              </a:solidFill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</p:txBody>
      </p:sp>
      <p:sp>
        <p:nvSpPr>
          <p:cNvPr id="6" name="內容版面配置區 5"/>
          <p:cNvSpPr>
            <a:spLocks noGrp="1"/>
          </p:cNvSpPr>
          <p:nvPr>
            <p:ph sz="half" idx="1"/>
          </p:nvPr>
        </p:nvSpPr>
        <p:spPr>
          <a:xfrm>
            <a:off x="551384" y="1600201"/>
            <a:ext cx="11031016" cy="4525963"/>
          </a:xfrm>
        </p:spPr>
        <p:txBody>
          <a:bodyPr>
            <a:noAutofit/>
          </a:bodyPr>
          <a:lstStyle/>
          <a:p>
            <a:r>
              <a:rPr lang="zh-TW" altLang="zh-TW" sz="3200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其實，這種自然而然的客觀認知，正是所有美感判斷所期待的。 </a:t>
            </a:r>
          </a:p>
          <a:p>
            <a:r>
              <a:rPr lang="zh-TW" altLang="zh-TW" sz="3200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如果某人做出判斷，立刻期待他人的理解，而且立即被他人說出來，活像這是個有標準答案的問題，</a:t>
            </a:r>
            <a:r>
              <a:rPr lang="zh-TW" altLang="zh-TW" sz="3200" u="sng" dirty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那麼這不會是藝術家希望發生的事。</a:t>
            </a:r>
            <a:endParaRPr lang="zh-TW" altLang="en-US" sz="3200" u="sng" dirty="0">
              <a:solidFill>
                <a:srgbClr val="FF0000"/>
              </a:solidFill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B4425-294A-4DED-B714-99A1C7078572}" type="slidenum">
              <a:rPr lang="zh-TW" altLang="en-US" smtClean="0"/>
              <a:pPr/>
              <a:t>17</a:t>
            </a:fld>
            <a:endParaRPr lang="zh-TW" alt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zh-TW" dirty="0" smtClean="0">
                <a:solidFill>
                  <a:schemeClr val="tx1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個人與宇宙的結合</a:t>
            </a:r>
            <a:endParaRPr lang="zh-TW" altLang="en-US" dirty="0">
              <a:solidFill>
                <a:schemeClr val="tx1"/>
              </a:solidFill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</p:txBody>
      </p:sp>
      <p:sp>
        <p:nvSpPr>
          <p:cNvPr id="6" name="內容版面配置區 5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10972800" cy="4525963"/>
          </a:xfrm>
        </p:spPr>
        <p:txBody>
          <a:bodyPr>
            <a:noAutofit/>
          </a:bodyPr>
          <a:lstStyle/>
          <a:p>
            <a:r>
              <a:rPr lang="zh-TW" altLang="zh-TW" sz="3200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一件事物的美感判斷，不是眼前所看到的，而正好相反，</a:t>
            </a:r>
            <a:r>
              <a:rPr lang="zh-TW" altLang="zh-TW" sz="3200" dirty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是眼前所看不到的</a:t>
            </a:r>
            <a:r>
              <a:rPr lang="zh-TW" altLang="zh-TW" sz="3200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。 </a:t>
            </a:r>
          </a:p>
          <a:p>
            <a:r>
              <a:rPr lang="zh-TW" altLang="zh-TW" sz="3200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那麼，這位藝術家的美感從何而來的呢？ </a:t>
            </a:r>
          </a:p>
          <a:p>
            <a:r>
              <a:rPr lang="zh-TW" altLang="zh-TW" sz="3200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答案是很哲學的，就是：「</a:t>
            </a:r>
            <a:r>
              <a:rPr lang="zh-TW" altLang="zh-TW" sz="3200" u="sng" dirty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個人與宇宙的結合</a:t>
            </a:r>
            <a:r>
              <a:rPr lang="zh-TW" altLang="zh-TW" sz="3200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」。</a:t>
            </a:r>
            <a:endParaRPr lang="zh-TW" altLang="en-US" sz="3200" dirty="0"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B4425-294A-4DED-B714-99A1C7078572}" type="slidenum">
              <a:rPr lang="zh-TW" altLang="en-US" smtClean="0"/>
              <a:pPr/>
              <a:t>18</a:t>
            </a:fld>
            <a:endParaRPr lang="zh-TW" alt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1981200" y="274638"/>
            <a:ext cx="7931224" cy="1143000"/>
          </a:xfrm>
        </p:spPr>
        <p:txBody>
          <a:bodyPr>
            <a:normAutofit/>
          </a:bodyPr>
          <a:lstStyle/>
          <a:p>
            <a:pPr algn="ctr"/>
            <a:r>
              <a:rPr lang="zh-TW" altLang="zh-TW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藝術家比較特殊</a:t>
            </a:r>
            <a:r>
              <a:rPr lang="zh-TW" altLang="en-US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！</a:t>
            </a:r>
            <a:endParaRPr lang="zh-TW" altLang="en-US" sz="4000" dirty="0">
              <a:solidFill>
                <a:schemeClr val="tx1"/>
              </a:solidFill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</p:txBody>
      </p:sp>
      <p:sp>
        <p:nvSpPr>
          <p:cNvPr id="6" name="內容版面配置區 5"/>
          <p:cNvSpPr>
            <a:spLocks noGrp="1"/>
          </p:cNvSpPr>
          <p:nvPr>
            <p:ph sz="half" idx="1"/>
          </p:nvPr>
        </p:nvSpPr>
        <p:spPr>
          <a:xfrm>
            <a:off x="623392" y="1600201"/>
            <a:ext cx="10959008" cy="4525963"/>
          </a:xfrm>
        </p:spPr>
        <p:txBody>
          <a:bodyPr>
            <a:normAutofit/>
          </a:bodyPr>
          <a:lstStyle/>
          <a:p>
            <a:r>
              <a:rPr lang="zh-TW" altLang="zh-TW" sz="3200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或許你無法置信，這個美感判斷來自於個人與宇宙的結合。這是可能的嗎？</a:t>
            </a:r>
          </a:p>
          <a:p>
            <a:r>
              <a:rPr lang="zh-TW" altLang="zh-TW" sz="3200" dirty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這不但是可能的，而且還是我們在日常生活當中，司空見慣的</a:t>
            </a:r>
            <a:r>
              <a:rPr lang="zh-TW" altLang="zh-TW" sz="3200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；只是藝術家比較特殊而已。</a:t>
            </a:r>
            <a:endParaRPr lang="zh-TW" altLang="en-US" sz="3200" dirty="0"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B4425-294A-4DED-B714-99A1C7078572}" type="slidenum">
              <a:rPr lang="zh-TW" altLang="en-US" smtClean="0"/>
              <a:pPr/>
              <a:t>19</a:t>
            </a:fld>
            <a:endParaRPr lang="zh-TW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1981200" y="2857500"/>
            <a:ext cx="8003232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zh-TW" dirty="0" smtClean="0">
                <a:solidFill>
                  <a:schemeClr val="tx1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藝術與哲學的關係，在於它們都致力於「</a:t>
            </a:r>
            <a:r>
              <a:rPr lang="zh-TW" altLang="zh-TW" dirty="0" smtClean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重新看見世界</a:t>
            </a:r>
            <a:r>
              <a:rPr lang="zh-TW" altLang="zh-TW" dirty="0" smtClean="0">
                <a:solidFill>
                  <a:schemeClr val="tx1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」。</a:t>
            </a:r>
            <a:endParaRPr lang="zh-TW" altLang="en-US" dirty="0">
              <a:solidFill>
                <a:schemeClr val="tx1"/>
              </a:solidFill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B4425-294A-4DED-B714-99A1C7078572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zh-TW" dirty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理性的「看」</a:t>
            </a:r>
            <a:endParaRPr lang="zh-TW" altLang="en-US" dirty="0">
              <a:solidFill>
                <a:srgbClr val="FF0000"/>
              </a:solidFill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10972800" cy="4525963"/>
          </a:xfrm>
        </p:spPr>
        <p:txBody>
          <a:bodyPr>
            <a:noAutofit/>
          </a:bodyPr>
          <a:lstStyle/>
          <a:p>
            <a:r>
              <a:rPr lang="zh-TW" altLang="zh-TW" sz="3200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我</a:t>
            </a:r>
            <a:r>
              <a:rPr lang="zh-TW" altLang="en-US" sz="3200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不是</a:t>
            </a:r>
            <a:r>
              <a:rPr lang="zh-TW" altLang="zh-TW" sz="3200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藝術家，</a:t>
            </a:r>
            <a:r>
              <a:rPr lang="zh-TW" altLang="en-US" sz="3200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但我有</a:t>
            </a:r>
            <a:r>
              <a:rPr lang="zh-TW" altLang="zh-TW" sz="3200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察覺外在世界的</a:t>
            </a:r>
            <a:r>
              <a:rPr lang="zh-TW" altLang="en-US" sz="3200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能力</a:t>
            </a:r>
            <a:r>
              <a:rPr lang="zh-TW" altLang="zh-TW" sz="3200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。</a:t>
            </a:r>
            <a:endParaRPr lang="en-US" altLang="zh-TW" sz="3200" dirty="0"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  <a:p>
            <a:r>
              <a:rPr lang="zh-TW" altLang="zh-TW" sz="3200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我在阿里山，看到一棵大樹。如果我是木材商人，那我看到的是價值與用處！我會只看到這棵樹，它的用處。還有，這麼「看」，是理性的！</a:t>
            </a:r>
            <a:endParaRPr lang="zh-TW" altLang="en-US" sz="3200" dirty="0"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B4425-294A-4DED-B714-99A1C7078572}" type="slidenum">
              <a:rPr lang="zh-TW" altLang="en-US" smtClean="0"/>
              <a:pPr/>
              <a:t>20</a:t>
            </a:fld>
            <a:endParaRPr lang="zh-TW" alt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zh-TW" dirty="0" smtClean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藝術家從感性體驗</a:t>
            </a:r>
            <a:r>
              <a:rPr lang="zh-TW" altLang="en-US" dirty="0" smtClean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世界</a:t>
            </a:r>
            <a:endParaRPr lang="zh-TW" altLang="en-US" dirty="0">
              <a:solidFill>
                <a:srgbClr val="FF0000"/>
              </a:solidFill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10972800" cy="4525963"/>
          </a:xfrm>
        </p:spPr>
        <p:txBody>
          <a:bodyPr>
            <a:normAutofit/>
          </a:bodyPr>
          <a:lstStyle/>
          <a:p>
            <a:r>
              <a:rPr lang="zh-TW" altLang="zh-TW" dirty="0" smtClean="0">
                <a:solidFill>
                  <a:schemeClr val="tx1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藝術家不會這麼「看」，因為這是沒有創意的看法，而是所有生意人的看法。</a:t>
            </a:r>
          </a:p>
          <a:p>
            <a:r>
              <a:rPr lang="zh-TW" altLang="zh-TW" dirty="0" smtClean="0">
                <a:solidFill>
                  <a:schemeClr val="tx1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在當代社會中，生意人展示一種科學理性。藝術家呢？</a:t>
            </a:r>
          </a:p>
          <a:p>
            <a:r>
              <a:rPr lang="zh-TW" altLang="zh-TW" dirty="0" smtClean="0">
                <a:solidFill>
                  <a:schemeClr val="tx1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藝術家不會從任何理性的態度看待一棵樹，而會從感性的體驗，欣賞這棵樹與阿里山的結合。</a:t>
            </a:r>
            <a:endParaRPr lang="zh-TW" altLang="en-US" dirty="0">
              <a:solidFill>
                <a:schemeClr val="tx1"/>
              </a:solidFill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B4425-294A-4DED-B714-99A1C7078572}" type="slidenum">
              <a:rPr lang="zh-TW" altLang="en-US" smtClean="0"/>
              <a:pPr/>
              <a:t>21</a:t>
            </a:fld>
            <a:endParaRPr lang="zh-TW" alt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zh-TW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與萬物融</a:t>
            </a:r>
            <a:r>
              <a:rPr lang="zh-TW" altLang="en-US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為</a:t>
            </a:r>
            <a:r>
              <a:rPr lang="zh-TW" altLang="zh-TW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一體</a:t>
            </a:r>
            <a:r>
              <a:rPr lang="zh-TW" altLang="en-US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！</a:t>
            </a:r>
            <a:endParaRPr lang="zh-TW" altLang="en-US" sz="4000" dirty="0">
              <a:solidFill>
                <a:schemeClr val="tx1"/>
              </a:solidFill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10972800" cy="4525963"/>
          </a:xfrm>
        </p:spPr>
        <p:txBody>
          <a:bodyPr>
            <a:normAutofit/>
          </a:bodyPr>
          <a:lstStyle/>
          <a:p>
            <a:r>
              <a:rPr lang="zh-TW" altLang="zh-TW" sz="3600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這個結合不會停在阿里山，因為阿里山在天際之間。阿里山不是脫離背景的「個體」，而是</a:t>
            </a:r>
            <a:r>
              <a:rPr lang="zh-TW" altLang="zh-TW" sz="3600" dirty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與萬物融</a:t>
            </a:r>
            <a:r>
              <a:rPr lang="zh-TW" altLang="en-US" sz="3600" dirty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為</a:t>
            </a:r>
            <a:r>
              <a:rPr lang="zh-TW" altLang="zh-TW" sz="3600" dirty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一體的部分</a:t>
            </a:r>
            <a:r>
              <a:rPr lang="zh-TW" altLang="zh-TW" sz="3600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。</a:t>
            </a:r>
            <a:endParaRPr lang="zh-TW" altLang="en-US" sz="3600" dirty="0"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B4425-294A-4DED-B714-99A1C7078572}" type="slidenum">
              <a:rPr lang="zh-TW" altLang="en-US" smtClean="0"/>
              <a:pPr/>
              <a:t>22</a:t>
            </a:fld>
            <a:endParaRPr lang="zh-TW" alt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147248" cy="1143000"/>
          </a:xfrm>
        </p:spPr>
        <p:txBody>
          <a:bodyPr>
            <a:normAutofit/>
          </a:bodyPr>
          <a:lstStyle/>
          <a:p>
            <a:pPr algn="ctr"/>
            <a:r>
              <a:rPr lang="zh-TW" altLang="zh-TW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作品呈現當下無法察覺的感覺，</a:t>
            </a:r>
            <a:endParaRPr lang="zh-TW" altLang="en-US" sz="4000" dirty="0">
              <a:solidFill>
                <a:schemeClr val="tx1"/>
              </a:solidFill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23392" y="1600201"/>
            <a:ext cx="10959008" cy="4525963"/>
          </a:xfrm>
        </p:spPr>
        <p:txBody>
          <a:bodyPr>
            <a:noAutofit/>
          </a:bodyPr>
          <a:lstStyle/>
          <a:p>
            <a:r>
              <a:rPr lang="zh-TW" altLang="zh-TW" sz="3200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藝術家會想盡一切辦法，將對於自然的感覺加以轉換，再配合創意，讓感覺成為整體的部分，然後提出</a:t>
            </a:r>
            <a:r>
              <a:rPr lang="zh-TW" altLang="zh-TW" sz="3200" dirty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作品，呈現當下無法察覺的感覺</a:t>
            </a:r>
            <a:r>
              <a:rPr lang="zh-TW" altLang="zh-TW" sz="3200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，或是「還原」，被科學的功利理性所污染的自然感覺。</a:t>
            </a:r>
            <a:endParaRPr lang="zh-TW" altLang="en-US" sz="3200" dirty="0"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B4425-294A-4DED-B714-99A1C7078572}" type="slidenum">
              <a:rPr lang="zh-TW" altLang="en-US" smtClean="0"/>
              <a:pPr/>
              <a:t>23</a:t>
            </a:fld>
            <a:endParaRPr lang="zh-TW" alt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zh-TW" dirty="0" smtClean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功利思維</a:t>
            </a:r>
            <a:r>
              <a:rPr lang="zh-TW" altLang="en-US" dirty="0" smtClean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破壞</a:t>
            </a:r>
            <a:r>
              <a:rPr lang="zh-TW" altLang="zh-TW" dirty="0" smtClean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美感</a:t>
            </a:r>
            <a:endParaRPr lang="zh-TW" altLang="en-US" dirty="0">
              <a:solidFill>
                <a:srgbClr val="FF0000"/>
              </a:solidFill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10972800" cy="4525963"/>
          </a:xfrm>
        </p:spPr>
        <p:txBody>
          <a:bodyPr>
            <a:noAutofit/>
          </a:bodyPr>
          <a:lstStyle/>
          <a:p>
            <a:r>
              <a:rPr lang="zh-TW" altLang="zh-TW" sz="3200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請注意，功利思維一直是對於美學經驗的殺手！但是，這種思維確有一項優勢，就是實際！</a:t>
            </a:r>
            <a:endParaRPr lang="en-US" altLang="zh-TW" sz="3200" dirty="0"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  <a:p>
            <a:r>
              <a:rPr lang="zh-TW" altLang="zh-TW" sz="3200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功利思維，讓我們蒙蔽於庸俗化的過程，導致美感盡失，也造成我們懷古的思鄉情緒，更讓真實的經驗變得無處安位！</a:t>
            </a:r>
            <a:endParaRPr lang="zh-TW" altLang="en-US" sz="3200" dirty="0"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B4425-294A-4DED-B714-99A1C7078572}" type="slidenum">
              <a:rPr lang="zh-TW" altLang="en-US" smtClean="0"/>
              <a:pPr/>
              <a:t>24</a:t>
            </a:fld>
            <a:endParaRPr lang="zh-TW" alt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zh-TW" dirty="0" smtClean="0">
                <a:solidFill>
                  <a:schemeClr val="tx1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天生不耐俗的藝術家</a:t>
            </a:r>
            <a:endParaRPr lang="zh-TW" altLang="en-US" dirty="0">
              <a:solidFill>
                <a:schemeClr val="tx1"/>
              </a:solidFill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zh-TW" dirty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藝術家就是天生不耐俗的人</a:t>
            </a:r>
            <a:r>
              <a:rPr lang="zh-TW" altLang="zh-TW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，卻需要透過創造</a:t>
            </a:r>
            <a:r>
              <a:rPr lang="zh-TW" altLang="en-US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，</a:t>
            </a:r>
            <a:r>
              <a:rPr lang="zh-TW" altLang="zh-TW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在時間的流逝中，</a:t>
            </a:r>
            <a:r>
              <a:rPr lang="zh-TW" altLang="zh-TW" dirty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將他們發現出來的「蒙蔽經驗」，轉換為「真實經驗」</a:t>
            </a:r>
            <a:r>
              <a:rPr lang="zh-TW" altLang="zh-TW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。</a:t>
            </a:r>
          </a:p>
          <a:p>
            <a:r>
              <a:rPr lang="zh-TW" altLang="zh-TW" u="sng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這並不是感覺的真實，而是與萬物結為一體的真實！</a:t>
            </a:r>
            <a:endParaRPr lang="zh-TW" altLang="en-US" u="sng" dirty="0"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B4425-294A-4DED-B714-99A1C7078572}" type="slidenum">
              <a:rPr lang="zh-TW" altLang="en-US" smtClean="0"/>
              <a:pPr/>
              <a:t>25</a:t>
            </a:fld>
            <a:endParaRPr lang="zh-TW" alt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7859216" cy="1143000"/>
          </a:xfrm>
        </p:spPr>
        <p:txBody>
          <a:bodyPr/>
          <a:lstStyle/>
          <a:p>
            <a:pPr algn="ctr"/>
            <a:r>
              <a:rPr lang="zh-TW" altLang="en-US" dirty="0" smtClean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人超越自我的價值</a:t>
            </a:r>
            <a:endParaRPr lang="zh-TW" altLang="en-US" dirty="0">
              <a:solidFill>
                <a:srgbClr val="FF0000"/>
              </a:solidFill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23392" y="1600201"/>
            <a:ext cx="10959008" cy="4525963"/>
          </a:xfrm>
        </p:spPr>
        <p:txBody>
          <a:bodyPr>
            <a:normAutofit/>
          </a:bodyPr>
          <a:lstStyle/>
          <a:p>
            <a:r>
              <a:rPr lang="zh-TW" altLang="zh-TW" sz="3200" dirty="0" smtClean="0">
                <a:solidFill>
                  <a:schemeClr val="tx1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這種經驗，超出一般感覺，與萬物結為一體，</a:t>
            </a:r>
            <a:r>
              <a:rPr lang="zh-TW" altLang="zh-TW" sz="3200" u="sng" dirty="0" smtClean="0">
                <a:solidFill>
                  <a:schemeClr val="tx1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讓我們看到真正的感覺，</a:t>
            </a:r>
            <a:r>
              <a:rPr lang="zh-TW" altLang="zh-TW" sz="3200" dirty="0" smtClean="0">
                <a:solidFill>
                  <a:schemeClr val="tx1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那種</a:t>
            </a:r>
            <a:r>
              <a:rPr lang="zh-TW" altLang="en-US" sz="3200" dirty="0" smtClean="0">
                <a:solidFill>
                  <a:schemeClr val="tx1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不受</a:t>
            </a:r>
            <a:r>
              <a:rPr lang="zh-TW" altLang="zh-TW" sz="3200" dirty="0" smtClean="0">
                <a:solidFill>
                  <a:schemeClr val="tx1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功利思想所干擾的感覺。 </a:t>
            </a:r>
          </a:p>
          <a:p>
            <a:r>
              <a:rPr lang="zh-TW" altLang="zh-TW" sz="3200" dirty="0" smtClean="0">
                <a:solidFill>
                  <a:schemeClr val="tx1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這種感覺很像是個人的存在。</a:t>
            </a:r>
            <a:endParaRPr lang="en-US" altLang="zh-TW" sz="3200" dirty="0" smtClean="0">
              <a:solidFill>
                <a:schemeClr val="tx1"/>
              </a:solidFill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  <a:p>
            <a:r>
              <a:rPr lang="zh-TW" altLang="zh-TW" sz="3200" u="sng" dirty="0" smtClean="0">
                <a:solidFill>
                  <a:schemeClr val="tx1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一個人的存在，若不能超越自我，則是</a:t>
            </a:r>
            <a:r>
              <a:rPr lang="zh-TW" altLang="zh-TW" sz="3200" u="sng" dirty="0" smtClean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一個</a:t>
            </a:r>
            <a:r>
              <a:rPr lang="zh-TW" altLang="en-US" sz="3200" u="sng" dirty="0" smtClean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簡單</a:t>
            </a:r>
            <a:r>
              <a:rPr lang="zh-TW" altLang="zh-TW" sz="3200" u="sng" dirty="0" smtClean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的個體，無以完整</a:t>
            </a:r>
            <a:r>
              <a:rPr lang="zh-TW" altLang="zh-TW" sz="3200" dirty="0" smtClean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。</a:t>
            </a:r>
            <a:endParaRPr lang="zh-TW" altLang="en-US" sz="3200" dirty="0">
              <a:solidFill>
                <a:srgbClr val="FF0000"/>
              </a:solidFill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B4425-294A-4DED-B714-99A1C7078572}" type="slidenum">
              <a:rPr lang="zh-TW" altLang="en-US" smtClean="0"/>
              <a:pPr/>
              <a:t>26</a:t>
            </a:fld>
            <a:endParaRPr lang="zh-TW" alt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zh-TW" dirty="0" smtClean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藝術家追求超越的執著</a:t>
            </a:r>
            <a:endParaRPr lang="zh-TW" altLang="en-US" dirty="0">
              <a:solidFill>
                <a:srgbClr val="FF0000"/>
              </a:solidFill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10972800" cy="4525963"/>
          </a:xfrm>
        </p:spPr>
        <p:txBody>
          <a:bodyPr>
            <a:normAutofit/>
          </a:bodyPr>
          <a:lstStyle/>
          <a:p>
            <a:r>
              <a:rPr lang="zh-TW" altLang="zh-TW" sz="3200" dirty="0" smtClean="0">
                <a:solidFill>
                  <a:schemeClr val="tx1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完整的個人，就必須依賴其成長的社群，讓德性受到啟發，在充滿情感的家庭中，得到豐富的可能。</a:t>
            </a:r>
          </a:p>
          <a:p>
            <a:r>
              <a:rPr lang="zh-TW" altLang="zh-TW" sz="3200" dirty="0" smtClean="0">
                <a:solidFill>
                  <a:schemeClr val="tx1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我們對於家庭充滿了愛的感覺，就像是藝術家在追求超越的執著，沒有人會否定這是重要的。</a:t>
            </a:r>
            <a:endParaRPr lang="en-US" altLang="zh-TW" sz="3200" dirty="0" smtClean="0">
              <a:solidFill>
                <a:schemeClr val="tx1"/>
              </a:solidFill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  <a:p>
            <a:r>
              <a:rPr lang="zh-TW" altLang="zh-TW" sz="3200" dirty="0" smtClean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這不是科學理性可以壓制的。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B4425-294A-4DED-B714-99A1C7078572}" type="slidenum">
              <a:rPr lang="zh-TW" altLang="en-US" smtClean="0"/>
              <a:pPr/>
              <a:t>27</a:t>
            </a:fld>
            <a:endParaRPr lang="zh-TW" alt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2207146"/>
            <a:ext cx="10972800" cy="2443708"/>
          </a:xfrm>
        </p:spPr>
        <p:txBody>
          <a:bodyPr>
            <a:noAutofit/>
          </a:bodyPr>
          <a:lstStyle/>
          <a:p>
            <a:pPr algn="ctr"/>
            <a:r>
              <a:rPr lang="zh-TW" altLang="zh-TW" sz="3600" dirty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什麼人可以突破科學理性對於人性的壓制呢？ </a:t>
            </a:r>
            <a:r>
              <a:rPr lang="en-US" altLang="zh-TW" sz="3600" dirty="0" smtClean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/>
            </a:r>
            <a:br>
              <a:rPr lang="en-US" altLang="zh-TW" sz="3600" dirty="0" smtClean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</a:br>
            <a:r>
              <a:rPr lang="en-US" altLang="zh-TW" sz="3600" dirty="0" smtClean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/>
            </a:r>
            <a:br>
              <a:rPr lang="en-US" altLang="zh-TW" sz="3600" dirty="0" smtClean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</a:br>
            <a:r>
              <a:rPr lang="zh-TW" altLang="zh-TW" sz="3600" dirty="0" smtClean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答案</a:t>
            </a:r>
            <a:r>
              <a:rPr lang="zh-TW" altLang="en-US" sz="3600" dirty="0" smtClean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：</a:t>
            </a:r>
            <a:r>
              <a:rPr lang="zh-TW" altLang="zh-TW" sz="3600" dirty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藝術家與哲學家</a:t>
            </a:r>
            <a:endParaRPr lang="zh-TW" altLang="en-US" sz="3600" dirty="0">
              <a:solidFill>
                <a:srgbClr val="FF0000"/>
              </a:solidFill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B4425-294A-4DED-B714-99A1C7078572}" type="slidenum">
              <a:rPr lang="zh-TW" altLang="en-US" smtClean="0"/>
              <a:pPr/>
              <a:t>28</a:t>
            </a:fld>
            <a:endParaRPr lang="zh-TW" alt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075240" cy="1143000"/>
          </a:xfrm>
        </p:spPr>
        <p:txBody>
          <a:bodyPr/>
          <a:lstStyle/>
          <a:p>
            <a:pPr algn="ctr"/>
            <a:r>
              <a:rPr lang="zh-TW" altLang="zh-TW" dirty="0" smtClean="0">
                <a:solidFill>
                  <a:schemeClr val="tx1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藝術家與哲學家的結合</a:t>
            </a:r>
            <a:endParaRPr lang="zh-TW" altLang="en-US" dirty="0">
              <a:solidFill>
                <a:schemeClr val="tx1"/>
              </a:solidFill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3392" y="1600201"/>
            <a:ext cx="10959008" cy="4525963"/>
          </a:xfrm>
        </p:spPr>
        <p:txBody>
          <a:bodyPr>
            <a:noAutofit/>
          </a:bodyPr>
          <a:lstStyle/>
          <a:p>
            <a:r>
              <a:rPr lang="zh-TW" altLang="zh-TW" dirty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就當代世界來講，藝術家與哲學家的結合，</a:t>
            </a:r>
            <a:r>
              <a:rPr lang="zh-TW" altLang="en-US" dirty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可以</a:t>
            </a:r>
            <a:r>
              <a:rPr lang="zh-TW" altLang="zh-TW" dirty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解決問題</a:t>
            </a:r>
            <a:r>
              <a:rPr lang="zh-TW" altLang="zh-TW" dirty="0" smtClean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。</a:t>
            </a:r>
            <a:endParaRPr lang="zh-TW" altLang="zh-TW" dirty="0">
              <a:solidFill>
                <a:srgbClr val="FF0000"/>
              </a:solidFill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  <a:p>
            <a:r>
              <a:rPr lang="zh-TW" altLang="zh-TW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透過藝術家的美感經驗，超越的價值可以獲得呈現。同時，超越的價值讓個人感到歸屬感，也讓所有人感受客觀的經驗，那種同時與整體結合在一起的</a:t>
            </a:r>
            <a:r>
              <a:rPr lang="zh-TW" altLang="en-US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哲學</a:t>
            </a:r>
            <a:r>
              <a:rPr lang="zh-TW" altLang="zh-TW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經驗。</a:t>
            </a:r>
            <a:endParaRPr lang="zh-TW" altLang="en-US" dirty="0"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B4425-294A-4DED-B714-99A1C7078572}" type="slidenum">
              <a:rPr lang="zh-TW" altLang="en-US" smtClean="0"/>
              <a:pPr/>
              <a:t>29</a:t>
            </a:fld>
            <a:endParaRPr lang="zh-TW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1981200" y="274638"/>
            <a:ext cx="7931224" cy="1143000"/>
          </a:xfrm>
        </p:spPr>
        <p:txBody>
          <a:bodyPr/>
          <a:lstStyle/>
          <a:p>
            <a:pPr algn="ctr"/>
            <a:r>
              <a:rPr lang="zh-TW" altLang="en-US" dirty="0" smtClean="0">
                <a:solidFill>
                  <a:schemeClr val="tx1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用「心眼」看</a:t>
            </a:r>
            <a:endParaRPr lang="zh-TW" altLang="en-US" dirty="0">
              <a:solidFill>
                <a:schemeClr val="tx1"/>
              </a:solidFill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</p:txBody>
      </p:sp>
      <p:sp>
        <p:nvSpPr>
          <p:cNvPr id="6" name="內容版面配置區 5"/>
          <p:cNvSpPr>
            <a:spLocks noGrp="1"/>
          </p:cNvSpPr>
          <p:nvPr>
            <p:ph sz="half" idx="1"/>
          </p:nvPr>
        </p:nvSpPr>
        <p:spPr>
          <a:xfrm>
            <a:off x="551384" y="1600201"/>
            <a:ext cx="11031016" cy="4525963"/>
          </a:xfrm>
        </p:spPr>
        <p:txBody>
          <a:bodyPr>
            <a:noAutofit/>
          </a:bodyPr>
          <a:lstStyle/>
          <a:p>
            <a:r>
              <a:rPr lang="zh-TW" altLang="zh-TW" sz="3200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這裡所講的「</a:t>
            </a:r>
            <a:r>
              <a:rPr lang="zh-TW" altLang="zh-TW" sz="3200" dirty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看</a:t>
            </a:r>
            <a:r>
              <a:rPr lang="zh-TW" altLang="zh-TW" sz="3200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」，用的不是肉眼，而是「</a:t>
            </a:r>
            <a:r>
              <a:rPr lang="zh-TW" altLang="zh-TW" sz="3200" dirty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心眼</a:t>
            </a:r>
            <a:r>
              <a:rPr lang="zh-TW" altLang="zh-TW" sz="3200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」。</a:t>
            </a:r>
          </a:p>
          <a:p>
            <a:r>
              <a:rPr lang="zh-TW" altLang="zh-TW" sz="3200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這個世界原本就在我們眼前，可是藝術與哲學要看的不是一般人所建構的世界，</a:t>
            </a:r>
            <a:r>
              <a:rPr lang="zh-TW" altLang="zh-TW" sz="3200" dirty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而是要「看」到世界的內涵</a:t>
            </a:r>
            <a:r>
              <a:rPr lang="zh-TW" altLang="zh-TW" sz="3200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。</a:t>
            </a:r>
            <a:endParaRPr lang="zh-TW" altLang="en-US" sz="3200" dirty="0"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B4425-294A-4DED-B714-99A1C7078572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zh-TW" dirty="0" smtClean="0">
                <a:solidFill>
                  <a:schemeClr val="tx1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藝術家的創作需要哲學家的詮釋</a:t>
            </a:r>
            <a:endParaRPr lang="zh-TW" altLang="en-US" dirty="0">
              <a:solidFill>
                <a:schemeClr val="tx1"/>
              </a:solidFill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TW" altLang="zh-TW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因為超越感</a:t>
            </a:r>
            <a:r>
              <a:rPr lang="zh-TW" altLang="en-US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。</a:t>
            </a:r>
            <a:r>
              <a:rPr lang="zh-TW" altLang="zh-TW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這種經驗是美的。 </a:t>
            </a:r>
          </a:p>
          <a:p>
            <a:r>
              <a:rPr lang="zh-TW" altLang="zh-TW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美感是從一般人的思維與感覺開始，提昇到能夠與萬物溝通。</a:t>
            </a:r>
            <a:endParaRPr lang="en-US" altLang="zh-TW" dirty="0"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  <a:p>
            <a:r>
              <a:rPr lang="zh-TW" altLang="zh-TW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人人能夠掌握這個「自然的提昇</a:t>
            </a:r>
            <a:r>
              <a:rPr lang="zh-TW" altLang="en-US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」，但</a:t>
            </a:r>
            <a:r>
              <a:rPr lang="zh-TW" altLang="zh-TW" u="sng" dirty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藝術家的創作與讚賞需要時間的消化，與哲學家的詮釋</a:t>
            </a:r>
            <a:r>
              <a:rPr lang="zh-TW" altLang="zh-TW" u="sng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。</a:t>
            </a:r>
            <a:endParaRPr lang="zh-TW" altLang="en-US" u="sng" dirty="0"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B4425-294A-4DED-B714-99A1C7078572}" type="slidenum">
              <a:rPr lang="zh-TW" altLang="en-US" smtClean="0"/>
              <a:pPr/>
              <a:t>30</a:t>
            </a:fld>
            <a:endParaRPr lang="zh-TW" alt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07524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zh-TW" dirty="0" smtClean="0">
                <a:solidFill>
                  <a:schemeClr val="tx1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哲學家說出藝術成果</a:t>
            </a:r>
            <a:endParaRPr lang="zh-TW" altLang="en-US" dirty="0">
              <a:solidFill>
                <a:schemeClr val="tx1"/>
              </a:solidFill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10972800" cy="4525963"/>
          </a:xfrm>
        </p:spPr>
        <p:txBody>
          <a:bodyPr>
            <a:normAutofit/>
          </a:bodyPr>
          <a:lstStyle/>
          <a:p>
            <a:r>
              <a:rPr lang="zh-TW" altLang="zh-TW" sz="3200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展示是藝術家的主要工作，而</a:t>
            </a:r>
            <a:r>
              <a:rPr lang="zh-TW" altLang="zh-TW" sz="3200" dirty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哲學家的工作，就是把這份藝術成果說出來</a:t>
            </a:r>
            <a:r>
              <a:rPr lang="zh-TW" altLang="zh-TW" sz="3200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。 </a:t>
            </a:r>
          </a:p>
          <a:p>
            <a:r>
              <a:rPr lang="zh-TW" altLang="zh-TW" sz="3200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藝術家的工作，不</a:t>
            </a:r>
            <a:r>
              <a:rPr lang="zh-TW" altLang="en-US" sz="3200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單</a:t>
            </a:r>
            <a:r>
              <a:rPr lang="zh-TW" altLang="zh-TW" sz="3200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是透過畫筆展現自然，而是透過創意巧思，把自然裡最有內涵的部分，呈現在眾人的面前。</a:t>
            </a:r>
            <a:endParaRPr lang="zh-TW" altLang="en-US" sz="3200" dirty="0"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B4425-294A-4DED-B714-99A1C7078572}" type="slidenum">
              <a:rPr lang="zh-TW" altLang="en-US" smtClean="0"/>
              <a:pPr/>
              <a:t>31</a:t>
            </a:fld>
            <a:endParaRPr lang="zh-TW" alt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147248" cy="1143000"/>
          </a:xfrm>
        </p:spPr>
        <p:txBody>
          <a:bodyPr>
            <a:normAutofit/>
          </a:bodyPr>
          <a:lstStyle/>
          <a:p>
            <a:pPr algn="ctr"/>
            <a:r>
              <a:rPr lang="zh-TW" altLang="zh-TW" dirty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「揭蔽」的工作</a:t>
            </a:r>
            <a:endParaRPr lang="zh-TW" altLang="en-US" sz="4000" dirty="0">
              <a:solidFill>
                <a:srgbClr val="FF0000"/>
              </a:solidFill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</p:txBody>
      </p:sp>
      <p:sp>
        <p:nvSpPr>
          <p:cNvPr id="7" name="內容版面配置區 6"/>
          <p:cNvSpPr>
            <a:spLocks noGrp="1"/>
          </p:cNvSpPr>
          <p:nvPr>
            <p:ph idx="1"/>
          </p:nvPr>
        </p:nvSpPr>
        <p:spPr>
          <a:xfrm>
            <a:off x="623392" y="1600201"/>
            <a:ext cx="10959008" cy="4525963"/>
          </a:xfrm>
        </p:spPr>
        <p:txBody>
          <a:bodyPr>
            <a:noAutofit/>
          </a:bodyPr>
          <a:lstStyle/>
          <a:p>
            <a:r>
              <a:rPr lang="zh-TW" altLang="zh-TW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藝術轉變前的自然，是所有人都可以感覺到的自然，但轉換後的自然，是自然的真實呈現。 </a:t>
            </a:r>
            <a:endParaRPr lang="en-US" altLang="zh-TW" dirty="0"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  <a:p>
            <a:r>
              <a:rPr lang="zh-TW" altLang="zh-TW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藝術家與哲學家在這個世界中，尋找世界的原本面目。</a:t>
            </a:r>
            <a:endParaRPr lang="en-US" altLang="zh-TW" dirty="0"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  <a:p>
            <a:r>
              <a:rPr lang="zh-TW" altLang="en-US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他們</a:t>
            </a:r>
            <a:r>
              <a:rPr lang="zh-TW" altLang="zh-TW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都是求真，而從事</a:t>
            </a:r>
            <a:r>
              <a:rPr lang="zh-TW" altLang="en-US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於</a:t>
            </a:r>
            <a:r>
              <a:rPr lang="zh-TW" altLang="zh-TW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「揭蔽」的工作。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B4425-294A-4DED-B714-99A1C7078572}" type="slidenum">
              <a:rPr lang="zh-TW" altLang="en-US" smtClean="0"/>
              <a:pPr/>
              <a:t>32</a:t>
            </a:fld>
            <a:endParaRPr lang="zh-TW" alt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19256" cy="1143000"/>
          </a:xfrm>
        </p:spPr>
        <p:txBody>
          <a:bodyPr>
            <a:normAutofit/>
          </a:bodyPr>
          <a:lstStyle/>
          <a:p>
            <a:pPr algn="ctr"/>
            <a:r>
              <a:rPr lang="zh-TW" altLang="zh-TW" dirty="0" smtClean="0">
                <a:solidFill>
                  <a:schemeClr val="tx1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不斷地建構、解構以及重構</a:t>
            </a:r>
            <a:endParaRPr lang="zh-TW" altLang="en-US" dirty="0">
              <a:solidFill>
                <a:schemeClr val="tx1"/>
              </a:solidFill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23392" y="1600201"/>
            <a:ext cx="10959008" cy="4525963"/>
          </a:xfrm>
        </p:spPr>
        <p:txBody>
          <a:bodyPr>
            <a:noAutofit/>
          </a:bodyPr>
          <a:lstStyle/>
          <a:p>
            <a:r>
              <a:rPr lang="zh-TW" altLang="zh-TW" sz="3200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藝術家與哲學家對於，科學理性所代表的實證思維特別反感。</a:t>
            </a:r>
          </a:p>
          <a:p>
            <a:r>
              <a:rPr lang="zh-TW" altLang="zh-TW" sz="3200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在藝術家與哲學家尋找中，他們並不是一次性的「找到」什麼，而是</a:t>
            </a:r>
            <a:r>
              <a:rPr lang="zh-TW" altLang="zh-TW" sz="3200" dirty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不斷地顛覆建構、解構以及重構所結合而成的過程。</a:t>
            </a:r>
            <a:endParaRPr lang="zh-TW" altLang="en-US" sz="3200" dirty="0">
              <a:solidFill>
                <a:srgbClr val="FF0000"/>
              </a:solidFill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B4425-294A-4DED-B714-99A1C7078572}" type="slidenum">
              <a:rPr lang="zh-TW" altLang="en-US" smtClean="0"/>
              <a:pPr/>
              <a:t>33</a:t>
            </a:fld>
            <a:endParaRPr lang="zh-TW" alt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003232" cy="1143000"/>
          </a:xfrm>
        </p:spPr>
        <p:txBody>
          <a:bodyPr>
            <a:normAutofit/>
          </a:bodyPr>
          <a:lstStyle/>
          <a:p>
            <a:pPr algn="ctr"/>
            <a:r>
              <a:rPr lang="zh-TW" altLang="zh-TW" dirty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藝術</a:t>
            </a:r>
            <a:r>
              <a:rPr lang="zh-TW" altLang="en-US" dirty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與</a:t>
            </a:r>
            <a:r>
              <a:rPr lang="zh-TW" altLang="zh-TW" dirty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哲學</a:t>
            </a:r>
            <a:r>
              <a:rPr lang="zh-TW" altLang="en-US" dirty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的互補</a:t>
            </a:r>
            <a:endParaRPr lang="zh-TW" altLang="en-US" sz="4000" dirty="0">
              <a:solidFill>
                <a:srgbClr val="FF0000"/>
              </a:solidFill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23392" y="1600201"/>
            <a:ext cx="10959008" cy="4525963"/>
          </a:xfrm>
        </p:spPr>
        <p:txBody>
          <a:bodyPr>
            <a:normAutofit/>
          </a:bodyPr>
          <a:lstStyle/>
          <a:p>
            <a:r>
              <a:rPr lang="zh-TW" altLang="zh-TW" sz="3200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在這個過程中，藝術呈現哲學想要達到的行動：認知價值</a:t>
            </a:r>
            <a:r>
              <a:rPr lang="zh-TW" altLang="en-US" sz="3200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。</a:t>
            </a:r>
            <a:endParaRPr lang="en-US" altLang="zh-TW" sz="3200" dirty="0"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  <a:p>
            <a:r>
              <a:rPr lang="zh-TW" altLang="zh-TW" sz="3200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哲學創造藝術企圖發揚的理念：結合萬物。</a:t>
            </a:r>
            <a:endParaRPr lang="zh-TW" altLang="en-US" sz="3200" dirty="0"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B4425-294A-4DED-B714-99A1C7078572}" type="slidenum">
              <a:rPr lang="zh-TW" altLang="en-US" smtClean="0"/>
              <a:pPr/>
              <a:t>34</a:t>
            </a:fld>
            <a:endParaRPr lang="zh-TW" alt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zh-TW" dirty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藝術家</a:t>
            </a:r>
            <a:r>
              <a:rPr lang="zh-TW" altLang="zh-TW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透過創造，讓自然得以在解構的過程中，獲得重生的機會，</a:t>
            </a:r>
            <a:r>
              <a:rPr lang="zh-TW" altLang="zh-TW" u="sng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還原</a:t>
            </a:r>
            <a:r>
              <a:rPr lang="zh-TW" altLang="zh-TW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自然原有的內涵。</a:t>
            </a:r>
            <a:endParaRPr lang="en-US" altLang="zh-TW" dirty="0"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  <a:p>
            <a:r>
              <a:rPr lang="zh-TW" altLang="zh-TW" dirty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哲學家</a:t>
            </a:r>
            <a:r>
              <a:rPr lang="zh-TW" altLang="zh-TW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之努力，則在於窮畢生之力，要達到身體在自然中，但心靈卻能夠處於自然的超越狀態。</a:t>
            </a:r>
            <a:endParaRPr lang="zh-TW" altLang="en-US" dirty="0"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B4425-294A-4DED-B714-99A1C7078572}" type="slidenum">
              <a:rPr lang="zh-TW" altLang="en-US" smtClean="0"/>
              <a:pPr/>
              <a:t>35</a:t>
            </a:fld>
            <a:endParaRPr lang="zh-TW" altLang="en-US"/>
          </a:p>
        </p:txBody>
      </p:sp>
      <p:sp>
        <p:nvSpPr>
          <p:cNvPr id="7" name="標題 1"/>
          <p:cNvSpPr txBox="1">
            <a:spLocks/>
          </p:cNvSpPr>
          <p:nvPr/>
        </p:nvSpPr>
        <p:spPr>
          <a:xfrm>
            <a:off x="1981200" y="274638"/>
            <a:ext cx="800323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zh-TW" dirty="0" smtClean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藝術</a:t>
            </a:r>
            <a:r>
              <a:rPr lang="zh-TW" altLang="en-US" dirty="0" smtClean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與</a:t>
            </a:r>
            <a:r>
              <a:rPr lang="zh-TW" altLang="zh-TW" dirty="0" smtClean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哲學</a:t>
            </a:r>
            <a:r>
              <a:rPr lang="zh-TW" altLang="en-US" dirty="0" smtClean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的互補</a:t>
            </a:r>
            <a:endParaRPr lang="zh-TW" altLang="en-US" sz="4000" dirty="0">
              <a:solidFill>
                <a:srgbClr val="FF0000"/>
              </a:solidFill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147248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dirty="0" smtClean="0">
                <a:solidFill>
                  <a:schemeClr val="tx1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藝術家與哲學家的基本共識</a:t>
            </a:r>
            <a:endParaRPr lang="zh-TW" altLang="en-US" dirty="0">
              <a:solidFill>
                <a:schemeClr val="tx1"/>
              </a:solidFill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23392" y="1600201"/>
            <a:ext cx="10959008" cy="4525963"/>
          </a:xfrm>
        </p:spPr>
        <p:txBody>
          <a:bodyPr>
            <a:noAutofit/>
          </a:bodyPr>
          <a:lstStyle/>
          <a:p>
            <a:r>
              <a:rPr lang="zh-TW" altLang="zh-TW" sz="3200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在這個狀態中的哲學家，主要的工作是</a:t>
            </a:r>
            <a:r>
              <a:rPr lang="zh-TW" altLang="zh-TW" sz="3200" dirty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突破語言的限制</a:t>
            </a:r>
            <a:r>
              <a:rPr lang="zh-TW" altLang="zh-TW" sz="3200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，而同樣是追求這個狀態的藝術家</a:t>
            </a:r>
            <a:r>
              <a:rPr lang="zh-TW" altLang="zh-TW" sz="32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，想要</a:t>
            </a:r>
            <a:r>
              <a:rPr lang="zh-TW" altLang="zh-TW" sz="3200" dirty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突破規範限制</a:t>
            </a:r>
            <a:r>
              <a:rPr lang="zh-TW" altLang="en-US" sz="3200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。</a:t>
            </a:r>
            <a:endParaRPr lang="en-US" altLang="zh-TW" sz="3200" dirty="0"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  <a:p>
            <a:r>
              <a:rPr lang="zh-TW" altLang="en-US" sz="3200" u="sng" dirty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突破限制</a:t>
            </a:r>
            <a:r>
              <a:rPr lang="zh-TW" altLang="en-US" sz="3200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，是藝術家與哲學家的基本共識！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B4425-294A-4DED-B714-99A1C7078572}" type="slidenum">
              <a:rPr lang="zh-TW" altLang="en-US" smtClean="0"/>
              <a:pPr/>
              <a:t>36</a:t>
            </a:fld>
            <a:endParaRPr lang="zh-TW" alt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35D486D-BA63-4489-923F-28C9A2B62030}" type="slidenum">
              <a:rPr lang="en-US" altLang="zh-TW"/>
              <a:pPr/>
              <a:t>37</a:t>
            </a:fld>
            <a:endParaRPr lang="en-US" altLang="zh-TW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dirty="0" smtClean="0">
                <a:solidFill>
                  <a:schemeClr val="tx1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問題是，藝術哲學有什麼用？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zh-TW" altLang="en-US" dirty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柏拉圖</a:t>
            </a:r>
            <a:r>
              <a:rPr lang="zh-TW" altLang="en-US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否認藝術有用</a:t>
            </a:r>
          </a:p>
          <a:p>
            <a:pPr eaLnBrk="1" hangingPunct="1"/>
            <a:r>
              <a:rPr lang="zh-TW" altLang="en-US" dirty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亞理斯多德</a:t>
            </a:r>
            <a:r>
              <a:rPr lang="zh-TW" altLang="en-US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以心理需求捍衛藝術</a:t>
            </a:r>
          </a:p>
          <a:p>
            <a:pPr eaLnBrk="1" hangingPunct="1"/>
            <a:r>
              <a:rPr lang="zh-TW" altLang="en-US" dirty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現代</a:t>
            </a:r>
            <a:r>
              <a:rPr lang="zh-TW" altLang="en-US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強調否定作為藝術！</a:t>
            </a:r>
          </a:p>
          <a:p>
            <a:pPr eaLnBrk="1" hangingPunct="1">
              <a:buNone/>
            </a:pPr>
            <a:endParaRPr lang="zh-TW" altLang="en-US" dirty="0"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以人為中心的世界</a:t>
            </a:r>
            <a:endParaRPr lang="zh-TW" altLang="en-US" dirty="0">
              <a:solidFill>
                <a:srgbClr val="FF0000"/>
              </a:solidFill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</p:txBody>
      </p:sp>
      <p:sp>
        <p:nvSpPr>
          <p:cNvPr id="6" name="內容版面配置區 5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10972800" cy="4525963"/>
          </a:xfrm>
        </p:spPr>
        <p:txBody>
          <a:bodyPr>
            <a:normAutofit/>
          </a:bodyPr>
          <a:lstStyle/>
          <a:p>
            <a:r>
              <a:rPr lang="zh-TW" altLang="zh-TW" sz="3200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一般人建構兩種世界：</a:t>
            </a:r>
            <a:r>
              <a:rPr lang="zh-TW" altLang="zh-TW" sz="3200" dirty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科學的與日常的</a:t>
            </a:r>
            <a:r>
              <a:rPr lang="zh-TW" altLang="zh-TW" sz="3200" dirty="0" smtClean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。</a:t>
            </a:r>
            <a:endParaRPr lang="en-US" altLang="zh-TW" sz="3200" dirty="0" smtClean="0"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  <a:p>
            <a:endParaRPr lang="zh-TW" altLang="zh-TW" sz="3200" dirty="0"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  <a:p>
            <a:r>
              <a:rPr lang="zh-TW" altLang="zh-TW" sz="3200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這兩種世界有一個共通點：都是</a:t>
            </a:r>
            <a:r>
              <a:rPr lang="zh-TW" altLang="zh-TW" sz="3200" dirty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以人為中心</a:t>
            </a:r>
            <a:r>
              <a:rPr lang="zh-TW" altLang="zh-TW" sz="3200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。</a:t>
            </a:r>
            <a:endParaRPr lang="zh-TW" altLang="en-US" sz="3200" dirty="0"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B4425-294A-4DED-B714-99A1C7078572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zh-TW" dirty="0" smtClean="0">
                <a:solidFill>
                  <a:schemeClr val="tx1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日常的世界</a:t>
            </a:r>
            <a:endParaRPr lang="zh-TW" altLang="en-US" dirty="0">
              <a:solidFill>
                <a:schemeClr val="tx1"/>
              </a:solidFill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</p:txBody>
      </p:sp>
      <p:sp>
        <p:nvSpPr>
          <p:cNvPr id="6" name="內容版面配置區 5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10972800" cy="4525963"/>
          </a:xfrm>
        </p:spPr>
        <p:txBody>
          <a:bodyPr>
            <a:normAutofit/>
          </a:bodyPr>
          <a:lstStyle/>
          <a:p>
            <a:r>
              <a:rPr lang="zh-TW" altLang="zh-TW" sz="3200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日常的世界，就是我們看到的世界，而在我們看到</a:t>
            </a:r>
            <a:r>
              <a:rPr lang="zh-TW" altLang="en-US" sz="3200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的世界</a:t>
            </a:r>
            <a:r>
              <a:rPr lang="zh-TW" altLang="zh-TW" sz="3200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中，</a:t>
            </a:r>
            <a:r>
              <a:rPr lang="zh-TW" altLang="zh-TW" sz="3200" dirty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大多數是功利的</a:t>
            </a:r>
            <a:r>
              <a:rPr lang="zh-TW" altLang="zh-TW" sz="3200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，只問有什麼用。</a:t>
            </a:r>
            <a:endParaRPr lang="zh-TW" altLang="en-US" sz="3200" dirty="0"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B4425-294A-4DED-B714-99A1C7078572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zh-TW" dirty="0" smtClean="0">
                <a:solidFill>
                  <a:schemeClr val="tx1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科學的世界</a:t>
            </a:r>
            <a:endParaRPr lang="zh-TW" altLang="en-US" dirty="0">
              <a:solidFill>
                <a:schemeClr val="tx1"/>
              </a:solidFill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</p:txBody>
      </p:sp>
      <p:sp>
        <p:nvSpPr>
          <p:cNvPr id="6" name="內容版面配置區 5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10972800" cy="4525963"/>
          </a:xfrm>
        </p:spPr>
        <p:txBody>
          <a:bodyPr>
            <a:normAutofit/>
          </a:bodyPr>
          <a:lstStyle/>
          <a:p>
            <a:r>
              <a:rPr lang="zh-TW" altLang="zh-TW" sz="3200" dirty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科學的世界，也是功利的</a:t>
            </a:r>
            <a:r>
              <a:rPr lang="zh-TW" altLang="zh-TW" sz="3200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，但是技術的應用，在於宰制自然，為我們所用，方便生活。</a:t>
            </a:r>
            <a:endParaRPr lang="zh-TW" altLang="en-US" sz="3200" dirty="0"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B4425-294A-4DED-B714-99A1C7078572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2063552" y="2857500"/>
            <a:ext cx="807524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zh-TW" dirty="0" smtClean="0">
                <a:solidFill>
                  <a:schemeClr val="tx1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這種以人為主的看世界方式</a:t>
            </a:r>
            <a:r>
              <a:rPr lang="zh-TW" altLang="en-US" dirty="0" smtClean="0">
                <a:solidFill>
                  <a:schemeClr val="tx1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：</a:t>
            </a:r>
            <a:r>
              <a:rPr lang="en-US" altLang="zh-TW" dirty="0" smtClean="0">
                <a:solidFill>
                  <a:schemeClr val="tx1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/>
            </a:r>
            <a:br>
              <a:rPr lang="en-US" altLang="zh-TW" dirty="0" smtClean="0">
                <a:solidFill>
                  <a:schemeClr val="tx1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</a:br>
            <a:r>
              <a:rPr lang="zh-TW" altLang="zh-TW" u="sng" dirty="0" smtClean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人類中心主義</a:t>
            </a:r>
            <a:r>
              <a:rPr lang="en-US" altLang="zh-TW" u="sng" dirty="0" smtClean="0">
                <a:solidFill>
                  <a:schemeClr val="tx1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/>
            </a:r>
            <a:br>
              <a:rPr lang="en-US" altLang="zh-TW" u="sng" dirty="0" smtClean="0">
                <a:solidFill>
                  <a:schemeClr val="tx1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</a:br>
            <a:r>
              <a:rPr lang="zh-TW" altLang="en-US" u="sng" dirty="0" smtClean="0">
                <a:solidFill>
                  <a:schemeClr val="tx1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人是最受神眷愛的物種</a:t>
            </a:r>
            <a:endParaRPr lang="zh-TW" altLang="en-US" u="sng" dirty="0">
              <a:solidFill>
                <a:schemeClr val="tx1"/>
              </a:solidFill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B4425-294A-4DED-B714-99A1C7078572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19256" cy="1143000"/>
          </a:xfrm>
        </p:spPr>
        <p:txBody>
          <a:bodyPr>
            <a:normAutofit/>
          </a:bodyPr>
          <a:lstStyle/>
          <a:p>
            <a:pPr algn="ctr"/>
            <a:r>
              <a:rPr lang="zh-TW" altLang="zh-TW" dirty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文明的誕生</a:t>
            </a:r>
            <a:endParaRPr lang="zh-TW" altLang="en-US" dirty="0">
              <a:solidFill>
                <a:srgbClr val="FF0000"/>
              </a:solidFill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</p:txBody>
      </p:sp>
      <p:sp>
        <p:nvSpPr>
          <p:cNvPr id="6" name="內容版面配置區 5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10972800" cy="4525963"/>
          </a:xfrm>
        </p:spPr>
        <p:txBody>
          <a:bodyPr>
            <a:normAutofit/>
          </a:bodyPr>
          <a:lstStyle/>
          <a:p>
            <a:r>
              <a:rPr lang="zh-TW" altLang="zh-TW" sz="3200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人類中心主義很好，</a:t>
            </a:r>
            <a:r>
              <a:rPr lang="zh-TW" altLang="en-US" sz="3200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因為</a:t>
            </a:r>
            <a:r>
              <a:rPr lang="zh-TW" altLang="zh-TW" sz="3200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造成</a:t>
            </a:r>
            <a:r>
              <a:rPr lang="zh-TW" altLang="en-US" sz="3200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：</a:t>
            </a:r>
            <a:r>
              <a:rPr lang="zh-TW" altLang="zh-TW" sz="3200" u="sng" dirty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文明</a:t>
            </a:r>
            <a:r>
              <a:rPr lang="zh-TW" altLang="zh-TW" sz="3200" u="sng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的誕生，</a:t>
            </a:r>
            <a:r>
              <a:rPr lang="zh-TW" altLang="zh-TW" sz="3200" u="sng" dirty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道德</a:t>
            </a:r>
            <a:r>
              <a:rPr lang="zh-TW" altLang="zh-TW" sz="3200" u="sng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的發展，</a:t>
            </a:r>
            <a:r>
              <a:rPr lang="zh-TW" altLang="zh-TW" sz="3200" u="sng" dirty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教育</a:t>
            </a:r>
            <a:r>
              <a:rPr lang="zh-TW" altLang="zh-TW" sz="3200" u="sng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的規訓，</a:t>
            </a:r>
            <a:r>
              <a:rPr lang="zh-TW" altLang="zh-TW" sz="3200" u="sng" dirty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宗教</a:t>
            </a:r>
            <a:r>
              <a:rPr lang="zh-TW" altLang="zh-TW" sz="3200" u="sng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的超越。</a:t>
            </a:r>
            <a:endParaRPr lang="zh-TW" altLang="en-US" sz="3200" u="sng" dirty="0"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B4425-294A-4DED-B714-99A1C7078572}" type="slidenum">
              <a:rPr lang="zh-TW" altLang="en-US" smtClean="0"/>
              <a:pPr/>
              <a:t>8</a:t>
            </a:fld>
            <a:endParaRPr lang="zh-TW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u="sng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對於</a:t>
            </a:r>
            <a:r>
              <a:rPr lang="zh-TW" altLang="zh-TW" u="sng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「人為世界」不認同</a:t>
            </a:r>
            <a:endParaRPr lang="zh-TW" altLang="en-US" dirty="0">
              <a:solidFill>
                <a:schemeClr val="tx1"/>
              </a:solidFill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</p:txBody>
      </p:sp>
      <p:sp>
        <p:nvSpPr>
          <p:cNvPr id="6" name="內容版面配置區 5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10972800" cy="4525963"/>
          </a:xfrm>
        </p:spPr>
        <p:txBody>
          <a:bodyPr>
            <a:noAutofit/>
          </a:bodyPr>
          <a:lstStyle/>
          <a:p>
            <a:r>
              <a:rPr lang="zh-TW" altLang="zh-TW" sz="3200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在這個透過道德規範、教育機構、政治制度與宗教信仰所建構的世界中，</a:t>
            </a:r>
            <a:r>
              <a:rPr lang="zh-TW" altLang="zh-TW" sz="3200" dirty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藝術家是很不一樣</a:t>
            </a:r>
            <a:r>
              <a:rPr lang="zh-TW" altLang="zh-TW" sz="3200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的，也可以說他們往往很</a:t>
            </a:r>
            <a:r>
              <a:rPr lang="zh-TW" altLang="zh-TW" sz="3200" u="sng" dirty="0">
                <a:solidFill>
                  <a:srgbClr val="FF0000"/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不認同這個建構出來的「人為世界」</a:t>
            </a:r>
            <a:r>
              <a:rPr lang="zh-TW" altLang="zh-TW" sz="3200" dirty="0"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。</a:t>
            </a:r>
            <a:endParaRPr lang="zh-TW" altLang="en-US" sz="3200" dirty="0"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B4425-294A-4DED-B714-99A1C7078572}" type="slidenum">
              <a:rPr lang="zh-TW" altLang="en-US" smtClean="0"/>
              <a:pPr/>
              <a:t>9</a:t>
            </a:fld>
            <a:endParaRPr lang="zh-TW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中庸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2803</TotalTime>
  <Words>1818</Words>
  <Application>Microsoft Office PowerPoint</Application>
  <PresentationFormat>寬螢幕</PresentationFormat>
  <Paragraphs>148</Paragraphs>
  <Slides>37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37</vt:i4>
      </vt:variant>
    </vt:vector>
  </HeadingPairs>
  <TitlesOfParts>
    <vt:vector size="44" baseType="lpstr">
      <vt:lpstr>微軟正黑體</vt:lpstr>
      <vt:lpstr>新細明體</vt:lpstr>
      <vt:lpstr>Arial</vt:lpstr>
      <vt:lpstr>Calibri</vt:lpstr>
      <vt:lpstr>Tahoma</vt:lpstr>
      <vt:lpstr>Times New Roman</vt:lpstr>
      <vt:lpstr>Office 佈景主題</vt:lpstr>
      <vt:lpstr>活用哲學 藝術哲學 (一)</vt:lpstr>
      <vt:lpstr>藝術與哲學的關係，在於它們都致力於「重新看見世界」。</vt:lpstr>
      <vt:lpstr>用「心眼」看</vt:lpstr>
      <vt:lpstr>以人為中心的世界</vt:lpstr>
      <vt:lpstr>日常的世界</vt:lpstr>
      <vt:lpstr>科學的世界</vt:lpstr>
      <vt:lpstr>這種以人為主的看世界方式： 人類中心主義 人是最受神眷愛的物種</vt:lpstr>
      <vt:lpstr>文明的誕生</vt:lpstr>
      <vt:lpstr>對於「人為世界」不認同</vt:lpstr>
      <vt:lpstr>藝術家的特質</vt:lpstr>
      <vt:lpstr>這個「轉換」，是藝術的核心價值，是創造力的來源，也是人類文明能夠進步的動力 </vt:lpstr>
      <vt:lpstr>創造力就這麼來了！</vt:lpstr>
      <vt:lpstr>美學經驗的突顯</vt:lpstr>
      <vt:lpstr>個人的，還是客觀的？</vt:lpstr>
      <vt:lpstr>不能被理解的美感</vt:lpstr>
      <vt:lpstr>客觀美感的自然浮現</vt:lpstr>
      <vt:lpstr>自然而然的客觀認知</vt:lpstr>
      <vt:lpstr>個人與宇宙的結合</vt:lpstr>
      <vt:lpstr>藝術家比較特殊！</vt:lpstr>
      <vt:lpstr>理性的「看」</vt:lpstr>
      <vt:lpstr>藝術家從感性體驗世界</vt:lpstr>
      <vt:lpstr>與萬物融為一體！</vt:lpstr>
      <vt:lpstr>作品呈現當下無法察覺的感覺，</vt:lpstr>
      <vt:lpstr>功利思維破壞美感</vt:lpstr>
      <vt:lpstr>天生不耐俗的藝術家</vt:lpstr>
      <vt:lpstr>人超越自我的價值</vt:lpstr>
      <vt:lpstr>藝術家追求超越的執著</vt:lpstr>
      <vt:lpstr>什麼人可以突破科學理性對於人性的壓制呢？   答案：藝術家與哲學家</vt:lpstr>
      <vt:lpstr>藝術家與哲學家的結合</vt:lpstr>
      <vt:lpstr>藝術家的創作需要哲學家的詮釋</vt:lpstr>
      <vt:lpstr>哲學家說出藝術成果</vt:lpstr>
      <vt:lpstr>「揭蔽」的工作</vt:lpstr>
      <vt:lpstr>不斷地建構、解構以及重構</vt:lpstr>
      <vt:lpstr>藝術與哲學的互補</vt:lpstr>
      <vt:lpstr>PowerPoint 簡報</vt:lpstr>
      <vt:lpstr>藝術家與哲學家的基本共識</vt:lpstr>
      <vt:lpstr>問題是，藝術哲學有什麼用？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活用哲學： 哲學是什麼？</dc:title>
  <dc:creator>苑舉正</dc:creator>
  <cp:lastModifiedBy>user</cp:lastModifiedBy>
  <cp:revision>223</cp:revision>
  <dcterms:created xsi:type="dcterms:W3CDTF">2017-09-07T07:53:12Z</dcterms:created>
  <dcterms:modified xsi:type="dcterms:W3CDTF">2019-04-12T08:38:17Z</dcterms:modified>
</cp:coreProperties>
</file>