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71" r:id="rId2"/>
    <p:sldId id="416" r:id="rId3"/>
    <p:sldId id="417" r:id="rId4"/>
    <p:sldId id="456" r:id="rId5"/>
    <p:sldId id="457" r:id="rId6"/>
    <p:sldId id="420" r:id="rId7"/>
    <p:sldId id="421" r:id="rId8"/>
    <p:sldId id="422" r:id="rId9"/>
    <p:sldId id="424" r:id="rId10"/>
    <p:sldId id="425" r:id="rId11"/>
    <p:sldId id="427" r:id="rId12"/>
    <p:sldId id="428" r:id="rId13"/>
    <p:sldId id="429" r:id="rId14"/>
    <p:sldId id="430" r:id="rId15"/>
    <p:sldId id="458" r:id="rId16"/>
    <p:sldId id="459" r:id="rId17"/>
    <p:sldId id="433" r:id="rId18"/>
    <p:sldId id="434" r:id="rId19"/>
    <p:sldId id="435" r:id="rId20"/>
    <p:sldId id="436" r:id="rId21"/>
    <p:sldId id="437" r:id="rId22"/>
    <p:sldId id="438" r:id="rId23"/>
    <p:sldId id="439" r:id="rId24"/>
    <p:sldId id="440" r:id="rId25"/>
    <p:sldId id="441" r:id="rId26"/>
    <p:sldId id="442" r:id="rId27"/>
    <p:sldId id="443" r:id="rId28"/>
    <p:sldId id="460" r:id="rId29"/>
    <p:sldId id="461" r:id="rId30"/>
    <p:sldId id="462" r:id="rId31"/>
    <p:sldId id="447" r:id="rId32"/>
    <p:sldId id="448" r:id="rId33"/>
    <p:sldId id="449" r:id="rId34"/>
    <p:sldId id="450" r:id="rId35"/>
    <p:sldId id="451" r:id="rId36"/>
    <p:sldId id="452" r:id="rId37"/>
    <p:sldId id="454" r:id="rId38"/>
    <p:sldId id="455" r:id="rId3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39" autoAdjust="0"/>
    <p:restoredTop sz="86496" autoAdjust="0"/>
  </p:normalViewPr>
  <p:slideViewPr>
    <p:cSldViewPr>
      <p:cViewPr varScale="1">
        <p:scale>
          <a:sx n="67" d="100"/>
          <a:sy n="67" d="100"/>
        </p:scale>
        <p:origin x="66" y="696"/>
      </p:cViewPr>
      <p:guideLst>
        <p:guide orient="horz" pos="2160"/>
        <p:guide pos="3840"/>
      </p:guideLst>
    </p:cSldViewPr>
  </p:slideViewPr>
  <p:outlineViewPr>
    <p:cViewPr>
      <p:scale>
        <a:sx n="33" d="100"/>
        <a:sy n="33" d="100"/>
      </p:scale>
      <p:origin x="0" y="4122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42CC4E-EC14-4600-87EE-CE1168419077}" type="datetimeFigureOut">
              <a:rPr lang="zh-TW" altLang="en-US" smtClean="0"/>
              <a:pPr/>
              <a:t>2019/4/12</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14E4B4-C5BC-4202-8726-745A7947A01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A7E84C31-D531-4D21-BDDB-58BF7B8F3397}" type="slidenum">
              <a:rPr lang="en-US" altLang="zh-TW"/>
              <a:pPr/>
              <a:t>3</a:t>
            </a:fld>
            <a:endParaRPr lang="en-US" altLang="zh-TW"/>
          </a:p>
        </p:txBody>
      </p:sp>
      <p:sp>
        <p:nvSpPr>
          <p:cNvPr id="16386" name="Rectangle 2"/>
          <p:cNvSpPr>
            <a:spLocks noGrp="1" noRot="1" noChangeAspect="1" noChangeArrowheads="1" noTextEdit="1"/>
          </p:cNvSpPr>
          <p:nvPr>
            <p:ph type="sldImg"/>
          </p:nvPr>
        </p:nvSpPr>
        <p:spPr>
          <a:xfrm>
            <a:off x="381000" y="685800"/>
            <a:ext cx="6096000" cy="3429000"/>
          </a:xfrm>
          <a:ln/>
        </p:spPr>
      </p:sp>
      <p:sp>
        <p:nvSpPr>
          <p:cNvPr id="16387" name="Rectangle 3"/>
          <p:cNvSpPr>
            <a:spLocks noGrp="1" noChangeArrowheads="1"/>
          </p:cNvSpPr>
          <p:nvPr>
            <p:ph type="body" idx="1"/>
          </p:nvPr>
        </p:nvSpPr>
        <p:spPr>
          <a:noFill/>
          <a:ln/>
        </p:spPr>
        <p:txBody>
          <a:bodyPr/>
          <a:lstStyle/>
          <a:p>
            <a:pPr eaLnBrk="1" hangingPunct="1"/>
            <a:r>
              <a:rPr lang="zh-TW" altLang="en-US" smtClean="0">
                <a:latin typeface="Arial" pitchFamily="34" charset="0"/>
              </a:rPr>
              <a:t>顧名思義，社會政治哲學包含兩部分：社會哲學與政治哲學。社會哲學處理的政治問題，是有關財產權利的問題，而最足以代表這種類型問題的題目，就是資本主義與社會主義之間的爭議。同樣的，政治哲學處理的社會問題，是有關如何形成社會的問題，而最足以代表這種類型問題的題目，就是社會契約理論之中所應當包含成員的問題。前者已經在人類歷史中扮演轉變（甚智識「革命」）的角色，而如今大多數人均認同以資本主義為主，輔以社會福利的民主國家政治制度。但是，在有關社會組成上，卻是多元主義與少數族群爭取權利方興未艾之時。</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A7E84C31-D531-4D21-BDDB-58BF7B8F3397}" type="slidenum">
              <a:rPr lang="en-US" altLang="zh-TW"/>
              <a:pPr/>
              <a:t>4</a:t>
            </a:fld>
            <a:endParaRPr lang="en-US" altLang="zh-TW"/>
          </a:p>
        </p:txBody>
      </p:sp>
      <p:sp>
        <p:nvSpPr>
          <p:cNvPr id="16386" name="Rectangle 2"/>
          <p:cNvSpPr>
            <a:spLocks noGrp="1" noRot="1" noChangeAspect="1" noChangeArrowheads="1" noTextEdit="1"/>
          </p:cNvSpPr>
          <p:nvPr>
            <p:ph type="sldImg"/>
          </p:nvPr>
        </p:nvSpPr>
        <p:spPr>
          <a:xfrm>
            <a:off x="381000" y="685800"/>
            <a:ext cx="6096000" cy="3429000"/>
          </a:xfrm>
          <a:ln/>
        </p:spPr>
      </p:sp>
      <p:sp>
        <p:nvSpPr>
          <p:cNvPr id="16387" name="Rectangle 3"/>
          <p:cNvSpPr>
            <a:spLocks noGrp="1" noChangeArrowheads="1"/>
          </p:cNvSpPr>
          <p:nvPr>
            <p:ph type="body" idx="1"/>
          </p:nvPr>
        </p:nvSpPr>
        <p:spPr>
          <a:noFill/>
          <a:ln/>
        </p:spPr>
        <p:txBody>
          <a:bodyPr/>
          <a:lstStyle/>
          <a:p>
            <a:pPr eaLnBrk="1" hangingPunct="1"/>
            <a:r>
              <a:rPr lang="zh-TW" altLang="en-US" smtClean="0">
                <a:latin typeface="Arial" pitchFamily="34" charset="0"/>
              </a:rPr>
              <a:t>顧名思義，社會政治哲學包含兩部分：社會哲學與政治哲學。社會哲學處理的政治問題，是有關財產權利的問題，而最足以代表這種類型問題的題目，就是資本主義與社會主義之間的爭議。同樣的，政治哲學處理的社會問題，是有關如何形成社會的問題，而最足以代表這種類型問題的題目，就是社會契約理論之中所應當包含成員的問題。前者已經在人類歷史中扮演轉變（甚智識「革命」）的角色，而如今大多數人均認同以資本主義為主，輔以社會福利的民主國家政治制度。但是，在有關社會組成上，卻是多元主義與少數族群爭取權利方興未艾之時。</a:t>
            </a:r>
          </a:p>
        </p:txBody>
      </p:sp>
    </p:spTree>
    <p:extLst>
      <p:ext uri="{BB962C8B-B14F-4D97-AF65-F5344CB8AC3E}">
        <p14:creationId xmlns:p14="http://schemas.microsoft.com/office/powerpoint/2010/main" val="162291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A7E84C31-D531-4D21-BDDB-58BF7B8F3397}" type="slidenum">
              <a:rPr lang="en-US" altLang="zh-TW"/>
              <a:pPr/>
              <a:t>5</a:t>
            </a:fld>
            <a:endParaRPr lang="en-US" altLang="zh-TW"/>
          </a:p>
        </p:txBody>
      </p:sp>
      <p:sp>
        <p:nvSpPr>
          <p:cNvPr id="16386" name="Rectangle 2"/>
          <p:cNvSpPr>
            <a:spLocks noGrp="1" noRot="1" noChangeAspect="1" noChangeArrowheads="1" noTextEdit="1"/>
          </p:cNvSpPr>
          <p:nvPr>
            <p:ph type="sldImg"/>
          </p:nvPr>
        </p:nvSpPr>
        <p:spPr>
          <a:xfrm>
            <a:off x="381000" y="685800"/>
            <a:ext cx="6096000" cy="3429000"/>
          </a:xfrm>
          <a:ln/>
        </p:spPr>
      </p:sp>
      <p:sp>
        <p:nvSpPr>
          <p:cNvPr id="16387" name="Rectangle 3"/>
          <p:cNvSpPr>
            <a:spLocks noGrp="1" noChangeArrowheads="1"/>
          </p:cNvSpPr>
          <p:nvPr>
            <p:ph type="body" idx="1"/>
          </p:nvPr>
        </p:nvSpPr>
        <p:spPr>
          <a:noFill/>
          <a:ln/>
        </p:spPr>
        <p:txBody>
          <a:bodyPr/>
          <a:lstStyle/>
          <a:p>
            <a:pPr eaLnBrk="1" hangingPunct="1"/>
            <a:r>
              <a:rPr lang="zh-TW" altLang="en-US" smtClean="0">
                <a:latin typeface="Arial" pitchFamily="34" charset="0"/>
              </a:rPr>
              <a:t>顧名思義，社會政治哲學包含兩部分：社會哲學與政治哲學。社會哲學處理的政治問題，是有關財產權利的問題，而最足以代表這種類型問題的題目，就是資本主義與社會主義之間的爭議。同樣的，政治哲學處理的社會問題，是有關如何形成社會的問題，而最足以代表這種類型問題的題目，就是社會契約理論之中所應當包含成員的問題。前者已經在人類歷史中扮演轉變（甚智識「革命」）的角色，而如今大多數人均認同以資本主義為主，輔以社會福利的民主國家政治制度。但是，在有關社會組成上，卻是多元主義與少數族群爭取權利方興未艾之時。</a:t>
            </a:r>
          </a:p>
        </p:txBody>
      </p:sp>
    </p:spTree>
    <p:extLst>
      <p:ext uri="{BB962C8B-B14F-4D97-AF65-F5344CB8AC3E}">
        <p14:creationId xmlns:p14="http://schemas.microsoft.com/office/powerpoint/2010/main" val="1508234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1D08BA51-E4D1-4684-AEF9-2E0553EB1ACD}"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0326AB4-3E3B-4423-9B09-0BF79B50E2F5}"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39"/>
            <a:ext cx="27432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5EDEDCE-417E-4BDA-8E3F-94765ED7CECE}"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9EE24BF-8682-49AF-90CB-95C1D12BA47C}"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B460978-8CAF-4470-B623-E4766D7CF66C}"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BEB77423-E85C-4DF0-80AE-AE31606D0F07}"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72D750A9-2E68-4A29-8AD0-57EBA8C4217D}" type="datetime1">
              <a:rPr lang="zh-TW" altLang="en-US" smtClean="0"/>
              <a:pPr/>
              <a:t>2019/4/12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C5F2B49-826C-458D-916A-994365C830C3}" type="datetime1">
              <a:rPr lang="zh-TW" altLang="en-US" smtClean="0"/>
              <a:pPr/>
              <a:t>2019/4/12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A36CC48-6FD0-4A03-BFC8-CF677C9D2E97}" type="datetime1">
              <a:rPr lang="zh-TW" altLang="en-US" smtClean="0"/>
              <a:pPr/>
              <a:t>2019/4/12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B69991E-BE20-469A-A9D2-77D453D233EF}"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7DACA32-8D24-4C50-8F77-320DC4396121}"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6A0DA-B088-4E7E-AF23-C49BB321E5C5}" type="datetime1">
              <a:rPr lang="zh-TW" altLang="en-US" smtClean="0"/>
              <a:pPr/>
              <a:t>2019/4/12</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B3470-F80E-4952-8E84-896C049F492D}" type="slidenum">
              <a:rPr lang="zh-TW" altLang="en-US" smtClean="0"/>
              <a:pPr/>
              <a:t>‹#›</a:t>
            </a:fld>
            <a:endParaRPr lang="zh-TW" altLang="en-US"/>
          </a:p>
        </p:txBody>
      </p:sp>
      <p:pic>
        <p:nvPicPr>
          <p:cNvPr id="8" name="圖片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280576" y="-28231"/>
            <a:ext cx="911424" cy="651434"/>
          </a:xfrm>
          <a:prstGeom prst="rect">
            <a:avLst/>
          </a:prstGeom>
        </p:spPr>
      </p:pic>
      <p:pic>
        <p:nvPicPr>
          <p:cNvPr id="9" name="圖片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562286" y="0"/>
            <a:ext cx="1715314" cy="504056"/>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nc-sa/3.0/tw/"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ctrTitle"/>
          </p:nvPr>
        </p:nvSpPr>
        <p:spPr>
          <a:xfrm>
            <a:off x="2209800" y="1676400"/>
            <a:ext cx="7772400" cy="1538288"/>
          </a:xfrm>
        </p:spPr>
        <p:txBody>
          <a:bodyPr>
            <a:normAutofit/>
          </a:bodyPr>
          <a:lstStyle/>
          <a:p>
            <a:r>
              <a:rPr lang="zh-TW" altLang="en-US" b="1" dirty="0" smtClean="0">
                <a:latin typeface="微軟正黑體" pitchFamily="34" charset="-120"/>
                <a:ea typeface="微軟正黑體" pitchFamily="34" charset="-120"/>
              </a:rPr>
              <a:t>活用哲學</a:t>
            </a:r>
            <a:r>
              <a:rPr lang="en-US" altLang="zh-TW" dirty="0" smtClean="0">
                <a:latin typeface="微軟正黑體" pitchFamily="34" charset="-120"/>
                <a:ea typeface="微軟正黑體" pitchFamily="34" charset="-120"/>
              </a:rPr>
              <a:t/>
            </a:r>
            <a:br>
              <a:rPr lang="en-US" altLang="zh-TW" dirty="0" smtClean="0">
                <a:latin typeface="微軟正黑體" pitchFamily="34" charset="-120"/>
                <a:ea typeface="微軟正黑體" pitchFamily="34" charset="-120"/>
              </a:rPr>
            </a:br>
            <a:r>
              <a:rPr lang="zh-TW" altLang="en-US" sz="4000" dirty="0" smtClean="0">
                <a:latin typeface="微軟正黑體" pitchFamily="34" charset="-120"/>
                <a:ea typeface="微軟正黑體" pitchFamily="34" charset="-120"/>
              </a:rPr>
              <a:t>政治與社會</a:t>
            </a:r>
            <a:r>
              <a:rPr lang="zh-TW" altLang="en-US" sz="4000" dirty="0" smtClean="0">
                <a:latin typeface="微軟正黑體" pitchFamily="34" charset="-120"/>
                <a:ea typeface="微軟正黑體" pitchFamily="34" charset="-120"/>
              </a:rPr>
              <a:t>哲學 </a:t>
            </a:r>
            <a:r>
              <a:rPr lang="en-US" altLang="zh-TW" sz="4000" dirty="0" smtClean="0">
                <a:latin typeface="微軟正黑體" pitchFamily="34" charset="-120"/>
                <a:ea typeface="微軟正黑體" pitchFamily="34" charset="-120"/>
              </a:rPr>
              <a:t>(</a:t>
            </a:r>
            <a:r>
              <a:rPr lang="zh-TW" altLang="en-US" sz="4000" dirty="0" smtClean="0">
                <a:latin typeface="微軟正黑體" pitchFamily="34" charset="-120"/>
                <a:ea typeface="微軟正黑體" pitchFamily="34" charset="-120"/>
              </a:rPr>
              <a:t>一</a:t>
            </a:r>
            <a:r>
              <a:rPr lang="en-US" altLang="zh-TW" sz="4000" dirty="0" smtClean="0">
                <a:latin typeface="微軟正黑體" pitchFamily="34" charset="-120"/>
                <a:ea typeface="微軟正黑體" pitchFamily="34" charset="-120"/>
              </a:rPr>
              <a:t>)</a:t>
            </a:r>
            <a:endParaRPr lang="zh-TW" altLang="en-US" sz="4000" dirty="0" smtClean="0">
              <a:solidFill>
                <a:schemeClr val="tx1"/>
              </a:solidFill>
              <a:latin typeface="微軟正黑體" pitchFamily="34" charset="-120"/>
              <a:ea typeface="微軟正黑體" pitchFamily="34" charset="-120"/>
              <a:cs typeface="Times New Roman" pitchFamily="18" charset="0"/>
            </a:endParaRPr>
          </a:p>
        </p:txBody>
      </p:sp>
      <p:sp>
        <p:nvSpPr>
          <p:cNvPr id="3" name="副標題 2"/>
          <p:cNvSpPr>
            <a:spLocks noGrp="1"/>
          </p:cNvSpPr>
          <p:nvPr>
            <p:ph type="subTitle" idx="1"/>
          </p:nvPr>
        </p:nvSpPr>
        <p:spPr>
          <a:xfrm>
            <a:off x="2895600" y="3214688"/>
            <a:ext cx="6400800" cy="1752600"/>
          </a:xfrm>
        </p:spPr>
        <p:txBody>
          <a:bodyPr/>
          <a:lstStyle/>
          <a:p>
            <a:pPr>
              <a:defRPr/>
            </a:pPr>
            <a:r>
              <a:rPr lang="zh-TW" altLang="en-US" dirty="0" smtClean="0">
                <a:solidFill>
                  <a:srgbClr val="0070C0"/>
                </a:solidFill>
                <a:latin typeface="Times New Roman" panose="02020603050405020304" pitchFamily="18" charset="0"/>
                <a:ea typeface="微軟正黑體" pitchFamily="34" charset="-120"/>
                <a:cs typeface="Times New Roman" panose="02020603050405020304" pitchFamily="18" charset="0"/>
              </a:rPr>
              <a:t>國立臺灣大學哲學系教授</a:t>
            </a:r>
            <a:endParaRPr lang="en-US" altLang="zh-TW" dirty="0" smtClean="0">
              <a:solidFill>
                <a:srgbClr val="0070C0"/>
              </a:solidFill>
              <a:latin typeface="Times New Roman" panose="02020603050405020304" pitchFamily="18" charset="0"/>
              <a:ea typeface="微軟正黑體" pitchFamily="34" charset="-120"/>
              <a:cs typeface="Times New Roman" panose="02020603050405020304" pitchFamily="18" charset="0"/>
            </a:endParaRPr>
          </a:p>
          <a:p>
            <a:pPr>
              <a:defRPr/>
            </a:pPr>
            <a:r>
              <a:rPr lang="zh-TW" altLang="en-US" dirty="0" smtClean="0">
                <a:solidFill>
                  <a:srgbClr val="0070C0"/>
                </a:solidFill>
                <a:latin typeface="Times New Roman" panose="02020603050405020304" pitchFamily="18" charset="0"/>
                <a:ea typeface="微軟正黑體" pitchFamily="34" charset="-120"/>
                <a:cs typeface="Times New Roman" panose="02020603050405020304" pitchFamily="18" charset="0"/>
              </a:rPr>
              <a:t>苑舉正</a:t>
            </a:r>
            <a:endParaRPr lang="en-US" altLang="zh-TW" dirty="0" smtClean="0">
              <a:solidFill>
                <a:srgbClr val="0070C0"/>
              </a:solidFill>
              <a:latin typeface="Times New Roman" panose="02020603050405020304" pitchFamily="18" charset="0"/>
              <a:ea typeface="微軟正黑體" pitchFamily="34" charset="-120"/>
              <a:cs typeface="Times New Roman" panose="02020603050405020304" pitchFamily="18" charset="0"/>
            </a:endParaRPr>
          </a:p>
          <a:p>
            <a:pPr>
              <a:defRPr/>
            </a:pPr>
            <a:r>
              <a:rPr lang="en-US" altLang="zh-TW" dirty="0" smtClean="0">
                <a:solidFill>
                  <a:srgbClr val="0070C0"/>
                </a:solidFill>
                <a:latin typeface="Times New Roman" panose="02020603050405020304" pitchFamily="18" charset="0"/>
                <a:ea typeface="微軟正黑體" pitchFamily="34" charset="-120"/>
                <a:cs typeface="Times New Roman" panose="02020603050405020304" pitchFamily="18" charset="0"/>
              </a:rPr>
              <a:t>2017.11.28</a:t>
            </a:r>
          </a:p>
          <a:p>
            <a:pPr>
              <a:defRPr/>
            </a:pPr>
            <a:endParaRPr lang="zh-TW" altLang="en-US" dirty="0" smtClean="0">
              <a:solidFill>
                <a:schemeClr val="tx1"/>
              </a:solidFill>
              <a:latin typeface="Times New Roman" panose="02020603050405020304" pitchFamily="18" charset="0"/>
              <a:ea typeface="微軟正黑體"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1</a:t>
            </a:fld>
            <a:endParaRPr lang="zh-TW" altLang="en-US"/>
          </a:p>
        </p:txBody>
      </p:sp>
      <p:pic>
        <p:nvPicPr>
          <p:cNvPr id="5" name="圖片 4">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67608" y="5567190"/>
            <a:ext cx="1152128" cy="402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字方塊 5"/>
          <p:cNvSpPr txBox="1"/>
          <p:nvPr/>
        </p:nvSpPr>
        <p:spPr>
          <a:xfrm>
            <a:off x="3935760" y="5445224"/>
            <a:ext cx="5545237" cy="646331"/>
          </a:xfrm>
          <a:prstGeom prst="rect">
            <a:avLst/>
          </a:prstGeom>
          <a:noFill/>
        </p:spPr>
        <p:txBody>
          <a:bodyPr wrap="square">
            <a:spAutoFit/>
          </a:bodyPr>
          <a:lstStyle/>
          <a:p>
            <a:pPr eaLnBrk="1" hangingPunct="1">
              <a:defRPr/>
            </a:pPr>
            <a:r>
              <a:rPr lang="zh-TW" altLang="en-US" dirty="0">
                <a:latin typeface="Times New Roman" panose="02020603050405020304" pitchFamily="18" charset="0"/>
                <a:ea typeface="微軟正黑體" panose="020B0604030504040204" pitchFamily="34" charset="-120"/>
              </a:rPr>
              <a:t>本簡報除另有註明外，採</a:t>
            </a:r>
            <a:r>
              <a:rPr lang="zh-TW" altLang="en-US" dirty="0">
                <a:latin typeface="Times New Roman" panose="02020603050405020304" pitchFamily="18" charset="0"/>
                <a:ea typeface="微軟正黑體" panose="020B0604030504040204" pitchFamily="34" charset="-120"/>
                <a:hlinkClick r:id="rId2"/>
              </a:rPr>
              <a:t>創用</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hlinkClick r:id="rId2"/>
              </a:rPr>
              <a:t>CC</a:t>
            </a:r>
            <a:r>
              <a:rPr lang="zh-TW" altLang="en-US" dirty="0">
                <a:latin typeface="Times New Roman" panose="02020603050405020304" pitchFamily="18" charset="0"/>
                <a:ea typeface="微軟正黑體" panose="020B0604030504040204" pitchFamily="34" charset="-120"/>
                <a:hlinkClick r:id="rId2"/>
              </a:rPr>
              <a:t>姓名標示</a:t>
            </a:r>
            <a:r>
              <a:rPr lang="en-US" altLang="zh-TW" dirty="0">
                <a:latin typeface="Times New Roman" panose="02020603050405020304" pitchFamily="18" charset="0"/>
                <a:ea typeface="微軟正黑體" panose="020B0604030504040204" pitchFamily="34" charset="-120"/>
                <a:hlinkClick r:id="rId2"/>
              </a:rPr>
              <a:t>-</a:t>
            </a:r>
            <a:r>
              <a:rPr lang="zh-TW" altLang="en-US" dirty="0">
                <a:latin typeface="Times New Roman" panose="02020603050405020304" pitchFamily="18" charset="0"/>
                <a:ea typeface="微軟正黑體" panose="020B0604030504040204" pitchFamily="34" charset="-120"/>
                <a:hlinkClick r:id="rId2"/>
              </a:rPr>
              <a:t>非商業性</a:t>
            </a:r>
            <a:r>
              <a:rPr lang="en-US" altLang="zh-TW" dirty="0">
                <a:latin typeface="Times New Roman" panose="02020603050405020304" pitchFamily="18" charset="0"/>
                <a:ea typeface="微軟正黑體" panose="020B0604030504040204" pitchFamily="34" charset="-120"/>
                <a:hlinkClick r:id="rId2"/>
              </a:rPr>
              <a:t>-</a:t>
            </a:r>
            <a:r>
              <a:rPr lang="zh-TW" altLang="en-US" dirty="0">
                <a:latin typeface="Times New Roman" panose="02020603050405020304" pitchFamily="18" charset="0"/>
                <a:ea typeface="微軟正黑體" panose="020B0604030504040204" pitchFamily="34" charset="-120"/>
                <a:hlinkClick r:id="rId2"/>
              </a:rPr>
              <a:t>相同方式分享</a:t>
            </a:r>
            <a:r>
              <a:rPr lang="en-US" altLang="zh-TW" dirty="0">
                <a:latin typeface="Times New Roman" panose="02020603050405020304" pitchFamily="18" charset="0"/>
                <a:ea typeface="Tahoma" panose="020B0604030504040204" pitchFamily="34" charset="0"/>
                <a:cs typeface="Times New Roman" panose="02020603050405020304" pitchFamily="18" charset="0"/>
                <a:hlinkClick r:id="rId2"/>
              </a:rPr>
              <a:t>3.0</a:t>
            </a:r>
            <a:r>
              <a:rPr lang="zh-TW" altLang="en-US" dirty="0">
                <a:latin typeface="Times New Roman" panose="02020603050405020304" pitchFamily="18" charset="0"/>
                <a:ea typeface="微軟正黑體" panose="020B0604030504040204" pitchFamily="34" charset="-120"/>
                <a:hlinkClick r:id="rId2"/>
              </a:rPr>
              <a:t>台灣版</a:t>
            </a:r>
            <a:r>
              <a:rPr lang="zh-TW" altLang="en-US" dirty="0">
                <a:latin typeface="Times New Roman" panose="02020603050405020304" pitchFamily="18" charset="0"/>
                <a:ea typeface="微軟正黑體" panose="020B0604030504040204" pitchFamily="34" charset="-120"/>
              </a:rPr>
              <a:t>授權</a:t>
            </a:r>
            <a:r>
              <a:rPr lang="zh-TW" altLang="en-US" dirty="0" smtClean="0">
                <a:latin typeface="Times New Roman" panose="02020603050405020304" pitchFamily="18" charset="0"/>
                <a:ea typeface="微軟正黑體" panose="020B0604030504040204" pitchFamily="34" charset="-120"/>
              </a:rPr>
              <a:t>釋出</a:t>
            </a:r>
            <a:endParaRPr lang="zh-TW" altLang="en-US" dirty="0">
              <a:latin typeface="Times New Roman" panose="02020603050405020304" pitchFamily="18" charset="0"/>
              <a:ea typeface="微軟正黑體" panose="020B0604030504040204" pitchFamily="34" charset="-12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投影片編號版面配置區 5"/>
          <p:cNvSpPr>
            <a:spLocks noGrp="1"/>
          </p:cNvSpPr>
          <p:nvPr>
            <p:ph type="sldNum" sz="quarter" idx="12"/>
          </p:nvPr>
        </p:nvSpPr>
        <p:spPr>
          <a:noFill/>
        </p:spPr>
        <p:txBody>
          <a:bodyPr/>
          <a:lstStyle/>
          <a:p>
            <a:fld id="{E94A328E-9B59-4CC5-B89F-E4C9486C904F}" type="slidenum">
              <a:rPr lang="en-US" altLang="zh-TW"/>
              <a:pPr/>
              <a:t>10</a:t>
            </a:fld>
            <a:endParaRPr lang="en-US" altLang="zh-TW"/>
          </a:p>
        </p:txBody>
      </p:sp>
      <p:sp>
        <p:nvSpPr>
          <p:cNvPr id="57346" name="Rectangle 2"/>
          <p:cNvSpPr>
            <a:spLocks noGrp="1" noChangeArrowheads="1"/>
          </p:cNvSpPr>
          <p:nvPr>
            <p:ph type="title"/>
          </p:nvPr>
        </p:nvSpPr>
        <p:spPr/>
        <p:txBody>
          <a:bodyPr/>
          <a:lstStyle/>
          <a:p>
            <a:pPr eaLnBrk="1" hangingPunct="1"/>
            <a:r>
              <a:rPr lang="zh-TW" altLang="en-US" smtClean="0">
                <a:latin typeface="微軟正黑體" pitchFamily="34" charset="-120"/>
                <a:ea typeface="微軟正黑體" pitchFamily="34" charset="-120"/>
              </a:rPr>
              <a:t>約翰</a:t>
            </a:r>
            <a:r>
              <a:rPr lang="en-US" altLang="zh-TW" smtClean="0">
                <a:latin typeface="微軟正黑體" pitchFamily="34" charset="-120"/>
                <a:ea typeface="微軟正黑體" pitchFamily="34" charset="-120"/>
              </a:rPr>
              <a:t>‧</a:t>
            </a:r>
            <a:r>
              <a:rPr lang="zh-TW" altLang="en-US" smtClean="0">
                <a:latin typeface="微軟正黑體" pitchFamily="34" charset="-120"/>
                <a:ea typeface="微軟正黑體" pitchFamily="34" charset="-120"/>
              </a:rPr>
              <a:t>史陶特 彌爾</a:t>
            </a:r>
          </a:p>
        </p:txBody>
      </p:sp>
      <p:sp>
        <p:nvSpPr>
          <p:cNvPr id="57347" name="Rectangle 3"/>
          <p:cNvSpPr>
            <a:spLocks noGrp="1" noChangeArrowheads="1"/>
          </p:cNvSpPr>
          <p:nvPr>
            <p:ph type="body" idx="1"/>
          </p:nvPr>
        </p:nvSpPr>
        <p:spPr>
          <a:xfrm>
            <a:off x="609600" y="1371600"/>
            <a:ext cx="10972800" cy="4648200"/>
          </a:xfrm>
        </p:spPr>
        <p:txBody>
          <a:bodyPr>
            <a:normAutofit/>
          </a:bodyPr>
          <a:lstStyle/>
          <a:p>
            <a:pPr eaLnBrk="1" hangingPunct="1"/>
            <a:r>
              <a:rPr lang="zh-TW" altLang="en-US" dirty="0">
                <a:latin typeface="微軟正黑體" pitchFamily="34" charset="-120"/>
                <a:ea typeface="微軟正黑體" pitchFamily="34" charset="-120"/>
              </a:rPr>
              <a:t>彌爾在英國的公共事務上非常積極，曾經擔任東印度公司的執行長，為大英帝國在十九世紀的經濟擴張做出貢獻之外，後來也擔任國會議員。</a:t>
            </a:r>
          </a:p>
          <a:p>
            <a:r>
              <a:rPr lang="zh-TW" altLang="en-US" dirty="0">
                <a:latin typeface="微軟正黑體" pitchFamily="34" charset="-120"/>
                <a:ea typeface="微軟正黑體" pitchFamily="34" charset="-120"/>
              </a:rPr>
              <a:t>除了在道德與政治方面的哲學著作之外，彌爾還對於任何形式的婦女壓迫均感到極為敏感，</a:t>
            </a:r>
            <a:r>
              <a:rPr lang="zh-TW" altLang="en-US" dirty="0">
                <a:solidFill>
                  <a:srgbClr val="FF0000"/>
                </a:solidFill>
                <a:latin typeface="微軟正黑體" pitchFamily="34" charset="-120"/>
                <a:ea typeface="微軟正黑體" pitchFamily="34" charset="-120"/>
              </a:rPr>
              <a:t>並因此成為最早提出有關婦女運動方面文章的哲學家，</a:t>
            </a:r>
            <a:r>
              <a:rPr lang="zh-TW" altLang="en-US" dirty="0">
                <a:latin typeface="微軟正黑體" pitchFamily="34" charset="-120"/>
                <a:ea typeface="微軟正黑體" pitchFamily="34" charset="-120"/>
              </a:rPr>
              <a:t>出版名著</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婦女的屈從</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投影片編號版面配置區 5"/>
          <p:cNvSpPr>
            <a:spLocks noGrp="1"/>
          </p:cNvSpPr>
          <p:nvPr>
            <p:ph type="sldNum" sz="quarter" idx="12"/>
          </p:nvPr>
        </p:nvSpPr>
        <p:spPr>
          <a:noFill/>
        </p:spPr>
        <p:txBody>
          <a:bodyPr/>
          <a:lstStyle/>
          <a:p>
            <a:fld id="{0F748DBD-D876-4EC9-A8CD-C337872F9BAB}" type="slidenum">
              <a:rPr lang="en-US" altLang="zh-TW"/>
              <a:pPr/>
              <a:t>11</a:t>
            </a:fld>
            <a:endParaRPr lang="en-US" altLang="zh-TW"/>
          </a:p>
        </p:txBody>
      </p:sp>
      <p:sp>
        <p:nvSpPr>
          <p:cNvPr id="6146" name="Rectangle 2"/>
          <p:cNvSpPr>
            <a:spLocks noGrp="1" noChangeArrowheads="1"/>
          </p:cNvSpPr>
          <p:nvPr>
            <p:ph type="title"/>
          </p:nvPr>
        </p:nvSpPr>
        <p:spPr/>
        <p:txBody>
          <a:bodyPr>
            <a:normAutofit/>
          </a:bodyPr>
          <a:lstStyle/>
          <a:p>
            <a:pPr eaLnBrk="1" hangingPunct="1"/>
            <a:r>
              <a:rPr lang="zh-TW" altLang="en-US" dirty="0">
                <a:latin typeface="微軟正黑體" pitchFamily="34" charset="-120"/>
                <a:ea typeface="微軟正黑體" pitchFamily="34" charset="-120"/>
              </a:rPr>
              <a:t>放任的資本主義</a:t>
            </a:r>
          </a:p>
        </p:txBody>
      </p:sp>
      <p:sp>
        <p:nvSpPr>
          <p:cNvPr id="6147" name="Rectangle 3"/>
          <p:cNvSpPr>
            <a:spLocks noGrp="1" noChangeArrowheads="1"/>
          </p:cNvSpPr>
          <p:nvPr>
            <p:ph type="body" idx="1"/>
          </p:nvPr>
        </p:nvSpPr>
        <p:spPr/>
        <p:txBody>
          <a:bodyPr>
            <a:normAutofit/>
          </a:bodyPr>
          <a:lstStyle/>
          <a:p>
            <a:r>
              <a:rPr lang="zh-TW" altLang="en-US" dirty="0" smtClean="0">
                <a:latin typeface="Times New Roman" panose="02020603050405020304" pitchFamily="18" charset="0"/>
                <a:ea typeface="微軟正黑體" pitchFamily="34" charset="-120"/>
                <a:cs typeface="Times New Roman" panose="02020603050405020304" pitchFamily="18" charset="0"/>
              </a:rPr>
              <a:t>放任的資本主義就是功利主義的應用：</a:t>
            </a:r>
          </a:p>
          <a:p>
            <a:pPr eaLnBrk="1" hangingPunct="1"/>
            <a:r>
              <a:rPr lang="en-US" altLang="zh-TW" dirty="0" smtClean="0">
                <a:latin typeface="Times New Roman" panose="02020603050405020304" pitchFamily="18" charset="0"/>
                <a:ea typeface="微軟正黑體" pitchFamily="34" charset="-120"/>
                <a:cs typeface="Times New Roman" panose="02020603050405020304" pitchFamily="18" charset="0"/>
              </a:rPr>
              <a:t>1.</a:t>
            </a:r>
            <a:r>
              <a:rPr lang="zh-TW" altLang="en-US" dirty="0" smtClean="0">
                <a:latin typeface="Times New Roman" panose="02020603050405020304" pitchFamily="18" charset="0"/>
                <a:ea typeface="微軟正黑體" pitchFamily="34" charset="-120"/>
                <a:cs typeface="Times New Roman" panose="02020603050405020304" pitchFamily="18" charset="0"/>
              </a:rPr>
              <a:t>功利主義者進行社會的改革，體認必須</a:t>
            </a:r>
            <a:r>
              <a:rPr lang="zh-TW" altLang="en-US" dirty="0" smtClean="0">
                <a:solidFill>
                  <a:srgbClr val="FF0000"/>
                </a:solidFill>
                <a:latin typeface="Times New Roman" panose="02020603050405020304" pitchFamily="18" charset="0"/>
                <a:ea typeface="微軟正黑體" pitchFamily="34" charset="-120"/>
                <a:cs typeface="Times New Roman" panose="02020603050405020304" pitchFamily="18" charset="0"/>
              </a:rPr>
              <a:t>排除社會中原有的既得利益者</a:t>
            </a:r>
            <a:r>
              <a:rPr lang="zh-TW" altLang="en-US" dirty="0" smtClean="0">
                <a:latin typeface="Times New Roman" panose="02020603050405020304" pitchFamily="18" charset="0"/>
                <a:ea typeface="微軟正黑體" pitchFamily="34" charset="-120"/>
                <a:cs typeface="Times New Roman" panose="02020603050405020304" pitchFamily="18" charset="0"/>
              </a:rPr>
              <a:t>。</a:t>
            </a:r>
          </a:p>
          <a:p>
            <a:pPr eaLnBrk="1" hangingPunct="1"/>
            <a:r>
              <a:rPr lang="en-US" altLang="zh-TW" dirty="0" smtClean="0">
                <a:latin typeface="Times New Roman" panose="02020603050405020304" pitchFamily="18" charset="0"/>
                <a:ea typeface="微軟正黑體" pitchFamily="34" charset="-120"/>
                <a:cs typeface="Times New Roman" panose="02020603050405020304" pitchFamily="18" charset="0"/>
              </a:rPr>
              <a:t>2.</a:t>
            </a:r>
            <a:r>
              <a:rPr lang="zh-TW" altLang="en-US" dirty="0" smtClean="0">
                <a:latin typeface="Times New Roman" panose="02020603050405020304" pitchFamily="18" charset="0"/>
                <a:ea typeface="微軟正黑體" pitchFamily="34" charset="-120"/>
                <a:cs typeface="Times New Roman" panose="02020603050405020304" pitchFamily="18" charset="0"/>
              </a:rPr>
              <a:t>如想要推翻原有的貴族階層，就必須建立一種平等的原則，適用於每一個人，那就是</a:t>
            </a:r>
            <a:r>
              <a:rPr lang="zh-TW" altLang="en-US" dirty="0" smtClean="0">
                <a:solidFill>
                  <a:srgbClr val="FF0000"/>
                </a:solidFill>
                <a:latin typeface="Times New Roman" panose="02020603050405020304" pitchFamily="18" charset="0"/>
                <a:ea typeface="微軟正黑體" pitchFamily="34" charset="-120"/>
                <a:cs typeface="Times New Roman" panose="02020603050405020304" pitchFamily="18" charset="0"/>
              </a:rPr>
              <a:t>強調滿足慾望的功利原則</a:t>
            </a:r>
            <a:r>
              <a:rPr lang="zh-TW" altLang="en-US" dirty="0" smtClean="0">
                <a:latin typeface="Times New Roman" panose="02020603050405020304" pitchFamily="18" charset="0"/>
                <a:ea typeface="微軟正黑體" pitchFamily="34" charset="-120"/>
                <a:cs typeface="Times New Roman" panose="02020603050405020304" pitchFamily="18" charset="0"/>
              </a:rPr>
              <a:t>。</a:t>
            </a:r>
          </a:p>
          <a:p>
            <a:pPr eaLnBrk="1" hangingPunct="1"/>
            <a:r>
              <a:rPr lang="en-US" altLang="zh-TW" dirty="0" smtClean="0">
                <a:latin typeface="Times New Roman" panose="02020603050405020304" pitchFamily="18" charset="0"/>
                <a:ea typeface="微軟正黑體" pitchFamily="34" charset="-120"/>
                <a:cs typeface="Times New Roman" panose="02020603050405020304" pitchFamily="18" charset="0"/>
              </a:rPr>
              <a:t>3.</a:t>
            </a:r>
            <a:r>
              <a:rPr lang="zh-TW" altLang="en-US" dirty="0" smtClean="0">
                <a:latin typeface="Times New Roman" panose="02020603050405020304" pitchFamily="18" charset="0"/>
                <a:ea typeface="微軟正黑體" pitchFamily="34" charset="-120"/>
                <a:cs typeface="Times New Roman" panose="02020603050405020304" pitchFamily="18" charset="0"/>
              </a:rPr>
              <a:t>功利原則針對所有的人，藉此</a:t>
            </a:r>
            <a:r>
              <a:rPr lang="zh-TW" altLang="en-US" dirty="0" smtClean="0">
                <a:solidFill>
                  <a:srgbClr val="FF0000"/>
                </a:solidFill>
                <a:latin typeface="Times New Roman" panose="02020603050405020304" pitchFamily="18" charset="0"/>
                <a:ea typeface="微軟正黑體" pitchFamily="34" charset="-120"/>
                <a:cs typeface="Times New Roman" panose="02020603050405020304" pitchFamily="18" charset="0"/>
              </a:rPr>
              <a:t>消除專家</a:t>
            </a:r>
            <a:r>
              <a:rPr lang="zh-TW" altLang="en-US" dirty="0" smtClean="0">
                <a:latin typeface="Times New Roman" panose="02020603050405020304" pitchFamily="18" charset="0"/>
                <a:ea typeface="微軟正黑體" pitchFamily="34" charset="-120"/>
                <a:cs typeface="Times New Roman" panose="02020603050405020304" pitchFamily="18" charset="0"/>
              </a:rPr>
              <a:t>。</a:t>
            </a:r>
          </a:p>
          <a:p>
            <a:pPr eaLnBrk="1" hangingPunct="1"/>
            <a:r>
              <a:rPr lang="en-US" altLang="zh-TW" dirty="0" smtClean="0">
                <a:latin typeface="Times New Roman" panose="02020603050405020304" pitchFamily="18" charset="0"/>
                <a:ea typeface="微軟正黑體" pitchFamily="34" charset="-120"/>
                <a:cs typeface="Times New Roman" panose="02020603050405020304" pitchFamily="18" charset="0"/>
              </a:rPr>
              <a:t>4.</a:t>
            </a:r>
            <a:r>
              <a:rPr lang="zh-TW" altLang="en-US" dirty="0" smtClean="0">
                <a:latin typeface="Times New Roman" panose="02020603050405020304" pitchFamily="18" charset="0"/>
                <a:ea typeface="微軟正黑體" pitchFamily="34" charset="-120"/>
                <a:cs typeface="Times New Roman" panose="02020603050405020304" pitchFamily="18" charset="0"/>
              </a:rPr>
              <a:t>功利原則是一種</a:t>
            </a:r>
            <a:r>
              <a:rPr lang="zh-TW" altLang="en-US" dirty="0" smtClean="0">
                <a:solidFill>
                  <a:srgbClr val="FF0000"/>
                </a:solidFill>
                <a:latin typeface="Times New Roman" panose="02020603050405020304" pitchFamily="18" charset="0"/>
                <a:ea typeface="微軟正黑體" pitchFamily="34" charset="-120"/>
                <a:cs typeface="Times New Roman" panose="02020603050405020304" pitchFamily="18" charset="0"/>
              </a:rPr>
              <a:t>量化</a:t>
            </a:r>
            <a:r>
              <a:rPr lang="zh-TW" altLang="en-US" dirty="0" smtClean="0">
                <a:latin typeface="Times New Roman" panose="02020603050405020304" pitchFamily="18" charset="0"/>
                <a:ea typeface="微軟正黑體" pitchFamily="34" charset="-120"/>
                <a:cs typeface="Times New Roman" panose="02020603050405020304" pitchFamily="18" charset="0"/>
              </a:rPr>
              <a:t>的原則。</a:t>
            </a:r>
            <a:endParaRPr lang="en-US" altLang="zh-TW" dirty="0" smtClean="0">
              <a:latin typeface="Times New Roman" panose="02020603050405020304" pitchFamily="18" charset="0"/>
              <a:ea typeface="微軟正黑體" pitchFamily="34" charset="-12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投影片編號版面配置區 5"/>
          <p:cNvSpPr>
            <a:spLocks noGrp="1"/>
          </p:cNvSpPr>
          <p:nvPr>
            <p:ph type="sldNum" sz="quarter" idx="12"/>
          </p:nvPr>
        </p:nvSpPr>
        <p:spPr>
          <a:noFill/>
        </p:spPr>
        <p:txBody>
          <a:bodyPr/>
          <a:lstStyle/>
          <a:p>
            <a:fld id="{2D6575E5-5654-4BCC-92CC-E3E948EE463C}" type="slidenum">
              <a:rPr lang="en-US" altLang="zh-TW"/>
              <a:pPr/>
              <a:t>12</a:t>
            </a:fld>
            <a:endParaRPr lang="en-US" altLang="zh-TW"/>
          </a:p>
        </p:txBody>
      </p:sp>
      <p:sp>
        <p:nvSpPr>
          <p:cNvPr id="7170" name="Rectangle 2"/>
          <p:cNvSpPr>
            <a:spLocks noGrp="1" noChangeArrowheads="1"/>
          </p:cNvSpPr>
          <p:nvPr>
            <p:ph type="title"/>
          </p:nvPr>
        </p:nvSpPr>
        <p:spPr/>
        <p:txBody>
          <a:bodyPr>
            <a:normAutofit/>
          </a:bodyPr>
          <a:lstStyle/>
          <a:p>
            <a:pPr eaLnBrk="1" hangingPunct="1"/>
            <a:r>
              <a:rPr lang="zh-TW" altLang="en-US" dirty="0" smtClean="0">
                <a:latin typeface="微軟正黑體" pitchFamily="34" charset="-120"/>
                <a:ea typeface="微軟正黑體" pitchFamily="34" charset="-120"/>
              </a:rPr>
              <a:t>放任的資本主義</a:t>
            </a:r>
          </a:p>
        </p:txBody>
      </p:sp>
      <p:sp>
        <p:nvSpPr>
          <p:cNvPr id="7171" name="Rectangle 3"/>
          <p:cNvSpPr>
            <a:spLocks noGrp="1" noChangeArrowheads="1"/>
          </p:cNvSpPr>
          <p:nvPr>
            <p:ph type="body" idx="1"/>
          </p:nvPr>
        </p:nvSpPr>
        <p:spPr>
          <a:xfrm>
            <a:off x="609600" y="1700809"/>
            <a:ext cx="10972800" cy="3744317"/>
          </a:xfrm>
        </p:spPr>
        <p:txBody>
          <a:bodyPr>
            <a:normAutofit/>
          </a:bodyPr>
          <a:lstStyle/>
          <a:p>
            <a:pPr eaLnBrk="1" hangingPunct="1">
              <a:lnSpc>
                <a:spcPct val="90000"/>
              </a:lnSpc>
              <a:buNone/>
              <a:defRPr/>
            </a:pPr>
            <a:r>
              <a:rPr lang="zh-TW" altLang="en-US" dirty="0">
                <a:latin typeface="Times New Roman" panose="02020603050405020304" pitchFamily="18" charset="0"/>
                <a:ea typeface="微軟正黑體" pitchFamily="34" charset="-120"/>
                <a:cs typeface="Times New Roman" panose="02020603050405020304" pitchFamily="18" charset="0"/>
              </a:rPr>
              <a:t>功利主義造成：</a:t>
            </a:r>
          </a:p>
          <a:p>
            <a:pPr eaLnBrk="1" hangingPunct="1">
              <a:lnSpc>
                <a:spcPct val="90000"/>
              </a:lnSpc>
              <a:buNone/>
              <a:defRPr/>
            </a:pPr>
            <a:r>
              <a:rPr lang="en-US" altLang="zh-TW" dirty="0">
                <a:latin typeface="Times New Roman" panose="02020603050405020304" pitchFamily="18" charset="0"/>
                <a:ea typeface="微軟正黑體" pitchFamily="34" charset="-120"/>
                <a:cs typeface="Times New Roman" panose="02020603050405020304" pitchFamily="18" charset="0"/>
              </a:rPr>
              <a:t>1.</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人人</a:t>
            </a:r>
            <a:r>
              <a:rPr lang="zh-TW" altLang="en-US" dirty="0">
                <a:latin typeface="Times New Roman" panose="02020603050405020304" pitchFamily="18" charset="0"/>
                <a:ea typeface="微軟正黑體" pitchFamily="34" charset="-120"/>
                <a:cs typeface="Times New Roman" panose="02020603050405020304" pitchFamily="18" charset="0"/>
              </a:rPr>
              <a:t>成為自己義務的仲裁人。</a:t>
            </a:r>
          </a:p>
          <a:p>
            <a:pPr eaLnBrk="1" hangingPunct="1">
              <a:lnSpc>
                <a:spcPct val="90000"/>
              </a:lnSpc>
              <a:buNone/>
              <a:defRPr/>
            </a:pPr>
            <a:r>
              <a:rPr lang="en-US" altLang="zh-TW" dirty="0">
                <a:latin typeface="Times New Roman" panose="02020603050405020304" pitchFamily="18" charset="0"/>
                <a:ea typeface="微軟正黑體" pitchFamily="34" charset="-120"/>
                <a:cs typeface="Times New Roman" panose="02020603050405020304" pitchFamily="18" charset="0"/>
              </a:rPr>
              <a:t>2.</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量化</a:t>
            </a:r>
            <a:r>
              <a:rPr lang="zh-TW" altLang="en-US" dirty="0">
                <a:latin typeface="Times New Roman" panose="02020603050405020304" pitchFamily="18" charset="0"/>
                <a:ea typeface="微軟正黑體" pitchFamily="34" charset="-120"/>
                <a:cs typeface="Times New Roman" panose="02020603050405020304" pitchFamily="18" charset="0"/>
              </a:rPr>
              <a:t>成為唯一功利原則。</a:t>
            </a:r>
          </a:p>
          <a:p>
            <a:pPr eaLnBrk="1" hangingPunct="1">
              <a:lnSpc>
                <a:spcPct val="90000"/>
              </a:lnSpc>
              <a:buNone/>
              <a:defRPr/>
            </a:pPr>
            <a:r>
              <a:rPr lang="zh-TW" altLang="en-US" dirty="0">
                <a:latin typeface="Times New Roman" panose="02020603050405020304" pitchFamily="18" charset="0"/>
                <a:ea typeface="微軟正黑體" pitchFamily="34" charset="-120"/>
                <a:cs typeface="Times New Roman" panose="02020603050405020304" pitchFamily="18" charset="0"/>
              </a:rPr>
              <a:t>但因為</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社會的氛圍</a:t>
            </a:r>
            <a:r>
              <a:rPr lang="zh-TW" altLang="en-US" dirty="0">
                <a:latin typeface="Times New Roman" panose="02020603050405020304" pitchFamily="18" charset="0"/>
                <a:ea typeface="微軟正黑體" pitchFamily="34" charset="-120"/>
                <a:cs typeface="Times New Roman" panose="02020603050405020304" pitchFamily="18" charset="0"/>
              </a:rPr>
              <a:t>，所以功利主義的推展，有兩個障礙：</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AC9676CB-FC06-473A-83E0-C2495FB96B0F}" type="slidenum">
              <a:rPr lang="en-US" altLang="zh-TW" sz="1200"/>
              <a:pPr algn="r"/>
              <a:t>13</a:t>
            </a:fld>
            <a:endParaRPr lang="en-US" altLang="zh-TW" sz="1200"/>
          </a:p>
        </p:txBody>
      </p:sp>
      <p:sp>
        <p:nvSpPr>
          <p:cNvPr id="7170" name="Rectangle 2"/>
          <p:cNvSpPr>
            <a:spLocks noGrp="1" noChangeArrowheads="1"/>
          </p:cNvSpPr>
          <p:nvPr>
            <p:ph type="title" idx="4294967295"/>
          </p:nvPr>
        </p:nvSpPr>
        <p:spPr/>
        <p:txBody>
          <a:bodyPr/>
          <a:lstStyle/>
          <a:p>
            <a:pPr eaLnBrk="1" hangingPunct="1">
              <a:defRPr/>
            </a:pPr>
            <a:r>
              <a:rPr lang="zh-TW" altLang="en-US" dirty="0" smtClean="0">
                <a:latin typeface="微軟正黑體" pitchFamily="34" charset="-120"/>
                <a:ea typeface="微軟正黑體" pitchFamily="34" charset="-120"/>
              </a:rPr>
              <a:t>放任</a:t>
            </a:r>
            <a:r>
              <a:rPr lang="zh-TW" altLang="en-US" dirty="0">
                <a:latin typeface="微軟正黑體" pitchFamily="34" charset="-120"/>
                <a:ea typeface="微軟正黑體" pitchFamily="34" charset="-120"/>
              </a:rPr>
              <a:t>的資本主義</a:t>
            </a:r>
          </a:p>
        </p:txBody>
      </p:sp>
      <p:sp>
        <p:nvSpPr>
          <p:cNvPr id="7171" name="Rectangle 3"/>
          <p:cNvSpPr>
            <a:spLocks noGrp="1" noChangeArrowheads="1"/>
          </p:cNvSpPr>
          <p:nvPr>
            <p:ph type="body" idx="4294967295"/>
          </p:nvPr>
        </p:nvSpPr>
        <p:spPr>
          <a:xfrm>
            <a:off x="609600" y="1524001"/>
            <a:ext cx="10972800" cy="4530725"/>
          </a:xfrm>
        </p:spPr>
        <p:txBody>
          <a:bodyPr>
            <a:normAutofit/>
          </a:bodyPr>
          <a:lstStyle/>
          <a:p>
            <a:pPr eaLnBrk="1" hangingPunct="1">
              <a:lnSpc>
                <a:spcPct val="90000"/>
              </a:lnSpc>
              <a:buNone/>
              <a:defRPr/>
            </a:pPr>
            <a:r>
              <a:rPr lang="en-US" altLang="zh-TW" dirty="0">
                <a:latin typeface="Times New Roman" panose="02020603050405020304" pitchFamily="18" charset="0"/>
                <a:ea typeface="微軟正黑體" pitchFamily="34" charset="-120"/>
                <a:cs typeface="Times New Roman" panose="02020603050405020304" pitchFamily="18" charset="0"/>
              </a:rPr>
              <a:t>1.</a:t>
            </a:r>
            <a:r>
              <a:rPr lang="zh-TW" altLang="en-US" dirty="0">
                <a:latin typeface="Times New Roman" panose="02020603050405020304" pitchFamily="18" charset="0"/>
                <a:ea typeface="微軟正黑體" pitchFamily="34" charset="-120"/>
                <a:cs typeface="Times New Roman" panose="02020603050405020304" pitchFamily="18" charset="0"/>
              </a:rPr>
              <a:t>社會中瀰漫的</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宗教風氣</a:t>
            </a:r>
            <a:r>
              <a:rPr lang="zh-TW" altLang="en-US" dirty="0">
                <a:latin typeface="Times New Roman" panose="02020603050405020304" pitchFamily="18" charset="0"/>
                <a:ea typeface="微軟正黑體" pitchFamily="34" charset="-120"/>
                <a:cs typeface="Times New Roman" panose="02020603050405020304" pitchFamily="18" charset="0"/>
              </a:rPr>
              <a:t>，認為滿足欲望是錯誤的，尤其是以金錢、權力與才能滿足欲望（</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對於功利主義者而言，這種思想是迷信</a:t>
            </a:r>
            <a:r>
              <a:rPr lang="zh-TW" altLang="en-US" dirty="0">
                <a:latin typeface="Times New Roman" panose="02020603050405020304" pitchFamily="18" charset="0"/>
                <a:ea typeface="微軟正黑體" pitchFamily="34" charset="-120"/>
                <a:cs typeface="Times New Roman" panose="02020603050405020304" pitchFamily="18" charset="0"/>
              </a:rPr>
              <a:t>）。</a:t>
            </a:r>
          </a:p>
          <a:p>
            <a:pPr eaLnBrk="1" hangingPunct="1">
              <a:lnSpc>
                <a:spcPct val="90000"/>
              </a:lnSpc>
              <a:buNone/>
              <a:defRPr/>
            </a:pPr>
            <a:r>
              <a:rPr lang="en-US" altLang="zh-TW" dirty="0">
                <a:latin typeface="Times New Roman" panose="02020603050405020304" pitchFamily="18" charset="0"/>
                <a:ea typeface="微軟正黑體" pitchFamily="34" charset="-120"/>
                <a:cs typeface="Times New Roman" panose="02020603050405020304" pitchFamily="18" charset="0"/>
              </a:rPr>
              <a:t>2.</a:t>
            </a:r>
            <a:r>
              <a:rPr lang="zh-TW" altLang="en-US" dirty="0">
                <a:latin typeface="Times New Roman" panose="02020603050405020304" pitchFamily="18" charset="0"/>
                <a:ea typeface="微軟正黑體" pitchFamily="34" charset="-120"/>
                <a:cs typeface="Times New Roman" panose="02020603050405020304" pitchFamily="18" charset="0"/>
              </a:rPr>
              <a:t>對於</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科學與公共事務</a:t>
            </a:r>
            <a:r>
              <a:rPr lang="zh-TW" altLang="en-US" dirty="0">
                <a:latin typeface="Times New Roman" panose="02020603050405020304" pitchFamily="18" charset="0"/>
                <a:ea typeface="微軟正黑體" pitchFamily="34" charset="-120"/>
                <a:cs typeface="Times New Roman" panose="02020603050405020304" pitchFamily="18" charset="0"/>
              </a:rPr>
              <a:t>所抱持的無知態度（對於功利主義者而言，這是</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缺乏教育所顯現的無知</a:t>
            </a:r>
            <a:r>
              <a:rPr lang="zh-TW" altLang="en-US" dirty="0">
                <a:latin typeface="Times New Roman" panose="02020603050405020304" pitchFamily="18" charset="0"/>
                <a:ea typeface="微軟正黑體" pitchFamily="34" charset="-12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wipe(left)">
                                      <p:cBhvr>
                                        <p:cTn id="12" dur="500"/>
                                        <p:tgtEl>
                                          <p:spTgt spid="71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wipe(left)">
                                      <p:cBhvr>
                                        <p:cTn id="17"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投影片編號版面配置區 5"/>
          <p:cNvSpPr>
            <a:spLocks noGrp="1"/>
          </p:cNvSpPr>
          <p:nvPr>
            <p:ph type="sldNum" sz="quarter" idx="12"/>
          </p:nvPr>
        </p:nvSpPr>
        <p:spPr>
          <a:noFill/>
        </p:spPr>
        <p:txBody>
          <a:bodyPr/>
          <a:lstStyle/>
          <a:p>
            <a:fld id="{63B372FC-360F-4AC5-AB0F-9A12E4FB3393}" type="slidenum">
              <a:rPr lang="en-US" altLang="zh-TW"/>
              <a:pPr/>
              <a:t>14</a:t>
            </a:fld>
            <a:endParaRPr lang="en-US" altLang="zh-TW"/>
          </a:p>
        </p:txBody>
      </p:sp>
      <p:sp>
        <p:nvSpPr>
          <p:cNvPr id="29700" name="文字方塊 6"/>
          <p:cNvSpPr txBox="1">
            <a:spLocks noChangeArrowheads="1"/>
          </p:cNvSpPr>
          <p:nvPr/>
        </p:nvSpPr>
        <p:spPr bwMode="auto">
          <a:xfrm>
            <a:off x="762000" y="1628800"/>
            <a:ext cx="10820400" cy="1077218"/>
          </a:xfrm>
          <a:prstGeom prst="rect">
            <a:avLst/>
          </a:prstGeom>
          <a:noFill/>
          <a:ln w="9525">
            <a:noFill/>
            <a:miter lim="800000"/>
            <a:headEnd/>
            <a:tailEnd/>
          </a:ln>
        </p:spPr>
        <p:txBody>
          <a:bodyPr wrap="square">
            <a:spAutoFit/>
          </a:bodyPr>
          <a:lstStyle/>
          <a:p>
            <a:r>
              <a:rPr lang="zh-TW" altLang="en-US" sz="3200" dirty="0">
                <a:solidFill>
                  <a:srgbClr val="FF0000"/>
                </a:solidFill>
                <a:latin typeface="微軟正黑體" pitchFamily="34" charset="-120"/>
                <a:ea typeface="微軟正黑體" pitchFamily="34" charset="-120"/>
              </a:rPr>
              <a:t>教育</a:t>
            </a:r>
            <a:r>
              <a:rPr lang="zh-TW" altLang="en-US" sz="3200" dirty="0">
                <a:latin typeface="微軟正黑體" pitchFamily="34" charset="-120"/>
                <a:ea typeface="微軟正黑體" pitchFamily="34" charset="-120"/>
              </a:rPr>
              <a:t>是對抗迷信與無知的方法。教育對抗無知與迷信，並因而產生民主自由。結果是：</a:t>
            </a:r>
            <a:r>
              <a:rPr lang="zh-TW" altLang="en-US" sz="3200" dirty="0">
                <a:solidFill>
                  <a:srgbClr val="FF0000"/>
                </a:solidFill>
                <a:latin typeface="微軟正黑體" pitchFamily="34" charset="-120"/>
                <a:ea typeface="微軟正黑體" pitchFamily="34" charset="-120"/>
              </a:rPr>
              <a:t>「放任」的自由民主經濟</a:t>
            </a:r>
            <a:r>
              <a:rPr lang="zh-TW" altLang="en-US" sz="3200" dirty="0">
                <a:latin typeface="微軟正黑體" pitchFamily="34" charset="-120"/>
                <a:ea typeface="微軟正黑體" pitchFamily="34" charset="-120"/>
              </a:rPr>
              <a:t>。</a:t>
            </a:r>
          </a:p>
        </p:txBody>
      </p:sp>
      <p:sp>
        <p:nvSpPr>
          <p:cNvPr id="8" name="Rectangle 2"/>
          <p:cNvSpPr>
            <a:spLocks noGrp="1" noChangeArrowheads="1"/>
          </p:cNvSpPr>
          <p:nvPr>
            <p:ph type="title" idx="4294967295"/>
          </p:nvPr>
        </p:nvSpPr>
        <p:spPr>
          <a:xfrm>
            <a:off x="609600" y="274638"/>
            <a:ext cx="10972800" cy="1143000"/>
          </a:xfrm>
        </p:spPr>
        <p:txBody>
          <a:bodyPr/>
          <a:lstStyle/>
          <a:p>
            <a:pPr eaLnBrk="1" hangingPunct="1">
              <a:defRPr/>
            </a:pPr>
            <a:r>
              <a:rPr lang="zh-TW" altLang="en-US" dirty="0" smtClean="0">
                <a:latin typeface="微軟正黑體" pitchFamily="34" charset="-120"/>
                <a:ea typeface="微軟正黑體" pitchFamily="34" charset="-120"/>
              </a:rPr>
              <a:t>放任</a:t>
            </a:r>
            <a:r>
              <a:rPr lang="zh-TW" altLang="en-US" dirty="0">
                <a:latin typeface="微軟正黑體" pitchFamily="34" charset="-120"/>
                <a:ea typeface="微軟正黑體" pitchFamily="34" charset="-120"/>
              </a:rPr>
              <a:t>的資本主義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投影片編號版面配置區 5"/>
          <p:cNvSpPr>
            <a:spLocks noGrp="1"/>
          </p:cNvSpPr>
          <p:nvPr>
            <p:ph type="sldNum" sz="quarter" idx="12"/>
          </p:nvPr>
        </p:nvSpPr>
        <p:spPr>
          <a:noFill/>
        </p:spPr>
        <p:txBody>
          <a:bodyPr/>
          <a:lstStyle/>
          <a:p>
            <a:fld id="{63B372FC-360F-4AC5-AB0F-9A12E4FB3393}" type="slidenum">
              <a:rPr lang="en-US" altLang="zh-TW"/>
              <a:pPr/>
              <a:t>15</a:t>
            </a:fld>
            <a:endParaRPr lang="en-US" altLang="zh-TW"/>
          </a:p>
        </p:txBody>
      </p:sp>
      <p:sp>
        <p:nvSpPr>
          <p:cNvPr id="29700" name="文字方塊 6"/>
          <p:cNvSpPr txBox="1">
            <a:spLocks noChangeArrowheads="1"/>
          </p:cNvSpPr>
          <p:nvPr/>
        </p:nvSpPr>
        <p:spPr bwMode="auto">
          <a:xfrm>
            <a:off x="762000" y="1628800"/>
            <a:ext cx="10820400" cy="3046988"/>
          </a:xfrm>
          <a:prstGeom prst="rect">
            <a:avLst/>
          </a:prstGeom>
          <a:noFill/>
          <a:ln w="9525">
            <a:noFill/>
            <a:miter lim="800000"/>
            <a:headEnd/>
            <a:tailEnd/>
          </a:ln>
        </p:spPr>
        <p:txBody>
          <a:bodyPr wrap="square">
            <a:spAutoFit/>
          </a:bodyPr>
          <a:lstStyle/>
          <a:p>
            <a:r>
              <a:rPr lang="zh-TW" altLang="en-US" sz="3200" dirty="0">
                <a:latin typeface="Times New Roman" panose="02020603050405020304" pitchFamily="18" charset="0"/>
                <a:ea typeface="微軟正黑體" pitchFamily="34" charset="-120"/>
                <a:cs typeface="Times New Roman" panose="02020603050405020304" pitchFamily="18" charset="0"/>
              </a:rPr>
              <a:t>放任</a:t>
            </a:r>
            <a:r>
              <a:rPr lang="en-US" altLang="zh-TW" sz="3200" dirty="0">
                <a:latin typeface="Times New Roman" pitchFamily="18" charset="0"/>
                <a:ea typeface="微軟正黑體" pitchFamily="34" charset="-120"/>
                <a:cs typeface="Times New Roman" pitchFamily="18" charset="0"/>
              </a:rPr>
              <a:t>(</a:t>
            </a:r>
            <a:r>
              <a:rPr lang="en-US" altLang="zh-TW" sz="3200" i="1" dirty="0">
                <a:latin typeface="Times New Roman" pitchFamily="18" charset="0"/>
                <a:ea typeface="微軟正黑體" pitchFamily="34" charset="-120"/>
                <a:cs typeface="Times New Roman" pitchFamily="18" charset="0"/>
              </a:rPr>
              <a:t>laissez-faire</a:t>
            </a:r>
            <a:r>
              <a:rPr lang="en-US" altLang="zh-TW" sz="3200" dirty="0">
                <a:latin typeface="Times New Roman" pitchFamily="18" charset="0"/>
                <a:ea typeface="微軟正黑體" pitchFamily="34" charset="-120"/>
                <a:cs typeface="Times New Roman" pitchFamily="18" charset="0"/>
              </a:rPr>
              <a:t>)</a:t>
            </a:r>
            <a:r>
              <a:rPr lang="zh-TW" altLang="en-US" sz="3200" dirty="0">
                <a:latin typeface="Times New Roman" panose="02020603050405020304" pitchFamily="18" charset="0"/>
                <a:ea typeface="微軟正黑體" pitchFamily="34" charset="-120"/>
                <a:cs typeface="Times New Roman" panose="02020603050405020304" pitchFamily="18" charset="0"/>
              </a:rPr>
              <a:t>：文字上的意思是</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允許去作</a:t>
            </a:r>
            <a:r>
              <a:rPr lang="zh-TW" altLang="en-US" sz="3200" dirty="0">
                <a:latin typeface="Times New Roman" panose="02020603050405020304" pitchFamily="18" charset="0"/>
                <a:ea typeface="微軟正黑體" pitchFamily="34" charset="-120"/>
                <a:cs typeface="Times New Roman" panose="02020603050405020304" pitchFamily="18" charset="0"/>
              </a:rPr>
              <a:t>。放任是自由市場交易的制度，並僅要求</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政府最少的干預</a:t>
            </a:r>
            <a:r>
              <a:rPr lang="zh-TW" altLang="en-US" sz="3200" dirty="0">
                <a:latin typeface="Times New Roman" panose="02020603050405020304" pitchFamily="18" charset="0"/>
                <a:ea typeface="微軟正黑體" pitchFamily="34" charset="-120"/>
                <a:cs typeface="Times New Roman" panose="02020603050405020304" pitchFamily="18" charset="0"/>
              </a:rPr>
              <a:t>，是</a:t>
            </a:r>
            <a:r>
              <a:rPr lang="en-US" altLang="zh-TW" sz="3200" dirty="0">
                <a:latin typeface="Times New Roman" panose="02020603050405020304" pitchFamily="18" charset="0"/>
                <a:ea typeface="微軟正黑體" pitchFamily="34" charset="-120"/>
                <a:cs typeface="Times New Roman" panose="02020603050405020304" pitchFamily="18" charset="0"/>
              </a:rPr>
              <a:t>19</a:t>
            </a:r>
            <a:r>
              <a:rPr lang="zh-TW" altLang="en-US" sz="3200" dirty="0">
                <a:latin typeface="Times New Roman" panose="02020603050405020304" pitchFamily="18" charset="0"/>
                <a:ea typeface="微軟正黑體" pitchFamily="34" charset="-120"/>
                <a:cs typeface="Times New Roman" panose="02020603050405020304" pitchFamily="18" charset="0"/>
              </a:rPr>
              <a:t>世紀自由主義者認為最能夠達成有效利用資源以及為社會製造最大利益的方法。放任的資本主義指的是</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資本主義發展的早期</a:t>
            </a:r>
            <a:r>
              <a:rPr lang="zh-TW" altLang="en-US" sz="3200" dirty="0">
                <a:latin typeface="Times New Roman" panose="02020603050405020304" pitchFamily="18" charset="0"/>
                <a:ea typeface="微軟正黑體" pitchFamily="34" charset="-120"/>
                <a:cs typeface="Times New Roman" panose="02020603050405020304" pitchFamily="18" charset="0"/>
              </a:rPr>
              <a:t>，尤其是當公司規範小，自己經營，又受到市場買賣壓力控制的時候。</a:t>
            </a:r>
          </a:p>
        </p:txBody>
      </p:sp>
      <p:sp>
        <p:nvSpPr>
          <p:cNvPr id="5" name="Rectangle 2"/>
          <p:cNvSpPr>
            <a:spLocks noGrp="1" noChangeArrowheads="1"/>
          </p:cNvSpPr>
          <p:nvPr>
            <p:ph type="title"/>
          </p:nvPr>
        </p:nvSpPr>
        <p:spPr>
          <a:xfrm>
            <a:off x="609600" y="274638"/>
            <a:ext cx="10972800" cy="1143000"/>
          </a:xfrm>
        </p:spPr>
        <p:txBody>
          <a:bodyPr/>
          <a:lstStyle/>
          <a:p>
            <a:pPr eaLnBrk="1" hangingPunct="1">
              <a:defRPr/>
            </a:pPr>
            <a:r>
              <a:rPr lang="zh-TW" altLang="en-US" dirty="0" smtClean="0">
                <a:latin typeface="微軟正黑體" pitchFamily="34" charset="-120"/>
                <a:ea typeface="微軟正黑體" pitchFamily="34" charset="-120"/>
                <a:cs typeface="+mj-cs"/>
              </a:rPr>
              <a:t>放任的資本主義</a:t>
            </a:r>
          </a:p>
        </p:txBody>
      </p:sp>
    </p:spTree>
    <p:extLst>
      <p:ext uri="{BB962C8B-B14F-4D97-AF65-F5344CB8AC3E}">
        <p14:creationId xmlns:p14="http://schemas.microsoft.com/office/powerpoint/2010/main" val="2874655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投影片編號版面配置區 5"/>
          <p:cNvSpPr>
            <a:spLocks noGrp="1"/>
          </p:cNvSpPr>
          <p:nvPr>
            <p:ph type="sldNum" sz="quarter" idx="12"/>
          </p:nvPr>
        </p:nvSpPr>
        <p:spPr>
          <a:noFill/>
        </p:spPr>
        <p:txBody>
          <a:bodyPr/>
          <a:lstStyle/>
          <a:p>
            <a:fld id="{63B372FC-360F-4AC5-AB0F-9A12E4FB3393}" type="slidenum">
              <a:rPr lang="en-US" altLang="zh-TW"/>
              <a:pPr/>
              <a:t>16</a:t>
            </a:fld>
            <a:endParaRPr lang="en-US" altLang="zh-TW"/>
          </a:p>
        </p:txBody>
      </p:sp>
      <p:sp>
        <p:nvSpPr>
          <p:cNvPr id="29700" name="文字方塊 6"/>
          <p:cNvSpPr txBox="1">
            <a:spLocks noChangeArrowheads="1"/>
          </p:cNvSpPr>
          <p:nvPr/>
        </p:nvSpPr>
        <p:spPr bwMode="auto">
          <a:xfrm>
            <a:off x="762000" y="1628800"/>
            <a:ext cx="10820400" cy="2554545"/>
          </a:xfrm>
          <a:prstGeom prst="rect">
            <a:avLst/>
          </a:prstGeom>
          <a:noFill/>
          <a:ln w="9525">
            <a:noFill/>
            <a:miter lim="800000"/>
            <a:headEnd/>
            <a:tailEnd/>
          </a:ln>
        </p:spPr>
        <p:txBody>
          <a:bodyPr wrap="square">
            <a:spAutoFit/>
          </a:bodyPr>
          <a:lstStyle/>
          <a:p>
            <a:r>
              <a:rPr lang="zh-TW" altLang="en-US" sz="3200" dirty="0">
                <a:latin typeface="微軟正黑體" pitchFamily="34" charset="-120"/>
                <a:ea typeface="微軟正黑體" pitchFamily="34" charset="-120"/>
              </a:rPr>
              <a:t>放任資本主義的原則就是以所有人追求最大利潤的心態為出發點，認為這樣的機制可以使得所有的人都追求最大的幸福，資本主義最特別的地方就在於：「</a:t>
            </a:r>
            <a:r>
              <a:rPr lang="zh-TW" altLang="en-US" sz="3200" dirty="0">
                <a:solidFill>
                  <a:srgbClr val="FF0000"/>
                </a:solidFill>
                <a:latin typeface="微軟正黑體" pitchFamily="34" charset="-120"/>
                <a:ea typeface="微軟正黑體" pitchFamily="34" charset="-120"/>
              </a:rPr>
              <a:t>透過追求個人利益，社會中的成員將會以更為有效率的方式，提升 他原先就想要提升的社會。</a:t>
            </a:r>
            <a:r>
              <a:rPr lang="zh-TW" altLang="en-US" sz="3200" dirty="0">
                <a:latin typeface="微軟正黑體" pitchFamily="34" charset="-120"/>
                <a:ea typeface="微軟正黑體" pitchFamily="34" charset="-120"/>
              </a:rPr>
              <a:t>」</a:t>
            </a:r>
          </a:p>
        </p:txBody>
      </p:sp>
      <p:sp>
        <p:nvSpPr>
          <p:cNvPr id="5" name="Rectangle 2"/>
          <p:cNvSpPr>
            <a:spLocks noGrp="1" noChangeArrowheads="1"/>
          </p:cNvSpPr>
          <p:nvPr>
            <p:ph type="title"/>
          </p:nvPr>
        </p:nvSpPr>
        <p:spPr>
          <a:xfrm>
            <a:off x="609600" y="274638"/>
            <a:ext cx="10972800" cy="1143000"/>
          </a:xfrm>
        </p:spPr>
        <p:txBody>
          <a:bodyPr/>
          <a:lstStyle/>
          <a:p>
            <a:pPr eaLnBrk="1" hangingPunct="1">
              <a:defRPr/>
            </a:pPr>
            <a:r>
              <a:rPr lang="zh-TW" altLang="en-US" dirty="0" smtClean="0">
                <a:latin typeface="微軟正黑體" pitchFamily="34" charset="-120"/>
                <a:ea typeface="微軟正黑體" pitchFamily="34" charset="-120"/>
                <a:cs typeface="+mj-cs"/>
              </a:rPr>
              <a:t>放任的資本主義</a:t>
            </a:r>
          </a:p>
        </p:txBody>
      </p:sp>
    </p:spTree>
    <p:extLst>
      <p:ext uri="{BB962C8B-B14F-4D97-AF65-F5344CB8AC3E}">
        <p14:creationId xmlns:p14="http://schemas.microsoft.com/office/powerpoint/2010/main" val="1170212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投影片編號版面配置區 5"/>
          <p:cNvSpPr>
            <a:spLocks noGrp="1"/>
          </p:cNvSpPr>
          <p:nvPr>
            <p:ph type="sldNum" sz="quarter" idx="12"/>
          </p:nvPr>
        </p:nvSpPr>
        <p:spPr>
          <a:noFill/>
        </p:spPr>
        <p:txBody>
          <a:bodyPr/>
          <a:lstStyle/>
          <a:p>
            <a:fld id="{C1B18758-FDD1-4F19-9831-66864E1A2A6C}" type="slidenum">
              <a:rPr lang="en-US" altLang="zh-TW"/>
              <a:pPr/>
              <a:t>17</a:t>
            </a:fld>
            <a:endParaRPr lang="en-US" altLang="zh-TW"/>
          </a:p>
        </p:txBody>
      </p:sp>
      <p:sp>
        <p:nvSpPr>
          <p:cNvPr id="64514" name="Rectangle 2"/>
          <p:cNvSpPr>
            <a:spLocks noGrp="1" noChangeArrowheads="1"/>
          </p:cNvSpPr>
          <p:nvPr>
            <p:ph type="title"/>
          </p:nvPr>
        </p:nvSpPr>
        <p:spPr/>
        <p:txBody>
          <a:bodyPr/>
          <a:lstStyle/>
          <a:p>
            <a:pPr eaLnBrk="1" hangingPunct="1">
              <a:defRPr/>
            </a:pPr>
            <a:r>
              <a:rPr lang="zh-TW" altLang="en-US" dirty="0" smtClean="0">
                <a:latin typeface="微軟正黑體" pitchFamily="34" charset="-120"/>
                <a:ea typeface="微軟正黑體" pitchFamily="34" charset="-120"/>
                <a:cs typeface="+mj-cs"/>
              </a:rPr>
              <a:t>放任的資本主義</a:t>
            </a:r>
          </a:p>
        </p:txBody>
      </p:sp>
      <p:sp>
        <p:nvSpPr>
          <p:cNvPr id="64515" name="Rectangle 3"/>
          <p:cNvSpPr>
            <a:spLocks noGrp="1" noChangeArrowheads="1"/>
          </p:cNvSpPr>
          <p:nvPr>
            <p:ph type="body" idx="1"/>
          </p:nvPr>
        </p:nvSpPr>
        <p:spPr/>
        <p:txBody>
          <a:bodyPr>
            <a:normAutofit/>
          </a:bodyPr>
          <a:lstStyle/>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史密斯的理論為</a:t>
            </a:r>
            <a:r>
              <a:rPr lang="en-US" altLang="zh-TW" dirty="0">
                <a:latin typeface="Times New Roman" panose="02020603050405020304" pitchFamily="18" charset="0"/>
                <a:ea typeface="微軟正黑體" pitchFamily="34" charset="-120"/>
                <a:cs typeface="Times New Roman" panose="02020603050405020304" pitchFamily="18" charset="0"/>
              </a:rPr>
              <a:t>18-19</a:t>
            </a:r>
            <a:r>
              <a:rPr lang="zh-TW" altLang="en-US" dirty="0">
                <a:latin typeface="Times New Roman" panose="02020603050405020304" pitchFamily="18" charset="0"/>
                <a:ea typeface="微軟正黑體" pitchFamily="34" charset="-120"/>
                <a:cs typeface="Times New Roman" panose="02020603050405020304" pitchFamily="18" charset="0"/>
              </a:rPr>
              <a:t>世紀的工商業資本主義提供了放任的經濟政策。</a:t>
            </a:r>
          </a:p>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資本家出租土地、雇用勞工、購買原料，然後將它們生產成為成品，放到市場依照供給與需求的原則販售。</a:t>
            </a:r>
          </a:p>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其實不僅是資本家而已，所有人都基於追求自身最大利益的原則，在這個市場中各盡其能，各取所需。</a:t>
            </a:r>
            <a:endParaRPr lang="en-US" altLang="zh-TW" dirty="0">
              <a:latin typeface="Times New Roman" panose="02020603050405020304" pitchFamily="18" charset="0"/>
              <a:ea typeface="微軟正黑體" pitchFamily="34" charset="-120"/>
              <a:cs typeface="Times New Roman" panose="02020603050405020304" pitchFamily="18" charset="0"/>
            </a:endParaRPr>
          </a:p>
          <a:p>
            <a:pPr eaLnBrk="1" hangingPunct="1">
              <a:lnSpc>
                <a:spcPct val="90000"/>
              </a:lnSpc>
            </a:pP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所有在市場中的人，都是基於理性所驅動下的「競爭動物」。</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投影片編號版面配置區 5"/>
          <p:cNvSpPr>
            <a:spLocks noGrp="1"/>
          </p:cNvSpPr>
          <p:nvPr>
            <p:ph type="sldNum" sz="quarter" idx="12"/>
          </p:nvPr>
        </p:nvSpPr>
        <p:spPr>
          <a:noFill/>
        </p:spPr>
        <p:txBody>
          <a:bodyPr/>
          <a:lstStyle/>
          <a:p>
            <a:fld id="{AAB7ADBE-E349-4E1A-8627-595FD6522743}" type="slidenum">
              <a:rPr lang="en-US" altLang="zh-TW"/>
              <a:pPr/>
              <a:t>18</a:t>
            </a:fld>
            <a:endParaRPr lang="en-US" altLang="zh-TW"/>
          </a:p>
        </p:txBody>
      </p:sp>
      <p:sp>
        <p:nvSpPr>
          <p:cNvPr id="66562" name="Rectangle 2"/>
          <p:cNvSpPr>
            <a:spLocks noGrp="1" noChangeArrowheads="1"/>
          </p:cNvSpPr>
          <p:nvPr>
            <p:ph type="title"/>
          </p:nvPr>
        </p:nvSpPr>
        <p:spPr/>
        <p:txBody>
          <a:bodyPr/>
          <a:lstStyle/>
          <a:p>
            <a:pPr>
              <a:defRPr/>
            </a:pPr>
            <a:r>
              <a:rPr lang="zh-TW" altLang="en-US" dirty="0" smtClean="0">
                <a:latin typeface="微軟正黑體" pitchFamily="34" charset="-120"/>
                <a:ea typeface="微軟正黑體" pitchFamily="34" charset="-120"/>
              </a:rPr>
              <a:t>放任的資本主義</a:t>
            </a:r>
            <a:endParaRPr lang="zh-TW" altLang="en-US" dirty="0" smtClean="0">
              <a:latin typeface="微軟正黑體" pitchFamily="34" charset="-120"/>
              <a:ea typeface="微軟正黑體" pitchFamily="34" charset="-120"/>
              <a:cs typeface="+mj-cs"/>
            </a:endParaRPr>
          </a:p>
        </p:txBody>
      </p:sp>
      <p:sp>
        <p:nvSpPr>
          <p:cNvPr id="66563" name="Rectangle 3"/>
          <p:cNvSpPr>
            <a:spLocks noGrp="1" noChangeArrowheads="1"/>
          </p:cNvSpPr>
          <p:nvPr>
            <p:ph type="body" idx="1"/>
          </p:nvPr>
        </p:nvSpPr>
        <p:spPr/>
        <p:txBody>
          <a:bodyPr/>
          <a:lstStyle/>
          <a:p>
            <a:pPr eaLnBrk="1" hangingPunct="1"/>
            <a:r>
              <a:rPr lang="zh-TW" altLang="en-US" dirty="0" smtClean="0">
                <a:solidFill>
                  <a:srgbClr val="FF0000"/>
                </a:solidFill>
                <a:latin typeface="微軟正黑體" pitchFamily="34" charset="-120"/>
                <a:ea typeface="微軟正黑體" pitchFamily="34" charset="-120"/>
              </a:rPr>
              <a:t>功利主義者捍衛自由市場，</a:t>
            </a:r>
            <a:r>
              <a:rPr lang="zh-TW" altLang="en-US" dirty="0" smtClean="0">
                <a:latin typeface="微軟正黑體" pitchFamily="34" charset="-120"/>
                <a:ea typeface="微軟正黑體" pitchFamily="34" charset="-120"/>
              </a:rPr>
              <a:t>或者說是放任式的經濟，也就是那種讓生產者與消費者在市場中去自由議價，而且不受政府干預的制度。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投影片編號版面配置區 5"/>
          <p:cNvSpPr>
            <a:spLocks noGrp="1"/>
          </p:cNvSpPr>
          <p:nvPr>
            <p:ph type="sldNum" sz="quarter" idx="12"/>
          </p:nvPr>
        </p:nvSpPr>
        <p:spPr>
          <a:noFill/>
        </p:spPr>
        <p:txBody>
          <a:bodyPr/>
          <a:lstStyle/>
          <a:p>
            <a:fld id="{9BBCFD7D-3BF5-4B98-9967-68BF0F11995C}" type="slidenum">
              <a:rPr lang="en-US" altLang="zh-TW"/>
              <a:pPr/>
              <a:t>19</a:t>
            </a:fld>
            <a:endParaRPr lang="en-US" altLang="zh-TW"/>
          </a:p>
        </p:txBody>
      </p:sp>
      <p:sp>
        <p:nvSpPr>
          <p:cNvPr id="10242" name="Rectangle 2"/>
          <p:cNvSpPr>
            <a:spLocks noGrp="1" noChangeArrowheads="1"/>
          </p:cNvSpPr>
          <p:nvPr>
            <p:ph type="title"/>
          </p:nvPr>
        </p:nvSpPr>
        <p:spPr/>
        <p:txBody>
          <a:bodyPr>
            <a:normAutofit/>
          </a:bodyPr>
          <a:lstStyle/>
          <a:p>
            <a:pPr eaLnBrk="1" hangingPunct="1">
              <a:defRPr/>
            </a:pPr>
            <a:r>
              <a:rPr lang="zh-TW" altLang="en-US" dirty="0">
                <a:latin typeface="微軟正黑體" pitchFamily="34" charset="-120"/>
                <a:ea typeface="微軟正黑體" pitchFamily="34" charset="-120"/>
              </a:rPr>
              <a:t>放任資本主義的批判</a:t>
            </a:r>
          </a:p>
        </p:txBody>
      </p:sp>
      <p:sp>
        <p:nvSpPr>
          <p:cNvPr id="10243" name="Rectangle 3"/>
          <p:cNvSpPr>
            <a:spLocks noGrp="1" noChangeArrowheads="1"/>
          </p:cNvSpPr>
          <p:nvPr>
            <p:ph type="body" idx="1"/>
          </p:nvPr>
        </p:nvSpPr>
        <p:spPr/>
        <p:txBody>
          <a:bodyPr>
            <a:normAutofit/>
          </a:bodyPr>
          <a:lstStyle/>
          <a:p>
            <a:pPr eaLnBrk="1" hangingPunct="1"/>
            <a:r>
              <a:rPr lang="zh-TW" altLang="en-US" dirty="0">
                <a:latin typeface="微軟正黑體" pitchFamily="34" charset="-120"/>
                <a:ea typeface="微軟正黑體" pitchFamily="34" charset="-120"/>
              </a:rPr>
              <a:t>放任的資本主義也是彌爾批判的對象，他的批判可以分為三點：</a:t>
            </a:r>
          </a:p>
          <a:p>
            <a:pPr eaLnBrk="1" hangingPunct="1"/>
            <a:r>
              <a:rPr lang="zh-TW" altLang="en-US" dirty="0">
                <a:solidFill>
                  <a:srgbClr val="FF0000"/>
                </a:solidFill>
                <a:latin typeface="微軟正黑體" pitchFamily="34" charset="-120"/>
                <a:ea typeface="微軟正黑體" pitchFamily="34" charset="-120"/>
              </a:rPr>
              <a:t>第一、反對視所有人的幸福是相同的。</a:t>
            </a:r>
          </a:p>
          <a:p>
            <a:pPr eaLnBrk="1" hangingPunct="1"/>
            <a:r>
              <a:rPr lang="zh-TW" altLang="en-US" dirty="0">
                <a:latin typeface="微軟正黑體" pitchFamily="34" charset="-120"/>
                <a:ea typeface="微軟正黑體" pitchFamily="34" charset="-120"/>
              </a:rPr>
              <a:t>彌爾也</a:t>
            </a:r>
            <a:r>
              <a:rPr lang="zh-TW" altLang="en-US" dirty="0">
                <a:solidFill>
                  <a:srgbClr val="FF0000"/>
                </a:solidFill>
                <a:latin typeface="微軟正黑體" pitchFamily="34" charset="-120"/>
                <a:ea typeface="微軟正黑體" pitchFamily="34" charset="-120"/>
              </a:rPr>
              <a:t>反對將欲望滿足以量化的方式處理</a:t>
            </a:r>
            <a:r>
              <a:rPr lang="zh-TW" altLang="en-US" dirty="0">
                <a:latin typeface="微軟正黑體" pitchFamily="34" charset="-120"/>
                <a:ea typeface="微軟正黑體" pitchFamily="34" charset="-120"/>
              </a:rPr>
              <a:t>，即便將所有欲望滿足過程中的複雜面向考慮進量化中，也沒有方法克服</a:t>
            </a:r>
            <a:r>
              <a:rPr lang="zh-TW" altLang="en-US" u="sng" dirty="0">
                <a:latin typeface="微軟正黑體" pitchFamily="34" charset="-120"/>
                <a:ea typeface="微軟正黑體" pitchFamily="34" charset="-120"/>
              </a:rPr>
              <a:t>欲望滿足是一個質化的問題</a:t>
            </a:r>
            <a:r>
              <a:rPr lang="zh-TW" altLang="en-US" dirty="0">
                <a:latin typeface="微軟正黑體" pitchFamily="34" charset="-120"/>
                <a:ea typeface="微軟正黑體" pitchFamily="34" charset="-12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1"/>
          <p:cNvSpPr>
            <a:spLocks noGrp="1" noChangeArrowheads="1"/>
          </p:cNvSpPr>
          <p:nvPr>
            <p:ph type="sldNum" sz="quarter" idx="12"/>
          </p:nvPr>
        </p:nvSpPr>
        <p:spPr>
          <a:noFill/>
        </p:spPr>
        <p:txBody>
          <a:bodyPr/>
          <a:lstStyle/>
          <a:p>
            <a:fld id="{E2A80FDB-1976-4F89-9490-D235273F0683}" type="slidenum">
              <a:rPr lang="en-US" altLang="zh-TW"/>
              <a:pPr/>
              <a:t>2</a:t>
            </a:fld>
            <a:endParaRPr lang="en-US" altLang="zh-TW"/>
          </a:p>
        </p:txBody>
      </p:sp>
      <p:sp>
        <p:nvSpPr>
          <p:cNvPr id="2" name="Rectangle 2"/>
          <p:cNvSpPr>
            <a:spLocks noGrp="1" noChangeArrowheads="1"/>
          </p:cNvSpPr>
          <p:nvPr>
            <p:ph type="ctrTitle"/>
          </p:nvPr>
        </p:nvSpPr>
        <p:spPr>
          <a:xfrm>
            <a:off x="2279576" y="2446338"/>
            <a:ext cx="7772400" cy="1965325"/>
          </a:xfrm>
        </p:spPr>
        <p:txBody>
          <a:bodyPr>
            <a:noAutofit/>
          </a:bodyPr>
          <a:lstStyle/>
          <a:p>
            <a:pPr eaLnBrk="1" hangingPunct="1">
              <a:defRPr/>
            </a:pPr>
            <a:r>
              <a:rPr lang="zh-TW" altLang="en-US" dirty="0">
                <a:latin typeface="微軟正黑體" pitchFamily="34" charset="-120"/>
                <a:ea typeface="微軟正黑體" pitchFamily="34" charset="-120"/>
              </a:rPr>
              <a:t>社會與政治</a:t>
            </a:r>
            <a:r>
              <a:rPr lang="zh-TW" altLang="en-US" dirty="0" smtClean="0">
                <a:latin typeface="微軟正黑體" pitchFamily="34" charset="-120"/>
                <a:ea typeface="微軟正黑體" pitchFamily="34" charset="-120"/>
              </a:rPr>
              <a:t>哲學：</a:t>
            </a:r>
            <a:r>
              <a:rPr lang="en-US" altLang="zh-TW" dirty="0" smtClean="0">
                <a:latin typeface="微軟正黑體" pitchFamily="34" charset="-120"/>
                <a:ea typeface="微軟正黑體" pitchFamily="34" charset="-120"/>
              </a:rPr>
              <a:t/>
            </a:r>
            <a:br>
              <a:rPr lang="en-US" altLang="zh-TW" dirty="0" smtClean="0">
                <a:latin typeface="微軟正黑體" pitchFamily="34" charset="-120"/>
                <a:ea typeface="微軟正黑體" pitchFamily="34" charset="-120"/>
              </a:rPr>
            </a:br>
            <a:r>
              <a:rPr lang="zh-TW" altLang="en-US" dirty="0" smtClean="0">
                <a:latin typeface="微軟正黑體" pitchFamily="34" charset="-120"/>
                <a:ea typeface="微軟正黑體" pitchFamily="34" charset="-120"/>
              </a:rPr>
              <a:t>人類</a:t>
            </a:r>
            <a:r>
              <a:rPr lang="zh-TW" altLang="en-US" dirty="0">
                <a:latin typeface="微軟正黑體" pitchFamily="34" charset="-120"/>
                <a:ea typeface="微軟正黑體" pitchFamily="34" charset="-120"/>
              </a:rPr>
              <a:t>的組織與團體生存的方式</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投影片編號版面配置區 5"/>
          <p:cNvSpPr>
            <a:spLocks noGrp="1"/>
          </p:cNvSpPr>
          <p:nvPr>
            <p:ph type="sldNum" sz="quarter" idx="12"/>
          </p:nvPr>
        </p:nvSpPr>
        <p:spPr>
          <a:noFill/>
        </p:spPr>
        <p:txBody>
          <a:bodyPr/>
          <a:lstStyle/>
          <a:p>
            <a:fld id="{8BAD997A-254A-4791-8DE8-C605C2DA011F}" type="slidenum">
              <a:rPr lang="en-US" altLang="zh-TW"/>
              <a:pPr/>
              <a:t>20</a:t>
            </a:fld>
            <a:endParaRPr lang="en-US" altLang="zh-TW"/>
          </a:p>
        </p:txBody>
      </p:sp>
      <p:sp>
        <p:nvSpPr>
          <p:cNvPr id="11266" name="Rectangle 2"/>
          <p:cNvSpPr>
            <a:spLocks noGrp="1" noChangeArrowheads="1"/>
          </p:cNvSpPr>
          <p:nvPr>
            <p:ph type="title"/>
          </p:nvPr>
        </p:nvSpPr>
        <p:spPr/>
        <p:txBody>
          <a:bodyPr>
            <a:normAutofit/>
          </a:bodyPr>
          <a:lstStyle/>
          <a:p>
            <a:pPr eaLnBrk="1" hangingPunct="1">
              <a:defRPr/>
            </a:pPr>
            <a:r>
              <a:rPr lang="zh-TW" altLang="en-US" dirty="0">
                <a:latin typeface="微軟正黑體" pitchFamily="34" charset="-120"/>
                <a:ea typeface="微軟正黑體" pitchFamily="34" charset="-120"/>
              </a:rPr>
              <a:t>放任資本主義的批判</a:t>
            </a:r>
          </a:p>
        </p:txBody>
      </p:sp>
      <p:sp>
        <p:nvSpPr>
          <p:cNvPr id="11267" name="Rectangle 3"/>
          <p:cNvSpPr>
            <a:spLocks noGrp="1" noChangeArrowheads="1"/>
          </p:cNvSpPr>
          <p:nvPr>
            <p:ph type="body" idx="1"/>
          </p:nvPr>
        </p:nvSpPr>
        <p:spPr/>
        <p:txBody>
          <a:bodyPr>
            <a:normAutofit/>
          </a:bodyPr>
          <a:lstStyle/>
          <a:p>
            <a:pPr eaLnBrk="1" hangingPunct="1">
              <a:buNone/>
              <a:defRPr/>
            </a:pPr>
            <a:r>
              <a:rPr lang="zh-TW" altLang="en-US" dirty="0">
                <a:latin typeface="Times New Roman" panose="02020603050405020304" pitchFamily="18" charset="0"/>
                <a:ea typeface="微軟正黑體" pitchFamily="34" charset="-120"/>
                <a:cs typeface="Times New Roman" panose="02020603050405020304" pitchFamily="18" charset="0"/>
              </a:rPr>
              <a:t>第二、</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反對放任資本主義的理性以及對人行為的預測</a:t>
            </a:r>
            <a:r>
              <a:rPr lang="zh-TW" altLang="en-US" dirty="0">
                <a:latin typeface="Times New Roman" panose="02020603050405020304" pitchFamily="18" charset="0"/>
                <a:ea typeface="微軟正黑體" pitchFamily="34" charset="-120"/>
                <a:cs typeface="Times New Roman" panose="02020603050405020304" pitchFamily="18" charset="0"/>
              </a:rPr>
              <a:t>。</a:t>
            </a:r>
          </a:p>
          <a:p>
            <a:pPr eaLnBrk="1" hangingPunct="1">
              <a:buNone/>
              <a:defRPr/>
            </a:pPr>
            <a:r>
              <a:rPr lang="zh-TW" altLang="en-US" dirty="0">
                <a:latin typeface="Times New Roman" panose="02020603050405020304" pitchFamily="18" charset="0"/>
                <a:ea typeface="微軟正黑體" pitchFamily="34" charset="-120"/>
                <a:cs typeface="Times New Roman" panose="02020603050405020304" pitchFamily="18" charset="0"/>
              </a:rPr>
              <a:t>放任資本主義的</a:t>
            </a:r>
            <a:r>
              <a:rPr lang="en-US" altLang="zh-TW" dirty="0">
                <a:latin typeface="Times New Roman" panose="02020603050405020304" pitchFamily="18" charset="0"/>
                <a:ea typeface="微軟正黑體" pitchFamily="34" charset="-120"/>
                <a:cs typeface="Times New Roman" panose="02020603050405020304" pitchFamily="18" charset="0"/>
              </a:rPr>
              <a:t>Logic</a:t>
            </a:r>
            <a:r>
              <a:rPr lang="zh-TW" altLang="en-US" dirty="0">
                <a:latin typeface="Times New Roman" panose="02020603050405020304" pitchFamily="18" charset="0"/>
                <a:ea typeface="微軟正黑體" pitchFamily="34" charset="-120"/>
                <a:cs typeface="Times New Roman" panose="02020603050405020304" pitchFamily="18" charset="0"/>
              </a:rPr>
              <a:t>：</a:t>
            </a:r>
          </a:p>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1.</a:t>
            </a:r>
            <a:r>
              <a:rPr lang="zh-TW" altLang="en-US" sz="3200" dirty="0">
                <a:latin typeface="Times New Roman" panose="02020603050405020304" pitchFamily="18" charset="0"/>
                <a:ea typeface="微軟正黑體" pitchFamily="34" charset="-120"/>
                <a:cs typeface="Times New Roman" panose="02020603050405020304" pitchFamily="18" charset="0"/>
              </a:rPr>
              <a:t>人都是自私自利的。</a:t>
            </a:r>
          </a:p>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2.</a:t>
            </a:r>
            <a:r>
              <a:rPr lang="zh-TW" altLang="en-US" sz="3200" dirty="0">
                <a:latin typeface="Times New Roman" panose="02020603050405020304" pitchFamily="18" charset="0"/>
                <a:ea typeface="微軟正黑體" pitchFamily="34" charset="-120"/>
                <a:cs typeface="Times New Roman" panose="02020603050405020304" pitchFamily="18" charset="0"/>
              </a:rPr>
              <a:t>自私都是以趨利避害為主。</a:t>
            </a:r>
          </a:p>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3.</a:t>
            </a:r>
            <a:r>
              <a:rPr lang="zh-TW" altLang="en-US" sz="3200" dirty="0">
                <a:latin typeface="Times New Roman" panose="02020603050405020304" pitchFamily="18" charset="0"/>
                <a:ea typeface="微軟正黑體" pitchFamily="34" charset="-120"/>
                <a:cs typeface="Times New Roman" panose="02020603050405020304" pitchFamily="18" charset="0"/>
              </a:rPr>
              <a:t>人都是以趨利避害為主。</a:t>
            </a:r>
          </a:p>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4.</a:t>
            </a:r>
            <a:r>
              <a:rPr lang="zh-TW" altLang="en-US" sz="3200" dirty="0">
                <a:latin typeface="Times New Roman" panose="02020603050405020304" pitchFamily="18" charset="0"/>
                <a:ea typeface="微軟正黑體" pitchFamily="34" charset="-120"/>
                <a:cs typeface="Times New Roman" panose="02020603050405020304" pitchFamily="18" charset="0"/>
              </a:rPr>
              <a:t>趨利避害就是追求最大利潤的。</a:t>
            </a:r>
          </a:p>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5.</a:t>
            </a:r>
            <a:r>
              <a:rPr lang="zh-TW" altLang="en-US" sz="3200" dirty="0">
                <a:latin typeface="Times New Roman" panose="02020603050405020304" pitchFamily="18" charset="0"/>
                <a:ea typeface="微軟正黑體" pitchFamily="34" charset="-120"/>
                <a:cs typeface="Times New Roman" panose="02020603050405020304" pitchFamily="18" charset="0"/>
              </a:rPr>
              <a:t>人都是追求最大利潤的。</a:t>
            </a:r>
          </a:p>
        </p:txBody>
      </p:sp>
      <p:sp>
        <p:nvSpPr>
          <p:cNvPr id="35844" name="向下箭號 5"/>
          <p:cNvSpPr>
            <a:spLocks noChangeArrowheads="1"/>
          </p:cNvSpPr>
          <p:nvPr/>
        </p:nvSpPr>
        <p:spPr bwMode="auto">
          <a:xfrm>
            <a:off x="8610600" y="4114800"/>
            <a:ext cx="914400" cy="977900"/>
          </a:xfrm>
          <a:prstGeom prst="downArrow">
            <a:avLst>
              <a:gd name="adj1" fmla="val 50000"/>
              <a:gd name="adj2" fmla="val 49972"/>
            </a:avLst>
          </a:prstGeom>
          <a:solidFill>
            <a:schemeClr val="accent1"/>
          </a:solidFill>
          <a:ln w="9525">
            <a:solidFill>
              <a:schemeClr val="tx1"/>
            </a:solidFill>
            <a:round/>
            <a:headEnd/>
            <a:tailEnd/>
          </a:ln>
        </p:spPr>
        <p:txBody>
          <a:bodyPr/>
          <a:lstStyle/>
          <a:p>
            <a:endParaRPr lang="en-US" altLang="zh-TW"/>
          </a:p>
        </p:txBody>
      </p:sp>
      <p:sp>
        <p:nvSpPr>
          <p:cNvPr id="35845" name="矩形 6"/>
          <p:cNvSpPr>
            <a:spLocks noChangeArrowheads="1"/>
          </p:cNvSpPr>
          <p:nvPr/>
        </p:nvSpPr>
        <p:spPr bwMode="auto">
          <a:xfrm>
            <a:off x="8001000" y="3276600"/>
            <a:ext cx="2057400" cy="533400"/>
          </a:xfrm>
          <a:prstGeom prst="rect">
            <a:avLst/>
          </a:prstGeom>
          <a:solidFill>
            <a:schemeClr val="accent1"/>
          </a:solidFill>
          <a:ln w="9525">
            <a:solidFill>
              <a:schemeClr val="tx1"/>
            </a:solidFill>
            <a:round/>
            <a:headEnd/>
            <a:tailEnd/>
          </a:ln>
        </p:spPr>
        <p:txBody>
          <a:bodyPr/>
          <a:lstStyle/>
          <a:p>
            <a:r>
              <a:rPr lang="zh-TW" altLang="en-US"/>
              <a:t>人都是自私自利的</a:t>
            </a:r>
            <a:endParaRPr lang="en-US" altLang="en-US"/>
          </a:p>
        </p:txBody>
      </p:sp>
      <p:sp>
        <p:nvSpPr>
          <p:cNvPr id="35846" name="矩形 7"/>
          <p:cNvSpPr>
            <a:spLocks noChangeArrowheads="1"/>
          </p:cNvSpPr>
          <p:nvPr/>
        </p:nvSpPr>
        <p:spPr bwMode="auto">
          <a:xfrm>
            <a:off x="7848600" y="5410200"/>
            <a:ext cx="2362200" cy="609600"/>
          </a:xfrm>
          <a:prstGeom prst="rect">
            <a:avLst/>
          </a:prstGeom>
          <a:solidFill>
            <a:schemeClr val="accent1"/>
          </a:solidFill>
          <a:ln w="9525">
            <a:solidFill>
              <a:schemeClr val="tx1"/>
            </a:solidFill>
            <a:round/>
            <a:headEnd/>
            <a:tailEnd/>
          </a:ln>
        </p:spPr>
        <p:txBody>
          <a:bodyPr/>
          <a:lstStyle/>
          <a:p>
            <a:r>
              <a:rPr lang="zh-TW" altLang="en-US"/>
              <a:t>人都是追求最大利潤</a:t>
            </a:r>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投影片編號版面配置區 5"/>
          <p:cNvSpPr>
            <a:spLocks noGrp="1"/>
          </p:cNvSpPr>
          <p:nvPr>
            <p:ph type="sldNum" sz="quarter" idx="12"/>
          </p:nvPr>
        </p:nvSpPr>
        <p:spPr>
          <a:noFill/>
        </p:spPr>
        <p:txBody>
          <a:bodyPr/>
          <a:lstStyle/>
          <a:p>
            <a:fld id="{D9F3A162-A36F-4554-BF33-E6D286818359}" type="slidenum">
              <a:rPr lang="en-US" altLang="zh-TW"/>
              <a:pPr/>
              <a:t>21</a:t>
            </a:fld>
            <a:endParaRPr lang="en-US" altLang="zh-TW"/>
          </a:p>
        </p:txBody>
      </p:sp>
      <p:sp>
        <p:nvSpPr>
          <p:cNvPr id="12290" name="Rectangle 2"/>
          <p:cNvSpPr>
            <a:spLocks noGrp="1" noChangeArrowheads="1"/>
          </p:cNvSpPr>
          <p:nvPr>
            <p:ph type="title"/>
          </p:nvPr>
        </p:nvSpPr>
        <p:spPr/>
        <p:txBody>
          <a:bodyPr>
            <a:normAutofit/>
          </a:bodyPr>
          <a:lstStyle/>
          <a:p>
            <a:pPr eaLnBrk="1" hangingPunct="1">
              <a:defRPr/>
            </a:pPr>
            <a:r>
              <a:rPr lang="zh-TW" altLang="en-US" dirty="0">
                <a:latin typeface="微軟正黑體" pitchFamily="34" charset="-120"/>
                <a:ea typeface="微軟正黑體" pitchFamily="34" charset="-120"/>
              </a:rPr>
              <a:t>放任資本主義的批判</a:t>
            </a:r>
          </a:p>
        </p:txBody>
      </p:sp>
      <p:sp>
        <p:nvSpPr>
          <p:cNvPr id="12291" name="Rectangle 3"/>
          <p:cNvSpPr>
            <a:spLocks noGrp="1" noChangeArrowheads="1"/>
          </p:cNvSpPr>
          <p:nvPr>
            <p:ph type="body" idx="1"/>
          </p:nvPr>
        </p:nvSpPr>
        <p:spPr/>
        <p:txBody>
          <a:bodyPr>
            <a:normAutofit/>
          </a:bodyPr>
          <a:lstStyle/>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6.</a:t>
            </a:r>
            <a:r>
              <a:rPr lang="zh-TW" altLang="en-US" sz="3200" dirty="0">
                <a:latin typeface="Times New Roman" panose="02020603050405020304" pitchFamily="18" charset="0"/>
                <a:ea typeface="微軟正黑體" pitchFamily="34" charset="-120"/>
                <a:cs typeface="Times New Roman" panose="02020603050405020304" pitchFamily="18" charset="0"/>
              </a:rPr>
              <a:t>社會是所有人所構成的。</a:t>
            </a:r>
          </a:p>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7.</a:t>
            </a:r>
            <a:r>
              <a:rPr lang="zh-TW" altLang="en-US" sz="3200" dirty="0">
                <a:latin typeface="Times New Roman" panose="02020603050405020304" pitchFamily="18" charset="0"/>
                <a:ea typeface="微軟正黑體" pitchFamily="34" charset="-120"/>
                <a:cs typeface="Times New Roman" panose="02020603050405020304" pitchFamily="18" charset="0"/>
              </a:rPr>
              <a:t>社會是所有追求最大利潤的人所構成的。</a:t>
            </a:r>
          </a:p>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8.</a:t>
            </a:r>
            <a:r>
              <a:rPr lang="zh-TW" altLang="en-US" sz="3200" dirty="0">
                <a:latin typeface="Times New Roman" panose="02020603050405020304" pitchFamily="18" charset="0"/>
                <a:ea typeface="微軟正黑體" pitchFamily="34" charset="-120"/>
                <a:cs typeface="Times New Roman" panose="02020603050405020304" pitchFamily="18" charset="0"/>
              </a:rPr>
              <a:t>社會是所有利潤追求的總和。</a:t>
            </a:r>
          </a:p>
          <a:p>
            <a:pPr lvl="1" eaLnBrk="1" hangingPunct="1">
              <a:buNone/>
              <a:defRPr/>
            </a:pPr>
            <a:r>
              <a:rPr lang="en-US" altLang="zh-TW" sz="3200" dirty="0">
                <a:latin typeface="Times New Roman" panose="02020603050405020304" pitchFamily="18" charset="0"/>
                <a:ea typeface="微軟正黑體" pitchFamily="34" charset="-120"/>
                <a:cs typeface="Times New Roman" panose="02020603050405020304" pitchFamily="18" charset="0"/>
              </a:rPr>
              <a:t>9.</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社會是最有利的總和。</a:t>
            </a:r>
            <a:endParaRPr lang="en-US" altLang="zh-TW" sz="3200" dirty="0">
              <a:solidFill>
                <a:srgbClr val="FF0000"/>
              </a:solidFill>
              <a:latin typeface="Times New Roman" panose="02020603050405020304" pitchFamily="18" charset="0"/>
              <a:ea typeface="微軟正黑體" pitchFamily="34" charset="-12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投影片編號版面配置區 5"/>
          <p:cNvSpPr>
            <a:spLocks noGrp="1"/>
          </p:cNvSpPr>
          <p:nvPr>
            <p:ph type="sldNum" sz="quarter" idx="12"/>
          </p:nvPr>
        </p:nvSpPr>
        <p:spPr>
          <a:noFill/>
        </p:spPr>
        <p:txBody>
          <a:bodyPr/>
          <a:lstStyle/>
          <a:p>
            <a:fld id="{75E84A75-F305-4B38-AEE0-49A2F0568E97}" type="slidenum">
              <a:rPr lang="en-US" altLang="zh-TW"/>
              <a:pPr/>
              <a:t>22</a:t>
            </a:fld>
            <a:endParaRPr lang="en-US" altLang="zh-TW"/>
          </a:p>
        </p:txBody>
      </p:sp>
      <p:sp>
        <p:nvSpPr>
          <p:cNvPr id="13314" name="Rectangle 2"/>
          <p:cNvSpPr>
            <a:spLocks noGrp="1" noChangeArrowheads="1"/>
          </p:cNvSpPr>
          <p:nvPr>
            <p:ph type="title"/>
          </p:nvPr>
        </p:nvSpPr>
        <p:spPr/>
        <p:txBody>
          <a:bodyPr>
            <a:normAutofit/>
          </a:bodyPr>
          <a:lstStyle/>
          <a:p>
            <a:pPr eaLnBrk="1" hangingPunct="1">
              <a:defRPr/>
            </a:pPr>
            <a:r>
              <a:rPr lang="zh-TW" altLang="en-US" dirty="0">
                <a:latin typeface="微軟正黑體" pitchFamily="34" charset="-120"/>
                <a:ea typeface="微軟正黑體" pitchFamily="34" charset="-120"/>
              </a:rPr>
              <a:t>放任資本主義的批判</a:t>
            </a:r>
          </a:p>
        </p:txBody>
      </p:sp>
      <p:sp>
        <p:nvSpPr>
          <p:cNvPr id="13315" name="Rectangle 3"/>
          <p:cNvSpPr>
            <a:spLocks noGrp="1" noChangeArrowheads="1"/>
          </p:cNvSpPr>
          <p:nvPr>
            <p:ph type="body" idx="1"/>
          </p:nvPr>
        </p:nvSpPr>
        <p:spPr/>
        <p:txBody>
          <a:bodyPr>
            <a:normAutofit/>
          </a:bodyPr>
          <a:lstStyle/>
          <a:p>
            <a:pPr eaLnBrk="1" hangingPunct="1"/>
            <a:r>
              <a:rPr lang="zh-TW" altLang="en-US" dirty="0">
                <a:latin typeface="Times New Roman" panose="02020603050405020304" pitchFamily="18" charset="0"/>
                <a:ea typeface="微軟正黑體" pitchFamily="34" charset="-120"/>
                <a:cs typeface="Times New Roman" panose="02020603050405020304" pitchFamily="18" charset="0"/>
              </a:rPr>
              <a:t>彌爾反對資本主義的理性：</a:t>
            </a:r>
          </a:p>
          <a:p>
            <a:pPr eaLnBrk="1" hangingPunct="1"/>
            <a:r>
              <a:rPr lang="en-US" altLang="zh-TW" dirty="0">
                <a:latin typeface="Times New Roman" panose="02020603050405020304" pitchFamily="18" charset="0"/>
                <a:ea typeface="微軟正黑體" pitchFamily="34" charset="-120"/>
                <a:cs typeface="Times New Roman" panose="02020603050405020304" pitchFamily="18" charset="0"/>
              </a:rPr>
              <a:t>1.</a:t>
            </a:r>
            <a:r>
              <a:rPr lang="zh-TW" altLang="en-US" dirty="0">
                <a:latin typeface="Times New Roman" panose="02020603050405020304" pitchFamily="18" charset="0"/>
                <a:ea typeface="微軟正黑體" pitchFamily="34" charset="-120"/>
                <a:cs typeface="Times New Roman" panose="02020603050405020304" pitchFamily="18" charset="0"/>
              </a:rPr>
              <a:t>資本主義的理性基礎在於</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競爭</a:t>
            </a:r>
            <a:r>
              <a:rPr lang="zh-TW" altLang="en-US" dirty="0">
                <a:latin typeface="Times New Roman" panose="02020603050405020304" pitchFamily="18" charset="0"/>
                <a:ea typeface="微軟正黑體" pitchFamily="34" charset="-120"/>
                <a:cs typeface="Times New Roman" panose="02020603050405020304" pitchFamily="18" charset="0"/>
              </a:rPr>
              <a:t>。</a:t>
            </a:r>
          </a:p>
          <a:p>
            <a:pPr eaLnBrk="1" hangingPunct="1"/>
            <a:r>
              <a:rPr lang="en-US" altLang="zh-TW" dirty="0">
                <a:latin typeface="Times New Roman" panose="02020603050405020304" pitchFamily="18" charset="0"/>
                <a:ea typeface="微軟正黑體" pitchFamily="34" charset="-120"/>
                <a:cs typeface="Times New Roman" panose="02020603050405020304" pitchFamily="18" charset="0"/>
              </a:rPr>
              <a:t>2.</a:t>
            </a:r>
            <a:r>
              <a:rPr lang="zh-TW" altLang="en-US" dirty="0">
                <a:latin typeface="Times New Roman" panose="02020603050405020304" pitchFamily="18" charset="0"/>
                <a:ea typeface="微軟正黑體" pitchFamily="34" charset="-120"/>
                <a:cs typeface="Times New Roman" panose="02020603050405020304" pitchFamily="18" charset="0"/>
              </a:rPr>
              <a:t>競爭破壞原來的</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傳統習慣</a:t>
            </a:r>
            <a:r>
              <a:rPr lang="zh-TW" altLang="en-US" dirty="0">
                <a:latin typeface="Times New Roman" panose="02020603050405020304" pitchFamily="18" charset="0"/>
                <a:ea typeface="微軟正黑體" pitchFamily="34" charset="-120"/>
                <a:cs typeface="Times New Roman" panose="02020603050405020304" pitchFamily="18" charset="0"/>
              </a:rPr>
              <a:t>。</a:t>
            </a:r>
          </a:p>
          <a:p>
            <a:pPr eaLnBrk="1" hangingPunct="1"/>
            <a:r>
              <a:rPr lang="en-US" altLang="zh-TW" dirty="0">
                <a:latin typeface="Times New Roman" panose="02020603050405020304" pitchFamily="18" charset="0"/>
                <a:ea typeface="微軟正黑體" pitchFamily="34" charset="-120"/>
                <a:cs typeface="Times New Roman" panose="02020603050405020304" pitchFamily="18" charset="0"/>
              </a:rPr>
              <a:t>3.</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傳統習慣是真正能夠在社會中產生實際結果的原因</a:t>
            </a:r>
            <a:r>
              <a:rPr lang="zh-TW" altLang="en-US" dirty="0">
                <a:latin typeface="Times New Roman" panose="02020603050405020304" pitchFamily="18" charset="0"/>
                <a:ea typeface="微軟正黑體" pitchFamily="34" charset="-120"/>
                <a:cs typeface="Times New Roman" panose="02020603050405020304" pitchFamily="18"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投影片編號版面配置區 5"/>
          <p:cNvSpPr>
            <a:spLocks noGrp="1"/>
          </p:cNvSpPr>
          <p:nvPr>
            <p:ph type="sldNum" sz="quarter" idx="12"/>
          </p:nvPr>
        </p:nvSpPr>
        <p:spPr>
          <a:noFill/>
        </p:spPr>
        <p:txBody>
          <a:bodyPr/>
          <a:lstStyle/>
          <a:p>
            <a:fld id="{33613077-CAC4-415D-A64B-98D91EAA2BA5}" type="slidenum">
              <a:rPr lang="en-US" altLang="zh-TW"/>
              <a:pPr/>
              <a:t>23</a:t>
            </a:fld>
            <a:endParaRPr lang="en-US" altLang="zh-TW"/>
          </a:p>
        </p:txBody>
      </p:sp>
      <p:sp>
        <p:nvSpPr>
          <p:cNvPr id="14338" name="Rectangle 2"/>
          <p:cNvSpPr>
            <a:spLocks noGrp="1" noChangeArrowheads="1"/>
          </p:cNvSpPr>
          <p:nvPr>
            <p:ph type="title"/>
          </p:nvPr>
        </p:nvSpPr>
        <p:spPr/>
        <p:txBody>
          <a:bodyPr>
            <a:normAutofit/>
          </a:bodyPr>
          <a:lstStyle/>
          <a:p>
            <a:pPr eaLnBrk="1" hangingPunct="1">
              <a:defRPr/>
            </a:pPr>
            <a:r>
              <a:rPr lang="zh-TW" altLang="en-US" dirty="0">
                <a:latin typeface="微軟正黑體" pitchFamily="34" charset="-120"/>
                <a:ea typeface="微軟正黑體" pitchFamily="34" charset="-120"/>
              </a:rPr>
              <a:t>放任資本主義的批判</a:t>
            </a:r>
          </a:p>
        </p:txBody>
      </p:sp>
      <p:sp>
        <p:nvSpPr>
          <p:cNvPr id="14339" name="Rectangle 3"/>
          <p:cNvSpPr>
            <a:spLocks noGrp="1" noChangeArrowheads="1"/>
          </p:cNvSpPr>
          <p:nvPr>
            <p:ph type="body" idx="1"/>
          </p:nvPr>
        </p:nvSpPr>
        <p:spPr/>
        <p:txBody>
          <a:bodyPr>
            <a:normAutofit/>
          </a:bodyPr>
          <a:lstStyle/>
          <a:p>
            <a:pPr eaLnBrk="1" hangingPunct="1"/>
            <a:r>
              <a:rPr lang="zh-TW" altLang="en-US" dirty="0">
                <a:latin typeface="微軟正黑體" pitchFamily="34" charset="-120"/>
                <a:ea typeface="微軟正黑體" pitchFamily="34" charset="-120"/>
              </a:rPr>
              <a:t>彌爾的第三點批判：</a:t>
            </a:r>
          </a:p>
          <a:p>
            <a:pPr eaLnBrk="1" hangingPunct="1"/>
            <a:r>
              <a:rPr lang="zh-TW" altLang="en-US" dirty="0">
                <a:latin typeface="微軟正黑體" pitchFamily="34" charset="-120"/>
                <a:ea typeface="微軟正黑體" pitchFamily="34" charset="-120"/>
              </a:rPr>
              <a:t>有關政府的角色，彌爾認為，政府確實應該對於個人生活作最少的干預。</a:t>
            </a:r>
            <a:r>
              <a:rPr lang="zh-TW" altLang="en-US" dirty="0">
                <a:solidFill>
                  <a:srgbClr val="FF0000"/>
                </a:solidFill>
                <a:latin typeface="微軟正黑體" pitchFamily="34" charset="-120"/>
                <a:ea typeface="微軟正黑體" pitchFamily="34" charset="-120"/>
              </a:rPr>
              <a:t>但是在一些牽涉到共同利益的地方，或是與市場利益不符合的地方，這些需要最多的地方都需要國家的干預</a:t>
            </a:r>
            <a:r>
              <a:rPr lang="zh-TW" altLang="en-US" dirty="0">
                <a:latin typeface="微軟正黑體" pitchFamily="34" charset="-120"/>
                <a:ea typeface="微軟正黑體" pitchFamily="34" charset="-120"/>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投影片編號版面配置區 5"/>
          <p:cNvSpPr>
            <a:spLocks noGrp="1"/>
          </p:cNvSpPr>
          <p:nvPr>
            <p:ph type="sldNum" sz="quarter" idx="12"/>
          </p:nvPr>
        </p:nvSpPr>
        <p:spPr>
          <a:noFill/>
        </p:spPr>
        <p:txBody>
          <a:bodyPr/>
          <a:lstStyle/>
          <a:p>
            <a:fld id="{E7C2B6AA-8695-4074-B7E8-AE661969572D}" type="slidenum">
              <a:rPr lang="en-US" altLang="zh-TW"/>
              <a:pPr/>
              <a:t>24</a:t>
            </a:fld>
            <a:endParaRPr lang="en-US" altLang="zh-TW"/>
          </a:p>
        </p:txBody>
      </p:sp>
      <p:sp>
        <p:nvSpPr>
          <p:cNvPr id="65538" name="Rectangle 2"/>
          <p:cNvSpPr>
            <a:spLocks noGrp="1" noChangeArrowheads="1"/>
          </p:cNvSpPr>
          <p:nvPr>
            <p:ph type="title"/>
          </p:nvPr>
        </p:nvSpPr>
        <p:spPr/>
        <p:txBody>
          <a:bodyPr/>
          <a:lstStyle/>
          <a:p>
            <a:pPr>
              <a:defRPr/>
            </a:pPr>
            <a:r>
              <a:rPr lang="zh-TW" altLang="en-US" dirty="0" smtClean="0">
                <a:latin typeface="微軟正黑體" pitchFamily="34" charset="-120"/>
                <a:ea typeface="微軟正黑體" pitchFamily="34" charset="-120"/>
              </a:rPr>
              <a:t>放任資本主義的批判</a:t>
            </a:r>
            <a:endParaRPr lang="zh-TW" altLang="en-US" dirty="0" smtClean="0">
              <a:latin typeface="微軟正黑體" pitchFamily="34" charset="-120"/>
              <a:ea typeface="微軟正黑體" pitchFamily="34" charset="-120"/>
              <a:cs typeface="+mj-cs"/>
            </a:endParaRPr>
          </a:p>
        </p:txBody>
      </p:sp>
      <p:sp>
        <p:nvSpPr>
          <p:cNvPr id="65539" name="Rectangle 3"/>
          <p:cNvSpPr>
            <a:spLocks noGrp="1" noChangeArrowheads="1"/>
          </p:cNvSpPr>
          <p:nvPr>
            <p:ph type="body" idx="1"/>
          </p:nvPr>
        </p:nvSpPr>
        <p:spPr/>
        <p:txBody>
          <a:bodyPr>
            <a:normAutofit/>
          </a:bodyPr>
          <a:lstStyle/>
          <a:p>
            <a:pPr eaLnBrk="1" hangingPunct="1"/>
            <a:r>
              <a:rPr lang="zh-TW" altLang="en-US" dirty="0" smtClean="0">
                <a:latin typeface="微軟正黑體" pitchFamily="34" charset="-120"/>
                <a:ea typeface="微軟正黑體" pitchFamily="34" charset="-120"/>
              </a:rPr>
              <a:t>彌爾把他一生的生命均獻給了如何在社會問題中運用功利主義的原則，並針對這些功利主義的原則提出下列三點修正：</a:t>
            </a:r>
          </a:p>
          <a:p>
            <a:pPr eaLnBrk="1" hangingPunct="1"/>
            <a:r>
              <a:rPr lang="zh-TW" altLang="en-US" dirty="0" smtClean="0">
                <a:latin typeface="微軟正黑體" pitchFamily="34" charset="-120"/>
                <a:ea typeface="微軟正黑體" pitchFamily="34" charset="-120"/>
              </a:rPr>
              <a:t>第一種是，他區分了</a:t>
            </a:r>
            <a:r>
              <a:rPr lang="zh-TW" altLang="en-US" dirty="0" smtClean="0">
                <a:solidFill>
                  <a:srgbClr val="FF0000"/>
                </a:solidFill>
                <a:latin typeface="微軟正黑體" pitchFamily="34" charset="-120"/>
                <a:ea typeface="微軟正黑體" pitchFamily="34" charset="-120"/>
              </a:rPr>
              <a:t>高層與低層的快樂</a:t>
            </a:r>
            <a:r>
              <a:rPr lang="zh-TW" altLang="en-US" dirty="0" smtClean="0">
                <a:latin typeface="微軟正黑體" pitchFamily="34" charset="-120"/>
                <a:ea typeface="微軟正黑體" pitchFamily="34" charset="-120"/>
              </a:rPr>
              <a:t>；</a:t>
            </a:r>
          </a:p>
          <a:p>
            <a:pPr eaLnBrk="1" hangingPunct="1"/>
            <a:r>
              <a:rPr lang="zh-TW" altLang="en-US" dirty="0" smtClean="0">
                <a:latin typeface="微軟正黑體" pitchFamily="34" charset="-120"/>
                <a:ea typeface="微軟正黑體" pitchFamily="34" charset="-120"/>
              </a:rPr>
              <a:t>第二，他承認</a:t>
            </a:r>
            <a:r>
              <a:rPr lang="zh-TW" altLang="en-US" dirty="0" smtClean="0">
                <a:solidFill>
                  <a:srgbClr val="FF0000"/>
                </a:solidFill>
                <a:latin typeface="微軟正黑體" pitchFamily="34" charset="-120"/>
                <a:ea typeface="微軟正黑體" pitchFamily="34" charset="-120"/>
              </a:rPr>
              <a:t>風俗與習慣</a:t>
            </a:r>
            <a:r>
              <a:rPr lang="zh-TW" altLang="en-US" dirty="0" smtClean="0">
                <a:latin typeface="微軟正黑體" pitchFamily="34" charset="-120"/>
                <a:ea typeface="微軟正黑體" pitchFamily="34" charset="-120"/>
              </a:rPr>
              <a:t>在經濟生活中的地位；</a:t>
            </a:r>
          </a:p>
          <a:p>
            <a:pPr eaLnBrk="1" hangingPunct="1"/>
            <a:r>
              <a:rPr lang="zh-TW" altLang="en-US" dirty="0" smtClean="0">
                <a:latin typeface="微軟正黑體" pitchFamily="34" charset="-120"/>
                <a:ea typeface="微軟正黑體" pitchFamily="34" charset="-120"/>
              </a:rPr>
              <a:t>第三，他拒絕了國家擁有干涉</a:t>
            </a:r>
            <a:r>
              <a:rPr lang="zh-TW" altLang="en-US" dirty="0" smtClean="0">
                <a:solidFill>
                  <a:srgbClr val="FF0000"/>
                </a:solidFill>
                <a:latin typeface="微軟正黑體" pitchFamily="34" charset="-120"/>
                <a:ea typeface="微軟正黑體" pitchFamily="34" charset="-120"/>
              </a:rPr>
              <a:t>人民私生活的權利</a:t>
            </a:r>
            <a:r>
              <a:rPr lang="zh-TW" altLang="en-US" dirty="0" smtClean="0">
                <a:latin typeface="微軟正黑體" pitchFamily="34" charset="-120"/>
                <a:ea typeface="微軟正黑體" pitchFamily="34" charset="-12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8D9177EC-19D8-40BE-ADD9-1F9782C73760}" type="slidenum">
              <a:rPr lang="en-US" altLang="zh-TW" sz="1200"/>
              <a:pPr algn="r"/>
              <a:t>25</a:t>
            </a:fld>
            <a:endParaRPr lang="en-US" altLang="zh-TW" sz="1200"/>
          </a:p>
        </p:txBody>
      </p:sp>
      <p:sp>
        <p:nvSpPr>
          <p:cNvPr id="14339" name="Rectangle 3"/>
          <p:cNvSpPr>
            <a:spLocks noGrp="1" noChangeArrowheads="1"/>
          </p:cNvSpPr>
          <p:nvPr>
            <p:ph type="body" idx="4294967295"/>
          </p:nvPr>
        </p:nvSpPr>
        <p:spPr/>
        <p:txBody>
          <a:bodyPr>
            <a:normAutofit/>
          </a:bodyPr>
          <a:lstStyle/>
          <a:p>
            <a:pPr eaLnBrk="1" hangingPunct="1">
              <a:buFont typeface="Wingdings" charset="0"/>
              <a:buChar char="n"/>
              <a:defRPr/>
            </a:pPr>
            <a:r>
              <a:rPr lang="zh-TW" altLang="en-US" dirty="0">
                <a:latin typeface="微軟正黑體" pitchFamily="34" charset="-120"/>
                <a:ea typeface="微軟正黑體" pitchFamily="34" charset="-120"/>
              </a:rPr>
              <a:t>彌爾其實是對放任的資本主義作修正，但是資本主義真正面對的批判，則是</a:t>
            </a:r>
            <a:r>
              <a:rPr lang="zh-TW" altLang="en-US" dirty="0">
                <a:solidFill>
                  <a:srgbClr val="FF0000"/>
                </a:solidFill>
                <a:latin typeface="微軟正黑體" pitchFamily="34" charset="-120"/>
                <a:ea typeface="微軟正黑體" pitchFamily="34" charset="-120"/>
              </a:rPr>
              <a:t>馬克斯的社會主義</a:t>
            </a:r>
            <a:r>
              <a:rPr lang="zh-TW" altLang="en-US" dirty="0">
                <a:latin typeface="微軟正黑體" pitchFamily="34" charset="-120"/>
                <a:ea typeface="微軟正黑體" pitchFamily="34" charset="-120"/>
              </a:rPr>
              <a:t>。</a:t>
            </a:r>
          </a:p>
        </p:txBody>
      </p:sp>
      <p:sp>
        <p:nvSpPr>
          <p:cNvPr id="5" name="Rectangle 2"/>
          <p:cNvSpPr txBox="1">
            <a:spLocks noChangeArrowheads="1"/>
          </p:cNvSpPr>
          <p:nvPr/>
        </p:nvSpPr>
        <p:spPr>
          <a:xfrm>
            <a:off x="609600" y="274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zh-TW" altLang="en-US" dirty="0" smtClean="0">
                <a:latin typeface="微軟正黑體" pitchFamily="34" charset="-120"/>
                <a:ea typeface="微軟正黑體" pitchFamily="34" charset="-120"/>
              </a:rPr>
              <a:t>放任的資本主義</a:t>
            </a:r>
            <a:endParaRPr lang="zh-TW" altLang="en-US" dirty="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wipe(left)">
                                      <p:cBhvr>
                                        <p:cTn id="7" dur="500"/>
                                        <p:tgtEl>
                                          <p:spTgt spid="1433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投影片編號版面配置區 5"/>
          <p:cNvSpPr>
            <a:spLocks noGrp="1"/>
          </p:cNvSpPr>
          <p:nvPr>
            <p:ph type="sldNum" sz="quarter" idx="12"/>
          </p:nvPr>
        </p:nvSpPr>
        <p:spPr>
          <a:noFill/>
        </p:spPr>
        <p:txBody>
          <a:bodyPr/>
          <a:lstStyle/>
          <a:p>
            <a:fld id="{F390BDB8-7247-4BD6-864C-19457A3E3A30}" type="slidenum">
              <a:rPr lang="en-US" altLang="zh-TW"/>
              <a:pPr/>
              <a:t>26</a:t>
            </a:fld>
            <a:endParaRPr lang="en-US" altLang="zh-TW"/>
          </a:p>
        </p:txBody>
      </p:sp>
      <p:sp>
        <p:nvSpPr>
          <p:cNvPr id="73730" name="Rectangle 2"/>
          <p:cNvSpPr>
            <a:spLocks noGrp="1" noChangeArrowheads="1"/>
          </p:cNvSpPr>
          <p:nvPr>
            <p:ph type="title"/>
          </p:nvPr>
        </p:nvSpPr>
        <p:spPr>
          <a:xfrm>
            <a:off x="1981200" y="277814"/>
            <a:ext cx="8229600" cy="941387"/>
          </a:xfrm>
        </p:spPr>
        <p:txBody>
          <a:bodyPr/>
          <a:lstStyle/>
          <a:p>
            <a:pPr eaLnBrk="1" hangingPunct="1"/>
            <a:r>
              <a:rPr lang="zh-TW" altLang="en-US" dirty="0" smtClean="0">
                <a:latin typeface="微軟正黑體" pitchFamily="34" charset="-120"/>
                <a:ea typeface="微軟正黑體" pitchFamily="34" charset="-120"/>
              </a:rPr>
              <a:t>卡爾 馬克斯</a:t>
            </a:r>
          </a:p>
        </p:txBody>
      </p:sp>
      <p:sp>
        <p:nvSpPr>
          <p:cNvPr id="73731" name="Rectangle 3"/>
          <p:cNvSpPr>
            <a:spLocks noGrp="1" noChangeArrowheads="1"/>
          </p:cNvSpPr>
          <p:nvPr>
            <p:ph type="body" idx="1"/>
          </p:nvPr>
        </p:nvSpPr>
        <p:spPr>
          <a:xfrm>
            <a:off x="551384" y="1371600"/>
            <a:ext cx="11031016" cy="5029200"/>
          </a:xfrm>
        </p:spPr>
        <p:txBody>
          <a:bodyPr>
            <a:normAutofit/>
          </a:bodyPr>
          <a:lstStyle/>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卡爾 馬克斯</a:t>
            </a:r>
            <a:r>
              <a:rPr lang="en-US" altLang="zh-TW" dirty="0">
                <a:latin typeface="Times New Roman" panose="02020603050405020304" pitchFamily="18" charset="0"/>
                <a:ea typeface="微軟正黑體" pitchFamily="34" charset="-120"/>
                <a:cs typeface="Times New Roman" panose="02020603050405020304" pitchFamily="18" charset="0"/>
              </a:rPr>
              <a:t>(1818-1883)</a:t>
            </a:r>
            <a:r>
              <a:rPr lang="zh-TW" altLang="en-US" dirty="0">
                <a:latin typeface="Times New Roman" panose="02020603050405020304" pitchFamily="18" charset="0"/>
                <a:ea typeface="微軟正黑體" pitchFamily="34" charset="-120"/>
                <a:cs typeface="Times New Roman" panose="02020603050405020304" pitchFamily="18" charset="0"/>
              </a:rPr>
              <a:t>，出生於普魯士，為現代社會主義的奠基人。</a:t>
            </a:r>
          </a:p>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他原先讀黑格爾哲學，並成為「青年黑格爾政治團體」的一員，從事激烈的政治改革行動。</a:t>
            </a:r>
          </a:p>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後來以躲避政治拘捕的理由，逃至倫敦，並在安靜的環境中從事研究與政治組織的活動。在倫敦，馬克斯遇見畢生的合作伙伴</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恩格斯</a:t>
            </a:r>
            <a:r>
              <a:rPr lang="en-US" altLang="zh-TW" dirty="0">
                <a:solidFill>
                  <a:srgbClr val="FF0000"/>
                </a:solidFill>
                <a:latin typeface="Times New Roman" panose="02020603050405020304" pitchFamily="18" charset="0"/>
                <a:ea typeface="微軟正黑體" pitchFamily="34" charset="-120"/>
                <a:cs typeface="Times New Roman" panose="02020603050405020304" pitchFamily="18" charset="0"/>
              </a:rPr>
              <a:t>(1820-1895)</a:t>
            </a:r>
            <a:r>
              <a:rPr lang="zh-TW" altLang="en-US" dirty="0">
                <a:latin typeface="Times New Roman" panose="02020603050405020304" pitchFamily="18" charset="0"/>
                <a:ea typeface="微軟正黑體" pitchFamily="34" charset="-120"/>
                <a:cs typeface="Times New Roman" panose="02020603050405020304" pitchFamily="18" charset="0"/>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BDC8F687-A5D5-42AB-B512-9FA97013B598}" type="slidenum">
              <a:rPr lang="en-US" altLang="zh-TW" sz="1200"/>
              <a:pPr algn="r"/>
              <a:t>27</a:t>
            </a:fld>
            <a:endParaRPr lang="en-US" altLang="zh-TW" sz="1200"/>
          </a:p>
        </p:txBody>
      </p:sp>
      <p:sp>
        <p:nvSpPr>
          <p:cNvPr id="73730" name="Rectangle 2"/>
          <p:cNvSpPr>
            <a:spLocks noGrp="1" noChangeArrowheads="1"/>
          </p:cNvSpPr>
          <p:nvPr>
            <p:ph type="title" idx="4294967295"/>
          </p:nvPr>
        </p:nvSpPr>
        <p:spPr>
          <a:xfrm>
            <a:off x="1981200" y="277814"/>
            <a:ext cx="8229600" cy="941387"/>
          </a:xfrm>
        </p:spPr>
        <p:txBody>
          <a:bodyPr/>
          <a:lstStyle/>
          <a:p>
            <a:pPr eaLnBrk="1" hangingPunct="1"/>
            <a:r>
              <a:rPr lang="zh-TW" altLang="en-US" smtClean="0">
                <a:latin typeface="微軟正黑體" pitchFamily="34" charset="-120"/>
                <a:ea typeface="微軟正黑體" pitchFamily="34" charset="-120"/>
              </a:rPr>
              <a:t>卡爾 馬克斯</a:t>
            </a:r>
          </a:p>
        </p:txBody>
      </p:sp>
      <p:sp>
        <p:nvSpPr>
          <p:cNvPr id="73731" name="Rectangle 3"/>
          <p:cNvSpPr>
            <a:spLocks noGrp="1" noChangeArrowheads="1"/>
          </p:cNvSpPr>
          <p:nvPr>
            <p:ph type="body" idx="4294967295"/>
          </p:nvPr>
        </p:nvSpPr>
        <p:spPr>
          <a:xfrm>
            <a:off x="551384" y="1371600"/>
            <a:ext cx="11089232" cy="5029200"/>
          </a:xfrm>
        </p:spPr>
        <p:txBody>
          <a:bodyPr/>
          <a:lstStyle/>
          <a:p>
            <a:pPr eaLnBrk="1" hangingPunct="1">
              <a:lnSpc>
                <a:spcPct val="90000"/>
              </a:lnSpc>
            </a:pPr>
            <a:r>
              <a:rPr lang="zh-TW" altLang="en-US" dirty="0" smtClean="0">
                <a:latin typeface="Times New Roman" panose="02020603050405020304" pitchFamily="18" charset="0"/>
                <a:ea typeface="微軟正黑體" pitchFamily="34" charset="-120"/>
                <a:cs typeface="Times New Roman" panose="02020603050405020304" pitchFamily="18" charset="0"/>
              </a:rPr>
              <a:t>馬克斯在這段時期，對於英國所採行的資本主義制度提出一連串有關經濟、政治、哲學、歷史與道德上的批判，其中最有名的著作就是</a:t>
            </a:r>
            <a:r>
              <a:rPr lang="en-US" altLang="zh-TW" dirty="0" smtClean="0">
                <a:solidFill>
                  <a:srgbClr val="FF0000"/>
                </a:solidFill>
                <a:latin typeface="Times New Roman" panose="02020603050405020304" pitchFamily="18" charset="0"/>
                <a:ea typeface="微軟正黑體" pitchFamily="34" charset="-120"/>
                <a:cs typeface="Times New Roman" panose="02020603050405020304" pitchFamily="18" charset="0"/>
              </a:rPr>
              <a:t>《</a:t>
            </a:r>
            <a:r>
              <a:rPr lang="zh-TW" altLang="en-US" dirty="0" smtClean="0">
                <a:solidFill>
                  <a:srgbClr val="FF0000"/>
                </a:solidFill>
                <a:latin typeface="Times New Roman" panose="02020603050405020304" pitchFamily="18" charset="0"/>
                <a:ea typeface="微軟正黑體" pitchFamily="34" charset="-120"/>
                <a:cs typeface="Times New Roman" panose="02020603050405020304" pitchFamily="18" charset="0"/>
              </a:rPr>
              <a:t>資本論</a:t>
            </a:r>
            <a:r>
              <a:rPr lang="en-US" altLang="zh-TW" dirty="0" smtClean="0">
                <a:solidFill>
                  <a:srgbClr val="FF0000"/>
                </a:solidFill>
                <a:latin typeface="Times New Roman" panose="02020603050405020304" pitchFamily="18" charset="0"/>
                <a:ea typeface="微軟正黑體" pitchFamily="34" charset="-120"/>
                <a:cs typeface="Times New Roman" panose="02020603050405020304" pitchFamily="18" charset="0"/>
              </a:rPr>
              <a:t>》(</a:t>
            </a:r>
            <a:r>
              <a:rPr lang="en-US" altLang="zh-TW" i="1" dirty="0" smtClean="0">
                <a:solidFill>
                  <a:srgbClr val="FF0000"/>
                </a:solidFill>
                <a:latin typeface="Times New Roman" panose="02020603050405020304" pitchFamily="18" charset="0"/>
                <a:ea typeface="微軟正黑體" pitchFamily="34" charset="-120"/>
                <a:cs typeface="Times New Roman" panose="02020603050405020304" pitchFamily="18" charset="0"/>
              </a:rPr>
              <a:t>Capital</a:t>
            </a:r>
            <a:r>
              <a:rPr lang="en-US" altLang="zh-TW" dirty="0" smtClean="0">
                <a:solidFill>
                  <a:srgbClr val="FF0000"/>
                </a:solidFill>
                <a:latin typeface="Times New Roman" panose="02020603050405020304" pitchFamily="18" charset="0"/>
                <a:ea typeface="微軟正黑體" pitchFamily="34" charset="-120"/>
                <a:cs typeface="Times New Roman" panose="02020603050405020304" pitchFamily="18" charset="0"/>
              </a:rPr>
              <a:t>)</a:t>
            </a:r>
            <a:r>
              <a:rPr lang="zh-TW" altLang="en-US" dirty="0" smtClean="0">
                <a:latin typeface="Times New Roman" panose="02020603050405020304" pitchFamily="18" charset="0"/>
                <a:ea typeface="微軟正黑體" pitchFamily="34" charset="-120"/>
                <a:cs typeface="Times New Roman" panose="02020603050405020304" pitchFamily="18" charset="0"/>
              </a:rPr>
              <a:t>。</a:t>
            </a:r>
          </a:p>
          <a:p>
            <a:pPr eaLnBrk="1" hangingPunct="1">
              <a:lnSpc>
                <a:spcPct val="90000"/>
              </a:lnSpc>
            </a:pPr>
            <a:r>
              <a:rPr lang="zh-TW" altLang="en-US" dirty="0" smtClean="0">
                <a:solidFill>
                  <a:srgbClr val="FF0000"/>
                </a:solidFill>
                <a:latin typeface="Times New Roman" panose="02020603050405020304" pitchFamily="18" charset="0"/>
                <a:ea typeface="微軟正黑體" pitchFamily="34" charset="-120"/>
                <a:cs typeface="Times New Roman" panose="02020603050405020304" pitchFamily="18" charset="0"/>
              </a:rPr>
              <a:t>馬克斯總是吸收新的證據，修正他的理論</a:t>
            </a:r>
            <a:r>
              <a:rPr lang="zh-TW" altLang="en-US" dirty="0" smtClean="0">
                <a:solidFill>
                  <a:srgbClr val="20D86A"/>
                </a:solidFill>
                <a:latin typeface="Times New Roman" panose="02020603050405020304" pitchFamily="18" charset="0"/>
                <a:ea typeface="微軟正黑體" pitchFamily="34" charset="-120"/>
                <a:cs typeface="Times New Roman" panose="02020603050405020304" pitchFamily="18" charset="0"/>
              </a:rPr>
              <a:t>。</a:t>
            </a:r>
            <a:r>
              <a:rPr lang="zh-TW" altLang="en-US" dirty="0" smtClean="0">
                <a:latin typeface="Times New Roman" panose="02020603050405020304" pitchFamily="18" charset="0"/>
                <a:ea typeface="微軟正黑體" pitchFamily="34" charset="-120"/>
                <a:cs typeface="Times New Roman" panose="02020603050405020304" pitchFamily="18" charset="0"/>
              </a:rPr>
              <a:t>例如說，雖然他年輕時間定地認為只有激烈的革命才能夠推翻資本主義社會與政府，但在晚年時，他修正觀點，並認為政府可以像英、美那種國家，經由政治活動與選舉，達成社會主義的實現。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wipe(left)">
                                      <p:cBhvr>
                                        <p:cTn id="12" dur="500"/>
                                        <p:tgtEl>
                                          <p:spTgt spid="737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1">
                                            <p:txEl>
                                              <p:pRg st="1" end="1"/>
                                            </p:txEl>
                                          </p:spTgt>
                                        </p:tgtEl>
                                        <p:attrNameLst>
                                          <p:attrName>style.visibility</p:attrName>
                                        </p:attrNameLst>
                                      </p:cBhvr>
                                      <p:to>
                                        <p:strVal val="visible"/>
                                      </p:to>
                                    </p:set>
                                    <p:animEffect transition="in" filter="wipe(left)">
                                      <p:cBhvr>
                                        <p:cTn id="17" dur="500"/>
                                        <p:tgtEl>
                                          <p:spTgt spid="737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BDC8F687-A5D5-42AB-B512-9FA97013B598}" type="slidenum">
              <a:rPr lang="en-US" altLang="zh-TW" sz="1200"/>
              <a:pPr algn="r"/>
              <a:t>28</a:t>
            </a:fld>
            <a:endParaRPr lang="en-US" altLang="zh-TW" sz="1200"/>
          </a:p>
        </p:txBody>
      </p:sp>
      <p:sp>
        <p:nvSpPr>
          <p:cNvPr id="73730" name="Rectangle 2"/>
          <p:cNvSpPr>
            <a:spLocks noGrp="1" noChangeArrowheads="1"/>
          </p:cNvSpPr>
          <p:nvPr>
            <p:ph type="title" idx="4294967295"/>
          </p:nvPr>
        </p:nvSpPr>
        <p:spPr>
          <a:xfrm>
            <a:off x="1981200" y="277814"/>
            <a:ext cx="8229600" cy="941387"/>
          </a:xfrm>
        </p:spPr>
        <p:txBody>
          <a:bodyPr>
            <a:normAutofit/>
          </a:bodyPr>
          <a:lstStyle/>
          <a:p>
            <a:r>
              <a:rPr lang="zh-TW" altLang="en-US" dirty="0">
                <a:latin typeface="微軟正黑體" pitchFamily="34" charset="-120"/>
                <a:ea typeface="微軟正黑體" pitchFamily="34" charset="-120"/>
              </a:rPr>
              <a:t>對資本主義的社會主義批判</a:t>
            </a:r>
            <a:r>
              <a:rPr lang="zh-TW" altLang="en-US" dirty="0" smtClean="0">
                <a:latin typeface="微軟正黑體" pitchFamily="34" charset="-120"/>
                <a:ea typeface="微軟正黑體" pitchFamily="34" charset="-120"/>
              </a:rPr>
              <a:t>：</a:t>
            </a:r>
          </a:p>
        </p:txBody>
      </p:sp>
      <p:sp>
        <p:nvSpPr>
          <p:cNvPr id="73731" name="Rectangle 3"/>
          <p:cNvSpPr>
            <a:spLocks noGrp="1" noChangeArrowheads="1"/>
          </p:cNvSpPr>
          <p:nvPr>
            <p:ph type="body" idx="4294967295"/>
          </p:nvPr>
        </p:nvSpPr>
        <p:spPr>
          <a:xfrm>
            <a:off x="551384" y="1371600"/>
            <a:ext cx="11089232" cy="5029200"/>
          </a:xfrm>
        </p:spPr>
        <p:txBody>
          <a:bodyPr/>
          <a:lstStyle/>
          <a:p>
            <a:pPr>
              <a:lnSpc>
                <a:spcPct val="80000"/>
              </a:lnSpc>
            </a:pPr>
            <a:r>
              <a:rPr lang="zh-TW" altLang="en-US" dirty="0">
                <a:latin typeface="微軟正黑體" pitchFamily="34" charset="-120"/>
                <a:ea typeface="微軟正黑體" pitchFamily="34" charset="-120"/>
              </a:rPr>
              <a:t>主要代表人物：馬克斯</a:t>
            </a:r>
          </a:p>
          <a:p>
            <a:pPr>
              <a:lnSpc>
                <a:spcPct val="80000"/>
              </a:lnSpc>
            </a:pPr>
            <a:r>
              <a:rPr lang="zh-TW" altLang="en-US" dirty="0">
                <a:latin typeface="微軟正黑體" pitchFamily="34" charset="-120"/>
                <a:ea typeface="微軟正黑體" pitchFamily="34" charset="-120"/>
              </a:rPr>
              <a:t>他批判資本主義的</a:t>
            </a:r>
            <a:r>
              <a:rPr lang="zh-TW" altLang="en-US" dirty="0">
                <a:solidFill>
                  <a:srgbClr val="FF0000"/>
                </a:solidFill>
                <a:latin typeface="微軟正黑體" pitchFamily="34" charset="-120"/>
                <a:ea typeface="微軟正黑體" pitchFamily="34" charset="-120"/>
              </a:rPr>
              <a:t>不理性化</a:t>
            </a:r>
            <a:r>
              <a:rPr lang="zh-TW" altLang="en-US" dirty="0">
                <a:latin typeface="微軟正黑體" pitchFamily="34" charset="-120"/>
                <a:ea typeface="微軟正黑體" pitchFamily="34" charset="-120"/>
              </a:rPr>
              <a:t>。                 </a:t>
            </a:r>
          </a:p>
          <a:p>
            <a:pPr>
              <a:lnSpc>
                <a:spcPct val="80000"/>
              </a:lnSpc>
            </a:pPr>
            <a:r>
              <a:rPr lang="zh-TW" altLang="en-US" dirty="0">
                <a:latin typeface="微軟正黑體" pitchFamily="34" charset="-120"/>
                <a:ea typeface="微軟正黑體" pitchFamily="34" charset="-120"/>
              </a:rPr>
              <a:t>他先進行對資本主義的分析：</a:t>
            </a:r>
          </a:p>
          <a:p>
            <a:pPr>
              <a:lnSpc>
                <a:spcPct val="80000"/>
              </a:lnSpc>
            </a:pPr>
            <a:r>
              <a:rPr lang="en-US" altLang="zh-TW" dirty="0">
                <a:latin typeface="微軟正黑體" pitchFamily="34" charset="-120"/>
                <a:ea typeface="微軟正黑體" pitchFamily="34" charset="-120"/>
              </a:rPr>
              <a:t>1.</a:t>
            </a:r>
            <a:r>
              <a:rPr lang="zh-TW" altLang="en-US" dirty="0">
                <a:latin typeface="微軟正黑體" pitchFamily="34" charset="-120"/>
                <a:ea typeface="微軟正黑體" pitchFamily="34" charset="-120"/>
              </a:rPr>
              <a:t>社會的基礎在於</a:t>
            </a:r>
            <a:r>
              <a:rPr lang="zh-TW" altLang="en-US" dirty="0">
                <a:solidFill>
                  <a:srgbClr val="FF0000"/>
                </a:solidFill>
                <a:latin typeface="微軟正黑體" pitchFamily="34" charset="-120"/>
                <a:ea typeface="微軟正黑體" pitchFamily="34" charset="-120"/>
              </a:rPr>
              <a:t>勞動</a:t>
            </a:r>
            <a:r>
              <a:rPr lang="zh-TW" altLang="en-US" dirty="0">
                <a:latin typeface="微軟正黑體" pitchFamily="34" charset="-120"/>
                <a:ea typeface="微軟正黑體" pitchFamily="34" charset="-120"/>
              </a:rPr>
              <a:t>（唯物的觀念）。</a:t>
            </a:r>
          </a:p>
          <a:p>
            <a:pPr>
              <a:lnSpc>
                <a:spcPct val="80000"/>
              </a:lnSpc>
            </a:pPr>
            <a:r>
              <a:rPr lang="zh-TW" altLang="en-US" dirty="0">
                <a:latin typeface="微軟正黑體" pitchFamily="34" charset="-120"/>
                <a:ea typeface="微軟正黑體" pitchFamily="34" charset="-120"/>
              </a:rPr>
              <a:t>社會的唯物基礎包含：</a:t>
            </a:r>
          </a:p>
          <a:p>
            <a:pPr lvl="1">
              <a:lnSpc>
                <a:spcPct val="80000"/>
              </a:lnSpc>
            </a:pPr>
            <a:r>
              <a:rPr lang="zh-TW" altLang="en-US" sz="3200" dirty="0">
                <a:solidFill>
                  <a:srgbClr val="FF0000"/>
                </a:solidFill>
                <a:latin typeface="微軟正黑體" pitchFamily="34" charset="-120"/>
                <a:ea typeface="微軟正黑體" pitchFamily="34" charset="-120"/>
              </a:rPr>
              <a:t>生產手段</a:t>
            </a:r>
            <a:r>
              <a:rPr lang="zh-TW" altLang="en-US" sz="3200" dirty="0">
                <a:latin typeface="微軟正黑體" pitchFamily="34" charset="-120"/>
                <a:ea typeface="微軟正黑體" pitchFamily="34" charset="-120"/>
              </a:rPr>
              <a:t>：原料、土地、能源</a:t>
            </a:r>
          </a:p>
          <a:p>
            <a:pPr lvl="1">
              <a:lnSpc>
                <a:spcPct val="80000"/>
              </a:lnSpc>
            </a:pPr>
            <a:r>
              <a:rPr lang="zh-TW" altLang="en-US" sz="3200" dirty="0">
                <a:solidFill>
                  <a:srgbClr val="FF0000"/>
                </a:solidFill>
                <a:latin typeface="微軟正黑體" pitchFamily="34" charset="-120"/>
                <a:ea typeface="微軟正黑體" pitchFamily="34" charset="-120"/>
              </a:rPr>
              <a:t>生產力量</a:t>
            </a:r>
            <a:r>
              <a:rPr lang="zh-TW" altLang="en-US" sz="3200" dirty="0">
                <a:latin typeface="微軟正黑體" pitchFamily="34" charset="-120"/>
                <a:ea typeface="微軟正黑體" pitchFamily="34" charset="-120"/>
              </a:rPr>
              <a:t>：工廠、機器、科技</a:t>
            </a:r>
          </a:p>
          <a:p>
            <a:pPr lvl="1">
              <a:lnSpc>
                <a:spcPct val="80000"/>
              </a:lnSpc>
            </a:pPr>
            <a:r>
              <a:rPr lang="zh-TW" altLang="en-US" sz="3200" dirty="0">
                <a:solidFill>
                  <a:srgbClr val="FF0000"/>
                </a:solidFill>
                <a:latin typeface="微軟正黑體" pitchFamily="34" charset="-120"/>
                <a:ea typeface="微軟正黑體" pitchFamily="34" charset="-120"/>
              </a:rPr>
              <a:t>生產的社會關係</a:t>
            </a:r>
          </a:p>
        </p:txBody>
      </p:sp>
    </p:spTree>
    <p:extLst>
      <p:ext uri="{BB962C8B-B14F-4D97-AF65-F5344CB8AC3E}">
        <p14:creationId xmlns:p14="http://schemas.microsoft.com/office/powerpoint/2010/main" val="316545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wipe(left)">
                                      <p:cBhvr>
                                        <p:cTn id="12" dur="500"/>
                                        <p:tgtEl>
                                          <p:spTgt spid="737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1">
                                            <p:txEl>
                                              <p:pRg st="1" end="1"/>
                                            </p:txEl>
                                          </p:spTgt>
                                        </p:tgtEl>
                                        <p:attrNameLst>
                                          <p:attrName>style.visibility</p:attrName>
                                        </p:attrNameLst>
                                      </p:cBhvr>
                                      <p:to>
                                        <p:strVal val="visible"/>
                                      </p:to>
                                    </p:set>
                                    <p:animEffect transition="in" filter="wipe(left)">
                                      <p:cBhvr>
                                        <p:cTn id="17" dur="500"/>
                                        <p:tgtEl>
                                          <p:spTgt spid="737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3731">
                                            <p:txEl>
                                              <p:pRg st="2" end="2"/>
                                            </p:txEl>
                                          </p:spTgt>
                                        </p:tgtEl>
                                        <p:attrNameLst>
                                          <p:attrName>style.visibility</p:attrName>
                                        </p:attrNameLst>
                                      </p:cBhvr>
                                      <p:to>
                                        <p:strVal val="visible"/>
                                      </p:to>
                                    </p:set>
                                    <p:animEffect transition="in" filter="wipe(left)">
                                      <p:cBhvr>
                                        <p:cTn id="22" dur="500"/>
                                        <p:tgtEl>
                                          <p:spTgt spid="7373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3731">
                                            <p:txEl>
                                              <p:pRg st="3" end="3"/>
                                            </p:txEl>
                                          </p:spTgt>
                                        </p:tgtEl>
                                        <p:attrNameLst>
                                          <p:attrName>style.visibility</p:attrName>
                                        </p:attrNameLst>
                                      </p:cBhvr>
                                      <p:to>
                                        <p:strVal val="visible"/>
                                      </p:to>
                                    </p:set>
                                    <p:animEffect transition="in" filter="wipe(left)">
                                      <p:cBhvr>
                                        <p:cTn id="27" dur="500"/>
                                        <p:tgtEl>
                                          <p:spTgt spid="7373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3731">
                                            <p:txEl>
                                              <p:pRg st="4" end="4"/>
                                            </p:txEl>
                                          </p:spTgt>
                                        </p:tgtEl>
                                        <p:attrNameLst>
                                          <p:attrName>style.visibility</p:attrName>
                                        </p:attrNameLst>
                                      </p:cBhvr>
                                      <p:to>
                                        <p:strVal val="visible"/>
                                      </p:to>
                                    </p:set>
                                    <p:animEffect transition="in" filter="wipe(left)">
                                      <p:cBhvr>
                                        <p:cTn id="32" dur="500"/>
                                        <p:tgtEl>
                                          <p:spTgt spid="73731">
                                            <p:txEl>
                                              <p:pRg st="4" end="4"/>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73731">
                                            <p:txEl>
                                              <p:pRg st="5" end="5"/>
                                            </p:txEl>
                                          </p:spTgt>
                                        </p:tgtEl>
                                        <p:attrNameLst>
                                          <p:attrName>style.visibility</p:attrName>
                                        </p:attrNameLst>
                                      </p:cBhvr>
                                      <p:to>
                                        <p:strVal val="visible"/>
                                      </p:to>
                                    </p:set>
                                    <p:animEffect transition="in" filter="wipe(left)">
                                      <p:cBhvr>
                                        <p:cTn id="35" dur="500"/>
                                        <p:tgtEl>
                                          <p:spTgt spid="73731">
                                            <p:txEl>
                                              <p:pRg st="5" end="5"/>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73731">
                                            <p:txEl>
                                              <p:pRg st="6" end="6"/>
                                            </p:txEl>
                                          </p:spTgt>
                                        </p:tgtEl>
                                        <p:attrNameLst>
                                          <p:attrName>style.visibility</p:attrName>
                                        </p:attrNameLst>
                                      </p:cBhvr>
                                      <p:to>
                                        <p:strVal val="visible"/>
                                      </p:to>
                                    </p:set>
                                    <p:animEffect transition="in" filter="wipe(left)">
                                      <p:cBhvr>
                                        <p:cTn id="38" dur="500"/>
                                        <p:tgtEl>
                                          <p:spTgt spid="73731">
                                            <p:txEl>
                                              <p:pRg st="6" end="6"/>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73731">
                                            <p:txEl>
                                              <p:pRg st="7" end="7"/>
                                            </p:txEl>
                                          </p:spTgt>
                                        </p:tgtEl>
                                        <p:attrNameLst>
                                          <p:attrName>style.visibility</p:attrName>
                                        </p:attrNameLst>
                                      </p:cBhvr>
                                      <p:to>
                                        <p:strVal val="visible"/>
                                      </p:to>
                                    </p:set>
                                    <p:animEffect transition="in" filter="wipe(left)">
                                      <p:cBhvr>
                                        <p:cTn id="41" dur="500"/>
                                        <p:tgtEl>
                                          <p:spTgt spid="737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BDC8F687-A5D5-42AB-B512-9FA97013B598}" type="slidenum">
              <a:rPr lang="en-US" altLang="zh-TW" sz="1200"/>
              <a:pPr algn="r"/>
              <a:t>29</a:t>
            </a:fld>
            <a:endParaRPr lang="en-US" altLang="zh-TW" sz="1200"/>
          </a:p>
        </p:txBody>
      </p:sp>
      <p:sp>
        <p:nvSpPr>
          <p:cNvPr id="73730" name="Rectangle 2"/>
          <p:cNvSpPr>
            <a:spLocks noGrp="1" noChangeArrowheads="1"/>
          </p:cNvSpPr>
          <p:nvPr>
            <p:ph type="title" idx="4294967295"/>
          </p:nvPr>
        </p:nvSpPr>
        <p:spPr>
          <a:xfrm>
            <a:off x="1981200" y="277814"/>
            <a:ext cx="8229600" cy="941387"/>
          </a:xfrm>
        </p:spPr>
        <p:txBody>
          <a:bodyPr>
            <a:normAutofit/>
          </a:bodyPr>
          <a:lstStyle/>
          <a:p>
            <a:r>
              <a:rPr lang="zh-TW" altLang="en-US" dirty="0">
                <a:latin typeface="微軟正黑體" pitchFamily="34" charset="-120"/>
                <a:ea typeface="微軟正黑體" pitchFamily="34" charset="-120"/>
              </a:rPr>
              <a:t>對資本主義的社會主義批判</a:t>
            </a:r>
            <a:r>
              <a:rPr lang="zh-TW" altLang="en-US" dirty="0" smtClean="0">
                <a:latin typeface="微軟正黑體" pitchFamily="34" charset="-120"/>
                <a:ea typeface="微軟正黑體" pitchFamily="34" charset="-120"/>
              </a:rPr>
              <a:t>：</a:t>
            </a:r>
          </a:p>
        </p:txBody>
      </p:sp>
      <p:sp>
        <p:nvSpPr>
          <p:cNvPr id="73731" name="Rectangle 3"/>
          <p:cNvSpPr>
            <a:spLocks noGrp="1" noChangeArrowheads="1"/>
          </p:cNvSpPr>
          <p:nvPr>
            <p:ph type="body" idx="4294967295"/>
          </p:nvPr>
        </p:nvSpPr>
        <p:spPr>
          <a:xfrm>
            <a:off x="551384" y="1371600"/>
            <a:ext cx="11089232" cy="5029200"/>
          </a:xfrm>
        </p:spPr>
        <p:txBody>
          <a:bodyPr/>
          <a:lstStyle/>
          <a:p>
            <a:r>
              <a:rPr lang="en-US" altLang="zh-TW" dirty="0">
                <a:latin typeface="Times New Roman" panose="02020603050405020304" pitchFamily="18" charset="0"/>
                <a:ea typeface="微軟正黑體" pitchFamily="34" charset="-120"/>
                <a:cs typeface="Times New Roman" panose="02020603050405020304" pitchFamily="18" charset="0"/>
              </a:rPr>
              <a:t>2.</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生產的社會關係分析</a:t>
            </a:r>
            <a:r>
              <a:rPr lang="zh-TW" altLang="en-US" dirty="0">
                <a:latin typeface="Times New Roman" panose="02020603050405020304" pitchFamily="18" charset="0"/>
                <a:ea typeface="微軟正黑體" pitchFamily="34" charset="-120"/>
                <a:cs typeface="Times New Roman" panose="02020603050405020304" pitchFamily="18" charset="0"/>
              </a:rPr>
              <a:t>：</a:t>
            </a:r>
          </a:p>
          <a:p>
            <a:pPr lvl="1"/>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分工</a:t>
            </a:r>
            <a:r>
              <a:rPr lang="zh-TW" altLang="en-US" sz="3200" dirty="0">
                <a:latin typeface="Times New Roman" panose="02020603050405020304" pitchFamily="18" charset="0"/>
                <a:ea typeface="微軟正黑體" pitchFamily="34" charset="-120"/>
                <a:cs typeface="Times New Roman" panose="02020603050405020304" pitchFamily="18" charset="0"/>
              </a:rPr>
              <a:t>（</a:t>
            </a:r>
            <a:r>
              <a:rPr lang="en-US" altLang="zh-TW" sz="3200" dirty="0">
                <a:latin typeface="Times New Roman" panose="02020603050405020304" pitchFamily="18" charset="0"/>
                <a:ea typeface="微軟正黑體" pitchFamily="34" charset="-120"/>
                <a:cs typeface="Times New Roman" panose="02020603050405020304" pitchFamily="18" charset="0"/>
              </a:rPr>
              <a:t>the division of labor</a:t>
            </a:r>
            <a:r>
              <a:rPr lang="zh-TW" altLang="en-US" sz="3200" dirty="0">
                <a:latin typeface="Times New Roman" panose="02020603050405020304" pitchFamily="18" charset="0"/>
                <a:ea typeface="微軟正黑體" pitchFamily="34" charset="-120"/>
                <a:cs typeface="Times New Roman" panose="02020603050405020304" pitchFamily="18" charset="0"/>
              </a:rPr>
              <a:t>），但是財產的集中造成擁有生產手段的人對沒有生產手段的人的</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剝削</a:t>
            </a:r>
            <a:r>
              <a:rPr lang="zh-TW" altLang="en-US" sz="3200" dirty="0">
                <a:latin typeface="Times New Roman" panose="02020603050405020304" pitchFamily="18" charset="0"/>
                <a:ea typeface="微軟正黑體" pitchFamily="34" charset="-120"/>
                <a:cs typeface="Times New Roman" panose="02020603050405020304" pitchFamily="18" charset="0"/>
              </a:rPr>
              <a:t>。</a:t>
            </a:r>
          </a:p>
          <a:p>
            <a:pPr lvl="1"/>
            <a:r>
              <a:rPr lang="zh-TW" altLang="en-US" sz="3200" dirty="0">
                <a:latin typeface="Times New Roman" panose="02020603050405020304" pitchFamily="18" charset="0"/>
                <a:ea typeface="微軟正黑體" pitchFamily="34" charset="-120"/>
                <a:cs typeface="Times New Roman" panose="02020603050405020304" pitchFamily="18" charset="0"/>
              </a:rPr>
              <a:t>剝削的人造就出上層結構。</a:t>
            </a:r>
            <a:r>
              <a:rPr lang="en-US" altLang="zh-TW" sz="3200" dirty="0">
                <a:latin typeface="Times New Roman" panose="02020603050405020304" pitchFamily="18" charset="0"/>
                <a:ea typeface="微軟正黑體" pitchFamily="34" charset="-120"/>
                <a:cs typeface="Times New Roman" panose="02020603050405020304" pitchFamily="18" charset="0"/>
              </a:rPr>
              <a:t>(</a:t>
            </a:r>
            <a:r>
              <a:rPr lang="zh-TW" altLang="en-US" sz="3200" dirty="0">
                <a:latin typeface="Times New Roman" panose="02020603050405020304" pitchFamily="18" charset="0"/>
                <a:ea typeface="微軟正黑體" pitchFamily="34" charset="-120"/>
                <a:cs typeface="Times New Roman" panose="02020603050405020304" pitchFamily="18" charset="0"/>
              </a:rPr>
              <a:t>法律、政治、藝術、宗教、</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哲學</a:t>
            </a:r>
            <a:r>
              <a:rPr lang="zh-TW" altLang="en-US" sz="3200" dirty="0">
                <a:latin typeface="Times New Roman" panose="02020603050405020304" pitchFamily="18" charset="0"/>
                <a:ea typeface="微軟正黑體" pitchFamily="34" charset="-120"/>
                <a:cs typeface="Times New Roman" panose="02020603050405020304" pitchFamily="18" charset="0"/>
              </a:rPr>
              <a:t>）</a:t>
            </a:r>
          </a:p>
          <a:p>
            <a:pPr lvl="1"/>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下層結構：生產手段、生產力量、生產的社會關係。</a:t>
            </a:r>
            <a:endParaRPr lang="en-US" altLang="zh-TW" dirty="0">
              <a:solidFill>
                <a:srgbClr val="FF0000"/>
              </a:solidFill>
              <a:latin typeface="Times New Roman" panose="02020603050405020304" pitchFamily="18" charset="0"/>
              <a:ea typeface="微軟正黑體" pitchFamily="34" charset="-120"/>
              <a:cs typeface="Times New Roman" panose="02020603050405020304" pitchFamily="18" charset="0"/>
            </a:endParaRPr>
          </a:p>
        </p:txBody>
      </p:sp>
    </p:spTree>
    <p:extLst>
      <p:ext uri="{BB962C8B-B14F-4D97-AF65-F5344CB8AC3E}">
        <p14:creationId xmlns:p14="http://schemas.microsoft.com/office/powerpoint/2010/main" val="197731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wipe(left)">
                                      <p:cBhvr>
                                        <p:cTn id="12" dur="500"/>
                                        <p:tgtEl>
                                          <p:spTgt spid="73731">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73731">
                                            <p:txEl>
                                              <p:pRg st="1" end="1"/>
                                            </p:txEl>
                                          </p:spTgt>
                                        </p:tgtEl>
                                        <p:attrNameLst>
                                          <p:attrName>style.visibility</p:attrName>
                                        </p:attrNameLst>
                                      </p:cBhvr>
                                      <p:to>
                                        <p:strVal val="visible"/>
                                      </p:to>
                                    </p:set>
                                    <p:animEffect transition="in" filter="wipe(left)">
                                      <p:cBhvr>
                                        <p:cTn id="15" dur="500"/>
                                        <p:tgtEl>
                                          <p:spTgt spid="73731">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3731">
                                            <p:txEl>
                                              <p:pRg st="2" end="2"/>
                                            </p:txEl>
                                          </p:spTgt>
                                        </p:tgtEl>
                                        <p:attrNameLst>
                                          <p:attrName>style.visibility</p:attrName>
                                        </p:attrNameLst>
                                      </p:cBhvr>
                                      <p:to>
                                        <p:strVal val="visible"/>
                                      </p:to>
                                    </p:set>
                                    <p:animEffect transition="in" filter="wipe(left)">
                                      <p:cBhvr>
                                        <p:cTn id="18" dur="500"/>
                                        <p:tgtEl>
                                          <p:spTgt spid="73731">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73731">
                                            <p:txEl>
                                              <p:pRg st="3" end="3"/>
                                            </p:txEl>
                                          </p:spTgt>
                                        </p:tgtEl>
                                        <p:attrNameLst>
                                          <p:attrName>style.visibility</p:attrName>
                                        </p:attrNameLst>
                                      </p:cBhvr>
                                      <p:to>
                                        <p:strVal val="visible"/>
                                      </p:to>
                                    </p:set>
                                    <p:animEffect transition="in" filter="wipe(left)">
                                      <p:cBhvr>
                                        <p:cTn id="21" dur="500"/>
                                        <p:tgtEl>
                                          <p:spTgt spid="737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投影片編號版面配置區 5"/>
          <p:cNvSpPr>
            <a:spLocks noGrp="1"/>
          </p:cNvSpPr>
          <p:nvPr>
            <p:ph type="sldNum" sz="quarter" idx="12"/>
          </p:nvPr>
        </p:nvSpPr>
        <p:spPr>
          <a:noFill/>
        </p:spPr>
        <p:txBody>
          <a:bodyPr/>
          <a:lstStyle/>
          <a:p>
            <a:fld id="{9C6B8C20-3BB6-4908-A4AE-A39A4F38C678}" type="slidenum">
              <a:rPr lang="en-US" altLang="zh-TW"/>
              <a:pPr/>
              <a:t>3</a:t>
            </a:fld>
            <a:endParaRPr lang="en-US" altLang="zh-TW"/>
          </a:p>
        </p:txBody>
      </p:sp>
      <p:sp>
        <p:nvSpPr>
          <p:cNvPr id="2" name="Rectangle 2"/>
          <p:cNvSpPr>
            <a:spLocks noGrp="1" noChangeArrowheads="1"/>
          </p:cNvSpPr>
          <p:nvPr>
            <p:ph type="title"/>
          </p:nvPr>
        </p:nvSpPr>
        <p:spPr/>
        <p:txBody>
          <a:bodyPr>
            <a:normAutofit/>
          </a:bodyPr>
          <a:lstStyle/>
          <a:p>
            <a:pPr eaLnBrk="1" hangingPunct="1"/>
            <a:r>
              <a:rPr lang="zh-TW" altLang="en-US" sz="4000" dirty="0">
                <a:latin typeface="微軟正黑體" pitchFamily="34" charset="-120"/>
                <a:ea typeface="微軟正黑體" pitchFamily="34" charset="-120"/>
              </a:rPr>
              <a:t>放任的資本主義</a:t>
            </a:r>
          </a:p>
        </p:txBody>
      </p:sp>
      <p:sp>
        <p:nvSpPr>
          <p:cNvPr id="5123" name="Rectangle 3"/>
          <p:cNvSpPr>
            <a:spLocks noGrp="1" noChangeArrowheads="1"/>
          </p:cNvSpPr>
          <p:nvPr>
            <p:ph type="body" idx="1"/>
          </p:nvPr>
        </p:nvSpPr>
        <p:spPr/>
        <p:txBody>
          <a:bodyPr>
            <a:normAutofit/>
          </a:bodyPr>
          <a:lstStyle/>
          <a:p>
            <a:pPr eaLnBrk="1" hangingPunct="1">
              <a:defRPr/>
            </a:pPr>
            <a:r>
              <a:rPr lang="zh-TW" altLang="en-US" dirty="0">
                <a:latin typeface="微軟正黑體" pitchFamily="34" charset="-120"/>
                <a:ea typeface="微軟正黑體" pitchFamily="34" charset="-120"/>
              </a:rPr>
              <a:t>放任的資本主義是人性貪欲的展示，移中最主要的關鍵有兩點：</a:t>
            </a:r>
            <a:endParaRPr lang="en-US" altLang="zh-TW" dirty="0">
              <a:latin typeface="微軟正黑體" pitchFamily="34" charset="-120"/>
              <a:ea typeface="微軟正黑體" pitchFamily="34" charset="-120"/>
            </a:endParaRPr>
          </a:p>
          <a:p>
            <a:pPr eaLnBrk="1" hangingPunct="1">
              <a:defRPr/>
            </a:pPr>
            <a:r>
              <a:rPr lang="zh-TW" altLang="en-US" u="sng" dirty="0">
                <a:latin typeface="微軟正黑體" pitchFamily="34" charset="-120"/>
                <a:ea typeface="微軟正黑體" pitchFamily="34" charset="-120"/>
              </a:rPr>
              <a:t>第一是同時代人之間的差異；</a:t>
            </a:r>
            <a:endParaRPr lang="en-US" altLang="zh-TW" u="sng" dirty="0">
              <a:latin typeface="微軟正黑體" pitchFamily="34" charset="-120"/>
              <a:ea typeface="微軟正黑體" pitchFamily="34" charset="-120"/>
            </a:endParaRPr>
          </a:p>
          <a:p>
            <a:pPr eaLnBrk="1" hangingPunct="1">
              <a:defRPr/>
            </a:pPr>
            <a:r>
              <a:rPr lang="zh-TW" altLang="en-US" u="sng" dirty="0">
                <a:latin typeface="微軟正黑體" pitchFamily="34" charset="-120"/>
                <a:ea typeface="微軟正黑體" pitchFamily="34" charset="-120"/>
              </a:rPr>
              <a:t>第二是財富在世代之間的累積</a:t>
            </a:r>
            <a:r>
              <a:rPr lang="zh-TW" altLang="en-US" dirty="0">
                <a:latin typeface="微軟正黑體" pitchFamily="34" charset="-120"/>
                <a:ea typeface="微軟正黑體" pitchFamily="34" charset="-120"/>
              </a:rPr>
              <a:t>。</a:t>
            </a:r>
          </a:p>
          <a:p>
            <a:pPr eaLnBrk="1" hangingPunct="1">
              <a:defRPr/>
            </a:pPr>
            <a:r>
              <a:rPr lang="zh-TW" altLang="en-US" dirty="0">
                <a:solidFill>
                  <a:srgbClr val="FF0000"/>
                </a:solidFill>
                <a:latin typeface="微軟正黑體" pitchFamily="34" charset="-120"/>
                <a:ea typeface="微軟正黑體" pitchFamily="34" charset="-120"/>
              </a:rPr>
              <a:t>這兩個原因中，言者是創造財富的依據，而後者卻招致對資本主義的社會主義批判。</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BDC8F687-A5D5-42AB-B512-9FA97013B598}" type="slidenum">
              <a:rPr lang="en-US" altLang="zh-TW" sz="1200"/>
              <a:pPr algn="r"/>
              <a:t>30</a:t>
            </a:fld>
            <a:endParaRPr lang="en-US" altLang="zh-TW" sz="1200"/>
          </a:p>
        </p:txBody>
      </p:sp>
      <p:sp>
        <p:nvSpPr>
          <p:cNvPr id="73730" name="Rectangle 2"/>
          <p:cNvSpPr>
            <a:spLocks noGrp="1" noChangeArrowheads="1"/>
          </p:cNvSpPr>
          <p:nvPr>
            <p:ph type="title" idx="4294967295"/>
          </p:nvPr>
        </p:nvSpPr>
        <p:spPr>
          <a:xfrm>
            <a:off x="1981200" y="277814"/>
            <a:ext cx="8229600" cy="941387"/>
          </a:xfrm>
        </p:spPr>
        <p:txBody>
          <a:bodyPr>
            <a:normAutofit/>
          </a:bodyPr>
          <a:lstStyle/>
          <a:p>
            <a:r>
              <a:rPr lang="zh-TW" altLang="en-US" dirty="0">
                <a:latin typeface="微軟正黑體" pitchFamily="34" charset="-120"/>
                <a:ea typeface="微軟正黑體" pitchFamily="34" charset="-120"/>
              </a:rPr>
              <a:t>對資本主義的社會主義批判</a:t>
            </a:r>
            <a:r>
              <a:rPr lang="zh-TW" altLang="en-US" dirty="0" smtClean="0">
                <a:latin typeface="微軟正黑體" pitchFamily="34" charset="-120"/>
                <a:ea typeface="微軟正黑體" pitchFamily="34" charset="-120"/>
              </a:rPr>
              <a:t>：</a:t>
            </a:r>
          </a:p>
        </p:txBody>
      </p:sp>
      <p:sp>
        <p:nvSpPr>
          <p:cNvPr id="73731" name="Rectangle 3"/>
          <p:cNvSpPr>
            <a:spLocks noGrp="1" noChangeArrowheads="1"/>
          </p:cNvSpPr>
          <p:nvPr>
            <p:ph type="body" idx="4294967295"/>
          </p:nvPr>
        </p:nvSpPr>
        <p:spPr>
          <a:xfrm>
            <a:off x="551384" y="1371600"/>
            <a:ext cx="11089232" cy="5029200"/>
          </a:xfrm>
        </p:spPr>
        <p:txBody>
          <a:bodyPr/>
          <a:lstStyle/>
          <a:p>
            <a:pPr>
              <a:lnSpc>
                <a:spcPct val="90000"/>
              </a:lnSpc>
            </a:pPr>
            <a:r>
              <a:rPr lang="en-US" altLang="zh-TW" dirty="0">
                <a:latin typeface="Times New Roman" panose="02020603050405020304" pitchFamily="18" charset="0"/>
                <a:ea typeface="微軟正黑體" pitchFamily="34" charset="-120"/>
                <a:cs typeface="Times New Roman" panose="02020603050405020304" pitchFamily="18" charset="0"/>
              </a:rPr>
              <a:t>3.</a:t>
            </a:r>
            <a:r>
              <a:rPr lang="zh-TW" altLang="en-US" dirty="0">
                <a:latin typeface="Times New Roman" panose="02020603050405020304" pitchFamily="18" charset="0"/>
                <a:ea typeface="微軟正黑體" pitchFamily="34" charset="-120"/>
                <a:cs typeface="Times New Roman" panose="02020603050405020304" pitchFamily="18" charset="0"/>
              </a:rPr>
              <a:t>國家機制：</a:t>
            </a:r>
          </a:p>
          <a:p>
            <a:pPr>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在</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封建時代</a:t>
            </a:r>
            <a:r>
              <a:rPr lang="zh-TW" altLang="en-US" dirty="0">
                <a:latin typeface="Times New Roman" panose="02020603050405020304" pitchFamily="18" charset="0"/>
                <a:ea typeface="微軟正黑體" pitchFamily="34" charset="-120"/>
                <a:cs typeface="Times New Roman" panose="02020603050405020304" pitchFamily="18" charset="0"/>
              </a:rPr>
              <a:t>以土地控制平民百姓。</a:t>
            </a:r>
          </a:p>
          <a:p>
            <a:pPr>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在</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工業生產時代</a:t>
            </a:r>
            <a:r>
              <a:rPr lang="zh-TW" altLang="en-US" dirty="0">
                <a:latin typeface="Times New Roman" panose="02020603050405020304" pitchFamily="18" charset="0"/>
                <a:ea typeface="微軟正黑體" pitchFamily="34" charset="-120"/>
                <a:cs typeface="Times New Roman" panose="02020603050405020304" pitchFamily="18" charset="0"/>
              </a:rPr>
              <a:t>以資本控制勞工大眾。</a:t>
            </a:r>
          </a:p>
          <a:p>
            <a:pPr>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封建領主與資本家之間會因為生產工具的改變與不同而產生爭奪。</a:t>
            </a:r>
          </a:p>
          <a:p>
            <a:pPr>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雖著科技的發展，生產技術的進步，新型態的統治關係，也就是那種越來越依附在</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資本家與勞工之間的生產關係，益形壯大，取代原有貴族與奴工的封建關係。</a:t>
            </a:r>
          </a:p>
        </p:txBody>
      </p:sp>
    </p:spTree>
    <p:extLst>
      <p:ext uri="{BB962C8B-B14F-4D97-AF65-F5344CB8AC3E}">
        <p14:creationId xmlns:p14="http://schemas.microsoft.com/office/powerpoint/2010/main" val="427036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wipe(left)">
                                      <p:cBhvr>
                                        <p:cTn id="12" dur="500"/>
                                        <p:tgtEl>
                                          <p:spTgt spid="737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1">
                                            <p:txEl>
                                              <p:pRg st="1" end="1"/>
                                            </p:txEl>
                                          </p:spTgt>
                                        </p:tgtEl>
                                        <p:attrNameLst>
                                          <p:attrName>style.visibility</p:attrName>
                                        </p:attrNameLst>
                                      </p:cBhvr>
                                      <p:to>
                                        <p:strVal val="visible"/>
                                      </p:to>
                                    </p:set>
                                    <p:animEffect transition="in" filter="wipe(left)">
                                      <p:cBhvr>
                                        <p:cTn id="17" dur="500"/>
                                        <p:tgtEl>
                                          <p:spTgt spid="737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3731">
                                            <p:txEl>
                                              <p:pRg st="2" end="2"/>
                                            </p:txEl>
                                          </p:spTgt>
                                        </p:tgtEl>
                                        <p:attrNameLst>
                                          <p:attrName>style.visibility</p:attrName>
                                        </p:attrNameLst>
                                      </p:cBhvr>
                                      <p:to>
                                        <p:strVal val="visible"/>
                                      </p:to>
                                    </p:set>
                                    <p:animEffect transition="in" filter="wipe(left)">
                                      <p:cBhvr>
                                        <p:cTn id="22" dur="500"/>
                                        <p:tgtEl>
                                          <p:spTgt spid="7373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3731">
                                            <p:txEl>
                                              <p:pRg st="3" end="3"/>
                                            </p:txEl>
                                          </p:spTgt>
                                        </p:tgtEl>
                                        <p:attrNameLst>
                                          <p:attrName>style.visibility</p:attrName>
                                        </p:attrNameLst>
                                      </p:cBhvr>
                                      <p:to>
                                        <p:strVal val="visible"/>
                                      </p:to>
                                    </p:set>
                                    <p:animEffect transition="in" filter="wipe(left)">
                                      <p:cBhvr>
                                        <p:cTn id="27" dur="500"/>
                                        <p:tgtEl>
                                          <p:spTgt spid="7373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3731">
                                            <p:txEl>
                                              <p:pRg st="4" end="4"/>
                                            </p:txEl>
                                          </p:spTgt>
                                        </p:tgtEl>
                                        <p:attrNameLst>
                                          <p:attrName>style.visibility</p:attrName>
                                        </p:attrNameLst>
                                      </p:cBhvr>
                                      <p:to>
                                        <p:strVal val="visible"/>
                                      </p:to>
                                    </p:set>
                                    <p:animEffect transition="in" filter="wipe(left)">
                                      <p:cBhvr>
                                        <p:cTn id="32" dur="500"/>
                                        <p:tgtEl>
                                          <p:spTgt spid="737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投影片編號版面配置區 5"/>
          <p:cNvSpPr>
            <a:spLocks noGrp="1"/>
          </p:cNvSpPr>
          <p:nvPr>
            <p:ph type="sldNum" sz="quarter" idx="12"/>
          </p:nvPr>
        </p:nvSpPr>
        <p:spPr>
          <a:noFill/>
        </p:spPr>
        <p:txBody>
          <a:bodyPr/>
          <a:lstStyle/>
          <a:p>
            <a:fld id="{04F30672-BA81-4822-8F3D-F0A469BE8D6F}" type="slidenum">
              <a:rPr lang="en-US" altLang="zh-TW"/>
              <a:pPr/>
              <a:t>31</a:t>
            </a:fld>
            <a:endParaRPr lang="en-US" altLang="zh-TW"/>
          </a:p>
        </p:txBody>
      </p:sp>
      <p:sp>
        <p:nvSpPr>
          <p:cNvPr id="18435" name="Rectangle 3"/>
          <p:cNvSpPr>
            <a:spLocks noGrp="1" noChangeArrowheads="1"/>
          </p:cNvSpPr>
          <p:nvPr>
            <p:ph type="body" idx="1"/>
          </p:nvPr>
        </p:nvSpPr>
        <p:spPr/>
        <p:txBody>
          <a:bodyPr>
            <a:normAutofit/>
          </a:bodyPr>
          <a:lstStyle/>
          <a:p>
            <a:pPr eaLnBrk="1" hangingPunct="1"/>
            <a:r>
              <a:rPr lang="zh-TW" altLang="en-US" dirty="0">
                <a:latin typeface="Times New Roman" panose="02020603050405020304" pitchFamily="18" charset="0"/>
                <a:ea typeface="微軟正黑體" pitchFamily="34" charset="-120"/>
                <a:cs typeface="Times New Roman" panose="02020603050405020304" pitchFamily="18" charset="0"/>
              </a:rPr>
              <a:t>馬克斯對資本主義的批判：</a:t>
            </a:r>
          </a:p>
          <a:p>
            <a:pPr eaLnBrk="1" hangingPunct="1"/>
            <a:r>
              <a:rPr lang="zh-TW" altLang="en-US" dirty="0">
                <a:latin typeface="Times New Roman" panose="02020603050405020304" pitchFamily="18" charset="0"/>
                <a:ea typeface="微軟正黑體" pitchFamily="34" charset="-120"/>
                <a:cs typeface="Times New Roman" panose="02020603050405020304" pitchFamily="18" charset="0"/>
              </a:rPr>
              <a:t>資本主義的不理性：</a:t>
            </a:r>
          </a:p>
          <a:p>
            <a:pPr lvl="1" eaLnBrk="1" hangingPunct="1"/>
            <a:r>
              <a:rPr lang="en-US" altLang="zh-TW" sz="3200" dirty="0">
                <a:latin typeface="Times New Roman" panose="02020603050405020304" pitchFamily="18" charset="0"/>
                <a:ea typeface="微軟正黑體" pitchFamily="34" charset="-120"/>
                <a:cs typeface="Times New Roman" panose="02020603050405020304" pitchFamily="18" charset="0"/>
              </a:rPr>
              <a:t>1.</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工具上的不理性</a:t>
            </a:r>
            <a:r>
              <a:rPr lang="zh-TW" altLang="en-US" sz="3200" dirty="0">
                <a:latin typeface="Times New Roman" panose="02020603050405020304" pitchFamily="18" charset="0"/>
                <a:ea typeface="微軟正黑體" pitchFamily="34" charset="-120"/>
                <a:cs typeface="Times New Roman" panose="02020603050405020304" pitchFamily="18" charset="0"/>
              </a:rPr>
              <a:t>：</a:t>
            </a:r>
          </a:p>
          <a:p>
            <a:pPr lvl="2" eaLnBrk="1" hangingPunct="1"/>
            <a:r>
              <a:rPr lang="zh-TW" altLang="en-US" sz="3200" dirty="0">
                <a:latin typeface="Times New Roman" panose="02020603050405020304" pitchFamily="18" charset="0"/>
                <a:ea typeface="微軟正黑體" pitchFamily="34" charset="-120"/>
                <a:cs typeface="Times New Roman" panose="02020603050405020304" pitchFamily="18" charset="0"/>
              </a:rPr>
              <a:t>為利益、不為生產，資本家降低成本，造成消費能力低弱，造成生產過剩，導致飢荒。</a:t>
            </a:r>
          </a:p>
        </p:txBody>
      </p:sp>
      <p:sp>
        <p:nvSpPr>
          <p:cNvPr id="6" name="Rectangle 2"/>
          <p:cNvSpPr txBox="1">
            <a:spLocks noChangeArrowheads="1"/>
          </p:cNvSpPr>
          <p:nvPr/>
        </p:nvSpPr>
        <p:spPr>
          <a:xfrm>
            <a:off x="1981200" y="277814"/>
            <a:ext cx="8229600" cy="94138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dirty="0" smtClean="0">
                <a:latin typeface="微軟正黑體" pitchFamily="34" charset="-120"/>
                <a:ea typeface="微軟正黑體" pitchFamily="34" charset="-120"/>
              </a:rPr>
              <a:t>對資本主義的社會主義批判：</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F83DD2D0-9BA7-4619-A46A-3D62FA72C1E6}" type="slidenum">
              <a:rPr lang="en-US" altLang="zh-TW" sz="1200"/>
              <a:pPr algn="r"/>
              <a:t>32</a:t>
            </a:fld>
            <a:endParaRPr lang="en-US" altLang="zh-TW" sz="1200"/>
          </a:p>
        </p:txBody>
      </p:sp>
      <p:sp>
        <p:nvSpPr>
          <p:cNvPr id="18435" name="Rectangle 3"/>
          <p:cNvSpPr>
            <a:spLocks noGrp="1" noChangeArrowheads="1"/>
          </p:cNvSpPr>
          <p:nvPr>
            <p:ph type="body" idx="4294967295"/>
          </p:nvPr>
        </p:nvSpPr>
        <p:spPr/>
        <p:txBody>
          <a:bodyPr>
            <a:normAutofit/>
          </a:bodyPr>
          <a:lstStyle/>
          <a:p>
            <a:pPr lvl="1"/>
            <a:r>
              <a:rPr lang="en-US" altLang="zh-TW" sz="3200" dirty="0">
                <a:latin typeface="Times New Roman" panose="02020603050405020304" pitchFamily="18" charset="0"/>
                <a:ea typeface="微軟正黑體" pitchFamily="34" charset="-120"/>
                <a:cs typeface="Times New Roman" panose="02020603050405020304" pitchFamily="18" charset="0"/>
              </a:rPr>
              <a:t>2.</a:t>
            </a:r>
            <a:r>
              <a:rPr lang="zh-TW" altLang="en-US" sz="3200" dirty="0">
                <a:latin typeface="Times New Roman" panose="02020603050405020304" pitchFamily="18" charset="0"/>
                <a:ea typeface="微軟正黑體" pitchFamily="34" charset="-120"/>
                <a:cs typeface="Times New Roman" panose="02020603050405020304" pitchFamily="18" charset="0"/>
              </a:rPr>
              <a:t>實質上的不理性：</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疏離</a:t>
            </a:r>
            <a:endParaRPr lang="zh-TW" altLang="en-US" sz="3200" dirty="0">
              <a:latin typeface="Times New Roman" panose="02020603050405020304" pitchFamily="18" charset="0"/>
              <a:ea typeface="微軟正黑體" pitchFamily="34" charset="-120"/>
              <a:cs typeface="Times New Roman" panose="02020603050405020304" pitchFamily="18" charset="0"/>
            </a:endParaRPr>
          </a:p>
          <a:p>
            <a:pPr lvl="2" eaLnBrk="1" hangingPunct="1">
              <a:buNone/>
            </a:pPr>
            <a:r>
              <a:rPr lang="zh-TW" altLang="en-US" sz="3200" dirty="0">
                <a:latin typeface="Times New Roman" panose="02020603050405020304" pitchFamily="18" charset="0"/>
                <a:ea typeface="微軟正黑體" pitchFamily="34" charset="-120"/>
                <a:cs typeface="Times New Roman" panose="02020603050405020304" pitchFamily="18" charset="0"/>
              </a:rPr>
              <a:t>這是對生產過程的分析。人基於自願從事生產（例如，我創造一件作品），這就是將一個內在的理念</a:t>
            </a:r>
            <a:r>
              <a:rPr lang="en-US" altLang="zh-TW" sz="3200" dirty="0">
                <a:latin typeface="Times New Roman" panose="02020603050405020304" pitchFamily="18" charset="0"/>
                <a:ea typeface="微軟正黑體" pitchFamily="34" charset="-120"/>
                <a:cs typeface="Times New Roman" panose="02020603050405020304" pitchFamily="18" charset="0"/>
              </a:rPr>
              <a:t>『</a:t>
            </a:r>
            <a:r>
              <a:rPr lang="zh-TW" altLang="en-US" sz="3200" dirty="0">
                <a:latin typeface="Times New Roman" panose="02020603050405020304" pitchFamily="18" charset="0"/>
                <a:ea typeface="微軟正黑體" pitchFamily="34" charset="-120"/>
                <a:cs typeface="Times New Roman" panose="02020603050405020304" pitchFamily="18" charset="0"/>
              </a:rPr>
              <a:t>外化</a:t>
            </a:r>
            <a:r>
              <a:rPr lang="en-US" altLang="zh-TW" sz="3200" dirty="0">
                <a:latin typeface="Times New Roman" panose="02020603050405020304" pitchFamily="18" charset="0"/>
                <a:ea typeface="微軟正黑體" pitchFamily="34" charset="-120"/>
                <a:cs typeface="Times New Roman" panose="02020603050405020304" pitchFamily="18" charset="0"/>
              </a:rPr>
              <a:t>』</a:t>
            </a:r>
            <a:r>
              <a:rPr lang="zh-TW" altLang="en-US" sz="3200" dirty="0">
                <a:latin typeface="Times New Roman" panose="02020603050405020304" pitchFamily="18" charset="0"/>
                <a:ea typeface="微軟正黑體" pitchFamily="34" charset="-120"/>
                <a:cs typeface="Times New Roman" panose="02020603050405020304" pitchFamily="18" charset="0"/>
              </a:rPr>
              <a:t>成為事實的過程；</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人應該從</a:t>
            </a:r>
            <a:r>
              <a:rPr lang="en-US" altLang="zh-TW" sz="3200" dirty="0">
                <a:solidFill>
                  <a:srgbClr val="FF0000"/>
                </a:solidFill>
                <a:latin typeface="Times New Roman" panose="02020603050405020304" pitchFamily="18" charset="0"/>
                <a:ea typeface="微軟正黑體" pitchFamily="34" charset="-120"/>
                <a:cs typeface="Times New Roman" panose="02020603050405020304" pitchFamily="18" charset="0"/>
              </a:rPr>
              <a:t>『</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外化</a:t>
            </a:r>
            <a:r>
              <a:rPr lang="en-US" altLang="zh-TW" sz="3200" dirty="0">
                <a:solidFill>
                  <a:srgbClr val="FF0000"/>
                </a:solidFill>
                <a:latin typeface="Times New Roman" panose="02020603050405020304" pitchFamily="18" charset="0"/>
                <a:ea typeface="微軟正黑體" pitchFamily="34" charset="-120"/>
                <a:cs typeface="Times New Roman" panose="02020603050405020304" pitchFamily="18" charset="0"/>
              </a:rPr>
              <a:t>』</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中獲得快樂。</a:t>
            </a:r>
          </a:p>
        </p:txBody>
      </p:sp>
      <p:sp>
        <p:nvSpPr>
          <p:cNvPr id="5" name="Rectangle 2"/>
          <p:cNvSpPr txBox="1">
            <a:spLocks noChangeArrowheads="1"/>
          </p:cNvSpPr>
          <p:nvPr/>
        </p:nvSpPr>
        <p:spPr>
          <a:xfrm>
            <a:off x="1981200" y="277814"/>
            <a:ext cx="8229600" cy="94138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dirty="0" smtClean="0">
                <a:latin typeface="微軟正黑體" pitchFamily="34" charset="-120"/>
                <a:ea typeface="微軟正黑體" pitchFamily="34" charset="-120"/>
              </a:rPr>
              <a:t>對資本主義的社會主義批判：</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8435">
                                            <p:txEl>
                                              <p:pRg st="1" end="1"/>
                                            </p:txEl>
                                          </p:spTgt>
                                        </p:tgtEl>
                                        <p:attrNameLst>
                                          <p:attrName>style.visibility</p:attrName>
                                        </p:attrNameLst>
                                      </p:cBhvr>
                                      <p:to>
                                        <p:strVal val="visible"/>
                                      </p:to>
                                    </p:set>
                                    <p:animEffect transition="in" filter="wipe(left)">
                                      <p:cBhvr>
                                        <p:cTn id="10" dur="500"/>
                                        <p:tgtEl>
                                          <p:spTgt spid="1843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投影片編號版面配置區 5"/>
          <p:cNvSpPr>
            <a:spLocks noGrp="1"/>
          </p:cNvSpPr>
          <p:nvPr>
            <p:ph type="sldNum" sz="quarter" idx="12"/>
          </p:nvPr>
        </p:nvSpPr>
        <p:spPr>
          <a:noFill/>
        </p:spPr>
        <p:txBody>
          <a:bodyPr/>
          <a:lstStyle/>
          <a:p>
            <a:fld id="{1D995E68-FCDD-473B-9F63-8B306CFEFD4C}" type="slidenum">
              <a:rPr lang="en-US" altLang="zh-TW"/>
              <a:pPr/>
              <a:t>33</a:t>
            </a:fld>
            <a:endParaRPr lang="en-US" altLang="zh-TW"/>
          </a:p>
        </p:txBody>
      </p:sp>
      <p:sp>
        <p:nvSpPr>
          <p:cNvPr id="19459" name="Rectangle 3"/>
          <p:cNvSpPr>
            <a:spLocks noGrp="1" noChangeArrowheads="1"/>
          </p:cNvSpPr>
          <p:nvPr>
            <p:ph type="body" idx="1"/>
          </p:nvPr>
        </p:nvSpPr>
        <p:spPr/>
        <p:txBody>
          <a:bodyPr>
            <a:normAutofit/>
          </a:bodyPr>
          <a:lstStyle/>
          <a:p>
            <a:pPr eaLnBrk="1" hangingPunct="1"/>
            <a:r>
              <a:rPr lang="zh-TW" altLang="en-US" dirty="0">
                <a:latin typeface="Times New Roman" panose="02020603050405020304" pitchFamily="18" charset="0"/>
                <a:ea typeface="微軟正黑體" pitchFamily="34" charset="-120"/>
                <a:cs typeface="Times New Roman" panose="02020603050405020304" pitchFamily="18" charset="0"/>
              </a:rPr>
              <a:t>但是，如果外化某一件作品的出現，不是來自於欲望的滿足，不是來自於自願與快樂，而是</a:t>
            </a:r>
            <a:r>
              <a:rPr lang="zh-TW" altLang="en-US" dirty="0">
                <a:solidFill>
                  <a:srgbClr val="FF0000"/>
                </a:solidFill>
                <a:latin typeface="Times New Roman" pitchFamily="18" charset="0"/>
                <a:ea typeface="微軟正黑體" pitchFamily="34" charset="-120"/>
                <a:cs typeface="Times New Roman" pitchFamily="18" charset="0"/>
              </a:rPr>
              <a:t>來自於被壓迫的過程的話，那麼，這個壓迫下的外化只能生產出「疏離」（</a:t>
            </a:r>
            <a:r>
              <a:rPr lang="en-US" altLang="zh-TW" dirty="0">
                <a:solidFill>
                  <a:srgbClr val="FF0000"/>
                </a:solidFill>
                <a:latin typeface="Times New Roman" pitchFamily="18" charset="0"/>
                <a:ea typeface="微軟正黑體" pitchFamily="34" charset="-120"/>
                <a:cs typeface="Times New Roman" pitchFamily="18" charset="0"/>
              </a:rPr>
              <a:t>Alienation</a:t>
            </a:r>
            <a:r>
              <a:rPr lang="zh-TW" altLang="en-US" dirty="0">
                <a:solidFill>
                  <a:srgbClr val="FF0000"/>
                </a:solidFill>
                <a:latin typeface="Times New Roman" pitchFamily="18" charset="0"/>
                <a:ea typeface="微軟正黑體" pitchFamily="34" charset="-120"/>
                <a:cs typeface="Times New Roman" pitchFamily="18" charset="0"/>
              </a:rPr>
              <a:t>）</a:t>
            </a:r>
            <a:r>
              <a:rPr lang="zh-TW" altLang="en-US" dirty="0">
                <a:latin typeface="Times New Roman" panose="02020603050405020304" pitchFamily="18" charset="0"/>
                <a:ea typeface="微軟正黑體" pitchFamily="34" charset="-120"/>
                <a:cs typeface="Times New Roman" panose="02020603050405020304" pitchFamily="18" charset="0"/>
              </a:rPr>
              <a:t>。</a:t>
            </a:r>
            <a:endParaRPr lang="en-US" altLang="zh-TW" dirty="0">
              <a:latin typeface="Times New Roman" panose="02020603050405020304" pitchFamily="18" charset="0"/>
              <a:ea typeface="微軟正黑體" pitchFamily="34" charset="-120"/>
              <a:cs typeface="Times New Roman" panose="02020603050405020304" pitchFamily="18" charset="0"/>
            </a:endParaRPr>
          </a:p>
          <a:p>
            <a:pPr eaLnBrk="1" hangingPunct="1"/>
            <a:r>
              <a:rPr lang="zh-TW" altLang="en-US" u="sng" dirty="0">
                <a:solidFill>
                  <a:srgbClr val="FF0000"/>
                </a:solidFill>
                <a:latin typeface="Times New Roman" panose="02020603050405020304" pitchFamily="18" charset="0"/>
                <a:ea typeface="微軟正黑體" pitchFamily="34" charset="-120"/>
                <a:cs typeface="Times New Roman" panose="02020603050405020304" pitchFamily="18" charset="0"/>
              </a:rPr>
              <a:t>「疏離」是資本主義制度中，在壓迫生產的過程中，出現的不理性。</a:t>
            </a:r>
          </a:p>
        </p:txBody>
      </p:sp>
      <p:sp>
        <p:nvSpPr>
          <p:cNvPr id="6" name="Rectangle 2"/>
          <p:cNvSpPr txBox="1">
            <a:spLocks noChangeArrowheads="1"/>
          </p:cNvSpPr>
          <p:nvPr/>
        </p:nvSpPr>
        <p:spPr>
          <a:xfrm>
            <a:off x="1981200" y="277814"/>
            <a:ext cx="8229600" cy="94138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dirty="0" smtClean="0">
                <a:latin typeface="微軟正黑體" pitchFamily="34" charset="-120"/>
                <a:ea typeface="微軟正黑體" pitchFamily="34" charset="-120"/>
              </a:rPr>
              <a:t>對資本主義的社會主義批判：</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投影片編號版面配置區 5"/>
          <p:cNvSpPr>
            <a:spLocks noGrp="1"/>
          </p:cNvSpPr>
          <p:nvPr>
            <p:ph type="sldNum" sz="quarter" idx="12"/>
          </p:nvPr>
        </p:nvSpPr>
        <p:spPr>
          <a:xfrm>
            <a:off x="8077200" y="4800600"/>
            <a:ext cx="2133600" cy="457200"/>
          </a:xfrm>
          <a:noFill/>
        </p:spPr>
        <p:txBody>
          <a:bodyPr/>
          <a:lstStyle/>
          <a:p>
            <a:fld id="{2A1E9E7C-CD57-4A25-B709-D22259A08F29}" type="slidenum">
              <a:rPr lang="en-US" altLang="zh-TW"/>
              <a:pPr/>
              <a:t>34</a:t>
            </a:fld>
            <a:endParaRPr lang="en-US" altLang="zh-TW"/>
          </a:p>
        </p:txBody>
      </p:sp>
      <p:sp>
        <p:nvSpPr>
          <p:cNvPr id="20483" name="Rectangle 3"/>
          <p:cNvSpPr>
            <a:spLocks noGrp="1" noChangeArrowheads="1"/>
          </p:cNvSpPr>
          <p:nvPr>
            <p:ph type="body" idx="1"/>
          </p:nvPr>
        </p:nvSpPr>
        <p:spPr/>
        <p:txBody>
          <a:bodyPr>
            <a:normAutofit/>
          </a:bodyPr>
          <a:lstStyle/>
          <a:p>
            <a:pPr marL="609600" indent="-609600"/>
            <a:r>
              <a:rPr lang="zh-TW" altLang="en-US" dirty="0">
                <a:latin typeface="微軟正黑體" pitchFamily="34" charset="-120"/>
                <a:ea typeface="微軟正黑體" pitchFamily="34" charset="-120"/>
              </a:rPr>
              <a:t>馬克斯的解決方案：</a:t>
            </a:r>
            <a:endParaRPr lang="en-US" altLang="zh-TW" dirty="0">
              <a:latin typeface="微軟正黑體" pitchFamily="34" charset="-120"/>
              <a:ea typeface="微軟正黑體" pitchFamily="34" charset="-120"/>
            </a:endParaRPr>
          </a:p>
          <a:p>
            <a:pPr marL="609600" indent="-609600"/>
            <a:r>
              <a:rPr lang="zh-TW" altLang="en-US" dirty="0">
                <a:solidFill>
                  <a:srgbClr val="FF0000"/>
                </a:solidFill>
                <a:latin typeface="微軟正黑體" pitchFamily="34" charset="-120"/>
                <a:ea typeface="微軟正黑體" pitchFamily="34" charset="-120"/>
              </a:rPr>
              <a:t>社會革命</a:t>
            </a:r>
            <a:endParaRPr lang="en-US" altLang="zh-TW" dirty="0">
              <a:solidFill>
                <a:srgbClr val="FF0000"/>
              </a:solidFill>
              <a:latin typeface="微軟正黑體" pitchFamily="34" charset="-120"/>
              <a:ea typeface="微軟正黑體" pitchFamily="34" charset="-120"/>
            </a:endParaRPr>
          </a:p>
          <a:p>
            <a:pPr marL="609600" indent="-609600"/>
            <a:r>
              <a:rPr lang="zh-TW" altLang="en-US" dirty="0">
                <a:solidFill>
                  <a:srgbClr val="FF0000"/>
                </a:solidFill>
                <a:latin typeface="微軟正黑體" pitchFamily="34" charset="-120"/>
                <a:ea typeface="微軟正黑體" pitchFamily="34" charset="-120"/>
              </a:rPr>
              <a:t>推翻擁有生產工具的制度。</a:t>
            </a:r>
            <a:endParaRPr lang="en-US" altLang="zh-TW" dirty="0">
              <a:solidFill>
                <a:srgbClr val="FF0000"/>
              </a:solidFill>
              <a:latin typeface="微軟正黑體" pitchFamily="34" charset="-120"/>
              <a:ea typeface="微軟正黑體" pitchFamily="34" charset="-120"/>
            </a:endParaRPr>
          </a:p>
          <a:p>
            <a:pPr marL="609600" indent="-609600"/>
            <a:r>
              <a:rPr lang="zh-TW" altLang="en-US" dirty="0">
                <a:solidFill>
                  <a:srgbClr val="FF0000"/>
                </a:solidFill>
                <a:latin typeface="微軟正黑體" pitchFamily="34" charset="-120"/>
                <a:ea typeface="微軟正黑體" pitchFamily="34" charset="-120"/>
              </a:rPr>
              <a:t>滿足勞動者欲望，達成</a:t>
            </a:r>
            <a:endParaRPr lang="en-US" altLang="zh-TW" dirty="0">
              <a:solidFill>
                <a:srgbClr val="FF0000"/>
              </a:solidFill>
              <a:latin typeface="微軟正黑體" pitchFamily="34" charset="-120"/>
              <a:ea typeface="微軟正黑體" pitchFamily="34" charset="-120"/>
            </a:endParaRPr>
          </a:p>
          <a:p>
            <a:pPr marL="609600" indent="-609600"/>
            <a:r>
              <a:rPr lang="zh-TW" altLang="en-US" dirty="0">
                <a:latin typeface="微軟正黑體" pitchFamily="34" charset="-120"/>
                <a:ea typeface="微軟正黑體" pitchFamily="34" charset="-120"/>
              </a:rPr>
              <a:t>理性的分配制度：</a:t>
            </a:r>
          </a:p>
        </p:txBody>
      </p:sp>
      <p:sp>
        <p:nvSpPr>
          <p:cNvPr id="6" name="Rectangle 2"/>
          <p:cNvSpPr txBox="1">
            <a:spLocks noChangeArrowheads="1"/>
          </p:cNvSpPr>
          <p:nvPr/>
        </p:nvSpPr>
        <p:spPr>
          <a:xfrm>
            <a:off x="1981200" y="277814"/>
            <a:ext cx="8229600" cy="94138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dirty="0" smtClean="0">
                <a:latin typeface="微軟正黑體" pitchFamily="34" charset="-120"/>
                <a:ea typeface="微軟正黑體" pitchFamily="34" charset="-120"/>
              </a:rPr>
              <a:t>對資本主義的社會主義批判：</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left)">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wipe(left)">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wipe(left)">
                                      <p:cBhvr>
                                        <p:cTn id="17" dur="5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wipe(left)">
                                      <p:cBhvr>
                                        <p:cTn id="22" dur="500"/>
                                        <p:tgtEl>
                                          <p:spTgt spid="20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wipe(left)">
                                      <p:cBhvr>
                                        <p:cTn id="27" dur="500"/>
                                        <p:tgtEl>
                                          <p:spTgt spid="2048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投影片編號版面配置區 5"/>
          <p:cNvSpPr txBox="1">
            <a:spLocks noGrp="1"/>
          </p:cNvSpPr>
          <p:nvPr/>
        </p:nvSpPr>
        <p:spPr bwMode="auto">
          <a:xfrm>
            <a:off x="8040216" y="5949280"/>
            <a:ext cx="2133600" cy="457200"/>
          </a:xfrm>
          <a:prstGeom prst="rect">
            <a:avLst/>
          </a:prstGeom>
          <a:noFill/>
          <a:ln w="9525">
            <a:noFill/>
            <a:miter lim="800000"/>
            <a:headEnd/>
            <a:tailEnd/>
          </a:ln>
        </p:spPr>
        <p:txBody>
          <a:bodyPr anchor="b"/>
          <a:lstStyle/>
          <a:p>
            <a:pPr algn="r"/>
            <a:fld id="{853DC32A-3AD4-4FDC-8B37-2D17F2427570}" type="slidenum">
              <a:rPr lang="en-US" altLang="zh-TW" sz="1200"/>
              <a:pPr algn="r"/>
              <a:t>35</a:t>
            </a:fld>
            <a:endParaRPr lang="en-US" altLang="zh-TW" sz="1200" dirty="0"/>
          </a:p>
        </p:txBody>
      </p:sp>
      <p:sp>
        <p:nvSpPr>
          <p:cNvPr id="20482" name="Rectangle 2"/>
          <p:cNvSpPr>
            <a:spLocks noGrp="1" noChangeArrowheads="1"/>
          </p:cNvSpPr>
          <p:nvPr>
            <p:ph type="title" idx="4294967295"/>
          </p:nvPr>
        </p:nvSpPr>
        <p:spPr/>
        <p:txBody>
          <a:bodyPr>
            <a:normAutofit/>
          </a:bodyPr>
          <a:lstStyle/>
          <a:p>
            <a:pPr marL="609600" indent="-609600"/>
            <a:r>
              <a:rPr lang="zh-TW" altLang="en-US" dirty="0">
                <a:latin typeface="微軟正黑體" pitchFamily="34" charset="-120"/>
                <a:ea typeface="微軟正黑體" pitchFamily="34" charset="-120"/>
              </a:rPr>
              <a:t>理性的分配制度：</a:t>
            </a:r>
          </a:p>
        </p:txBody>
      </p:sp>
      <p:sp>
        <p:nvSpPr>
          <p:cNvPr id="20483" name="Rectangle 3"/>
          <p:cNvSpPr>
            <a:spLocks noGrp="1" noChangeArrowheads="1"/>
          </p:cNvSpPr>
          <p:nvPr>
            <p:ph type="body" idx="4294967295"/>
          </p:nvPr>
        </p:nvSpPr>
        <p:spPr>
          <a:xfrm>
            <a:off x="609600" y="1844825"/>
            <a:ext cx="10972800" cy="4281339"/>
          </a:xfrm>
        </p:spPr>
        <p:txBody>
          <a:bodyPr>
            <a:normAutofit/>
          </a:bodyPr>
          <a:lstStyle/>
          <a:p>
            <a:pPr marL="609600" indent="-609600"/>
            <a:r>
              <a:rPr lang="en-US" altLang="zh-TW" dirty="0">
                <a:latin typeface="Times New Roman" panose="02020603050405020304" pitchFamily="18" charset="0"/>
                <a:ea typeface="微軟正黑體" pitchFamily="34" charset="-120"/>
                <a:cs typeface="Times New Roman" panose="02020603050405020304" pitchFamily="18" charset="0"/>
              </a:rPr>
              <a:t>A. </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集體</a:t>
            </a:r>
            <a:r>
              <a:rPr lang="zh-TW" altLang="en-US" dirty="0">
                <a:latin typeface="Times New Roman" panose="02020603050405020304" pitchFamily="18" charset="0"/>
                <a:ea typeface="微軟正黑體" pitchFamily="34" charset="-120"/>
                <a:cs typeface="Times New Roman" panose="02020603050405020304" pitchFamily="18" charset="0"/>
              </a:rPr>
              <a:t>擁有的生產工具。</a:t>
            </a:r>
          </a:p>
          <a:p>
            <a:pPr marL="609600" indent="-609600"/>
            <a:r>
              <a:rPr lang="en-US" altLang="zh-TW" dirty="0">
                <a:latin typeface="Times New Roman" panose="02020603050405020304" pitchFamily="18" charset="0"/>
                <a:ea typeface="微軟正黑體" pitchFamily="34" charset="-120"/>
                <a:cs typeface="Times New Roman" panose="02020603050405020304" pitchFamily="18" charset="0"/>
              </a:rPr>
              <a:t>B. </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為使用，不為利益而從事生產</a:t>
            </a:r>
            <a:r>
              <a:rPr lang="zh-TW" altLang="en-US" dirty="0">
                <a:latin typeface="Times New Roman" panose="02020603050405020304" pitchFamily="18" charset="0"/>
                <a:ea typeface="微軟正黑體" pitchFamily="34" charset="-120"/>
                <a:cs typeface="Times New Roman" panose="02020603050405020304" pitchFamily="18" charset="0"/>
              </a:rPr>
              <a:t>。</a:t>
            </a:r>
          </a:p>
          <a:p>
            <a:pPr marL="609600" indent="-609600"/>
            <a:r>
              <a:rPr lang="en-US" altLang="zh-TW" dirty="0">
                <a:latin typeface="Times New Roman" panose="02020603050405020304" pitchFamily="18" charset="0"/>
                <a:ea typeface="微軟正黑體" pitchFamily="34" charset="-120"/>
                <a:cs typeface="Times New Roman" panose="02020603050405020304" pitchFamily="18" charset="0"/>
              </a:rPr>
              <a:t>C. </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為需求，不為消費力而分配</a:t>
            </a:r>
            <a:r>
              <a:rPr lang="zh-TW" altLang="en-US" dirty="0">
                <a:latin typeface="Times New Roman" panose="02020603050405020304" pitchFamily="18" charset="0"/>
                <a:ea typeface="微軟正黑體" pitchFamily="34" charset="-12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20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wipe(left)">
                                      <p:cBhvr>
                                        <p:cTn id="12" dur="500"/>
                                        <p:tgtEl>
                                          <p:spTgt spid="204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wipe(left)">
                                      <p:cBhvr>
                                        <p:cTn id="17" dur="500"/>
                                        <p:tgtEl>
                                          <p:spTgt spid="204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3">
                                            <p:txEl>
                                              <p:pRg st="2" end="2"/>
                                            </p:txEl>
                                          </p:spTgt>
                                        </p:tgtEl>
                                        <p:attrNameLst>
                                          <p:attrName>style.visibility</p:attrName>
                                        </p:attrNameLst>
                                      </p:cBhvr>
                                      <p:to>
                                        <p:strVal val="visible"/>
                                      </p:to>
                                    </p:set>
                                    <p:animEffect transition="in" filter="wipe(left)">
                                      <p:cBhvr>
                                        <p:cTn id="22"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投影片編號版面配置區 5"/>
          <p:cNvSpPr>
            <a:spLocks noGrp="1"/>
          </p:cNvSpPr>
          <p:nvPr>
            <p:ph type="sldNum" sz="quarter" idx="12"/>
          </p:nvPr>
        </p:nvSpPr>
        <p:spPr>
          <a:noFill/>
        </p:spPr>
        <p:txBody>
          <a:bodyPr/>
          <a:lstStyle/>
          <a:p>
            <a:fld id="{DF22DDF4-92AE-428A-98B2-65BB79CC36C7}" type="slidenum">
              <a:rPr lang="en-US" altLang="zh-TW"/>
              <a:pPr/>
              <a:t>36</a:t>
            </a:fld>
            <a:endParaRPr lang="en-US" altLang="zh-TW"/>
          </a:p>
        </p:txBody>
      </p:sp>
      <p:sp>
        <p:nvSpPr>
          <p:cNvPr id="21506" name="Rectangle 2"/>
          <p:cNvSpPr>
            <a:spLocks noGrp="1" noChangeArrowheads="1"/>
          </p:cNvSpPr>
          <p:nvPr>
            <p:ph type="title"/>
          </p:nvPr>
        </p:nvSpPr>
        <p:spPr/>
        <p:txBody>
          <a:bodyPr>
            <a:normAutofit/>
          </a:bodyPr>
          <a:lstStyle/>
          <a:p>
            <a:pPr eaLnBrk="1" hangingPunct="1"/>
            <a:r>
              <a:rPr lang="zh-TW" altLang="en-US" dirty="0">
                <a:latin typeface="微軟正黑體" pitchFamily="34" charset="-120"/>
                <a:ea typeface="微軟正黑體" pitchFamily="34" charset="-120"/>
              </a:rPr>
              <a:t>對資本主義的社會主義批判：</a:t>
            </a:r>
          </a:p>
        </p:txBody>
      </p:sp>
      <p:sp>
        <p:nvSpPr>
          <p:cNvPr id="21507" name="Rectangle 3"/>
          <p:cNvSpPr>
            <a:spLocks noGrp="1" noChangeArrowheads="1"/>
          </p:cNvSpPr>
          <p:nvPr>
            <p:ph type="body" idx="1"/>
          </p:nvPr>
        </p:nvSpPr>
        <p:spPr>
          <a:xfrm>
            <a:off x="609600" y="1628800"/>
            <a:ext cx="10972800" cy="4680520"/>
          </a:xfrm>
        </p:spPr>
        <p:txBody>
          <a:bodyPr>
            <a:normAutofit/>
          </a:bodyPr>
          <a:lstStyle/>
          <a:p>
            <a:pPr eaLnBrk="1" hangingPunct="1">
              <a:lnSpc>
                <a:spcPct val="90000"/>
              </a:lnSpc>
            </a:pPr>
            <a:r>
              <a:rPr lang="zh-TW" altLang="en-US" dirty="0" smtClean="0">
                <a:latin typeface="Times New Roman" panose="02020603050405020304" pitchFamily="18" charset="0"/>
                <a:ea typeface="微軟正黑體" pitchFamily="34" charset="-120"/>
                <a:cs typeface="Times New Roman" panose="02020603050405020304" pitchFamily="18" charset="0"/>
              </a:rPr>
              <a:t>資產階級、普羅階級</a:t>
            </a:r>
          </a:p>
          <a:p>
            <a:pPr eaLnBrk="1" hangingPunct="1">
              <a:lnSpc>
                <a:spcPct val="90000"/>
              </a:lnSpc>
            </a:pPr>
            <a:r>
              <a:rPr lang="en-US" altLang="en-US" dirty="0" err="1" smtClean="0">
                <a:solidFill>
                  <a:srgbClr val="FF0000"/>
                </a:solidFill>
                <a:latin typeface="Times New Roman" panose="02020603050405020304" pitchFamily="18" charset="0"/>
                <a:ea typeface="微軟正黑體" pitchFamily="34" charset="-120"/>
                <a:cs typeface="Times New Roman" panose="02020603050405020304" pitchFamily="18" charset="0"/>
              </a:rPr>
              <a:t>布爾喬亞</a:t>
            </a:r>
            <a:r>
              <a:rPr lang="en-US" altLang="zh-TW" dirty="0" smtClean="0">
                <a:solidFill>
                  <a:srgbClr val="FF0000"/>
                </a:solidFill>
                <a:latin typeface="Times New Roman" panose="02020603050405020304" pitchFamily="18" charset="0"/>
                <a:ea typeface="微軟正黑體" pitchFamily="34" charset="-120"/>
                <a:cs typeface="Times New Roman" panose="02020603050405020304" pitchFamily="18" charset="0"/>
              </a:rPr>
              <a:t>(bourgeoisie)/</a:t>
            </a:r>
            <a:r>
              <a:rPr lang="zh-TW" altLang="en-US" dirty="0" smtClean="0">
                <a:solidFill>
                  <a:srgbClr val="FF0000"/>
                </a:solidFill>
                <a:latin typeface="Times New Roman" panose="02020603050405020304" pitchFamily="18" charset="0"/>
                <a:ea typeface="微軟正黑體" pitchFamily="34" charset="-120"/>
                <a:cs typeface="Times New Roman" panose="02020603050405020304" pitchFamily="18" charset="0"/>
              </a:rPr>
              <a:t>資產階級：</a:t>
            </a:r>
          </a:p>
          <a:p>
            <a:pPr eaLnBrk="1" hangingPunct="1">
              <a:lnSpc>
                <a:spcPct val="90000"/>
              </a:lnSpc>
            </a:pPr>
            <a:r>
              <a:rPr lang="zh-TW" altLang="en-US" dirty="0" smtClean="0">
                <a:latin typeface="Times New Roman" panose="02020603050405020304" pitchFamily="18" charset="0"/>
                <a:ea typeface="微軟正黑體" pitchFamily="34" charset="-120"/>
                <a:cs typeface="Times New Roman" panose="02020603050405020304" pitchFamily="18" charset="0"/>
              </a:rPr>
              <a:t>布爾喬亞階級是由廠長、商人、銀行家、財務人員等中產階級所構成。布爾喬亞這個字來自中世紀字</a:t>
            </a:r>
            <a:r>
              <a:rPr lang="en-US" altLang="zh-TW" dirty="0" smtClean="0">
                <a:latin typeface="Times New Roman" panose="02020603050405020304" pitchFamily="18" charset="0"/>
                <a:ea typeface="微軟正黑體" pitchFamily="34" charset="-120"/>
                <a:cs typeface="Times New Roman" panose="02020603050405020304" pitchFamily="18" charset="0"/>
              </a:rPr>
              <a:t>『</a:t>
            </a:r>
            <a:r>
              <a:rPr lang="zh-TW" altLang="en-US" dirty="0" smtClean="0">
                <a:latin typeface="Times New Roman" panose="02020603050405020304" pitchFamily="18" charset="0"/>
                <a:ea typeface="微軟正黑體" pitchFamily="34" charset="-120"/>
                <a:cs typeface="Times New Roman" panose="02020603050405020304" pitchFamily="18" charset="0"/>
              </a:rPr>
              <a:t>堡</a:t>
            </a:r>
            <a:r>
              <a:rPr lang="en-US" altLang="zh-TW" dirty="0" smtClean="0">
                <a:latin typeface="Times New Roman" panose="02020603050405020304" pitchFamily="18" charset="0"/>
                <a:ea typeface="微軟正黑體" pitchFamily="34" charset="-120"/>
                <a:cs typeface="Times New Roman" panose="02020603050405020304" pitchFamily="18" charset="0"/>
              </a:rPr>
              <a:t>』</a:t>
            </a:r>
            <a:r>
              <a:rPr lang="zh-TW" altLang="en-US" dirty="0" smtClean="0">
                <a:latin typeface="Times New Roman" panose="02020603050405020304" pitchFamily="18" charset="0"/>
                <a:ea typeface="微軟正黑體" pitchFamily="34" charset="-120"/>
                <a:cs typeface="Times New Roman" panose="02020603050405020304" pitchFamily="18" charset="0"/>
              </a:rPr>
              <a:t>，意指用牆圍起來的城市，其中</a:t>
            </a:r>
            <a:r>
              <a:rPr lang="en-US" altLang="zh-TW" dirty="0" smtClean="0">
                <a:latin typeface="Times New Roman" panose="02020603050405020304" pitchFamily="18" charset="0"/>
                <a:ea typeface="微軟正黑體" pitchFamily="34" charset="-120"/>
                <a:cs typeface="Times New Roman" panose="02020603050405020304" pitchFamily="18" charset="0"/>
              </a:rPr>
              <a:t>『</a:t>
            </a:r>
            <a:r>
              <a:rPr lang="zh-TW" altLang="en-US" dirty="0" smtClean="0">
                <a:latin typeface="Times New Roman" panose="02020603050405020304" pitchFamily="18" charset="0"/>
                <a:ea typeface="微軟正黑體" pitchFamily="34" charset="-120"/>
                <a:cs typeface="Times New Roman" panose="02020603050405020304" pitchFamily="18" charset="0"/>
              </a:rPr>
              <a:t>堡民</a:t>
            </a:r>
            <a:r>
              <a:rPr lang="en-US" altLang="zh-TW" dirty="0" smtClean="0">
                <a:latin typeface="Times New Roman" panose="02020603050405020304" pitchFamily="18" charset="0"/>
                <a:ea typeface="微軟正黑體" pitchFamily="34" charset="-120"/>
                <a:cs typeface="Times New Roman" panose="02020603050405020304" pitchFamily="18" charset="0"/>
              </a:rPr>
              <a:t>』</a:t>
            </a:r>
            <a:r>
              <a:rPr lang="zh-TW" altLang="en-US" dirty="0" smtClean="0">
                <a:latin typeface="Times New Roman" panose="02020603050405020304" pitchFamily="18" charset="0"/>
                <a:ea typeface="微軟正黑體" pitchFamily="34" charset="-120"/>
                <a:cs typeface="Times New Roman" panose="02020603050405020304" pitchFamily="18" charset="0"/>
              </a:rPr>
              <a:t>或</a:t>
            </a:r>
            <a:r>
              <a:rPr lang="en-US" altLang="zh-TW" dirty="0" smtClean="0">
                <a:latin typeface="Times New Roman" panose="02020603050405020304" pitchFamily="18" charset="0"/>
                <a:ea typeface="微軟正黑體" pitchFamily="34" charset="-120"/>
                <a:cs typeface="Times New Roman" panose="02020603050405020304" pitchFamily="18" charset="0"/>
              </a:rPr>
              <a:t>『</a:t>
            </a:r>
            <a:r>
              <a:rPr lang="en-US" altLang="en-US" dirty="0" err="1" smtClean="0">
                <a:latin typeface="Times New Roman" panose="02020603050405020304" pitchFamily="18" charset="0"/>
                <a:ea typeface="微軟正黑體" pitchFamily="34" charset="-120"/>
                <a:cs typeface="Times New Roman" panose="02020603050405020304" pitchFamily="18" charset="0"/>
              </a:rPr>
              <a:t>布爾喬亞</a:t>
            </a:r>
            <a:r>
              <a:rPr lang="en-US" altLang="zh-TW" dirty="0" smtClean="0">
                <a:latin typeface="Times New Roman" panose="02020603050405020304" pitchFamily="18" charset="0"/>
                <a:ea typeface="微軟正黑體" pitchFamily="34" charset="-120"/>
                <a:cs typeface="Times New Roman" panose="02020603050405020304" pitchFamily="18" charset="0"/>
              </a:rPr>
              <a:t>』</a:t>
            </a:r>
            <a:r>
              <a:rPr lang="zh-TW" altLang="en-US" dirty="0" smtClean="0">
                <a:latin typeface="Times New Roman" panose="02020603050405020304" pitchFamily="18" charset="0"/>
                <a:ea typeface="微軟正黑體" pitchFamily="34" charset="-120"/>
                <a:cs typeface="Times New Roman" panose="02020603050405020304" pitchFamily="18" charset="0"/>
              </a:rPr>
              <a:t>指的就是</a:t>
            </a:r>
            <a:r>
              <a:rPr lang="zh-TW" altLang="en-US" dirty="0" smtClean="0">
                <a:solidFill>
                  <a:srgbClr val="FF0000"/>
                </a:solidFill>
                <a:latin typeface="Times New Roman" panose="02020603050405020304" pitchFamily="18" charset="0"/>
                <a:ea typeface="微軟正黑體" pitchFamily="34" charset="-120"/>
                <a:cs typeface="Times New Roman" panose="02020603050405020304" pitchFamily="18" charset="0"/>
              </a:rPr>
              <a:t>城市中的居民，相較於普羅大眾</a:t>
            </a:r>
            <a:r>
              <a:rPr lang="zh-TW" altLang="en-US" dirty="0" smtClean="0">
                <a:latin typeface="Times New Roman" panose="02020603050405020304" pitchFamily="18" charset="0"/>
                <a:ea typeface="微軟正黑體" pitchFamily="34" charset="-120"/>
                <a:cs typeface="Times New Roman" panose="02020603050405020304" pitchFamily="18" charset="0"/>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投影片編號版面配置區 5"/>
          <p:cNvSpPr>
            <a:spLocks noGrp="1"/>
          </p:cNvSpPr>
          <p:nvPr>
            <p:ph type="sldNum" sz="quarter" idx="12"/>
          </p:nvPr>
        </p:nvSpPr>
        <p:spPr>
          <a:noFill/>
        </p:spPr>
        <p:txBody>
          <a:bodyPr/>
          <a:lstStyle/>
          <a:p>
            <a:fld id="{4FCED8F6-E2ED-4B36-B0B4-5C512CECF4FC}" type="slidenum">
              <a:rPr lang="en-US" altLang="zh-TW"/>
              <a:pPr/>
              <a:t>37</a:t>
            </a:fld>
            <a:endParaRPr lang="en-US" altLang="zh-TW"/>
          </a:p>
        </p:txBody>
      </p:sp>
      <p:sp>
        <p:nvSpPr>
          <p:cNvPr id="22530" name="Rectangle 2"/>
          <p:cNvSpPr>
            <a:spLocks noGrp="1" noChangeArrowheads="1"/>
          </p:cNvSpPr>
          <p:nvPr>
            <p:ph type="title"/>
          </p:nvPr>
        </p:nvSpPr>
        <p:spPr/>
        <p:txBody>
          <a:bodyPr>
            <a:normAutofit/>
          </a:bodyPr>
          <a:lstStyle/>
          <a:p>
            <a:pPr eaLnBrk="1" hangingPunct="1"/>
            <a:r>
              <a:rPr lang="zh-TW" altLang="en-US" dirty="0">
                <a:latin typeface="微軟正黑體" pitchFamily="34" charset="-120"/>
                <a:ea typeface="微軟正黑體" pitchFamily="34" charset="-120"/>
              </a:rPr>
              <a:t>對資本主義的社會主義批判：</a:t>
            </a:r>
          </a:p>
        </p:txBody>
      </p:sp>
      <p:sp>
        <p:nvSpPr>
          <p:cNvPr id="22531" name="Rectangle 3"/>
          <p:cNvSpPr>
            <a:spLocks noGrp="1" noChangeArrowheads="1"/>
          </p:cNvSpPr>
          <p:nvPr>
            <p:ph type="body" idx="1"/>
          </p:nvPr>
        </p:nvSpPr>
        <p:spPr>
          <a:xfrm>
            <a:off x="609600" y="1600201"/>
            <a:ext cx="10972800" cy="4530725"/>
          </a:xfrm>
        </p:spPr>
        <p:txBody>
          <a:bodyPr>
            <a:normAutofit/>
          </a:bodyPr>
          <a:lstStyle/>
          <a:p>
            <a:pPr eaLnBrk="1" hangingPunct="1"/>
            <a:r>
              <a:rPr lang="zh-TW" altLang="en-US" dirty="0" smtClean="0">
                <a:latin typeface="微軟正黑體" pitchFamily="34" charset="-120"/>
                <a:ea typeface="微軟正黑體" pitchFamily="34" charset="-120"/>
              </a:rPr>
              <a:t>馬克斯主義：一種最初由馬克斯提出，並由其跟隨者更進一步發展的經濟、政治與哲學理論。</a:t>
            </a:r>
            <a:r>
              <a:rPr lang="zh-TW" altLang="en-US" dirty="0" smtClean="0">
                <a:solidFill>
                  <a:srgbClr val="FF0000"/>
                </a:solidFill>
                <a:latin typeface="微軟正黑體" pitchFamily="34" charset="-120"/>
                <a:ea typeface="微軟正黑體" pitchFamily="34" charset="-120"/>
              </a:rPr>
              <a:t>雖然馬克斯認為他的理論是科學的，但他的跟隨者經常將它視為一種俗世宗教！</a:t>
            </a:r>
            <a:endParaRPr lang="en-US" altLang="zh-TW" dirty="0" smtClean="0">
              <a:solidFill>
                <a:srgbClr val="FF0000"/>
              </a:solidFill>
              <a:latin typeface="微軟正黑體" pitchFamily="34" charset="-120"/>
              <a:ea typeface="微軟正黑體" pitchFamily="34" charset="-120"/>
            </a:endParaRPr>
          </a:p>
          <a:p>
            <a:pPr eaLnBrk="1" hangingPunct="1"/>
            <a:r>
              <a:rPr lang="zh-TW" altLang="en-US" dirty="0" smtClean="0">
                <a:solidFill>
                  <a:srgbClr val="FF0000"/>
                </a:solidFill>
                <a:latin typeface="微軟正黑體" pitchFamily="34" charset="-120"/>
                <a:ea typeface="微軟正黑體" pitchFamily="34" charset="-120"/>
              </a:rPr>
              <a:t>為什麼？</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hangingPunct="1"/>
            <a:r>
              <a:rPr lang="zh-TW" altLang="en-US" dirty="0" smtClean="0">
                <a:latin typeface="微軟正黑體" pitchFamily="34" charset="-120"/>
                <a:ea typeface="微軟正黑體" pitchFamily="34" charset="-120"/>
              </a:rPr>
              <a:t>對</a:t>
            </a:r>
            <a:r>
              <a:rPr lang="zh-TW" altLang="en-US" dirty="0">
                <a:latin typeface="微軟正黑體" pitchFamily="34" charset="-120"/>
                <a:ea typeface="微軟正黑體" pitchFamily="34" charset="-120"/>
              </a:rPr>
              <a:t>資本主義的社會主義批判</a:t>
            </a:r>
            <a:r>
              <a:rPr lang="zh-TW" altLang="en-US" dirty="0" smtClean="0">
                <a:latin typeface="微軟正黑體" pitchFamily="34" charset="-120"/>
                <a:ea typeface="微軟正黑體" pitchFamily="34" charset="-120"/>
              </a:rPr>
              <a:t>：</a:t>
            </a:r>
            <a:endParaRPr lang="zh-TW" altLang="en-US" dirty="0">
              <a:latin typeface="微軟正黑體" pitchFamily="34" charset="-120"/>
              <a:ea typeface="微軟正黑體" pitchFamily="34" charset="-120"/>
            </a:endParaRPr>
          </a:p>
        </p:txBody>
      </p:sp>
      <p:sp>
        <p:nvSpPr>
          <p:cNvPr id="23555" name="Rectangle 3"/>
          <p:cNvSpPr>
            <a:spLocks noGrp="1" noChangeArrowheads="1"/>
          </p:cNvSpPr>
          <p:nvPr>
            <p:ph sz="half" idx="1"/>
          </p:nvPr>
        </p:nvSpPr>
        <p:spPr>
          <a:xfrm>
            <a:off x="609600" y="1600201"/>
            <a:ext cx="10972800" cy="4525963"/>
          </a:xfrm>
        </p:spPr>
        <p:txBody>
          <a:bodyPr>
            <a:noAutofit/>
          </a:bodyPr>
          <a:lstStyle/>
          <a:p>
            <a:pPr eaLnBrk="1" hangingPunct="1"/>
            <a:r>
              <a:rPr lang="zh-TW" altLang="en-US" sz="3200" dirty="0">
                <a:latin typeface="Times New Roman" panose="02020603050405020304" pitchFamily="18" charset="0"/>
                <a:ea typeface="微軟正黑體" pitchFamily="34" charset="-120"/>
                <a:cs typeface="Times New Roman" panose="02020603050405020304" pitchFamily="18" charset="0"/>
              </a:rPr>
              <a:t>馬克斯主義的主要內容：</a:t>
            </a:r>
          </a:p>
          <a:p>
            <a:pPr eaLnBrk="1" hangingPunct="1"/>
            <a:r>
              <a:rPr lang="en-US" altLang="zh-TW" sz="3200" dirty="0">
                <a:latin typeface="Times New Roman" panose="02020603050405020304" pitchFamily="18" charset="0"/>
                <a:ea typeface="微軟正黑體" pitchFamily="34" charset="-120"/>
                <a:cs typeface="Times New Roman" panose="02020603050405020304" pitchFamily="18" charset="0"/>
              </a:rPr>
              <a:t>1.</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資本主義內在性的不穩定，容易造成經濟危機</a:t>
            </a:r>
            <a:r>
              <a:rPr lang="zh-TW" altLang="en-US" sz="3200" dirty="0">
                <a:latin typeface="Times New Roman" panose="02020603050405020304" pitchFamily="18" charset="0"/>
                <a:ea typeface="微軟正黑體" pitchFamily="34" charset="-120"/>
                <a:cs typeface="Times New Roman" panose="02020603050405020304" pitchFamily="18" charset="0"/>
              </a:rPr>
              <a:t>。</a:t>
            </a:r>
          </a:p>
          <a:p>
            <a:pPr eaLnBrk="1" hangingPunct="1"/>
            <a:r>
              <a:rPr lang="en-US" altLang="zh-TW" sz="3200" dirty="0">
                <a:latin typeface="Times New Roman" panose="02020603050405020304" pitchFamily="18" charset="0"/>
                <a:ea typeface="微軟正黑體" pitchFamily="34" charset="-120"/>
                <a:cs typeface="Times New Roman" panose="02020603050405020304" pitchFamily="18" charset="0"/>
              </a:rPr>
              <a:t>2.</a:t>
            </a:r>
            <a:r>
              <a:rPr lang="zh-TW" altLang="en-US" sz="3200" dirty="0">
                <a:latin typeface="Times New Roman" panose="02020603050405020304" pitchFamily="18" charset="0"/>
                <a:ea typeface="微軟正黑體" pitchFamily="34" charset="-120"/>
                <a:cs typeface="Times New Roman" panose="02020603050405020304" pitchFamily="18" charset="0"/>
              </a:rPr>
              <a:t>資本主義企業的利益來自於對工人的剝削。</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工人的薪資低於他們生產的付出</a:t>
            </a:r>
            <a:r>
              <a:rPr lang="zh-TW" altLang="en-US" sz="3200" dirty="0">
                <a:latin typeface="Times New Roman" panose="02020603050405020304" pitchFamily="18" charset="0"/>
                <a:ea typeface="微軟正黑體" pitchFamily="34" charset="-120"/>
                <a:cs typeface="Times New Roman" panose="02020603050405020304" pitchFamily="18" charset="0"/>
              </a:rPr>
              <a:t>。</a:t>
            </a:r>
          </a:p>
          <a:p>
            <a:pPr eaLnBrk="1" hangingPunct="1"/>
            <a:r>
              <a:rPr lang="en-US" altLang="zh-TW" sz="3200" dirty="0">
                <a:latin typeface="Times New Roman" panose="02020603050405020304" pitchFamily="18" charset="0"/>
                <a:ea typeface="微軟正黑體" pitchFamily="34" charset="-120"/>
                <a:cs typeface="Times New Roman" panose="02020603050405020304" pitchFamily="18" charset="0"/>
              </a:rPr>
              <a:t>3.</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工人逐漸注意到他們的地位，將會用武力推翻資本主義。</a:t>
            </a:r>
          </a:p>
          <a:p>
            <a:pPr eaLnBrk="1" hangingPunct="1"/>
            <a:r>
              <a:rPr lang="en-US" altLang="zh-TW" sz="3200" u="sng" dirty="0">
                <a:latin typeface="Times New Roman" panose="02020603050405020304" pitchFamily="18" charset="0"/>
                <a:ea typeface="微軟正黑體" pitchFamily="34" charset="-120"/>
                <a:cs typeface="Times New Roman" panose="02020603050405020304" pitchFamily="18" charset="0"/>
              </a:rPr>
              <a:t>4.</a:t>
            </a:r>
            <a:r>
              <a:rPr lang="zh-TW" altLang="en-US" sz="3200" u="sng" dirty="0">
                <a:latin typeface="Times New Roman" panose="02020603050405020304" pitchFamily="18" charset="0"/>
                <a:ea typeface="微軟正黑體" pitchFamily="34" charset="-120"/>
                <a:cs typeface="Times New Roman" panose="02020603050405020304" pitchFamily="18" charset="0"/>
              </a:rPr>
              <a:t>當資本主義被摧毀時，</a:t>
            </a:r>
            <a:r>
              <a:rPr lang="zh-TW" altLang="en-US" sz="3200" u="sng" dirty="0">
                <a:solidFill>
                  <a:srgbClr val="FF0000"/>
                </a:solidFill>
                <a:latin typeface="Times New Roman" panose="02020603050405020304" pitchFamily="18" charset="0"/>
                <a:ea typeface="微軟正黑體" pitchFamily="34" charset="-120"/>
                <a:cs typeface="Times New Roman" panose="02020603050405020304" pitchFamily="18" charset="0"/>
              </a:rPr>
              <a:t>社會將成為社會主義的與民主的經濟政治組織</a:t>
            </a:r>
            <a:r>
              <a:rPr lang="zh-TW" altLang="en-US" sz="3200" u="sng" dirty="0">
                <a:latin typeface="Times New Roman" panose="02020603050405020304" pitchFamily="18" charset="0"/>
                <a:ea typeface="微軟正黑體" pitchFamily="34" charset="-120"/>
                <a:cs typeface="Times New Roman" panose="02020603050405020304" pitchFamily="18" charset="0"/>
              </a:rPr>
              <a:t>。</a:t>
            </a:r>
          </a:p>
        </p:txBody>
      </p:sp>
      <p:sp>
        <p:nvSpPr>
          <p:cNvPr id="55298" name="投影片編號版面配置區 5"/>
          <p:cNvSpPr>
            <a:spLocks noGrp="1"/>
          </p:cNvSpPr>
          <p:nvPr>
            <p:ph type="sldNum" sz="quarter" idx="12"/>
          </p:nvPr>
        </p:nvSpPr>
        <p:spPr>
          <a:noFill/>
        </p:spPr>
        <p:txBody>
          <a:bodyPr/>
          <a:lstStyle/>
          <a:p>
            <a:fld id="{54492567-260D-4432-BB8D-6E4CA47CDA35}" type="slidenum">
              <a:rPr lang="en-US" altLang="zh-TW"/>
              <a:pPr/>
              <a:t>38</a:t>
            </a:fld>
            <a:endParaRPr lang="en-US" altLang="zh-TW"/>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投影片編號版面配置區 5"/>
          <p:cNvSpPr>
            <a:spLocks noGrp="1"/>
          </p:cNvSpPr>
          <p:nvPr>
            <p:ph type="sldNum" sz="quarter" idx="12"/>
          </p:nvPr>
        </p:nvSpPr>
        <p:spPr>
          <a:noFill/>
        </p:spPr>
        <p:txBody>
          <a:bodyPr/>
          <a:lstStyle/>
          <a:p>
            <a:fld id="{9C6B8C20-3BB6-4908-A4AE-A39A4F38C678}" type="slidenum">
              <a:rPr lang="en-US" altLang="zh-TW"/>
              <a:pPr/>
              <a:t>4</a:t>
            </a:fld>
            <a:endParaRPr lang="en-US" altLang="zh-TW"/>
          </a:p>
        </p:txBody>
      </p:sp>
      <p:sp>
        <p:nvSpPr>
          <p:cNvPr id="2" name="Rectangle 2"/>
          <p:cNvSpPr>
            <a:spLocks noGrp="1" noChangeArrowheads="1"/>
          </p:cNvSpPr>
          <p:nvPr>
            <p:ph type="title"/>
          </p:nvPr>
        </p:nvSpPr>
        <p:spPr/>
        <p:txBody>
          <a:bodyPr>
            <a:normAutofit/>
          </a:bodyPr>
          <a:lstStyle/>
          <a:p>
            <a:pPr eaLnBrk="1" hangingPunct="1"/>
            <a:r>
              <a:rPr lang="zh-TW" altLang="en-US" sz="4000" dirty="0">
                <a:latin typeface="微軟正黑體" pitchFamily="34" charset="-120"/>
                <a:ea typeface="微軟正黑體" pitchFamily="34" charset="-120"/>
              </a:rPr>
              <a:t>放任的資本主義</a:t>
            </a:r>
          </a:p>
        </p:txBody>
      </p:sp>
      <p:sp>
        <p:nvSpPr>
          <p:cNvPr id="5123" name="Rectangle 3"/>
          <p:cNvSpPr>
            <a:spLocks noGrp="1" noChangeArrowheads="1"/>
          </p:cNvSpPr>
          <p:nvPr>
            <p:ph type="body" idx="1"/>
          </p:nvPr>
        </p:nvSpPr>
        <p:spPr/>
        <p:txBody>
          <a:bodyPr>
            <a:normAutofit/>
          </a:bodyPr>
          <a:lstStyle/>
          <a:p>
            <a:pPr>
              <a:spcBef>
                <a:spcPct val="30000"/>
              </a:spcBef>
            </a:pPr>
            <a:r>
              <a:rPr lang="zh-TW" altLang="en-US" dirty="0">
                <a:latin typeface="微軟正黑體" pitchFamily="34" charset="-120"/>
                <a:ea typeface="微軟正黑體" pitchFamily="34" charset="-120"/>
              </a:rPr>
              <a:t>社會政治哲學包含兩部分：社會哲學與政治哲學。</a:t>
            </a:r>
          </a:p>
          <a:p>
            <a:pPr>
              <a:spcBef>
                <a:spcPct val="30000"/>
              </a:spcBef>
            </a:pPr>
            <a:r>
              <a:rPr lang="zh-TW" altLang="en-US" dirty="0">
                <a:latin typeface="微軟正黑體" pitchFamily="34" charset="-120"/>
                <a:ea typeface="微軟正黑體" pitchFamily="34" charset="-120"/>
              </a:rPr>
              <a:t>社會哲學處理的政治問題，</a:t>
            </a:r>
            <a:r>
              <a:rPr lang="zh-TW" altLang="en-US" dirty="0">
                <a:solidFill>
                  <a:srgbClr val="FF0000"/>
                </a:solidFill>
                <a:latin typeface="微軟正黑體" pitchFamily="34" charset="-120"/>
                <a:ea typeface="微軟正黑體" pitchFamily="34" charset="-120"/>
              </a:rPr>
              <a:t>是有關財產權利的問題</a:t>
            </a:r>
            <a:r>
              <a:rPr lang="zh-TW" altLang="en-US" dirty="0">
                <a:latin typeface="微軟正黑體" pitchFamily="34" charset="-120"/>
                <a:ea typeface="微軟正黑體" pitchFamily="34" charset="-120"/>
              </a:rPr>
              <a:t>，而最足以代表這種類型問題的題目，</a:t>
            </a:r>
            <a:r>
              <a:rPr lang="zh-TW" altLang="en-US" dirty="0">
                <a:solidFill>
                  <a:srgbClr val="FF0000"/>
                </a:solidFill>
                <a:latin typeface="微軟正黑體" pitchFamily="34" charset="-120"/>
                <a:ea typeface="微軟正黑體" pitchFamily="34" charset="-120"/>
              </a:rPr>
              <a:t>是資本主義與社會主義之間的爭議。</a:t>
            </a:r>
          </a:p>
          <a:p>
            <a:pPr>
              <a:spcBef>
                <a:spcPct val="30000"/>
              </a:spcBef>
            </a:pPr>
            <a:r>
              <a:rPr lang="zh-TW" altLang="en-US" dirty="0">
                <a:latin typeface="微軟正黑體" pitchFamily="34" charset="-120"/>
                <a:ea typeface="微軟正黑體" pitchFamily="34" charset="-120"/>
              </a:rPr>
              <a:t>同樣的，政治哲學處理的社會問題，是有關如何形成社會的問題。最足以代表這種類型問題的題目，就是</a:t>
            </a:r>
            <a:r>
              <a:rPr lang="zh-TW" altLang="en-US" u="sng" dirty="0">
                <a:solidFill>
                  <a:srgbClr val="FF0000"/>
                </a:solidFill>
                <a:latin typeface="微軟正黑體" pitchFamily="34" charset="-120"/>
                <a:ea typeface="微軟正黑體" pitchFamily="34" charset="-120"/>
              </a:rPr>
              <a:t>社會契約理論</a:t>
            </a:r>
            <a:r>
              <a:rPr lang="zh-TW" altLang="en-US" dirty="0">
                <a:solidFill>
                  <a:srgbClr val="FF0000"/>
                </a:solidFill>
                <a:latin typeface="微軟正黑體" pitchFamily="34" charset="-120"/>
                <a:ea typeface="微軟正黑體" pitchFamily="34" charset="-120"/>
              </a:rPr>
              <a:t>之中所應當包含成員的問題</a:t>
            </a:r>
            <a:r>
              <a:rPr lang="zh-TW" altLang="en-US" dirty="0">
                <a:latin typeface="微軟正黑體" pitchFamily="34" charset="-120"/>
                <a:ea typeface="微軟正黑體" pitchFamily="34" charset="-120"/>
              </a:rPr>
              <a:t>。</a:t>
            </a:r>
          </a:p>
        </p:txBody>
      </p:sp>
    </p:spTree>
    <p:extLst>
      <p:ext uri="{BB962C8B-B14F-4D97-AF65-F5344CB8AC3E}">
        <p14:creationId xmlns:p14="http://schemas.microsoft.com/office/powerpoint/2010/main" val="4099430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投影片編號版面配置區 5"/>
          <p:cNvSpPr>
            <a:spLocks noGrp="1"/>
          </p:cNvSpPr>
          <p:nvPr>
            <p:ph type="sldNum" sz="quarter" idx="12"/>
          </p:nvPr>
        </p:nvSpPr>
        <p:spPr>
          <a:noFill/>
        </p:spPr>
        <p:txBody>
          <a:bodyPr/>
          <a:lstStyle/>
          <a:p>
            <a:fld id="{9C6B8C20-3BB6-4908-A4AE-A39A4F38C678}" type="slidenum">
              <a:rPr lang="en-US" altLang="zh-TW"/>
              <a:pPr/>
              <a:t>5</a:t>
            </a:fld>
            <a:endParaRPr lang="en-US" altLang="zh-TW"/>
          </a:p>
        </p:txBody>
      </p:sp>
      <p:sp>
        <p:nvSpPr>
          <p:cNvPr id="2" name="Rectangle 2"/>
          <p:cNvSpPr>
            <a:spLocks noGrp="1" noChangeArrowheads="1"/>
          </p:cNvSpPr>
          <p:nvPr>
            <p:ph type="title"/>
          </p:nvPr>
        </p:nvSpPr>
        <p:spPr/>
        <p:txBody>
          <a:bodyPr>
            <a:normAutofit/>
          </a:bodyPr>
          <a:lstStyle/>
          <a:p>
            <a:pPr eaLnBrk="1" hangingPunct="1"/>
            <a:r>
              <a:rPr lang="zh-TW" altLang="en-US" sz="4000" dirty="0">
                <a:latin typeface="微軟正黑體" pitchFamily="34" charset="-120"/>
                <a:ea typeface="微軟正黑體" pitchFamily="34" charset="-120"/>
              </a:rPr>
              <a:t>放任的資本主義</a:t>
            </a:r>
          </a:p>
        </p:txBody>
      </p:sp>
      <p:sp>
        <p:nvSpPr>
          <p:cNvPr id="5123" name="Rectangle 3"/>
          <p:cNvSpPr>
            <a:spLocks noGrp="1" noChangeArrowheads="1"/>
          </p:cNvSpPr>
          <p:nvPr>
            <p:ph type="body" idx="1"/>
          </p:nvPr>
        </p:nvSpPr>
        <p:spPr/>
        <p:txBody>
          <a:bodyPr>
            <a:normAutofit/>
          </a:bodyPr>
          <a:lstStyle/>
          <a:p>
            <a:pPr>
              <a:spcBef>
                <a:spcPct val="30000"/>
              </a:spcBef>
            </a:pPr>
            <a:r>
              <a:rPr lang="zh-TW" altLang="en-US" dirty="0">
                <a:latin typeface="微軟正黑體" pitchFamily="34" charset="-120"/>
                <a:ea typeface="微軟正黑體" pitchFamily="34" charset="-120"/>
              </a:rPr>
              <a:t>前者已經在人類歷史中扮演轉變（甚至是「革命」）的角色，而如今</a:t>
            </a:r>
            <a:r>
              <a:rPr lang="zh-TW" altLang="en-US" dirty="0">
                <a:solidFill>
                  <a:srgbClr val="FF0000"/>
                </a:solidFill>
                <a:latin typeface="微軟正黑體" pitchFamily="34" charset="-120"/>
                <a:ea typeface="微軟正黑體" pitchFamily="34" charset="-120"/>
              </a:rPr>
              <a:t>大多數人均認同以資本主義為主，輔以社會福利的民主國家政治制度</a:t>
            </a:r>
            <a:r>
              <a:rPr lang="zh-TW" altLang="en-US" dirty="0">
                <a:latin typeface="微軟正黑體" pitchFamily="34" charset="-120"/>
                <a:ea typeface="微軟正黑體" pitchFamily="34" charset="-120"/>
              </a:rPr>
              <a:t>。</a:t>
            </a:r>
          </a:p>
          <a:p>
            <a:pPr>
              <a:spcBef>
                <a:spcPct val="30000"/>
              </a:spcBef>
            </a:pPr>
            <a:r>
              <a:rPr lang="zh-TW" altLang="en-US" dirty="0">
                <a:latin typeface="微軟正黑體" pitchFamily="34" charset="-120"/>
                <a:ea typeface="微軟正黑體" pitchFamily="34" charset="-120"/>
              </a:rPr>
              <a:t>但是，在有關社會組成上，卻是</a:t>
            </a:r>
            <a:r>
              <a:rPr lang="zh-TW" altLang="en-US" u="sng" dirty="0">
                <a:solidFill>
                  <a:srgbClr val="FF0000"/>
                </a:solidFill>
                <a:latin typeface="微軟正黑體" pitchFamily="34" charset="-120"/>
                <a:ea typeface="微軟正黑體" pitchFamily="34" charset="-120"/>
              </a:rPr>
              <a:t>多元主義與少數菁英，爭取權利，方興未艾之時。</a:t>
            </a:r>
          </a:p>
        </p:txBody>
      </p:sp>
    </p:spTree>
    <p:extLst>
      <p:ext uri="{BB962C8B-B14F-4D97-AF65-F5344CB8AC3E}">
        <p14:creationId xmlns:p14="http://schemas.microsoft.com/office/powerpoint/2010/main" val="4219860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5"/>
          <p:cNvSpPr>
            <a:spLocks noGrp="1"/>
          </p:cNvSpPr>
          <p:nvPr>
            <p:ph type="sldNum" sz="quarter" idx="12"/>
          </p:nvPr>
        </p:nvSpPr>
        <p:spPr>
          <a:noFill/>
        </p:spPr>
        <p:txBody>
          <a:bodyPr/>
          <a:lstStyle/>
          <a:p>
            <a:fld id="{F353169D-0EF7-4B8E-9DA7-30C5B7743824}" type="slidenum">
              <a:rPr lang="en-US" altLang="zh-TW"/>
              <a:pPr/>
              <a:t>6</a:t>
            </a:fld>
            <a:endParaRPr lang="en-US" altLang="zh-TW"/>
          </a:p>
        </p:txBody>
      </p:sp>
      <p:sp>
        <p:nvSpPr>
          <p:cNvPr id="59394" name="Rectangle 2"/>
          <p:cNvSpPr>
            <a:spLocks noGrp="1" noChangeArrowheads="1"/>
          </p:cNvSpPr>
          <p:nvPr>
            <p:ph type="title"/>
          </p:nvPr>
        </p:nvSpPr>
        <p:spPr/>
        <p:txBody>
          <a:bodyPr/>
          <a:lstStyle/>
          <a:p>
            <a:pPr eaLnBrk="1" hangingPunct="1">
              <a:defRPr/>
            </a:pPr>
            <a:r>
              <a:rPr lang="zh-TW" altLang="en-US" dirty="0" smtClean="0">
                <a:latin typeface="微軟正黑體" pitchFamily="34" charset="-120"/>
                <a:ea typeface="微軟正黑體" pitchFamily="34" charset="-120"/>
                <a:cs typeface="+mj-cs"/>
              </a:rPr>
              <a:t>思想代表人物介紹</a:t>
            </a:r>
          </a:p>
        </p:txBody>
      </p:sp>
      <p:sp>
        <p:nvSpPr>
          <p:cNvPr id="59395" name="Rectangle 3"/>
          <p:cNvSpPr>
            <a:spLocks noGrp="1" noChangeArrowheads="1"/>
          </p:cNvSpPr>
          <p:nvPr>
            <p:ph type="body" idx="1"/>
          </p:nvPr>
        </p:nvSpPr>
        <p:spPr/>
        <p:txBody>
          <a:bodyPr>
            <a:normAutofit/>
          </a:bodyPr>
          <a:lstStyle/>
          <a:p>
            <a:pPr eaLnBrk="1" hangingPunct="1"/>
            <a:r>
              <a:rPr lang="zh-TW" altLang="en-US" dirty="0">
                <a:latin typeface="微軟正黑體" pitchFamily="34" charset="-120"/>
                <a:ea typeface="微軟正黑體" pitchFamily="34" charset="-120"/>
              </a:rPr>
              <a:t>一、放任的資本主義：亞當 史密斯與約翰</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史陶特 彌爾。</a:t>
            </a:r>
          </a:p>
          <a:p>
            <a:pPr eaLnBrk="1" hangingPunct="1"/>
            <a:r>
              <a:rPr lang="zh-TW" altLang="en-US" dirty="0">
                <a:latin typeface="微軟正黑體" pitchFamily="34" charset="-120"/>
                <a:ea typeface="微軟正黑體" pitchFamily="34" charset="-120"/>
              </a:rPr>
              <a:t>二、對資本主義的社會主義批判：卡爾 馬克斯。</a:t>
            </a:r>
          </a:p>
          <a:p>
            <a:pPr eaLnBrk="1" hangingPunct="1"/>
            <a:r>
              <a:rPr lang="zh-TW" altLang="en-US" dirty="0">
                <a:latin typeface="微軟正黑體" pitchFamily="34" charset="-120"/>
                <a:ea typeface="微軟正黑體" pitchFamily="34" charset="-120"/>
              </a:rPr>
              <a:t>三、盧梭與社會契約理論：讓</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雅克 盧梭。</a:t>
            </a:r>
          </a:p>
          <a:p>
            <a:pPr eaLnBrk="1" hangingPunct="1"/>
            <a:r>
              <a:rPr lang="zh-TW" altLang="en-US" dirty="0">
                <a:latin typeface="微軟正黑體" pitchFamily="34" charset="-120"/>
                <a:ea typeface="微軟正黑體" pitchFamily="34" charset="-120"/>
              </a:rPr>
              <a:t>四、國家的多元理論： 約翰 洛克。</a:t>
            </a:r>
            <a:endParaRPr lang="en-US" altLang="zh-TW" dirty="0">
              <a:latin typeface="微軟正黑體" pitchFamily="34" charset="-120"/>
              <a:ea typeface="微軟正黑體"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投影片編號版面配置區 5"/>
          <p:cNvSpPr>
            <a:spLocks noGrp="1"/>
          </p:cNvSpPr>
          <p:nvPr>
            <p:ph type="sldNum" sz="quarter" idx="12"/>
          </p:nvPr>
        </p:nvSpPr>
        <p:spPr>
          <a:noFill/>
        </p:spPr>
        <p:txBody>
          <a:bodyPr/>
          <a:lstStyle/>
          <a:p>
            <a:fld id="{EADA1A9D-50C9-4FB0-98FE-A20EB5CBAA9F}" type="slidenum">
              <a:rPr lang="en-US" altLang="zh-TW"/>
              <a:pPr/>
              <a:t>7</a:t>
            </a:fld>
            <a:endParaRPr lang="en-US" altLang="zh-TW"/>
          </a:p>
        </p:txBody>
      </p:sp>
      <p:sp>
        <p:nvSpPr>
          <p:cNvPr id="60418" name="Rectangle 2"/>
          <p:cNvSpPr>
            <a:spLocks noGrp="1" noChangeArrowheads="1"/>
          </p:cNvSpPr>
          <p:nvPr>
            <p:ph type="title"/>
          </p:nvPr>
        </p:nvSpPr>
        <p:spPr/>
        <p:txBody>
          <a:bodyPr/>
          <a:lstStyle/>
          <a:p>
            <a:pPr>
              <a:defRPr/>
            </a:pPr>
            <a:r>
              <a:rPr lang="en-US" altLang="zh-TW" dirty="0" smtClean="0">
                <a:solidFill>
                  <a:srgbClr val="FF0000"/>
                </a:solidFill>
                <a:latin typeface="微軟正黑體" pitchFamily="34" charset="-120"/>
                <a:ea typeface="微軟正黑體" pitchFamily="34" charset="-120"/>
              </a:rPr>
              <a:t>《</a:t>
            </a:r>
            <a:r>
              <a:rPr lang="zh-TW" altLang="en-US" dirty="0" smtClean="0">
                <a:solidFill>
                  <a:srgbClr val="FF0000"/>
                </a:solidFill>
                <a:latin typeface="微軟正黑體" pitchFamily="34" charset="-120"/>
                <a:ea typeface="微軟正黑體" pitchFamily="34" charset="-120"/>
              </a:rPr>
              <a:t>國富論</a:t>
            </a:r>
            <a:r>
              <a:rPr lang="en-US" altLang="zh-TW" dirty="0" smtClean="0">
                <a:solidFill>
                  <a:srgbClr val="FF0000"/>
                </a:solidFill>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亞當 </a:t>
            </a:r>
            <a:r>
              <a:rPr lang="zh-TW" altLang="en-US" dirty="0">
                <a:latin typeface="微軟正黑體" pitchFamily="34" charset="-120"/>
                <a:ea typeface="微軟正黑體" pitchFamily="34" charset="-120"/>
              </a:rPr>
              <a:t>史密斯</a:t>
            </a:r>
          </a:p>
        </p:txBody>
      </p:sp>
      <p:sp>
        <p:nvSpPr>
          <p:cNvPr id="60419" name="Rectangle 3"/>
          <p:cNvSpPr>
            <a:spLocks noGrp="1" noChangeArrowheads="1"/>
          </p:cNvSpPr>
          <p:nvPr>
            <p:ph type="body" idx="1"/>
          </p:nvPr>
        </p:nvSpPr>
        <p:spPr/>
        <p:txBody>
          <a:bodyPr>
            <a:normAutofit/>
          </a:bodyPr>
          <a:lstStyle/>
          <a:p>
            <a:pPr eaLnBrk="1" hangingPunct="1"/>
            <a:r>
              <a:rPr lang="zh-TW" altLang="en-US" dirty="0">
                <a:latin typeface="Times New Roman" panose="02020603050405020304" pitchFamily="18" charset="0"/>
                <a:ea typeface="微軟正黑體" pitchFamily="34" charset="-120"/>
                <a:cs typeface="Times New Roman" panose="02020603050405020304" pitchFamily="18" charset="0"/>
              </a:rPr>
              <a:t>亞當 史密斯 </a:t>
            </a:r>
            <a:r>
              <a:rPr lang="en-US" altLang="zh-TW" dirty="0">
                <a:latin typeface="Times New Roman" panose="02020603050405020304" pitchFamily="18" charset="0"/>
                <a:ea typeface="微軟正黑體" pitchFamily="34" charset="-120"/>
                <a:cs typeface="Times New Roman" panose="02020603050405020304" pitchFamily="18" charset="0"/>
              </a:rPr>
              <a:t>(1723-1790)</a:t>
            </a:r>
            <a:r>
              <a:rPr lang="zh-TW" altLang="en-US" dirty="0">
                <a:latin typeface="Times New Roman" panose="02020603050405020304" pitchFamily="18" charset="0"/>
                <a:ea typeface="微軟正黑體" pitchFamily="34" charset="-120"/>
                <a:cs typeface="Times New Roman" panose="02020603050405020304" pitchFamily="18" charset="0"/>
              </a:rPr>
              <a:t>，出生於</a:t>
            </a:r>
            <a:r>
              <a:rPr lang="en-US" altLang="zh-TW" dirty="0">
                <a:latin typeface="Times New Roman" panose="02020603050405020304" pitchFamily="18" charset="0"/>
                <a:ea typeface="微軟正黑體" pitchFamily="34" charset="-120"/>
                <a:cs typeface="Times New Roman" panose="02020603050405020304" pitchFamily="18" charset="0"/>
              </a:rPr>
              <a:t>17</a:t>
            </a:r>
            <a:r>
              <a:rPr lang="zh-TW" altLang="en-US" dirty="0">
                <a:latin typeface="Times New Roman" panose="02020603050405020304" pitchFamily="18" charset="0"/>
                <a:ea typeface="微軟正黑體" pitchFamily="34" charset="-120"/>
                <a:cs typeface="Times New Roman" panose="02020603050405020304" pitchFamily="18" charset="0"/>
              </a:rPr>
              <a:t>世紀的蘇格蘭，當時該地被稱為知識啟蒙的地點。正如同經驗主義哲學家休謨一般，史密斯在社會科學領域中出版他的著作，其中最重要的一本，就是</a:t>
            </a:r>
            <a:r>
              <a:rPr lang="en-US" altLang="zh-TW" dirty="0">
                <a:solidFill>
                  <a:srgbClr val="FF0000"/>
                </a:solidFill>
                <a:latin typeface="Times New Roman" panose="02020603050405020304" pitchFamily="18" charset="0"/>
                <a:ea typeface="微軟正黑體" pitchFamily="34" charset="-120"/>
                <a:cs typeface="Times New Roman" panose="02020603050405020304" pitchFamily="18" charset="0"/>
              </a:rPr>
              <a:t>《</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國富論</a:t>
            </a:r>
            <a:r>
              <a:rPr lang="en-US" altLang="zh-TW" dirty="0">
                <a:solidFill>
                  <a:srgbClr val="FF0000"/>
                </a:solidFill>
                <a:latin typeface="Times New Roman" panose="02020603050405020304" pitchFamily="18" charset="0"/>
                <a:ea typeface="微軟正黑體" pitchFamily="34" charset="-120"/>
                <a:cs typeface="Times New Roman" panose="02020603050405020304" pitchFamily="18" charset="0"/>
              </a:rPr>
              <a:t>》(</a:t>
            </a:r>
            <a:r>
              <a:rPr lang="en-US" altLang="zh-TW" i="1" dirty="0">
                <a:solidFill>
                  <a:srgbClr val="FF0000"/>
                </a:solidFill>
                <a:latin typeface="Times New Roman" panose="02020603050405020304" pitchFamily="18" charset="0"/>
                <a:ea typeface="微軟正黑體" pitchFamily="34" charset="-120"/>
                <a:cs typeface="Times New Roman" panose="02020603050405020304" pitchFamily="18" charset="0"/>
              </a:rPr>
              <a:t>Inquiry into the Nature and Causes of the Wealth of Nations</a:t>
            </a:r>
            <a:r>
              <a:rPr lang="en-US" altLang="zh-TW" dirty="0">
                <a:solidFill>
                  <a:srgbClr val="FF0000"/>
                </a:solidFill>
                <a:latin typeface="Times New Roman" panose="02020603050405020304" pitchFamily="18" charset="0"/>
                <a:ea typeface="微軟正黑體" pitchFamily="34" charset="-120"/>
                <a:cs typeface="Times New Roman" panose="02020603050405020304" pitchFamily="18" charset="0"/>
              </a:rPr>
              <a:t>)</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8606D60E-C072-461B-AAEE-C8987B10D8C5}" type="slidenum">
              <a:rPr lang="en-US" altLang="zh-TW" sz="1200"/>
              <a:pPr algn="r"/>
              <a:t>8</a:t>
            </a:fld>
            <a:endParaRPr lang="en-US" altLang="zh-TW" sz="1200"/>
          </a:p>
        </p:txBody>
      </p:sp>
      <p:sp>
        <p:nvSpPr>
          <p:cNvPr id="60418" name="Rectangle 2"/>
          <p:cNvSpPr>
            <a:spLocks noGrp="1" noChangeArrowheads="1"/>
          </p:cNvSpPr>
          <p:nvPr>
            <p:ph type="title" idx="4294967295"/>
          </p:nvPr>
        </p:nvSpPr>
        <p:spPr/>
        <p:txBody>
          <a:bodyPr/>
          <a:lstStyle/>
          <a:p>
            <a:pPr eaLnBrk="1" hangingPunct="1">
              <a:defRPr/>
            </a:pPr>
            <a:r>
              <a:rPr lang="zh-TW" altLang="en-US">
                <a:latin typeface="微軟正黑體" pitchFamily="34" charset="-120"/>
                <a:ea typeface="微軟正黑體" pitchFamily="34" charset="-120"/>
              </a:rPr>
              <a:t>亞當 史密斯</a:t>
            </a:r>
          </a:p>
        </p:txBody>
      </p:sp>
      <p:sp>
        <p:nvSpPr>
          <p:cNvPr id="60419" name="Rectangle 3"/>
          <p:cNvSpPr>
            <a:spLocks noGrp="1" noChangeArrowheads="1"/>
          </p:cNvSpPr>
          <p:nvPr>
            <p:ph type="body" idx="4294967295"/>
          </p:nvPr>
        </p:nvSpPr>
        <p:spPr/>
        <p:txBody>
          <a:bodyPr>
            <a:normAutofit/>
          </a:bodyPr>
          <a:lstStyle/>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在這本書中，史密斯提出經濟秩序中所講求的</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放任原則</a:t>
            </a:r>
            <a:r>
              <a:rPr lang="zh-TW" altLang="en-US" dirty="0">
                <a:latin typeface="Times New Roman" panose="02020603050405020304" pitchFamily="18" charset="0"/>
                <a:ea typeface="微軟正黑體" pitchFamily="34" charset="-120"/>
                <a:cs typeface="Times New Roman" panose="02020603050405020304" pitchFamily="18" charset="0"/>
              </a:rPr>
              <a:t>，並一直在接下來的幾世紀中均成為經濟原則。</a:t>
            </a:r>
          </a:p>
          <a:p>
            <a:pPr eaLnBrk="1" hangingPunct="1">
              <a:lnSpc>
                <a:spcPct val="90000"/>
              </a:lnSpc>
            </a:pPr>
            <a:r>
              <a:rPr lang="en-US" altLang="zh-TW" dirty="0">
                <a:latin typeface="Times New Roman" panose="02020603050405020304" pitchFamily="18" charset="0"/>
                <a:ea typeface="微軟正黑體" pitchFamily="34" charset="-120"/>
                <a:cs typeface="Times New Roman" panose="02020603050405020304" pitchFamily="18" charset="0"/>
              </a:rPr>
              <a:t>《</a:t>
            </a:r>
            <a:r>
              <a:rPr lang="zh-TW" altLang="en-US" dirty="0">
                <a:latin typeface="Times New Roman" panose="02020603050405020304" pitchFamily="18" charset="0"/>
                <a:ea typeface="微軟正黑體" pitchFamily="34" charset="-120"/>
                <a:cs typeface="Times New Roman" panose="02020603050405020304" pitchFamily="18" charset="0"/>
              </a:rPr>
              <a:t>國富論</a:t>
            </a:r>
            <a:r>
              <a:rPr lang="en-US" altLang="zh-TW" dirty="0">
                <a:latin typeface="Times New Roman" panose="02020603050405020304" pitchFamily="18" charset="0"/>
                <a:ea typeface="微軟正黑體" pitchFamily="34" charset="-120"/>
                <a:cs typeface="Times New Roman" panose="02020603050405020304" pitchFamily="18" charset="0"/>
              </a:rPr>
              <a:t>》</a:t>
            </a:r>
            <a:r>
              <a:rPr lang="zh-TW" altLang="en-US" dirty="0">
                <a:latin typeface="Times New Roman" panose="02020603050405020304" pitchFamily="18" charset="0"/>
                <a:ea typeface="微軟正黑體" pitchFamily="34" charset="-120"/>
                <a:cs typeface="Times New Roman" panose="02020603050405020304" pitchFamily="18" charset="0"/>
              </a:rPr>
              <a:t>出版於</a:t>
            </a:r>
            <a:r>
              <a:rPr lang="en-US" altLang="zh-TW" dirty="0">
                <a:latin typeface="Times New Roman" panose="02020603050405020304" pitchFamily="18" charset="0"/>
                <a:ea typeface="微軟正黑體" pitchFamily="34" charset="-120"/>
                <a:cs typeface="Times New Roman" panose="02020603050405020304" pitchFamily="18" charset="0"/>
              </a:rPr>
              <a:t>1776</a:t>
            </a:r>
            <a:r>
              <a:rPr lang="zh-TW" altLang="en-US" dirty="0">
                <a:latin typeface="Times New Roman" panose="02020603050405020304" pitchFamily="18" charset="0"/>
                <a:ea typeface="微軟正黑體" pitchFamily="34" charset="-120"/>
                <a:cs typeface="Times New Roman" panose="02020603050405020304" pitchFamily="18" charset="0"/>
              </a:rPr>
              <a:t>年，正好也是美國獨立的那一年。這兩件事情有相關性，因為</a:t>
            </a:r>
            <a:r>
              <a:rPr lang="zh-TW" altLang="en-US" dirty="0">
                <a:solidFill>
                  <a:srgbClr val="FF0000"/>
                </a:solidFill>
                <a:latin typeface="Times New Roman" panose="02020603050405020304" pitchFamily="18" charset="0"/>
                <a:ea typeface="微軟正黑體" pitchFamily="34" charset="-120"/>
                <a:cs typeface="Times New Roman" panose="02020603050405020304" pitchFamily="18" charset="0"/>
              </a:rPr>
              <a:t>美國從立國以來，是所有國家裡，在經濟秩序中，最講求自由（甚至放任）原則的國家。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2000"/>
                                        <p:tgtEl>
                                          <p:spTgt spid="604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wipe(left)">
                                      <p:cBhvr>
                                        <p:cTn id="12" dur="500"/>
                                        <p:tgtEl>
                                          <p:spTgt spid="604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wipe(left)">
                                      <p:cBhvr>
                                        <p:cTn id="17" dur="5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投影片編號版面配置區 5"/>
          <p:cNvSpPr txBox="1">
            <a:spLocks noGrp="1"/>
          </p:cNvSpPr>
          <p:nvPr/>
        </p:nvSpPr>
        <p:spPr bwMode="auto">
          <a:xfrm>
            <a:off x="8077200" y="6278563"/>
            <a:ext cx="2133600" cy="457200"/>
          </a:xfrm>
          <a:prstGeom prst="rect">
            <a:avLst/>
          </a:prstGeom>
          <a:noFill/>
          <a:ln w="9525">
            <a:noFill/>
            <a:miter lim="800000"/>
            <a:headEnd/>
            <a:tailEnd/>
          </a:ln>
        </p:spPr>
        <p:txBody>
          <a:bodyPr anchor="b"/>
          <a:lstStyle/>
          <a:p>
            <a:pPr algn="r"/>
            <a:fld id="{69E9F6BC-89E8-427A-9D53-192031A41B0B}" type="slidenum">
              <a:rPr lang="en-US" altLang="zh-TW" sz="1200"/>
              <a:pPr algn="r"/>
              <a:t>9</a:t>
            </a:fld>
            <a:endParaRPr lang="en-US" altLang="zh-TW" sz="1200"/>
          </a:p>
        </p:txBody>
      </p:sp>
      <p:sp>
        <p:nvSpPr>
          <p:cNvPr id="56322" name="Rectangle 2"/>
          <p:cNvSpPr>
            <a:spLocks noGrp="1" noChangeArrowheads="1"/>
          </p:cNvSpPr>
          <p:nvPr>
            <p:ph type="title" idx="4294967295"/>
          </p:nvPr>
        </p:nvSpPr>
        <p:spPr/>
        <p:txBody>
          <a:bodyPr/>
          <a:lstStyle/>
          <a:p>
            <a:pPr eaLnBrk="1" hangingPunct="1"/>
            <a:r>
              <a:rPr lang="zh-TW" altLang="en-US" smtClean="0">
                <a:latin typeface="微軟正黑體" pitchFamily="34" charset="-120"/>
                <a:ea typeface="微軟正黑體" pitchFamily="34" charset="-120"/>
              </a:rPr>
              <a:t>約翰</a:t>
            </a:r>
            <a:r>
              <a:rPr lang="en-US" altLang="zh-TW" smtClean="0">
                <a:latin typeface="微軟正黑體" pitchFamily="34" charset="-120"/>
                <a:ea typeface="微軟正黑體" pitchFamily="34" charset="-120"/>
              </a:rPr>
              <a:t>‧</a:t>
            </a:r>
            <a:r>
              <a:rPr lang="zh-TW" altLang="en-US" smtClean="0">
                <a:latin typeface="微軟正黑體" pitchFamily="34" charset="-120"/>
                <a:ea typeface="微軟正黑體" pitchFamily="34" charset="-120"/>
              </a:rPr>
              <a:t>史陶特 彌爾</a:t>
            </a:r>
          </a:p>
        </p:txBody>
      </p:sp>
      <p:sp>
        <p:nvSpPr>
          <p:cNvPr id="56323" name="Rectangle 3"/>
          <p:cNvSpPr>
            <a:spLocks noGrp="1" noChangeArrowheads="1"/>
          </p:cNvSpPr>
          <p:nvPr>
            <p:ph type="body" idx="4294967295"/>
          </p:nvPr>
        </p:nvSpPr>
        <p:spPr/>
        <p:txBody>
          <a:bodyPr>
            <a:normAutofit/>
          </a:bodyPr>
          <a:lstStyle/>
          <a:p>
            <a:pPr eaLnBrk="1" hangingPunct="1"/>
            <a:r>
              <a:rPr lang="zh-TW" altLang="en-US" dirty="0">
                <a:latin typeface="微軟正黑體" pitchFamily="34" charset="-120"/>
                <a:ea typeface="微軟正黑體" pitchFamily="34" charset="-120"/>
              </a:rPr>
              <a:t>早先彌爾追隨父親的意願研究功利主義，但經過一段精神危機之後，彌爾在二十多歲時放棄了功利主義原則，反而轉變成為一個</a:t>
            </a:r>
            <a:r>
              <a:rPr lang="zh-TW" altLang="en-US" dirty="0">
                <a:solidFill>
                  <a:srgbClr val="FF0000"/>
                </a:solidFill>
                <a:latin typeface="微軟正黑體" pitchFamily="34" charset="-120"/>
                <a:ea typeface="微軟正黑體" pitchFamily="34" charset="-120"/>
              </a:rPr>
              <a:t>融合法國世界主義烏托邦和德國浪漫主義的哲學家。</a:t>
            </a:r>
          </a:p>
          <a:p>
            <a:pPr eaLnBrk="1" hangingPunct="1"/>
            <a:r>
              <a:rPr lang="zh-TW" altLang="en-US" dirty="0">
                <a:latin typeface="微軟正黑體" pitchFamily="34" charset="-120"/>
                <a:ea typeface="微軟正黑體" pitchFamily="34" charset="-120"/>
              </a:rPr>
              <a:t>這表示說，</a:t>
            </a:r>
            <a:r>
              <a:rPr lang="zh-TW" altLang="en-US" u="sng" dirty="0">
                <a:latin typeface="微軟正黑體" pitchFamily="34" charset="-120"/>
                <a:ea typeface="微軟正黑體" pitchFamily="34" charset="-120"/>
              </a:rPr>
              <a:t>他晚年並不認同可以量化的功利主義</a:t>
            </a:r>
            <a:r>
              <a:rPr lang="zh-TW" altLang="en-US" dirty="0">
                <a:latin typeface="微軟正黑體" pitchFamily="34" charset="-120"/>
                <a:ea typeface="微軟正黑體" pitchFamily="34" charset="-12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2000"/>
                                        <p:tgtEl>
                                          <p:spTgt spid="563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323">
                                            <p:txEl>
                                              <p:pRg st="0" end="0"/>
                                            </p:txEl>
                                          </p:spTgt>
                                        </p:tgtEl>
                                        <p:attrNameLst>
                                          <p:attrName>style.visibility</p:attrName>
                                        </p:attrNameLst>
                                      </p:cBhvr>
                                      <p:to>
                                        <p:strVal val="visible"/>
                                      </p:to>
                                    </p:set>
                                    <p:animEffect transition="in" filter="wipe(left)">
                                      <p:cBhvr>
                                        <p:cTn id="12" dur="500"/>
                                        <p:tgtEl>
                                          <p:spTgt spid="563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6323">
                                            <p:txEl>
                                              <p:pRg st="1" end="1"/>
                                            </p:txEl>
                                          </p:spTgt>
                                        </p:tgtEl>
                                        <p:attrNameLst>
                                          <p:attrName>style.visibility</p:attrName>
                                        </p:attrNameLst>
                                      </p:cBhvr>
                                      <p:to>
                                        <p:strVal val="visible"/>
                                      </p:to>
                                    </p:set>
                                    <p:animEffect transition="in" filter="wipe(left)">
                                      <p:cBhvr>
                                        <p:cTn id="17"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theme/theme1.xml><?xml version="1.0" encoding="utf-8"?>
<a:theme xmlns:a="http://schemas.openxmlformats.org/drawingml/2006/main" name="Office 佈景主題">
  <a:themeElements>
    <a:clrScheme name="中庸">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2687</TotalTime>
  <Words>2925</Words>
  <Application>Microsoft Office PowerPoint</Application>
  <PresentationFormat>寬螢幕</PresentationFormat>
  <Paragraphs>200</Paragraphs>
  <Slides>38</Slides>
  <Notes>3</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38</vt:i4>
      </vt:variant>
    </vt:vector>
  </HeadingPairs>
  <TitlesOfParts>
    <vt:vector size="46" baseType="lpstr">
      <vt:lpstr>微軟正黑體</vt:lpstr>
      <vt:lpstr>新細明體</vt:lpstr>
      <vt:lpstr>Arial</vt:lpstr>
      <vt:lpstr>Calibri</vt:lpstr>
      <vt:lpstr>Tahoma</vt:lpstr>
      <vt:lpstr>Times New Roman</vt:lpstr>
      <vt:lpstr>Wingdings</vt:lpstr>
      <vt:lpstr>Office 佈景主題</vt:lpstr>
      <vt:lpstr>活用哲學 政治與社會哲學 (一)</vt:lpstr>
      <vt:lpstr>社會與政治哲學： 人類的組織與團體生存的方式</vt:lpstr>
      <vt:lpstr>放任的資本主義</vt:lpstr>
      <vt:lpstr>放任的資本主義</vt:lpstr>
      <vt:lpstr>放任的資本主義</vt:lpstr>
      <vt:lpstr>思想代表人物介紹</vt:lpstr>
      <vt:lpstr>《國富論》亞當 史密斯</vt:lpstr>
      <vt:lpstr>亞當 史密斯</vt:lpstr>
      <vt:lpstr>約翰‧史陶特 彌爾</vt:lpstr>
      <vt:lpstr>約翰‧史陶特 彌爾</vt:lpstr>
      <vt:lpstr>放任的資本主義</vt:lpstr>
      <vt:lpstr>放任的資本主義</vt:lpstr>
      <vt:lpstr>放任的資本主義</vt:lpstr>
      <vt:lpstr>放任的資本主義</vt:lpstr>
      <vt:lpstr>放任的資本主義</vt:lpstr>
      <vt:lpstr>放任的資本主義</vt:lpstr>
      <vt:lpstr>放任的資本主義</vt:lpstr>
      <vt:lpstr>放任的資本主義</vt:lpstr>
      <vt:lpstr>放任資本主義的批判</vt:lpstr>
      <vt:lpstr>放任資本主義的批判</vt:lpstr>
      <vt:lpstr>放任資本主義的批判</vt:lpstr>
      <vt:lpstr>放任資本主義的批判</vt:lpstr>
      <vt:lpstr>放任資本主義的批判</vt:lpstr>
      <vt:lpstr>放任資本主義的批判</vt:lpstr>
      <vt:lpstr>PowerPoint 簡報</vt:lpstr>
      <vt:lpstr>卡爾 馬克斯</vt:lpstr>
      <vt:lpstr>卡爾 馬克斯</vt:lpstr>
      <vt:lpstr>對資本主義的社會主義批判：</vt:lpstr>
      <vt:lpstr>對資本主義的社會主義批判：</vt:lpstr>
      <vt:lpstr>對資本主義的社會主義批判：</vt:lpstr>
      <vt:lpstr>PowerPoint 簡報</vt:lpstr>
      <vt:lpstr>PowerPoint 簡報</vt:lpstr>
      <vt:lpstr>PowerPoint 簡報</vt:lpstr>
      <vt:lpstr>PowerPoint 簡報</vt:lpstr>
      <vt:lpstr>理性的分配制度：</vt:lpstr>
      <vt:lpstr>對資本主義的社會主義批判：</vt:lpstr>
      <vt:lpstr>對資本主義的社會主義批判：</vt:lpstr>
      <vt:lpstr>對資本主義的社會主義批判：</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活用哲學： 哲學是什麼？</dc:title>
  <dc:creator>苑舉正</dc:creator>
  <cp:lastModifiedBy>user</cp:lastModifiedBy>
  <cp:revision>187</cp:revision>
  <dcterms:created xsi:type="dcterms:W3CDTF">2017-09-07T07:53:12Z</dcterms:created>
  <dcterms:modified xsi:type="dcterms:W3CDTF">2019-04-12T08:35:55Z</dcterms:modified>
</cp:coreProperties>
</file>