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7"/>
  </p:notesMasterIdLst>
  <p:handoutMasterIdLst>
    <p:handoutMasterId r:id="rId38"/>
  </p:handoutMasterIdLst>
  <p:sldIdLst>
    <p:sldId id="271" r:id="rId2"/>
    <p:sldId id="303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39" r:id="rId17"/>
    <p:sldId id="319" r:id="rId18"/>
    <p:sldId id="289" r:id="rId19"/>
    <p:sldId id="290" r:id="rId20"/>
    <p:sldId id="338" r:id="rId21"/>
    <p:sldId id="291" r:id="rId22"/>
    <p:sldId id="292" r:id="rId23"/>
    <p:sldId id="293" r:id="rId24"/>
    <p:sldId id="294" r:id="rId25"/>
    <p:sldId id="337" r:id="rId26"/>
    <p:sldId id="297" r:id="rId27"/>
    <p:sldId id="298" r:id="rId28"/>
    <p:sldId id="321" r:id="rId29"/>
    <p:sldId id="330" r:id="rId30"/>
    <p:sldId id="331" r:id="rId31"/>
    <p:sldId id="332" r:id="rId32"/>
    <p:sldId id="333" r:id="rId33"/>
    <p:sldId id="334" r:id="rId34"/>
    <p:sldId id="335" r:id="rId35"/>
    <p:sldId id="336" r:id="rId3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727" autoAdjust="0"/>
    <p:restoredTop sz="86496" autoAdjust="0"/>
  </p:normalViewPr>
  <p:slideViewPr>
    <p:cSldViewPr>
      <p:cViewPr varScale="1">
        <p:scale>
          <a:sx n="63" d="100"/>
          <a:sy n="63" d="100"/>
        </p:scale>
        <p:origin x="72" y="7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90" y="1117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321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2583F-05A8-49BF-8212-178995C5E13E}" type="datetimeFigureOut">
              <a:rPr lang="zh-TW" altLang="en-US" smtClean="0"/>
              <a:t>2019/4/12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951CD6-E048-4F2A-86DB-607654E929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0603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2CC4E-EC14-4600-87EE-CE1168419077}" type="datetimeFigureOut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4E4B4-C5BC-4202-8726-745A7947A01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0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latin typeface="Arial" pitchFamily="34" charset="0"/>
            </a:endParaRPr>
          </a:p>
        </p:txBody>
      </p:sp>
      <p:sp>
        <p:nvSpPr>
          <p:cNvPr id="53251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2B6E35-C45F-4AC6-B907-71E72753F663}" type="slidenum">
              <a:rPr lang="en-US" altLang="zh-TW"/>
              <a:pPr/>
              <a:t>18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682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latin typeface="Arial" pitchFamily="34" charset="0"/>
            </a:endParaRPr>
          </a:p>
        </p:txBody>
      </p:sp>
      <p:sp>
        <p:nvSpPr>
          <p:cNvPr id="71683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1A8F49-2804-494C-8237-F1977533594E}" type="slidenum">
              <a:rPr lang="en-US" altLang="zh-TW"/>
              <a:pPr/>
              <a:t>27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5298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latin typeface="Arial" pitchFamily="34" charset="0"/>
            </a:endParaRPr>
          </a:p>
        </p:txBody>
      </p:sp>
      <p:sp>
        <p:nvSpPr>
          <p:cNvPr id="55299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DF5D77-6BA0-41FA-B13D-8C73037DE596}" type="slidenum">
              <a:rPr lang="en-US" altLang="zh-TW"/>
              <a:pPr/>
              <a:t>19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5298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latin typeface="Arial" pitchFamily="34" charset="0"/>
            </a:endParaRPr>
          </a:p>
        </p:txBody>
      </p:sp>
      <p:sp>
        <p:nvSpPr>
          <p:cNvPr id="55299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DF5D77-6BA0-41FA-B13D-8C73037DE596}" type="slidenum">
              <a:rPr lang="en-US" altLang="zh-TW"/>
              <a:pPr/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38034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7346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latin typeface="Arial" pitchFamily="34" charset="0"/>
            </a:endParaRPr>
          </a:p>
        </p:txBody>
      </p:sp>
      <p:sp>
        <p:nvSpPr>
          <p:cNvPr id="57347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0C06AF-7A6B-4D32-B769-319844FA0FF1}" type="slidenum">
              <a:rPr lang="en-US" altLang="zh-TW"/>
              <a:pPr/>
              <a:t>21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9394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latin typeface="Arial" pitchFamily="34" charset="0"/>
            </a:endParaRPr>
          </a:p>
        </p:txBody>
      </p:sp>
      <p:sp>
        <p:nvSpPr>
          <p:cNvPr id="59395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833EEA-2549-4B24-BF4B-836B2321CAB3}" type="slidenum">
              <a:rPr lang="en-US" altLang="zh-TW"/>
              <a:pPr/>
              <a:t>22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42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latin typeface="Arial" pitchFamily="34" charset="0"/>
            </a:endParaRPr>
          </a:p>
        </p:txBody>
      </p:sp>
      <p:sp>
        <p:nvSpPr>
          <p:cNvPr id="61443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F39B4E-3360-4204-8478-2E8620B6A9A5}" type="slidenum">
              <a:rPr lang="en-US" altLang="zh-TW"/>
              <a:pPr/>
              <a:t>23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3490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latin typeface="Arial" pitchFamily="34" charset="0"/>
            </a:endParaRPr>
          </a:p>
        </p:txBody>
      </p:sp>
      <p:sp>
        <p:nvSpPr>
          <p:cNvPr id="63491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C6A1E0-B118-4295-89E9-0BBD0B9D2955}" type="slidenum">
              <a:rPr lang="en-US" altLang="zh-TW"/>
              <a:pPr/>
              <a:t>24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3490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latin typeface="Arial" pitchFamily="34" charset="0"/>
            </a:endParaRPr>
          </a:p>
        </p:txBody>
      </p:sp>
      <p:sp>
        <p:nvSpPr>
          <p:cNvPr id="63491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C6A1E0-B118-4295-89E9-0BBD0B9D2955}" type="slidenum">
              <a:rPr lang="en-US" altLang="zh-TW"/>
              <a:pPr/>
              <a:t>25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0461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9634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latin typeface="Arial" pitchFamily="34" charset="0"/>
            </a:endParaRPr>
          </a:p>
        </p:txBody>
      </p:sp>
      <p:sp>
        <p:nvSpPr>
          <p:cNvPr id="69635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6A629D-D435-4B04-A09F-EE92F4FD0A25}" type="slidenum">
              <a:rPr lang="en-US" altLang="zh-TW"/>
              <a:pPr/>
              <a:t>26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A51-E4D1-4684-AEF9-2E0553EB1ACD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6AB4-3E3B-4423-9B09-0BF79B50E2F5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EDCE-417E-4BDA-8E3F-94765ED7CECE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711349"/>
            <a:ext cx="109728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24BF-8682-49AF-90CB-95C1D12BA47C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60978-8CAF-4470-B623-E4766D7CF66C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7423-E85C-4DF0-80AE-AE31606D0F07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750A9-2E68-4A29-8AD0-57EBA8C4217D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2B49-826C-458D-916A-994365C830C3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CC48-6FD0-4A03-BFC8-CF677C9D2E97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991E-BE20-469A-A9D2-77D453D233EF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CA32-8D24-4C50-8F77-320DC4396121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6A0DA-B088-4E7E-AF23-C49BB321E5C5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76" y="-28231"/>
            <a:ext cx="911424" cy="651434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286" y="0"/>
            <a:ext cx="1715314" cy="5040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reativecommons.org/licenses/by-nc-sa/3.0/tw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ctrTitle"/>
          </p:nvPr>
        </p:nvSpPr>
        <p:spPr>
          <a:xfrm>
            <a:off x="1633736" y="1676400"/>
            <a:ext cx="8926760" cy="1538288"/>
          </a:xfrm>
        </p:spPr>
        <p:txBody>
          <a:bodyPr>
            <a:normAutofit fontScale="90000"/>
          </a:bodyPr>
          <a:lstStyle/>
          <a:p>
            <a:r>
              <a:rPr lang="zh-TW" altLang="en-US" sz="4900" b="1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活用哲學</a:t>
            </a: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</a:br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科學哲學：為什麼科學是現代知識典範？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895600" y="3214688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>
                <a:solidFill>
                  <a:srgbClr val="0070C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國立臺灣大學哲學系教授</a:t>
            </a:r>
            <a:endParaRPr lang="en-US" altLang="zh-TW" dirty="0" smtClean="0">
              <a:solidFill>
                <a:srgbClr val="0070C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>
              <a:defRPr/>
            </a:pPr>
            <a:r>
              <a:rPr lang="zh-TW" altLang="en-US" dirty="0" smtClean="0">
                <a:solidFill>
                  <a:srgbClr val="0070C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苑舉正</a:t>
            </a:r>
            <a:endParaRPr lang="en-US" altLang="zh-TW" dirty="0" smtClean="0">
              <a:solidFill>
                <a:srgbClr val="0070C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>
              <a:defRPr/>
            </a:pPr>
            <a:r>
              <a:rPr lang="en-US" altLang="zh-TW" dirty="0" smtClean="0">
                <a:solidFill>
                  <a:srgbClr val="0070C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2017.10.31</a:t>
            </a:r>
          </a:p>
          <a:p>
            <a:pPr>
              <a:defRPr/>
            </a:pPr>
            <a:endParaRPr lang="zh-TW" altLang="en-US" dirty="0" smtClean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1</a:t>
            </a:fld>
            <a:endParaRPr lang="zh-TW" altLang="en-US"/>
          </a:p>
        </p:txBody>
      </p:sp>
      <p:pic>
        <p:nvPicPr>
          <p:cNvPr id="5" name="圖片 4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8" y="5567190"/>
            <a:ext cx="1152128" cy="40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3935760" y="5445224"/>
            <a:ext cx="55452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本簡報除另有註明外，採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創用</a:t>
            </a: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hlinkClick r:id="rId2"/>
              </a:rPr>
              <a:t>CC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姓名標示</a:t>
            </a: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-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非商業性</a:t>
            </a: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-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相同方式分享</a:t>
            </a:r>
            <a:r>
              <a:rPr lang="en-US" altLang="zh-TW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hlinkClick r:id="rId2"/>
              </a:rPr>
              <a:t>3.0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台灣版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授權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釋出</a:t>
            </a:r>
            <a:endParaRPr lang="zh-TW" altLang="en-US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培根以觀察熱為例，說明他的方法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lIns="90000" anchor="t">
            <a:normAutofit/>
          </a:bodyPr>
          <a:lstStyle/>
          <a:p>
            <a:pPr marL="990600" lvl="1" indent="-533400">
              <a:lnSpc>
                <a:spcPct val="90000"/>
              </a:lnSpc>
              <a:buNone/>
            </a:pPr>
            <a:r>
              <a:rPr lang="en-US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D.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蒐集的程序之中，包含所有可能的觀察，包含如下情況：</a:t>
            </a:r>
          </a:p>
          <a:p>
            <a:pPr marL="990600" lvl="1" indent="-533400">
              <a:lnSpc>
                <a:spcPct val="90000"/>
              </a:lnSpc>
              <a:buNone/>
            </a:pPr>
            <a:r>
              <a:rPr lang="zh-TW" altLang="en-US" sz="32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先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觀察熱的部分，例如熱金屬、熱水、太陽、發燒、</a:t>
            </a:r>
            <a:r>
              <a:rPr lang="zh-TW" altLang="en-US" sz="32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燒    </a:t>
            </a:r>
            <a:endParaRPr lang="en-US" altLang="zh-TW" sz="32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marL="990600" lvl="1" indent="-533400">
              <a:lnSpc>
                <a:spcPct val="90000"/>
              </a:lnSpc>
              <a:buNone/>
            </a:pPr>
            <a:r>
              <a:rPr lang="en-US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lang="en-US" altLang="zh-TW" sz="32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</a:t>
            </a:r>
            <a:r>
              <a:rPr lang="zh-TW" altLang="en-US" sz="32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過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的東西、動物的糞、摩擦生熱</a:t>
            </a:r>
            <a:r>
              <a:rPr lang="zh-TW" altLang="en-US" sz="32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sz="32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marL="990600" lvl="1" indent="-533400">
              <a:lnSpc>
                <a:spcPct val="90000"/>
              </a:lnSpc>
              <a:buNone/>
            </a:pPr>
            <a:r>
              <a:rPr lang="en-US" altLang="zh-TW" sz="32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E.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再蒐集所有相同物質，但不發熱的情況。冷水、冷金屬</a:t>
            </a:r>
            <a:endParaRPr lang="en-US" altLang="zh-TW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marL="990600" lvl="1" indent="-533400">
              <a:lnSpc>
                <a:spcPct val="90000"/>
              </a:lnSpc>
              <a:buNone/>
            </a:pP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月亮、發冷、冷的東西、昨天的糞。</a:t>
            </a:r>
            <a:endParaRPr lang="en-US" altLang="zh-TW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marL="990600" lvl="1" indent="-533400">
              <a:lnSpc>
                <a:spcPct val="90000"/>
              </a:lnSpc>
              <a:buNone/>
            </a:pPr>
            <a:endParaRPr lang="zh-TW" altLang="en-US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marL="990600" lvl="1" indent="-533400">
              <a:lnSpc>
                <a:spcPct val="90000"/>
              </a:lnSpc>
              <a:buNone/>
            </a:pP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然後，進行熱冷情況之間的對比。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培根以觀察熱為例，說明他的方法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90600" lvl="1" indent="-533400">
              <a:buNone/>
            </a:pPr>
            <a:r>
              <a:rPr lang="en-US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F.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兩者之間的比較（出現表與缺席）</a:t>
            </a:r>
            <a:endParaRPr lang="en-US" altLang="zh-TW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marL="990600" lvl="1" indent="-533400">
              <a:buNone/>
            </a:pPr>
            <a:r>
              <a:rPr lang="en-US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G.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然後再作假設（增加表與減退表）</a:t>
            </a:r>
            <a:endParaRPr lang="en-US" altLang="zh-TW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marL="990600" lvl="1" indent="-533400">
              <a:buNone/>
            </a:pPr>
            <a:r>
              <a:rPr lang="en-US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H.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提出假設的答案（摩擦生電）與法則</a:t>
            </a:r>
            <a:r>
              <a:rPr lang="zh-TW" altLang="en-US" sz="32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sz="32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marL="990600" lvl="1" indent="-533400">
              <a:buNone/>
            </a:pPr>
            <a:endParaRPr lang="en-US" altLang="zh-TW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marL="628650" indent="-571500"/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培根發現，「摩擦生電」這個現象，只會出現熱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的現象， 沒有</a:t>
            </a: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任何反例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科學哲學的傳統認知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傳統對於科學認知的重點：</a:t>
            </a:r>
            <a:endParaRPr lang="en-US" altLang="zh-TW" sz="2800" dirty="0" smtClean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endParaRPr lang="zh-TW" altLang="en-US" sz="28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lvl="1"/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1.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科學觀察是中立的</a:t>
            </a:r>
            <a:endParaRPr lang="en-US" altLang="zh-TW" dirty="0" smtClean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lvl="1"/>
            <a:endParaRPr lang="zh-TW" altLang="en-US" dirty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lvl="1"/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2.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科學知識是累積的</a:t>
            </a:r>
            <a:endParaRPr lang="en-US" altLang="zh-TW" dirty="0" smtClean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lvl="1">
              <a:buFont typeface="Wingdings" pitchFamily="2" charset="2"/>
              <a:buNone/>
            </a:pPr>
            <a:endParaRPr lang="en-US" altLang="zh-TW" dirty="0" smtClean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lvl="1">
              <a:buFont typeface="Wingdings" pitchFamily="2" charset="2"/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這是正確的嗎？</a:t>
            </a:r>
          </a:p>
          <a:p>
            <a:pPr lvl="1">
              <a:buFont typeface="Wingdings" pitchFamily="2" charset="2"/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有沒有「不是中立」的觀察呢？</a:t>
            </a:r>
          </a:p>
          <a:p>
            <a:pPr lvl="1">
              <a:buFont typeface="Wingdings" pitchFamily="2" charset="2"/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有沒有「不是累積」的知識呢？</a:t>
            </a:r>
          </a:p>
          <a:p>
            <a:pPr lvl="1">
              <a:buNone/>
            </a:pPr>
            <a:endParaRPr lang="zh-TW" altLang="en-US" dirty="0" smtClean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科學哲學的認知轉換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1" indent="-252000" eaLnBrk="0" hangingPunct="0">
              <a:spcBef>
                <a:spcPts val="0"/>
              </a:spcBef>
              <a:buClr>
                <a:schemeClr val="accent2"/>
              </a:buClr>
              <a:buNone/>
            </a:pP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要改變傳統對科學認知的兩個重點，前提是承認如下事實：</a:t>
            </a:r>
          </a:p>
          <a:p>
            <a:pPr marL="0" lvl="1" indent="-252000" eaLnBrk="0" hangingPunct="0">
              <a:spcBef>
                <a:spcPts val="0"/>
              </a:spcBef>
              <a:buClr>
                <a:schemeClr val="accent2"/>
              </a:buClr>
              <a:buNone/>
            </a:pPr>
            <a:r>
              <a:rPr lang="en-US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1.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我們沒有能力，</a:t>
            </a:r>
            <a:r>
              <a:rPr lang="zh-TW" altLang="en-US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「直接」觀察科學事實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marL="0" lvl="1" indent="-252000" eaLnBrk="0" hangingPunct="0">
              <a:spcBef>
                <a:spcPts val="0"/>
              </a:spcBef>
              <a:buClr>
                <a:schemeClr val="accent2"/>
              </a:buClr>
              <a:buNone/>
            </a:pPr>
            <a:r>
              <a:rPr lang="en-US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2.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科學事實依附在一個我們稱為「</a:t>
            </a:r>
            <a:r>
              <a:rPr lang="zh-TW" altLang="en-US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理論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」 的認知背景中。</a:t>
            </a:r>
            <a:endParaRPr lang="en-US" altLang="zh-TW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marL="0" lvl="1" indent="-252000" eaLnBrk="0" hangingPunct="0">
              <a:spcBef>
                <a:spcPts val="0"/>
              </a:spcBef>
              <a:buClr>
                <a:schemeClr val="accent2"/>
              </a:buClr>
              <a:buNone/>
            </a:pPr>
            <a:r>
              <a:rPr lang="en-US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3.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如果這是真的，所有的觀察，其實都是</a:t>
            </a:r>
            <a:r>
              <a:rPr lang="zh-TW" altLang="en-US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依附理論的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</a:p>
          <a:p>
            <a:pPr marL="0" lvl="1" indent="-252000" eaLnBrk="0" hangingPunct="0">
              <a:spcBef>
                <a:spcPts val="0"/>
              </a:spcBef>
              <a:buClr>
                <a:schemeClr val="accent2"/>
              </a:buClr>
              <a:buNone/>
            </a:pPr>
            <a:r>
              <a:rPr lang="en-US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4.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進一步說，所有的事實，都是</a:t>
            </a:r>
            <a:r>
              <a:rPr lang="zh-TW" altLang="en-US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詮釋「理論」的結果。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社會科學與自然科學的區別</a:t>
            </a:r>
            <a:endParaRPr lang="zh-TW" altLang="zh-TW" dirty="0" smtClean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28800"/>
            <a:ext cx="10972800" cy="45735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最主要的區別，就是社會科學哲學，不但遵循自然科學哲學中以「</a:t>
            </a: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解釋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」</a:t>
            </a:r>
            <a:r>
              <a:rPr lang="en-US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(explanation)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為要領的傳統，也接納詮釋學中以「</a:t>
            </a: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理解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」</a:t>
            </a:r>
            <a:r>
              <a:rPr lang="en-US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(understanding)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為標準的作法。</a:t>
            </a:r>
          </a:p>
          <a:p>
            <a:pPr>
              <a:defRPr/>
            </a:pP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這個同時涵蓋「解釋」概念與「理解」概念的方向，導致社會科學哲學的發展，造就出其自己的特色。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5DE57A-EBF5-4B6E-BC5C-F83C51E10338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社會科學依然是科學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社會科學哲學的探討，不同於自然科學哲學的探討，但所有科學學科，都是以探究</a:t>
            </a:r>
            <a:r>
              <a:rPr lang="zh-TW" altLang="en-US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經驗與科學理論之間的互動為主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E558BF-8D7A-4270-BF15-664327509419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社會科學依然是科學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在社會科學中，經驗資料不斷地迫使我們</a:t>
            </a:r>
            <a:r>
              <a:rPr lang="zh-TW" altLang="en-US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修正所採用的各種理論，而理論又主導與限制蒐集經驗資料的實驗，並形成方法論的指引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</a:p>
          <a:p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然而，誠如我們先前所述，社會科學的發展方向與自然科學發展方向，在哲學反思這個層面上，有方法論立場上的不同。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E558BF-8D7A-4270-BF15-664327509419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3465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理論與觀察之間的關係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1" indent="-468000" eaLnBrk="0" hangingPunct="0">
              <a:spcBef>
                <a:spcPts val="0"/>
              </a:spcBef>
              <a:buClr>
                <a:schemeClr val="accent2"/>
              </a:buClr>
              <a:buNone/>
            </a:pPr>
            <a:r>
              <a:rPr lang="zh-TW" altLang="en-US" sz="32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為什麼在「看」不到的情況下，這些偉大的科學家都認為地球不但在理論上是會運動的，而且所有包含日月星辰的天體都可以透過理論加以解釋的？</a:t>
            </a:r>
            <a:endParaRPr lang="en-US" altLang="zh-TW" sz="3200" dirty="0" smtClean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marL="0" lvl="1" indent="-468000" eaLnBrk="0" hangingPunct="0">
              <a:spcBef>
                <a:spcPts val="0"/>
              </a:spcBef>
              <a:buClr>
                <a:schemeClr val="accent2"/>
              </a:buClr>
              <a:buNone/>
            </a:pPr>
            <a:endParaRPr lang="zh-TW" altLang="en-US" sz="3200" dirty="0" smtClean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marL="0" lvl="1" indent="-468000" eaLnBrk="0" hangingPunct="0">
              <a:spcBef>
                <a:spcPts val="0"/>
              </a:spcBef>
              <a:buClr>
                <a:schemeClr val="accent2"/>
              </a:buClr>
              <a:buNone/>
            </a:pPr>
            <a:r>
              <a:rPr lang="zh-TW" altLang="en-US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為什麼牛頓可以用數學演繹而非觀察事實的方式，大幅度地提升科學的解釋能力？</a:t>
            </a:r>
            <a:endParaRPr lang="en-US" altLang="zh-TW" sz="3200" dirty="0" smtClean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marL="0" lvl="1" indent="-468000" eaLnBrk="0" hangingPunct="0">
              <a:spcBef>
                <a:spcPts val="0"/>
              </a:spcBef>
              <a:buClr>
                <a:schemeClr val="accent2"/>
              </a:buClr>
              <a:buNone/>
            </a:pPr>
            <a:endParaRPr lang="zh-TW" altLang="en-US" sz="3200" dirty="0" smtClean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marL="0" lvl="1" indent="-468000" eaLnBrk="0" hangingPunct="0">
              <a:spcBef>
                <a:spcPts val="0"/>
              </a:spcBef>
              <a:buClr>
                <a:schemeClr val="accent2"/>
              </a:buClr>
              <a:buNone/>
            </a:pPr>
            <a:r>
              <a:rPr lang="zh-TW" altLang="en-US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牛頓屬於理性主義者嗎？</a:t>
            </a:r>
          </a:p>
          <a:p>
            <a:pPr marL="0" lvl="1" indent="-468000" eaLnBrk="0" hangingPunct="0">
              <a:spcBef>
                <a:spcPts val="0"/>
              </a:spcBef>
              <a:buClr>
                <a:schemeClr val="accent2"/>
              </a:buClr>
              <a:buNone/>
            </a:pPr>
            <a:r>
              <a:rPr lang="zh-TW" altLang="en-US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理性主義者用「理論」來「解釋」世界嗎？</a:t>
            </a:r>
          </a:p>
          <a:p>
            <a:pPr marL="0" lvl="1" indent="-468000" eaLnBrk="0" hangingPunct="0">
              <a:spcBef>
                <a:spcPts val="0"/>
              </a:spcBef>
              <a:buClr>
                <a:schemeClr val="accent2"/>
              </a:buClr>
              <a:buNone/>
            </a:pPr>
            <a:r>
              <a:rPr lang="zh-TW" altLang="en-US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這是波普提出否證論的關鍵。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8C47C7-1B1A-413D-8312-ABAEFF96E5FB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522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277814"/>
            <a:ext cx="5486400" cy="1139825"/>
          </a:xfrm>
        </p:spPr>
        <p:txBody>
          <a:bodyPr/>
          <a:lstStyle/>
          <a:p>
            <a:r>
              <a:rPr kumimoji="0"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什麼是否證論？</a:t>
            </a:r>
          </a:p>
        </p:txBody>
      </p:sp>
      <p:sp>
        <p:nvSpPr>
          <p:cNvPr id="52231" name="Rectangle 3"/>
          <p:cNvSpPr txBox="1">
            <a:spLocks noChangeArrowheads="1"/>
          </p:cNvSpPr>
          <p:nvPr/>
        </p:nvSpPr>
        <p:spPr bwMode="auto">
          <a:xfrm>
            <a:off x="580492" y="1700808"/>
            <a:ext cx="11031016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0" hangingPunct="0">
              <a:lnSpc>
                <a:spcPct val="9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en-US" altLang="zh-TW" sz="3200" dirty="0">
                <a:ea typeface="微軟正黑體" pitchFamily="34" charset="-120"/>
              </a:rPr>
              <a:t>1.</a:t>
            </a:r>
            <a:r>
              <a:rPr lang="zh-TW" altLang="en-US" sz="3200" dirty="0">
                <a:ea typeface="微軟正黑體" pitchFamily="34" charset="-120"/>
              </a:rPr>
              <a:t>什麼是科學？什麼不是科學？</a:t>
            </a:r>
          </a:p>
          <a:p>
            <a:pPr marL="365125" indent="-255588" eaLnBrk="0" hangingPunct="0">
              <a:lnSpc>
                <a:spcPct val="9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zh-TW" altLang="en-US" sz="3200" dirty="0">
                <a:ea typeface="微軟正黑體" pitchFamily="34" charset="-120"/>
              </a:rPr>
              <a:t>波普：</a:t>
            </a:r>
            <a:r>
              <a:rPr lang="zh-TW" altLang="en-US" sz="3200" dirty="0">
                <a:solidFill>
                  <a:srgbClr val="FF0000"/>
                </a:solidFill>
                <a:ea typeface="微軟正黑體" pitchFamily="34" charset="-120"/>
              </a:rPr>
              <a:t>科學理論，就是能夠具有否證性的理論。</a:t>
            </a:r>
          </a:p>
          <a:p>
            <a:pPr marL="365125" indent="-255588" eaLnBrk="0" hangingPunct="0">
              <a:lnSpc>
                <a:spcPct val="9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zh-TW" altLang="en-US" sz="3200" dirty="0">
                <a:ea typeface="微軟正黑體" pitchFamily="34" charset="-120"/>
              </a:rPr>
              <a:t>如果一個理論拒絕被否定的可能性（例如「意識型態」），那麼這就不是科學的理論，而是信仰的理論。</a:t>
            </a:r>
          </a:p>
          <a:p>
            <a:pPr marL="365125" indent="-255588" eaLnBrk="0" hangingPunct="0">
              <a:lnSpc>
                <a:spcPct val="9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en-US" altLang="zh-TW" sz="3200" dirty="0">
                <a:ea typeface="微軟正黑體" pitchFamily="34" charset="-120"/>
              </a:rPr>
              <a:t>2.</a:t>
            </a:r>
            <a:r>
              <a:rPr lang="zh-TW" altLang="en-US" sz="3200" dirty="0">
                <a:ea typeface="微軟正黑體" pitchFamily="34" charset="-120"/>
              </a:rPr>
              <a:t>因此，否證性是一個理論成為科學的價值。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E73F538-C1BA-4670-8E98-786AE8C54DE1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1139825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波普與否證性</a:t>
            </a:r>
          </a:p>
        </p:txBody>
      </p:sp>
      <p:sp>
        <p:nvSpPr>
          <p:cNvPr id="54275" name="Rectangle 3"/>
          <p:cNvSpPr txBox="1">
            <a:spLocks noChangeArrowheads="1"/>
          </p:cNvSpPr>
          <p:nvPr/>
        </p:nvSpPr>
        <p:spPr bwMode="auto">
          <a:xfrm>
            <a:off x="551384" y="2057401"/>
            <a:ext cx="11031016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0" hangingPunct="0">
              <a:lnSpc>
                <a:spcPct val="90000"/>
              </a:lnSpc>
              <a:spcBef>
                <a:spcPts val="300"/>
              </a:spcBef>
              <a:buClr>
                <a:srgbClr val="A04DA3"/>
              </a:buClr>
            </a:pPr>
            <a:r>
              <a:rPr lang="en-US" altLang="zh-TW" sz="3200" dirty="0">
                <a:ea typeface="微軟正黑體" pitchFamily="34" charset="-120"/>
              </a:rPr>
              <a:t>3.</a:t>
            </a:r>
            <a:r>
              <a:rPr lang="zh-TW" altLang="en-US" sz="3200" dirty="0">
                <a:ea typeface="微軟正黑體" pitchFamily="34" charset="-120"/>
              </a:rPr>
              <a:t>波普：一個科學理論的價值，不是提供證實的例子，而是儘量對抗否證。</a:t>
            </a:r>
          </a:p>
          <a:p>
            <a:pPr marL="657225" lvl="1" indent="-246063" eaLnBrk="0" hangingPunct="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</a:pPr>
            <a:r>
              <a:rPr lang="zh-TW" altLang="en-US" sz="3200" dirty="0">
                <a:ea typeface="微軟正黑體" pitchFamily="34" charset="-120"/>
              </a:rPr>
              <a:t>例如，「天鵝是白色的」這句話的意義不是找出許多「白天鵝」，而是用一隻黑天鵝否證了這</a:t>
            </a:r>
            <a:r>
              <a:rPr lang="zh-TW" altLang="en-US" sz="3200" dirty="0">
                <a:solidFill>
                  <a:srgbClr val="FF0000"/>
                </a:solidFill>
                <a:ea typeface="微軟正黑體" pitchFamily="34" charset="-120"/>
              </a:rPr>
              <a:t>一句話。</a:t>
            </a:r>
          </a:p>
          <a:p>
            <a:pPr marL="365125" indent="-255588" eaLnBrk="0" hangingPunct="0">
              <a:lnSpc>
                <a:spcPct val="90000"/>
              </a:lnSpc>
              <a:spcBef>
                <a:spcPts val="300"/>
              </a:spcBef>
              <a:buClr>
                <a:srgbClr val="A04DA3"/>
              </a:buClr>
            </a:pPr>
            <a:r>
              <a:rPr lang="en-US" altLang="zh-TW" sz="3200" dirty="0">
                <a:ea typeface="微軟正黑體" pitchFamily="34" charset="-120"/>
              </a:rPr>
              <a:t>4.</a:t>
            </a:r>
            <a:r>
              <a:rPr lang="zh-TW" altLang="en-US" sz="3200" dirty="0">
                <a:ea typeface="微軟正黑體" pitchFamily="34" charset="-120"/>
              </a:rPr>
              <a:t>最重要的是，科學透過理論與理論之間的取代而成長；沒有獨立於理論之外的觀察。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科學在現代世界中的地位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68350" indent="-711200">
              <a:buNone/>
            </a:pPr>
            <a:r>
              <a:rPr lang="en-US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1.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一百年中，多位科學家</a:t>
            </a:r>
            <a:r>
              <a:rPr lang="zh-TW" altLang="en-US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：</a:t>
            </a:r>
            <a:endParaRPr lang="en-US" altLang="zh-TW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en-US" altLang="zh-TW" sz="3200" dirty="0" err="1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C.Darwin</a:t>
            </a:r>
            <a:r>
              <a:rPr lang="en-US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、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lang="en-US" altLang="zh-TW" sz="3200" dirty="0" err="1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K.Marx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、</a:t>
            </a:r>
            <a:r>
              <a:rPr lang="en-US" altLang="zh-TW" sz="3200" dirty="0" err="1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A.Einstein</a:t>
            </a:r>
            <a:r>
              <a:rPr lang="en-US" altLang="en-US" sz="3200" dirty="0" err="1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、</a:t>
            </a:r>
            <a:r>
              <a:rPr lang="en-US" altLang="zh-TW" sz="3200" dirty="0" err="1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S.Freud</a:t>
            </a:r>
            <a:r>
              <a:rPr lang="zh-TW" altLang="en-US" sz="32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他們以科學改變了世界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，以及</a:t>
            </a:r>
            <a:r>
              <a:rPr lang="zh-TW" altLang="en-US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人在這個世界中的地位。</a:t>
            </a:r>
          </a:p>
          <a:p>
            <a:pPr marL="768350" indent="-711200">
              <a:buNone/>
            </a:pPr>
            <a:r>
              <a:rPr lang="en-US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2.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科學是什麼？</a:t>
            </a: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為什麼她這麼成功？</a:t>
            </a:r>
          </a:p>
          <a:p>
            <a:pPr marL="768350" indent="-711200">
              <a:buNone/>
            </a:pPr>
            <a:r>
              <a:rPr lang="en-US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3.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科學為我們提供了什麼樣的知識？</a:t>
            </a:r>
          </a:p>
          <a:p>
            <a:pPr marL="768350" indent="-711200">
              <a:buNone/>
            </a:pPr>
            <a:r>
              <a:rPr lang="en-US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4.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真科學與偽科學之間可以區分嗎？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E73F538-C1BA-4670-8E98-786AE8C54DE1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1139825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波普與否證性</a:t>
            </a:r>
          </a:p>
        </p:txBody>
      </p:sp>
      <p:sp>
        <p:nvSpPr>
          <p:cNvPr id="54275" name="Rectangle 3"/>
          <p:cNvSpPr txBox="1">
            <a:spLocks noChangeArrowheads="1"/>
          </p:cNvSpPr>
          <p:nvPr/>
        </p:nvSpPr>
        <p:spPr bwMode="auto">
          <a:xfrm>
            <a:off x="551384" y="2057401"/>
            <a:ext cx="11031016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在這個觀點中，以波普為首的否證論者，要求「否證性」</a:t>
            </a:r>
            <a:r>
              <a:rPr lang="en-US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(falsification)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作為檢驗一個理論是否為科學理論的基本條件，甚至因此而認為佛洛依德的心理分析理論、馬克斯的經濟學、以及功能社會理論，都不應當視作科學理論。</a:t>
            </a:r>
          </a:p>
          <a:p>
            <a:r>
              <a:rPr lang="zh-TW" altLang="en-US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科學與非科學之間的區分是什麼呀？</a:t>
            </a:r>
          </a:p>
        </p:txBody>
      </p:sp>
    </p:spTree>
    <p:extLst>
      <p:ext uri="{BB962C8B-B14F-4D97-AF65-F5344CB8AC3E}">
        <p14:creationId xmlns:p14="http://schemas.microsoft.com/office/powerpoint/2010/main" val="40791027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B9DD5EC-3E7A-40BF-AAF5-9DECE526D1FF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77814"/>
            <a:ext cx="8153400" cy="941387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五、 孔恩與科學革命理論</a:t>
            </a:r>
          </a:p>
        </p:txBody>
      </p:sp>
      <p:sp>
        <p:nvSpPr>
          <p:cNvPr id="56323" name="Rectangle 3"/>
          <p:cNvSpPr txBox="1">
            <a:spLocks noChangeArrowheads="1"/>
          </p:cNvSpPr>
          <p:nvPr/>
        </p:nvSpPr>
        <p:spPr bwMode="auto">
          <a:xfrm>
            <a:off x="551384" y="1295400"/>
            <a:ext cx="11031016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0" hangingPunct="0">
              <a:lnSpc>
                <a:spcPct val="8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zh-TW" altLang="en-US" sz="3200" dirty="0">
                <a:ea typeface="微軟正黑體" pitchFamily="34" charset="-120"/>
              </a:rPr>
              <a:t>科學的成長以理論為主，但是理論的解釋範圍是以什麼為限？</a:t>
            </a:r>
          </a:p>
          <a:p>
            <a:pPr marL="365125" indent="-255588" eaLnBrk="0" hangingPunct="0">
              <a:lnSpc>
                <a:spcPct val="8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zh-TW" altLang="en-US" sz="3200" dirty="0">
                <a:ea typeface="微軟正黑體" pitchFamily="34" charset="-120"/>
              </a:rPr>
              <a:t>波普認為，雖然理論擁有自己的解釋範圍（例如「所有天鵝是白色的」，因此「白色的天鵝」就是這句話的證實案例），但是在經驗中依然可以找到使得整個理論被否證的案例（例如在澳大利亞發現了「黑天鵝」）。</a:t>
            </a:r>
          </a:p>
          <a:p>
            <a:pPr marL="365125" indent="-255588" eaLnBrk="0" hangingPunct="0">
              <a:lnSpc>
                <a:spcPct val="8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zh-TW" altLang="en-US" sz="3200" dirty="0">
                <a:ea typeface="微軟正黑體" pitchFamily="34" charset="-120"/>
              </a:rPr>
              <a:t>孔恩的科學革命理論則認為，</a:t>
            </a:r>
            <a:r>
              <a:rPr lang="zh-TW" altLang="en-US" sz="3200" dirty="0">
                <a:solidFill>
                  <a:srgbClr val="FF0000"/>
                </a:solidFill>
                <a:ea typeface="微軟正黑體" pitchFamily="34" charset="-120"/>
              </a:rPr>
              <a:t>理論決定了經驗內容。因此理論之外，沒有足以判斷理論為真或為假的經驗內容</a:t>
            </a:r>
            <a:r>
              <a:rPr lang="zh-TW" altLang="en-US" sz="3200" dirty="0">
                <a:ea typeface="微軟正黑體" pitchFamily="34" charset="-120"/>
              </a:rPr>
              <a:t>。</a:t>
            </a:r>
          </a:p>
          <a:p>
            <a:pPr marL="365125" indent="-255588" eaLnBrk="0" hangingPunct="0">
              <a:lnSpc>
                <a:spcPct val="8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endParaRPr lang="zh-TW" altLang="en-US" sz="3200" dirty="0">
              <a:ea typeface="微軟正黑體" pitchFamily="34" charset="-120"/>
            </a:endParaRPr>
          </a:p>
          <a:p>
            <a:pPr marL="365125" indent="-255588" eaLnBrk="0" hangingPunct="0">
              <a:lnSpc>
                <a:spcPct val="8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zh-TW" altLang="en-US" sz="4000" u="sng" dirty="0">
                <a:ea typeface="微軟正黑體" pitchFamily="34" charset="-120"/>
              </a:rPr>
              <a:t>波普與與孔恩有根本的差別。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89142F0-9454-4B8A-B974-11D949955AFA}" type="slidenum">
              <a:rPr lang="en-US" altLang="zh-TW"/>
              <a:pPr/>
              <a:t>22</a:t>
            </a:fld>
            <a:endParaRPr lang="en-US" altLang="zh-TW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23392" y="1371601"/>
            <a:ext cx="10959008" cy="475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zh-TW" altLang="en-US" sz="3200" dirty="0">
                <a:ea typeface="微軟正黑體" pitchFamily="34" charset="-120"/>
              </a:rPr>
              <a:t>科學的成長以理論為主，</a:t>
            </a:r>
            <a:r>
              <a:rPr lang="zh-TW" altLang="en-US" sz="3200" dirty="0">
                <a:solidFill>
                  <a:srgbClr val="FF0000"/>
                </a:solidFill>
                <a:ea typeface="微軟正黑體" pitchFamily="34" charset="-120"/>
              </a:rPr>
              <a:t>但是理論的解釋範圍是以什麼為限？</a:t>
            </a:r>
          </a:p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zh-TW" altLang="en-US" sz="3200" dirty="0">
                <a:ea typeface="微軟正黑體" pitchFamily="34" charset="-120"/>
              </a:rPr>
              <a:t>孔恩認為，接受一個科學理論，就像是接受一個決定世界為何的典範。</a:t>
            </a:r>
          </a:p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zh-TW" altLang="en-US" sz="3200" dirty="0">
                <a:ea typeface="微軟正黑體" pitchFamily="34" charset="-120"/>
              </a:rPr>
              <a:t>當世界受到理論定義時，科學家面對的科學對象就是這個定義的結果。</a:t>
            </a:r>
          </a:p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zh-TW" altLang="en-US" sz="3200" dirty="0">
                <a:solidFill>
                  <a:srgbClr val="FF0000"/>
                </a:solidFill>
                <a:ea typeface="微軟正黑體" pitchFamily="34" charset="-120"/>
              </a:rPr>
              <a:t>因此，對於理論的選擇，就像是「世界的選擇」一般</a:t>
            </a:r>
            <a:r>
              <a:rPr lang="zh-TW" altLang="en-US" sz="3200" dirty="0">
                <a:ea typeface="微軟正黑體" pitchFamily="34" charset="-120"/>
              </a:rPr>
              <a:t>。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057400" y="277814"/>
            <a:ext cx="8153400" cy="941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五、 孔恩與科學革命理論</a:t>
            </a:r>
            <a:endParaRPr lang="zh-TW" altLang="en-US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7A20E9-D224-4DE5-BEAF-AA5C835303BE}" type="slidenum">
              <a:rPr lang="en-US" altLang="zh-TW"/>
              <a:pPr/>
              <a:t>23</a:t>
            </a:fld>
            <a:endParaRPr lang="en-US" altLang="zh-TW"/>
          </a:p>
        </p:txBody>
      </p:sp>
      <p:sp>
        <p:nvSpPr>
          <p:cNvPr id="60419" name="Rectangle 3"/>
          <p:cNvSpPr txBox="1">
            <a:spLocks noChangeArrowheads="1"/>
          </p:cNvSpPr>
          <p:nvPr/>
        </p:nvSpPr>
        <p:spPr bwMode="auto">
          <a:xfrm>
            <a:off x="623392" y="1703389"/>
            <a:ext cx="10959008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0" hangingPunct="0">
              <a:lnSpc>
                <a:spcPct val="9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結果是：</a:t>
            </a:r>
          </a:p>
          <a:p>
            <a:pPr marL="365125" indent="-255588" eaLnBrk="0" hangingPunct="0">
              <a:lnSpc>
                <a:spcPct val="9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科學發展並非以緩慢，穩定，直線累積的方式來進步。</a:t>
            </a:r>
          </a:p>
          <a:p>
            <a:pPr marL="365125" indent="-255588" eaLnBrk="0" hangingPunct="0">
              <a:lnSpc>
                <a:spcPct val="9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歷史證據呈現，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科學的發展是崎嶇的過程，其中長期平靜、穩定的發展（正常科學）被短暫且劇烈變化的階段（科學革命）所打斷。</a:t>
            </a:r>
          </a:p>
          <a:p>
            <a:pPr marL="365125" indent="-255588" eaLnBrk="0" hangingPunct="0">
              <a:lnSpc>
                <a:spcPct val="9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在革命的前後時間內，整個科學社群所接受的世界顯然</a:t>
            </a:r>
            <a:r>
              <a:rPr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轉化（</a:t>
            </a:r>
            <a:r>
              <a:rPr lang="en-US" altLang="zh-TW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transformed</a:t>
            </a:r>
            <a:r>
              <a:rPr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）了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。</a:t>
            </a:r>
            <a:endParaRPr lang="en-US" altLang="zh-TW" sz="3200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77814"/>
            <a:ext cx="8153400" cy="941387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五、 孔恩與科學革命理論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CBF2B7B-591C-4D1A-9C52-B0C9ABA5CA69}" type="slidenum">
              <a:rPr lang="en-US" altLang="zh-TW"/>
              <a:pPr/>
              <a:t>24</a:t>
            </a:fld>
            <a:endParaRPr lang="en-US" altLang="zh-TW"/>
          </a:p>
        </p:txBody>
      </p:sp>
      <p:sp>
        <p:nvSpPr>
          <p:cNvPr id="62469" name="Rectangle 3"/>
          <p:cNvSpPr txBox="1">
            <a:spLocks noChangeArrowheads="1"/>
          </p:cNvSpPr>
          <p:nvPr/>
        </p:nvSpPr>
        <p:spPr bwMode="auto">
          <a:xfrm>
            <a:off x="623392" y="1600201"/>
            <a:ext cx="10959008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孔恩挑戰了兩項傳統科學認定：</a:t>
            </a:r>
          </a:p>
          <a:p>
            <a:pPr marL="657225" lvl="1" indent="-246063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</a:pPr>
            <a:r>
              <a:rPr lang="en-US" altLang="zh-TW" sz="3200" u="sng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1.</a:t>
            </a:r>
            <a:r>
              <a:rPr lang="zh-TW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科學是累積的</a:t>
            </a:r>
            <a:r>
              <a:rPr lang="zh-TW" altLang="en-US" sz="32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。</a:t>
            </a:r>
            <a:endParaRPr lang="en-US" altLang="zh-TW" sz="3200" u="sng" dirty="0" smtClean="0">
              <a:solidFill>
                <a:srgbClr val="FF0000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marL="657225" lvl="1" indent="-246063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</a:pPr>
            <a:endParaRPr lang="zh-TW" altLang="en-US" sz="3200" u="sng" dirty="0">
              <a:solidFill>
                <a:srgbClr val="FF0000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marL="657225" lvl="1" indent="-246063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</a:pPr>
            <a:r>
              <a:rPr lang="en-US" altLang="zh-TW" sz="3200" u="sng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2.</a:t>
            </a:r>
            <a:r>
              <a:rPr lang="zh-TW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科學是進步的。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77814"/>
            <a:ext cx="8153400" cy="941387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五、 孔恩與科學革命理論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CBF2B7B-591C-4D1A-9C52-B0C9ABA5CA69}" type="slidenum">
              <a:rPr lang="en-US" altLang="zh-TW"/>
              <a:pPr/>
              <a:t>25</a:t>
            </a:fld>
            <a:endParaRPr lang="en-US" altLang="zh-TW"/>
          </a:p>
        </p:txBody>
      </p:sp>
      <p:sp>
        <p:nvSpPr>
          <p:cNvPr id="62469" name="Rectangle 3"/>
          <p:cNvSpPr txBox="1">
            <a:spLocks noChangeArrowheads="1"/>
          </p:cNvSpPr>
          <p:nvPr/>
        </p:nvSpPr>
        <p:spPr bwMode="auto">
          <a:xfrm>
            <a:off x="623392" y="1600201"/>
            <a:ext cx="10959008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0" hangingPunct="0">
              <a:lnSpc>
                <a:spcPct val="9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zh-TW" altLang="en-US" sz="3200" dirty="0">
                <a:ea typeface="微軟正黑體" pitchFamily="34" charset="-120"/>
              </a:rPr>
              <a:t>孔恩拒絕了科學處於不斷進步以及範圍不斷擴張的傳統觀點。</a:t>
            </a:r>
          </a:p>
          <a:p>
            <a:pPr marL="365125" indent="-255588" eaLnBrk="0" hangingPunct="0">
              <a:lnSpc>
                <a:spcPct val="9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zh-TW" altLang="en-US" sz="3200" dirty="0">
                <a:ea typeface="微軟正黑體" pitchFamily="34" charset="-120"/>
              </a:rPr>
              <a:t>孔恩反而論證說，</a:t>
            </a:r>
            <a:r>
              <a:rPr lang="zh-TW" altLang="en-US" sz="3200" dirty="0">
                <a:solidFill>
                  <a:srgbClr val="FF0000"/>
                </a:solidFill>
                <a:ea typeface="微軟正黑體" pitchFamily="34" charset="-120"/>
              </a:rPr>
              <a:t>科學是透過一連串的革命來改變，在這些革命中，典範的舊有形象失去了原有的力量而將原有的地位轉交給新的典範</a:t>
            </a:r>
            <a:r>
              <a:rPr lang="zh-TW" altLang="en-US" sz="3200" dirty="0">
                <a:ea typeface="微軟正黑體" pitchFamily="34" charset="-120"/>
              </a:rPr>
              <a:t>。</a:t>
            </a:r>
          </a:p>
          <a:p>
            <a:pPr marL="365125" indent="-255588" eaLnBrk="0" hangingPunct="0">
              <a:lnSpc>
                <a:spcPct val="9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zh-TW" altLang="en-US" sz="3200" dirty="0">
                <a:ea typeface="微軟正黑體" pitchFamily="34" charset="-120"/>
              </a:rPr>
              <a:t>從孔恩的觀點中顯示，科學不是一個依照線性發展而進步的領域，因為從舊的典範改變到新的典範的轉變是如此的巨大，使得它們彼此之間缺乏一個共同的基礎，也使得我們對於前後典範之間完全無從比較。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77814"/>
            <a:ext cx="8153400" cy="941387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五、 孔恩與科學革命理論</a:t>
            </a:r>
          </a:p>
        </p:txBody>
      </p:sp>
    </p:spTree>
    <p:extLst>
      <p:ext uri="{BB962C8B-B14F-4D97-AF65-F5344CB8AC3E}">
        <p14:creationId xmlns:p14="http://schemas.microsoft.com/office/powerpoint/2010/main" val="12185395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D687F7E-E1A9-4E5E-8138-1BB7FF42764B}" type="slidenum">
              <a:rPr lang="en-US" altLang="zh-TW"/>
              <a:pPr/>
              <a:t>26</a:t>
            </a:fld>
            <a:endParaRPr lang="en-US" altLang="zh-TW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六、權力與科學發展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56793"/>
            <a:ext cx="10972800" cy="48355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kumimoji="0"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孔恩的科學哲學對於科學本質所提出的結論是：</a:t>
            </a:r>
          </a:p>
          <a:p>
            <a:pPr>
              <a:lnSpc>
                <a:spcPct val="90000"/>
              </a:lnSpc>
            </a:pPr>
            <a:r>
              <a:rPr kumimoji="0" lang="zh-TW" altLang="en-US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科學如同一個社會組織（科學社群）。</a:t>
            </a:r>
          </a:p>
          <a:p>
            <a:pPr>
              <a:lnSpc>
                <a:spcPct val="90000"/>
              </a:lnSpc>
            </a:pPr>
            <a:r>
              <a:rPr kumimoji="0"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孔恩在科學哲學之中最突出的貢獻是，讓許多人承認，科學中的實踐行為，也是社會組織下的產物。</a:t>
            </a:r>
          </a:p>
          <a:p>
            <a:pPr>
              <a:lnSpc>
                <a:spcPct val="90000"/>
              </a:lnSpc>
            </a:pPr>
            <a:r>
              <a:rPr kumimoji="0"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科學實驗受理論假設引導，然後檢驗這個理論假設，再觀察，確證這個假設。</a:t>
            </a:r>
          </a:p>
          <a:p>
            <a:pPr>
              <a:lnSpc>
                <a:spcPct val="90000"/>
              </a:lnSpc>
            </a:pPr>
            <a:r>
              <a:rPr kumimoji="0"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例如，找尋靠近水星的</a:t>
            </a:r>
            <a:r>
              <a:rPr kumimoji="0" lang="en-US" altLang="zh-TW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Vulcan</a:t>
            </a:r>
            <a:r>
              <a:rPr kumimoji="0"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行星的過程。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D2EA0E3-9089-4357-9B0B-558D725DE822}" type="slidenum">
              <a:rPr lang="en-US" altLang="zh-TW"/>
              <a:pPr/>
              <a:t>27</a:t>
            </a:fld>
            <a:endParaRPr lang="en-US" altLang="zh-TW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六、權力與科學發展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kumimoji="0" lang="en-US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1.</a:t>
            </a:r>
            <a:r>
              <a:rPr kumimoji="0"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在典範中，問題是受定義的；</a:t>
            </a:r>
          </a:p>
          <a:p>
            <a:pPr>
              <a:lnSpc>
                <a:spcPct val="90000"/>
              </a:lnSpc>
            </a:pPr>
            <a:r>
              <a:rPr kumimoji="0" lang="en-US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2.</a:t>
            </a:r>
            <a:r>
              <a:rPr kumimoji="0"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在典範中，事實是受定義的；</a:t>
            </a:r>
          </a:p>
          <a:p>
            <a:pPr>
              <a:lnSpc>
                <a:spcPct val="90000"/>
              </a:lnSpc>
            </a:pPr>
            <a:r>
              <a:rPr kumimoji="0" lang="en-US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3.</a:t>
            </a:r>
            <a:r>
              <a:rPr kumimoji="0"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在典範中，解答是受定義的。</a:t>
            </a:r>
          </a:p>
          <a:p>
            <a:pPr>
              <a:lnSpc>
                <a:spcPct val="90000"/>
              </a:lnSpc>
            </a:pPr>
            <a:r>
              <a:rPr kumimoji="0"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因此，所有的對象均面對典範轉變的可能幸。</a:t>
            </a:r>
          </a:p>
          <a:p>
            <a:pPr>
              <a:lnSpc>
                <a:spcPct val="90000"/>
              </a:lnSpc>
            </a:pPr>
            <a:r>
              <a:rPr kumimoji="0" lang="zh-TW" altLang="en-US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科學基本上也是社會約定的。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哲學批判：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哲學批判的主要對象是科學哲學所發展出來的實證論。</a:t>
            </a:r>
          </a:p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實證論者因為無法提供一個清晰與明確的檢證性原則，所以逐漸失去主導科學定義的權威。連帶也使得原先在社會科學中，強調經驗證實性的立場因而鬆動；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但並沒有在社會科學領域中導致立即的方法論轉變。 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DE1017-5015-4246-93A5-7889A2125512}" type="slidenum">
              <a:rPr lang="en-US" altLang="zh-TW"/>
              <a:pPr>
                <a:defRPr/>
              </a:pPr>
              <a:t>28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哲學批判：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誠如我們先前在有關「意向性」與「行為意義」之間的關連所做的說明一般，二十世紀後半葉的社會科學發展已經完全籠罩在如何證成；所有有關常識、歷史、文化、政治、社會的「</a:t>
            </a: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意向性解釋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」</a:t>
            </a:r>
            <a:r>
              <a:rPr lang="en-US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(intentional explanations)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都是</a:t>
            </a: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正確的「因果解釋」</a:t>
            </a:r>
            <a:r>
              <a:rPr lang="en-US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(Causal explanations)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DE1017-5015-4246-93A5-7889A2125512}" type="slidenum">
              <a:rPr lang="en-US" altLang="zh-TW"/>
              <a:pPr>
                <a:defRPr/>
              </a:pPr>
              <a:t>29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8592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科學發展中一個影響人類的爭議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68400" lvl="1" indent="-711200">
              <a:lnSpc>
                <a:spcPct val="80000"/>
              </a:lnSpc>
              <a:buNone/>
            </a:pPr>
            <a:r>
              <a:rPr lang="zh-TW" altLang="en-US" sz="3200" u="sng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到底是太陽繞著地球轉，還是地球繞著太陽轉</a:t>
            </a:r>
            <a:r>
              <a:rPr lang="zh-TW" altLang="en-US" sz="3200" u="sng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？</a:t>
            </a:r>
          </a:p>
          <a:p>
            <a:pPr marL="812800" indent="-812800"/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這是一個「宇宙轉變」的問題。有三個系統：</a:t>
            </a:r>
          </a:p>
          <a:p>
            <a:pPr marL="812800" indent="-812800"/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A. </a:t>
            </a:r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亞里斯多德</a:t>
            </a: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-</a:t>
            </a:r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托勒密系統（地球是宇宙中心）。</a:t>
            </a:r>
          </a:p>
          <a:p>
            <a:pPr marL="812800" indent="-812800"/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B. </a:t>
            </a:r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哥白尼系統（地球只是一顆行星）。</a:t>
            </a:r>
          </a:p>
          <a:p>
            <a:pPr marL="812800" indent="-812800"/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C. </a:t>
            </a:r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第谷系統</a:t>
            </a: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en-US" altLang="zh-TW" dirty="0" err="1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T.Braho</a:t>
            </a: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) </a:t>
            </a:r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（地球是宇宙中心，但行星都繞著太陽轉）。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哲學批判：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贊成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社會科學研究以自然科學原則為依歸的「自然主義者」認為，它們的確是「因果的」，因為社會科學的基本預設立場，就在於針對社會行為提供「因果解釋」。</a:t>
            </a:r>
          </a:p>
          <a:p>
            <a:r>
              <a:rPr lang="zh-TW" altLang="en-US" u="sng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換而言之，不是「沒有」因果，而是尚未發現「因果」。</a:t>
            </a:r>
            <a:endParaRPr lang="en-US" altLang="zh-TW" u="sng" dirty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這個「預設立場」，受到哲學家的批判。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DE1017-5015-4246-93A5-7889A2125512}" type="slidenum">
              <a:rPr lang="en-US" altLang="zh-TW"/>
              <a:pPr>
                <a:defRPr/>
              </a:pPr>
              <a:t>30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9386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哲學批判：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在心靈的「意向狀態」</a:t>
            </a:r>
            <a:r>
              <a:rPr lang="en-US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(intentional states)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與形之於外的「意向行動」</a:t>
            </a:r>
            <a:r>
              <a:rPr lang="en-US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(intentional actions)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彼此之間處在「邏輯連接」</a:t>
            </a:r>
            <a:r>
              <a:rPr lang="en-US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(logical connection)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的關係中，所以如果要解釋「意向狀態」與「意向行動」為「因果關係」時，那麼我們必須面對一個新的問題：</a:t>
            </a:r>
            <a:endParaRPr lang="en-US" altLang="zh-TW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>
              <a:defRPr/>
            </a:pP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如何「解釋」這個「因果關係」與原先的「邏輯連接」之間，擁有「因果關係」？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DE1017-5015-4246-93A5-7889A2125512}" type="slidenum">
              <a:rPr lang="en-US" altLang="zh-TW"/>
              <a:pPr>
                <a:defRPr/>
              </a:pPr>
              <a:t>31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322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哲學批判：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換言之，我們除了觀察「意向狀態」與「意向行動」之間連接在一起的「邏輯關係」之外，</a:t>
            </a:r>
          </a:p>
          <a:p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如何能從「內部觀點」</a:t>
            </a:r>
            <a:r>
              <a:rPr lang="en-US" altLang="zh-TW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(an internal viewpoint)</a:t>
            </a: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，解釋它們二者之間連結在一起的「必然因果性」</a:t>
            </a:r>
            <a:r>
              <a:rPr lang="en-US" altLang="zh-TW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(the necessary causality)</a:t>
            </a: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呢？ 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DE1017-5015-4246-93A5-7889A2125512}" type="slidenum">
              <a:rPr lang="en-US" altLang="zh-TW"/>
              <a:pPr>
                <a:defRPr/>
              </a:pPr>
              <a:t>32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050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哲學批判：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例如說，我觀察到一些吃素的行為，立即假設從事這樣行為人的「意向狀態」為「不殺生」，而這個「不殺生」的「意向狀態」，就是導致「不吃葷」行為的原因。</a:t>
            </a:r>
            <a:endParaRPr lang="en-US" altLang="zh-TW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所以，</a:t>
            </a: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我在「不吃葷」與「不殺生」之間，建立了一個因果關係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，確認一切「不吃葷」行為，皆毫無疑問地肇因於「不殺生」這個「意向」。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DE1017-5015-4246-93A5-7889A2125512}" type="slidenum">
              <a:rPr lang="en-US" altLang="zh-TW"/>
              <a:pPr>
                <a:defRPr/>
              </a:pPr>
              <a:t>33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586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哲學批判：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當然，這個假設是很荒唐的，因為從這個例子中，我們可以發現兩方面的錯誤：</a:t>
            </a:r>
            <a:endParaRPr lang="en-US" altLang="zh-TW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首先，「吃素」的</a:t>
            </a: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原因很多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，未必與宗教戒律中的「不殺生」有關，其他諸如「減肥」、「愛護動物」、「天性」等皆有相關性。</a:t>
            </a:r>
            <a:endParaRPr lang="en-US" altLang="zh-TW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其次，要說「不殺生」與「不吃葷」之間有必然的因果關係，係一</a:t>
            </a: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特定文化（案指佛教）下的產物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，卻非本然具有因果關係之關連。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DE1017-5015-4246-93A5-7889A2125512}" type="slidenum">
              <a:rPr lang="en-US" altLang="zh-TW"/>
              <a:pPr>
                <a:defRPr/>
              </a:pPr>
              <a:t>34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570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哲學批判：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硬要指認它們之間具有「因果關係」，只會造成強視某一文化為「真理」的獨斷結果。</a:t>
            </a:r>
            <a:endParaRPr lang="en-US" altLang="zh-TW" dirty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最後，經驗中察覺出來的內容，往往不是如字詞（例如「吃素」、「不殺生」、「不吃葷」）如此這般明確地表達出來。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DE1017-5015-4246-93A5-7889A2125512}" type="slidenum">
              <a:rPr lang="en-US" altLang="zh-TW"/>
              <a:pPr>
                <a:defRPr/>
              </a:pPr>
              <a:t>35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2725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十七世紀時有關科學的各種問題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US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A.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誰對？誰錯？靠誰決定？</a:t>
            </a:r>
            <a:r>
              <a:rPr lang="zh-TW" altLang="en-US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權力？真理？</a:t>
            </a:r>
          </a:p>
          <a:p>
            <a:pPr lvl="1">
              <a:buNone/>
            </a:pPr>
            <a:r>
              <a:rPr lang="en-US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B. 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科學方法作為調查真理的「工具」。</a:t>
            </a:r>
          </a:p>
          <a:p>
            <a:pPr lvl="1">
              <a:buNone/>
            </a:pPr>
            <a:r>
              <a:rPr lang="en-US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C. 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科學方法必須依附科學事實。</a:t>
            </a:r>
          </a:p>
          <a:p>
            <a:pPr lvl="1">
              <a:buNone/>
            </a:pPr>
            <a:r>
              <a:rPr lang="en-US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D. 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科學方法以觀察為出發點。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科學的經驗論</a:t>
            </a:r>
          </a:p>
        </p:txBody>
      </p:sp>
      <p:sp>
        <p:nvSpPr>
          <p:cNvPr id="4099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zh-TW" altLang="en-US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我們只能透過</a:t>
            </a:r>
            <a:r>
              <a:rPr lang="zh-TW" altLang="en-US" sz="32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感官知覺，認知事物的表象</a:t>
            </a:r>
            <a:r>
              <a:rPr lang="zh-TW" altLang="en-US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感官知覺的認知，用語言表達出經驗，結果就是</a:t>
            </a:r>
            <a:r>
              <a:rPr lang="zh-TW" altLang="en-US" sz="32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現象</a:t>
            </a:r>
            <a:r>
              <a:rPr lang="zh-TW" altLang="en-US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科學調查的研究工作，就是就是蒐集經驗資料，</a:t>
            </a:r>
            <a:r>
              <a:rPr lang="zh-TW" altLang="en-US" sz="32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表述</a:t>
            </a:r>
            <a:r>
              <a:rPr lang="zh-TW" altLang="en-US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成為各式各樣的現象。</a:t>
            </a:r>
            <a:endParaRPr lang="en-US" altLang="zh-TW" sz="3200" dirty="0" smtClean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32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這個過程，就是科學研究的過程。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89519A-AE77-4EDC-8438-18A99EBE6955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什麼是經驗論？</a:t>
            </a:r>
          </a:p>
        </p:txBody>
      </p:sp>
      <p:sp>
        <p:nvSpPr>
          <p:cNvPr id="5123" name="內容版面配置區 6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經驗研究從單一觀察開始，經由</a:t>
            </a:r>
            <a:r>
              <a:rPr lang="zh-TW" altLang="en-US" sz="32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歸納法的應用，得到普遍法則，用語句寫出來</a:t>
            </a:r>
            <a:r>
              <a:rPr lang="zh-TW" altLang="en-US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，直到我們確定經驗的內容為何。 </a:t>
            </a:r>
            <a:r>
              <a:rPr lang="zh-TW" altLang="en-US" sz="3200" u="sng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經驗使我們可以假設式地宣稱自然所包含的原則，而這個</a:t>
            </a:r>
            <a:r>
              <a:rPr lang="zh-TW" altLang="en-US" sz="3200" u="sng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假設的原則也不斷地受到經驗進一步的檢驗</a:t>
            </a:r>
            <a:r>
              <a:rPr lang="zh-TW" altLang="en-US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7D175-02C0-4BA3-B9D8-DA0C39FE45BB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經驗論作為科學方法論的起源</a:t>
            </a:r>
          </a:p>
        </p:txBody>
      </p:sp>
      <p:sp>
        <p:nvSpPr>
          <p:cNvPr id="6147" name="內容版面配置區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對於經驗法則的研究，</a:t>
            </a: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既是建構的，也是批判的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r>
              <a:rPr lang="en-US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建構的部分是指，大膽地提出那些法則，為的是要能夠，論證理論成為真理。</a:t>
            </a:r>
            <a:endParaRPr lang="en-US" altLang="zh-TW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批判的部分是指，不斷地質疑這些法則，為的是要能夠進一步發覺真理。</a:t>
            </a:r>
            <a:endParaRPr lang="en-US" altLang="zh-TW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D46B0E-0619-44E4-B85E-1EE5B121F6D2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經驗論作為科學方法論的起源</a:t>
            </a:r>
          </a:p>
        </p:txBody>
      </p:sp>
      <p:sp>
        <p:nvSpPr>
          <p:cNvPr id="7171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所以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，經驗論作為實證論的基礎，其主要的方法論意義</a:t>
            </a:r>
            <a:r>
              <a:rPr lang="zh-TW" altLang="en-US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，在於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不斷地透過</a:t>
            </a: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建構與批判，追求知識的進步。</a:t>
            </a:r>
          </a:p>
          <a:p>
            <a:pPr eaLnBrk="1" hangingPunct="1">
              <a:buFontTx/>
              <a:buNone/>
            </a:pP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所有的科學哲學或科學方法論，都是這個立場。</a:t>
            </a:r>
          </a:p>
          <a:p>
            <a:pPr eaLnBrk="1" hangingPunct="1">
              <a:buFontTx/>
              <a:buNone/>
            </a:pP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問題在於「真實」的訴求！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2653E9-51FF-40ED-8A8C-C7BE3B664BCB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培根以觀察熱為例，說明他的方法</a:t>
            </a:r>
            <a:endParaRPr lang="zh-TW" altLang="en-US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A.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自然界中有各種集合性的現象，例如熱、輕、白、重</a:t>
            </a:r>
            <a:r>
              <a:rPr lang="zh-TW" altLang="en-US" sz="32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、</a:t>
            </a:r>
            <a:endParaRPr lang="en-US" altLang="zh-TW" sz="32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zh-TW" altLang="en-US" sz="32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硬，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培根稱之為形式。</a:t>
            </a:r>
          </a:p>
          <a:p>
            <a:pPr marL="457200" lvl="1" indent="0">
              <a:buNone/>
            </a:pPr>
            <a:r>
              <a:rPr lang="en-US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B.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這些形式代表某種現象的共通部分。</a:t>
            </a:r>
          </a:p>
          <a:p>
            <a:pPr marL="457200" lvl="1" indent="0">
              <a:buNone/>
            </a:pPr>
            <a:r>
              <a:rPr lang="en-US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C.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一旦探討某一現象（例如「熱」）</a:t>
            </a:r>
            <a:r>
              <a:rPr lang="zh-TW" altLang="en-US" sz="32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</a:t>
            </a:r>
            <a:endParaRPr lang="en-US" altLang="zh-TW" sz="32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lvl="1">
              <a:buNone/>
            </a:pPr>
            <a:endParaRPr lang="en-US" altLang="zh-TW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lvl="1">
              <a:buNone/>
            </a:pP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我們必須先進行個例的蒐集，並加以觀察。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1606</TotalTime>
  <Words>2685</Words>
  <Application>Microsoft Office PowerPoint</Application>
  <PresentationFormat>寬螢幕</PresentationFormat>
  <Paragraphs>209</Paragraphs>
  <Slides>35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35</vt:i4>
      </vt:variant>
    </vt:vector>
  </HeadingPairs>
  <TitlesOfParts>
    <vt:vector size="44" baseType="lpstr">
      <vt:lpstr>微軟正黑體</vt:lpstr>
      <vt:lpstr>新細明體</vt:lpstr>
      <vt:lpstr>Arial</vt:lpstr>
      <vt:lpstr>Calibri</vt:lpstr>
      <vt:lpstr>Georgia</vt:lpstr>
      <vt:lpstr>Tahoma</vt:lpstr>
      <vt:lpstr>Times New Roman</vt:lpstr>
      <vt:lpstr>Wingdings</vt:lpstr>
      <vt:lpstr>Office 佈景主題</vt:lpstr>
      <vt:lpstr>活用哲學 科學哲學：為什麼科學是現代知識典範？</vt:lpstr>
      <vt:lpstr>科學在現代世界中的地位</vt:lpstr>
      <vt:lpstr>科學發展中一個影響人類的爭議</vt:lpstr>
      <vt:lpstr>十七世紀時有關科學的各種問題</vt:lpstr>
      <vt:lpstr>科學的經驗論</vt:lpstr>
      <vt:lpstr>什麼是經驗論？</vt:lpstr>
      <vt:lpstr>經驗論作為科學方法論的起源</vt:lpstr>
      <vt:lpstr>經驗論作為科學方法論的起源</vt:lpstr>
      <vt:lpstr>培根以觀察熱為例，說明他的方法</vt:lpstr>
      <vt:lpstr>培根以觀察熱為例，說明他的方法</vt:lpstr>
      <vt:lpstr>培根以觀察熱為例，說明他的方法</vt:lpstr>
      <vt:lpstr>科學哲學的傳統認知</vt:lpstr>
      <vt:lpstr>科學哲學的認知轉換</vt:lpstr>
      <vt:lpstr>社會科學與自然科學的區別</vt:lpstr>
      <vt:lpstr>社會科學依然是科學</vt:lpstr>
      <vt:lpstr>社會科學依然是科學</vt:lpstr>
      <vt:lpstr>理論與觀察之間的關係</vt:lpstr>
      <vt:lpstr>什麼是否證論？</vt:lpstr>
      <vt:lpstr>波普與否證性</vt:lpstr>
      <vt:lpstr>波普與否證性</vt:lpstr>
      <vt:lpstr>五、 孔恩與科學革命理論</vt:lpstr>
      <vt:lpstr>PowerPoint 簡報</vt:lpstr>
      <vt:lpstr>五、 孔恩與科學革命理論</vt:lpstr>
      <vt:lpstr>五、 孔恩與科學革命理論</vt:lpstr>
      <vt:lpstr>五、 孔恩與科學革命理論</vt:lpstr>
      <vt:lpstr>六、權力與科學發展</vt:lpstr>
      <vt:lpstr>六、權力與科學發展</vt:lpstr>
      <vt:lpstr>哲學批判：</vt:lpstr>
      <vt:lpstr>哲學批判：</vt:lpstr>
      <vt:lpstr>哲學批判：</vt:lpstr>
      <vt:lpstr>哲學批判：</vt:lpstr>
      <vt:lpstr>哲學批判：</vt:lpstr>
      <vt:lpstr>哲學批判：</vt:lpstr>
      <vt:lpstr>哲學批判：</vt:lpstr>
      <vt:lpstr>哲學批判：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活用哲學： 哲學是什麼？</dc:title>
  <dc:creator>苑舉正</dc:creator>
  <cp:lastModifiedBy>user</cp:lastModifiedBy>
  <cp:revision>174</cp:revision>
  <dcterms:created xsi:type="dcterms:W3CDTF">2017-09-07T07:53:12Z</dcterms:created>
  <dcterms:modified xsi:type="dcterms:W3CDTF">2019-04-12T08:29:44Z</dcterms:modified>
</cp:coreProperties>
</file>