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71" r:id="rId2"/>
    <p:sldId id="392" r:id="rId3"/>
    <p:sldId id="373" r:id="rId4"/>
    <p:sldId id="374" r:id="rId5"/>
    <p:sldId id="375" r:id="rId6"/>
    <p:sldId id="393" r:id="rId7"/>
    <p:sldId id="376" r:id="rId8"/>
    <p:sldId id="377" r:id="rId9"/>
    <p:sldId id="378" r:id="rId10"/>
    <p:sldId id="394" r:id="rId11"/>
    <p:sldId id="398" r:id="rId12"/>
    <p:sldId id="380" r:id="rId13"/>
    <p:sldId id="382" r:id="rId14"/>
    <p:sldId id="386" r:id="rId15"/>
    <p:sldId id="387" r:id="rId16"/>
    <p:sldId id="395" r:id="rId17"/>
    <p:sldId id="371" r:id="rId18"/>
    <p:sldId id="369" r:id="rId19"/>
    <p:sldId id="396" r:id="rId20"/>
    <p:sldId id="397" r:id="rId21"/>
    <p:sldId id="370" r:id="rId22"/>
    <p:sldId id="372" r:id="rId2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60" autoAdjust="0"/>
    <p:restoredTop sz="86496" autoAdjust="0"/>
  </p:normalViewPr>
  <p:slideViewPr>
    <p:cSldViewPr>
      <p:cViewPr varScale="1">
        <p:scale>
          <a:sx n="63" d="100"/>
          <a:sy n="63" d="100"/>
        </p:scale>
        <p:origin x="78" y="7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1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2CC4E-EC14-4600-87EE-CE1168419077}" type="datetimeFigureOut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4E4B4-C5BC-4202-8726-745A7947A0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42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1D89A3-B3F5-41DD-A2C7-A4708591F9B7}" type="slidenum">
              <a:rPr lang="zh-TW" altLang="en-US">
                <a:latin typeface="Arial" charset="0"/>
              </a:rPr>
              <a:pPr/>
              <a:t>3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1013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314F76-1B60-4715-AEB9-AFD7632C6843}" type="slidenum">
              <a:rPr lang="zh-TW" altLang="en-US">
                <a:latin typeface="Arial" charset="0"/>
              </a:rPr>
              <a:pPr/>
              <a:t>12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1034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F6FDD5-2A6F-4D44-8007-B8D757D87284}" type="slidenum">
              <a:rPr lang="zh-TW" altLang="en-US">
                <a:latin typeface="Arial" charset="0"/>
              </a:rPr>
              <a:pPr/>
              <a:t>13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1075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FF3F4B-D872-47AE-95EF-416575DE1C15}" type="slidenum">
              <a:rPr lang="zh-TW" altLang="en-US">
                <a:latin typeface="Arial" charset="0"/>
              </a:rPr>
              <a:pPr/>
              <a:t>14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1085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055AA4-FC38-4B06-849C-0636B4A49699}" type="slidenum">
              <a:rPr lang="zh-TW" altLang="en-US">
                <a:latin typeface="Arial" charset="0"/>
              </a:rPr>
              <a:pPr/>
              <a:t>15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1034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F6FDD5-2A6F-4D44-8007-B8D757D87284}" type="slidenum">
              <a:rPr lang="zh-TW" altLang="en-US">
                <a:latin typeface="Arial" charset="0"/>
              </a:rPr>
              <a:pPr/>
              <a:t>16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01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D8C3B0-5EE5-4F17-9B08-F18D25D95739}" type="slidenum">
              <a:rPr lang="zh-TW" altLang="en-US">
                <a:latin typeface="Arial" charset="0"/>
              </a:rPr>
              <a:pPr/>
              <a:t>17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880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2B4C83-EF9F-4949-9515-B682A733EC74}" type="slidenum">
              <a:rPr lang="zh-TW" altLang="en-US">
                <a:latin typeface="Arial" charset="0"/>
              </a:rPr>
              <a:pPr/>
              <a:t>18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880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2B4C83-EF9F-4949-9515-B682A733EC74}" type="slidenum">
              <a:rPr lang="zh-TW" altLang="en-US">
                <a:latin typeface="Arial" charset="0"/>
              </a:rPr>
              <a:pPr/>
              <a:t>19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880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2B4C83-EF9F-4949-9515-B682A733EC74}" type="slidenum">
              <a:rPr lang="zh-TW" altLang="en-US">
                <a:latin typeface="Arial" charset="0"/>
              </a:rPr>
              <a:pPr/>
              <a:t>20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890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76E47D-34A2-4FE2-8A99-01235070EDE2}" type="slidenum">
              <a:rPr lang="zh-TW" altLang="en-US">
                <a:latin typeface="Arial" charset="0"/>
              </a:rPr>
              <a:pPr/>
              <a:t>21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52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5752CF-01D5-4212-8A63-DA106093A6F8}" type="slidenum">
              <a:rPr lang="zh-TW" altLang="en-US">
                <a:latin typeface="Arial" charset="0"/>
              </a:rPr>
              <a:pPr/>
              <a:t>4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1140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63D1B9-C4BD-4AE4-91CE-4049ECD4B883}" type="slidenum">
              <a:rPr lang="zh-TW" altLang="en-US" sz="1200"/>
              <a:pPr algn="r"/>
              <a:t>22</a:t>
            </a:fld>
            <a:endParaRPr lang="en-US" altLang="zh-TW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62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B306AC-D97A-47A1-B276-03F6E3CD1431}" type="slidenum">
              <a:rPr lang="zh-TW" altLang="en-US">
                <a:latin typeface="Arial" charset="0"/>
              </a:rPr>
              <a:pPr/>
              <a:t>5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62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B306AC-D97A-47A1-B276-03F6E3CD1431}" type="slidenum">
              <a:rPr lang="zh-TW" altLang="en-US">
                <a:latin typeface="Arial" charset="0"/>
              </a:rPr>
              <a:pPr/>
              <a:t>6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72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A83844-13DD-42C6-9D4B-E85BAD52143C}" type="slidenum">
              <a:rPr lang="zh-TW" altLang="en-US">
                <a:latin typeface="Arial" charset="0"/>
              </a:rPr>
              <a:pPr/>
              <a:t>7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83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5AE7E0-4E0E-450F-A7BF-48766949BB7F}" type="slidenum">
              <a:rPr lang="zh-TW" altLang="en-US">
                <a:latin typeface="Arial" charset="0"/>
              </a:rPr>
              <a:pPr/>
              <a:t>8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93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772899-4524-4C44-8C53-20382F5384E3}" type="slidenum">
              <a:rPr lang="zh-TW" altLang="en-US">
                <a:latin typeface="Arial" charset="0"/>
              </a:rPr>
              <a:pPr/>
              <a:t>9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93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772899-4524-4C44-8C53-20382F5384E3}" type="slidenum">
              <a:rPr lang="zh-TW" altLang="en-US">
                <a:latin typeface="Arial" charset="0"/>
              </a:rPr>
              <a:pPr/>
              <a:t>10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zh-TW" altLang="en-US" smtClean="0"/>
          </a:p>
        </p:txBody>
      </p:sp>
      <p:sp>
        <p:nvSpPr>
          <p:cNvPr id="993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772899-4524-4C44-8C53-20382F5384E3}" type="slidenum">
              <a:rPr lang="zh-TW" altLang="en-US">
                <a:latin typeface="Arial" charset="0"/>
              </a:rPr>
              <a:pPr/>
              <a:t>11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A51-E4D1-4684-AEF9-2E0553EB1ACD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6AB4-3E3B-4423-9B09-0BF79B50E2F5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EDCE-417E-4BDA-8E3F-94765ED7CECE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82008-6110-4943-B0FE-56128AD907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標題，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3E950-28EA-4BA5-BB6B-D9CE6B226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標題及文字在物件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8E7D6-53BA-49CE-ABC2-59D9767AB1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24BF-8682-49AF-90CB-95C1D12BA47C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60978-8CAF-4470-B623-E4766D7CF66C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7423-E85C-4DF0-80AE-AE31606D0F07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0A9-2E68-4A29-8AD0-57EBA8C4217D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2B49-826C-458D-916A-994365C830C3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CC48-6FD0-4A03-BFC8-CF677C9D2E97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991E-BE20-469A-A9D2-77D453D233EF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CA32-8D24-4C50-8F77-320DC4396121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6A0DA-B088-4E7E-AF23-C49BB321E5C5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-28231"/>
            <a:ext cx="911424" cy="651434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86" y="0"/>
            <a:ext cx="1715314" cy="5040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7" r:id="rId12"/>
    <p:sldLayoutId id="2147483698" r:id="rId13"/>
    <p:sldLayoutId id="2147483699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reativecommons.org/licenses/by-nc-sa/3.0/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ctrTitle"/>
          </p:nvPr>
        </p:nvSpPr>
        <p:spPr>
          <a:xfrm>
            <a:off x="2209800" y="1676400"/>
            <a:ext cx="7772400" cy="1538288"/>
          </a:xfrm>
        </p:spPr>
        <p:txBody>
          <a:bodyPr>
            <a:normAutofit fontScale="90000"/>
          </a:bodyPr>
          <a:lstStyle/>
          <a:p>
            <a:r>
              <a:rPr lang="zh-TW" altLang="en-US" sz="4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活用</a:t>
            </a:r>
            <a:r>
              <a:rPr lang="zh-TW" altLang="en-US" sz="49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哲學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形</a:t>
            </a:r>
            <a:r>
              <a:rPr lang="zh-TW" altLang="en-US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上學 </a:t>
            </a:r>
            <a:r>
              <a:rPr lang="en-US" altLang="zh-TW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：心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物問題與自由意志</a:t>
            </a:r>
            <a:endParaRPr lang="zh-TW" altLang="en-US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95600" y="3214688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國立臺灣大學哲學系教授</a:t>
            </a:r>
            <a:endParaRPr lang="en-US" altLang="zh-TW" dirty="0" smtClean="0">
              <a:solidFill>
                <a:srgbClr val="0070C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苑舉正</a:t>
            </a:r>
            <a:endParaRPr lang="en-US" altLang="zh-TW" dirty="0" smtClean="0">
              <a:solidFill>
                <a:srgbClr val="0070C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2017.10.24</a:t>
            </a:r>
          </a:p>
          <a:p>
            <a:pPr>
              <a:defRPr/>
            </a:pPr>
            <a:endParaRPr lang="zh-TW" altLang="en-US" dirty="0" smtClean="0">
              <a:solidFill>
                <a:schemeClr val="tx1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</a:t>
            </a:fld>
            <a:endParaRPr lang="zh-TW" altLang="en-US"/>
          </a:p>
        </p:txBody>
      </p:sp>
      <p:pic>
        <p:nvPicPr>
          <p:cNvPr id="5" name="圖片 4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5567190"/>
            <a:ext cx="1152128" cy="4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935760" y="5445224"/>
            <a:ext cx="55452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本簡報除另有註明外，採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創用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CC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姓名標示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非商業性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相同方式分享</a:t>
            </a:r>
            <a:r>
              <a:rPr lang="en-US" altLang="zh-TW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2"/>
              </a:rPr>
              <a:t>3.0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台灣版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授權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釋出</a:t>
            </a:r>
            <a:endParaRPr lang="zh-TW" altLang="en-US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實體</a:t>
            </a:r>
            <a:r>
              <a:rPr lang="en-US" altLang="zh-TW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(substance)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56793"/>
            <a:ext cx="10972800" cy="4525963"/>
          </a:xfrm>
        </p:spPr>
        <p:txBody>
          <a:bodyPr>
            <a:noAutofit/>
          </a:bodyPr>
          <a:lstStyle/>
          <a:p>
            <a:pPr marL="0" lvl="1" indent="-360000">
              <a:lnSpc>
                <a:spcPts val="3840"/>
              </a:lnSpc>
              <a:buNone/>
            </a:pP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從這個「本質論」的角度來講，身體（外在世界）與心靈「內在思維）都是「本質」，具有</a:t>
            </a:r>
            <a:r>
              <a:rPr lang="zh-TW" altLang="en-US" sz="32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最高階的存在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，應該算是一切我們所認知存在的基礎。</a:t>
            </a:r>
            <a:endParaRPr lang="en-US" altLang="zh-TW" sz="3200" dirty="0">
              <a:latin typeface="微軟正黑體" pitchFamily="34" charset="-120"/>
              <a:ea typeface="微軟正黑體" pitchFamily="34" charset="-120"/>
            </a:endParaRPr>
          </a:p>
          <a:p>
            <a:pPr marL="0" lvl="1" indent="-360000">
              <a:lnSpc>
                <a:spcPts val="3840"/>
              </a:lnSpc>
              <a:buNone/>
            </a:pP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從「本質論」來講，身體與心靈的存在，都是必須的。</a:t>
            </a:r>
            <a:endParaRPr lang="en-US" altLang="zh-TW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3AD58F-B40A-4AB0-BF85-D45ACE7D2593}" type="slidenum">
              <a:rPr lang="en-US" altLang="zh-TW">
                <a:latin typeface="Arial" charset="0"/>
              </a:rPr>
              <a:pPr/>
              <a:t>10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實體</a:t>
            </a:r>
            <a:r>
              <a:rPr lang="en-US" altLang="zh-TW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(substance)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56793"/>
            <a:ext cx="10972800" cy="4525963"/>
          </a:xfrm>
        </p:spPr>
        <p:txBody>
          <a:bodyPr>
            <a:noAutofit/>
          </a:bodyPr>
          <a:lstStyle/>
          <a:p>
            <a:pPr marL="0" lvl="1" indent="-360000">
              <a:lnSpc>
                <a:spcPts val="3840"/>
              </a:lnSpc>
              <a:buNone/>
            </a:pP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但是，身體與心靈作為兩個實體並不是我們想要理解的問題。</a:t>
            </a:r>
            <a:endParaRPr lang="en-US" altLang="zh-TW" sz="3200" dirty="0">
              <a:latin typeface="微軟正黑體" pitchFamily="34" charset="-120"/>
              <a:ea typeface="微軟正黑體" pitchFamily="34" charset="-120"/>
            </a:endParaRPr>
          </a:p>
          <a:p>
            <a:pPr marL="0" lvl="1" indent="-360000">
              <a:lnSpc>
                <a:spcPts val="3840"/>
              </a:lnSpc>
              <a:buNone/>
            </a:pP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我們的問題是：</a:t>
            </a:r>
            <a:endParaRPr lang="en-US" altLang="zh-TW" sz="3200" dirty="0">
              <a:latin typeface="微軟正黑體" pitchFamily="34" charset="-120"/>
              <a:ea typeface="微軟正黑體" pitchFamily="34" charset="-120"/>
            </a:endParaRPr>
          </a:p>
          <a:p>
            <a:pPr marL="0" lvl="1" indent="-360000">
              <a:lnSpc>
                <a:spcPts val="3840"/>
              </a:lnSpc>
              <a:buNone/>
            </a:pPr>
            <a:r>
              <a:rPr lang="zh-TW" altLang="en-US" sz="32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因為我們可以感覺到心靈與身體兩者互相影響，但它們如何溝通呢？</a:t>
            </a:r>
            <a:endParaRPr lang="en-US" altLang="zh-TW" sz="3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lvl="1" indent="-360000">
              <a:lnSpc>
                <a:spcPts val="3840"/>
              </a:lnSpc>
              <a:buNone/>
            </a:pP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同樣的，若它們是不同實體，我們又如何能夠「</a:t>
            </a:r>
            <a:r>
              <a:rPr lang="zh-TW" altLang="en-US" sz="32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感覺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」到它們之間的互動呢？</a:t>
            </a:r>
            <a:endParaRPr lang="en-US" altLang="zh-TW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3AD58F-B40A-4AB0-BF85-D45ACE7D2593}" type="slidenum">
              <a:rPr lang="en-US" altLang="zh-TW">
                <a:latin typeface="Arial" charset="0"/>
              </a:rPr>
              <a:pPr/>
              <a:t>11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實體</a:t>
            </a:r>
            <a:r>
              <a:rPr lang="en-US" altLang="zh-TW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(substance)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對笛卡兒來說，物質實體的基本性質為延展性，即長、寬、高。而心靈實體最基本的性質則是思考。因此，在十七世紀的脈絡中，為了要論證靈魂可以獨立存在，笛卡兒必須把靈魂視為一種實體。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我們發現，根據笛卡兒的說法，唯一結合心靈與物質的實體只有可能是一個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神學的答案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u="sng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心靈與身體是兩種被創造出來的實體。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問題是，在這個科學時代中，為什麼還有中元節呢？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7908A9-017F-49ED-A96E-D092B72146E9}" type="slidenum">
              <a:rPr lang="en-US" altLang="zh-TW">
                <a:latin typeface="Arial" charset="0"/>
              </a:rPr>
              <a:pPr/>
              <a:t>12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Cartesian problem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1384" y="1600201"/>
            <a:ext cx="11031016" cy="4525963"/>
          </a:xfrm>
        </p:spPr>
        <p:txBody>
          <a:bodyPr>
            <a:normAutofit/>
          </a:bodyPr>
          <a:lstStyle/>
          <a:p>
            <a:pPr indent="-360000">
              <a:lnSpc>
                <a:spcPts val="336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但如果心靈和身體真如笛卡兒所說，是兩種不同的實體，兩者所有的性質完全不同，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那兩者怎麼可能會有交互作用呢？</a:t>
            </a:r>
            <a:b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因此，倘若笛卡兒的實體論是正確的，</a:t>
            </a:r>
            <a:r>
              <a:rPr lang="zh-TW" altLang="en-US" b="1" u="sng" dirty="0">
                <a:latin typeface="微軟正黑體" pitchFamily="34" charset="-120"/>
                <a:ea typeface="微軟正黑體" pitchFamily="34" charset="-120"/>
              </a:rPr>
              <a:t>那麼符合我們日常經驗的的因果交互作用顯然地根本不可能發生。</a:t>
            </a:r>
            <a:endParaRPr lang="en-US" altLang="zh-TW" b="1" u="sng" dirty="0">
              <a:latin typeface="微軟正黑體" pitchFamily="34" charset="-120"/>
              <a:ea typeface="微軟正黑體" pitchFamily="34" charset="-120"/>
            </a:endParaRPr>
          </a:p>
          <a:p>
            <a:pPr indent="-360000">
              <a:lnSpc>
                <a:spcPts val="336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這是哲學中的大問題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！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dirty="0">
                <a:latin typeface="微軟正黑體" pitchFamily="34" charset="-120"/>
                <a:ea typeface="微軟正黑體" pitchFamily="34" charset="-120"/>
              </a:rPr>
            </a:b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301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91977E-A9F3-4CF8-A7D8-811CAA878D1C}" type="slidenum">
              <a:rPr lang="en-US" altLang="zh-TW">
                <a:latin typeface="Arial" charset="0"/>
              </a:rPr>
              <a:pPr/>
              <a:t>13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無奈的答案：主張一元論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唯物論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(Materialism</a:t>
            </a:r>
            <a:r>
              <a:rPr lang="zh-TW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霍布斯提倡的唯物論主張宇宙中所有的事物都是物質，而心靈則是物質的集合、或說是物質的不同面向。</a:t>
            </a:r>
            <a:endParaRPr lang="zh-TW" altLang="zh-TW" dirty="0" smtClean="0">
              <a:solidFill>
                <a:schemeClr val="tx1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dirty="0" smtClean="0">
              <a:solidFill>
                <a:schemeClr val="tx1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唯心論</a:t>
            </a:r>
            <a:r>
              <a:rPr lang="zh-TW" altLang="zh-TW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(Idealism)</a:t>
            </a:r>
            <a:br>
              <a:rPr lang="zh-TW" altLang="zh-TW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巴克萊主張宇宙中的所有事物在本質上都是心靈的，而物質則是心靈的集合、心靈的不同面向。</a:t>
            </a:r>
          </a:p>
        </p:txBody>
      </p:sp>
      <p:sp>
        <p:nvSpPr>
          <p:cNvPr id="4710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ECC99-C19C-4D5F-B97F-9FD2349D8E4F}" type="slidenum">
              <a:rPr lang="en-US" altLang="zh-TW">
                <a:latin typeface="Arial" charset="0"/>
              </a:rPr>
              <a:pPr/>
              <a:t>14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積極的答案：主張一元論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中立一元論</a:t>
            </a:r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(Neutral monism)</a:t>
            </a:r>
            <a:b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</a:b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宇宙只包含一種基本的實體，此實體不是心靈也不是物質，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心靈與物質都只是這個實體的不同表現形式而已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zh-TW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副現象論</a:t>
            </a:r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(Epiphenomenalism)</a:t>
            </a:r>
            <a:b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</a:b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一個心靈事件只是特定身體事件的副產品而已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。當物質事件發生時，他們會造成其他物質事件的發生，並產生副產品，也就是心靈事件，但是心靈事件並不會對身體造成任何影響。</a:t>
            </a:r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/>
            </a:r>
            <a:b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</a:br>
            <a:r>
              <a:rPr lang="zh-TW" altLang="en-US" u="sng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舉例來說：黑夜中的陰冷會造成「有鬼」的聯想，但這個聯想對於自然世界不會造成任何影響。</a:t>
            </a:r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6F5D39-7783-4B0B-83D5-050254C27638}" type="slidenum">
              <a:rPr lang="en-US" altLang="zh-TW">
                <a:latin typeface="Arial" charset="0"/>
              </a:rPr>
              <a:pPr/>
              <a:t>15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413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笛卡兒問題的結果</a:t>
            </a:r>
            <a:endParaRPr lang="en-US" altLang="zh-TW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1384" y="1600201"/>
            <a:ext cx="11031016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活在二十一世紀的我們，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普遍承認這是一個科學時代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，而在這個時代中的形上學主軸，就是唯物論。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12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如果心靈（或是靈魂）在唯物論的世界中並不存在的話，那麼我們回到有沒有自由意志的問題。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12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這當然也是哲學中的大問題！德國大哲學家，康德曾經迴拒過這個問題。</a:t>
            </a:r>
          </a:p>
        </p:txBody>
      </p:sp>
      <p:sp>
        <p:nvSpPr>
          <p:cNvPr id="4301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91977E-A9F3-4CF8-A7D8-811CAA878D1C}" type="slidenum">
              <a:rPr lang="en-US" altLang="zh-TW">
                <a:latin typeface="Arial" charset="0"/>
              </a:rPr>
              <a:pPr/>
              <a:t>16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自由意志與決定論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2776"/>
            <a:ext cx="10972800" cy="485775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康德的問題與解答：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自由存在嗎？如果存在，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那自由與普遍科學法則之間會引發出必然的衝突嗎？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如果自然表面就是其自身的話，那麼普遍科學法則就是唯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一的仲裁，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決定所有事物之間的因果關係。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如果自然現象只是屬於經驗法則所管控，而在經驗之外，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依然有決定事物之行動理由的話，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那麼這些不受自然經驗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決定的事物，必然有另一個決定能動者行為的基礎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15E85F-CE1C-4A17-844E-86C79257C6EC}" type="slidenum">
              <a:rPr lang="en-US" altLang="zh-TW">
                <a:latin typeface="Arial" charset="0"/>
              </a:rPr>
              <a:pPr/>
              <a:t>17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自由意志與決定論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1" y="1268413"/>
            <a:ext cx="10972800" cy="4857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康德的再次綜合：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我們說過，在建立知識的過程中，康德以「意識」綜合了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粗糙事實與範疇，建構知識。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這次是科學的決定性與道德責任的要求，康德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以「理性決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定論」取代「科學決定論」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  <p:sp>
        <p:nvSpPr>
          <p:cNvPr id="2765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54BBFB-340F-497C-8361-B5112251232A}" type="slidenum">
              <a:rPr lang="en-US" altLang="zh-TW">
                <a:latin typeface="Arial" charset="0"/>
              </a:rPr>
              <a:pPr/>
              <a:t>18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自由意志與決定論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1" y="1268413"/>
            <a:ext cx="10972800" cy="4857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科學是唯物的！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科學提供解釋，說明自然現象的發生，就是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一連串因果連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結的事件。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但是在唯物論的世界中，人的行為的發生有都是因果解釋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下的範圍。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問題是，我們人的自由意志呢？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765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54BBFB-340F-497C-8361-B5112251232A}" type="slidenum">
              <a:rPr lang="en-US" altLang="zh-TW">
                <a:latin typeface="Arial" charset="0"/>
              </a:rPr>
              <a:pPr/>
              <a:t>19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心物問題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(Mind-Body Problem)</a:t>
            </a:r>
            <a:endParaRPr lang="zh-TW" altLang="en-US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心物問題是哪裡來的？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答案是常識！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我們很自然地會因為身體不舒服，影響情緒，也很自然地會因為情緒不穩定，導致身體不健康。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但是，問題是心靈與身體兩者之間，處於什麼樣的關係呢？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「抑鬱以終」，這句話有沒有道理呢？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自由意志與決定論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1" y="1268413"/>
            <a:ext cx="10972800" cy="485775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自由意志是心靈的產物，是意識中的狀態，是思考的結果。</a:t>
            </a:r>
            <a:endParaRPr lang="en-US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最重要的是，意志獨立在科學的因果連結之外，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使得我們沒有辦法解釋在科學唯物的世界中，自由意志是什麼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？</a:t>
            </a:r>
            <a:endParaRPr lang="en-US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康德基於不能沒有自由意志的倫理訴求下，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認為理性的運用，是自由意志的展現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，因為道德律法是自己給的，也是具有普遍約束力的。</a:t>
            </a:r>
            <a:endParaRPr lang="en-US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AUTO-NOMOS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！</a:t>
            </a:r>
          </a:p>
        </p:txBody>
      </p:sp>
      <p:sp>
        <p:nvSpPr>
          <p:cNvPr id="2765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54BBFB-340F-497C-8361-B5112251232A}" type="slidenum">
              <a:rPr lang="en-US" altLang="zh-TW">
                <a:latin typeface="Arial" charset="0"/>
              </a:rPr>
              <a:pPr/>
              <a:t>20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自由意志與決定論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康德論自由：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理性的決定不同於事物表面上的因果。</a:t>
            </a:r>
            <a:endParaRPr lang="en-US" altLang="zh-TW" dirty="0" smtClean="0">
              <a:solidFill>
                <a:schemeClr val="tx1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理性決定的內容，是透過智力原因的考量結果</a:t>
            </a:r>
            <a:endParaRPr lang="en-US" altLang="zh-TW" dirty="0" smtClean="0">
              <a:solidFill>
                <a:schemeClr val="tx1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(the outcome of an intelligible cause)</a:t>
            </a: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它不屈服於經驗中的因果，因為它可以獨立在這個因果關</a:t>
            </a:r>
            <a:endParaRPr lang="en-US" altLang="zh-TW" dirty="0" smtClean="0">
              <a:solidFill>
                <a:schemeClr val="tx1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係之外作決定。</a:t>
            </a:r>
            <a:endParaRPr lang="en-US" altLang="zh-TW" dirty="0" smtClean="0">
              <a:solidFill>
                <a:schemeClr val="tx1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決定是透過作為存在物本身的理性，而不是存在表面上的</a:t>
            </a:r>
            <a:endParaRPr lang="en-US" altLang="zh-TW" b="1" dirty="0" smtClean="0">
              <a:solidFill>
                <a:srgbClr val="FF000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自然因果性。</a:t>
            </a:r>
          </a:p>
        </p:txBody>
      </p:sp>
      <p:sp>
        <p:nvSpPr>
          <p:cNvPr id="2867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A1FF8C-D2E7-44A8-859C-9EF80C71AA6E}" type="slidenum">
              <a:rPr lang="en-US" altLang="zh-TW">
                <a:latin typeface="Arial" charset="0"/>
              </a:rPr>
              <a:pPr/>
              <a:t>21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參、自由意志與決定論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40768"/>
            <a:ext cx="10972800" cy="4857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康德：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這個理性的基礎，因為來自能動者本身，所以不受自然因果律的控制。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它是基礎，不是表象，所以它不屬於表象的範疇，也因而不受管控表象的經驗法則的管控。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康德叫它為「物自身」。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自由意志就是「物自身」，是判斷的起因，不受自然規律之管控。</a:t>
            </a:r>
          </a:p>
        </p:txBody>
      </p:sp>
      <p:sp>
        <p:nvSpPr>
          <p:cNvPr id="3072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2397FD-4F3A-47C5-A7FC-91C578C1AFFD}" type="slidenum">
              <a:rPr lang="en-US" altLang="zh-TW">
                <a:latin typeface="Arial" charset="0"/>
              </a:rPr>
              <a:pPr/>
              <a:t>22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3" grpId="0"/>
      <p:bldP spid="747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心物問題</a:t>
            </a:r>
            <a:r>
              <a:rPr lang="en-US" altLang="zh-TW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(Mind-Body Problem)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	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心物問題處理的是心靈和身體之間的關係。事實上其包含了三個子問題：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心靈與身體是否具有因果上的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交互作用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？如果是，它們如何影響彼此？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我的心靈如何能獲得關於身體的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酸或痛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？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我的心靈與身體之間的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關係是什麼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？</a:t>
            </a:r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1CDA22-AEF8-45BF-99AD-A16CBB1E652D}" type="slidenum">
              <a:rPr lang="en-US" altLang="zh-TW">
                <a:latin typeface="Arial" charset="0"/>
              </a:rPr>
              <a:pPr/>
              <a:t>3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當代心物問題的提出者：笛卡兒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600201"/>
            <a:ext cx="109728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我們得知在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沉思錄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前半部中，笛卡兒由「我思」而確信了「我在」。然而，在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沉思錄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後半部中，他確定自己由知覺及思考兩個部分構成。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他因而認為，他的存在包含了兩種本質：心靈和身體。</a:t>
            </a:r>
          </a:p>
        </p:txBody>
      </p:sp>
      <p:sp>
        <p:nvSpPr>
          <p:cNvPr id="34821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A9E91-885F-42BA-A741-D46156988863}" type="slidenum">
              <a:rPr lang="en-US" altLang="zh-TW">
                <a:latin typeface="Arial" charset="0"/>
              </a:rPr>
              <a:pPr/>
              <a:t>4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心物二元論－－笛卡兒的動機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68413"/>
            <a:ext cx="10972800" cy="4857750"/>
          </a:xfrm>
        </p:spPr>
        <p:txBody>
          <a:bodyPr>
            <a:normAutofit/>
          </a:bodyPr>
          <a:lstStyle/>
          <a:p>
            <a:pPr indent="-396000">
              <a:lnSpc>
                <a:spcPct val="90000"/>
              </a:lnSpc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笛卡兒發展心物二元論觀點的動機有兩個：</a:t>
            </a:r>
          </a:p>
          <a:p>
            <a:pPr indent="-396000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第一是，科學；第二是，理性</a:t>
            </a:r>
            <a:br>
              <a:rPr lang="zh-TW" altLang="en-US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科學：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indent="-396000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終其一生，笛卡兒的目標是，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建立一個由數學為基礎的理論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。但是他相信，宇宙是純物質的，因此只能由物體的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延展性及運動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，這些屬於物質才有的性質，進行描述與解釋。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indent="-396000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延展性及運動這些性質，都是可以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被量化，以數學來描述的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。所以，對笛卡兒來說，科學描述的物質中，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必須排除任何跟心靈有關的要素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，因為心靈是無法量化的。</a:t>
            </a:r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DEC11D-58A9-40F6-AF27-DEDDDC969BD2}" type="slidenum">
              <a:rPr lang="en-US" altLang="zh-TW">
                <a:latin typeface="Arial" charset="0"/>
              </a:rPr>
              <a:pPr/>
              <a:t>5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心物二元論－－笛卡兒的動機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68413"/>
            <a:ext cx="10972800" cy="4857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理性：</a:t>
            </a:r>
            <a:br>
              <a:rPr lang="zh-TW" altLang="en-US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另一個動機則是與邏輯思考有關。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笛卡兒想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以哲學理性思維方法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，而非以神學的角度，證明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心靈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靈魂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在身體死後仍然存在。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這是因為，在笛卡兒所處的十七世紀時，社會氛圍以及篤信天主教的笛卡兒都不相信，人死後，就什麼都沒了（這是唯物論，不是二元論）。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但是，笛卡而不願意承認神學的答案，只接受理性的答案。理性告訴我，人會思考，而思考不能量化，不能運動，沒有延展性，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但思考存在，而且是存在的基礎！</a:t>
            </a:r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DEC11D-58A9-40F6-AF27-DEDDDC969BD2}" type="slidenum">
              <a:rPr lang="en-US" altLang="zh-TW">
                <a:latin typeface="Arial" charset="0"/>
              </a:rPr>
              <a:pPr/>
              <a:t>6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兩個挑戰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28776"/>
            <a:ext cx="10972799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因此，笛卡兒面臨兩個挑戰：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如何在數學可描述的物質理論中，為非物質性且，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不能量化的心靈找到定位？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如何用哲學思維方法證明心靈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靈魂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在身體死後仍然存在？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6869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38836-7B1D-409B-8DFD-1B92E082B44B}" type="slidenum">
              <a:rPr lang="en-US" altLang="zh-TW">
                <a:latin typeface="Arial" charset="0"/>
              </a:rPr>
              <a:pPr/>
              <a:t>7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笛卡兒的回應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10972800" cy="449309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他宣稱心靈和身體是兩種不一樣的實體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(substance)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心靈是非物質的、不具延展性的、純粹意識的實體。而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身</a:t>
            </a:r>
            <a:endParaRPr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體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是物質的、具延展性、複合的非意識的實體。</a:t>
            </a:r>
            <a:endParaRPr lang="en-US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人則是由物質和心靈，兩實體組合而成的。</a:t>
            </a:r>
            <a:endParaRPr lang="en-US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問題是，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實體是什麼？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超越心靈與物質嗎？</a:t>
            </a:r>
          </a:p>
        </p:txBody>
      </p:sp>
      <p:sp>
        <p:nvSpPr>
          <p:cNvPr id="3789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AAA9DF-772D-4085-BBFF-65CB8DEAACCF}" type="slidenum">
              <a:rPr lang="en-US" altLang="zh-TW">
                <a:latin typeface="Arial" charset="0"/>
              </a:rPr>
              <a:pPr/>
              <a:t>8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實體</a:t>
            </a:r>
            <a:r>
              <a:rPr lang="en-US" altLang="zh-TW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(substance)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在形上學中，實體一詞牽涉了許多複雜的概念。但在這裡我們主要關心兩個相關的特徵：</a:t>
            </a:r>
            <a:endParaRPr lang="en-US" altLang="zh-TW" dirty="0" smtClean="0">
              <a:solidFill>
                <a:schemeClr val="tx1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根據傳統理論，一個事物的實體即是其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「本質」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(essence)</a:t>
            </a: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，或是此物其他性質及特徵都改變了之後，仍維持不變的東西。</a:t>
            </a:r>
            <a:b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</a:b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舉例來說，一個人</a:t>
            </a:r>
            <a:r>
              <a:rPr lang="en-US" altLang="zh-TW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實體</a:t>
            </a:r>
            <a:r>
              <a:rPr lang="en-US" altLang="zh-TW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可能時而熱情，時而冷漠，時而善良，時而兇惡，但無論如何他（她）都還是同一個人。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3AD58F-B40A-4AB0-BF85-D45ACE7D2593}" type="slidenum">
              <a:rPr lang="en-US" altLang="zh-TW">
                <a:latin typeface="Arial" charset="0"/>
              </a:rPr>
              <a:pPr/>
              <a:t>9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</TotalTime>
  <Words>1205</Words>
  <Application>Microsoft Office PowerPoint</Application>
  <PresentationFormat>寬螢幕</PresentationFormat>
  <Paragraphs>150</Paragraphs>
  <Slides>22</Slides>
  <Notes>20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9" baseType="lpstr">
      <vt:lpstr>微軟正黑體</vt:lpstr>
      <vt:lpstr>新細明體</vt:lpstr>
      <vt:lpstr>Arial</vt:lpstr>
      <vt:lpstr>Calibri</vt:lpstr>
      <vt:lpstr>Tahoma</vt:lpstr>
      <vt:lpstr>Times New Roman</vt:lpstr>
      <vt:lpstr>Office 佈景主題</vt:lpstr>
      <vt:lpstr>活用哲學 形上學 (二)：心物問題與自由意志</vt:lpstr>
      <vt:lpstr>心物問題(Mind-Body Problem)</vt:lpstr>
      <vt:lpstr>心物問題(Mind-Body Problem)</vt:lpstr>
      <vt:lpstr>當代心物問題的提出者：笛卡兒</vt:lpstr>
      <vt:lpstr>心物二元論－－笛卡兒的動機</vt:lpstr>
      <vt:lpstr>心物二元論－－笛卡兒的動機</vt:lpstr>
      <vt:lpstr>兩個挑戰</vt:lpstr>
      <vt:lpstr>笛卡兒的回應</vt:lpstr>
      <vt:lpstr>實體(substance)</vt:lpstr>
      <vt:lpstr>實體(substance)</vt:lpstr>
      <vt:lpstr>實體(substance)</vt:lpstr>
      <vt:lpstr>實體(substance)</vt:lpstr>
      <vt:lpstr>Cartesian problem</vt:lpstr>
      <vt:lpstr>無奈的答案：主張一元論</vt:lpstr>
      <vt:lpstr>積極的答案：主張一元論</vt:lpstr>
      <vt:lpstr>笛卡兒問題的結果</vt:lpstr>
      <vt:lpstr>自由意志與決定論</vt:lpstr>
      <vt:lpstr>自由意志與決定論</vt:lpstr>
      <vt:lpstr>自由意志與決定論</vt:lpstr>
      <vt:lpstr>自由意志與決定論</vt:lpstr>
      <vt:lpstr>自由意志與決定論</vt:lpstr>
      <vt:lpstr>參、自由意志與決定論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活用哲學： 哲學是什麼？</dc:title>
  <dc:creator>苑舉正</dc:creator>
  <cp:lastModifiedBy>user</cp:lastModifiedBy>
  <cp:revision>149</cp:revision>
  <dcterms:created xsi:type="dcterms:W3CDTF">2017-09-07T07:53:12Z</dcterms:created>
  <dcterms:modified xsi:type="dcterms:W3CDTF">2019-04-12T08:33:24Z</dcterms:modified>
</cp:coreProperties>
</file>