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71" r:id="rId2"/>
    <p:sldId id="273" r:id="rId3"/>
    <p:sldId id="272" r:id="rId4"/>
    <p:sldId id="274" r:id="rId5"/>
    <p:sldId id="275" r:id="rId6"/>
    <p:sldId id="276" r:id="rId7"/>
    <p:sldId id="277" r:id="rId8"/>
    <p:sldId id="278" r:id="rId9"/>
    <p:sldId id="279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7" r:id="rId24"/>
    <p:sldId id="296" r:id="rId25"/>
    <p:sldId id="298" r:id="rId26"/>
    <p:sldId id="300" r:id="rId2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98" autoAdjust="0"/>
  </p:normalViewPr>
  <p:slideViewPr>
    <p:cSldViewPr>
      <p:cViewPr varScale="1">
        <p:scale>
          <a:sx n="74" d="100"/>
          <a:sy n="74" d="100"/>
        </p:scale>
        <p:origin x="72" y="4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90" y="1184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42CC4E-EC14-4600-87EE-CE1168419077}" type="datetimeFigureOut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4E4B4-C5BC-4202-8726-745A7947A01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D7C0E-1F96-4B9A-A37D-00D20DABDEE8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3445B-4E33-4971-98AE-E0AF8C78D510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E2119-335D-45D4-A2D7-8F8EAA45D2C1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8E95C-302E-4EEE-A6BE-726ACF0B4C73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F51F8-9136-414A-BA11-577C73253B93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41406-7622-4D4E-9310-94D81764BCEA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141E4-BE31-4C51-8AEA-1637DA723415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C9F50-44E3-4CB3-914E-6952B1140B82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07E2A-61BB-413E-AB80-31C48478A141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C60F7-3DBA-4FAC-A6C1-63588F975422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8EEEB-DB19-4815-B404-7A87B40DCEB1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45109-67EA-4877-BD5F-9D8EFF250773}" type="datetime1">
              <a:rPr lang="zh-TW" altLang="en-US" smtClean="0"/>
              <a:pPr/>
              <a:t>2019/4/12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B3470-F80E-4952-8E84-896C049F492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576" y="-28231"/>
            <a:ext cx="911424" cy="651434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86" y="0"/>
            <a:ext cx="1715314" cy="5040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reativecommons.org/licenses/by-nc-sa/3.0/tw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The_Death_of_Socrate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ctrTitle"/>
          </p:nvPr>
        </p:nvSpPr>
        <p:spPr>
          <a:xfrm>
            <a:off x="2209800" y="1676400"/>
            <a:ext cx="7772400" cy="1538288"/>
          </a:xfrm>
        </p:spPr>
        <p:txBody>
          <a:bodyPr/>
          <a:lstStyle/>
          <a:p>
            <a:r>
              <a:rPr lang="zh-TW" altLang="en-US" b="1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活用</a:t>
            </a:r>
            <a:r>
              <a:rPr lang="zh-TW" altLang="en-US" b="1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哲學</a:t>
            </a:r>
            <a:r>
              <a:rPr lang="en-US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/>
            </a:r>
            <a:br>
              <a:rPr lang="en-US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</a:br>
            <a:r>
              <a:rPr lang="zh-TW" altLang="en-US" sz="40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哲學是什麼</a:t>
            </a:r>
            <a:r>
              <a:rPr lang="zh-TW" altLang="en-US" sz="40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？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一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en-US" sz="40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895600" y="3214688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zh-TW" altLang="en-US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國立臺灣大學哲學系教授</a:t>
            </a:r>
            <a:endParaRPr lang="en-US" altLang="zh-TW" dirty="0" smtClean="0">
              <a:solidFill>
                <a:srgbClr val="0070C0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苑舉正</a:t>
            </a:r>
            <a:endParaRPr lang="en-US" altLang="zh-TW" dirty="0" smtClean="0">
              <a:solidFill>
                <a:srgbClr val="0070C0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TW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2017.09.12</a:t>
            </a:r>
            <a:endParaRPr lang="zh-TW" altLang="en-US" dirty="0" smtClean="0">
              <a:solidFill>
                <a:srgbClr val="0070C0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</a:t>
            </a:fld>
            <a:endParaRPr lang="zh-TW" altLang="en-US"/>
          </a:p>
        </p:txBody>
      </p:sp>
      <p:pic>
        <p:nvPicPr>
          <p:cNvPr id="5" name="圖片 4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5567190"/>
            <a:ext cx="1152128" cy="402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3935760" y="5445224"/>
            <a:ext cx="55452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本簡報除另有註明外，採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創用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hlinkClick r:id="rId2"/>
              </a:rPr>
              <a:t>CC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姓名標示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-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非商業性</a:t>
            </a:r>
            <a:r>
              <a:rPr lang="en-US" altLang="zh-TW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-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相同方式分享</a:t>
            </a:r>
            <a:r>
              <a:rPr lang="en-US" altLang="zh-TW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hlinkClick r:id="rId2"/>
              </a:rPr>
              <a:t>3.0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  <a:hlinkClick r:id="rId2"/>
              </a:rPr>
              <a:t>台灣版</a:t>
            </a:r>
            <a:r>
              <a:rPr lang="zh-TW" altLang="en-US" dirty="0">
                <a:latin typeface="Times New Roman" panose="02020603050405020304" pitchFamily="18" charset="0"/>
                <a:ea typeface="微軟正黑體" panose="020B0604030504040204" pitchFamily="34" charset="-120"/>
              </a:rPr>
              <a:t>授權</a:t>
            </a:r>
            <a:r>
              <a:rPr lang="zh-TW" altLang="en-US" dirty="0" smtClean="0">
                <a:latin typeface="Times New Roman" panose="02020603050405020304" pitchFamily="18" charset="0"/>
                <a:ea typeface="微軟正黑體" panose="020B0604030504040204" pitchFamily="34" charset="-120"/>
              </a:rPr>
              <a:t>釋出</a:t>
            </a:r>
            <a:endParaRPr lang="zh-TW" altLang="en-US" dirty="0"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蘇格拉底與古希臘雅典社會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分歧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下面三個問題的答案</a:t>
            </a:r>
          </a:p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一、什麼是城邦？</a:t>
            </a:r>
          </a:p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二、城邦如果不採用寡頭政治，也不採用民主政治，那麼剩下的選項，是國王政治嗎？</a:t>
            </a:r>
          </a:p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三、如果蘇格拉底認同國王政治，但它會認同國王的絕對權力嗎？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第一、什麼是城邦？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亞里斯多德說，人是政治的動物。這句話很容易被誤解，因為：</a:t>
            </a:r>
          </a:p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一，如果把這句話翻譯成政治的動物，那麼說的是個別不同的人。</a:t>
            </a:r>
          </a:p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二，政治本性是人的一部份，所以人人都有政治能力。</a:t>
            </a:r>
          </a:p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三，政治很簡單，就是管理眾人之事。</a:t>
            </a:r>
          </a:p>
          <a:p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這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三點都是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誤解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！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城市國家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一，這不是說個人；剛好相反，這句話說的是社群。從今天的角度來講，城邦其實是城市國家，而不是眾人所居住的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城市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而已，。歐洲小國盧森堡，在人數上就是一個城市國家。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優越的公民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二，這不是人的本性，而是古希臘特有的政治形態。建立在奴隸制度上的城邦，由成年男性治理。他們稱做公民，有極高的榮譽感，每個公民自認高人一等。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政治制度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三，政治制度有好多種，其中分為兩類，為公和為私。在管理階層上，可以有所有人、少數人與一個人，三種情況。為公政治制度有三種，叫做國王政治、貴族政治與政體。同樣地，為私的政治制度也有三種，叫做暴君政治、寡頭政治以及民主政治</a:t>
            </a:r>
            <a:r>
              <a:rPr lang="zh-TW" altLang="zh-TW" sz="32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zh-TW" sz="3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政治人物必然以私利為主嗎？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常言道，人不為己，天誅地滅！所以亞里斯多德認為，</a:t>
            </a:r>
            <a:r>
              <a:rPr lang="zh-TW" altLang="zh-TW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政治中，為公的少，多是為私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。所以如果不論暴君政治，寡頭政治與民主政治，它們都是為私，都不好！</a:t>
            </a:r>
          </a:p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現實上也是如此，因為，有才能的少數人，與無才能的多數人，經常都因為私人的理由發生衝突。</a:t>
            </a:r>
          </a:p>
          <a:p>
            <a:pPr>
              <a:buNone/>
            </a:pP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蘇格拉底的態度呢？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他拒絕在兩者之間做選擇。而只說政治應該交給那些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「</a:t>
            </a:r>
            <a:r>
              <a:rPr lang="zh-TW" altLang="zh-TW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知道如何治理的人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」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這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產生了如下三個問題：</a:t>
            </a:r>
          </a:p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一，這個人要如何找出來？</a:t>
            </a:r>
          </a:p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二，萬一這個人是暴君怎麼辦？</a:t>
            </a:r>
          </a:p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三，這個人存在嗎？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蘇格拉底給這三個問題否定的答案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意思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也就是說，這個人找是找不到的，但他擁有絕對的權力。同時，這個人可能不存在，</a:t>
            </a:r>
            <a:r>
              <a:rPr lang="zh-TW" altLang="zh-TW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但政治總是需要治理的人啊？</a:t>
            </a:r>
          </a:p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無論如何，蘇格拉底認為，在否定寡頭政治與民主政治之後，國王政治是城邦應該採用的制度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但是</a:t>
            </a:r>
            <a:r>
              <a:rPr lang="zh-TW" altLang="zh-TW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這個觀念，與古代雅典人的思想是完全不同的！</a:t>
            </a:r>
            <a:endParaRPr lang="zh-TW" altLang="en-US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說不清楚的政治！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蘇格拉底一直不斷地在問什麼是</a:t>
            </a:r>
            <a:r>
              <a:rPr lang="zh-TW" altLang="zh-TW" u="sng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德行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，然後認為不是每一個人都能夠有德行。更明顯地是，擁有德行這種能力的人，尤其是如何讓這種人勝任適合的工作是最重要的。</a:t>
            </a:r>
          </a:p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這點與一般雅典公民的想法也很不一樣。雅典公民要的政治是</a:t>
            </a:r>
            <a:r>
              <a:rPr lang="zh-TW" altLang="zh-TW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人人平等自做自受的政治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。蘇格拉底卻認為，政治的對象不是平等的，更不是由大家推選的。但到底是什麼，他好像也沒有說清楚。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聖君？！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蘇格拉底一貫的說法顯示，這個問題並不容易回答，因為他的觀念認定，政治應當交給有治理能力的人處理，那麼這就表示，蘇格拉底並不認同人人可以投票，這種講求平等的民主。同時，他也反對可以為私利著想的寡頭政治，所以綜合這二者，</a:t>
            </a:r>
            <a:r>
              <a:rPr lang="zh-TW" altLang="zh-TW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只剩下聖君的概念。</a:t>
            </a:r>
          </a:p>
          <a:p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這個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認同不但違反的當時盛行的政治制度，也不同於當時的道德教育以及宗教的制度。這個差別，是蘇格拉底後來被處死的主要原因。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西洋哲學從這幅畫開始的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蘇格拉底之死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詳情參閱以下網址：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en.wikipedia.org/wiki/The_Death_of_Socrates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人性的研究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Autofit/>
          </a:bodyPr>
          <a:lstStyle/>
          <a:p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蘇格拉底的哲學意涵： </a:t>
            </a:r>
          </a:p>
          <a:p>
            <a:pPr lvl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自然哲學中的改變</a:t>
            </a:r>
          </a:p>
          <a:p>
            <a:pPr lvl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回歸人性本質</a:t>
            </a:r>
          </a:p>
          <a:p>
            <a:pPr lvl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3.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理想性格的知識分子。</a:t>
            </a:r>
            <a:endParaRPr lang="en-US" altLang="zh-TW" sz="3200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他不說哲學是什麼，僅說</a:t>
            </a:r>
            <a:r>
              <a:rPr lang="zh-TW" altLang="en-US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：</a:t>
            </a:r>
            <a:endParaRPr lang="en-US" altLang="zh-TW" sz="3200" dirty="0" smtClean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32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”</a:t>
            </a: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An unexamined life is not worth living!”</a:t>
            </a:r>
          </a:p>
          <a:p>
            <a:r>
              <a:rPr lang="zh-TW" altLang="en-US" sz="3200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一個</a:t>
            </a:r>
            <a:r>
              <a:rPr lang="zh-TW" altLang="en-US" sz="3200" u="sng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未經檢驗的生命是不值得活的！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蘇格拉底的哲學地位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蘇格拉底的地位在於探討倫理學的精義，尤其是生命的價值。事實上，通常講解西洋哲學的起點經常是從古希臘的自然哲學，但是在選用材料上，從蘇格拉底講起比較容易進入哲學意境，因為蘇格拉底的學生柏拉圖毫無疑問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地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是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最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重要的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哲學家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zh-TW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自然</a:t>
            </a:r>
            <a:r>
              <a:rPr lang="zh-TW" altLang="zh-TW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哲學的發展則最終比較與科學思想結合在一起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（如果哲學與科學之間可以做出一個嚴格區分的話）。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蘇格拉底</a:t>
            </a:r>
            <a:r>
              <a:rPr lang="zh-TW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(470-399BC)：</a:t>
            </a:r>
            <a:endParaRPr lang="zh-TW" altLang="en-US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他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對於哲學最重要的貢獻，是為哲學的思考模式提供了</a:t>
            </a:r>
            <a:r>
              <a:rPr lang="zh-TW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批判的原則與方法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。但是因為蘇格拉底本人「述而不作」的緣故，所以所有有關他的思想，完全來自於他的學生，</a:t>
            </a:r>
            <a:r>
              <a:rPr lang="zh-TW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柏拉圖的《對話錄》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ct val="50000"/>
              </a:spcBef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蘇格拉底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也被柏拉圖塑造為一位忠於國家的人，因為他因捍衛國家法律的尊嚴，接受「蠱惑青年」的罪名，判處死刑。蘇格拉底公認為西洋哲學的奠基者，也是這種思想的實踐者。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最重要的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哲學議題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蘇格拉底的審判與處死是他一生中最為後人所談及的「哲學議題」，也成為柏拉圖《對話錄》當中，有關蘇格拉底最重要的部分。依照柏拉圖的觀點，</a:t>
            </a:r>
            <a:r>
              <a:rPr lang="zh-TW" altLang="zh-TW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其實無論是審判或是處死都是「莫須有」罪名下所導致的結果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zh-TW" sz="2800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因此都是不正義的。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蘇格拉底自己也在辯護中說，如果他放棄哲學，那麼他將免於受到審判的折磨。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ct val="50000"/>
              </a:spcBef>
            </a:pP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那麼，</a:t>
            </a:r>
            <a:r>
              <a:rPr lang="zh-TW" altLang="zh-TW" sz="2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為什麼他沒有選擇做出一般人多半會作的選擇呢？</a:t>
            </a:r>
            <a:r>
              <a:rPr lang="zh-TW" altLang="zh-TW" sz="2800" dirty="0" smtClean="0">
                <a:latin typeface="微軟正黑體" pitchFamily="34" charset="-120"/>
                <a:ea typeface="微軟正黑體" pitchFamily="34" charset="-120"/>
              </a:rPr>
              <a:t>這個問題的答案，不但構成柏拉圖《對話錄》中多篇著作的討論主題，本身也因為涉及一個人如何看待生命中的理想與現實，成為西洋哲學中最具關注性的議題。 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哲學家的典範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有一個「好」學生（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柏拉圖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），發揚光大老師的思想。</a:t>
            </a:r>
          </a:p>
          <a:p>
            <a:pPr lvl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哲學中</a:t>
            </a:r>
            <a:r>
              <a:rPr lang="zh-TW" altLang="en-US" sz="3200" dirty="0">
                <a:solidFill>
                  <a:srgbClr val="FF33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第一位殉道人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，說明為了理想，生死不足懼怕。</a:t>
            </a:r>
          </a:p>
          <a:p>
            <a:pPr lvl="1"/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3.</a:t>
            </a:r>
            <a:r>
              <a:rPr lang="zh-TW" altLang="en-US" sz="3200" dirty="0">
                <a:solidFill>
                  <a:srgbClr val="FF33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為真理而死，因此一切行為與信念，均以求真為主，不以感官為限。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蘇格拉底之哲學：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zh-TW" altLang="en-US" sz="1000" b="1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想要活出有意義的生命，就必須</a:t>
            </a:r>
            <a:r>
              <a:rPr lang="zh-TW" altLang="en-US" sz="3200" dirty="0">
                <a:solidFill>
                  <a:srgbClr val="FF33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檢驗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生命的目的，</a:t>
            </a:r>
            <a:r>
              <a:rPr lang="zh-TW" altLang="en-US" sz="3200" dirty="0">
                <a:solidFill>
                  <a:srgbClr val="FF33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實現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生命的價值，</a:t>
            </a:r>
            <a:r>
              <a:rPr lang="zh-TW" altLang="en-US" sz="3200" dirty="0">
                <a:solidFill>
                  <a:srgbClr val="FF33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堅持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生命的理想。</a:t>
            </a:r>
            <a:endParaRPr lang="en-US" altLang="zh-TW" sz="3200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這些有關為什麼活著的問題，都是</a:t>
            </a:r>
            <a:r>
              <a:rPr lang="zh-TW" altLang="en-US" sz="3200" dirty="0">
                <a:solidFill>
                  <a:srgbClr val="FF33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客觀原則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，不但存在，也是思考的對象。</a:t>
            </a:r>
            <a:endParaRPr lang="en-US" altLang="zh-TW" sz="3200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3.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人人從事於類似的哲學思考，皆可以從他們的內心中，</a:t>
            </a:r>
            <a:r>
              <a:rPr lang="zh-TW" altLang="en-US" sz="3200" dirty="0">
                <a:solidFill>
                  <a:srgbClr val="FF33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感受到擁有真理的喜悅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</a:t>
            </a:r>
            <a:endParaRPr lang="en-US" altLang="zh-TW" sz="3200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4.</a:t>
            </a:r>
            <a:r>
              <a:rPr lang="zh-TW" altLang="en-US" sz="3200" dirty="0">
                <a:solidFill>
                  <a:srgbClr val="FF330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如何從事哲學思考</a:t>
            </a:r>
            <a:r>
              <a:rPr lang="zh-TW" altLang="en-US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：提出問題、進行對話、啟發心靈、自我檢驗。</a:t>
            </a:r>
          </a:p>
          <a:p>
            <a:pPr lvl="1">
              <a:lnSpc>
                <a:spcPct val="90000"/>
              </a:lnSpc>
            </a:pPr>
            <a:endParaRPr lang="zh-TW" altLang="en-US" sz="3200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None/>
            </a:pPr>
            <a:endParaRPr lang="zh-TW" altLang="en-US" sz="3200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蘇格拉底反詰法：提問與回答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TW" altLang="en-US" dirty="0" smtClean="0">
                <a:solidFill>
                  <a:srgbClr val="406F8D"/>
                </a:solidFill>
                <a:latin typeface="微軟正黑體" pitchFamily="34" charset="-120"/>
                <a:ea typeface="微軟正黑體" pitchFamily="34" charset="-120"/>
              </a:rPr>
              <a:t>提問的目的是什麼？答案：進行</a:t>
            </a:r>
            <a:r>
              <a:rPr lang="zh-TW" altLang="en-US" dirty="0" smtClean="0">
                <a:solidFill>
                  <a:srgbClr val="FF3300"/>
                </a:solidFill>
                <a:latin typeface="微軟正黑體" pitchFamily="34" charset="-120"/>
                <a:ea typeface="微軟正黑體" pitchFamily="34" charset="-120"/>
              </a:rPr>
              <a:t>對話</a:t>
            </a:r>
            <a:r>
              <a:rPr lang="zh-TW" altLang="en-US" dirty="0" smtClean="0">
                <a:solidFill>
                  <a:srgbClr val="406F8D"/>
                </a:solidFill>
                <a:latin typeface="微軟正黑體" pitchFamily="34" charset="-120"/>
                <a:ea typeface="微軟正黑體" pitchFamily="34" charset="-120"/>
              </a:rPr>
              <a:t>交流。</a:t>
            </a:r>
          </a:p>
          <a:p>
            <a:pPr>
              <a:lnSpc>
                <a:spcPct val="90000"/>
              </a:lnSpc>
            </a:pPr>
            <a:r>
              <a:rPr lang="zh-TW" altLang="en-US" dirty="0" smtClean="0">
                <a:solidFill>
                  <a:srgbClr val="406F8D"/>
                </a:solidFill>
                <a:latin typeface="微軟正黑體" pitchFamily="34" charset="-120"/>
                <a:ea typeface="微軟正黑體" pitchFamily="34" charset="-120"/>
              </a:rPr>
              <a:t>提問的意義是什麼？答案：進行</a:t>
            </a:r>
            <a:r>
              <a:rPr lang="zh-TW" altLang="en-US" dirty="0" smtClean="0">
                <a:solidFill>
                  <a:srgbClr val="FF3300"/>
                </a:solidFill>
                <a:latin typeface="微軟正黑體" pitchFamily="34" charset="-120"/>
                <a:ea typeface="微軟正黑體" pitchFamily="34" charset="-120"/>
              </a:rPr>
              <a:t>捍衛</a:t>
            </a:r>
            <a:r>
              <a:rPr lang="zh-TW" altLang="en-US" dirty="0" smtClean="0">
                <a:solidFill>
                  <a:srgbClr val="406F8D"/>
                </a:solidFill>
                <a:latin typeface="微軟正黑體" pitchFamily="34" charset="-120"/>
                <a:ea typeface="微軟正黑體" pitchFamily="34" charset="-120"/>
              </a:rPr>
              <a:t>對抗。</a:t>
            </a:r>
          </a:p>
          <a:p>
            <a:pPr>
              <a:lnSpc>
                <a:spcPct val="90000"/>
              </a:lnSpc>
            </a:pPr>
            <a:r>
              <a:rPr lang="zh-TW" altLang="en-US" dirty="0" smtClean="0">
                <a:solidFill>
                  <a:srgbClr val="406F8D"/>
                </a:solidFill>
                <a:latin typeface="微軟正黑體" pitchFamily="34" charset="-120"/>
                <a:ea typeface="微軟正黑體" pitchFamily="34" charset="-120"/>
              </a:rPr>
              <a:t>提問的效用是什麼？答案：進行</a:t>
            </a:r>
            <a:r>
              <a:rPr lang="zh-TW" altLang="en-US" dirty="0" smtClean="0">
                <a:solidFill>
                  <a:srgbClr val="FF3300"/>
                </a:solidFill>
                <a:latin typeface="微軟正黑體" pitchFamily="34" charset="-120"/>
                <a:ea typeface="微軟正黑體" pitchFamily="34" charset="-120"/>
              </a:rPr>
              <a:t>反諷</a:t>
            </a:r>
            <a:r>
              <a:rPr lang="zh-TW" altLang="en-US" dirty="0" smtClean="0">
                <a:solidFill>
                  <a:srgbClr val="406F8D"/>
                </a:solidFill>
                <a:latin typeface="微軟正黑體" pitchFamily="34" charset="-120"/>
                <a:ea typeface="微軟正黑體" pitchFamily="34" charset="-120"/>
              </a:rPr>
              <a:t>啟發。</a:t>
            </a:r>
          </a:p>
          <a:p>
            <a:pPr>
              <a:lnSpc>
                <a:spcPct val="90000"/>
              </a:lnSpc>
            </a:pPr>
            <a:r>
              <a:rPr lang="zh-TW" altLang="en-US" dirty="0" smtClean="0">
                <a:solidFill>
                  <a:srgbClr val="406F8D"/>
                </a:solidFill>
                <a:latin typeface="微軟正黑體" pitchFamily="34" charset="-120"/>
                <a:ea typeface="微軟正黑體" pitchFamily="34" charset="-120"/>
              </a:rPr>
              <a:t>提問的結果是什麼？答案：</a:t>
            </a:r>
            <a:r>
              <a:rPr lang="zh-TW" altLang="en-US" dirty="0" smtClean="0">
                <a:solidFill>
                  <a:srgbClr val="FF3300"/>
                </a:solidFill>
                <a:latin typeface="微軟正黑體" pitchFamily="34" charset="-120"/>
                <a:ea typeface="微軟正黑體" pitchFamily="34" charset="-120"/>
              </a:rPr>
              <a:t>承認</a:t>
            </a:r>
            <a:r>
              <a:rPr lang="zh-TW" altLang="en-US" dirty="0" smtClean="0">
                <a:solidFill>
                  <a:srgbClr val="406F8D"/>
                </a:solidFill>
                <a:latin typeface="微軟正黑體" pitchFamily="34" charset="-120"/>
                <a:ea typeface="微軟正黑體" pitchFamily="34" charset="-120"/>
              </a:rPr>
              <a:t>無知。</a:t>
            </a:r>
            <a:endParaRPr lang="en-US" altLang="zh-TW" dirty="0" smtClean="0">
              <a:solidFill>
                <a:srgbClr val="406F8D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90000"/>
              </a:lnSpc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對話、捍衛與反諷之間的循環，構成學習的過程，其目的在於討論表面與真實之間的差別。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90000"/>
              </a:lnSpc>
            </a:pPr>
            <a:endParaRPr lang="zh-TW" altLang="en-US" sz="1000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90000"/>
              </a:lnSpc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哲學就是一個否定表面認知，探究真實本質的活動。</a:t>
            </a:r>
          </a:p>
          <a:p>
            <a:pPr>
              <a:lnSpc>
                <a:spcPct val="90000"/>
              </a:lnSpc>
            </a:pPr>
            <a:endParaRPr lang="en-US" altLang="zh-TW" dirty="0" smtClean="0">
              <a:solidFill>
                <a:srgbClr val="406F8D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蘇格拉底的死刑！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r>
              <a:rPr lang="zh-TW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對於哲學學家而言，蘇格拉底在西元前</a:t>
            </a: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399</a:t>
            </a:r>
            <a:r>
              <a:rPr lang="zh-TW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年被民主的雅典法院，在</a:t>
            </a: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500</a:t>
            </a:r>
            <a:r>
              <a:rPr lang="zh-TW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位公民所組成的陪審團裡，先是以</a:t>
            </a: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280</a:t>
            </a:r>
            <a:r>
              <a:rPr lang="zh-TW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票對</a:t>
            </a: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220</a:t>
            </a:r>
            <a:r>
              <a:rPr lang="zh-TW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票，被判有罪，然後以</a:t>
            </a: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360</a:t>
            </a:r>
            <a:r>
              <a:rPr lang="zh-TW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票對</a:t>
            </a:r>
            <a:r>
              <a:rPr lang="en-US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140</a:t>
            </a:r>
            <a:r>
              <a:rPr lang="zh-TW" altLang="zh-TW" sz="32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票，被判死刑。然後，蘇格拉底喝下毒芹汁死了。</a:t>
            </a:r>
            <a:endParaRPr lang="zh-TW" altLang="en-US" sz="3200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蘇格拉底與耶穌的比擬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r>
              <a:rPr lang="zh-TW" altLang="zh-TW" sz="3200" dirty="0">
                <a:latin typeface="微軟正黑體" pitchFamily="34" charset="-120"/>
                <a:ea typeface="微軟正黑體" pitchFamily="34" charset="-120"/>
              </a:rPr>
              <a:t>這場不公不義的判決，發生在以民主為榮的雅典城，對於當時以及後世所有知識份子與哲學家的衝擊之大，幾乎只有以對於耶穌的判決，可以相比擬。</a:t>
            </a:r>
            <a:endParaRPr lang="zh-TW" altLang="en-US" sz="3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宗教與哲學的區別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Look at Socrates and Jesus - they have a lot in common: beards, sandals, teaching through parable, martyrdom. But here’s where we find the distinction between philosophy and religion: after their martyrdom, one of them got better.</a:t>
            </a:r>
          </a:p>
          <a:p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- </a:t>
            </a:r>
            <a:r>
              <a:rPr lang="en-US" altLang="zh-TW" b="1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Jon Stewart</a:t>
            </a:r>
            <a:r>
              <a:rPr lang="en-US" altLang="zh-TW" dirty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, explaining that Christianity is not a philosophy</a:t>
            </a:r>
            <a:r>
              <a:rPr lang="en-US" altLang="zh-TW" dirty="0" smtClean="0">
                <a:solidFill>
                  <a:srgbClr val="0070C0"/>
                </a:solidFill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.</a:t>
            </a:r>
            <a:endParaRPr lang="en-US" altLang="zh-TW" dirty="0">
              <a:solidFill>
                <a:srgbClr val="0070C0"/>
              </a:solidFill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我們認識蘇格拉底的四個線索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一、柏拉圖</a:t>
            </a: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(Plato)</a:t>
            </a:r>
            <a:endParaRPr lang="zh-TW" altLang="zh-TW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r>
              <a:rPr lang="zh-TW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柏拉圖</a:t>
            </a:r>
            <a:r>
              <a:rPr lang="zh-TW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是蘇格拉底最有名的學生，在他的〈辯護篇〉</a:t>
            </a: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Apology</a:t>
            </a: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中，他記載蘇格拉底與他的公訴人之間的辯論。在這篇對話錄中，柏拉圖強調，蘇格拉底是自我知識的啟蒙人。同時，蘇格拉底追求自我知識的過程與對話，成為西方哲學的主要傳統。</a:t>
            </a:r>
            <a:endParaRPr lang="zh-TW" altLang="en-US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我們認識蘇格拉底的四個線索：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600201"/>
            <a:ext cx="11103024" cy="4525963"/>
          </a:xfrm>
        </p:spPr>
        <p:txBody>
          <a:bodyPr>
            <a:normAutofit/>
          </a:bodyPr>
          <a:lstStyle/>
          <a:p>
            <a:r>
              <a:rPr lang="zh-TW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二、色諾芬</a:t>
            </a: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(Xenophon)</a:t>
            </a:r>
            <a:endParaRPr lang="zh-TW" altLang="zh-TW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r>
              <a:rPr lang="zh-TW" altLang="zh-TW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描述</a:t>
            </a:r>
            <a:r>
              <a:rPr lang="zh-TW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蘇格拉底生平的色諾芬，除了《饗宴篇》</a:t>
            </a: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Symposium</a:t>
            </a: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與《辯護篇》</a:t>
            </a: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Apology</a:t>
            </a: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之，還有一份針對依據他人的記述，對於蘇格拉底個人的紀錄，《記憶錄》</a:t>
            </a: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(</a:t>
            </a:r>
            <a:r>
              <a:rPr lang="en-US" altLang="zh-TW" i="1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Memorabilia</a:t>
            </a:r>
            <a:r>
              <a:rPr lang="en-US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在這個紀錄中，色諾芬對於蘇格拉底本人的描述比較廣泛，也對他所做的事情，有綜合性的紀錄。這些紀錄讓我們更清楚地知道蘇格拉底的言行與生平，以及為什麼除了一般的哲學傳統之外，蘇格拉底也是另一個哲學學派：犬儒學派的創始人。</a:t>
            </a:r>
          </a:p>
          <a:p>
            <a:endParaRPr lang="zh-TW" altLang="en-US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我們認識蘇格拉底的四個線索：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zh-TW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三、阿里斯托芬</a:t>
            </a:r>
          </a:p>
          <a:p>
            <a:r>
              <a:rPr lang="zh-TW" altLang="zh-TW" sz="28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有</a:t>
            </a:r>
            <a:r>
              <a:rPr lang="zh-TW" altLang="zh-TW" sz="28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一部戲叫做《雲》，其中把蘇格拉底記錄成為一個道德感並不強的詭辯學者，還很入世。大致上，蘇格拉底喜歡與人對話，偏好自我反省，對物質反而沒有什麼要求，這跟柏拉圖的說法接近。比較重要的是，《雲》反映了詩人與哲學家的區別，也讓我們看得出來，戲劇與哲學傳統之間構成的強烈對比</a:t>
            </a:r>
            <a:r>
              <a:rPr lang="zh-TW" altLang="zh-TW" sz="28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。</a:t>
            </a:r>
            <a:endParaRPr lang="en-US" altLang="zh-TW" sz="2800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  <a:p>
            <a:r>
              <a:rPr lang="zh-TW" altLang="zh-TW" sz="2800" dirty="0" smtClean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更</a:t>
            </a:r>
            <a:r>
              <a:rPr lang="zh-TW" altLang="zh-TW" sz="2800" dirty="0">
                <a:latin typeface="Times New Roman" panose="02020603050405020304" pitchFamily="18" charset="0"/>
                <a:ea typeface="微軟正黑體" pitchFamily="34" charset="-120"/>
                <a:cs typeface="Times New Roman" panose="02020603050405020304" pitchFamily="18" charset="0"/>
              </a:rPr>
              <a:t>重要的是，這部戲代表一般雅典人如何看待蘇格拉底。柏拉圖筆下的辯護篇，是從貴族精英的眼光看待蘇格拉底的想法。這個介於一般平民與少數貴族之間的差別，是當時雅典最佳寫照。</a:t>
            </a:r>
            <a:endParaRPr lang="zh-TW" altLang="en-US" dirty="0">
              <a:latin typeface="Times New Roman" panose="02020603050405020304" pitchFamily="18" charset="0"/>
              <a:ea typeface="微軟正黑體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我們認識蘇格拉底的四個線索：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四、亞里斯多德</a:t>
            </a:r>
          </a:p>
          <a:p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因為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年代的關係，也因為是柏拉圖的徒弟的緣故，所以他不像老師那麼主觀，紀錄比較客觀的蘇格拉底。蘇格拉底在亞里斯多德的哲學中，最主要的影響力偏向倫理學的部分，尤其是如何從普世的角度看待德行。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B3470-F80E-4952-8E84-896C049F492D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2043</Words>
  <Application>Microsoft Office PowerPoint</Application>
  <PresentationFormat>寬螢幕</PresentationFormat>
  <Paragraphs>126</Paragraphs>
  <Slides>26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3" baseType="lpstr">
      <vt:lpstr>微軟正黑體</vt:lpstr>
      <vt:lpstr>新細明體</vt:lpstr>
      <vt:lpstr>Arial</vt:lpstr>
      <vt:lpstr>Calibri</vt:lpstr>
      <vt:lpstr>Tahoma</vt:lpstr>
      <vt:lpstr>Times New Roman</vt:lpstr>
      <vt:lpstr>Office 佈景主題</vt:lpstr>
      <vt:lpstr>活用哲學 哲學是什麼？(一)</vt:lpstr>
      <vt:lpstr>西洋哲學從這幅畫開始的</vt:lpstr>
      <vt:lpstr>蘇格拉底的死刑！</vt:lpstr>
      <vt:lpstr>蘇格拉底與耶穌的比擬</vt:lpstr>
      <vt:lpstr>宗教與哲學的區別</vt:lpstr>
      <vt:lpstr>我們認識蘇格拉底的四個線索：</vt:lpstr>
      <vt:lpstr>我們認識蘇格拉底的四個線索：</vt:lpstr>
      <vt:lpstr>我們認識蘇格拉底的四個線索：</vt:lpstr>
      <vt:lpstr>我們認識蘇格拉底的四個線索：</vt:lpstr>
      <vt:lpstr>蘇格拉底與古希臘雅典社會分歧</vt:lpstr>
      <vt:lpstr>第一、什麼是城邦？</vt:lpstr>
      <vt:lpstr>城市國家</vt:lpstr>
      <vt:lpstr>優越的公民</vt:lpstr>
      <vt:lpstr>政治制度</vt:lpstr>
      <vt:lpstr>政治人物必然以私利為主嗎？</vt:lpstr>
      <vt:lpstr>蘇格拉底的態度呢？</vt:lpstr>
      <vt:lpstr>蘇格拉底給這三個問題否定的答案</vt:lpstr>
      <vt:lpstr>說不清楚的政治！</vt:lpstr>
      <vt:lpstr>聖君？！</vt:lpstr>
      <vt:lpstr>人性的研究</vt:lpstr>
      <vt:lpstr>蘇格拉底的哲學地位</vt:lpstr>
      <vt:lpstr>蘇格拉底(470-399BC)：</vt:lpstr>
      <vt:lpstr>最重要的哲學議題</vt:lpstr>
      <vt:lpstr>哲學家的典範</vt:lpstr>
      <vt:lpstr>蘇格拉底之哲學：</vt:lpstr>
      <vt:lpstr>蘇格拉底反詰法：提問與回答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活用哲學： 哲學是什麼？</dc:title>
  <dc:creator>苑舉正</dc:creator>
  <cp:lastModifiedBy>user</cp:lastModifiedBy>
  <cp:revision>42</cp:revision>
  <dcterms:created xsi:type="dcterms:W3CDTF">2017-09-07T07:53:12Z</dcterms:created>
  <dcterms:modified xsi:type="dcterms:W3CDTF">2019-04-12T08:31:55Z</dcterms:modified>
</cp:coreProperties>
</file>