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D"/>
    <a:srgbClr val="14D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547" autoAdjust="0"/>
  </p:normalViewPr>
  <p:slideViewPr>
    <p:cSldViewPr snapToGrid="0">
      <p:cViewPr varScale="1">
        <p:scale>
          <a:sx n="99" d="100"/>
          <a:sy n="99" d="100"/>
        </p:scale>
        <p:origin x="9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E1C70-8EA2-472F-AA8F-96DA38D4499A}" type="datetimeFigureOut">
              <a:rPr lang="zh-TW" altLang="en-US" smtClean="0"/>
              <a:t>2021/6/7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F4D78-324C-432E-BB37-3BB33361B755}" type="slidenum">
              <a:rPr lang="zh-TW" altLang="en-US" smtClean="0"/>
              <a:t>‹#›</a:t>
            </a:fld>
            <a:endParaRPr lang="zh-TW" altLang="en-US"/>
          </a:p>
        </p:txBody>
      </p:sp>
    </p:spTree>
    <p:extLst>
      <p:ext uri="{BB962C8B-B14F-4D97-AF65-F5344CB8AC3E}">
        <p14:creationId xmlns:p14="http://schemas.microsoft.com/office/powerpoint/2010/main" val="367121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48F4D78-324C-432E-BB37-3BB33361B755}" type="slidenum">
              <a:rPr lang="zh-TW" altLang="en-US" smtClean="0"/>
              <a:t>31</a:t>
            </a:fld>
            <a:endParaRPr lang="zh-TW" altLang="en-US"/>
          </a:p>
        </p:txBody>
      </p:sp>
    </p:spTree>
    <p:extLst>
      <p:ext uri="{BB962C8B-B14F-4D97-AF65-F5344CB8AC3E}">
        <p14:creationId xmlns:p14="http://schemas.microsoft.com/office/powerpoint/2010/main" val="254803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48F4D78-324C-432E-BB37-3BB33361B755}" type="slidenum">
              <a:rPr lang="zh-TW" altLang="en-US" smtClean="0"/>
              <a:t>32</a:t>
            </a:fld>
            <a:endParaRPr lang="zh-TW" altLang="en-US"/>
          </a:p>
        </p:txBody>
      </p:sp>
    </p:spTree>
    <p:extLst>
      <p:ext uri="{BB962C8B-B14F-4D97-AF65-F5344CB8AC3E}">
        <p14:creationId xmlns:p14="http://schemas.microsoft.com/office/powerpoint/2010/main" val="186593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48F4D78-324C-432E-BB37-3BB33361B755}" type="slidenum">
              <a:rPr lang="zh-TW" altLang="en-US" smtClean="0"/>
              <a:t>33</a:t>
            </a:fld>
            <a:endParaRPr lang="zh-TW" altLang="en-US"/>
          </a:p>
        </p:txBody>
      </p:sp>
    </p:spTree>
    <p:extLst>
      <p:ext uri="{BB962C8B-B14F-4D97-AF65-F5344CB8AC3E}">
        <p14:creationId xmlns:p14="http://schemas.microsoft.com/office/powerpoint/2010/main" val="170777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48F4D78-324C-432E-BB37-3BB33361B755}" type="slidenum">
              <a:rPr lang="zh-TW" altLang="en-US" smtClean="0"/>
              <a:t>34</a:t>
            </a:fld>
            <a:endParaRPr lang="zh-TW" altLang="en-US"/>
          </a:p>
        </p:txBody>
      </p:sp>
    </p:spTree>
    <p:extLst>
      <p:ext uri="{BB962C8B-B14F-4D97-AF65-F5344CB8AC3E}">
        <p14:creationId xmlns:p14="http://schemas.microsoft.com/office/powerpoint/2010/main" val="3883762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48F4D78-324C-432E-BB37-3BB33361B755}" type="slidenum">
              <a:rPr lang="zh-TW" altLang="en-US" smtClean="0"/>
              <a:t>35</a:t>
            </a:fld>
            <a:endParaRPr lang="zh-TW" altLang="en-US"/>
          </a:p>
        </p:txBody>
      </p:sp>
    </p:spTree>
    <p:extLst>
      <p:ext uri="{BB962C8B-B14F-4D97-AF65-F5344CB8AC3E}">
        <p14:creationId xmlns:p14="http://schemas.microsoft.com/office/powerpoint/2010/main" val="2263500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DE4D63-75EF-4605-9705-32FE552B599A}"/>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dirty="0"/>
              <a:t>按一下以編輯母片標題樣式</a:t>
            </a:r>
          </a:p>
        </p:txBody>
      </p:sp>
      <p:sp>
        <p:nvSpPr>
          <p:cNvPr id="3" name="副標題 2">
            <a:extLst>
              <a:ext uri="{FF2B5EF4-FFF2-40B4-BE49-F238E27FC236}">
                <a16:creationId xmlns:a16="http://schemas.microsoft.com/office/drawing/2014/main" id="{A3C45283-1E35-4A2D-B7DD-ACE1545E9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247C64E-B7BA-4019-B785-2CD3545DBDA0}"/>
              </a:ext>
            </a:extLst>
          </p:cNvPr>
          <p:cNvSpPr>
            <a:spLocks noGrp="1"/>
          </p:cNvSpPr>
          <p:nvPr>
            <p:ph type="dt" sz="half" idx="10"/>
          </p:nvPr>
        </p:nvSpPr>
        <p:spPr/>
        <p:txBody>
          <a:bodyPr/>
          <a:lstStyle/>
          <a:p>
            <a:fld id="{F36011F0-537B-4A9B-BE57-9462C016CEE4}" type="datetimeFigureOut">
              <a:rPr lang="zh-TW" altLang="en-US" smtClean="0"/>
              <a:t>2021/6/7</a:t>
            </a:fld>
            <a:endParaRPr lang="zh-TW" altLang="en-US"/>
          </a:p>
        </p:txBody>
      </p:sp>
      <p:sp>
        <p:nvSpPr>
          <p:cNvPr id="5" name="頁尾版面配置區 4">
            <a:extLst>
              <a:ext uri="{FF2B5EF4-FFF2-40B4-BE49-F238E27FC236}">
                <a16:creationId xmlns:a16="http://schemas.microsoft.com/office/drawing/2014/main" id="{9D6D7DDC-789A-44C5-BCB0-04F3F365648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7086A4D-AB92-40A6-B5FB-26DB61801E20}"/>
              </a:ext>
            </a:extLst>
          </p:cNvPr>
          <p:cNvSpPr>
            <a:spLocks noGrp="1"/>
          </p:cNvSpPr>
          <p:nvPr>
            <p:ph type="sldNum" sz="quarter" idx="12"/>
          </p:nvPr>
        </p:nvSpPr>
        <p:spPr/>
        <p:txBody>
          <a:bodyPr/>
          <a:lstStyle/>
          <a:p>
            <a:fld id="{67242B37-BAC8-4E3D-A1BA-79CA3221D373}" type="slidenum">
              <a:rPr lang="zh-TW" altLang="en-US" smtClean="0"/>
              <a:t>‹#›</a:t>
            </a:fld>
            <a:endParaRPr lang="zh-TW" altLang="en-US"/>
          </a:p>
        </p:txBody>
      </p:sp>
      <p:pic>
        <p:nvPicPr>
          <p:cNvPr id="7" name="圖片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857"/>
            <a:ext cx="12192000" cy="6856285"/>
          </a:xfrm>
          <a:prstGeom prst="rect">
            <a:avLst/>
          </a:prstGeom>
        </p:spPr>
      </p:pic>
    </p:spTree>
    <p:extLst>
      <p:ext uri="{BB962C8B-B14F-4D97-AF65-F5344CB8AC3E}">
        <p14:creationId xmlns:p14="http://schemas.microsoft.com/office/powerpoint/2010/main" val="198193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66A3AF-5516-4EC4-A4F7-C2F11C04371A}"/>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F59E44F-267C-4266-9928-6C467E6404C7}"/>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C2D652F-51E0-4DB1-9358-F2BE2C7B4EA1}"/>
              </a:ext>
            </a:extLst>
          </p:cNvPr>
          <p:cNvSpPr>
            <a:spLocks noGrp="1"/>
          </p:cNvSpPr>
          <p:nvPr>
            <p:ph type="dt" sz="half" idx="10"/>
          </p:nvPr>
        </p:nvSpPr>
        <p:spPr/>
        <p:txBody>
          <a:bodyPr/>
          <a:lstStyle/>
          <a:p>
            <a:fld id="{F36011F0-537B-4A9B-BE57-9462C016CEE4}" type="datetimeFigureOut">
              <a:rPr lang="zh-TW" altLang="en-US" smtClean="0"/>
              <a:t>2021/6/7</a:t>
            </a:fld>
            <a:endParaRPr lang="zh-TW" altLang="en-US"/>
          </a:p>
        </p:txBody>
      </p:sp>
      <p:sp>
        <p:nvSpPr>
          <p:cNvPr id="5" name="頁尾版面配置區 4">
            <a:extLst>
              <a:ext uri="{FF2B5EF4-FFF2-40B4-BE49-F238E27FC236}">
                <a16:creationId xmlns:a16="http://schemas.microsoft.com/office/drawing/2014/main" id="{11CF9AB2-9728-4781-8280-C6957B79709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37F589A-B2A9-477C-9888-FCB061310CB4}"/>
              </a:ext>
            </a:extLst>
          </p:cNvPr>
          <p:cNvSpPr>
            <a:spLocks noGrp="1"/>
          </p:cNvSpPr>
          <p:nvPr>
            <p:ph type="sldNum" sz="quarter" idx="12"/>
          </p:nvPr>
        </p:nvSpPr>
        <p:spPr/>
        <p:txBody>
          <a:bodyPr/>
          <a:lstStyle/>
          <a:p>
            <a:fld id="{67242B37-BAC8-4E3D-A1BA-79CA3221D373}" type="slidenum">
              <a:rPr lang="zh-TW" altLang="en-US" smtClean="0"/>
              <a:t>‹#›</a:t>
            </a:fld>
            <a:endParaRPr lang="zh-TW" altLang="en-US"/>
          </a:p>
        </p:txBody>
      </p:sp>
      <p:pic>
        <p:nvPicPr>
          <p:cNvPr id="7" name="圖片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4" y="8237"/>
            <a:ext cx="12190985" cy="6858571"/>
          </a:xfrm>
          <a:prstGeom prst="rect">
            <a:avLst/>
          </a:prstGeom>
        </p:spPr>
      </p:pic>
    </p:spTree>
    <p:extLst>
      <p:ext uri="{BB962C8B-B14F-4D97-AF65-F5344CB8AC3E}">
        <p14:creationId xmlns:p14="http://schemas.microsoft.com/office/powerpoint/2010/main" val="411098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AB2D4D50-4613-4C78-8C7B-D762CAE2217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C6DBF66-8F38-4FEE-A09D-BEB2C0310885}"/>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31EF029-BD37-4468-BD62-93025D407A62}"/>
              </a:ext>
            </a:extLst>
          </p:cNvPr>
          <p:cNvSpPr>
            <a:spLocks noGrp="1"/>
          </p:cNvSpPr>
          <p:nvPr>
            <p:ph type="dt" sz="half" idx="10"/>
          </p:nvPr>
        </p:nvSpPr>
        <p:spPr/>
        <p:txBody>
          <a:bodyPr/>
          <a:lstStyle/>
          <a:p>
            <a:fld id="{F36011F0-537B-4A9B-BE57-9462C016CEE4}" type="datetimeFigureOut">
              <a:rPr lang="zh-TW" altLang="en-US" smtClean="0"/>
              <a:t>2021/6/7</a:t>
            </a:fld>
            <a:endParaRPr lang="zh-TW" altLang="en-US"/>
          </a:p>
        </p:txBody>
      </p:sp>
      <p:sp>
        <p:nvSpPr>
          <p:cNvPr id="5" name="頁尾版面配置區 4">
            <a:extLst>
              <a:ext uri="{FF2B5EF4-FFF2-40B4-BE49-F238E27FC236}">
                <a16:creationId xmlns:a16="http://schemas.microsoft.com/office/drawing/2014/main" id="{44E7FF67-42B8-4DD2-95C4-A38959B3F71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E5CE9A6-43D1-4C2B-AA61-A381BEC5592F}"/>
              </a:ext>
            </a:extLst>
          </p:cNvPr>
          <p:cNvSpPr>
            <a:spLocks noGrp="1"/>
          </p:cNvSpPr>
          <p:nvPr>
            <p:ph type="sldNum" sz="quarter" idx="12"/>
          </p:nvPr>
        </p:nvSpPr>
        <p:spPr/>
        <p:txBody>
          <a:bodyPr/>
          <a:lstStyle/>
          <a:p>
            <a:fld id="{67242B37-BAC8-4E3D-A1BA-79CA3221D373}" type="slidenum">
              <a:rPr lang="zh-TW" altLang="en-US" smtClean="0"/>
              <a:t>‹#›</a:t>
            </a:fld>
            <a:endParaRPr lang="zh-TW" altLang="en-US"/>
          </a:p>
        </p:txBody>
      </p:sp>
      <p:pic>
        <p:nvPicPr>
          <p:cNvPr id="7" name="圖片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4" y="8237"/>
            <a:ext cx="12190985" cy="6858571"/>
          </a:xfrm>
          <a:prstGeom prst="rect">
            <a:avLst/>
          </a:prstGeom>
        </p:spPr>
      </p:pic>
    </p:spTree>
    <p:extLst>
      <p:ext uri="{BB962C8B-B14F-4D97-AF65-F5344CB8AC3E}">
        <p14:creationId xmlns:p14="http://schemas.microsoft.com/office/powerpoint/2010/main" val="190343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059FEF-DBF4-4F67-A2C9-38918431C08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623D494-B4FD-4340-A171-24B9B45C46A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999EEAF-2B3B-4E78-ADD3-2EA952597196}"/>
              </a:ext>
            </a:extLst>
          </p:cNvPr>
          <p:cNvSpPr>
            <a:spLocks noGrp="1"/>
          </p:cNvSpPr>
          <p:nvPr>
            <p:ph type="dt" sz="half" idx="10"/>
          </p:nvPr>
        </p:nvSpPr>
        <p:spPr/>
        <p:txBody>
          <a:bodyPr/>
          <a:lstStyle/>
          <a:p>
            <a:fld id="{F36011F0-537B-4A9B-BE57-9462C016CEE4}" type="datetimeFigureOut">
              <a:rPr lang="zh-TW" altLang="en-US" smtClean="0"/>
              <a:t>2021/6/7</a:t>
            </a:fld>
            <a:endParaRPr lang="zh-TW" altLang="en-US"/>
          </a:p>
        </p:txBody>
      </p:sp>
      <p:sp>
        <p:nvSpPr>
          <p:cNvPr id="5" name="頁尾版面配置區 4">
            <a:extLst>
              <a:ext uri="{FF2B5EF4-FFF2-40B4-BE49-F238E27FC236}">
                <a16:creationId xmlns:a16="http://schemas.microsoft.com/office/drawing/2014/main" id="{F1C09D2F-C09C-473C-B1C7-973D5CCBDDB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B3B080C-159E-4B79-A670-4347344A5A30}"/>
              </a:ext>
            </a:extLst>
          </p:cNvPr>
          <p:cNvSpPr>
            <a:spLocks noGrp="1"/>
          </p:cNvSpPr>
          <p:nvPr>
            <p:ph type="sldNum" sz="quarter" idx="12"/>
          </p:nvPr>
        </p:nvSpPr>
        <p:spPr/>
        <p:txBody>
          <a:bodyPr/>
          <a:lstStyle/>
          <a:p>
            <a:fld id="{67242B37-BAC8-4E3D-A1BA-79CA3221D373}" type="slidenum">
              <a:rPr lang="zh-TW" altLang="en-US" smtClean="0"/>
              <a:t>‹#›</a:t>
            </a:fld>
            <a:endParaRPr lang="zh-TW" altLang="en-US"/>
          </a:p>
        </p:txBody>
      </p:sp>
      <p:pic>
        <p:nvPicPr>
          <p:cNvPr id="7" name="圖片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4" y="-1"/>
            <a:ext cx="12190985" cy="6858571"/>
          </a:xfrm>
          <a:prstGeom prst="rect">
            <a:avLst/>
          </a:prstGeom>
        </p:spPr>
      </p:pic>
    </p:spTree>
    <p:extLst>
      <p:ext uri="{BB962C8B-B14F-4D97-AF65-F5344CB8AC3E}">
        <p14:creationId xmlns:p14="http://schemas.microsoft.com/office/powerpoint/2010/main" val="94241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3C38E3-4693-44E7-91E7-5B03C63238E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93A9590-E829-422E-A91E-A2630F120F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EB49720F-2C5F-4530-8242-5F22F051A069}"/>
              </a:ext>
            </a:extLst>
          </p:cNvPr>
          <p:cNvSpPr>
            <a:spLocks noGrp="1"/>
          </p:cNvSpPr>
          <p:nvPr>
            <p:ph type="dt" sz="half" idx="10"/>
          </p:nvPr>
        </p:nvSpPr>
        <p:spPr/>
        <p:txBody>
          <a:bodyPr/>
          <a:lstStyle/>
          <a:p>
            <a:fld id="{F36011F0-537B-4A9B-BE57-9462C016CEE4}" type="datetimeFigureOut">
              <a:rPr lang="zh-TW" altLang="en-US" smtClean="0"/>
              <a:t>2021/6/7</a:t>
            </a:fld>
            <a:endParaRPr lang="zh-TW" altLang="en-US"/>
          </a:p>
        </p:txBody>
      </p:sp>
      <p:sp>
        <p:nvSpPr>
          <p:cNvPr id="5" name="頁尾版面配置區 4">
            <a:extLst>
              <a:ext uri="{FF2B5EF4-FFF2-40B4-BE49-F238E27FC236}">
                <a16:creationId xmlns:a16="http://schemas.microsoft.com/office/drawing/2014/main" id="{1482A4B2-D12C-4AA8-965F-475E621AB8B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878AA65-C74D-41ED-976A-1072920B22FB}"/>
              </a:ext>
            </a:extLst>
          </p:cNvPr>
          <p:cNvSpPr>
            <a:spLocks noGrp="1"/>
          </p:cNvSpPr>
          <p:nvPr>
            <p:ph type="sldNum" sz="quarter" idx="12"/>
          </p:nvPr>
        </p:nvSpPr>
        <p:spPr/>
        <p:txBody>
          <a:bodyPr/>
          <a:lstStyle/>
          <a:p>
            <a:fld id="{67242B37-BAC8-4E3D-A1BA-79CA3221D373}" type="slidenum">
              <a:rPr lang="zh-TW" altLang="en-US" smtClean="0"/>
              <a:t>‹#›</a:t>
            </a:fld>
            <a:endParaRPr lang="zh-TW" altLang="en-US"/>
          </a:p>
        </p:txBody>
      </p:sp>
      <p:pic>
        <p:nvPicPr>
          <p:cNvPr id="7" name="圖片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4" y="8237"/>
            <a:ext cx="12190985" cy="6858571"/>
          </a:xfrm>
          <a:prstGeom prst="rect">
            <a:avLst/>
          </a:prstGeom>
        </p:spPr>
      </p:pic>
    </p:spTree>
    <p:extLst>
      <p:ext uri="{BB962C8B-B14F-4D97-AF65-F5344CB8AC3E}">
        <p14:creationId xmlns:p14="http://schemas.microsoft.com/office/powerpoint/2010/main" val="122781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F2CEF0-D8A1-4D72-910A-290343EB0BF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83930E4-8C44-4396-A8CE-1376ECEB31B2}"/>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C6E5CB2-277A-4A26-999A-D15CB996B44D}"/>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B799543-3BD6-40CA-87DC-ECC921D1BFB3}"/>
              </a:ext>
            </a:extLst>
          </p:cNvPr>
          <p:cNvSpPr>
            <a:spLocks noGrp="1"/>
          </p:cNvSpPr>
          <p:nvPr>
            <p:ph type="dt" sz="half" idx="10"/>
          </p:nvPr>
        </p:nvSpPr>
        <p:spPr/>
        <p:txBody>
          <a:bodyPr/>
          <a:lstStyle/>
          <a:p>
            <a:fld id="{F36011F0-537B-4A9B-BE57-9462C016CEE4}" type="datetimeFigureOut">
              <a:rPr lang="zh-TW" altLang="en-US" smtClean="0"/>
              <a:t>2021/6/7</a:t>
            </a:fld>
            <a:endParaRPr lang="zh-TW" altLang="en-US"/>
          </a:p>
        </p:txBody>
      </p:sp>
      <p:sp>
        <p:nvSpPr>
          <p:cNvPr id="6" name="頁尾版面配置區 5">
            <a:extLst>
              <a:ext uri="{FF2B5EF4-FFF2-40B4-BE49-F238E27FC236}">
                <a16:creationId xmlns:a16="http://schemas.microsoft.com/office/drawing/2014/main" id="{D7033433-D354-4B70-A5EE-F35DC82D6B6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41FB825-7549-4489-B37C-101730FDC846}"/>
              </a:ext>
            </a:extLst>
          </p:cNvPr>
          <p:cNvSpPr>
            <a:spLocks noGrp="1"/>
          </p:cNvSpPr>
          <p:nvPr>
            <p:ph type="sldNum" sz="quarter" idx="12"/>
          </p:nvPr>
        </p:nvSpPr>
        <p:spPr/>
        <p:txBody>
          <a:bodyPr/>
          <a:lstStyle/>
          <a:p>
            <a:fld id="{67242B37-BAC8-4E3D-A1BA-79CA3221D373}" type="slidenum">
              <a:rPr lang="zh-TW" altLang="en-US" smtClean="0"/>
              <a:t>‹#›</a:t>
            </a:fld>
            <a:endParaRPr lang="zh-TW" altLang="en-US"/>
          </a:p>
        </p:txBody>
      </p:sp>
      <p:pic>
        <p:nvPicPr>
          <p:cNvPr id="8" name="圖片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4" y="8237"/>
            <a:ext cx="12190985" cy="6858571"/>
          </a:xfrm>
          <a:prstGeom prst="rect">
            <a:avLst/>
          </a:prstGeom>
        </p:spPr>
      </p:pic>
    </p:spTree>
    <p:extLst>
      <p:ext uri="{BB962C8B-B14F-4D97-AF65-F5344CB8AC3E}">
        <p14:creationId xmlns:p14="http://schemas.microsoft.com/office/powerpoint/2010/main" val="78238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C64F27-33B1-474E-8998-A76449C9622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CDA3CFB-77BD-4E59-BF9B-A8DC6F2C09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6652178-BA51-4681-A5DC-E35507D8FF15}"/>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641842C-411D-4F0F-BC1C-BD244058F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82BB3055-D44C-4934-8B91-A91AA855C50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57C2EE6-1798-4964-A473-EFA11BED6063}"/>
              </a:ext>
            </a:extLst>
          </p:cNvPr>
          <p:cNvSpPr>
            <a:spLocks noGrp="1"/>
          </p:cNvSpPr>
          <p:nvPr>
            <p:ph type="dt" sz="half" idx="10"/>
          </p:nvPr>
        </p:nvSpPr>
        <p:spPr/>
        <p:txBody>
          <a:bodyPr/>
          <a:lstStyle/>
          <a:p>
            <a:fld id="{F36011F0-537B-4A9B-BE57-9462C016CEE4}" type="datetimeFigureOut">
              <a:rPr lang="zh-TW" altLang="en-US" smtClean="0"/>
              <a:t>2021/6/7</a:t>
            </a:fld>
            <a:endParaRPr lang="zh-TW" altLang="en-US"/>
          </a:p>
        </p:txBody>
      </p:sp>
      <p:sp>
        <p:nvSpPr>
          <p:cNvPr id="8" name="頁尾版面配置區 7">
            <a:extLst>
              <a:ext uri="{FF2B5EF4-FFF2-40B4-BE49-F238E27FC236}">
                <a16:creationId xmlns:a16="http://schemas.microsoft.com/office/drawing/2014/main" id="{C8685062-CFFD-4A25-A6C4-8442F1D752D6}"/>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4DFFEB4E-1E62-4DF9-A0D6-5051190774F5}"/>
              </a:ext>
            </a:extLst>
          </p:cNvPr>
          <p:cNvSpPr>
            <a:spLocks noGrp="1"/>
          </p:cNvSpPr>
          <p:nvPr>
            <p:ph type="sldNum" sz="quarter" idx="12"/>
          </p:nvPr>
        </p:nvSpPr>
        <p:spPr/>
        <p:txBody>
          <a:bodyPr/>
          <a:lstStyle/>
          <a:p>
            <a:fld id="{67242B37-BAC8-4E3D-A1BA-79CA3221D373}" type="slidenum">
              <a:rPr lang="zh-TW" altLang="en-US" smtClean="0"/>
              <a:t>‹#›</a:t>
            </a:fld>
            <a:endParaRPr lang="zh-TW" altLang="en-US"/>
          </a:p>
        </p:txBody>
      </p:sp>
      <p:pic>
        <p:nvPicPr>
          <p:cNvPr id="10" name="圖片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4" y="8237"/>
            <a:ext cx="12190985" cy="6858571"/>
          </a:xfrm>
          <a:prstGeom prst="rect">
            <a:avLst/>
          </a:prstGeom>
        </p:spPr>
      </p:pic>
    </p:spTree>
    <p:extLst>
      <p:ext uri="{BB962C8B-B14F-4D97-AF65-F5344CB8AC3E}">
        <p14:creationId xmlns:p14="http://schemas.microsoft.com/office/powerpoint/2010/main" val="143664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31D1A4-2DB4-495A-9E8F-1DAC5150399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1E33AE54-A104-4EE1-A59B-89D9BCF114DF}"/>
              </a:ext>
            </a:extLst>
          </p:cNvPr>
          <p:cNvSpPr>
            <a:spLocks noGrp="1"/>
          </p:cNvSpPr>
          <p:nvPr>
            <p:ph type="dt" sz="half" idx="10"/>
          </p:nvPr>
        </p:nvSpPr>
        <p:spPr/>
        <p:txBody>
          <a:bodyPr/>
          <a:lstStyle/>
          <a:p>
            <a:fld id="{F36011F0-537B-4A9B-BE57-9462C016CEE4}" type="datetimeFigureOut">
              <a:rPr lang="zh-TW" altLang="en-US" smtClean="0"/>
              <a:t>2021/6/7</a:t>
            </a:fld>
            <a:endParaRPr lang="zh-TW" altLang="en-US"/>
          </a:p>
        </p:txBody>
      </p:sp>
      <p:sp>
        <p:nvSpPr>
          <p:cNvPr id="4" name="頁尾版面配置區 3">
            <a:extLst>
              <a:ext uri="{FF2B5EF4-FFF2-40B4-BE49-F238E27FC236}">
                <a16:creationId xmlns:a16="http://schemas.microsoft.com/office/drawing/2014/main" id="{CD8B404E-457B-4288-9175-73A902C2450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C8AB3014-AAB0-4AB9-A240-392BED5CE49E}"/>
              </a:ext>
            </a:extLst>
          </p:cNvPr>
          <p:cNvSpPr>
            <a:spLocks noGrp="1"/>
          </p:cNvSpPr>
          <p:nvPr>
            <p:ph type="sldNum" sz="quarter" idx="12"/>
          </p:nvPr>
        </p:nvSpPr>
        <p:spPr/>
        <p:txBody>
          <a:bodyPr/>
          <a:lstStyle/>
          <a:p>
            <a:fld id="{67242B37-BAC8-4E3D-A1BA-79CA3221D373}" type="slidenum">
              <a:rPr lang="zh-TW" altLang="en-US" smtClean="0"/>
              <a:t>‹#›</a:t>
            </a:fld>
            <a:endParaRPr lang="zh-TW" altLang="en-US"/>
          </a:p>
        </p:txBody>
      </p:sp>
      <p:pic>
        <p:nvPicPr>
          <p:cNvPr id="6" name="圖片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4" y="8237"/>
            <a:ext cx="12190985" cy="6858571"/>
          </a:xfrm>
          <a:prstGeom prst="rect">
            <a:avLst/>
          </a:prstGeom>
        </p:spPr>
      </p:pic>
    </p:spTree>
    <p:extLst>
      <p:ext uri="{BB962C8B-B14F-4D97-AF65-F5344CB8AC3E}">
        <p14:creationId xmlns:p14="http://schemas.microsoft.com/office/powerpoint/2010/main" val="234678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CFD1DDA-B106-45F6-A0AA-BA5616D7CA11}"/>
              </a:ext>
            </a:extLst>
          </p:cNvPr>
          <p:cNvSpPr>
            <a:spLocks noGrp="1"/>
          </p:cNvSpPr>
          <p:nvPr>
            <p:ph type="dt" sz="half" idx="10"/>
          </p:nvPr>
        </p:nvSpPr>
        <p:spPr/>
        <p:txBody>
          <a:bodyPr/>
          <a:lstStyle/>
          <a:p>
            <a:fld id="{F36011F0-537B-4A9B-BE57-9462C016CEE4}" type="datetimeFigureOut">
              <a:rPr lang="zh-TW" altLang="en-US" smtClean="0"/>
              <a:t>2021/6/7</a:t>
            </a:fld>
            <a:endParaRPr lang="zh-TW" altLang="en-US"/>
          </a:p>
        </p:txBody>
      </p:sp>
      <p:sp>
        <p:nvSpPr>
          <p:cNvPr id="3" name="頁尾版面配置區 2">
            <a:extLst>
              <a:ext uri="{FF2B5EF4-FFF2-40B4-BE49-F238E27FC236}">
                <a16:creationId xmlns:a16="http://schemas.microsoft.com/office/drawing/2014/main" id="{5163BECE-C248-4A8F-9D6F-D265384DF33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8060D091-529C-4B93-A65D-81B2679CB0CA}"/>
              </a:ext>
            </a:extLst>
          </p:cNvPr>
          <p:cNvSpPr>
            <a:spLocks noGrp="1"/>
          </p:cNvSpPr>
          <p:nvPr>
            <p:ph type="sldNum" sz="quarter" idx="12"/>
          </p:nvPr>
        </p:nvSpPr>
        <p:spPr/>
        <p:txBody>
          <a:bodyPr/>
          <a:lstStyle/>
          <a:p>
            <a:fld id="{67242B37-BAC8-4E3D-A1BA-79CA3221D373}" type="slidenum">
              <a:rPr lang="zh-TW" altLang="en-US" smtClean="0"/>
              <a:t>‹#›</a:t>
            </a:fld>
            <a:endParaRPr lang="zh-TW" altLang="en-US"/>
          </a:p>
        </p:txBody>
      </p:sp>
      <p:pic>
        <p:nvPicPr>
          <p:cNvPr id="5" name="圖片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4" y="8237"/>
            <a:ext cx="12190985" cy="6858571"/>
          </a:xfrm>
          <a:prstGeom prst="rect">
            <a:avLst/>
          </a:prstGeom>
        </p:spPr>
      </p:pic>
    </p:spTree>
    <p:extLst>
      <p:ext uri="{BB962C8B-B14F-4D97-AF65-F5344CB8AC3E}">
        <p14:creationId xmlns:p14="http://schemas.microsoft.com/office/powerpoint/2010/main" val="57772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377A95-063C-4C4A-A816-28CFD3F531A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26DF4F8F-1A0C-4D05-8B36-9B2E8E30C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F69FB2ED-30F9-464B-9FEE-065EDED97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64FB899-36BE-45E6-8043-27CA9469F433}"/>
              </a:ext>
            </a:extLst>
          </p:cNvPr>
          <p:cNvSpPr>
            <a:spLocks noGrp="1"/>
          </p:cNvSpPr>
          <p:nvPr>
            <p:ph type="dt" sz="half" idx="10"/>
          </p:nvPr>
        </p:nvSpPr>
        <p:spPr/>
        <p:txBody>
          <a:bodyPr/>
          <a:lstStyle/>
          <a:p>
            <a:fld id="{F36011F0-537B-4A9B-BE57-9462C016CEE4}" type="datetimeFigureOut">
              <a:rPr lang="zh-TW" altLang="en-US" smtClean="0"/>
              <a:t>2021/6/7</a:t>
            </a:fld>
            <a:endParaRPr lang="zh-TW" altLang="en-US"/>
          </a:p>
        </p:txBody>
      </p:sp>
      <p:sp>
        <p:nvSpPr>
          <p:cNvPr id="6" name="頁尾版面配置區 5">
            <a:extLst>
              <a:ext uri="{FF2B5EF4-FFF2-40B4-BE49-F238E27FC236}">
                <a16:creationId xmlns:a16="http://schemas.microsoft.com/office/drawing/2014/main" id="{B5A717F5-9861-4238-A8BC-023C6D47C4E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55CA1A9-212F-4606-BB96-9D7358F5EA88}"/>
              </a:ext>
            </a:extLst>
          </p:cNvPr>
          <p:cNvSpPr>
            <a:spLocks noGrp="1"/>
          </p:cNvSpPr>
          <p:nvPr>
            <p:ph type="sldNum" sz="quarter" idx="12"/>
          </p:nvPr>
        </p:nvSpPr>
        <p:spPr/>
        <p:txBody>
          <a:bodyPr/>
          <a:lstStyle/>
          <a:p>
            <a:fld id="{67242B37-BAC8-4E3D-A1BA-79CA3221D373}" type="slidenum">
              <a:rPr lang="zh-TW" altLang="en-US" smtClean="0"/>
              <a:t>‹#›</a:t>
            </a:fld>
            <a:endParaRPr lang="zh-TW" altLang="en-US"/>
          </a:p>
        </p:txBody>
      </p:sp>
      <p:pic>
        <p:nvPicPr>
          <p:cNvPr id="8" name="圖片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4" y="8237"/>
            <a:ext cx="12190985" cy="6858571"/>
          </a:xfrm>
          <a:prstGeom prst="rect">
            <a:avLst/>
          </a:prstGeom>
        </p:spPr>
      </p:pic>
    </p:spTree>
    <p:extLst>
      <p:ext uri="{BB962C8B-B14F-4D97-AF65-F5344CB8AC3E}">
        <p14:creationId xmlns:p14="http://schemas.microsoft.com/office/powerpoint/2010/main" val="329831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197AC9-103A-4760-9870-62CF729A006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E3E976D-7B62-432C-A7DD-BB767AB50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9F7CB5D-7784-4D49-BFB1-98A166A0A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EA9251BB-E988-43CA-AFB0-A3AC8C52F0CD}"/>
              </a:ext>
            </a:extLst>
          </p:cNvPr>
          <p:cNvSpPr>
            <a:spLocks noGrp="1"/>
          </p:cNvSpPr>
          <p:nvPr>
            <p:ph type="dt" sz="half" idx="10"/>
          </p:nvPr>
        </p:nvSpPr>
        <p:spPr/>
        <p:txBody>
          <a:bodyPr/>
          <a:lstStyle/>
          <a:p>
            <a:fld id="{F36011F0-537B-4A9B-BE57-9462C016CEE4}" type="datetimeFigureOut">
              <a:rPr lang="zh-TW" altLang="en-US" smtClean="0"/>
              <a:t>2021/6/7</a:t>
            </a:fld>
            <a:endParaRPr lang="zh-TW" altLang="en-US"/>
          </a:p>
        </p:txBody>
      </p:sp>
      <p:sp>
        <p:nvSpPr>
          <p:cNvPr id="6" name="頁尾版面配置區 5">
            <a:extLst>
              <a:ext uri="{FF2B5EF4-FFF2-40B4-BE49-F238E27FC236}">
                <a16:creationId xmlns:a16="http://schemas.microsoft.com/office/drawing/2014/main" id="{482527C6-036C-4345-9F92-A7481BF91F5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266259D-AA8F-4041-8D43-E177C2EF933F}"/>
              </a:ext>
            </a:extLst>
          </p:cNvPr>
          <p:cNvSpPr>
            <a:spLocks noGrp="1"/>
          </p:cNvSpPr>
          <p:nvPr>
            <p:ph type="sldNum" sz="quarter" idx="12"/>
          </p:nvPr>
        </p:nvSpPr>
        <p:spPr/>
        <p:txBody>
          <a:bodyPr/>
          <a:lstStyle/>
          <a:p>
            <a:fld id="{67242B37-BAC8-4E3D-A1BA-79CA3221D373}" type="slidenum">
              <a:rPr lang="zh-TW" altLang="en-US" smtClean="0"/>
              <a:t>‹#›</a:t>
            </a:fld>
            <a:endParaRPr lang="zh-TW" altLang="en-US"/>
          </a:p>
        </p:txBody>
      </p:sp>
      <p:pic>
        <p:nvPicPr>
          <p:cNvPr id="8" name="圖片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4" y="8237"/>
            <a:ext cx="12190985" cy="6858571"/>
          </a:xfrm>
          <a:prstGeom prst="rect">
            <a:avLst/>
          </a:prstGeom>
        </p:spPr>
      </p:pic>
    </p:spTree>
    <p:extLst>
      <p:ext uri="{BB962C8B-B14F-4D97-AF65-F5344CB8AC3E}">
        <p14:creationId xmlns:p14="http://schemas.microsoft.com/office/powerpoint/2010/main" val="375696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7E7BF74B-05D4-4A21-957D-53E3886FB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1D4DF34-15CB-4F24-B985-3CDE2CEE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BAD95A9-4244-4FC7-A93B-8743A92CA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011F0-537B-4A9B-BE57-9462C016CEE4}" type="datetimeFigureOut">
              <a:rPr lang="zh-TW" altLang="en-US" smtClean="0"/>
              <a:t>2021/6/7</a:t>
            </a:fld>
            <a:endParaRPr lang="zh-TW" altLang="en-US"/>
          </a:p>
        </p:txBody>
      </p:sp>
      <p:sp>
        <p:nvSpPr>
          <p:cNvPr id="5" name="頁尾版面配置區 4">
            <a:extLst>
              <a:ext uri="{FF2B5EF4-FFF2-40B4-BE49-F238E27FC236}">
                <a16:creationId xmlns:a16="http://schemas.microsoft.com/office/drawing/2014/main" id="{F7DF373D-0E8F-46DE-94FF-D9D3B37AA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3BC8361-9517-4BFA-9CBE-4D1985781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42B37-BAC8-4E3D-A1BA-79CA3221D373}" type="slidenum">
              <a:rPr lang="zh-TW" altLang="en-US" smtClean="0"/>
              <a:t>‹#›</a:t>
            </a:fld>
            <a:endParaRPr lang="zh-TW" altLang="en-US"/>
          </a:p>
        </p:txBody>
      </p:sp>
    </p:spTree>
    <p:extLst>
      <p:ext uri="{BB962C8B-B14F-4D97-AF65-F5344CB8AC3E}">
        <p14:creationId xmlns:p14="http://schemas.microsoft.com/office/powerpoint/2010/main" val="2205127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et.aca.ntu.edu.tw/getcdb/info/show?subj=%u7248%u6b0a%u8072%u660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get.aca.ntu.edu.tw/getcdb/info/show?subj=%u7248%u6b0a%u8072%u660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hyperlink" Target="http://get.aca.ntu.edu.tw/getcdb/info/show?subj=%u7248%u6b0a%u8072%u660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hyperlink" Target="https://pt.wikipedia.org/wiki/Ficheiro:Escola_de_Atenas_-_Vaticano_2.jpg" TargetMode="External"/><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hyperlink" Target="http://get.aca.ntu.edu.tw/getcdb/info/show?subj=%u7248%u6b0a%u8072%u660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sa/3.0/tw/"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sa/3.0/t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et.aca.ntu.edu.tw/getcdb/info/show?subj=%u7248%u6b0a%u8072%u660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副標題 4">
            <a:extLst>
              <a:ext uri="{FF2B5EF4-FFF2-40B4-BE49-F238E27FC236}">
                <a16:creationId xmlns:a16="http://schemas.microsoft.com/office/drawing/2014/main" id="{FA02C810-B0D4-4897-8CFF-D08353FBF491}"/>
              </a:ext>
            </a:extLst>
          </p:cNvPr>
          <p:cNvSpPr txBox="1">
            <a:spLocks/>
          </p:cNvSpPr>
          <p:nvPr/>
        </p:nvSpPr>
        <p:spPr>
          <a:xfrm>
            <a:off x="982181" y="4498437"/>
            <a:ext cx="10227637" cy="767333"/>
          </a:xfrm>
          <a:prstGeom prst="rect">
            <a:avLst/>
          </a:prstGeom>
        </p:spPr>
        <p:txBody>
          <a:bodyPr vert="horz" lIns="91440" tIns="45720" rIns="91440" bIns="45720" rtlCol="0">
            <a:noAutofit/>
          </a:bodyPr>
          <a:lstStyle>
            <a:defPPr>
              <a:defRPr lang="zh-TW"/>
            </a:defPPr>
            <a:lvl1pPr indent="0">
              <a:lnSpc>
                <a:spcPct val="90000"/>
              </a:lnSpc>
              <a:spcBef>
                <a:spcPts val="1000"/>
              </a:spcBef>
              <a:buFont typeface="Arial" panose="020B0604020202020204" pitchFamily="34" charset="0"/>
              <a:buNone/>
              <a:defRPr sz="4000" b="1">
                <a:solidFill>
                  <a:schemeClr val="bg1"/>
                </a:solidFill>
                <a:effectLst>
                  <a:outerShdw blurRad="38100" dist="38100" dir="2700000" algn="tl">
                    <a:srgbClr val="000000">
                      <a:alpha val="43137"/>
                    </a:srgbClr>
                  </a:outerShdw>
                </a:effectLst>
                <a:latin typeface="Arial Unicode MS" panose="020B0604020202020204" pitchFamily="34" charset="-120"/>
                <a:ea typeface="微軟正黑體" panose="020B0604030504040204" pitchFamily="34" charset="-12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zh-TW" altLang="en-US" sz="3600" dirty="0" smtClean="0">
                <a:solidFill>
                  <a:srgbClr val="FFCD2D"/>
                </a:solidFill>
              </a:rPr>
              <a:t>第</a:t>
            </a:r>
            <a:r>
              <a:rPr lang="zh-TW" altLang="en-US" sz="3600" dirty="0">
                <a:solidFill>
                  <a:srgbClr val="FFCD2D"/>
                </a:solidFill>
              </a:rPr>
              <a:t>二</a:t>
            </a:r>
            <a:r>
              <a:rPr lang="zh-TW" altLang="en-US" sz="3600" dirty="0" smtClean="0">
                <a:solidFill>
                  <a:srgbClr val="FFCD2D"/>
                </a:solidFill>
              </a:rPr>
              <a:t>章</a:t>
            </a:r>
            <a:r>
              <a:rPr lang="en-US" altLang="zh-TW" sz="3600" dirty="0" smtClean="0">
                <a:solidFill>
                  <a:srgbClr val="FFCD2D"/>
                </a:solidFill>
              </a:rPr>
              <a:t> </a:t>
            </a:r>
            <a:r>
              <a:rPr lang="zh-TW" altLang="en-US" sz="3600" dirty="0">
                <a:solidFill>
                  <a:srgbClr val="FFCD2D"/>
                </a:solidFill>
              </a:rPr>
              <a:t>哲學</a:t>
            </a:r>
            <a:r>
              <a:rPr lang="zh-TW" altLang="en-US" sz="3600" dirty="0" smtClean="0">
                <a:solidFill>
                  <a:srgbClr val="FFCD2D"/>
                </a:solidFill>
              </a:rPr>
              <a:t>作為蘇格拉底的</a:t>
            </a:r>
            <a:r>
              <a:rPr lang="zh-TW" altLang="en-US" sz="3600" dirty="0">
                <a:solidFill>
                  <a:srgbClr val="FFCD2D"/>
                </a:solidFill>
              </a:rPr>
              <a:t>肖像</a:t>
            </a:r>
            <a:r>
              <a:rPr lang="en-US" altLang="zh-TW" sz="3600" dirty="0">
                <a:solidFill>
                  <a:srgbClr val="FFCD2D"/>
                </a:solidFill>
              </a:rPr>
              <a:t/>
            </a:r>
            <a:br>
              <a:rPr lang="en-US" altLang="zh-TW" sz="3600" dirty="0">
                <a:solidFill>
                  <a:srgbClr val="FFCD2D"/>
                </a:solidFill>
              </a:rPr>
            </a:br>
            <a:r>
              <a:rPr lang="zh-TW" altLang="en-US" sz="3600" dirty="0" smtClean="0">
                <a:solidFill>
                  <a:srgbClr val="FFCD2D"/>
                </a:solidFill>
              </a:rPr>
              <a:t>第三節 神諭與精靈 </a:t>
            </a:r>
            <a:r>
              <a:rPr lang="en-US" altLang="zh-TW" sz="3600" dirty="0" smtClean="0">
                <a:solidFill>
                  <a:srgbClr val="FFCD2D"/>
                </a:solidFill>
              </a:rPr>
              <a:t>2</a:t>
            </a:r>
            <a:r>
              <a:rPr lang="zh-TW" altLang="en-US" sz="3600" dirty="0" smtClean="0">
                <a:solidFill>
                  <a:srgbClr val="FFCD2D"/>
                </a:solidFill>
              </a:rPr>
              <a:t> </a:t>
            </a:r>
            <a:endParaRPr lang="zh-TW" altLang="en-US" sz="3600" dirty="0">
              <a:solidFill>
                <a:srgbClr val="FFCD2D"/>
              </a:solidFill>
            </a:endParaRPr>
          </a:p>
        </p:txBody>
      </p:sp>
      <p:sp>
        <p:nvSpPr>
          <p:cNvPr id="3" name="矩形 2"/>
          <p:cNvSpPr/>
          <p:nvPr/>
        </p:nvSpPr>
        <p:spPr>
          <a:xfrm>
            <a:off x="4096896" y="4018306"/>
            <a:ext cx="3998209" cy="480131"/>
          </a:xfrm>
          <a:prstGeom prst="rect">
            <a:avLst/>
          </a:prstGeom>
        </p:spPr>
        <p:txBody>
          <a:bodyPr wrap="none">
            <a:spAutoFit/>
          </a:bodyPr>
          <a:lstStyle/>
          <a:p>
            <a:pPr algn="ctr">
              <a:lnSpc>
                <a:spcPct val="90000"/>
              </a:lnSpc>
              <a:spcBef>
                <a:spcPts val="1000"/>
              </a:spcBef>
            </a:pPr>
            <a:r>
              <a:rPr lang="en-US" altLang="zh-TW" sz="2800" b="1" i="1" dirty="0" smtClean="0">
                <a:solidFill>
                  <a:schemeClr val="accent4">
                    <a:lumMod val="60000"/>
                    <a:lumOff val="40000"/>
                  </a:schemeClr>
                </a:solidFill>
                <a:effectLst>
                  <a:outerShdw blurRad="38100" dist="38100" dir="2700000" algn="tl">
                    <a:srgbClr val="000000">
                      <a:alpha val="43137"/>
                    </a:srgbClr>
                  </a:outerShdw>
                </a:effectLst>
                <a:latin typeface="Arial Unicode MS" panose="020B0604020202020204" pitchFamily="34" charset="-120"/>
                <a:ea typeface="微軟正黑體" panose="020B0604030504040204" pitchFamily="34" charset="-120"/>
              </a:rPr>
              <a:t>The </a:t>
            </a:r>
            <a:r>
              <a:rPr lang="en-US" altLang="zh-TW" sz="2800" b="1" i="1" dirty="0">
                <a:solidFill>
                  <a:schemeClr val="accent4">
                    <a:lumMod val="60000"/>
                    <a:lumOff val="40000"/>
                  </a:schemeClr>
                </a:solidFill>
                <a:effectLst>
                  <a:outerShdw blurRad="38100" dist="38100" dir="2700000" algn="tl">
                    <a:srgbClr val="000000">
                      <a:alpha val="43137"/>
                    </a:srgbClr>
                  </a:outerShdw>
                </a:effectLst>
                <a:latin typeface="Arial Unicode MS" panose="020B0604020202020204" pitchFamily="34" charset="-120"/>
                <a:ea typeface="微軟正黑體" panose="020B0604030504040204" pitchFamily="34" charset="-120"/>
              </a:rPr>
              <a:t>deepest Human life</a:t>
            </a:r>
          </a:p>
        </p:txBody>
      </p:sp>
    </p:spTree>
    <p:extLst>
      <p:ext uri="{BB962C8B-B14F-4D97-AF65-F5344CB8AC3E}">
        <p14:creationId xmlns:p14="http://schemas.microsoft.com/office/powerpoint/2010/main" val="1856822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4384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But when we live our lives actively ignoring that most solid of all inductive conclusions, we accept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bad substitutes</a:t>
            </a:r>
            <a:r>
              <a:rPr lang="en-US" altLang="zh-TW" sz="24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for happiness and holiness, justice and love. (p.28)</a:t>
            </a: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08889" y="2986016"/>
            <a:ext cx="167598" cy="144000"/>
          </a:xfrm>
          <a:prstGeom prst="rect">
            <a:avLst/>
          </a:prstGeom>
        </p:spPr>
      </p:pic>
    </p:spTree>
    <p:extLst>
      <p:ext uri="{BB962C8B-B14F-4D97-AF65-F5344CB8AC3E}">
        <p14:creationId xmlns:p14="http://schemas.microsoft.com/office/powerpoint/2010/main" val="266966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The confrontation of the fact of death, the serious appraisal of what we’re doing, living in relationship to what’s meaningful – that’s “the examined life.” (p.28)</a:t>
            </a: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91845" y="2976390"/>
            <a:ext cx="167598" cy="144000"/>
          </a:xfrm>
          <a:prstGeom prst="rect">
            <a:avLst/>
          </a:prstGeom>
        </p:spPr>
      </p:pic>
    </p:spTree>
    <p:extLst>
      <p:ext uri="{BB962C8B-B14F-4D97-AF65-F5344CB8AC3E}">
        <p14:creationId xmlns:p14="http://schemas.microsoft.com/office/powerpoint/2010/main" val="373991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Socrates is trying to jump-start the examination process that comes usually only from a confrontation with death.</a:t>
            </a:r>
          </a:p>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In one of the many great paradoxes associated with Socrates, the man who claims not to understand holiness is closest to being holy. (p.28)</a:t>
            </a:r>
          </a:p>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Calling </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召喚</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Divine mission </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神聖的使命</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92720" y="3765663"/>
            <a:ext cx="167598" cy="144000"/>
          </a:xfrm>
          <a:prstGeom prst="rect">
            <a:avLst/>
          </a:prstGeom>
        </p:spPr>
      </p:pic>
    </p:spTree>
    <p:extLst>
      <p:ext uri="{BB962C8B-B14F-4D97-AF65-F5344CB8AC3E}">
        <p14:creationId xmlns:p14="http://schemas.microsoft.com/office/powerpoint/2010/main" val="24735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4384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Couldn’t </a:t>
            </a:r>
            <a:r>
              <a:rPr lang="en-US" altLang="zh-TW" sz="2400" dirty="0" err="1"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Meletus</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err="1"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Anytus</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or </a:t>
            </a:r>
            <a:r>
              <a:rPr lang="en-US" altLang="zh-TW" sz="2400" dirty="0" err="1"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Lycon</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 Socrates’s accusers – have argued that the examined life doesn’t open us up to what is truly meaningful, that it in fact does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the opposite</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p>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To examine these concepts is to open the door to worse influences, to our own self-aggrandizement, to old mistakes, to tyranny. (p.28)</a:t>
            </a: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49958" y="4073671"/>
            <a:ext cx="167598" cy="144000"/>
          </a:xfrm>
          <a:prstGeom prst="rect">
            <a:avLst/>
          </a:prstGeom>
        </p:spPr>
      </p:pic>
    </p:spTree>
    <p:extLst>
      <p:ext uri="{BB962C8B-B14F-4D97-AF65-F5344CB8AC3E}">
        <p14:creationId xmlns:p14="http://schemas.microsoft.com/office/powerpoint/2010/main" val="2594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a:t>
            </a:r>
            <a:r>
              <a:rPr lang="zh-TW" altLang="en-US"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精靈</a:t>
            </a:r>
            <a:endPar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Thought </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the root word “</a:t>
            </a:r>
            <a:r>
              <a:rPr lang="en-US" altLang="zh-TW" sz="2400" dirty="0" err="1">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daimon</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 demon – acquired its devilish connotation much later as Christians tried to puzzle out exactly what the polytheists were worshipping, we still might say that when people claim to be guided by their own god </a:t>
            </a:r>
            <a:r>
              <a:rPr lang="en-US" altLang="zh-TW"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it’s almost always a demon</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p.29</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92720" y="3650159"/>
            <a:ext cx="167598" cy="144000"/>
          </a:xfrm>
          <a:prstGeom prst="rect">
            <a:avLst/>
          </a:prstGeom>
        </p:spPr>
      </p:pic>
    </p:spTree>
    <p:extLst>
      <p:ext uri="{BB962C8B-B14F-4D97-AF65-F5344CB8AC3E}">
        <p14:creationId xmlns:p14="http://schemas.microsoft.com/office/powerpoint/2010/main" val="2687966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Various associates of Socrates could have been named in support of such an argument:</a:t>
            </a:r>
          </a:p>
          <a:p>
            <a:pPr lvl="1"/>
            <a:r>
              <a:rPr lang="en-US" altLang="zh-TW" sz="20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Alcibiades</a:t>
            </a:r>
          </a:p>
          <a:p>
            <a:pPr lvl="1"/>
            <a:r>
              <a:rPr lang="en-US" altLang="zh-TW" sz="2000" dirty="0" err="1"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Critias</a:t>
            </a:r>
            <a:endParaRPr lang="zh-TW" altLang="en-US" sz="20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Tree>
    <p:extLst>
      <p:ext uri="{BB962C8B-B14F-4D97-AF65-F5344CB8AC3E}">
        <p14:creationId xmlns:p14="http://schemas.microsoft.com/office/powerpoint/2010/main" val="4214408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11315"/>
            <a:ext cx="9144000" cy="6714435"/>
          </a:xfrm>
        </p:spPr>
      </p:pic>
      <p:pic>
        <p:nvPicPr>
          <p:cNvPr id="5" name="圖片 4">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24000" y="6681750"/>
            <a:ext cx="144000" cy="144000"/>
          </a:xfrm>
          <a:prstGeom prst="rect">
            <a:avLst/>
          </a:prstGeom>
        </p:spPr>
      </p:pic>
    </p:spTree>
    <p:extLst>
      <p:ext uri="{BB962C8B-B14F-4D97-AF65-F5344CB8AC3E}">
        <p14:creationId xmlns:p14="http://schemas.microsoft.com/office/powerpoint/2010/main" val="236525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蘇格拉底的精靈究竟是什麼</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Many have interpreted this as the voice of conscience, which seems right but not very illuminating. My own guess about it is that the divine sign is closer to our concept of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 calling</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(p.29)</a:t>
            </a:r>
            <a:endPar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82200" y="3438403"/>
            <a:ext cx="167598" cy="144000"/>
          </a:xfrm>
          <a:prstGeom prst="rect">
            <a:avLst/>
          </a:prstGeom>
        </p:spPr>
      </p:pic>
    </p:spTree>
    <p:extLst>
      <p:ext uri="{BB962C8B-B14F-4D97-AF65-F5344CB8AC3E}">
        <p14:creationId xmlns:p14="http://schemas.microsoft.com/office/powerpoint/2010/main" val="117231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Cacophony of beliefs and ideas (p.29):</a:t>
            </a:r>
          </a:p>
          <a:p>
            <a:pPr marL="582930" indent="-514350">
              <a:buFont typeface="+mj-lt"/>
              <a:buAutoNum type="arabicPeriod"/>
            </a:pP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We’ve been told we’re supposed to do this,</a:t>
            </a:r>
          </a:p>
          <a:p>
            <a:pPr marL="582930" indent="-514350">
              <a:buFont typeface="+mj-lt"/>
              <a:buAutoNum type="arabicPeriod"/>
            </a:pP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We suspect we’re supposed to do that,</a:t>
            </a:r>
          </a:p>
          <a:p>
            <a:pPr marL="582930" indent="-514350">
              <a:buFont typeface="+mj-lt"/>
              <a:buAutoNum type="arabicPeriod"/>
            </a:pP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The people around us expect yet another thing out of us.</a:t>
            </a:r>
            <a:endPar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92721" y="1984988"/>
            <a:ext cx="167598" cy="144000"/>
          </a:xfrm>
          <a:prstGeom prst="rect">
            <a:avLst/>
          </a:prstGeom>
        </p:spPr>
      </p:pic>
    </p:spTree>
    <p:extLst>
      <p:ext uri="{BB962C8B-B14F-4D97-AF65-F5344CB8AC3E}">
        <p14:creationId xmlns:p14="http://schemas.microsoft.com/office/powerpoint/2010/main" val="4110726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dirty="0" smtClean="0">
                <a:solidFill>
                  <a:schemeClr val="bg1"/>
                </a:solidFill>
              </a:rPr>
              <a:t>Montaigne: “The </a:t>
            </a:r>
            <a:r>
              <a:rPr lang="en-US" altLang="zh-TW" dirty="0" err="1" smtClean="0">
                <a:solidFill>
                  <a:schemeClr val="bg1"/>
                </a:solidFill>
              </a:rPr>
              <a:t>daimon</a:t>
            </a:r>
            <a:r>
              <a:rPr lang="en-US" altLang="zh-TW" dirty="0" smtClean="0">
                <a:solidFill>
                  <a:schemeClr val="bg1"/>
                </a:solidFill>
              </a:rPr>
              <a:t> of Socrates… was perhaps a certain impulse of the will that came to him without awaiting the advice of his reason.” (p.29)</a:t>
            </a: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39970" y="3178521"/>
            <a:ext cx="167598" cy="144000"/>
          </a:xfrm>
          <a:prstGeom prst="rect">
            <a:avLst/>
          </a:prstGeom>
        </p:spPr>
      </p:pic>
    </p:spTree>
    <p:extLst>
      <p:ext uri="{BB962C8B-B14F-4D97-AF65-F5344CB8AC3E}">
        <p14:creationId xmlns:p14="http://schemas.microsoft.com/office/powerpoint/2010/main" val="342585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pPr marL="68580" indent="0">
              <a:buNone/>
            </a:pP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第三節的</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第一小節</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最後的問題</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582930" indent="-514350">
              <a:buFont typeface="+mj-lt"/>
              <a:buAutoNum type="arabicPeriod"/>
            </a:pP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What does it mean to have wisdom? How is his knowledge of his ignorance a kind of wisdom? How can it be that poets don’t know about poetry, that politicians don’t know about politics, that craftsmen don’t know about their respective crafts?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第二小節</a:t>
            </a:r>
            <a:endPar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582930" indent="-514350">
              <a:buFont typeface="+mj-lt"/>
              <a:buAutoNum type="arabicPeriod"/>
            </a:pP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Is Socrates humble or prideful, holy or unholy, honest or </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dissembling?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Maybe philosophy is unholy and corrupting, as Socrates’s accusers allege, if all it does is undermine the pillars of the community?</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第三、四小節</a:t>
            </a:r>
            <a:endPar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Tree>
    <p:extLst>
      <p:ext uri="{BB962C8B-B14F-4D97-AF65-F5344CB8AC3E}">
        <p14:creationId xmlns:p14="http://schemas.microsoft.com/office/powerpoint/2010/main" val="309775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Perhaps only when they returned to this intuitive sense, in ignorance of their rationalized sense, were they truly approaching the real meaning of their work. Could this sense, this mysterious voice, be a cousin to Socrates’s </a:t>
            </a:r>
            <a:r>
              <a:rPr lang="en-US" altLang="zh-TW" sz="2400" i="1" dirty="0" err="1"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daimonion</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(p.30)</a:t>
            </a:r>
            <a:endPar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40846" y="3294024"/>
            <a:ext cx="167598" cy="144000"/>
          </a:xfrm>
          <a:prstGeom prst="rect">
            <a:avLst/>
          </a:prstGeom>
        </p:spPr>
      </p:pic>
    </p:spTree>
    <p:extLst>
      <p:ext uri="{BB962C8B-B14F-4D97-AF65-F5344CB8AC3E}">
        <p14:creationId xmlns:p14="http://schemas.microsoft.com/office/powerpoint/2010/main" val="3538358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4384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Perhaps once we’ve found a mission that is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“divine” – meaning, among other things, beyond our capacity to dictate</a:t>
            </a:r>
            <a:r>
              <a:rPr lang="en-US" altLang="zh-TW" sz="24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when we’re on our path, perhaps then our guardian demon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is necessary only in keeping us from deviating</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(p.30)</a:t>
            </a: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繁體字中</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「或許當我們往前行進之時，也曾有過發現</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神聖</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使命的經驗</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亦即，遠非我們能力所及</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或許在那個時候，我們的守護惡魔</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就變得十分必要，因為他能防止我們誤入歧途。</a:t>
            </a:r>
            <a:r>
              <a:rPr lang="zh-TW" altLang="en-US" sz="24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4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簡體字</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中譯本：「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或許我們一旦發現了一種</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神聖的</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使命</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，當我們在道路上前行，我們</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的</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守護靈</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就</a:t>
            </a:r>
            <a:r>
              <a:rPr lang="zh-TW" altLang="en-US"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變得十分必要，</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因為它能守護我們不偏離路線。</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71339" y="3284399"/>
            <a:ext cx="167598" cy="144000"/>
          </a:xfrm>
          <a:prstGeom prst="rect">
            <a:avLst/>
          </a:prstGeom>
        </p:spPr>
      </p:pic>
    </p:spTree>
    <p:extLst>
      <p:ext uri="{BB962C8B-B14F-4D97-AF65-F5344CB8AC3E}">
        <p14:creationId xmlns:p14="http://schemas.microsoft.com/office/powerpoint/2010/main" val="278964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對蘇格拉底的判決</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582930" indent="-514350">
              <a:buFont typeface="+mj-lt"/>
              <a:buAutoNum type="arabicPeriod"/>
            </a:pP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有罪或無罪？</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582930" indent="-514350">
              <a:buFont typeface="+mj-lt"/>
              <a:buAutoNum type="arabicPeriod"/>
            </a:pP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如果有罪，罪刑為何？（死刑或免費住宿）</a:t>
            </a:r>
            <a:endPar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Tree>
    <p:extLst>
      <p:ext uri="{BB962C8B-B14F-4D97-AF65-F5344CB8AC3E}">
        <p14:creationId xmlns:p14="http://schemas.microsoft.com/office/powerpoint/2010/main" val="212418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Not unlike our own system both parties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get to suggest</a:t>
            </a:r>
            <a:r>
              <a:rPr lang="en-US" altLang="zh-TW" sz="24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 penalty. (p.30)</a:t>
            </a: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繁體字中</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「與我們的制度沒什麼不同，兩派</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開始磋商</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懲罰的內容。」</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簡體字</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中譯本：「與我們</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的司法制度相仿，控辯雙方要提出量刑意見。」</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12201" y="2312248"/>
            <a:ext cx="167598" cy="144000"/>
          </a:xfrm>
          <a:prstGeom prst="rect">
            <a:avLst/>
          </a:prstGeom>
        </p:spPr>
      </p:pic>
    </p:spTree>
    <p:extLst>
      <p:ext uri="{BB962C8B-B14F-4D97-AF65-F5344CB8AC3E}">
        <p14:creationId xmlns:p14="http://schemas.microsoft.com/office/powerpoint/2010/main" val="16555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no point in the trial does Socrates seem worried about its outcome, and now he is particularly unconcerned – shockingly so. (p.30)</a:t>
            </a: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繁體字中</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「在審判中，蘇格拉底似乎完全不擔心結果，</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宣判之後</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，他更不以為意</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這點令人感到吃驚。」</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簡體字</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中譯本：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「在這次審判</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中，蘇格拉底</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似乎沒有絲毫擔憂判決結果，他的漫不經心簡直令人吃驚</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6211" y="2649132"/>
            <a:ext cx="167598" cy="144000"/>
          </a:xfrm>
          <a:prstGeom prst="rect">
            <a:avLst/>
          </a:prstGeom>
        </p:spPr>
      </p:pic>
    </p:spTree>
    <p:extLst>
      <p:ext uri="{BB962C8B-B14F-4D97-AF65-F5344CB8AC3E}">
        <p14:creationId xmlns:p14="http://schemas.microsoft.com/office/powerpoint/2010/main" val="1960987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His request for a “penalty” for his “crimes”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(he doesn’t accept the latter so the former makes no sense) is that he should receive free room and board at the </a:t>
            </a:r>
            <a:r>
              <a:rPr lang="en-US" altLang="zh-TW" sz="2400" dirty="0" err="1"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Prytaneum</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(p.30)</a:t>
            </a: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繁體字中</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他認為</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犯罪</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應該</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懲罰</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（但他不認為自己犯罪，因此懲罰他毫無道理）</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，所以</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他應當在普里塔尼姆獲得免費食宿</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簡體字</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中譯本：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他</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認為，</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犯罪</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就應該</a:t>
            </a:r>
            <a:r>
              <a:rPr lang="en-US" altLang="zh-TW"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懲罰</a:t>
            </a:r>
            <a:r>
              <a:rPr lang="en-US" altLang="zh-TW"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（但</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他並不</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認為</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自己有罪</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，因此</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懲罰也毫無意義）</a:t>
            </a:r>
            <a:r>
              <a:rPr lang="zh-TW" altLang="en-US"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，所以</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他要求在城巿公共會堂獲得</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免費</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食宿</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74573" y="2986016"/>
            <a:ext cx="167598" cy="144000"/>
          </a:xfrm>
          <a:prstGeom prst="rect">
            <a:avLst/>
          </a:prstGeom>
        </p:spPr>
      </p:pic>
    </p:spTree>
    <p:extLst>
      <p:ext uri="{BB962C8B-B14F-4D97-AF65-F5344CB8AC3E}">
        <p14:creationId xmlns:p14="http://schemas.microsoft.com/office/powerpoint/2010/main" val="1486798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where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the most celebrated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victors in the Olympics stay. (p.30)</a:t>
            </a:r>
          </a:p>
          <a:p>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繁體字中譯本：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是奧林匹克運動會</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期間前來觀賽的名人顯貴</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居住的地方。」</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簡體字</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中譯本：「</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是古代奧林匹克比賽時</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貴賓</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入住</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的地方。</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2400" dirty="0" smtClean="0">
                <a:solidFill>
                  <a:srgbClr val="FFFF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Since Socrates makes the Athenians really happy whereas the Olympic victors give them a superficial happiness, the “punishment” would fit the “crime.”</a:t>
            </a:r>
            <a:r>
              <a:rPr lang="en-US" altLang="zh-TW" sz="24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(p.30)</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38278" y="2302622"/>
            <a:ext cx="167598" cy="144000"/>
          </a:xfrm>
          <a:prstGeom prst="rect">
            <a:avLst/>
          </a:prstGeom>
        </p:spPr>
      </p:pic>
    </p:spTree>
    <p:extLst>
      <p:ext uri="{BB962C8B-B14F-4D97-AF65-F5344CB8AC3E}">
        <p14:creationId xmlns:p14="http://schemas.microsoft.com/office/powerpoint/2010/main" val="3229234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柏拉圖在他自己所寫的作品裡的首次出現：</a:t>
            </a:r>
            <a:r>
              <a:rPr lang="en-US" altLang="zh-TW" sz="2400" i="1"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Apology</a:t>
            </a:r>
            <a:endParaRPr lang="en-US" altLang="zh-TW" sz="2400" i="1"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spTree>
    <p:extLst>
      <p:ext uri="{BB962C8B-B14F-4D97-AF65-F5344CB8AC3E}">
        <p14:creationId xmlns:p14="http://schemas.microsoft.com/office/powerpoint/2010/main" val="373177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pPr marL="68580" indent="0">
              <a:buNone/>
            </a:pP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蘇格拉底對死刑的回應：</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Death is one of two things.</a:t>
            </a:r>
          </a:p>
          <a:p>
            <a:pPr lvl="1"/>
            <a:r>
              <a:rPr lang="en-US" altLang="zh-TW" sz="20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Either it is an annihilation, and the dead have no consciousness of anything;</a:t>
            </a:r>
          </a:p>
          <a:p>
            <a:pPr lvl="1"/>
            <a:r>
              <a:rPr lang="en-US" altLang="zh-TW" sz="20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Or, as we are told, it </a:t>
            </a:r>
            <a:r>
              <a:rPr lang="en-US" altLang="zh-TW" sz="20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r</a:t>
            </a:r>
            <a:r>
              <a:rPr lang="en-US" altLang="zh-TW" sz="20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eally is a change: a migration of the soul from this place to another. (p.31)</a:t>
            </a: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63331" y="3669409"/>
            <a:ext cx="167598" cy="144000"/>
          </a:xfrm>
          <a:prstGeom prst="rect">
            <a:avLst/>
          </a:prstGeom>
        </p:spPr>
      </p:pic>
    </p:spTree>
    <p:extLst>
      <p:ext uri="{BB962C8B-B14F-4D97-AF65-F5344CB8AC3E}">
        <p14:creationId xmlns:p14="http://schemas.microsoft.com/office/powerpoint/2010/main" val="2966183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Now if there is no consciousness but only a dreamless sleep, death must be a marvelous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gain</a:t>
            </a:r>
            <a:r>
              <a:rPr lang="en-US" altLang="zh-TW" sz="24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because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the whole of time</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if you look at it in this way, can be regarded as no more than one single night. (p.31)</a:t>
            </a: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繁體字中</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「如果死後沒有意識，死亡就像睡一場無夢的好覺，那麼死亡肯定能帶給我們不可思議的好處</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因為如果你用這種方式看待死亡，那麼</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永恆</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不過是一夜。」</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簡體字</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中譯本：「如果死後</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沒有知覺，就像無</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夢</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的睡眠</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死就一定是一個奇妙的</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境界</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如果你們這樣看</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問題</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的話，那麼可以把死後的整個時間看作並不比一夜更長。」</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25495" y="3303649"/>
            <a:ext cx="167598" cy="144000"/>
          </a:xfrm>
          <a:prstGeom prst="rect">
            <a:avLst/>
          </a:prstGeom>
        </p:spPr>
      </p:pic>
    </p:spTree>
    <p:extLst>
      <p:ext uri="{BB962C8B-B14F-4D97-AF65-F5344CB8AC3E}">
        <p14:creationId xmlns:p14="http://schemas.microsoft.com/office/powerpoint/2010/main" val="352841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pPr marL="68580" indent="0">
              <a:buNone/>
            </a:pP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第二小節</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括弧裡的引文：</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Socrates</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“If </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I tell you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that to </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let no day pass without discussing goodness and all the other subjects about which you hear me talking and examining both myself and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others </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is really the very best thing that a man can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do, </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and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that </a:t>
            </a:r>
            <a:r>
              <a:rPr lang="en-US" altLang="zh-TW"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life without this sort of examination is not worth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living</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you will be even less inclined to believe me.” (p.26)</a:t>
            </a: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27988" y="4439431"/>
            <a:ext cx="167598" cy="144000"/>
          </a:xfrm>
          <a:prstGeom prst="rect">
            <a:avLst/>
          </a:prstGeom>
        </p:spPr>
      </p:pic>
    </p:spTree>
    <p:extLst>
      <p:ext uri="{BB962C8B-B14F-4D97-AF65-F5344CB8AC3E}">
        <p14:creationId xmlns:p14="http://schemas.microsoft.com/office/powerpoint/2010/main" val="2773094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Put it in this way: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how much would one of you give</a:t>
            </a:r>
            <a:r>
              <a:rPr lang="en-US" altLang="zh-TW" sz="24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to meet Orpheus and Muses, Hesiod and Homer? (p.31)</a:t>
            </a:r>
          </a:p>
          <a:p>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繁體字中譯本：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「我這麼說好了：你們願意用多大的代價換取見到奧菲斯與繆斯女神、赫西俄德與荷馬的機會？」</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簡體字中譯本：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「請想一想：</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你們當中有人</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如果見到了奧耳甫斯、穆薩歐斯、</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赫</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西奧德以及荷馬</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將會怎樣呢</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82219" y="2629881"/>
            <a:ext cx="167598" cy="144000"/>
          </a:xfrm>
          <a:prstGeom prst="rect">
            <a:avLst/>
          </a:prstGeom>
        </p:spPr>
      </p:pic>
    </p:spTree>
    <p:extLst>
      <p:ext uri="{BB962C8B-B14F-4D97-AF65-F5344CB8AC3E}">
        <p14:creationId xmlns:p14="http://schemas.microsoft.com/office/powerpoint/2010/main" val="2833563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3"/>
          <p:cNvGraphicFramePr>
            <a:graphicFrameLocks/>
          </p:cNvGraphicFramePr>
          <p:nvPr>
            <p:extLst/>
          </p:nvPr>
        </p:nvGraphicFramePr>
        <p:xfrm>
          <a:off x="567664" y="981139"/>
          <a:ext cx="11131050" cy="5376000"/>
        </p:xfrm>
        <a:graphic>
          <a:graphicData uri="http://schemas.openxmlformats.org/drawingml/2006/table">
            <a:tbl>
              <a:tblPr firstRow="1" bandRow="1">
                <a:tableStyleId>{F5AB1C69-6EDB-4FF4-983F-18BD219EF322}</a:tableStyleId>
              </a:tblPr>
              <a:tblGrid>
                <a:gridCol w="360000">
                  <a:extLst>
                    <a:ext uri="{9D8B030D-6E8A-4147-A177-3AD203B41FA5}">
                      <a16:colId xmlns:a16="http://schemas.microsoft.com/office/drawing/2014/main" val="20000"/>
                    </a:ext>
                  </a:extLst>
                </a:gridCol>
                <a:gridCol w="540000">
                  <a:extLst>
                    <a:ext uri="{9D8B030D-6E8A-4147-A177-3AD203B41FA5}">
                      <a16:colId xmlns:a16="http://schemas.microsoft.com/office/drawing/2014/main" val="1052750627"/>
                    </a:ext>
                  </a:extLst>
                </a:gridCol>
                <a:gridCol w="126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gridCol w="7531050">
                  <a:extLst>
                    <a:ext uri="{9D8B030D-6E8A-4147-A177-3AD203B41FA5}">
                      <a16:colId xmlns:a16="http://schemas.microsoft.com/office/drawing/2014/main" val="20004"/>
                    </a:ext>
                  </a:extLst>
                </a:gridCol>
              </a:tblGrid>
              <a:tr h="336000">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序</a:t>
                      </a:r>
                    </a:p>
                  </a:txBody>
                  <a:tcPr marL="48387" marR="48387" marT="24188" marB="24188" anchor="ctr"/>
                </a:tc>
                <a:tc>
                  <a:txBody>
                    <a:bodyPr/>
                    <a:lstStyle/>
                    <a:p>
                      <a:pPr algn="ctr"/>
                      <a:r>
                        <a:rPr lang="zh-TW" altLang="en-US" sz="1400" b="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頁碼</a:t>
                      </a:r>
                      <a:endPar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作品</a:t>
                      </a: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版權標章</a:t>
                      </a: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作者</a:t>
                      </a:r>
                      <a:r>
                        <a:rPr lang="en-US" altLang="zh-TW"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來源</a:t>
                      </a:r>
                    </a:p>
                  </a:txBody>
                  <a:tcPr marL="48387" marR="48387" marT="24188" marB="24188" anchor="ctr"/>
                </a:tc>
                <a:extLst>
                  <a:ext uri="{0D108BD9-81ED-4DB2-BD59-A6C34878D82A}">
                    <a16:rowId xmlns:a16="http://schemas.microsoft.com/office/drawing/2014/main" val="10000"/>
                  </a:ext>
                </a:extLst>
              </a:tr>
              <a:tr h="1008000">
                <a:tc>
                  <a:txBody>
                    <a:bodyPr/>
                    <a:lstStyle/>
                    <a:p>
                      <a:pPr algn="ctr"/>
                      <a:r>
                        <a:rPr lang="en-US" altLang="zh-TW" sz="14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3</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p.26</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2021/6/3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10003"/>
                  </a:ext>
                </a:extLst>
              </a:tr>
              <a:tr h="1008000">
                <a:tc>
                  <a:txBody>
                    <a:bodyPr/>
                    <a:lstStyle/>
                    <a:p>
                      <a:pPr algn="ctr"/>
                      <a:r>
                        <a:rPr lang="en-US" altLang="zh-TW" sz="14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4</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4</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p.27</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2021/6/3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1299696923"/>
                  </a:ext>
                </a:extLst>
              </a:tr>
              <a:tr h="1008000">
                <a:tc>
                  <a:txBody>
                    <a:bodyPr/>
                    <a:lstStyle/>
                    <a:p>
                      <a:pPr algn="ctr"/>
                      <a:r>
                        <a:rPr lang="en-US" altLang="zh-TW" sz="140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6</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6</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p.27</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2021/6/3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2157554419"/>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4</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7</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7</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p.27</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3232595488"/>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8</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8</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p.28</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715031607"/>
                  </a:ext>
                </a:extLst>
              </a:tr>
            </a:tbl>
          </a:graphicData>
        </a:graphic>
      </p:graphicFrame>
      <p:sp>
        <p:nvSpPr>
          <p:cNvPr id="6" name="標題 3"/>
          <p:cNvSpPr txBox="1">
            <a:spLocks/>
          </p:cNvSpPr>
          <p:nvPr/>
        </p:nvSpPr>
        <p:spPr>
          <a:xfrm>
            <a:off x="699431" y="129446"/>
            <a:ext cx="10793143" cy="902279"/>
          </a:xfrm>
          <a:prstGeom prst="rect">
            <a:avLst/>
          </a:prstGeom>
        </p:spPr>
        <p:txBody>
          <a:bodyPr vert="horz" lIns="91440" tIns="45720" rIns="91440" bIns="45720" rtlCol="0" anchor="ctr">
            <a:normAutofit/>
          </a:bodyPr>
          <a:lstStyle>
            <a:lvl1pPr>
              <a:lnSpc>
                <a:spcPct val="90000"/>
              </a:lnSpc>
              <a:spcBef>
                <a:spcPct val="0"/>
              </a:spcBef>
              <a:buNone/>
              <a:defRPr sz="400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defRPr>
            </a:lvl1pPr>
          </a:lstStyle>
          <a:p>
            <a:r>
              <a:rPr lang="zh-TW" altLang="en-US" dirty="0">
                <a:solidFill>
                  <a:srgbClr val="FFC000"/>
                </a:solidFill>
              </a:rPr>
              <a:t>版權聲明</a:t>
            </a:r>
          </a:p>
        </p:txBody>
      </p:sp>
      <p:pic>
        <p:nvPicPr>
          <p:cNvPr id="16" name="圖片 15">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47456" y="1660819"/>
            <a:ext cx="418995" cy="359999"/>
          </a:xfrm>
          <a:prstGeom prst="rect">
            <a:avLst/>
          </a:prstGeom>
        </p:spPr>
      </p:pic>
      <p:pic>
        <p:nvPicPr>
          <p:cNvPr id="22" name="圖片 21">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47455" y="2655640"/>
            <a:ext cx="418995" cy="359999"/>
          </a:xfrm>
          <a:prstGeom prst="rect">
            <a:avLst/>
          </a:prstGeom>
        </p:spPr>
      </p:pic>
      <p:pic>
        <p:nvPicPr>
          <p:cNvPr id="25" name="圖片 24">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47453" y="4656983"/>
            <a:ext cx="418995" cy="359999"/>
          </a:xfrm>
          <a:prstGeom prst="rect">
            <a:avLst/>
          </a:prstGeom>
        </p:spPr>
      </p:pic>
      <p:pic>
        <p:nvPicPr>
          <p:cNvPr id="17" name="圖片 16">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46053" y="3671162"/>
            <a:ext cx="418995" cy="359999"/>
          </a:xfrm>
          <a:prstGeom prst="rect">
            <a:avLst/>
          </a:prstGeom>
        </p:spPr>
      </p:pic>
      <p:pic>
        <p:nvPicPr>
          <p:cNvPr id="13" name="圖片 12">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46052" y="5688675"/>
            <a:ext cx="418995" cy="359999"/>
          </a:xfrm>
          <a:prstGeom prst="rect">
            <a:avLst/>
          </a:prstGeom>
        </p:spPr>
      </p:pic>
    </p:spTree>
    <p:extLst>
      <p:ext uri="{BB962C8B-B14F-4D97-AF65-F5344CB8AC3E}">
        <p14:creationId xmlns:p14="http://schemas.microsoft.com/office/powerpoint/2010/main" val="5532792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3"/>
          <p:cNvGraphicFramePr>
            <a:graphicFrameLocks/>
          </p:cNvGraphicFramePr>
          <p:nvPr>
            <p:extLst/>
          </p:nvPr>
        </p:nvGraphicFramePr>
        <p:xfrm>
          <a:off x="567664" y="981139"/>
          <a:ext cx="11131050" cy="5376000"/>
        </p:xfrm>
        <a:graphic>
          <a:graphicData uri="http://schemas.openxmlformats.org/drawingml/2006/table">
            <a:tbl>
              <a:tblPr firstRow="1" bandRow="1">
                <a:tableStyleId>{F5AB1C69-6EDB-4FF4-983F-18BD219EF322}</a:tableStyleId>
              </a:tblPr>
              <a:tblGrid>
                <a:gridCol w="360000">
                  <a:extLst>
                    <a:ext uri="{9D8B030D-6E8A-4147-A177-3AD203B41FA5}">
                      <a16:colId xmlns:a16="http://schemas.microsoft.com/office/drawing/2014/main" val="20000"/>
                    </a:ext>
                  </a:extLst>
                </a:gridCol>
                <a:gridCol w="540000">
                  <a:extLst>
                    <a:ext uri="{9D8B030D-6E8A-4147-A177-3AD203B41FA5}">
                      <a16:colId xmlns:a16="http://schemas.microsoft.com/office/drawing/2014/main" val="1052750627"/>
                    </a:ext>
                  </a:extLst>
                </a:gridCol>
                <a:gridCol w="126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gridCol w="7531050">
                  <a:extLst>
                    <a:ext uri="{9D8B030D-6E8A-4147-A177-3AD203B41FA5}">
                      <a16:colId xmlns:a16="http://schemas.microsoft.com/office/drawing/2014/main" val="20004"/>
                    </a:ext>
                  </a:extLst>
                </a:gridCol>
              </a:tblGrid>
              <a:tr h="336000">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序</a:t>
                      </a:r>
                    </a:p>
                  </a:txBody>
                  <a:tcPr marL="48387" marR="48387" marT="24188" marB="24188" anchor="ctr"/>
                </a:tc>
                <a:tc>
                  <a:txBody>
                    <a:bodyPr/>
                    <a:lstStyle/>
                    <a:p>
                      <a:pPr algn="ctr"/>
                      <a:r>
                        <a:rPr lang="zh-TW" altLang="en-US" sz="1400" b="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頁碼</a:t>
                      </a:r>
                      <a:endPar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作品</a:t>
                      </a: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版權標章</a:t>
                      </a: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作者</a:t>
                      </a:r>
                      <a:r>
                        <a:rPr lang="en-US" altLang="zh-TW"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來源</a:t>
                      </a:r>
                    </a:p>
                  </a:txBody>
                  <a:tcPr marL="48387" marR="48387" marT="24188" marB="24188" anchor="ctr"/>
                </a:tc>
                <a:extLst>
                  <a:ext uri="{0D108BD9-81ED-4DB2-BD59-A6C34878D82A}">
                    <a16:rowId xmlns:a16="http://schemas.microsoft.com/office/drawing/2014/main" val="10000"/>
                  </a:ext>
                </a:extLst>
              </a:tr>
              <a:tr h="1008000">
                <a:tc>
                  <a:txBody>
                    <a:bodyPr/>
                    <a:lstStyle/>
                    <a:p>
                      <a:pPr algn="ctr"/>
                      <a:r>
                        <a:rPr lang="en-US" altLang="zh-TW" sz="14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6</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9</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9</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p.28</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10003"/>
                  </a:ext>
                </a:extLst>
              </a:tr>
              <a:tr h="1008000">
                <a:tc>
                  <a:txBody>
                    <a:bodyPr/>
                    <a:lstStyle/>
                    <a:p>
                      <a:pPr algn="ctr"/>
                      <a:r>
                        <a:rPr lang="en-US" altLang="zh-TW"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7</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10</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10</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p.28</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1299696923"/>
                  </a:ext>
                </a:extLst>
              </a:tr>
              <a:tr h="1008000">
                <a:tc>
                  <a:txBody>
                    <a:bodyPr/>
                    <a:lstStyle/>
                    <a:p>
                      <a:pPr algn="ctr"/>
                      <a:r>
                        <a:rPr lang="en-US" altLang="zh-TW"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8</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11</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11</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p.28</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2157554419"/>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9</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12</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12</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p.28</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3232595488"/>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10</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13</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13</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p.28</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715031607"/>
                  </a:ext>
                </a:extLst>
              </a:tr>
            </a:tbl>
          </a:graphicData>
        </a:graphic>
      </p:graphicFrame>
      <p:sp>
        <p:nvSpPr>
          <p:cNvPr id="6" name="標題 3"/>
          <p:cNvSpPr txBox="1">
            <a:spLocks/>
          </p:cNvSpPr>
          <p:nvPr/>
        </p:nvSpPr>
        <p:spPr>
          <a:xfrm>
            <a:off x="699431" y="129446"/>
            <a:ext cx="10793143" cy="902279"/>
          </a:xfrm>
          <a:prstGeom prst="rect">
            <a:avLst/>
          </a:prstGeom>
        </p:spPr>
        <p:txBody>
          <a:bodyPr vert="horz" lIns="91440" tIns="45720" rIns="91440" bIns="45720" rtlCol="0" anchor="ctr">
            <a:normAutofit/>
          </a:bodyPr>
          <a:lstStyle>
            <a:lvl1pPr>
              <a:lnSpc>
                <a:spcPct val="90000"/>
              </a:lnSpc>
              <a:spcBef>
                <a:spcPct val="0"/>
              </a:spcBef>
              <a:buNone/>
              <a:defRPr sz="400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defRPr>
            </a:lvl1pPr>
          </a:lstStyle>
          <a:p>
            <a:r>
              <a:rPr lang="zh-TW" altLang="en-US" dirty="0">
                <a:solidFill>
                  <a:srgbClr val="FFC000"/>
                </a:solidFill>
              </a:rPr>
              <a:t>版權聲明</a:t>
            </a:r>
          </a:p>
        </p:txBody>
      </p:sp>
      <p:pic>
        <p:nvPicPr>
          <p:cNvPr id="14" name="圖片 13">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47466" y="5686044"/>
            <a:ext cx="418995" cy="359999"/>
          </a:xfrm>
          <a:prstGeom prst="rect">
            <a:avLst/>
          </a:prstGeom>
        </p:spPr>
      </p:pic>
      <p:pic>
        <p:nvPicPr>
          <p:cNvPr id="16" name="圖片 15">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47465" y="3651556"/>
            <a:ext cx="418995" cy="359999"/>
          </a:xfrm>
          <a:prstGeom prst="rect">
            <a:avLst/>
          </a:prstGeom>
        </p:spPr>
      </p:pic>
      <p:pic>
        <p:nvPicPr>
          <p:cNvPr id="20" name="圖片 19">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47454" y="4683248"/>
            <a:ext cx="418995" cy="359999"/>
          </a:xfrm>
          <a:prstGeom prst="rect">
            <a:avLst/>
          </a:prstGeom>
        </p:spPr>
      </p:pic>
      <p:pic>
        <p:nvPicPr>
          <p:cNvPr id="13" name="圖片 12">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47456" y="1660819"/>
            <a:ext cx="418995" cy="359999"/>
          </a:xfrm>
          <a:prstGeom prst="rect">
            <a:avLst/>
          </a:prstGeom>
        </p:spPr>
      </p:pic>
      <p:pic>
        <p:nvPicPr>
          <p:cNvPr id="15" name="圖片 14">
            <a:hlinkClick r:id="rId3"/>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47455" y="2655640"/>
            <a:ext cx="418995" cy="359999"/>
          </a:xfrm>
          <a:prstGeom prst="rect">
            <a:avLst/>
          </a:prstGeom>
        </p:spPr>
      </p:pic>
    </p:spTree>
    <p:extLst>
      <p:ext uri="{BB962C8B-B14F-4D97-AF65-F5344CB8AC3E}">
        <p14:creationId xmlns:p14="http://schemas.microsoft.com/office/powerpoint/2010/main" val="21264067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3"/>
          <p:cNvGraphicFramePr>
            <a:graphicFrameLocks/>
          </p:cNvGraphicFramePr>
          <p:nvPr>
            <p:extLst/>
          </p:nvPr>
        </p:nvGraphicFramePr>
        <p:xfrm>
          <a:off x="567664" y="981139"/>
          <a:ext cx="11131050" cy="5376000"/>
        </p:xfrm>
        <a:graphic>
          <a:graphicData uri="http://schemas.openxmlformats.org/drawingml/2006/table">
            <a:tbl>
              <a:tblPr firstRow="1" bandRow="1">
                <a:tableStyleId>{F5AB1C69-6EDB-4FF4-983F-18BD219EF322}</a:tableStyleId>
              </a:tblPr>
              <a:tblGrid>
                <a:gridCol w="360000">
                  <a:extLst>
                    <a:ext uri="{9D8B030D-6E8A-4147-A177-3AD203B41FA5}">
                      <a16:colId xmlns:a16="http://schemas.microsoft.com/office/drawing/2014/main" val="20000"/>
                    </a:ext>
                  </a:extLst>
                </a:gridCol>
                <a:gridCol w="540000">
                  <a:extLst>
                    <a:ext uri="{9D8B030D-6E8A-4147-A177-3AD203B41FA5}">
                      <a16:colId xmlns:a16="http://schemas.microsoft.com/office/drawing/2014/main" val="1052750627"/>
                    </a:ext>
                  </a:extLst>
                </a:gridCol>
                <a:gridCol w="126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gridCol w="7531050">
                  <a:extLst>
                    <a:ext uri="{9D8B030D-6E8A-4147-A177-3AD203B41FA5}">
                      <a16:colId xmlns:a16="http://schemas.microsoft.com/office/drawing/2014/main" val="20004"/>
                    </a:ext>
                  </a:extLst>
                </a:gridCol>
              </a:tblGrid>
              <a:tr h="336000">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序</a:t>
                      </a:r>
                    </a:p>
                  </a:txBody>
                  <a:tcPr marL="48387" marR="48387" marT="24188" marB="24188" anchor="ctr"/>
                </a:tc>
                <a:tc>
                  <a:txBody>
                    <a:bodyPr/>
                    <a:lstStyle/>
                    <a:p>
                      <a:pPr algn="ctr"/>
                      <a:r>
                        <a:rPr lang="zh-TW" altLang="en-US" sz="1400" b="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頁碼</a:t>
                      </a:r>
                      <a:endPar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作品</a:t>
                      </a: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版權標章</a:t>
                      </a: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作者</a:t>
                      </a:r>
                      <a:r>
                        <a:rPr lang="en-US" altLang="zh-TW"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來源</a:t>
                      </a:r>
                    </a:p>
                  </a:txBody>
                  <a:tcPr marL="48387" marR="48387" marT="24188" marB="24188" anchor="ctr"/>
                </a:tc>
                <a:extLst>
                  <a:ext uri="{0D108BD9-81ED-4DB2-BD59-A6C34878D82A}">
                    <a16:rowId xmlns:a16="http://schemas.microsoft.com/office/drawing/2014/main" val="10000"/>
                  </a:ext>
                </a:extLst>
              </a:tr>
              <a:tr h="1008000">
                <a:tc>
                  <a:txBody>
                    <a:bodyPr/>
                    <a:lstStyle/>
                    <a:p>
                      <a:pPr algn="ctr"/>
                      <a:r>
                        <a:rPr lang="en-US" altLang="zh-TW" sz="14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11</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14</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14</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p.29</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10003"/>
                  </a:ext>
                </a:extLst>
              </a:tr>
              <a:tr h="1008000">
                <a:tc>
                  <a:txBody>
                    <a:bodyPr/>
                    <a:lstStyle/>
                    <a:p>
                      <a:pPr algn="ctr"/>
                      <a:r>
                        <a:rPr lang="en-US" altLang="zh-TW" sz="14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12</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16</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algn="l" defTabSz="914400" rtl="0" eaLnBrk="1" latinLnBrk="0" hangingPunct="1"/>
                      <a:endParaRPr lang="zh-TW" altLang="en-US" sz="1200" b="0" kern="1200" dirty="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pPr marL="0" algn="l" defTabSz="914400" rtl="0" eaLnBrk="1" latinLnBrk="0" hangingPunct="1"/>
                      <a:r>
                        <a:rPr lang="en-US" altLang="zh-TW" sz="1200" b="0" kern="1200" dirty="0"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Wikipedia </a:t>
                      </a:r>
                      <a:r>
                        <a:rPr lang="en-US" altLang="zh-TW" sz="1200" b="0" kern="1200" dirty="0" err="1"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Raffaello</a:t>
                      </a:r>
                      <a:r>
                        <a:rPr lang="en-US" altLang="zh-TW" sz="1200" b="0" kern="1200" dirty="0"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kern="1200" dirty="0" err="1"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Sanzio</a:t>
                      </a:r>
                      <a:r>
                        <a:rPr lang="en-US" altLang="zh-TW" sz="1200" b="0" kern="1200" dirty="0"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da </a:t>
                      </a:r>
                      <a:r>
                        <a:rPr lang="en-US" altLang="zh-TW" sz="1200" b="0" kern="1200" dirty="0" err="1"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Urbino</a:t>
                      </a:r>
                      <a:r>
                        <a:rPr lang="en-US" altLang="zh-TW" sz="1200" b="0" kern="1200" dirty="0"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March 28 or April 6, 1483 – April 6, 1520), </a:t>
                      </a:r>
                      <a:r>
                        <a:rPr lang="en-US" altLang="zh-TW" sz="1200" b="0" kern="1200" dirty="0" err="1"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Utilizador</a:t>
                      </a:r>
                      <a:r>
                        <a:rPr lang="en-US" altLang="zh-TW" sz="1200" b="0" kern="1200" dirty="0"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kern="1200" dirty="0" err="1"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Tetraktys</a:t>
                      </a:r>
                      <a:endParaRPr lang="en-US" altLang="zh-TW" sz="1200" b="0" kern="1200" dirty="0"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0" algn="l" defTabSz="914400" rtl="0" eaLnBrk="1" latinLnBrk="0" hangingPunct="1"/>
                      <a:r>
                        <a:rPr lang="en-US" altLang="zh-TW" sz="1200" b="0" kern="1200" dirty="0"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hlinkClick r:id="rId3"/>
                        </a:rPr>
                        <a:t>https://pt.wikipedia.org/wiki/Ficheiro:Escola_de_Atenas_-_Vaticano_2.jpg</a:t>
                      </a:r>
                      <a:endParaRPr lang="en-US" altLang="zh-TW" sz="1200" b="0" kern="1200" dirty="0"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pPr marL="0" algn="l" defTabSz="914400" rtl="0" eaLnBrk="1" latinLnBrk="0" hangingPunct="1"/>
                      <a:r>
                        <a:rPr lang="en-US" altLang="zh-TW" sz="1200" b="0" kern="1200" dirty="0" smtClean="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2021/4/15 </a:t>
                      </a:r>
                      <a:r>
                        <a:rPr lang="en-US" altLang="zh-TW" sz="1200" b="0" kern="1200" dirty="0">
                          <a:solidFill>
                            <a:schemeClr val="dk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visited </a:t>
                      </a:r>
                    </a:p>
                  </a:txBody>
                  <a:tcPr marL="121920" marR="121920" marT="60960" marB="60960" anchor="ctr" horzOverflow="overflow"/>
                </a:tc>
                <a:extLst>
                  <a:ext uri="{0D108BD9-81ED-4DB2-BD59-A6C34878D82A}">
                    <a16:rowId xmlns:a16="http://schemas.microsoft.com/office/drawing/2014/main" val="1299696923"/>
                  </a:ext>
                </a:extLst>
              </a:tr>
              <a:tr h="1008000">
                <a:tc>
                  <a:txBody>
                    <a:bodyPr/>
                    <a:lstStyle/>
                    <a:p>
                      <a:pPr algn="ctr"/>
                      <a:r>
                        <a:rPr lang="en-US" altLang="zh-TW" sz="14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13</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17</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17</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p.29</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2157554419"/>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14</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18</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18</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p.29</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3232595488"/>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15</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19</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19</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p.29</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715031607"/>
                  </a:ext>
                </a:extLst>
              </a:tr>
            </a:tbl>
          </a:graphicData>
        </a:graphic>
      </p:graphicFrame>
      <p:sp>
        <p:nvSpPr>
          <p:cNvPr id="6" name="標題 3"/>
          <p:cNvSpPr txBox="1">
            <a:spLocks/>
          </p:cNvSpPr>
          <p:nvPr/>
        </p:nvSpPr>
        <p:spPr>
          <a:xfrm>
            <a:off x="699431" y="129446"/>
            <a:ext cx="10793143" cy="902279"/>
          </a:xfrm>
          <a:prstGeom prst="rect">
            <a:avLst/>
          </a:prstGeom>
        </p:spPr>
        <p:txBody>
          <a:bodyPr vert="horz" lIns="91440" tIns="45720" rIns="91440" bIns="45720" rtlCol="0" anchor="ctr">
            <a:normAutofit/>
          </a:bodyPr>
          <a:lstStyle>
            <a:lvl1pPr>
              <a:lnSpc>
                <a:spcPct val="90000"/>
              </a:lnSpc>
              <a:spcBef>
                <a:spcPct val="0"/>
              </a:spcBef>
              <a:buNone/>
              <a:defRPr sz="400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defRPr>
            </a:lvl1pPr>
          </a:lstStyle>
          <a:p>
            <a:r>
              <a:rPr lang="zh-TW" altLang="en-US" dirty="0">
                <a:solidFill>
                  <a:srgbClr val="FFC000"/>
                </a:solidFill>
              </a:rPr>
              <a:t>版權聲明</a:t>
            </a:r>
          </a:p>
        </p:txBody>
      </p:sp>
      <p:pic>
        <p:nvPicPr>
          <p:cNvPr id="11" name="圖片 10">
            <a:hlinkClick r:id="rId4"/>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47466" y="1638479"/>
            <a:ext cx="418995" cy="359999"/>
          </a:xfrm>
          <a:prstGeom prst="rect">
            <a:avLst/>
          </a:prstGeom>
        </p:spPr>
      </p:pic>
      <p:pic>
        <p:nvPicPr>
          <p:cNvPr id="20" name="圖片 19">
            <a:hlinkClick r:id="rId4"/>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47466" y="3680452"/>
            <a:ext cx="418995" cy="359999"/>
          </a:xfrm>
          <a:prstGeom prst="rect">
            <a:avLst/>
          </a:prstGeom>
        </p:spPr>
      </p:pic>
      <p:pic>
        <p:nvPicPr>
          <p:cNvPr id="21" name="圖片 20">
            <a:hlinkClick r:id="rId4"/>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43984" y="4671058"/>
            <a:ext cx="418995" cy="359999"/>
          </a:xfrm>
          <a:prstGeom prst="rect">
            <a:avLst/>
          </a:prstGeom>
        </p:spPr>
      </p:pic>
      <p:pic>
        <p:nvPicPr>
          <p:cNvPr id="16" name="圖片 15">
            <a:hlinkClick r:id="rId4"/>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43983" y="5719505"/>
            <a:ext cx="418995" cy="359999"/>
          </a:xfrm>
          <a:prstGeom prst="rect">
            <a:avLst/>
          </a:prstGeom>
        </p:spPr>
      </p:pic>
      <p:pic>
        <p:nvPicPr>
          <p:cNvPr id="9" name="圖片 8">
            <a:hlinkClick r:id="rId4"/>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02979" y="2630546"/>
            <a:ext cx="359999" cy="359999"/>
          </a:xfrm>
          <a:prstGeom prst="rect">
            <a:avLst/>
          </a:prstGeom>
        </p:spPr>
      </p:pic>
      <p:pic>
        <p:nvPicPr>
          <p:cNvPr id="10" name="內容版面配置區 3"/>
          <p:cNvPicPr>
            <a:picLocks noGrp="1" noChangeAspect="1"/>
          </p:cNvPicPr>
          <p:nvPr>
            <p:ph idx="1"/>
          </p:nvPr>
        </p:nvPicPr>
        <p:blipFill>
          <a:blip r:embed="rId7" cstate="hqprint">
            <a:extLst>
              <a:ext uri="{28A0092B-C50C-407E-A947-70E740481C1C}">
                <a14:useLocalDpi xmlns:a14="http://schemas.microsoft.com/office/drawing/2010/main" val="0"/>
              </a:ext>
            </a:extLst>
          </a:blip>
          <a:stretch>
            <a:fillRect/>
          </a:stretch>
        </p:blipFill>
        <p:spPr>
          <a:xfrm>
            <a:off x="1534219" y="2450545"/>
            <a:ext cx="1066667" cy="720000"/>
          </a:xfrm>
        </p:spPr>
      </p:pic>
    </p:spTree>
    <p:extLst>
      <p:ext uri="{BB962C8B-B14F-4D97-AF65-F5344CB8AC3E}">
        <p14:creationId xmlns:p14="http://schemas.microsoft.com/office/powerpoint/2010/main" val="28112583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3"/>
          <p:cNvGraphicFramePr>
            <a:graphicFrameLocks/>
          </p:cNvGraphicFramePr>
          <p:nvPr>
            <p:extLst/>
          </p:nvPr>
        </p:nvGraphicFramePr>
        <p:xfrm>
          <a:off x="567664" y="981139"/>
          <a:ext cx="11131050" cy="5376000"/>
        </p:xfrm>
        <a:graphic>
          <a:graphicData uri="http://schemas.openxmlformats.org/drawingml/2006/table">
            <a:tbl>
              <a:tblPr firstRow="1" bandRow="1">
                <a:tableStyleId>{F5AB1C69-6EDB-4FF4-983F-18BD219EF322}</a:tableStyleId>
              </a:tblPr>
              <a:tblGrid>
                <a:gridCol w="360000">
                  <a:extLst>
                    <a:ext uri="{9D8B030D-6E8A-4147-A177-3AD203B41FA5}">
                      <a16:colId xmlns:a16="http://schemas.microsoft.com/office/drawing/2014/main" val="20000"/>
                    </a:ext>
                  </a:extLst>
                </a:gridCol>
                <a:gridCol w="540000">
                  <a:extLst>
                    <a:ext uri="{9D8B030D-6E8A-4147-A177-3AD203B41FA5}">
                      <a16:colId xmlns:a16="http://schemas.microsoft.com/office/drawing/2014/main" val="1052750627"/>
                    </a:ext>
                  </a:extLst>
                </a:gridCol>
                <a:gridCol w="126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gridCol w="7531050">
                  <a:extLst>
                    <a:ext uri="{9D8B030D-6E8A-4147-A177-3AD203B41FA5}">
                      <a16:colId xmlns:a16="http://schemas.microsoft.com/office/drawing/2014/main" val="20004"/>
                    </a:ext>
                  </a:extLst>
                </a:gridCol>
              </a:tblGrid>
              <a:tr h="336000">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序</a:t>
                      </a:r>
                    </a:p>
                  </a:txBody>
                  <a:tcPr marL="48387" marR="48387" marT="24188" marB="24188" anchor="ctr"/>
                </a:tc>
                <a:tc>
                  <a:txBody>
                    <a:bodyPr/>
                    <a:lstStyle/>
                    <a:p>
                      <a:pPr algn="ctr"/>
                      <a:r>
                        <a:rPr lang="zh-TW" altLang="en-US" sz="1400" b="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頁碼</a:t>
                      </a:r>
                      <a:endPar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作品</a:t>
                      </a: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版權標章</a:t>
                      </a: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作者</a:t>
                      </a:r>
                      <a:r>
                        <a:rPr lang="en-US" altLang="zh-TW"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來源</a:t>
                      </a:r>
                    </a:p>
                  </a:txBody>
                  <a:tcPr marL="48387" marR="48387" marT="24188" marB="24188" anchor="ctr"/>
                </a:tc>
                <a:extLst>
                  <a:ext uri="{0D108BD9-81ED-4DB2-BD59-A6C34878D82A}">
                    <a16:rowId xmlns:a16="http://schemas.microsoft.com/office/drawing/2014/main" val="10000"/>
                  </a:ext>
                </a:extLst>
              </a:tr>
              <a:tr h="1008000">
                <a:tc>
                  <a:txBody>
                    <a:bodyPr/>
                    <a:lstStyle/>
                    <a:p>
                      <a:pPr algn="ctr"/>
                      <a:r>
                        <a:rPr lang="en-US" altLang="zh-TW" sz="14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16</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20</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20</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p.30</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10003"/>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17</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21</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21</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p.30</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1299696923"/>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18</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23</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23</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p.30</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2157554419"/>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19</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24</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24</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p.30</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3232595488"/>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20</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25</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25</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p.30</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715031607"/>
                  </a:ext>
                </a:extLst>
              </a:tr>
            </a:tbl>
          </a:graphicData>
        </a:graphic>
      </p:graphicFrame>
      <p:sp>
        <p:nvSpPr>
          <p:cNvPr id="6" name="標題 3"/>
          <p:cNvSpPr txBox="1">
            <a:spLocks/>
          </p:cNvSpPr>
          <p:nvPr/>
        </p:nvSpPr>
        <p:spPr>
          <a:xfrm>
            <a:off x="699431" y="129446"/>
            <a:ext cx="10793143" cy="902279"/>
          </a:xfrm>
          <a:prstGeom prst="rect">
            <a:avLst/>
          </a:prstGeom>
        </p:spPr>
        <p:txBody>
          <a:bodyPr vert="horz" lIns="91440" tIns="45720" rIns="91440" bIns="45720" rtlCol="0" anchor="ctr">
            <a:normAutofit/>
          </a:bodyPr>
          <a:lstStyle>
            <a:lvl1pPr>
              <a:lnSpc>
                <a:spcPct val="90000"/>
              </a:lnSpc>
              <a:spcBef>
                <a:spcPct val="0"/>
              </a:spcBef>
              <a:buNone/>
              <a:defRPr sz="400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defRPr>
            </a:lvl1pPr>
          </a:lstStyle>
          <a:p>
            <a:r>
              <a:rPr lang="zh-TW" altLang="en-US" dirty="0">
                <a:solidFill>
                  <a:srgbClr val="FFC000"/>
                </a:solidFill>
              </a:rPr>
              <a:t>版權聲明</a:t>
            </a:r>
          </a:p>
        </p:txBody>
      </p:sp>
      <p:pic>
        <p:nvPicPr>
          <p:cNvPr id="21" name="圖片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59" y="2644470"/>
            <a:ext cx="418996" cy="360000"/>
          </a:xfrm>
          <a:prstGeom prst="rect">
            <a:avLst/>
          </a:prstGeom>
        </p:spPr>
      </p:pic>
      <p:pic>
        <p:nvPicPr>
          <p:cNvPr id="25" name="圖片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59" y="5686042"/>
            <a:ext cx="418996" cy="360000"/>
          </a:xfrm>
          <a:prstGeom prst="rect">
            <a:avLst/>
          </a:prstGeom>
        </p:spPr>
      </p:pic>
      <p:pic>
        <p:nvPicPr>
          <p:cNvPr id="15" name="圖片 1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57" y="4651505"/>
            <a:ext cx="418996" cy="360000"/>
          </a:xfrm>
          <a:prstGeom prst="rect">
            <a:avLst/>
          </a:prstGeom>
        </p:spPr>
      </p:pic>
      <p:pic>
        <p:nvPicPr>
          <p:cNvPr id="12" name="圖片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57" y="1657359"/>
            <a:ext cx="418996" cy="360000"/>
          </a:xfrm>
          <a:prstGeom prst="rect">
            <a:avLst/>
          </a:prstGeom>
        </p:spPr>
      </p:pic>
      <p:pic>
        <p:nvPicPr>
          <p:cNvPr id="14" name="圖片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57" y="3660359"/>
            <a:ext cx="418996" cy="360000"/>
          </a:xfrm>
          <a:prstGeom prst="rect">
            <a:avLst/>
          </a:prstGeom>
        </p:spPr>
      </p:pic>
    </p:spTree>
    <p:extLst>
      <p:ext uri="{BB962C8B-B14F-4D97-AF65-F5344CB8AC3E}">
        <p14:creationId xmlns:p14="http://schemas.microsoft.com/office/powerpoint/2010/main" val="35427768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3"/>
          <p:cNvGraphicFramePr>
            <a:graphicFrameLocks/>
          </p:cNvGraphicFramePr>
          <p:nvPr>
            <p:extLst/>
          </p:nvPr>
        </p:nvGraphicFramePr>
        <p:xfrm>
          <a:off x="567664" y="981139"/>
          <a:ext cx="11131050" cy="5376000"/>
        </p:xfrm>
        <a:graphic>
          <a:graphicData uri="http://schemas.openxmlformats.org/drawingml/2006/table">
            <a:tbl>
              <a:tblPr firstRow="1" bandRow="1">
                <a:tableStyleId>{F5AB1C69-6EDB-4FF4-983F-18BD219EF322}</a:tableStyleId>
              </a:tblPr>
              <a:tblGrid>
                <a:gridCol w="360000">
                  <a:extLst>
                    <a:ext uri="{9D8B030D-6E8A-4147-A177-3AD203B41FA5}">
                      <a16:colId xmlns:a16="http://schemas.microsoft.com/office/drawing/2014/main" val="20000"/>
                    </a:ext>
                  </a:extLst>
                </a:gridCol>
                <a:gridCol w="540000">
                  <a:extLst>
                    <a:ext uri="{9D8B030D-6E8A-4147-A177-3AD203B41FA5}">
                      <a16:colId xmlns:a16="http://schemas.microsoft.com/office/drawing/2014/main" val="1052750627"/>
                    </a:ext>
                  </a:extLst>
                </a:gridCol>
                <a:gridCol w="126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gridCol w="7531050">
                  <a:extLst>
                    <a:ext uri="{9D8B030D-6E8A-4147-A177-3AD203B41FA5}">
                      <a16:colId xmlns:a16="http://schemas.microsoft.com/office/drawing/2014/main" val="20004"/>
                    </a:ext>
                  </a:extLst>
                </a:gridCol>
              </a:tblGrid>
              <a:tr h="336000">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序</a:t>
                      </a:r>
                    </a:p>
                  </a:txBody>
                  <a:tcPr marL="48387" marR="48387" marT="24188" marB="24188" anchor="ctr"/>
                </a:tc>
                <a:tc>
                  <a:txBody>
                    <a:bodyPr/>
                    <a:lstStyle/>
                    <a:p>
                      <a:pPr algn="ctr"/>
                      <a:r>
                        <a:rPr lang="zh-TW" altLang="en-US" sz="1400" b="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頁碼</a:t>
                      </a:r>
                      <a:endPar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作品</a:t>
                      </a: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版權標章</a:t>
                      </a:r>
                    </a:p>
                  </a:txBody>
                  <a:tcPr marL="48387" marR="48387" marT="24188" marB="24188" anchor="ctr"/>
                </a:tc>
                <a:tc>
                  <a:txBody>
                    <a:bodyPr/>
                    <a:lstStyle/>
                    <a:p>
                      <a:pPr algn="ct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作者</a:t>
                      </a:r>
                      <a:r>
                        <a:rPr lang="en-US" altLang="zh-TW"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1400" b="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來源</a:t>
                      </a:r>
                    </a:p>
                  </a:txBody>
                  <a:tcPr marL="48387" marR="48387" marT="24188" marB="24188" anchor="ctr"/>
                </a:tc>
                <a:extLst>
                  <a:ext uri="{0D108BD9-81ED-4DB2-BD59-A6C34878D82A}">
                    <a16:rowId xmlns:a16="http://schemas.microsoft.com/office/drawing/2014/main" val="10000"/>
                  </a:ext>
                </a:extLst>
              </a:tr>
              <a:tr h="1008000">
                <a:tc>
                  <a:txBody>
                    <a:bodyPr/>
                    <a:lstStyle/>
                    <a:p>
                      <a:pPr algn="ctr"/>
                      <a:r>
                        <a:rPr lang="en-US" altLang="zh-TW" sz="14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21</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26</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26</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p.30</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10003"/>
                  </a:ext>
                </a:extLst>
              </a:tr>
              <a:tr h="1008000">
                <a:tc>
                  <a:txBody>
                    <a:bodyPr/>
                    <a:lstStyle/>
                    <a:p>
                      <a:pPr algn="ctr"/>
                      <a:r>
                        <a:rPr lang="en-US" altLang="zh-TW" sz="14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22</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28</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28</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p.31</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1299696923"/>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23</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29</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29</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p.31</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2157554419"/>
                  </a:ext>
                </a:extLst>
              </a:tr>
              <a:tr h="1008000">
                <a:tc>
                  <a:txBody>
                    <a:bodyPr/>
                    <a:lstStyle/>
                    <a:p>
                      <a:pPr algn="ct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24</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30</a:t>
                      </a: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Page</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600" b="0" baseline="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30</a:t>
                      </a: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The Deepest Human Life: An Introduction to Philosophy for Everyone, </a:t>
                      </a:r>
                      <a:r>
                        <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Samuelson, </a:t>
                      </a:r>
                      <a:r>
                        <a:rPr lang="en-US" altLang="zh-TW" sz="120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p.31</a:t>
                      </a:r>
                      <a:endParaRPr lang="en-US" altLang="zh-TW" sz="1200" b="0" dirty="0" smtClean="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This work is used subject the fair use doctrine of the Taiwan Copyright Act Article 46,</a:t>
                      </a:r>
                      <a:r>
                        <a:rPr lang="en-US" altLang="zh-TW" sz="1200" b="0" strike="noStrike" spc="-1" baseline="0"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1200" b="0" strike="noStrike" spc="-1" dirty="0" smtClean="0">
                          <a:solidFill>
                            <a:srgbClr val="00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52, and 65 by GET </a:t>
                      </a:r>
                      <a:r>
                        <a:rPr lang="en-US" altLang="zh-TW" sz="1200" b="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2021/6/7 visited </a:t>
                      </a:r>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3232595488"/>
                  </a:ext>
                </a:extLst>
              </a:tr>
              <a:tr h="1008000">
                <a:tc>
                  <a:txBody>
                    <a:bodyPr/>
                    <a:lstStyle/>
                    <a:p>
                      <a:pPr algn="ct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7" marR="48387" marT="24188" marB="24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4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48388" marR="48388" marT="24189" marB="24189" anchor="ctr"/>
                </a:tc>
                <a:tc>
                  <a:txBody>
                    <a:bodyPr/>
                    <a:lstStyle/>
                    <a:p>
                      <a:endParaRPr lang="zh-TW" altLang="en-US" sz="1200" b="0" dirty="0">
                        <a:solidFill>
                          <a:schemeClr val="tx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45727" marB="45727" horzOverflow="overflow"/>
                </a:tc>
                <a:tc>
                  <a:txBody>
                    <a:bodyPr/>
                    <a:lstStyle/>
                    <a:p>
                      <a:endParaRPr lang="en-US" altLang="zh-TW" sz="1200" b="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txBody>
                  <a:tcPr marL="121920" marR="121920" marT="60960" marB="60960" anchor="ctr" horzOverflow="overflow"/>
                </a:tc>
                <a:extLst>
                  <a:ext uri="{0D108BD9-81ED-4DB2-BD59-A6C34878D82A}">
                    <a16:rowId xmlns:a16="http://schemas.microsoft.com/office/drawing/2014/main" val="715031607"/>
                  </a:ext>
                </a:extLst>
              </a:tr>
            </a:tbl>
          </a:graphicData>
        </a:graphic>
      </p:graphicFrame>
      <p:sp>
        <p:nvSpPr>
          <p:cNvPr id="6" name="標題 3"/>
          <p:cNvSpPr txBox="1">
            <a:spLocks/>
          </p:cNvSpPr>
          <p:nvPr/>
        </p:nvSpPr>
        <p:spPr>
          <a:xfrm>
            <a:off x="699431" y="129446"/>
            <a:ext cx="10793143" cy="902279"/>
          </a:xfrm>
          <a:prstGeom prst="rect">
            <a:avLst/>
          </a:prstGeom>
        </p:spPr>
        <p:txBody>
          <a:bodyPr vert="horz" lIns="91440" tIns="45720" rIns="91440" bIns="45720" rtlCol="0" anchor="ctr">
            <a:normAutofit/>
          </a:bodyPr>
          <a:lstStyle>
            <a:lvl1pPr>
              <a:lnSpc>
                <a:spcPct val="90000"/>
              </a:lnSpc>
              <a:spcBef>
                <a:spcPct val="0"/>
              </a:spcBef>
              <a:buNone/>
              <a:defRPr sz="400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defRPr>
            </a:lvl1pPr>
          </a:lstStyle>
          <a:p>
            <a:r>
              <a:rPr lang="zh-TW" altLang="en-US" dirty="0">
                <a:solidFill>
                  <a:srgbClr val="FFC000"/>
                </a:solidFill>
              </a:rPr>
              <a:t>版權聲明</a:t>
            </a:r>
          </a:p>
        </p:txBody>
      </p:sp>
      <p:pic>
        <p:nvPicPr>
          <p:cNvPr id="17" name="圖片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62" y="1651840"/>
            <a:ext cx="418996" cy="360000"/>
          </a:xfrm>
          <a:prstGeom prst="rect">
            <a:avLst/>
          </a:prstGeom>
        </p:spPr>
      </p:pic>
      <p:pic>
        <p:nvPicPr>
          <p:cNvPr id="21" name="圖片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745" y="3685892"/>
            <a:ext cx="418996" cy="360000"/>
          </a:xfrm>
          <a:prstGeom prst="rect">
            <a:avLst/>
          </a:prstGeom>
        </p:spPr>
      </p:pic>
      <p:pic>
        <p:nvPicPr>
          <p:cNvPr id="10" name="圖片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62" y="2664374"/>
            <a:ext cx="418996" cy="360000"/>
          </a:xfrm>
          <a:prstGeom prst="rect">
            <a:avLst/>
          </a:prstGeom>
        </p:spPr>
      </p:pic>
      <p:pic>
        <p:nvPicPr>
          <p:cNvPr id="11" name="圖片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62" y="4708211"/>
            <a:ext cx="418996" cy="360000"/>
          </a:xfrm>
          <a:prstGeom prst="rect">
            <a:avLst/>
          </a:prstGeom>
        </p:spPr>
      </p:pic>
    </p:spTree>
    <p:extLst>
      <p:ext uri="{BB962C8B-B14F-4D97-AF65-F5344CB8AC3E}">
        <p14:creationId xmlns:p14="http://schemas.microsoft.com/office/powerpoint/2010/main" val="312345845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“the unexamined life is not worth living.”</a:t>
            </a: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一張金氏世界紀錄的照片：世界最重的雙胞胎</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Can’t people live worthwhile lives without philosophy? Can’t ignorance, at least sometimes, be bliss? (p.27)</a:t>
            </a: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91254" y="3582782"/>
            <a:ext cx="167598" cy="144000"/>
          </a:xfrm>
          <a:prstGeom prst="rect">
            <a:avLst/>
          </a:prstGeom>
        </p:spPr>
      </p:pic>
    </p:spTree>
    <p:extLst>
      <p:ext uri="{BB962C8B-B14F-4D97-AF65-F5344CB8AC3E}">
        <p14:creationId xmlns:p14="http://schemas.microsoft.com/office/powerpoint/2010/main" val="157215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Socrates: “Philosophy is nothing but the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preparation for death and dying</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i="1" dirty="0" err="1"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Phaedo</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p>
        </p:txBody>
      </p:sp>
    </p:spTree>
    <p:extLst>
      <p:ext uri="{BB962C8B-B14F-4D97-AF65-F5344CB8AC3E}">
        <p14:creationId xmlns:p14="http://schemas.microsoft.com/office/powerpoint/2010/main" val="52195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Johanna </a:t>
            </a:r>
            <a:r>
              <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Meehan: “</a:t>
            </a:r>
            <a:r>
              <a:rPr lang="en-US" altLang="zh-TW"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No way to recruit majors</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(p.27)</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en-US" altLang="zh-TW" sz="2400" dirty="0">
                <a:solidFill>
                  <a:srgbClr val="FFFF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Soldiers vs. </a:t>
            </a:r>
            <a:r>
              <a:rPr lang="en-US" altLang="zh-TW" sz="2400" dirty="0" smtClean="0">
                <a:solidFill>
                  <a:srgbClr val="FFFF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majors</a:t>
            </a:r>
          </a:p>
          <a:p>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繁體字中譯本：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「重要人物不是靠招募得到的。」</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簡體字中譯本：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哲學專業簡直沒法招生了</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endParaRPr lang="en-US" altLang="zh-TW" sz="2400" dirty="0">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8401" y="2013864"/>
            <a:ext cx="167598" cy="144000"/>
          </a:xfrm>
          <a:prstGeom prst="rect">
            <a:avLst/>
          </a:prstGeom>
        </p:spPr>
      </p:pic>
    </p:spTree>
    <p:extLst>
      <p:ext uri="{BB962C8B-B14F-4D97-AF65-F5344CB8AC3E}">
        <p14:creationId xmlns:p14="http://schemas.microsoft.com/office/powerpoint/2010/main" val="34932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Among other things, this statement means that philosophers must confront the fact of their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deaths</a:t>
            </a:r>
            <a:r>
              <a:rPr lang="en-US" altLang="zh-TW" sz="2400" dirty="0" smtClean="0">
                <a:latin typeface="Gen Jyuu Gothic Regular" panose="020B0302020203020207" pitchFamily="34" charset="-120"/>
                <a:ea typeface="Gen Jyuu Gothic Regular" panose="020B0302020203020207" pitchFamily="34" charset="-120"/>
                <a:cs typeface="Gen Jyuu Gothic Regular" panose="020B0302020203020207" pitchFamily="34" charset="-120"/>
              </a:rPr>
              <a:t>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and, by implication, the fact of their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lives</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for life and death are stages of one underlying cycle. (p.27)</a:t>
            </a: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8401" y="2986016"/>
            <a:ext cx="167598" cy="144000"/>
          </a:xfrm>
          <a:prstGeom prst="rect">
            <a:avLst/>
          </a:prstGeom>
        </p:spPr>
      </p:pic>
    </p:spTree>
    <p:extLst>
      <p:ext uri="{BB962C8B-B14F-4D97-AF65-F5344CB8AC3E}">
        <p14:creationId xmlns:p14="http://schemas.microsoft.com/office/powerpoint/2010/main" val="319317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Doing good is meaningless if it’s done robotically, if it’s done without a commitment to its being good, if it’s done without – examination. (p.28)</a:t>
            </a: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11971" y="2668382"/>
            <a:ext cx="167598" cy="144000"/>
          </a:xfrm>
          <a:prstGeom prst="rect">
            <a:avLst/>
          </a:prstGeom>
        </p:spPr>
      </p:pic>
    </p:spTree>
    <p:extLst>
      <p:ext uri="{BB962C8B-B14F-4D97-AF65-F5344CB8AC3E}">
        <p14:creationId xmlns:p14="http://schemas.microsoft.com/office/powerpoint/2010/main" val="416439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第二章第三節 神諭與精靈</a:t>
            </a:r>
          </a:p>
        </p:txBody>
      </p:sp>
      <p:sp>
        <p:nvSpPr>
          <p:cNvPr id="3" name="內容版面配置區 2"/>
          <p:cNvSpPr>
            <a:spLocks noGrp="1"/>
          </p:cNvSpPr>
          <p:nvPr>
            <p:ph idx="1"/>
          </p:nvPr>
        </p:nvSpPr>
        <p:spPr>
          <a:xfrm>
            <a:off x="2209800" y="1783560"/>
            <a:ext cx="7772400" cy="5074440"/>
          </a:xfrm>
        </p:spPr>
        <p:txBody>
          <a:bodyPr>
            <a:normAutofit/>
          </a:bodyPr>
          <a:lstStyle/>
          <a:p>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Walt Whitman: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You are to </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die – let others tell you what they please, I cannot prevaricate, / I am exact and merciless, but I love you – </a:t>
            </a:r>
            <a:r>
              <a:rPr lang="en-US" altLang="zh-TW"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there is no escape for you</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 (p.28)</a:t>
            </a: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繁體字中</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譯本：</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你就要死了</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就讓其他人說他們愛說的話吧，我可沒辦法睜眼說瞎話，／我說話直接，毫不心軟，但我真心愛你</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你確實大限已到</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a:p>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簡體字</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中譯本：「</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你終有一死</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且讓旁人隨心所欲地說吧</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，我</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可不能睜眼說瞎話，我</a:t>
            </a:r>
            <a:r>
              <a:rPr lang="zh-TW" altLang="en-US"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說話直接，毫不心軟，但</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我是愛你的</a:t>
            </a:r>
            <a:r>
              <a:rPr lang="en-US" altLang="zh-TW"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r>
              <a:rPr lang="zh-TW" altLang="en-US" sz="2400" dirty="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你終有一</a:t>
            </a:r>
            <a:r>
              <a:rPr lang="zh-TW" altLang="en-US" sz="2400" dirty="0" smtClean="0">
                <a:solidFill>
                  <a:srgbClr val="FF0000"/>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死，無路可逃</a:t>
            </a:r>
            <a:r>
              <a:rPr lang="zh-TW" altLang="en-US" sz="2400" dirty="0" smtClean="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rPr>
              <a:t>。」</a:t>
            </a:r>
            <a:endParaRPr lang="en-US" altLang="zh-TW" sz="2400" dirty="0">
              <a:solidFill>
                <a:schemeClr val="bg1"/>
              </a:solidFill>
              <a:latin typeface="Gen Jyuu Gothic Regular" panose="020B0302020203020207" pitchFamily="34" charset="-120"/>
              <a:ea typeface="Gen Jyuu Gothic Regular" panose="020B0302020203020207" pitchFamily="34" charset="-120"/>
              <a:cs typeface="Gen Jyuu Gothic Regular" panose="020B0302020203020207" pitchFamily="34" charset="-120"/>
            </a:endParaRPr>
          </a:p>
        </p:txBody>
      </p:sp>
      <p:pic>
        <p:nvPicPr>
          <p:cNvPr id="4" name="圖片 3">
            <a:hlinkClick r:id="rId2"/>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19617" y="2986016"/>
            <a:ext cx="167598" cy="144000"/>
          </a:xfrm>
          <a:prstGeom prst="rect">
            <a:avLst/>
          </a:prstGeom>
        </p:spPr>
      </p:pic>
    </p:spTree>
    <p:extLst>
      <p:ext uri="{BB962C8B-B14F-4D97-AF65-F5344CB8AC3E}">
        <p14:creationId xmlns:p14="http://schemas.microsoft.com/office/powerpoint/2010/main" val="4274010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3393</TotalTime>
  <Words>3062</Words>
  <Application>Microsoft Office PowerPoint</Application>
  <PresentationFormat>寬螢幕</PresentationFormat>
  <Paragraphs>253</Paragraphs>
  <Slides>35</Slides>
  <Notes>5</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35</vt:i4>
      </vt:variant>
    </vt:vector>
  </HeadingPairs>
  <TitlesOfParts>
    <vt:vector size="43" baseType="lpstr">
      <vt:lpstr>Arial Unicode MS</vt:lpstr>
      <vt:lpstr>Gen Jyuu Gothic Regular</vt:lpstr>
      <vt:lpstr>微軟正黑體</vt:lpstr>
      <vt:lpstr>新細明體</vt:lpstr>
      <vt:lpstr>Arial</vt:lpstr>
      <vt:lpstr>Calibri</vt:lpstr>
      <vt:lpstr>Calibri Light</vt:lpstr>
      <vt:lpstr>Office 佈景主題</vt:lpstr>
      <vt:lpstr>PowerPoint 簡報</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PowerPoint 簡報</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第二章第三節 神諭與精靈</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少東 陳</dc:creator>
  <cp:lastModifiedBy>User</cp:lastModifiedBy>
  <cp:revision>197</cp:revision>
  <dcterms:created xsi:type="dcterms:W3CDTF">2020-04-11T08:39:47Z</dcterms:created>
  <dcterms:modified xsi:type="dcterms:W3CDTF">2021-06-07T08:01:23Z</dcterms:modified>
</cp:coreProperties>
</file>