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25" r:id="rId3"/>
    <p:sldId id="526" r:id="rId4"/>
    <p:sldId id="527" r:id="rId5"/>
    <p:sldId id="528" r:id="rId6"/>
    <p:sldId id="529" r:id="rId7"/>
    <p:sldId id="530" r:id="rId8"/>
    <p:sldId id="531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14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47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E1C70-8EA2-472F-AA8F-96DA38D4499A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4D78-324C-432E-BB37-3BB33361B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21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9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E4D63-75EF-4605-9705-32FE552B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C45283-1E35-4A2D-B7DD-ACE1545E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47C64E-B7BA-4019-B785-2CD3545D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6D7DDC-789A-44C5-BCB0-04F3F36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086A4D-AB92-40A6-B5FB-26DB6180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6A3AF-5516-4EC4-A4F7-C2F11C04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59E44F-267C-4266-9928-6C467E64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2D652F-51E0-4DB1-9358-F2BE2C7B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CF9AB2-9728-4781-8280-C6957B79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7F589A-B2A9-477C-9888-FCB06131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2D4D50-4613-4C78-8C7B-D762CAE22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6DBF66-8F38-4FEE-A09D-BEB2C031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1EF029-BD37-4468-BD62-93025D40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7FF67-42B8-4DD2-95C4-A38959B3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5CE9A6-43D1-4C2B-AA61-A381BEC5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59FEF-DBF4-4F67-A2C9-38918431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23D494-B4FD-4340-A171-24B9B45C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99EEAF-2B3B-4E78-ADD3-2EA95259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C09D2F-C09C-473C-B1C7-973D5CC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3B080C-159E-4B79-A670-4347344A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-1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3C38E3-4693-44E7-91E7-5B03C632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3A9590-E829-422E-A91E-A2630F12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49720F-2C5F-4530-8242-5F22F05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2A4B2-D12C-4AA8-965F-475E621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78AA65-C74D-41ED-976A-1072920B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2CEF0-D8A1-4D72-910A-290343EB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930E4-8C44-4396-A8CE-1376ECEB3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6E5CB2-277A-4A26-999A-D15CB996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799543-3BD6-40CA-87DC-ECC921D1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033433-D354-4B70-A5EE-F35DC82D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1FB825-7549-4489-B37C-101730FD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64F27-33B1-474E-8998-A76449C9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DA3CFB-77BD-4E59-BF9B-A8DC6F2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652178-BA51-4681-A5DC-E35507D8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41842C-411D-4F0F-BC1C-BD244058F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BB3055-D44C-4934-8B91-A91AA855C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7C2EE6-1798-4964-A473-EFA11BED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685062-CFFD-4A25-A6C4-8442F1D7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FFEB4E-1E62-4DF9-A0D6-50511907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1D1A4-2DB4-495A-9E8F-1DAC5150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33AE54-A104-4EE1-A59B-89D9BCF1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8B404E-457B-4288-9175-73A902C2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AB3014-AAB0-4AB9-A240-392BED5C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FD1DDA-B106-45F6-A0AA-BA5616D7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63BECE-C248-4A8F-9D6F-D265384D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60D091-529C-4B93-A65D-81B2679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377A95-063C-4C4A-A816-28CFD3F5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DF4F8F-1A0C-4D05-8B36-9B2E8E30C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9FB2ED-30F9-464B-9FEE-065EDED9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4FB899-36BE-45E6-8043-27CA9469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A717F5-9861-4238-A8BC-023C6D47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5CA1A9-212F-4606-BB96-9D7358F5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97AC9-103A-4760-9870-62CF729A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E3E976D-7B62-432C-A7DD-BB767AB50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F7CB5D-7784-4D49-BFB1-98A166A0A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9251BB-E988-43CA-AFB0-A3AC8C5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2527C6-036C-4345-9F92-A7481BF9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66259D-AA8F-4041-8D43-E177C2EF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E7BF74B-05D4-4A21-957D-53E3886F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D4DF34-15CB-4F24-B985-3CDE2CEE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AD95A9-4244-4FC7-A93B-8743A92CA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11F0-537B-4A9B-BE57-9462C016CEE4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DF373D-0E8F-46DE-94FF-D9D3B37AA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BC8361-9517-4BFA-9CBE-4D1985781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1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odelprado.es/coleccion/galeria-on-line/galeria-on-line/obra/saturno-devorando-a-un-hijo-1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get.aca.ntu.edu.tw/getcdb/info/show?subj=%u7248%u6b0a%u8072%u660e" TargetMode="External"/><Relationship Id="rId4" Type="http://schemas.openxmlformats.org/officeDocument/2006/relationships/hyperlink" Target="https://en.wikipedia.org/wiki/File:Rubens_satur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4">
            <a:extLst>
              <a:ext uri="{FF2B5EF4-FFF2-40B4-BE49-F238E27FC236}">
                <a16:creationId xmlns:a16="http://schemas.microsoft.com/office/drawing/2014/main" id="{FA02C810-B0D4-4897-8CFF-D08353FBF491}"/>
              </a:ext>
            </a:extLst>
          </p:cNvPr>
          <p:cNvSpPr txBox="1">
            <a:spLocks/>
          </p:cNvSpPr>
          <p:nvPr/>
        </p:nvSpPr>
        <p:spPr>
          <a:xfrm>
            <a:off x="982181" y="4498437"/>
            <a:ext cx="10227637" cy="767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zh-TW" altLang="en-US" sz="3600" dirty="0" smtClean="0">
                <a:solidFill>
                  <a:srgbClr val="FFCD2D"/>
                </a:solidFill>
              </a:rPr>
              <a:t>第</a:t>
            </a:r>
            <a:r>
              <a:rPr lang="zh-TW" altLang="en-US" sz="3600" dirty="0">
                <a:solidFill>
                  <a:srgbClr val="FFCD2D"/>
                </a:solidFill>
              </a:rPr>
              <a:t>二</a:t>
            </a:r>
            <a:r>
              <a:rPr lang="zh-TW" altLang="en-US" sz="3600" dirty="0" smtClean="0">
                <a:solidFill>
                  <a:srgbClr val="FFCD2D"/>
                </a:solidFill>
              </a:rPr>
              <a:t>章</a:t>
            </a:r>
            <a:r>
              <a:rPr lang="en-US" altLang="zh-TW" sz="3600" dirty="0" smtClean="0">
                <a:solidFill>
                  <a:srgbClr val="FFCD2D"/>
                </a:solidFill>
              </a:rPr>
              <a:t> </a:t>
            </a:r>
            <a:r>
              <a:rPr lang="zh-TW" altLang="en-US" sz="3600" dirty="0">
                <a:solidFill>
                  <a:srgbClr val="FFCD2D"/>
                </a:solidFill>
              </a:rPr>
              <a:t>哲學</a:t>
            </a:r>
            <a:r>
              <a:rPr lang="zh-TW" altLang="en-US" sz="3600" dirty="0" smtClean="0">
                <a:solidFill>
                  <a:srgbClr val="FFCD2D"/>
                </a:solidFill>
              </a:rPr>
              <a:t>作為蘇格拉底的</a:t>
            </a:r>
            <a:r>
              <a:rPr lang="zh-TW" altLang="en-US" sz="3600" dirty="0">
                <a:solidFill>
                  <a:srgbClr val="FFCD2D"/>
                </a:solidFill>
              </a:rPr>
              <a:t>肖像</a:t>
            </a:r>
            <a:r>
              <a:rPr lang="en-US" altLang="zh-TW" sz="3600" dirty="0">
                <a:solidFill>
                  <a:srgbClr val="FFCD2D"/>
                </a:solidFill>
              </a:rPr>
              <a:t/>
            </a:r>
            <a:br>
              <a:rPr lang="en-US" altLang="zh-TW" sz="3600" dirty="0">
                <a:solidFill>
                  <a:srgbClr val="FFCD2D"/>
                </a:solidFill>
              </a:rPr>
            </a:br>
            <a:r>
              <a:rPr lang="zh-TW" altLang="en-US" sz="3600" dirty="0">
                <a:solidFill>
                  <a:srgbClr val="FFCD2D"/>
                </a:solidFill>
              </a:rPr>
              <a:t>第二</a:t>
            </a:r>
            <a:r>
              <a:rPr lang="zh-TW" altLang="en-US" sz="3600" dirty="0" smtClean="0">
                <a:solidFill>
                  <a:srgbClr val="FFCD2D"/>
                </a:solidFill>
              </a:rPr>
              <a:t>節 你</a:t>
            </a:r>
            <a:r>
              <a:rPr lang="zh-TW" altLang="en-US" sz="3600" dirty="0">
                <a:solidFill>
                  <a:srgbClr val="FFCD2D"/>
                </a:solidFill>
              </a:rPr>
              <a:t>總得站在某一邊</a:t>
            </a:r>
          </a:p>
        </p:txBody>
      </p:sp>
      <p:sp>
        <p:nvSpPr>
          <p:cNvPr id="3" name="矩形 2"/>
          <p:cNvSpPr/>
          <p:nvPr/>
        </p:nvSpPr>
        <p:spPr>
          <a:xfrm>
            <a:off x="4096896" y="4018306"/>
            <a:ext cx="39982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deepest Human life</a:t>
            </a:r>
          </a:p>
        </p:txBody>
      </p:sp>
    </p:spTree>
    <p:extLst>
      <p:ext uri="{BB962C8B-B14F-4D97-AF65-F5344CB8AC3E}">
        <p14:creationId xmlns:p14="http://schemas.microsoft.com/office/powerpoint/2010/main" val="1856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6576" y="1783560"/>
            <a:ext cx="8518849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Some argue that it’s unfair of Socrates to ask us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to define concepts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like love, justice, knowledge, or holiness, for we can know the meaning of words without being able to define them.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Yet 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often the only thing standing between us and the good life is </a:t>
            </a:r>
            <a:r>
              <a:rPr lang="en-US" altLang="zh-TW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 bad idea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. (p.18)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40" y="4036446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1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9996" y="1783560"/>
            <a:ext cx="7592008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It’s hardly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unfair to ask for clarity about a word when its proper relationship to life is unclear or in dispute, precisely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times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when Socrates does ask. (pp. 18 – 19)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繁體字中譯本：「當一個詞與生活的適當關係還不清楚或有爭論時，我們要求人們清楚說明這個字，</a:t>
            </a:r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的確是不公平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，而這正是蘇格拉底要求尤西弗羅定義神聖時的狀況。」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簡體字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中譯本：「當一個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詞和生活的恰當關係不那麼明確或者有爭議時，理清其定義也就不顯得有什麼不公平了，在蘇格拉底的</a:t>
            </a:r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時代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尤為如此。」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27" y="317803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9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His response comes in two forms: first, holiness is what pleases the gods; and then,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revised version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, holiness is what pleases all the gods. (p.19)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50" y="3196691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31841" y="1783560"/>
            <a:ext cx="6528318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An eye for an eye.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Turn the other cheek.</a:t>
            </a:r>
          </a:p>
          <a:p>
            <a:pPr marL="68580" indent="0">
              <a:buNone/>
            </a:pP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God is just.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God is merciful.</a:t>
            </a:r>
          </a:p>
          <a:p>
            <a:pPr marL="68580" indent="0">
              <a:buNone/>
            </a:pP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God demands war.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God demands peace.</a:t>
            </a:r>
          </a:p>
        </p:txBody>
      </p:sp>
    </p:spTree>
    <p:extLst>
      <p:ext uri="{BB962C8B-B14F-4D97-AF65-F5344CB8AC3E}">
        <p14:creationId xmlns:p14="http://schemas.microsoft.com/office/powerpoint/2010/main" val="108193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Wisdom is the </a:t>
            </a:r>
            <a:r>
              <a:rPr lang="en-US" altLang="zh-TW" strike="sngStrike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principle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thing.</a:t>
            </a:r>
          </a:p>
          <a:p>
            <a:pPr marL="68580" indent="0">
              <a:buNone/>
            </a:pP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                              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principal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舊約聖經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箴言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〉4:7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：「智慧為首。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In much wisdom is much grief.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舊約聖經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傳道書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〉1:18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：「因為多有智慧，就多有愁煩；加增知識的，就加增憂傷。」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57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Wine  is the handiwork of Satan.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thirst of the righteous shall be slaked with wine.</a:t>
            </a:r>
          </a:p>
        </p:txBody>
      </p:sp>
    </p:spTree>
    <p:extLst>
      <p:ext uri="{BB962C8B-B14F-4D97-AF65-F5344CB8AC3E}">
        <p14:creationId xmlns:p14="http://schemas.microsoft.com/office/powerpoint/2010/main" val="287715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799" y="1783560"/>
            <a:ext cx="7531359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 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的修正答案：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holiness is what pleases all the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gods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對這個修正答案所可以追問的問題：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What do we do with all the cases where they don’t agree?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Why do we need many gods (or commandments from God) if they’re trustworthy only when they agree?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How can we discover what they agree on? (p.19)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55" y="6033198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蘇格拉底的進一步問題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：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Do the gods approve of an action because it’s holy, or is it holy because they approve of it? (p.19)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98" y="277681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4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p.18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7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7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p.18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8</a:t>
                      </a: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Wikipedia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3" tooltip="w:en:Museo del Prado"/>
                        </a:rPr>
                        <a:t>Museo del Prado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4"/>
                        </a:rPr>
                        <a:t>https://en.wikipedia.org/wiki/File:Rubens_saturn.jpg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 52, and 65 by GET 2021/4/30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9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p.18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10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10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p.18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4" name="圖片 13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1627227"/>
            <a:ext cx="418995" cy="359999"/>
          </a:xfrm>
          <a:prstGeom prst="rect">
            <a:avLst/>
          </a:prstGeom>
        </p:spPr>
      </p:pic>
      <p:pic>
        <p:nvPicPr>
          <p:cNvPr id="16" name="圖片 15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2610525"/>
            <a:ext cx="418995" cy="359999"/>
          </a:xfrm>
          <a:prstGeom prst="rect">
            <a:avLst/>
          </a:prstGeom>
        </p:spPr>
      </p:pic>
      <p:pic>
        <p:nvPicPr>
          <p:cNvPr id="22" name="圖片 21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8" y="3642217"/>
            <a:ext cx="418995" cy="359999"/>
          </a:xfrm>
          <a:prstGeom prst="rect">
            <a:avLst/>
          </a:prstGeom>
        </p:spPr>
      </p:pic>
      <p:pic>
        <p:nvPicPr>
          <p:cNvPr id="23" name="內容版面配置區 3"/>
          <p:cNvPicPr>
            <a:picLocks noGrp="1" noChangeAspect="1"/>
          </p:cNvPicPr>
          <p:nvPr>
            <p:ph idx="1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08" y="3462216"/>
            <a:ext cx="345854" cy="720000"/>
          </a:xfrm>
        </p:spPr>
      </p:pic>
      <p:pic>
        <p:nvPicPr>
          <p:cNvPr id="24" name="圖片 23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18" y="4639679"/>
            <a:ext cx="418995" cy="359999"/>
          </a:xfrm>
          <a:prstGeom prst="rect">
            <a:avLst/>
          </a:prstGeom>
        </p:spPr>
      </p:pic>
      <p:pic>
        <p:nvPicPr>
          <p:cNvPr id="25" name="圖片 24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17" y="5669841"/>
            <a:ext cx="418995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35314"/>
              </p:ext>
            </p:extLst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6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11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p.18-19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12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p.19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2021/4/30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16</a:t>
                      </a: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16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p.19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2021/5/14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17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17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p.19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2021/5/14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1638479"/>
            <a:ext cx="418995" cy="359999"/>
          </a:xfrm>
          <a:prstGeom prst="rect">
            <a:avLst/>
          </a:prstGeom>
        </p:spPr>
      </p:pic>
      <p:pic>
        <p:nvPicPr>
          <p:cNvPr id="16" name="圖片 1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5" y="3651556"/>
            <a:ext cx="418995" cy="359999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6" y="2592926"/>
            <a:ext cx="418995" cy="359999"/>
          </a:xfrm>
          <a:prstGeom prst="rect">
            <a:avLst/>
          </a:prstGeom>
        </p:spPr>
      </p:pic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6" y="4690393"/>
            <a:ext cx="418995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（簡介蘇格拉底的生平）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You </a:t>
            </a:r>
            <a:r>
              <a:rPr lang="en-US" altLang="zh-TW" dirty="0" err="1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Gotta</a:t>
            </a:r>
            <a:r>
              <a:rPr lang="en-US" altLang="zh-TW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Serve Somebody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（柏拉圖的著作 </a:t>
            </a:r>
            <a:r>
              <a:rPr lang="en-US" altLang="zh-TW" i="1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rgbClr val="FF0000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Oracles and Demons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（柏拉圖的著作 </a:t>
            </a:r>
            <a:r>
              <a:rPr lang="en-US" altLang="zh-TW" i="1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Apology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Philosophical Patriotism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（柏拉圖的著作 </a:t>
            </a:r>
            <a:r>
              <a:rPr lang="en-US" altLang="zh-TW" i="1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Crito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Risking Eternity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（柏拉圖的著作 </a:t>
            </a:r>
            <a:r>
              <a:rPr lang="en-US" altLang="zh-TW" i="1" dirty="0" err="1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Phaedo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7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對話錄 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的對話者：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Socrates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51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Socrates is registering for an upcoming trial where he must defend himself against the charges of </a:t>
            </a:r>
            <a:r>
              <a:rPr lang="en-US" altLang="zh-TW" dirty="0" err="1" smtClean="0">
                <a:solidFill>
                  <a:schemeClr val="bg1"/>
                </a:solidFill>
              </a:rPr>
              <a:t>unholiness</a:t>
            </a:r>
            <a:r>
              <a:rPr lang="en-US" altLang="zh-TW" dirty="0" smtClean="0">
                <a:solidFill>
                  <a:schemeClr val="bg1"/>
                </a:solidFill>
              </a:rPr>
              <a:t> and corrupting the youth.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Euthyphro’s reason for being at the court is juicier. He’s going to file charges of murder against his own father! Euthyphro justifies his case with the claim that he’s doing the </a:t>
            </a:r>
            <a:r>
              <a:rPr lang="en-US" altLang="zh-TW" dirty="0" smtClean="0">
                <a:solidFill>
                  <a:srgbClr val="FF0000"/>
                </a:solidFill>
              </a:rPr>
              <a:t>holy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thing in prosecuting his father. (p.18)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9" y="485754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8286" y="1783560"/>
            <a:ext cx="8055429" cy="5074440"/>
          </a:xfrm>
        </p:spPr>
        <p:txBody>
          <a:bodyPr>
            <a:normAutofit fontScale="92500"/>
          </a:bodyPr>
          <a:lstStyle/>
          <a:p>
            <a:r>
              <a:rPr lang="el-GR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τὸ ὅσιον</a:t>
            </a:r>
            <a:endParaRPr lang="en-US" altLang="zh-TW" dirty="0" smtClean="0">
              <a:solidFill>
                <a:srgbClr val="FF0000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68580" indent="0">
              <a:buNone/>
            </a:pP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 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to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hosion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divine, the holy, the pious, the devout, the religious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（神聖／虔誠）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的副標題：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l-GR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Περ</a:t>
            </a:r>
            <a:r>
              <a:rPr lang="zh-TW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ὶ</a:t>
            </a:r>
            <a:r>
              <a:rPr lang="el-GR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ὁσίου</a:t>
            </a:r>
            <a:endParaRPr lang="en-US" altLang="zh-TW" dirty="0" smtClean="0">
              <a:solidFill>
                <a:srgbClr val="FF0000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68580" indent="0">
              <a:buNone/>
            </a:pP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 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Peri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hosiou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About holiness; About piety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（關於神聖／關於虔誠）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在柏拉圖對話錄裡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蘇格拉底談過古希臘的五種德性（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virtues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）：智慧，勇敢，節制，正義，虔誠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12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29104" y="1783560"/>
            <a:ext cx="8333792" cy="507444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柏拉圖對話錄裡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，討論古希臘五種德性的對話錄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智慧：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Theaetetus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勇敢：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Laches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節制：</a:t>
            </a:r>
            <a:r>
              <a:rPr lang="en-US" altLang="zh-TW" i="1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Charmides</a:t>
            </a:r>
            <a:endParaRPr lang="en-US" altLang="zh-TW" i="1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正義：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Republic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虔誠：</a:t>
            </a:r>
            <a:r>
              <a:rPr lang="en-US" altLang="zh-TW" i="1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Euthyphro</a:t>
            </a:r>
            <a:endParaRPr lang="en-US" altLang="zh-TW" dirty="0" smtClean="0">
              <a:solidFill>
                <a:srgbClr val="FF0000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41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It seems that Euthyphro’s  servant, in a fit of drunken rage, slit the throat of one his father’s servants. (p.18)          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∕∖</a:t>
            </a:r>
          </a:p>
          <a:p>
            <a:pPr marL="68580" indent="0">
              <a:buNone/>
            </a:pPr>
            <a:r>
              <a:rPr lang="en-US" altLang="zh-TW" dirty="0" smtClean="0"/>
              <a:t>                                       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of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31" y="2814136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Cronus vs. Zeus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2" y="0"/>
            <a:ext cx="3294255" cy="6858000"/>
          </a:xfr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89" y="671400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第二章第二節 你總得站在某一邊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4372" y="1783560"/>
            <a:ext cx="8643257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Socrates zeroes in on Euthyphro’s claim and, according to the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common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pattern of the Socratic dialogues, asks his interlocutor to explain the concept that gives meaning and value to what he’s doing – in this case, “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What is holiness?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” (p.18)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9" y="3588577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7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1281</Words>
  <Application>Microsoft Office PowerPoint</Application>
  <PresentationFormat>寬螢幕</PresentationFormat>
  <Paragraphs>131</Paragraphs>
  <Slides>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Arial Unicode MS</vt:lpstr>
      <vt:lpstr>Gen Jyuu Gothic Regular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Cronus vs. Zeus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第二章第二節 你總得站在某一邊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少東 陳</dc:creator>
  <cp:lastModifiedBy>User</cp:lastModifiedBy>
  <cp:revision>158</cp:revision>
  <dcterms:created xsi:type="dcterms:W3CDTF">2020-04-11T08:39:47Z</dcterms:created>
  <dcterms:modified xsi:type="dcterms:W3CDTF">2021-05-14T05:58:22Z</dcterms:modified>
</cp:coreProperties>
</file>