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34" r:id="rId3"/>
    <p:sldId id="435" r:id="rId4"/>
    <p:sldId id="436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8" r:id="rId25"/>
    <p:sldId id="459" r:id="rId26"/>
    <p:sldId id="461" r:id="rId27"/>
    <p:sldId id="462" r:id="rId28"/>
    <p:sldId id="463" r:id="rId29"/>
    <p:sldId id="464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D"/>
    <a:srgbClr val="14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47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E1C70-8EA2-472F-AA8F-96DA38D4499A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4D78-324C-432E-BB37-3BB33361B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21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05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51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38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41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F4D78-324C-432E-BB37-3BB33361B755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11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E4D63-75EF-4605-9705-32FE552B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C45283-1E35-4A2D-B7DD-ACE1545E9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47C64E-B7BA-4019-B785-2CD3545D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6D7DDC-789A-44C5-BCB0-04F3F36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086A4D-AB92-40A6-B5FB-26DB6180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66A3AF-5516-4EC4-A4F7-C2F11C04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59E44F-267C-4266-9928-6C467E64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2D652F-51E0-4DB1-9358-F2BE2C7B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CF9AB2-9728-4781-8280-C6957B79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7F589A-B2A9-477C-9888-FCB06131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2D4D50-4613-4C78-8C7B-D762CAE22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6DBF66-8F38-4FEE-A09D-BEB2C031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1EF029-BD37-4468-BD62-93025D40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7FF67-42B8-4DD2-95C4-A38959B3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5CE9A6-43D1-4C2B-AA61-A381BEC5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59FEF-DBF4-4F67-A2C9-38918431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23D494-B4FD-4340-A171-24B9B45C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99EEAF-2B3B-4E78-ADD3-2EA95259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C09D2F-C09C-473C-B1C7-973D5CC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3B080C-159E-4B79-A670-4347344A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-1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3C38E3-4693-44E7-91E7-5B03C632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3A9590-E829-422E-A91E-A2630F12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49720F-2C5F-4530-8242-5F22F051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2A4B2-D12C-4AA8-965F-475E621A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78AA65-C74D-41ED-976A-1072920B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2CEF0-D8A1-4D72-910A-290343EB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3930E4-8C44-4396-A8CE-1376ECEB3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6E5CB2-277A-4A26-999A-D15CB996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799543-3BD6-40CA-87DC-ECC921D1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033433-D354-4B70-A5EE-F35DC82D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1FB825-7549-4489-B37C-101730FD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C64F27-33B1-474E-8998-A76449C9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DA3CFB-77BD-4E59-BF9B-A8DC6F2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652178-BA51-4681-A5DC-E35507D8F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41842C-411D-4F0F-BC1C-BD244058F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BB3055-D44C-4934-8B91-A91AA855C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7C2EE6-1798-4964-A473-EFA11BED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8685062-CFFD-4A25-A6C4-8442F1D7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FFEB4E-1E62-4DF9-A0D6-50511907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1D1A4-2DB4-495A-9E8F-1DAC5150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33AE54-A104-4EE1-A59B-89D9BCF1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8B404E-457B-4288-9175-73A902C2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AB3014-AAB0-4AB9-A240-392BED5C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FD1DDA-B106-45F6-A0AA-BA5616D7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63BECE-C248-4A8F-9D6F-D265384D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60D091-529C-4B93-A65D-81B2679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377A95-063C-4C4A-A816-28CFD3F5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DF4F8F-1A0C-4D05-8B36-9B2E8E30C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9FB2ED-30F9-464B-9FEE-065EDED97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4FB899-36BE-45E6-8043-27CA9469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A717F5-9861-4238-A8BC-023C6D47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5CA1A9-212F-4606-BB96-9D7358F5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97AC9-103A-4760-9870-62CF729A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E3E976D-7B62-432C-A7DD-BB767AB50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9F7CB5D-7784-4D49-BFB1-98A166A0A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9251BB-E988-43CA-AFB0-A3AC8C5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2527C6-036C-4345-9F92-A7481BF9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66259D-AA8F-4041-8D43-E177C2EF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8237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E7BF74B-05D4-4A21-957D-53E3886F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D4DF34-15CB-4F24-B985-3CDE2CEE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AD95A9-4244-4FC7-A93B-8743A92CA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11F0-537B-4A9B-BE57-9462C016CEE4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DF373D-0E8F-46DE-94FF-D9D3B37AA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BC8361-9517-4BFA-9CBE-4D1985781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2B37-BAC8-4E3D-A1BA-79CA3221D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1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2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File:DSC00355_-_Orfeo_(epoca_romana)_-_Foto_G._Dall'Orto.jpg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en.wikipedia.org/wiki/en:Herzog_Anton_Ulrich_Museum" TargetMode="External"/><Relationship Id="rId7" Type="http://schemas.openxmlformats.org/officeDocument/2006/relationships/hyperlink" Target="https://commons.wikimedia.org/wiki/User:G.dallorto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mazon.com/Platos-Republic-unconventional-out-body/dp/1911352687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amazon.com/s/ref=dp_byline_sr_book_1?ie=UTF8&amp;field-author=George+A+Charalampidis&amp;text=George+A+Charalampidis&amp;sort=relevancerank&amp;search-alias=books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en.wikipedia.org/wiki/File:Christoph_Bernhard_Francke_-_Bildnis_des_Philosophen_Leibniz_(ca._1695).jpg" TargetMode="External"/><Relationship Id="rId9" Type="http://schemas.openxmlformats.org/officeDocument/2006/relationships/hyperlink" Target="http://get.aca.ntu.edu.tw/getcdb/info/show?subj=%u7248%u6b0a%u8072%u660e" TargetMode="External"/><Relationship Id="rId1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creativecommons.org/licenses/by-nc-sa/2.0/" TargetMode="External"/><Relationship Id="rId3" Type="http://schemas.openxmlformats.org/officeDocument/2006/relationships/hyperlink" Target="https://commons.wikimedia.org/w/index.php?title=User:Mtheletter&amp;action=edit&amp;redlink=1" TargetMode="External"/><Relationship Id="rId7" Type="http://schemas.openxmlformats.org/officeDocument/2006/relationships/hyperlink" Target="https://creativecommons.org/licenses/by-sa/3.0/tw/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51035749109@N01/48135916312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flickr.com/photos/afagen/" TargetMode="Externa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File:Trojan_Horse_in_the_town_square.jpg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assis.org/el/people/c-p-cavafy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sa/3.0/tw/" TargetMode="External"/><Relationship Id="rId4" Type="http://schemas.openxmlformats.org/officeDocument/2006/relationships/hyperlink" Target="https://en.wikipedia.org/wiki/File:Konstantinos_Kavafi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4">
            <a:extLst>
              <a:ext uri="{FF2B5EF4-FFF2-40B4-BE49-F238E27FC236}">
                <a16:creationId xmlns:a16="http://schemas.microsoft.com/office/drawing/2014/main" id="{FA02C810-B0D4-4897-8CFF-D08353FBF491}"/>
              </a:ext>
            </a:extLst>
          </p:cNvPr>
          <p:cNvSpPr txBox="1">
            <a:spLocks/>
          </p:cNvSpPr>
          <p:nvPr/>
        </p:nvSpPr>
        <p:spPr>
          <a:xfrm>
            <a:off x="982181" y="4498437"/>
            <a:ext cx="10227637" cy="767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zh-TW" altLang="en-US" sz="3600" dirty="0" smtClean="0">
                <a:solidFill>
                  <a:srgbClr val="FFCD2D"/>
                </a:solidFill>
              </a:rPr>
              <a:t>第一</a:t>
            </a:r>
            <a:r>
              <a:rPr lang="zh-TW" altLang="en-US" sz="3600" dirty="0">
                <a:solidFill>
                  <a:srgbClr val="FFCD2D"/>
                </a:solidFill>
              </a:rPr>
              <a:t>章</a:t>
            </a:r>
            <a:r>
              <a:rPr lang="en-US" altLang="zh-TW" sz="3600" dirty="0">
                <a:solidFill>
                  <a:srgbClr val="FFCD2D"/>
                </a:solidFill>
              </a:rPr>
              <a:t> </a:t>
            </a:r>
            <a:r>
              <a:rPr lang="zh-TW" altLang="en-US" sz="3600" dirty="0">
                <a:solidFill>
                  <a:srgbClr val="FFCD2D"/>
                </a:solidFill>
              </a:rPr>
              <a:t>你作為奧德修斯的肖像</a:t>
            </a:r>
            <a:r>
              <a:rPr lang="en-US" altLang="zh-TW" sz="3600" dirty="0">
                <a:solidFill>
                  <a:srgbClr val="FFCD2D"/>
                </a:solidFill>
              </a:rPr>
              <a:t/>
            </a:r>
            <a:br>
              <a:rPr lang="en-US" altLang="zh-TW" sz="3600" dirty="0">
                <a:solidFill>
                  <a:srgbClr val="FFCD2D"/>
                </a:solidFill>
              </a:rPr>
            </a:br>
            <a:r>
              <a:rPr lang="zh-TW" altLang="en-US" sz="3600" dirty="0" smtClean="0">
                <a:solidFill>
                  <a:srgbClr val="FFCD2D"/>
                </a:solidFill>
              </a:rPr>
              <a:t>第</a:t>
            </a:r>
            <a:r>
              <a:rPr lang="zh-TW" altLang="en-US" sz="3600" dirty="0">
                <a:solidFill>
                  <a:srgbClr val="FFCD2D"/>
                </a:solidFill>
              </a:rPr>
              <a:t>四</a:t>
            </a:r>
            <a:r>
              <a:rPr lang="en-US" altLang="zh-TW" sz="3600" dirty="0" smtClean="0">
                <a:solidFill>
                  <a:srgbClr val="FFCD2D"/>
                </a:solidFill>
              </a:rPr>
              <a:t>~</a:t>
            </a:r>
            <a:r>
              <a:rPr lang="zh-TW" altLang="en-US" sz="3600" dirty="0">
                <a:solidFill>
                  <a:srgbClr val="FFCD2D"/>
                </a:solidFill>
              </a:rPr>
              <a:t>五</a:t>
            </a:r>
            <a:r>
              <a:rPr lang="zh-TW" altLang="en-US" sz="3600" dirty="0" smtClean="0">
                <a:solidFill>
                  <a:srgbClr val="FFCD2D"/>
                </a:solidFill>
              </a:rPr>
              <a:t>節</a:t>
            </a:r>
            <a:r>
              <a:rPr lang="zh-TW" altLang="en-US" sz="3600" dirty="0">
                <a:solidFill>
                  <a:srgbClr val="FFCD2D"/>
                </a:solidFill>
              </a:rPr>
              <a:t>（</a:t>
            </a:r>
            <a:r>
              <a:rPr lang="en-US" altLang="zh-TW" sz="3600" dirty="0" smtClean="0">
                <a:solidFill>
                  <a:srgbClr val="FFCD2D"/>
                </a:solidFill>
              </a:rPr>
              <a:t>pp.11-15</a:t>
            </a:r>
            <a:r>
              <a:rPr lang="zh-TW" altLang="en-US" sz="3600" dirty="0" smtClean="0">
                <a:solidFill>
                  <a:srgbClr val="FFCD2D"/>
                </a:solidFill>
              </a:rPr>
              <a:t>）</a:t>
            </a:r>
            <a:endParaRPr lang="zh-TW" altLang="en-US" sz="3600" dirty="0">
              <a:solidFill>
                <a:srgbClr val="FFCD2D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6896" y="4018306"/>
            <a:ext cx="399820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deepest Human life</a:t>
            </a:r>
          </a:p>
        </p:txBody>
      </p:sp>
    </p:spTree>
    <p:extLst>
      <p:ext uri="{BB962C8B-B14F-4D97-AF65-F5344CB8AC3E}">
        <p14:creationId xmlns:p14="http://schemas.microsoft.com/office/powerpoint/2010/main" val="1856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Our spontaneous connection to the world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seems far away; now we seem to have no connection to anything at all: maybe nothing makes sense. This, too, is a moment of philosophy. (p.12)</a:t>
            </a:r>
          </a:p>
          <a:p>
            <a:endParaRPr lang="en-US" altLang="zh-TW" dirty="0" smtClean="0"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01" y="3560585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00943" y="1783560"/>
            <a:ext cx="7990114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Rather than continue down this dead end, Zhuangzi returns to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initial observation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, only this time with a play on words. (p.12)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5" y="2776813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12302" y="1783560"/>
            <a:ext cx="8167396" cy="50744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莊子與惠子遊於濠梁之上。莊子曰：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「鯈魚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出遊從容，是魚樂也。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子曰：「子非魚，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安知魚之樂？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」莊子曰：「子非我，安知我不知魚之樂？」惠子曰：「我非子，固不知子矣；子固非魚也，子之不知魚之樂全矣。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曰：「請循其本。子曰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汝安知魚樂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』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云者，既已知吾知之而問我，我知之濠上也。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89" y="4960177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2343" y="1783560"/>
            <a:ext cx="8447314" cy="50744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汝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安知魚</a:t>
            </a:r>
            <a:r>
              <a:rPr lang="zh-TW" altLang="en-US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樂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？</a:t>
            </a:r>
            <a:endParaRPr lang="en-US" altLang="zh-TW" dirty="0" smtClean="0">
              <a:solidFill>
                <a:srgbClr val="FF0000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How do you know that (the joy of fishes)?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 don’t think you really do know that!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Where were you when you realized that? (p.12)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3569915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9625" y="1783560"/>
            <a:ext cx="8092751" cy="50744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夫物之所生而安者，天地不能易其處（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position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），陰陽不能回其業（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take back this livelihood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）。故以陸生之所安，知水生之所樂，未足稱妙（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strange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）耳。（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郭象注）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15" y="3131376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T. S. Eliot, 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Little </a:t>
            </a:r>
            <a:r>
              <a:rPr lang="en-US" altLang="zh-TW" i="1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Gidding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: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We shall not cease from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exploration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And the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end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of all our exploration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Will be to arrive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where we started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And know the place for the first time.</a:t>
            </a:r>
          </a:p>
        </p:txBody>
      </p:sp>
    </p:spTree>
    <p:extLst>
      <p:ext uri="{BB962C8B-B14F-4D97-AF65-F5344CB8AC3E}">
        <p14:creationId xmlns:p14="http://schemas.microsoft.com/office/powerpoint/2010/main" val="3847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One of my big points in this book is that real philosophy is an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odyssey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with distinct stages. (p.13)</a:t>
            </a:r>
          </a:p>
          <a:p>
            <a:pPr marL="58293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看山是山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看山不是山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8293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看山又是山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927" y="1783560"/>
            <a:ext cx="8640147" cy="50744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It begins in a wondrous and often problematic relationship to common life.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It goes through a stage of questioning that leads to a blinding skepticism.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But its final destiny is to return to common life and “know the place for the first time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. (p.13)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3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2992" y="1783560"/>
            <a:ext cx="8326016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This odyssey is open to anybody.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If the beliefs we start from are truly worthwhile, then we shall return to them and know them for the first time;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If not, then we’ll have to seek out beliefs that work better.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We can’t know until after we’ve engaged in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philosophy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 (p.13)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96" y="5118797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0025" y="1783560"/>
            <a:ext cx="9311951" cy="50744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 not simply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academic study of, say, Leibniz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,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But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real work of examining our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life with the high beams of consciousness.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Either way, we return invigorated with meaning. (p.13)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76" y="3476609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</a:t>
            </a:r>
          </a:p>
          <a:p>
            <a:pPr lvl="1"/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內篇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外篇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lvl="2"/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lvl="2"/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〈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秋水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</a:t>
            </a:r>
          </a:p>
          <a:p>
            <a:pPr lvl="2"/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</a:t>
            </a:r>
          </a:p>
          <a:p>
            <a:pPr lvl="1"/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雜篇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3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Leibniz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78" y="0"/>
            <a:ext cx="5424522" cy="6858000"/>
          </a:xfrm>
        </p:spPr>
      </p:pic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02" y="671400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萊布尼茲的「單子論」（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monadology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唯心論的「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單子」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monad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←→ 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唯物論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「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原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子」（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atom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一切存在於一切之處／所有的東西都無所不在（</a:t>
            </a:r>
            <a:r>
              <a:rPr lang="en-US" altLang="zh-TW" dirty="0" err="1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omnia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ubique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/ everything in everywhere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單子無窗戶 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windowless monads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預定的和諧 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pre-established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harmony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4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Plato, 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Republic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, Book X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，生死輪迴的故事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故事主角的名字叫 </a:t>
            </a:r>
            <a:r>
              <a:rPr lang="zh-TW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Ἤ</a:t>
            </a:r>
            <a:r>
              <a:rPr lang="el-GR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ρ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pPr marL="6858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                                      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Er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Myth of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Er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0"/>
            <a:ext cx="4576581" cy="685800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38200" y="1226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Ajax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36" y="671400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0" y="608"/>
            <a:ext cx="6459081" cy="6857392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Orpheus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01" y="6714000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The wooden horse in Troy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89" y="1412776"/>
            <a:ext cx="3630149" cy="5445224"/>
          </a:xfr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64" y="6714000"/>
            <a:ext cx="411574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0" y="1783560"/>
            <a:ext cx="7772400" cy="5074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Montaigne: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“You can attach the whole of moral philosophy to a commonplace private life just as well as to one of rich stuff.” 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(p.14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)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47" y="3317657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綠野仙蹤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81" y="1724542"/>
            <a:ext cx="7753188" cy="5133459"/>
          </a:xfr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95" y="6714000"/>
            <a:ext cx="411574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0" y="1783560"/>
            <a:ext cx="7772400" cy="5074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Wizard of Oz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:</a:t>
            </a:r>
          </a:p>
          <a:p>
            <a:pPr marL="68580" indent="0">
              <a:buNone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“If I ever go looking for my heart’s desire again, I won’t look any further than my own backyard; because if it isn’t there, I never really lost it to begin with.” 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(p.14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)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16" y="3709543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9057" y="1783560"/>
            <a:ext cx="8773886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;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and the soul of Odysseus, inspiration to the most engaging poem ever sung, could well have slipped into your body – </a:t>
            </a:r>
            <a:r>
              <a:rPr lang="en-US" altLang="zh-TW" i="1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your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body – at birth. (p.14)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In-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spirat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-ion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3" y="2795143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秋水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時至，百川灌河，涇流之大，兩涘渚崖之間，不辯牛馬。於是焉河伯欣然自喜，以天下之美為盡在己。順流而東行，至於北海，東面而視，不見水端，於是焉河伯始旋其面目，望洋向若而歎，曰：「野語有之曰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『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聞道百，以為莫己若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』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者，我之謂也。且夫我嘗聞少仲尼之聞而輕伯夷之義者，始吾弗信，今我睹子之難窮也，吾非至於子之門則殆矣，吾長見笑於大方之家。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秋水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09" y="5118797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84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When you set out on your journey to Ithaca,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Pray that the road is long,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Full of adventure, full of knowledge. (p.14)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49" y="305640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Cavafy, C.P.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0"/>
            <a:ext cx="4788024" cy="6864830"/>
          </a:xfr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02" y="671400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Always keep Ithaca on your mind.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To arrive there is your ultimate goal.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But do not hurry the voyage at all.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It is better to let it last for many years;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And to anchor at the island when you are old,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Rich with all you have gained on the way,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Not expecting that Ithaca will offer you riches. (p.15)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43" y="5855583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848600" cy="507444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Ithaca has given you the beautiful voyage.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Without her you would have never set out on the road.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She has nothing more to give you.</a:t>
            </a:r>
          </a:p>
          <a:p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And if you find her poor, Ithaca has not deceived you.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Wise as you have become, with so much experience,</a:t>
            </a:r>
          </a:p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You must already have understood what these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Ithacas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mean. (p.15)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98" y="6182155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</a:t>
                      </a:r>
                    </a:p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</a:p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3-4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《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莊子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》〈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秋水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〉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，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[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戰國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]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依據著作權法第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46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52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65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 條主張合理使用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5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5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p.12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7</a:t>
                      </a: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6-7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《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莊子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》〈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天下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〉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，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[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戰國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]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依據著作權法第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46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52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65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 條主張合理使用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8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《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莊子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》〈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秋水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〉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，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[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戰國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]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依據著作權法第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46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52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65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 條主張合理使用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9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p.12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11" name="圖片 10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1638479"/>
            <a:ext cx="418995" cy="359999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80" y="2648760"/>
            <a:ext cx="418995" cy="359999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4654352"/>
            <a:ext cx="418995" cy="359999"/>
          </a:xfrm>
          <a:prstGeom prst="rect">
            <a:avLst/>
          </a:prstGeom>
        </p:spPr>
      </p:pic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5686044"/>
            <a:ext cx="418995" cy="359999"/>
          </a:xfrm>
          <a:prstGeom prst="rect">
            <a:avLst/>
          </a:prstGeom>
        </p:spPr>
      </p:pic>
      <p:pic>
        <p:nvPicPr>
          <p:cNvPr id="16" name="圖片 15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5" y="3651556"/>
            <a:ext cx="418995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6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10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p.12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11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11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p.12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12</a:t>
                      </a: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12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《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莊子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》〈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秋水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〉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，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[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戰國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] 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公元前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250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年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依據著作權法第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46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52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65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 條主張合理使用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14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《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莊子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》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郭象注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依據著作權法第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46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52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、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65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 條主張合理使用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17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p.13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11" name="圖片 10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1638479"/>
            <a:ext cx="418995" cy="359999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80" y="2648760"/>
            <a:ext cx="418995" cy="359999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4654352"/>
            <a:ext cx="418995" cy="359999"/>
          </a:xfrm>
          <a:prstGeom prst="rect">
            <a:avLst/>
          </a:prstGeom>
        </p:spPr>
      </p:pic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5686044"/>
            <a:ext cx="418995" cy="359999"/>
          </a:xfrm>
          <a:prstGeom prst="rect">
            <a:avLst/>
          </a:prstGeom>
        </p:spPr>
      </p:pic>
      <p:pic>
        <p:nvPicPr>
          <p:cNvPr id="16" name="圖片 15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5" y="3651556"/>
            <a:ext cx="418995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18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p.13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19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p.13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1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Wikipedia </a:t>
                      </a:r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3" tooltip="w:en:Herzog Anton Ulrich Museum"/>
                        </a:rPr>
                        <a:t>Herzog Anton Ulrich Museum</a:t>
                      </a:r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4"/>
                        </a:rPr>
                        <a:t>https://en.wikipedia.org/wiki/File:Christoph_Bernhard_Francke_-_Bildnis_des_Philosophen_Leibniz_(ca._1695).jpg</a:t>
                      </a:r>
                      <a:endParaRPr lang="en-US" altLang="zh-TW" sz="11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 52, and 65 by GET 2021/4/19 visited </a:t>
                      </a:r>
                      <a:endParaRPr lang="en-US" altLang="zh-TW" sz="11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Plato's Republic: The Myth of ER by 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5"/>
                        </a:rPr>
                        <a:t>George A 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5"/>
                        </a:rPr>
                        <a:t>Charalampidis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, AKAKIA Publications (January 5, 2017)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6"/>
                        </a:rPr>
                        <a:t>https://www.amazon.com/Platos-Republic-unconventional-out-body/dp/1911352687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 52, and 65 by GET 2021/4/20 visited </a:t>
                      </a:r>
                      <a:endParaRPr lang="en-US" altLang="zh-TW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Wikipedia 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Foto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di 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7" tooltip="User:G.dallorto"/>
                        </a:rPr>
                        <a:t>Giovanni 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7" tooltip="User:G.dallorto"/>
                        </a:rPr>
                        <a:t>Dall'Orto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8"/>
                        </a:rPr>
                        <a:t>https://zh.wikipedia.org/wiki/File:DSC00355_-_Orfeo_(epoca_romana)_-_Foto_G._Dall%27Orto.jpg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11" name="圖片 10">
            <a:hlinkClick r:id="rId9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1638479"/>
            <a:ext cx="418995" cy="359999"/>
          </a:xfrm>
          <a:prstGeom prst="rect">
            <a:avLst/>
          </a:prstGeom>
        </p:spPr>
      </p:pic>
      <p:pic>
        <p:nvPicPr>
          <p:cNvPr id="12" name="圖片 11">
            <a:hlinkClick r:id="rId9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80" y="2648760"/>
            <a:ext cx="418995" cy="359999"/>
          </a:xfrm>
          <a:prstGeom prst="rect">
            <a:avLst/>
          </a:prstGeom>
        </p:spPr>
      </p:pic>
      <p:pic>
        <p:nvPicPr>
          <p:cNvPr id="20" name="圖片 19">
            <a:hlinkClick r:id="rId9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6" y="3680452"/>
            <a:ext cx="418995" cy="359999"/>
          </a:xfrm>
          <a:prstGeom prst="rect">
            <a:avLst/>
          </a:prstGeom>
        </p:spPr>
      </p:pic>
      <p:pic>
        <p:nvPicPr>
          <p:cNvPr id="21" name="圖片 20">
            <a:hlinkClick r:id="rId9"/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84" y="4671058"/>
            <a:ext cx="418995" cy="359999"/>
          </a:xfrm>
          <a:prstGeom prst="rect">
            <a:avLst/>
          </a:prstGeom>
        </p:spPr>
      </p:pic>
      <p:pic>
        <p:nvPicPr>
          <p:cNvPr id="22" name="圖片 21">
            <a:hlinkClick r:id="rId9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78" y="5722425"/>
            <a:ext cx="359999" cy="359999"/>
          </a:xfrm>
          <a:prstGeom prst="rect">
            <a:avLst/>
          </a:prstGeom>
        </p:spPr>
      </p:pic>
      <p:pic>
        <p:nvPicPr>
          <p:cNvPr id="13" name="內容版面配置區 3"/>
          <p:cNvPicPr>
            <a:picLocks noGrp="1" noChangeAspect="1"/>
          </p:cNvPicPr>
          <p:nvPr>
            <p:ph idx="1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43" y="3500451"/>
            <a:ext cx="569504" cy="720000"/>
          </a:xfrm>
        </p:spPr>
      </p:pic>
      <p:pic>
        <p:nvPicPr>
          <p:cNvPr id="14" name="內容版面配置區 3"/>
          <p:cNvPicPr>
            <a:picLocks noGrp="1" noChangeAspect="1"/>
          </p:cNvPicPr>
          <p:nvPr>
            <p:ph idx="1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54" y="4491057"/>
            <a:ext cx="480481" cy="720000"/>
          </a:xfrm>
        </p:spPr>
      </p:pic>
      <p:pic>
        <p:nvPicPr>
          <p:cNvPr id="15" name="內容版面配置區 4"/>
          <p:cNvPicPr>
            <a:picLocks noGrp="1" noChangeAspect="1"/>
          </p:cNvPicPr>
          <p:nvPr>
            <p:ph idx="1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04" y="5481663"/>
            <a:ext cx="678179" cy="720000"/>
          </a:xfrm>
        </p:spPr>
      </p:pic>
    </p:spTree>
    <p:extLst>
      <p:ext uri="{BB962C8B-B14F-4D97-AF65-F5344CB8AC3E}">
        <p14:creationId xmlns:p14="http://schemas.microsoft.com/office/powerpoint/2010/main" val="8343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16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Wikimedia Commons 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3" tooltip="User:Mtheletter (page does not exist)"/>
                        </a:rPr>
                        <a:t>Mtheletter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4"/>
                        </a:rPr>
                        <a:t>https://commons.wikimedia.org/wiki/File:Trojan_Horse_in_the_town_square.jpg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licensed by Creative Commons Attribution-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ShareAlike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4.0 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deed.en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26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26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p.14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Flickr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5" tooltip="移至 Adam Fagen 的所有相片"/>
                        </a:rPr>
                        <a:t>Adam 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5" tooltip="移至 Adam Fagen 的所有相片"/>
                        </a:rPr>
                        <a:t>Fagen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/>
                      </a:r>
                      <a:b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</a:b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6"/>
                        </a:rPr>
                        <a:t>https://www.flickr.com/photos/51035749109@N01/48135916312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licensed by Creative Commons Attribution-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NonCommercial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-</a:t>
                      </a:r>
                      <a:r>
                        <a:rPr lang="en-US" altLang="zh-TW" sz="1200" b="0" kern="1200" dirty="0" err="1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ShareAlike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2.0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19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28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p.14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29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29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p.14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21" name="圖片 2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9" y="2644470"/>
            <a:ext cx="418996" cy="360000"/>
          </a:xfrm>
          <a:prstGeom prst="rect">
            <a:avLst/>
          </a:prstGeom>
        </p:spPr>
      </p:pic>
      <p:pic>
        <p:nvPicPr>
          <p:cNvPr id="25" name="圖片 2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9" y="5686042"/>
            <a:ext cx="418996" cy="36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26" y="1471840"/>
            <a:ext cx="480000" cy="720000"/>
          </a:xfrm>
          <a:prstGeom prst="rect">
            <a:avLst/>
          </a:prstGeom>
        </p:spPr>
      </p:pic>
      <p:pic>
        <p:nvPicPr>
          <p:cNvPr id="11" name="圖片 10">
            <a:hlinkClick r:id="rId10"/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9" y="1645702"/>
            <a:ext cx="1028935" cy="3599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66" y="3508504"/>
            <a:ext cx="1087434" cy="720000"/>
          </a:xfrm>
          <a:prstGeom prst="rect">
            <a:avLst/>
          </a:prstGeom>
        </p:spPr>
      </p:pic>
      <p:pic>
        <p:nvPicPr>
          <p:cNvPr id="13" name="圖片 12">
            <a:hlinkClick r:id="rId13"/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9" y="3665872"/>
            <a:ext cx="1028932" cy="359999"/>
          </a:xfrm>
          <a:prstGeom prst="rect">
            <a:avLst/>
          </a:prstGeom>
        </p:spPr>
      </p:pic>
      <p:pic>
        <p:nvPicPr>
          <p:cNvPr id="15" name="圖片 1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7" y="4651505"/>
            <a:ext cx="4189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567664" y="981139"/>
          <a:ext cx="11131050" cy="537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7506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序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頁碼</a:t>
                      </a:r>
                      <a:endParaRPr lang="zh-TW" altLang="en-US" sz="1400" b="0" dirty="0">
                        <a:solidFill>
                          <a:schemeClr val="bg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作品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版權標章</a:t>
                      </a: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作者</a:t>
                      </a:r>
                      <a:r>
                        <a:rPr lang="en-US" altLang="zh-TW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bg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來源</a:t>
                      </a:r>
                    </a:p>
                  </a:txBody>
                  <a:tcPr marL="48387" marR="48387" marT="24188" marB="241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30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p.14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sym typeface="Arial"/>
                        </a:rPr>
                        <a:t>31</a:t>
                      </a:r>
                      <a:endParaRPr lang="zh-TW" alt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  <a:sym typeface="Arial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b="0" kern="1200" dirty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Wikipedia </a:t>
                      </a: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3"/>
                        </a:rPr>
                        <a:t>C.P. Cavafy Archives - Onassis Foundation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  <a:hlinkClick r:id="rId4"/>
                        </a:rPr>
                        <a:t>https://en.wikipedia.org/wiki/File:Konstantinos_Kavafis.jpg</a:t>
                      </a:r>
                      <a:endParaRPr lang="en-US" altLang="zh-TW" sz="1200" b="0" kern="1200" dirty="0" smtClean="0">
                        <a:solidFill>
                          <a:schemeClr val="dk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 smtClean="0">
                          <a:solidFill>
                            <a:schemeClr val="dk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 52, and 65 by GET 2021/4/20 visited </a:t>
                      </a: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129969692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32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p.15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215755441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24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33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Page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33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The Deepest Human Life: An Introduction to Philosophy for Everyone, </a:t>
                      </a:r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Samuelson, </a:t>
                      </a:r>
                      <a:r>
                        <a:rPr lang="en-US" altLang="zh-TW" sz="1200" dirty="0" smtClean="0">
                          <a:solidFill>
                            <a:schemeClr val="tx1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p.15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  <a:p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This work is used subject the fair use doctrine of the Taiwan Copyright Act Article 46,</a:t>
                      </a:r>
                      <a:r>
                        <a:rPr lang="en-US" altLang="zh-TW" sz="1200" b="0" strike="noStrike" spc="-1" baseline="0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 </a:t>
                      </a:r>
                      <a:r>
                        <a:rPr lang="en-US" altLang="zh-TW" sz="1200" b="0" strike="noStrike" spc="-1" dirty="0" smtClean="0">
                          <a:solidFill>
                            <a:srgbClr val="000000"/>
                          </a:solidFill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52, and 65 by GET </a:t>
                      </a:r>
                      <a:r>
                        <a:rPr lang="en-US" altLang="zh-TW" sz="1200" b="0" dirty="0" smtClean="0">
                          <a:latin typeface="Gen Jyuu Gothic Regular" panose="020B0302020203020207" pitchFamily="34" charset="-120"/>
                          <a:ea typeface="Gen Jyuu Gothic Regular" panose="020B0302020203020207" pitchFamily="34" charset="-120"/>
                          <a:cs typeface="Gen Jyuu Gothic Regular" panose="020B0302020203020207" pitchFamily="34" charset="-120"/>
                        </a:rPr>
                        <a:t>2021/4/20 visited </a:t>
                      </a:r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323259548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7" marR="48387" marT="24188" marB="24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48388" marR="48388" marT="24189" marB="24189" anchor="ctr"/>
                </a:tc>
                <a:tc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/>
                    <a:p>
                      <a:endParaRPr lang="en-US" altLang="zh-TW" sz="1200" b="0" dirty="0">
                        <a:latin typeface="Gen Jyuu Gothic Regular" panose="020B0302020203020207" pitchFamily="34" charset="-120"/>
                        <a:ea typeface="Gen Jyuu Gothic Regular" panose="020B0302020203020207" pitchFamily="34" charset="-120"/>
                        <a:cs typeface="Gen Jyuu Gothic Regular" panose="020B0302020203020207" pitchFamily="34" charset="-120"/>
                      </a:endParaRPr>
                    </a:p>
                  </a:txBody>
                  <a:tcPr marL="121920" marR="121920" marT="60960" marB="60960" anchor="ctr" horzOverflow="overflow"/>
                </a:tc>
                <a:extLst>
                  <a:ext uri="{0D108BD9-81ED-4DB2-BD59-A6C34878D82A}">
                    <a16:rowId xmlns:a16="http://schemas.microsoft.com/office/drawing/2014/main" val="715031607"/>
                  </a:ext>
                </a:extLst>
              </a:tr>
            </a:tbl>
          </a:graphicData>
        </a:graphic>
      </p:graphicFrame>
      <p:sp>
        <p:nvSpPr>
          <p:cNvPr id="6" name="標題 3"/>
          <p:cNvSpPr txBox="1">
            <a:spLocks/>
          </p:cNvSpPr>
          <p:nvPr/>
        </p:nvSpPr>
        <p:spPr>
          <a:xfrm>
            <a:off x="699431" y="129446"/>
            <a:ext cx="10793143" cy="90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defRPr>
            </a:lvl1pPr>
          </a:lstStyle>
          <a:p>
            <a:r>
              <a:rPr lang="zh-TW" altLang="en-US" dirty="0">
                <a:solidFill>
                  <a:srgbClr val="FFC000"/>
                </a:solidFill>
              </a:rPr>
              <a:t>版權聲明</a:t>
            </a:r>
          </a:p>
        </p:txBody>
      </p:sp>
      <p:pic>
        <p:nvPicPr>
          <p:cNvPr id="17" name="圖片 1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62" y="1651840"/>
            <a:ext cx="418996" cy="360000"/>
          </a:xfrm>
          <a:prstGeom prst="rect">
            <a:avLst/>
          </a:prstGeom>
        </p:spPr>
      </p:pic>
      <p:pic>
        <p:nvPicPr>
          <p:cNvPr id="21" name="圖片 2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45" y="3685892"/>
            <a:ext cx="418996" cy="360000"/>
          </a:xfrm>
          <a:prstGeom prst="rect">
            <a:avLst/>
          </a:prstGeom>
        </p:spPr>
      </p:pic>
      <p:pic>
        <p:nvPicPr>
          <p:cNvPr id="24" name="圖片 2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45" y="2663037"/>
            <a:ext cx="418996" cy="360000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Grp="1" noChangeAspect="1"/>
          </p:cNvPicPr>
          <p:nvPr>
            <p:ph idx="1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14" y="2483037"/>
            <a:ext cx="502180" cy="720000"/>
          </a:xfrm>
        </p:spPr>
      </p:pic>
      <p:pic>
        <p:nvPicPr>
          <p:cNvPr id="13" name="圖片 1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45" y="4661515"/>
            <a:ext cx="4189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9800" y="1783560"/>
            <a:ext cx="7772400" cy="507444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莊子與惠子遊於濠梁之上。莊子曰：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「鯈魚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出遊從容，是魚樂也。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子曰：「子非魚，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安知魚之樂？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」莊子曰：「子非我，安知我不知魚之樂？」惠子曰：「我非子，固不知子矣；子固非魚也，子之不知魚之樂全矣。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曰：「請循其本。子曰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『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汝安知魚樂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』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云者，既已知吾知之而問我，我知之濠上也。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」（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秋水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02" y="5352063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1478" y="1783560"/>
            <a:ext cx="8609045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Master Zhuang (Zhuangzi) and Master Hui (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Huizi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) symbolize, among other things, two different sides of philosophy, each important in its way.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Zhuangzi is wise, funny, religious, poetic, calm.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Huizi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is logical, serious, prosaic, scientific. (p.12)</a:t>
            </a: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523" y="3812511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0592" y="1783560"/>
            <a:ext cx="8630817" cy="50744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多方，其書五車，其道舛駁，其言也不中。歷物之意，曰：「至大無外，謂之大一；至小無內，謂之小一。無厚不可積也，其大千里。天與地卑，山與澤平。日方中方睨，物方生方死。大同而與小同異，此之謂小同異；萬物畢同畢異，此之謂大同異。南方無窮而有窮，今日適越而昔來。連環可解也。我知天下之中央，燕之北，越之南是也。氾愛萬物，天地一體也。」</a:t>
            </a:r>
          </a:p>
          <a:p>
            <a:r>
              <a:rPr lang="zh-TW" altLang="en-US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以此為大觀於天下而曉辯者，天下之辯者相與樂之。卵有毛，雞三足，郢有天下，犬可以為羊，馬有卵，丁子有尾，火不熱，山出口，輪不蹍地，目不見，指不至，至不絕，龜長於蛇，矩不方，規不可以為圓，鑿不圍枘，飛鳥之景未嘗動也，鏃矢之疾而有不行不止之時，狗非犬，黃馬、驪牛三，白狗黑，孤駒未嘗有母，一尺之捶，日取其半，萬世不竭。辯者以此與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相應，終身無窮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。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天下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6" y="6527719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0247" y="1783560"/>
            <a:ext cx="8551506" cy="50744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桓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團、公孫龍辯者之徒，飾人之心，易人之意，能勝人之口，不能服人之心，辯者之囿也。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日以其知，與人之辯，特與天下之辯者為怪，此其柢也。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然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之口談，自以為最賢，曰：「天地其壯乎！」施存雄而無術。南方有倚人焉，曰黃繚，問天地所以不墜不陷，風雨雷霆之故。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不辭而應，不慮而對，遍為萬物說；說而不休，多而無已，猶以為寡，益之以怪。以反人為實，而欲以勝人為名，是以與眾不適也。弱於德，強於物，其塗隩矣。由天地之道觀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之能，其猶一蚉一虻之勞者也，其於物也何庸！夫充一尚可，曰愈貴，道幾矣！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不能以此自寧，散於萬物而不厭，卒以善辯為名。惜乎！</a:t>
            </a:r>
            <a:r>
              <a:rPr lang="zh-TW" altLang="en-US" dirty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惠施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之才，駘蕩而不得，逐萬物而不反，是窮響以聲，形與影競走也。悲夫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！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（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天下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29" y="6210479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5629" y="1783560"/>
            <a:ext cx="8120743" cy="507444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惠子相梁，莊子往見之。或謂惠子曰：「莊子來，欲代子相。」於是惠子恐，搜於國中三日三夜。莊子往見之，曰：「南方有鳥，其名為鵷鶵，子知之乎？夫鵷鶵發於南海而飛於北海，非梧桐不止，非練實不食，非醴泉不飲。於是鴟得腐鼠，鵷鶵過之，仰而視之曰：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『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嚇！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』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今子欲以子之梁國而嚇我邪？」（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《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莊子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》〈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秋水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〉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）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76" y="4320780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第一章 你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的奧德修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斯肖像</a:t>
            </a:r>
            <a:endParaRPr lang="zh-TW" altLang="en-US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4959" y="1783560"/>
            <a:ext cx="8102082" cy="507444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His remark represents the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spontaneous</a:t>
            </a:r>
            <a:r>
              <a:rPr lang="en-US" altLang="zh-TW" dirty="0" smtClean="0"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way we have of relating to life.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Huizi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 disrupts this </a:t>
            </a:r>
            <a:r>
              <a:rPr lang="en-US" altLang="zh-TW" dirty="0" smtClean="0">
                <a:solidFill>
                  <a:srgbClr val="FF000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spontaneity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 (p.12)</a:t>
            </a:r>
          </a:p>
          <a:p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Spontaneous 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自然而然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的，渾然天成的，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天機的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Spontaneity 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自然天機</a:t>
            </a:r>
            <a:endParaRPr lang="en-US" altLang="zh-TW" dirty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繁體字中譯本：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「莊子的說法顯示我們會自發地與生命建立連繫。但惠子否認這種自發性</a:t>
            </a:r>
            <a:r>
              <a:rPr lang="en-US" altLang="zh-TW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簡體字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中譯本：「莊子的說法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顯示人類會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自發地與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生命進行鏈接。而惠子則否認</a:t>
            </a:r>
            <a:r>
              <a:rPr lang="zh-TW" altLang="en-US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這種自發性</a:t>
            </a:r>
            <a:r>
              <a:rPr lang="en-US" altLang="zh-TW" dirty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…</a:t>
            </a:r>
            <a:r>
              <a:rPr lang="zh-TW" altLang="en-US" dirty="0" smtClean="0">
                <a:solidFill>
                  <a:schemeClr val="bg1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31" y="2786144"/>
            <a:ext cx="167598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3152</Words>
  <Application>Microsoft Office PowerPoint</Application>
  <PresentationFormat>寬螢幕</PresentationFormat>
  <Paragraphs>284</Paragraphs>
  <Slides>38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Arial Unicode MS</vt:lpstr>
      <vt:lpstr>Gen Jyuu Gothic Regular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第一章 你的奧德修斯肖像</vt:lpstr>
      <vt:lpstr>Leibniz</vt:lpstr>
      <vt:lpstr>第一章 你的奧德修斯肖像</vt:lpstr>
      <vt:lpstr>第一章 你的奧德修斯肖像</vt:lpstr>
      <vt:lpstr>The Myth of Er</vt:lpstr>
      <vt:lpstr>PowerPoint 簡報</vt:lpstr>
      <vt:lpstr>The wooden horse in Troy</vt:lpstr>
      <vt:lpstr>第一章 你的奧德修斯肖像</vt:lpstr>
      <vt:lpstr>綠野仙蹤</vt:lpstr>
      <vt:lpstr>第一章 你的奧德修斯肖像</vt:lpstr>
      <vt:lpstr>第一章 你的奧德修斯肖像</vt:lpstr>
      <vt:lpstr>第一章 你的奧德修斯肖像</vt:lpstr>
      <vt:lpstr>Cavafy, C.P.</vt:lpstr>
      <vt:lpstr>第一章 你的奧德修斯肖像</vt:lpstr>
      <vt:lpstr>第一章 你的奧德修斯肖像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少東 陳</dc:creator>
  <cp:lastModifiedBy>User</cp:lastModifiedBy>
  <cp:revision>126</cp:revision>
  <dcterms:created xsi:type="dcterms:W3CDTF">2020-04-11T08:39:47Z</dcterms:created>
  <dcterms:modified xsi:type="dcterms:W3CDTF">2021-04-21T07:48:03Z</dcterms:modified>
</cp:coreProperties>
</file>