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57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68" r:id="rId18"/>
    <p:sldId id="276" r:id="rId19"/>
    <p:sldId id="269" r:id="rId20"/>
    <p:sldId id="270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869" autoAdjust="0"/>
  </p:normalViewPr>
  <p:slideViewPr>
    <p:cSldViewPr>
      <p:cViewPr varScale="1">
        <p:scale>
          <a:sx n="98" d="100"/>
          <a:sy n="98" d="100"/>
        </p:scale>
        <p:origin x="-3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9" tIns="45475" rIns="90949" bIns="45475" numCol="1" anchor="t" anchorCtr="0" compatLnSpc="1">
            <a:prstTxWarp prst="textNoShape">
              <a:avLst/>
            </a:prstTxWarp>
          </a:bodyPr>
          <a:lstStyle>
            <a:lvl1pPr defTabSz="909654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9" tIns="45475" rIns="90949" bIns="45475" numCol="1" anchor="t" anchorCtr="0" compatLnSpc="1">
            <a:prstTxWarp prst="textNoShape">
              <a:avLst/>
            </a:prstTxWarp>
          </a:bodyPr>
          <a:lstStyle>
            <a:lvl1pPr algn="r" defTabSz="909654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059"/>
            <a:ext cx="2946145" cy="49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9" tIns="45475" rIns="90949" bIns="45475" numCol="1" anchor="b" anchorCtr="0" compatLnSpc="1">
            <a:prstTxWarp prst="textNoShape">
              <a:avLst/>
            </a:prstTxWarp>
          </a:bodyPr>
          <a:lstStyle>
            <a:lvl1pPr defTabSz="909654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380059"/>
            <a:ext cx="2946144" cy="49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9" tIns="45475" rIns="90949" bIns="45475" numCol="1" anchor="b" anchorCtr="0" compatLnSpc="1">
            <a:prstTxWarp prst="textNoShape">
              <a:avLst/>
            </a:prstTxWarp>
          </a:bodyPr>
          <a:lstStyle>
            <a:lvl1pPr algn="r" defTabSz="909654">
              <a:defRPr sz="1200">
                <a:latin typeface="Arial" charset="0"/>
              </a:defRPr>
            </a:lvl1pPr>
          </a:lstStyle>
          <a:p>
            <a:fld id="{8E4DAD59-6286-43DB-B814-FAA5C1F69D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4757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4191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4191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8CE292E-4F37-4D7B-9A93-A484A4E6BE81}" type="datetimeFigureOut">
              <a:rPr lang="zh-TW" altLang="en-US" smtClean="0"/>
              <a:pPr/>
              <a:t>2012/7/30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54" y="4690030"/>
            <a:ext cx="5437168" cy="444293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8466"/>
            <a:ext cx="2946145" cy="49419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911" y="9378466"/>
            <a:ext cx="2946144" cy="494191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60FA02EE-DCCB-4B2B-ADCA-AAFBF696D9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4137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02EE-DCCB-4B2B-ADCA-AAFBF696D97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779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A02EE-DCCB-4B2B-ADCA-AAFBF696D97A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747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6387" name="Picture 3" descr="R0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006"/>
              <a:ext cx="4704" cy="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88" name="Picture 4" descr="R0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89" name="Picture 5" descr="R01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64"/>
              <a:ext cx="5376" cy="2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AE9009F-BB44-44DA-AD8A-9D8EEEE42A22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6228000"/>
            <a:ext cx="1481145" cy="3600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7540585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00250" cy="6096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848350" cy="6096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4419499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2505225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872130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4600" y="381000"/>
            <a:ext cx="29718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38800" y="381000"/>
            <a:ext cx="29718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449351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557546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75426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48831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2771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855844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0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303713"/>
            <a:ext cx="9144000" cy="255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R04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685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0" y="381000"/>
            <a:ext cx="6096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FDF3-01FE-4D2B-9277-37FD15D6561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000" y="6334034"/>
            <a:ext cx="148114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slow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|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]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://creativecommons.org/licenses/by-nc-sa/3.0/tw/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13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/2.0/" TargetMode="External"/><Relationship Id="rId5" Type="http://schemas.openxmlformats.org/officeDocument/2006/relationships/image" Target="../media/image23.png"/><Relationship Id="rId4" Type="http://schemas.openxmlformats.org/officeDocument/2006/relationships/hyperlink" Target="http://creativecommons.org/licenses/by-nc-sa/2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4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" TargetMode="External"/><Relationship Id="rId5" Type="http://schemas.openxmlformats.org/officeDocument/2006/relationships/image" Target="../media/image43.png"/><Relationship Id="rId4" Type="http://schemas.openxmlformats.org/officeDocument/2006/relationships/hyperlink" Target="http://creativecommons.org/licenses/by-nc/2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sa/2.0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8.jpeg"/><Relationship Id="rId7" Type="http://schemas.openxmlformats.org/officeDocument/2006/relationships/hyperlink" Target="http://creativecommons.org/licenses/by/2.0/" TargetMode="Externa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creativecommons.org/licenses/by-sa/2.0/" TargetMode="External"/><Relationship Id="rId10" Type="http://schemas.openxmlformats.org/officeDocument/2006/relationships/image" Target="../media/image43.png"/><Relationship Id="rId4" Type="http://schemas.openxmlformats.org/officeDocument/2006/relationships/image" Target="../media/image49.jpeg"/><Relationship Id="rId9" Type="http://schemas.openxmlformats.org/officeDocument/2006/relationships/hyperlink" Target="http://creativecommons.org/licenses/by-nc/2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23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2.0/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sa/2.0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3.jpeg"/><Relationship Id="rId7" Type="http://schemas.openxmlformats.org/officeDocument/2006/relationships/hyperlink" Target="http://creativecommons.org/licenses/by-nc-nd/2.0/" TargetMode="External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hyperlink" Target="http://creativecommons.org/licenses/by-nd/2.0/" TargetMode="External"/><Relationship Id="rId4" Type="http://schemas.openxmlformats.org/officeDocument/2006/relationships/image" Target="../media/image5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7" Type="http://schemas.openxmlformats.org/officeDocument/2006/relationships/image" Target="../media/image23.pn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2.0/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://creativecommons.org/licenses/by-nc-nd/2.0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7" Type="http://schemas.openxmlformats.org/officeDocument/2006/relationships/image" Target="../media/image23.pn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2.0/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://creativecommons.org/licenses/by/2.0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2.0/" TargetMode="External"/><Relationship Id="rId3" Type="http://schemas.openxmlformats.org/officeDocument/2006/relationships/image" Target="../media/image60.jpeg"/><Relationship Id="rId7" Type="http://schemas.openxmlformats.org/officeDocument/2006/relationships/image" Target="../media/image22.png"/><Relationship Id="rId12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nd/2.0/" TargetMode="External"/><Relationship Id="rId11" Type="http://schemas.openxmlformats.org/officeDocument/2006/relationships/image" Target="../media/image63.png"/><Relationship Id="rId5" Type="http://schemas.openxmlformats.org/officeDocument/2006/relationships/image" Target="../media/image62.jpeg"/><Relationship Id="rId10" Type="http://schemas.openxmlformats.org/officeDocument/2006/relationships/hyperlink" Target="http://creativecommons.org/licenses/by/2.0/" TargetMode="External"/><Relationship Id="rId4" Type="http://schemas.openxmlformats.org/officeDocument/2006/relationships/image" Target="../media/image61.jpe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6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jpeg"/><Relationship Id="rId3" Type="http://schemas.openxmlformats.org/officeDocument/2006/relationships/hyperlink" Target="http://creativecommons.org/licenses/by-nc-sa/2.0/" TargetMode="External"/><Relationship Id="rId7" Type="http://schemas.openxmlformats.org/officeDocument/2006/relationships/image" Target="../media/image69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creativecommons.org/licenses/by-sa/2.0/" TargetMode="Externa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sa/2.0/" TargetMode="External"/><Relationship Id="rId13" Type="http://schemas.openxmlformats.org/officeDocument/2006/relationships/image" Target="../media/image73.png"/><Relationship Id="rId18" Type="http://schemas.openxmlformats.org/officeDocument/2006/relationships/image" Target="../media/image78.jpeg"/><Relationship Id="rId3" Type="http://schemas.openxmlformats.org/officeDocument/2006/relationships/hyperlink" Target="http://www.flickr.com/photos/princeroy/1013203368/sizes/o/in/photostream/" TargetMode="External"/><Relationship Id="rId7" Type="http://schemas.openxmlformats.org/officeDocument/2006/relationships/hyperlink" Target="http://www.flickr.com/photos/avlxyz/3881397682/sizes/l/in/photostream/" TargetMode="External"/><Relationship Id="rId12" Type="http://schemas.openxmlformats.org/officeDocument/2006/relationships/image" Target="../media/image72.png"/><Relationship Id="rId17" Type="http://schemas.openxmlformats.org/officeDocument/2006/relationships/image" Target="../media/image77.jpeg"/><Relationship Id="rId2" Type="http://schemas.openxmlformats.org/officeDocument/2006/relationships/hyperlink" Target="http://office.microsoft.com/zh-hk/HA010152965.aspx" TargetMode="External"/><Relationship Id="rId16" Type="http://schemas.openxmlformats.org/officeDocument/2006/relationships/image" Target="../media/image76.jpeg"/><Relationship Id="rId20" Type="http://schemas.openxmlformats.org/officeDocument/2006/relationships/image" Target="../media/image8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3.0/deed.en" TargetMode="External"/><Relationship Id="rId11" Type="http://schemas.openxmlformats.org/officeDocument/2006/relationships/image" Target="../media/image71.png"/><Relationship Id="rId5" Type="http://schemas.openxmlformats.org/officeDocument/2006/relationships/hyperlink" Target="http://commons.wikimedia.org/wiki/File:HK_food_Kennedy_Town_New_Chinese_Rest_BBQ_Mix.jpg" TargetMode="External"/><Relationship Id="rId15" Type="http://schemas.openxmlformats.org/officeDocument/2006/relationships/image" Target="../media/image75.jpeg"/><Relationship Id="rId10" Type="http://schemas.openxmlformats.org/officeDocument/2006/relationships/hyperlink" Target="http://ocw.aca.ntu.edu.tw/ntu-ocw/index.php/ocw/copyright_declaration" TargetMode="External"/><Relationship Id="rId19" Type="http://schemas.openxmlformats.org/officeDocument/2006/relationships/image" Target="../media/image79.jpeg"/><Relationship Id="rId4" Type="http://schemas.openxmlformats.org/officeDocument/2006/relationships/hyperlink" Target="http://creativecommons.org/licenses/by/2.0/deed.zh" TargetMode="External"/><Relationship Id="rId9" Type="http://schemas.openxmlformats.org/officeDocument/2006/relationships/hyperlink" Target="http://www.flickr.com/photos/cecilio_hsieh/4866422886/sizes/l/in/photostream/" TargetMode="External"/><Relationship Id="rId14" Type="http://schemas.openxmlformats.org/officeDocument/2006/relationships/image" Target="../media/image74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u-suke/2416621562/sizes/o/in/photostream/" TargetMode="External"/><Relationship Id="rId13" Type="http://schemas.openxmlformats.org/officeDocument/2006/relationships/hyperlink" Target="http://creativecommons.org/licenses/by/2.0/" TargetMode="External"/><Relationship Id="rId18" Type="http://schemas.openxmlformats.org/officeDocument/2006/relationships/image" Target="../media/image84.jpeg"/><Relationship Id="rId3" Type="http://schemas.openxmlformats.org/officeDocument/2006/relationships/hyperlink" Target="http://creativecommons.org/licenses/by-nc-nd/2.0/" TargetMode="External"/><Relationship Id="rId21" Type="http://schemas.openxmlformats.org/officeDocument/2006/relationships/image" Target="../media/image87.jpeg"/><Relationship Id="rId7" Type="http://schemas.openxmlformats.org/officeDocument/2006/relationships/hyperlink" Target="http://creativecommons.org/licenses/by-sa/2.0/" TargetMode="External"/><Relationship Id="rId12" Type="http://schemas.openxmlformats.org/officeDocument/2006/relationships/image" Target="../media/image73.png"/><Relationship Id="rId17" Type="http://schemas.openxmlformats.org/officeDocument/2006/relationships/image" Target="../media/image83.jpeg"/><Relationship Id="rId2" Type="http://schemas.openxmlformats.org/officeDocument/2006/relationships/hyperlink" Target="http://www.flickr.com/photos/yoyo31/5583970919/sizes/l/in/photostream/" TargetMode="External"/><Relationship Id="rId16" Type="http://schemas.openxmlformats.org/officeDocument/2006/relationships/image" Target="../media/image19.png"/><Relationship Id="rId20" Type="http://schemas.openxmlformats.org/officeDocument/2006/relationships/image" Target="../media/image8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ickr.com/photos/bangdoll/6684439435/sizes/o/in/photostream/" TargetMode="External"/><Relationship Id="rId11" Type="http://schemas.openxmlformats.org/officeDocument/2006/relationships/image" Target="../media/image82.png"/><Relationship Id="rId24" Type="http://schemas.openxmlformats.org/officeDocument/2006/relationships/image" Target="../media/image90.jpeg"/><Relationship Id="rId5" Type="http://schemas.openxmlformats.org/officeDocument/2006/relationships/hyperlink" Target="http://creativecommons.org/licenses/by-nc-sa/2.0/" TargetMode="External"/><Relationship Id="rId15" Type="http://schemas.openxmlformats.org/officeDocument/2006/relationships/hyperlink" Target="http://ocw.aca.ntu.edu.tw/ntu-ocw/index.php/ocw/copyright_declaration" TargetMode="External"/><Relationship Id="rId23" Type="http://schemas.openxmlformats.org/officeDocument/2006/relationships/image" Target="../media/image89.jpeg"/><Relationship Id="rId10" Type="http://schemas.openxmlformats.org/officeDocument/2006/relationships/image" Target="../media/image81.png"/><Relationship Id="rId19" Type="http://schemas.openxmlformats.org/officeDocument/2006/relationships/image" Target="../media/image85.jpeg"/><Relationship Id="rId4" Type="http://schemas.openxmlformats.org/officeDocument/2006/relationships/hyperlink" Target="http://www.flickr.com/photos/robinidv/5150904155/sizes/l/in/photostream/" TargetMode="External"/><Relationship Id="rId9" Type="http://schemas.openxmlformats.org/officeDocument/2006/relationships/hyperlink" Target="http://creativecommons.org/licenses/by/2.0/deed.zh" TargetMode="External"/><Relationship Id="rId14" Type="http://schemas.openxmlformats.org/officeDocument/2006/relationships/image" Target="../media/image72.png"/><Relationship Id="rId22" Type="http://schemas.openxmlformats.org/officeDocument/2006/relationships/image" Target="../media/image8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minghong/334010021/sizes/l/in/photostream/" TargetMode="External"/><Relationship Id="rId13" Type="http://schemas.openxmlformats.org/officeDocument/2006/relationships/hyperlink" Target="http://www.flickr.com/photos/nelsonchou/4007729531/sizes/l/in/photostream/" TargetMode="External"/><Relationship Id="rId18" Type="http://schemas.openxmlformats.org/officeDocument/2006/relationships/image" Target="../media/image72.png"/><Relationship Id="rId26" Type="http://schemas.openxmlformats.org/officeDocument/2006/relationships/image" Target="../media/image95.jpeg"/><Relationship Id="rId3" Type="http://schemas.openxmlformats.org/officeDocument/2006/relationships/hyperlink" Target="http://creativecommons.org/licenses/by/2.0/deed.zh" TargetMode="External"/><Relationship Id="rId21" Type="http://schemas.openxmlformats.org/officeDocument/2006/relationships/image" Target="../media/image91.png"/><Relationship Id="rId7" Type="http://schemas.openxmlformats.org/officeDocument/2006/relationships/hyperlink" Target="http://creativecommons.org/licenses/by-sa/2.0/" TargetMode="External"/><Relationship Id="rId12" Type="http://schemas.openxmlformats.org/officeDocument/2006/relationships/hyperlink" Target="http://creativecommons.org/licenses/by-nd/2.0/" TargetMode="External"/><Relationship Id="rId17" Type="http://schemas.openxmlformats.org/officeDocument/2006/relationships/hyperlink" Target="http://creativecommons.org/licenses/by/2.0/" TargetMode="External"/><Relationship Id="rId25" Type="http://schemas.openxmlformats.org/officeDocument/2006/relationships/image" Target="../media/image94.jpeg"/><Relationship Id="rId2" Type="http://schemas.openxmlformats.org/officeDocument/2006/relationships/hyperlink" Target="http://www.flickr.com/photos/clsung/4236312450/sizes/l/in/photostream/" TargetMode="External"/><Relationship Id="rId16" Type="http://schemas.openxmlformats.org/officeDocument/2006/relationships/hyperlink" Target="http://www.flickr.com/photos/vixyao/2313661401/sizes/l/in/photostream/" TargetMode="External"/><Relationship Id="rId20" Type="http://schemas.openxmlformats.org/officeDocument/2006/relationships/image" Target="../media/image73.png"/><Relationship Id="rId29" Type="http://schemas.openxmlformats.org/officeDocument/2006/relationships/image" Target="../media/image9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ickr.com/photos/vixyao/2222837208/sizes/l/in/photostream/" TargetMode="External"/><Relationship Id="rId11" Type="http://schemas.openxmlformats.org/officeDocument/2006/relationships/hyperlink" Target="http://www.flickr.com/photos/nightwing_26/6065279535/sizes/l/in/photostream/" TargetMode="External"/><Relationship Id="rId24" Type="http://schemas.openxmlformats.org/officeDocument/2006/relationships/image" Target="../media/image93.jpeg"/><Relationship Id="rId32" Type="http://schemas.openxmlformats.org/officeDocument/2006/relationships/image" Target="../media/image101.jpeg"/><Relationship Id="rId5" Type="http://schemas.openxmlformats.org/officeDocument/2006/relationships/hyperlink" Target="http://creativecommons.org/licenses/by-nc-nd/2.0/" TargetMode="External"/><Relationship Id="rId15" Type="http://schemas.openxmlformats.org/officeDocument/2006/relationships/hyperlink" Target="http://creativecommons.org/licenses/by-nc-sa/2.0/" TargetMode="External"/><Relationship Id="rId23" Type="http://schemas.openxmlformats.org/officeDocument/2006/relationships/image" Target="../media/image92.jpeg"/><Relationship Id="rId28" Type="http://schemas.openxmlformats.org/officeDocument/2006/relationships/image" Target="../media/image97.jpeg"/><Relationship Id="rId10" Type="http://schemas.openxmlformats.org/officeDocument/2006/relationships/hyperlink" Target="http://www.flickr.com/photos/cgwcool/5124860763/sizes/l/in/photostream/" TargetMode="External"/><Relationship Id="rId19" Type="http://schemas.openxmlformats.org/officeDocument/2006/relationships/image" Target="../media/image81.png"/><Relationship Id="rId31" Type="http://schemas.openxmlformats.org/officeDocument/2006/relationships/image" Target="../media/image100.jpeg"/><Relationship Id="rId4" Type="http://schemas.openxmlformats.org/officeDocument/2006/relationships/hyperlink" Target="http://www.flickr.com/photos/andreelau/209690374/sizes/s/in/photostream/" TargetMode="External"/><Relationship Id="rId9" Type="http://schemas.openxmlformats.org/officeDocument/2006/relationships/hyperlink" Target="http://www.flickr.com/photos/chwangchaos/3033808089/sizes/l/in/photostream/" TargetMode="External"/><Relationship Id="rId14" Type="http://schemas.openxmlformats.org/officeDocument/2006/relationships/hyperlink" Target="http://www.flickr.com/photos/johnsonwang/5702289932/sizes/l/in/photostream/" TargetMode="External"/><Relationship Id="rId22" Type="http://schemas.openxmlformats.org/officeDocument/2006/relationships/image" Target="../media/image82.png"/><Relationship Id="rId27" Type="http://schemas.openxmlformats.org/officeDocument/2006/relationships/image" Target="../media/image96.jpeg"/><Relationship Id="rId30" Type="http://schemas.openxmlformats.org/officeDocument/2006/relationships/image" Target="../media/image99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2.0/" TargetMode="External"/><Relationship Id="rId13" Type="http://schemas.openxmlformats.org/officeDocument/2006/relationships/hyperlink" Target="http://creativecommons.org/licenses/by-sa/2.0/" TargetMode="External"/><Relationship Id="rId18" Type="http://schemas.openxmlformats.org/officeDocument/2006/relationships/image" Target="../media/image82.png"/><Relationship Id="rId26" Type="http://schemas.openxmlformats.org/officeDocument/2006/relationships/image" Target="../media/image108.jpeg"/><Relationship Id="rId3" Type="http://schemas.openxmlformats.org/officeDocument/2006/relationships/hyperlink" Target="http://creativecommons.org/licenses/by-nc-nd/2.0/" TargetMode="External"/><Relationship Id="rId21" Type="http://schemas.openxmlformats.org/officeDocument/2006/relationships/image" Target="../media/image103.jpeg"/><Relationship Id="rId7" Type="http://schemas.openxmlformats.org/officeDocument/2006/relationships/hyperlink" Target="http://www.flickr.com/photos/bangdoll/1991176442/sizes/l/in/photostream/" TargetMode="External"/><Relationship Id="rId12" Type="http://schemas.openxmlformats.org/officeDocument/2006/relationships/hyperlink" Target="http://www.flickr.com/photos/vixyao/3126711507/sizes/l/in/photostream/" TargetMode="External"/><Relationship Id="rId17" Type="http://schemas.openxmlformats.org/officeDocument/2006/relationships/image" Target="../media/image72.png"/><Relationship Id="rId25" Type="http://schemas.openxmlformats.org/officeDocument/2006/relationships/image" Target="../media/image107.jpeg"/><Relationship Id="rId2" Type="http://schemas.openxmlformats.org/officeDocument/2006/relationships/hyperlink" Target="http://www.flickr.com/photos/soujirou/2457105170/sizes/o/in/photostream/" TargetMode="External"/><Relationship Id="rId16" Type="http://schemas.openxmlformats.org/officeDocument/2006/relationships/hyperlink" Target="http://creativecommons.org/licenses/by/2.0/" TargetMode="External"/><Relationship Id="rId20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2.0/deed.zh" TargetMode="External"/><Relationship Id="rId11" Type="http://schemas.openxmlformats.org/officeDocument/2006/relationships/hyperlink" Target="http://www.flickr.com/photos/chitaka/3716990216/" TargetMode="External"/><Relationship Id="rId24" Type="http://schemas.openxmlformats.org/officeDocument/2006/relationships/image" Target="../media/image106.jpeg"/><Relationship Id="rId5" Type="http://schemas.openxmlformats.org/officeDocument/2006/relationships/hyperlink" Target="http://www.flickr.com/photos/mattchang/105881451/sizes/l/in/photostream/" TargetMode="External"/><Relationship Id="rId15" Type="http://schemas.openxmlformats.org/officeDocument/2006/relationships/image" Target="../media/image81.png"/><Relationship Id="rId23" Type="http://schemas.openxmlformats.org/officeDocument/2006/relationships/image" Target="../media/image105.jpeg"/><Relationship Id="rId28" Type="http://schemas.openxmlformats.org/officeDocument/2006/relationships/image" Target="../media/image110.jpeg"/><Relationship Id="rId10" Type="http://schemas.openxmlformats.org/officeDocument/2006/relationships/hyperlink" Target="http://creativecommons.org/licenses/by-nc/2.0/" TargetMode="External"/><Relationship Id="rId19" Type="http://schemas.openxmlformats.org/officeDocument/2006/relationships/image" Target="../media/image102.png"/><Relationship Id="rId4" Type="http://schemas.openxmlformats.org/officeDocument/2006/relationships/hyperlink" Target="http://www.flickr.com/photos/frankyguo/4717203827/sizes/l/in/photostream/" TargetMode="External"/><Relationship Id="rId9" Type="http://schemas.openxmlformats.org/officeDocument/2006/relationships/hyperlink" Target="http://www.flickr.com/photos/polanyi/3030378287/sizes/o/in/photostream/" TargetMode="External"/><Relationship Id="rId14" Type="http://schemas.openxmlformats.org/officeDocument/2006/relationships/hyperlink" Target="http://www.flickr.com/photos/ladyous/6191059103/sizes/l/in/photostream/" TargetMode="External"/><Relationship Id="rId22" Type="http://schemas.openxmlformats.org/officeDocument/2006/relationships/image" Target="../media/image104.jpeg"/><Relationship Id="rId27" Type="http://schemas.openxmlformats.org/officeDocument/2006/relationships/image" Target="../media/image10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enixii/256177842/sizes/l/in/photostream/" TargetMode="External"/><Relationship Id="rId13" Type="http://schemas.openxmlformats.org/officeDocument/2006/relationships/hyperlink" Target="http://www.flickr.com/photos/sacofat/2816505887/sizes/m/in/photostream/" TargetMode="External"/><Relationship Id="rId18" Type="http://schemas.openxmlformats.org/officeDocument/2006/relationships/image" Target="../media/image72.png"/><Relationship Id="rId26" Type="http://schemas.openxmlformats.org/officeDocument/2006/relationships/image" Target="../media/image114.jpeg"/><Relationship Id="rId3" Type="http://schemas.openxmlformats.org/officeDocument/2006/relationships/hyperlink" Target="http://creativecommons.org/licenses/by-sa/2.0/" TargetMode="External"/><Relationship Id="rId21" Type="http://schemas.openxmlformats.org/officeDocument/2006/relationships/image" Target="../media/image91.png"/><Relationship Id="rId7" Type="http://schemas.openxmlformats.org/officeDocument/2006/relationships/hyperlink" Target="http://creativecommons.org/licenses/by-nc/2.0/" TargetMode="External"/><Relationship Id="rId12" Type="http://schemas.openxmlformats.org/officeDocument/2006/relationships/hyperlink" Target="http://creativecommons.org/licenses/by-nd/2.0/" TargetMode="External"/><Relationship Id="rId17" Type="http://schemas.openxmlformats.org/officeDocument/2006/relationships/hyperlink" Target="http://creativecommons.org/licenses/by/2.0/" TargetMode="External"/><Relationship Id="rId25" Type="http://schemas.openxmlformats.org/officeDocument/2006/relationships/image" Target="../media/image113.jpeg"/><Relationship Id="rId2" Type="http://schemas.openxmlformats.org/officeDocument/2006/relationships/hyperlink" Target="http://www.flickr.com/photos/sanbeiji/3440391020/sizes/l/in/photostream/" TargetMode="External"/><Relationship Id="rId16" Type="http://schemas.openxmlformats.org/officeDocument/2006/relationships/image" Target="../media/image73.png"/><Relationship Id="rId20" Type="http://schemas.openxmlformats.org/officeDocument/2006/relationships/image" Target="../media/image82.png"/><Relationship Id="rId29" Type="http://schemas.openxmlformats.org/officeDocument/2006/relationships/image" Target="../media/image11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ickr.com/photos/hjw223/510914926/sizes/l/in/photostream/" TargetMode="External"/><Relationship Id="rId11" Type="http://schemas.openxmlformats.org/officeDocument/2006/relationships/hyperlink" Target="http://www.flickr.com/photos/maintenancepic/3621728257/sizes/o/in/photostream/" TargetMode="External"/><Relationship Id="rId24" Type="http://schemas.openxmlformats.org/officeDocument/2006/relationships/image" Target="../media/image112.jpeg"/><Relationship Id="rId5" Type="http://schemas.openxmlformats.org/officeDocument/2006/relationships/hyperlink" Target="http://creativecommons.org/licenses/by/2.0/deed.zh" TargetMode="External"/><Relationship Id="rId15" Type="http://schemas.openxmlformats.org/officeDocument/2006/relationships/hyperlink" Target="http://www.flickr.com/photos/lincha711/4283512477/sizes/o/in/photostream/" TargetMode="External"/><Relationship Id="rId23" Type="http://schemas.openxmlformats.org/officeDocument/2006/relationships/image" Target="../media/image111.jpeg"/><Relationship Id="rId28" Type="http://schemas.openxmlformats.org/officeDocument/2006/relationships/image" Target="../media/image116.jpeg"/><Relationship Id="rId10" Type="http://schemas.openxmlformats.org/officeDocument/2006/relationships/hyperlink" Target="http://creativecommons.org/licenses/by-nc-sa/2.0/" TargetMode="External"/><Relationship Id="rId19" Type="http://schemas.openxmlformats.org/officeDocument/2006/relationships/image" Target="../media/image102.png"/><Relationship Id="rId4" Type="http://schemas.openxmlformats.org/officeDocument/2006/relationships/hyperlink" Target="http://www.flickr.com/photos/sumi1/3500713224/sizes/l/in/photostream/" TargetMode="External"/><Relationship Id="rId9" Type="http://schemas.openxmlformats.org/officeDocument/2006/relationships/hyperlink" Target="http://www.flickr.com/photos/chevyli/3615938571/sizes/z/in/photostream/" TargetMode="External"/><Relationship Id="rId14" Type="http://schemas.openxmlformats.org/officeDocument/2006/relationships/hyperlink" Target="http://creativecommons.org/licenses/by-nc-nd/2.0/" TargetMode="External"/><Relationship Id="rId22" Type="http://schemas.openxmlformats.org/officeDocument/2006/relationships/image" Target="../media/image81.png"/><Relationship Id="rId27" Type="http://schemas.openxmlformats.org/officeDocument/2006/relationships/image" Target="../media/image115.jpeg"/><Relationship Id="rId30" Type="http://schemas.openxmlformats.org/officeDocument/2006/relationships/image" Target="../media/image118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2.0/deed.zh" TargetMode="External"/><Relationship Id="rId13" Type="http://schemas.openxmlformats.org/officeDocument/2006/relationships/hyperlink" Target="http://www.flickr.com/photos/rayyu/2399335383/sizes/l/in/photostream/" TargetMode="External"/><Relationship Id="rId18" Type="http://schemas.openxmlformats.org/officeDocument/2006/relationships/image" Target="../media/image72.png"/><Relationship Id="rId26" Type="http://schemas.openxmlformats.org/officeDocument/2006/relationships/image" Target="../media/image126.jpeg"/><Relationship Id="rId3" Type="http://schemas.openxmlformats.org/officeDocument/2006/relationships/hyperlink" Target="http://www.flickr.com/photos/frankyguo/3409709120/sizes/o/in/photostream/" TargetMode="External"/><Relationship Id="rId21" Type="http://schemas.openxmlformats.org/officeDocument/2006/relationships/image" Target="../media/image121.jpeg"/><Relationship Id="rId7" Type="http://schemas.openxmlformats.org/officeDocument/2006/relationships/hyperlink" Target="http://www.flickr.com/photos/ycchung/4913187504/sizes/l/in/photostream/" TargetMode="External"/><Relationship Id="rId12" Type="http://schemas.openxmlformats.org/officeDocument/2006/relationships/hyperlink" Target="http://www.flickr.com/photos/shihwy1/3050454703/sizes/l/in/photostream/" TargetMode="External"/><Relationship Id="rId17" Type="http://schemas.openxmlformats.org/officeDocument/2006/relationships/hyperlink" Target="http://creativecommons.org/licenses/by/2.0/" TargetMode="External"/><Relationship Id="rId25" Type="http://schemas.openxmlformats.org/officeDocument/2006/relationships/image" Target="../media/image12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2.png"/><Relationship Id="rId20" Type="http://schemas.openxmlformats.org/officeDocument/2006/relationships/image" Target="../media/image12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-nc-sa/2.0/" TargetMode="External"/><Relationship Id="rId11" Type="http://schemas.openxmlformats.org/officeDocument/2006/relationships/hyperlink" Target="http://www.flickr.com/photos/jimmyhsu_tw/3874151832/sizes/l/in/photostream/" TargetMode="External"/><Relationship Id="rId24" Type="http://schemas.openxmlformats.org/officeDocument/2006/relationships/image" Target="../media/image124.jpeg"/><Relationship Id="rId5" Type="http://schemas.openxmlformats.org/officeDocument/2006/relationships/hyperlink" Target="http://www.flickr.com/photos/bangdoll/3736593995/sizes/l/in/photostream/" TargetMode="External"/><Relationship Id="rId15" Type="http://schemas.openxmlformats.org/officeDocument/2006/relationships/image" Target="../media/image81.png"/><Relationship Id="rId23" Type="http://schemas.openxmlformats.org/officeDocument/2006/relationships/image" Target="../media/image123.jpeg"/><Relationship Id="rId10" Type="http://schemas.openxmlformats.org/officeDocument/2006/relationships/hyperlink" Target="http://www.flickr.com/photos/soujirou/5430743673/sizes/l/in/photostream/" TargetMode="External"/><Relationship Id="rId19" Type="http://schemas.openxmlformats.org/officeDocument/2006/relationships/image" Target="../media/image119.jpeg"/><Relationship Id="rId4" Type="http://schemas.openxmlformats.org/officeDocument/2006/relationships/hyperlink" Target="http://creativecommons.org/licenses/by-nc-nd/2.0/" TargetMode="External"/><Relationship Id="rId9" Type="http://schemas.openxmlformats.org/officeDocument/2006/relationships/hyperlink" Target="http://www.flickr.com/photos/yufujamar/5334483479/sizes/s/in/photostream/" TargetMode="External"/><Relationship Id="rId14" Type="http://schemas.openxmlformats.org/officeDocument/2006/relationships/hyperlink" Target="http://www.flickr.com/photos/pearlbear78/6066258791/sizes/l/in/photostream/" TargetMode="External"/><Relationship Id="rId22" Type="http://schemas.openxmlformats.org/officeDocument/2006/relationships/image" Target="../media/image122.jpeg"/><Relationship Id="rId27" Type="http://schemas.openxmlformats.org/officeDocument/2006/relationships/image" Target="../media/image127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130.jpeg"/><Relationship Id="rId3" Type="http://schemas.openxmlformats.org/officeDocument/2006/relationships/hyperlink" Target="http://creativecommons.org/licenses/by-nc-sa/2.0/" TargetMode="External"/><Relationship Id="rId7" Type="http://schemas.openxmlformats.org/officeDocument/2006/relationships/image" Target="../media/image82.png"/><Relationship Id="rId12" Type="http://schemas.openxmlformats.org/officeDocument/2006/relationships/image" Target="../media/image129.jpeg"/><Relationship Id="rId2" Type="http://schemas.openxmlformats.org/officeDocument/2006/relationships/hyperlink" Target="http://www.flickr.com/photos/ospohlminhas/39318367/sizes/z/in/photostream/" TargetMode="External"/><Relationship Id="rId16" Type="http://schemas.openxmlformats.org/officeDocument/2006/relationships/image" Target="../media/image13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ickr.com/photos/k835136/6285342845/sizes/l/in/photostream/" TargetMode="External"/><Relationship Id="rId11" Type="http://schemas.openxmlformats.org/officeDocument/2006/relationships/image" Target="../media/image128.jpeg"/><Relationship Id="rId5" Type="http://schemas.openxmlformats.org/officeDocument/2006/relationships/hyperlink" Target="http://creativecommons.org/licenses/by-sa/2.0/" TargetMode="External"/><Relationship Id="rId15" Type="http://schemas.openxmlformats.org/officeDocument/2006/relationships/image" Target="../media/image132.jpeg"/><Relationship Id="rId10" Type="http://schemas.openxmlformats.org/officeDocument/2006/relationships/image" Target="../media/image19.png"/><Relationship Id="rId4" Type="http://schemas.openxmlformats.org/officeDocument/2006/relationships/hyperlink" Target="http://www.flickr.com/photos/retusus/5563877125/sizes/l/in/photostream/" TargetMode="External"/><Relationship Id="rId9" Type="http://schemas.openxmlformats.org/officeDocument/2006/relationships/hyperlink" Target="http://ocw.aca.ntu.edu.tw/ntu-ocw/index.php/ocw/copyright_declaration" TargetMode="External"/><Relationship Id="rId14" Type="http://schemas.openxmlformats.org/officeDocument/2006/relationships/image" Target="../media/image13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3.0/deed.en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/2.0/deed.zh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4.png"/><Relationship Id="rId4" Type="http://schemas.openxmlformats.org/officeDocument/2006/relationships/image" Target="../media/image11.jpeg"/><Relationship Id="rId9" Type="http://schemas.openxmlformats.org/officeDocument/2006/relationships/hyperlink" Target="http://creativecommons.org/licenses/by-sa/2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2.0/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://creativecommons.org/licenses/by-nc-nd/2.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2.0/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14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sa/2.0/" TargetMode="External"/><Relationship Id="rId11" Type="http://schemas.openxmlformats.org/officeDocument/2006/relationships/image" Target="../media/image22.png"/><Relationship Id="rId5" Type="http://schemas.openxmlformats.org/officeDocument/2006/relationships/image" Target="../media/image27.jpeg"/><Relationship Id="rId10" Type="http://schemas.openxmlformats.org/officeDocument/2006/relationships/hyperlink" Target="http://creativecommons.org/licenses/by-nc-nd/2.0/" TargetMode="External"/><Relationship Id="rId4" Type="http://schemas.openxmlformats.org/officeDocument/2006/relationships/image" Target="../media/image26.jpe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2.0/" TargetMode="External"/><Relationship Id="rId3" Type="http://schemas.openxmlformats.org/officeDocument/2006/relationships/image" Target="../media/image29.jpeg"/><Relationship Id="rId7" Type="http://schemas.openxmlformats.org/officeDocument/2006/relationships/image" Target="../media/image14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sa/2.0/" TargetMode="External"/><Relationship Id="rId5" Type="http://schemas.openxmlformats.org/officeDocument/2006/relationships/image" Target="../media/image31.jpeg"/><Relationship Id="rId4" Type="http://schemas.openxmlformats.org/officeDocument/2006/relationships/image" Target="../media/image30.jpe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nd/2.0/" TargetMode="External"/><Relationship Id="rId13" Type="http://schemas.openxmlformats.org/officeDocument/2006/relationships/image" Target="../media/image14.png"/><Relationship Id="rId3" Type="http://schemas.openxmlformats.org/officeDocument/2006/relationships/image" Target="../media/image33.jpeg"/><Relationship Id="rId7" Type="http://schemas.openxmlformats.org/officeDocument/2006/relationships/image" Target="../media/image36.png"/><Relationship Id="rId12" Type="http://schemas.openxmlformats.org/officeDocument/2006/relationships/hyperlink" Target="http://creativecommons.org/licenses/by-sa/2.0/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d/2.0/" TargetMode="External"/><Relationship Id="rId11" Type="http://schemas.openxmlformats.org/officeDocument/2006/relationships/image" Target="../media/image23.png"/><Relationship Id="rId5" Type="http://schemas.openxmlformats.org/officeDocument/2006/relationships/image" Target="../media/image35.jpeg"/><Relationship Id="rId10" Type="http://schemas.openxmlformats.org/officeDocument/2006/relationships/hyperlink" Target="http://creativecommons.org/licenses/by-nc-sa/2.0/" TargetMode="External"/><Relationship Id="rId4" Type="http://schemas.openxmlformats.org/officeDocument/2006/relationships/image" Target="../media/image34.jpe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://creativecommons.org/licenses/by-nc-nd/2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628800"/>
            <a:ext cx="7772400" cy="1470025"/>
          </a:xfrm>
        </p:spPr>
        <p:txBody>
          <a:bodyPr/>
          <a:lstStyle/>
          <a:p>
            <a:r>
              <a:rPr lang="zh-TW" altLang="en-US" b="1" dirty="0">
                <a:ea typeface="標楷體" pitchFamily="65" charset="-120"/>
              </a:rPr>
              <a:t>味在酸鹹之外─</a:t>
            </a:r>
            <a:br>
              <a:rPr lang="zh-TW" altLang="en-US" b="1" dirty="0">
                <a:ea typeface="標楷體" pitchFamily="65" charset="-120"/>
              </a:rPr>
            </a:br>
            <a:r>
              <a:rPr lang="zh-TW" altLang="en-US" b="1" dirty="0">
                <a:ea typeface="標楷體" pitchFamily="65" charset="-120"/>
              </a:rPr>
              <a:t>臺灣飲食文化之美</a:t>
            </a:r>
            <a:r>
              <a:rPr lang="zh-TW" altLang="en-US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501008"/>
            <a:ext cx="6840538" cy="1728787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主講者：林明德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財團法人中華民俗藝術基金會董事長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727176" y="85891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第二單元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：味在酸鹹之外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─臺灣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飲食文化之美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E9009F-BB44-44DA-AD8A-9D8EEEE42A22}" type="slidenum">
              <a:rPr lang="en-US" altLang="zh-TW" smtClean="0"/>
              <a:pPr/>
              <a:t>1</a:t>
            </a:fld>
            <a:endParaRPr lang="en-US" altLang="zh-TW"/>
          </a:p>
        </p:txBody>
      </p:sp>
      <p:grpSp>
        <p:nvGrpSpPr>
          <p:cNvPr id="8" name="群組 7"/>
          <p:cNvGrpSpPr/>
          <p:nvPr/>
        </p:nvGrpSpPr>
        <p:grpSpPr>
          <a:xfrm>
            <a:off x="107504" y="6309320"/>
            <a:ext cx="4979288" cy="461665"/>
            <a:chOff x="204272" y="4587972"/>
            <a:chExt cx="4979288" cy="461665"/>
          </a:xfrm>
          <a:noFill/>
        </p:grpSpPr>
        <p:sp>
          <p:nvSpPr>
            <p:cNvPr id="9" name="矩形 8"/>
            <p:cNvSpPr/>
            <p:nvPr/>
          </p:nvSpPr>
          <p:spPr>
            <a:xfrm>
              <a:off x="611560" y="4587972"/>
              <a:ext cx="4572000" cy="46166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lang="en-US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Microsoft Office 2007</a:t>
              </a:r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多媒體藝廊，依據</a:t>
              </a:r>
              <a:r>
                <a:rPr lang="en-US" altLang="zh-TW" sz="1200" u="sng" dirty="0" err="1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  <a:hlinkClick r:id="rId2"/>
                </a:rPr>
                <a:t>Microsoft服務合約</a:t>
              </a:r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lang="en-US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lang="zh-TW" altLang="zh-TW" sz="12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條合理使用</a:t>
              </a:r>
              <a:endParaRPr lang="zh-TW" altLang="en-US" sz="1200" dirty="0"/>
            </a:p>
          </p:txBody>
        </p:sp>
        <p:pic>
          <p:nvPicPr>
            <p:cNvPr id="10" name="Picture 77">
              <a:hlinkClick r:id="rId3"/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272" y="4702918"/>
              <a:ext cx="257175" cy="23177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  <p:grpSp>
        <p:nvGrpSpPr>
          <p:cNvPr id="11" name="群組 10"/>
          <p:cNvGrpSpPr>
            <a:grpSpLocks/>
          </p:cNvGrpSpPr>
          <p:nvPr/>
        </p:nvGrpSpPr>
        <p:grpSpPr bwMode="auto">
          <a:xfrm>
            <a:off x="2051720" y="5229200"/>
            <a:ext cx="5112719" cy="541809"/>
            <a:chOff x="2143125" y="5119689"/>
            <a:chExt cx="5013326" cy="523875"/>
          </a:xfrm>
        </p:grpSpPr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3143250" y="5119689"/>
              <a:ext cx="4013201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hlinkClick r:id="rId5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hlinkClick r:id="rId5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hlinkClick r:id="rId5"/>
                </a:rPr>
                <a:t>「姓名標示－非商業性－相同方式分享」台灣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hlinkClick r:id="rId5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hlinkClick r:id="rId5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</a:rPr>
                <a:t>】</a:t>
              </a:r>
            </a:p>
          </p:txBody>
        </p:sp>
        <p:pic>
          <p:nvPicPr>
            <p:cNvPr id="13" name="Picture 15" descr="cc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143125" y="5214938"/>
              <a:ext cx="1004888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4722143"/>
            <a:ext cx="167640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3212976"/>
            <a:ext cx="19129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81000"/>
            <a:ext cx="1371600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豬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腳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476250"/>
            <a:ext cx="6553200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豬，民間經濟結構重要角色，發展多采多姿小吃。</a:t>
            </a:r>
          </a:p>
          <a:p>
            <a:endParaRPr lang="zh-TW" altLang="en-US" sz="20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味道迷人，肉質爽口，並帶有吉祥意味，因此，親切感十足。</a:t>
            </a:r>
          </a:p>
          <a:p>
            <a:endParaRPr lang="zh-TW" altLang="en-US" sz="20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分布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一、萬巒豬腳的創始者，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則當屬「海鴻食堂」。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二、在基隆，風味美妙，口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碑甚佳紀文先生經營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的「（紀）豬腳原汁」。 </a:t>
            </a:r>
          </a:p>
        </p:txBody>
      </p:sp>
      <p:sp>
        <p:nvSpPr>
          <p:cNvPr id="22533" name="AutoShape 5" descr="Z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10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7308304" y="5733256"/>
            <a:ext cx="1574438" cy="215444"/>
            <a:chOff x="5004088" y="3321278"/>
            <a:chExt cx="1574438" cy="215444"/>
          </a:xfrm>
        </p:grpSpPr>
        <p:pic>
          <p:nvPicPr>
            <p:cNvPr id="11" name="圖片 10" descr="http://ocw.aca.ntu.edu.tw/ntu-ocw/files/copyright-img/Attribution-Noncommercial-Share%20Alike%202.5%20Taiwan-88x31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88" y="3365592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5364088" y="3321278"/>
              <a:ext cx="121443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bangdoll@flickr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7111727" y="4318993"/>
            <a:ext cx="1574438" cy="215444"/>
            <a:chOff x="4151947" y="3236179"/>
            <a:chExt cx="1574438" cy="215444"/>
          </a:xfrm>
        </p:grpSpPr>
        <p:pic>
          <p:nvPicPr>
            <p:cNvPr id="8" name="圖片 7" descr="Attribution 2.5 Generic">
              <a:hlinkClick r:id="rId6" tgtFrame="_blank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1947" y="3280092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4511947" y="3236179"/>
              <a:ext cx="121443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Matt's </a:t>
              </a:r>
              <a:r>
                <a:rPr lang="en-US" altLang="zh-TW" sz="800" dirty="0">
                  <a:solidFill>
                    <a:schemeClr val="bg1"/>
                  </a:solidFill>
                </a:rPr>
                <a:t>Life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3209" y="4797152"/>
            <a:ext cx="203517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920" y="4725144"/>
            <a:ext cx="1249363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81000"/>
            <a:ext cx="1728788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豬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血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湯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21665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深具草根性的台灣小吃。</a:t>
            </a:r>
          </a:p>
          <a:p>
            <a:pPr>
              <a:buFont typeface="Wingdings" pitchFamily="2" charset="2"/>
              <a:buNone/>
            </a:pPr>
            <a:endParaRPr lang="zh-TW" altLang="en-US" sz="8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台東「卑南豬血湯」，特色：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一、材料包括豬血（以屠宰為佳，以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其新鮮故）、韭菜、酸菜、大腸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（切片）、豬油與蔥頭。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二、經特殊處理，豬血久煮不爛，嚼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起來，脆勁中帶香味，這就是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「卑南豬血湯」魅力之所在。 </a:t>
            </a:r>
          </a:p>
        </p:txBody>
      </p:sp>
      <p:sp>
        <p:nvSpPr>
          <p:cNvPr id="23557" name="AutoShape 5" descr="9k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11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012160" y="6140942"/>
            <a:ext cx="1781904" cy="215444"/>
            <a:chOff x="6493882" y="1052736"/>
            <a:chExt cx="1781904" cy="215444"/>
          </a:xfrm>
        </p:grpSpPr>
        <p:pic>
          <p:nvPicPr>
            <p:cNvPr id="8" name="圖片 7" descr="http://ocw.aca.ntu.edu.tw/ntu-ocw/files/copyright-img/CC_by-nc_2.5_tw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3882" y="1097050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853882" y="1052736"/>
              <a:ext cx="142190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Formosa </a:t>
              </a:r>
              <a:r>
                <a:rPr lang="en-US" altLang="zh-TW" sz="800" dirty="0"/>
                <a:t>Wandering</a:t>
              </a:r>
              <a:endParaRPr lang="zh-TW" altLang="zh-TW" sz="800" dirty="0"/>
            </a:p>
          </p:txBody>
        </p:sp>
      </p:grpSp>
      <p:pic>
        <p:nvPicPr>
          <p:cNvPr id="15" name="Picture 15" descr="cc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51920" y="6483951"/>
            <a:ext cx="360000" cy="13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095551" y="6453916"/>
            <a:ext cx="105251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00" dirty="0" smtClean="0"/>
              <a:t>Flickr</a:t>
            </a:r>
            <a:r>
              <a:rPr lang="en-US" altLang="zh-TW" sz="800" dirty="0"/>
              <a:t>  </a:t>
            </a:r>
            <a:r>
              <a:rPr lang="en-US" altLang="zh-TW" sz="800" dirty="0" err="1"/>
              <a:t>Chitaka</a:t>
            </a:r>
            <a:r>
              <a:rPr lang="en-US" altLang="zh-TW" sz="800" dirty="0"/>
              <a:t> Chou</a:t>
            </a:r>
            <a:endParaRPr lang="zh-TW" altLang="zh-TW" sz="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200760"/>
            <a:ext cx="17065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620688"/>
            <a:ext cx="170656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北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平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烤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鴨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60350"/>
            <a:ext cx="6553200" cy="6337300"/>
          </a:xfrm>
        </p:spPr>
        <p:txBody>
          <a:bodyPr/>
          <a:lstStyle/>
          <a:p>
            <a:pPr marL="441325" indent="-441325"/>
            <a:r>
              <a:rPr lang="zh-TW" altLang="en-US">
                <a:latin typeface="標楷體" pitchFamily="65" charset="-120"/>
                <a:ea typeface="標楷體" pitchFamily="65" charset="-120"/>
              </a:rPr>
              <a:t>北方菜系中，歷史悠久，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1949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政府遷臺登上台灣飲食界。</a:t>
            </a:r>
          </a:p>
          <a:p>
            <a:pPr marL="441325" indent="-441325"/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pPr marL="441325" indent="-441325"/>
            <a:r>
              <a:rPr lang="zh-TW" altLang="en-US">
                <a:latin typeface="標楷體" pitchFamily="65" charset="-120"/>
                <a:ea typeface="標楷體" pitchFamily="65" charset="-120"/>
              </a:rPr>
              <a:t>台北北方館中，以「會賓樓」（今已歇業）烤鴨最具歷史。</a:t>
            </a:r>
          </a:p>
          <a:p>
            <a:pPr marL="441325" indent="-441325"/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pPr marL="441325" indent="-441325"/>
            <a:r>
              <a:rPr lang="zh-TW" altLang="en-US">
                <a:latin typeface="標楷體" pitchFamily="65" charset="-120"/>
                <a:ea typeface="標楷體" pitchFamily="65" charset="-120"/>
              </a:rPr>
              <a:t>油滴晶瑩，五斤重母鴨最理想。</a:t>
            </a:r>
          </a:p>
          <a:p>
            <a:pPr marL="441325" indent="-441325"/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pPr marL="441325" indent="-441325"/>
            <a:r>
              <a:rPr lang="zh-TW" altLang="en-US">
                <a:latin typeface="標楷體" pitchFamily="65" charset="-120"/>
                <a:ea typeface="標楷體" pitchFamily="65" charset="-120"/>
              </a:rPr>
              <a:t>刀法神乎其技，吃法別出心裁。</a:t>
            </a:r>
          </a:p>
          <a:p>
            <a:pPr marL="441325" indent="-441325"/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pPr marL="441325" indent="-441325"/>
            <a:r>
              <a:rPr lang="zh-TW" altLang="en-US">
                <a:latin typeface="標楷體" pitchFamily="65" charset="-120"/>
                <a:ea typeface="標楷體" pitchFamily="65" charset="-120"/>
              </a:rPr>
              <a:t>烤鴨可分為二吃（皮肉與鴨骨頭熬湯）或四吃（前述二吃再加上鴨絲炒卡菜（即豆芽菜去頭卡尾）與鴨油溜黃（即蛋）菜。 </a:t>
            </a:r>
          </a:p>
        </p:txBody>
      </p:sp>
      <p:sp>
        <p:nvSpPr>
          <p:cNvPr id="24581" name="AutoShape 5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12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11188" y="1485364"/>
            <a:ext cx="1412513" cy="215444"/>
            <a:chOff x="4919231" y="1415024"/>
            <a:chExt cx="1412513" cy="215444"/>
          </a:xfrm>
        </p:grpSpPr>
        <p:pic>
          <p:nvPicPr>
            <p:cNvPr id="8" name="圖片 7" descr="http://ocw.aca.ntu.edu.tw/ntu-ocw/files/copyright-img/CC-Share%20Alike%203.0-88x31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9231" y="145893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279231" y="1415024"/>
              <a:ext cx="105251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vixyao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629856" y="6309320"/>
            <a:ext cx="1853912" cy="215444"/>
            <a:chOff x="5724168" y="2636912"/>
            <a:chExt cx="1853912" cy="215444"/>
          </a:xfrm>
        </p:grpSpPr>
        <p:pic>
          <p:nvPicPr>
            <p:cNvPr id="11" name="圖片 10" descr="http://ocw.aca.ntu.edu.tw/ntu-ocw/files/copyright-img/CC-Share%20Alike%203.0-88x31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68" y="2680825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084168" y="2636912"/>
              <a:ext cx="149391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Richard</a:t>
              </a:r>
              <a:r>
                <a:rPr lang="en-US" altLang="zh-TW" sz="800" dirty="0"/>
                <a:t>, enjoy my life!</a:t>
              </a:r>
              <a:endParaRPr lang="zh-TW" altLang="zh-TW" sz="800" dirty="0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5157192"/>
            <a:ext cx="19589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0312" y="2420888"/>
            <a:ext cx="166846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99568" y="1907104"/>
            <a:ext cx="176847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381000"/>
            <a:ext cx="1800225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義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雞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飯 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096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主要材料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是火雞與稻米。每隻二十多公斤的火雞，加上濁水溪生產的稻米。</a:t>
            </a:r>
          </a:p>
          <a:p>
            <a:pPr>
              <a:buFont typeface="Wingdings" pitchFamily="2" charset="2"/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採用火雞原因</a:t>
            </a:r>
          </a:p>
          <a:p>
            <a:pPr>
              <a:buFont typeface="Wingdings" pitchFamily="2" charset="2"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一、火雞肉較具彈性，肉絲較粗，咀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嚼起來，味道十足。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二、火雞肉質甘美，入口生津。</a:t>
            </a:r>
          </a:p>
          <a:p>
            <a:pPr>
              <a:buFont typeface="Wingdings" pitchFamily="2" charset="2"/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嘉義「噴水飲食店」。</a:t>
            </a:r>
          </a:p>
        </p:txBody>
      </p:sp>
      <p:sp>
        <p:nvSpPr>
          <p:cNvPr id="25610" name="AutoShape 10" descr="Z"/>
          <p:cNvSpPr>
            <a:spLocks noChangeAspect="1" noChangeArrowheads="1"/>
          </p:cNvSpPr>
          <p:nvPr/>
        </p:nvSpPr>
        <p:spPr bwMode="auto">
          <a:xfrm>
            <a:off x="3571875" y="2719388"/>
            <a:ext cx="20002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670416" y="3009696"/>
            <a:ext cx="1493872" cy="215444"/>
            <a:chOff x="3225011" y="2341156"/>
            <a:chExt cx="1493872" cy="215444"/>
          </a:xfrm>
        </p:grpSpPr>
        <p:pic>
          <p:nvPicPr>
            <p:cNvPr id="9" name="圖片 8" descr="http://ocw.aca.ntu.edu.tw/ntu-ocw/files/copyright-img/CC-Share%20Alike%203.0-88x31.png">
              <a:hlinkClick r:id="rId5" tgtFrame="&quot;_blank&quot;"/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011" y="238506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3585011" y="2341156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sanbeiji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378700" y="3429000"/>
            <a:ext cx="1645875" cy="215444"/>
            <a:chOff x="3569062" y="2270512"/>
            <a:chExt cx="1645875" cy="215444"/>
          </a:xfrm>
        </p:grpSpPr>
        <p:pic>
          <p:nvPicPr>
            <p:cNvPr id="12" name="圖片 11" descr="Attribution 2.5 Generic">
              <a:hlinkClick r:id="rId7" tgtFrame="_blank"/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9062" y="2314425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3929062" y="2270512"/>
              <a:ext cx="12858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hibisaisai1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909873" y="6441261"/>
            <a:ext cx="1493872" cy="215444"/>
            <a:chOff x="3225964" y="2349956"/>
            <a:chExt cx="1493872" cy="215444"/>
          </a:xfrm>
        </p:grpSpPr>
        <p:pic>
          <p:nvPicPr>
            <p:cNvPr id="15" name="圖片 14" descr="http://ocw.aca.ntu.edu.tw/ntu-ocw/files/copyright-img/CC_by-nc_2.5_tw.png">
              <a:hlinkClick r:id="rId9" tgtFrame="&quot;_blank&quot;"/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964" y="2392144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3585964" y="2349956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hjw223</a:t>
              </a:r>
              <a:endParaRPr lang="zh-TW" altLang="zh-TW" sz="800" dirty="0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5085184"/>
            <a:ext cx="16843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692696"/>
            <a:ext cx="16843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蚵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仔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6650" y="144463"/>
            <a:ext cx="6629400" cy="666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地理氣候因素，台灣到處都見蚵的蹤影，是海鮮小吃的長青樹。</a:t>
            </a:r>
          </a:p>
          <a:p>
            <a:pPr>
              <a:lnSpc>
                <a:spcPct val="90000"/>
              </a:lnSpc>
            </a:pP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殼，中藥材、建材、裝飾、工藝。</a:t>
            </a:r>
          </a:p>
          <a:p>
            <a:pPr>
              <a:lnSpc>
                <a:spcPct val="90000"/>
              </a:lnSpc>
            </a:pPr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分布：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一、台北圓環蚵仔煎，新鮮厚實。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二、新竹城隍廟蚵仔煎，面大而清脆。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三、鹿港蚵仔料理，面小質韌，蚵仔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煎、蚵仔湯或蚵貼（炸蚵包）。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四、王功蚵仔料理，新鮮多樣。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五、台南，蚵面大小適中又新鮮，蚵仔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煎或蚵仔湯曾經是「沙卡力巴」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（台南著名夜市）的重點小吃。</a:t>
            </a:r>
          </a:p>
        </p:txBody>
      </p:sp>
      <p:sp>
        <p:nvSpPr>
          <p:cNvPr id="26632" name="AutoShape 8" descr="2Q=="/>
          <p:cNvSpPr>
            <a:spLocks noChangeAspect="1" noChangeArrowheads="1"/>
          </p:cNvSpPr>
          <p:nvPr/>
        </p:nvSpPr>
        <p:spPr bwMode="auto">
          <a:xfrm>
            <a:off x="3262313" y="25527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6" name="AutoShape 12" descr="2Q=="/>
          <p:cNvSpPr>
            <a:spLocks noChangeAspect="1" noChangeArrowheads="1"/>
          </p:cNvSpPr>
          <p:nvPr/>
        </p:nvSpPr>
        <p:spPr bwMode="auto">
          <a:xfrm>
            <a:off x="3509963" y="2719388"/>
            <a:ext cx="21240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14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11188" y="1700808"/>
            <a:ext cx="1304399" cy="215444"/>
            <a:chOff x="5274038" y="2060848"/>
            <a:chExt cx="1304399" cy="215444"/>
          </a:xfrm>
        </p:grpSpPr>
        <p:pic>
          <p:nvPicPr>
            <p:cNvPr id="9" name="圖片 8" descr="http://ocw.aca.ntu.edu.tw/ntu-ocw/files/copyright-img/CC-Share%20Alike%203.0-88x31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038" y="2104761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602124" y="2060848"/>
              <a:ext cx="97631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*</a:t>
              </a:r>
              <a:r>
                <a:rPr lang="zh-TW" altLang="zh-TW" sz="800" dirty="0"/>
                <a:t>嘟嘟嘟</a:t>
              </a:r>
              <a:r>
                <a:rPr lang="en-US" altLang="zh-TW" sz="800" dirty="0"/>
                <a:t>*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612795" y="6165304"/>
            <a:ext cx="1421864" cy="215444"/>
            <a:chOff x="5521688" y="2104761"/>
            <a:chExt cx="1421864" cy="215444"/>
          </a:xfrm>
        </p:grpSpPr>
        <p:pic>
          <p:nvPicPr>
            <p:cNvPr id="12" name="圖片 11" descr="http://ocw.aca.ntu.edu.tw/ntu-ocw/files/copyright-img/Attribution-Noncommercial-Share%20Alike%202.5%20Taiwan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1688" y="2149075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5881688" y="2104761"/>
              <a:ext cx="106186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Chevy 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Li</a:t>
              </a:r>
              <a:endParaRPr lang="zh-TW" altLang="zh-TW" sz="800" dirty="0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240" y="5157192"/>
            <a:ext cx="17367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5157192"/>
            <a:ext cx="17446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5085184"/>
            <a:ext cx="1744663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蝦</a:t>
            </a:r>
            <a:br>
              <a:rPr lang="zh-TW" altLang="en-US">
                <a:ea typeface="標楷體" pitchFamily="65" charset="-120"/>
              </a:rPr>
            </a:br>
            <a:r>
              <a:rPr lang="zh-TW" altLang="en-US">
                <a:ea typeface="標楷體" pitchFamily="65" charset="-120"/>
              </a:rPr>
              <a:t>猴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450013" cy="60960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鹿港特色小吃，俗稱蝦垢或蝦姑，頭部像螻蛄（肚猴），尾部像沙蝦。</a:t>
            </a:r>
          </a:p>
          <a:p>
            <a:endParaRPr lang="zh-TW" altLang="en-US" sz="20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料理方式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一、清水煮熟，配佐料。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二、鹽滷煮熟。</a:t>
            </a:r>
          </a:p>
          <a:p>
            <a:pPr>
              <a:buFont typeface="Wingdings" pitchFamily="2" charset="2"/>
              <a:buNone/>
            </a:pPr>
            <a:endParaRPr lang="zh-TW" altLang="en-US" sz="28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鹿港諺語「一支蝦猴配三碗糜」</a:t>
            </a:r>
          </a:p>
        </p:txBody>
      </p:sp>
      <p:sp>
        <p:nvSpPr>
          <p:cNvPr id="43013" name="AutoShape 5" descr="9k="/>
          <p:cNvSpPr>
            <a:spLocks noChangeAspect="1" noChangeArrowheads="1"/>
          </p:cNvSpPr>
          <p:nvPr/>
        </p:nvSpPr>
        <p:spPr bwMode="auto">
          <a:xfrm>
            <a:off x="63500" y="-2698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15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2987675" y="6165304"/>
            <a:ext cx="1565880" cy="215444"/>
            <a:chOff x="6228126" y="2204864"/>
            <a:chExt cx="1565880" cy="215444"/>
          </a:xfrm>
        </p:grpSpPr>
        <p:pic>
          <p:nvPicPr>
            <p:cNvPr id="10" name="圖片 9" descr="http://ocw.aca.ntu.edu.tw/ntu-ocw/files/copyright-img/CC_by-nd_2.5_tw.png">
              <a:hlinkClick r:id="rId5" tgtFrame="&quot;_blank&quot;"/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26" y="2249178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588126" y="2204864"/>
              <a:ext cx="120588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zh-TW" altLang="en-US" sz="8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>
                  <a:solidFill>
                    <a:schemeClr val="bg1"/>
                  </a:solidFill>
                </a:rPr>
                <a:t>pupilinblow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4859338" y="6093296"/>
            <a:ext cx="1421675" cy="215444"/>
            <a:chOff x="6588264" y="2420888"/>
            <a:chExt cx="1421675" cy="215444"/>
          </a:xfrm>
        </p:grpSpPr>
        <p:pic>
          <p:nvPicPr>
            <p:cNvPr id="13" name="圖片 12" descr="http://ocw.aca.ntu.edu.tw/ntu-ocw/files/copyright-img/CC_by-nc-nd_2.5_tw.png">
              <a:hlinkClick r:id="rId7" tgtFrame="&quot;_blank&quot;"/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64" y="2464801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948264" y="2420888"/>
              <a:ext cx="10616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sacofat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 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732588" y="6121102"/>
            <a:ext cx="1421675" cy="215444"/>
            <a:chOff x="6705350" y="2276872"/>
            <a:chExt cx="1421675" cy="215444"/>
          </a:xfrm>
        </p:grpSpPr>
        <p:pic>
          <p:nvPicPr>
            <p:cNvPr id="16" name="圖片 15" descr="http://ocw.aca.ntu.edu.tw/ntu-ocw/files/copyright-img/CC_by-nc-nd_2.5_tw.png">
              <a:hlinkClick r:id="rId7" tgtFrame="&quot;_blank&quot;"/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350" y="2320785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7065350" y="2276872"/>
              <a:ext cx="10616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lincha711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92805" y="5238928"/>
            <a:ext cx="12493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8344" y="3140968"/>
            <a:ext cx="1355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1800225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麻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薩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末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傳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奇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15888"/>
            <a:ext cx="6624638" cy="6669087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麻薩末：司目魚西拉雅語。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台南地區稱為安平魚、麻虱目、國姓魚或虱目魚；東港叫做海草魚、虱目魚。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分布西南沿海（雲嘉南高屏）。</a:t>
            </a:r>
          </a:p>
          <a:p>
            <a:pPr>
              <a:buFont typeface="Wingdings" pitchFamily="2" charset="2"/>
              <a:buNone/>
            </a:pPr>
            <a:endParaRPr lang="zh-TW" altLang="en-US" sz="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著名料理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一、台北「欣葉」煎（或烤）虱目魚。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二、台中學士路「將軍牛肉麵」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的「頭頭四（是）道」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三、台南「阿憨鹹粥」，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廚藝獨特，滋味奇妙。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16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652534" y="3861048"/>
            <a:ext cx="1709896" cy="215444"/>
            <a:chOff x="5358612" y="2204864"/>
            <a:chExt cx="1709896" cy="215444"/>
          </a:xfrm>
        </p:grpSpPr>
        <p:pic>
          <p:nvPicPr>
            <p:cNvPr id="7" name="圖片 6" descr="http://ocw.aca.ntu.edu.tw/ntu-ocw/files/copyright-img/CC_by-nc-nd_2.5_tw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612" y="224877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718612" y="2204864"/>
              <a:ext cx="134989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zh-TW" altLang="zh-TW" sz="800" dirty="0" smtClean="0">
                  <a:solidFill>
                    <a:schemeClr val="bg1"/>
                  </a:solidFill>
                </a:rPr>
                <a:t>愛</a:t>
              </a:r>
              <a:r>
                <a:rPr lang="zh-TW" altLang="zh-TW" sz="800" dirty="0">
                  <a:solidFill>
                    <a:schemeClr val="bg1"/>
                  </a:solidFill>
                </a:rPr>
                <a:t>貓成癡的老實人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269063" y="6018754"/>
            <a:ext cx="1709896" cy="215444"/>
            <a:chOff x="6053506" y="2204864"/>
            <a:chExt cx="1709896" cy="215444"/>
          </a:xfrm>
        </p:grpSpPr>
        <p:pic>
          <p:nvPicPr>
            <p:cNvPr id="10" name="圖片 9" descr="http://ocw.aca.ntu.edu.tw/ntu-ocw/files/copyright-img/Attribution-Noncommercial-Share%20Alike%202.5%20Taiwan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3506" y="2249178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413506" y="2204864"/>
              <a:ext cx="134989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bangdoll@flickr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4240544"/>
            <a:ext cx="846137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328" y="3140968"/>
            <a:ext cx="1447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0"/>
            <a:ext cx="6804025" cy="6669087"/>
          </a:xfrm>
        </p:spPr>
        <p:txBody>
          <a:bodyPr/>
          <a:lstStyle/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府城台南是烏魚子最大產地，既是飲食，又是特產。</a:t>
            </a:r>
          </a:p>
          <a:p>
            <a:pPr marL="609600" indent="-609600"/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烏魚生殖巢：雄為魚鰾，雌為烏魚。</a:t>
            </a:r>
          </a:p>
          <a:p>
            <a:pPr marL="609600" indent="-609600"/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市售烏魚子概分為四級：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一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冬至前後，迴游到台灣的當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 令烏魚子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二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墨西哥灣產製的進口烏魚子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三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澳洲烏魚子</a:t>
            </a:r>
          </a:p>
          <a:p>
            <a:pPr marL="609600" indent="-609600"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四</a:t>
            </a:r>
            <a:r>
              <a:rPr lang="zh-TW" altLang="en-US" sz="2400" dirty="0"/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台灣南部養殖的烏魚子</a:t>
            </a:r>
          </a:p>
          <a:p>
            <a:pPr marL="609600" indent="-609600">
              <a:buFont typeface="Wingdings" pitchFamily="2" charset="2"/>
              <a:buNone/>
            </a:pPr>
            <a:endParaRPr lang="zh-TW" altLang="en-US" sz="800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台南度小月（一片烏魚子、一片蒜）；海霸王（烏魚子全餐）。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730375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烏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魚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子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17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524750" y="4070192"/>
            <a:ext cx="1277848" cy="215444"/>
            <a:chOff x="5724168" y="2132856"/>
            <a:chExt cx="1277848" cy="215444"/>
          </a:xfrm>
        </p:grpSpPr>
        <p:pic>
          <p:nvPicPr>
            <p:cNvPr id="7" name="圖片 6" descr="Attribution 2.5 Generic">
              <a:hlinkClick r:id="rId4" tgtFrame="_blank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68" y="217676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084168" y="2132856"/>
              <a:ext cx="91784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YC Chung </a:t>
              </a:r>
              <a:endParaRPr lang="zh-TW" altLang="zh-TW" sz="800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510152" y="5248187"/>
            <a:ext cx="1598352" cy="215444"/>
            <a:chOff x="7510152" y="5248187"/>
            <a:chExt cx="1598352" cy="215444"/>
          </a:xfrm>
        </p:grpSpPr>
        <p:sp>
          <p:nvSpPr>
            <p:cNvPr id="5" name="矩形 4"/>
            <p:cNvSpPr/>
            <p:nvPr/>
          </p:nvSpPr>
          <p:spPr>
            <a:xfrm>
              <a:off x="7848872" y="5248187"/>
              <a:ext cx="125963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zh-TW" altLang="en-US" sz="800" dirty="0"/>
                <a:t> 我是魚夫</a:t>
              </a:r>
              <a:endParaRPr lang="zh-TW" altLang="zh-TW" sz="800" dirty="0"/>
            </a:p>
          </p:txBody>
        </p:sp>
        <p:pic>
          <p:nvPicPr>
            <p:cNvPr id="15" name="圖片 14" descr="http://ocw.aca.ntu.edu.tw/ntu-ocw/files/copyright-img/Attribution-Noncommercial-Share%20Alike%202.5%20Taiwan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0152" y="5296242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39160" y="5301208"/>
            <a:ext cx="14097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5301208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4412" y="0"/>
            <a:ext cx="68961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2160" y="4221088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81000"/>
            <a:ext cx="1371600" cy="60960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龍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潭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老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頭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擺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的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滋</a:t>
            </a:r>
            <a:br>
              <a:rPr lang="zh-TW" altLang="en-US" dirty="0">
                <a:ea typeface="標楷體" pitchFamily="65" charset="-120"/>
              </a:rPr>
            </a:br>
            <a:r>
              <a:rPr lang="zh-TW" altLang="en-US" dirty="0">
                <a:ea typeface="標楷體" pitchFamily="65" charset="-120"/>
              </a:rPr>
              <a:t>味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89185"/>
            <a:ext cx="6480175" cy="6480175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龍潭客家飲食文化，老頭擺：古早以前。</a:t>
            </a:r>
          </a:p>
          <a:p>
            <a:endParaRPr lang="zh-TW" altLang="en-US" sz="10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店址為百年三合院，擺設古樸，老闆鍾權威為鍾家第六代。</a:t>
            </a:r>
          </a:p>
          <a:p>
            <a:endParaRPr lang="zh-TW" altLang="en-US" sz="10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菜單保留一些客家菜名，「拐斯炒豬利頭＝紫蘇炒豬舌頭」，介紹客家文化及語言。</a:t>
            </a:r>
          </a:p>
          <a:p>
            <a:endParaRPr lang="zh-TW" altLang="en-US" sz="10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著名菜色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苦瓜炒魚脯、土雞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剁盤、薑絲炒大腸、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木耳炒黃梨。</a:t>
            </a:r>
            <a:endParaRPr lang="zh-TW" altLang="en-US" dirty="0">
              <a:ea typeface="標楷體" pitchFamily="65" charset="-120"/>
            </a:endParaRPr>
          </a:p>
          <a:p>
            <a:endParaRPr lang="en-US" altLang="zh-TW" dirty="0"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18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011863" y="5085144"/>
            <a:ext cx="1349856" cy="215444"/>
            <a:chOff x="6212415" y="2564904"/>
            <a:chExt cx="1349856" cy="215444"/>
          </a:xfrm>
        </p:grpSpPr>
        <p:pic>
          <p:nvPicPr>
            <p:cNvPr id="10" name="圖片 9" descr="http://ocw.aca.ntu.edu.tw/ntu-ocw/files/copyright-img/CC_by-nc-nd_2.5_tw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2415" y="260881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572415" y="2564904"/>
              <a:ext cx="98985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zh-TW" altLang="zh-TW" sz="800" dirty="0" smtClean="0"/>
                <a:t>小</a:t>
              </a:r>
              <a:r>
                <a:rPr lang="zh-TW" altLang="zh-TW" sz="800" dirty="0"/>
                <a:t>宗宗</a:t>
              </a: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011863" y="6188996"/>
            <a:ext cx="1493872" cy="215444"/>
            <a:chOff x="5444927" y="2564904"/>
            <a:chExt cx="1493872" cy="215444"/>
          </a:xfrm>
        </p:grpSpPr>
        <p:pic>
          <p:nvPicPr>
            <p:cNvPr id="16" name="圖片 15" descr="http://ocw.aca.ntu.edu.tw/ntu-ocw/files/copyright-img/Attribution-Noncommercial-Share%20Alike%202.5%20Taiwan-88x31.png">
              <a:hlinkClick r:id="rId8" tgtFrame="&quot;_blank&quot;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4927" y="2609218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804927" y="2564904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shihwy1</a:t>
              </a:r>
              <a:endParaRPr lang="zh-TW" altLang="zh-TW" sz="800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7643813" y="6178596"/>
            <a:ext cx="1421864" cy="215444"/>
            <a:chOff x="5300931" y="2564904"/>
            <a:chExt cx="1421864" cy="215444"/>
          </a:xfrm>
        </p:grpSpPr>
        <p:pic>
          <p:nvPicPr>
            <p:cNvPr id="19" name="圖片 18" descr="http://ocw.aca.ntu.edu.tw/ntu-ocw/files/copyright-img/CC_by-nc-nd_2.5_tw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0931" y="260881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矩形 8"/>
            <p:cNvSpPr/>
            <p:nvPr/>
          </p:nvSpPr>
          <p:spPr>
            <a:xfrm>
              <a:off x="5660931" y="2564904"/>
              <a:ext cx="106186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Ray </a:t>
              </a:r>
              <a:r>
                <a:rPr lang="en-US" altLang="zh-TW" sz="800" dirty="0"/>
                <a:t>Yu</a:t>
              </a:r>
              <a:endParaRPr lang="zh-TW" altLang="zh-TW" sz="800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2411760" y="4410373"/>
            <a:ext cx="1457862" cy="215444"/>
            <a:chOff x="2411760" y="4410373"/>
            <a:chExt cx="1457862" cy="215444"/>
          </a:xfrm>
        </p:grpSpPr>
        <p:pic>
          <p:nvPicPr>
            <p:cNvPr id="23" name="圖片 15" descr="描述: Attribution 2.5 Generic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4437112"/>
              <a:ext cx="419100" cy="147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文字方塊 13"/>
            <p:cNvSpPr txBox="1"/>
            <p:nvPr/>
          </p:nvSpPr>
          <p:spPr>
            <a:xfrm>
              <a:off x="2789502" y="4410373"/>
              <a:ext cx="1080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800" dirty="0"/>
                <a:t>Flickr  pearlbear78</a:t>
              </a:r>
              <a:endParaRPr lang="zh-TW" altLang="en-US" sz="800" dirty="0"/>
            </a:p>
          </p:txBody>
        </p:sp>
      </p:grp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615792" y="4221088"/>
            <a:ext cx="138747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群組 5"/>
          <p:cNvGrpSpPr/>
          <p:nvPr/>
        </p:nvGrpSpPr>
        <p:grpSpPr>
          <a:xfrm>
            <a:off x="7641121" y="5103357"/>
            <a:ext cx="1637888" cy="215444"/>
            <a:chOff x="5723831" y="2564904"/>
            <a:chExt cx="1637888" cy="215444"/>
          </a:xfrm>
        </p:grpSpPr>
        <p:pic>
          <p:nvPicPr>
            <p:cNvPr id="13" name="圖片 12" descr="http://ocw.aca.ntu.edu.tw/ntu-ocw/files/copyright-img/CC_by-nc-nd_2.5_tw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3831" y="260881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083831" y="2564904"/>
              <a:ext cx="127788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JimmyHsu</a:t>
              </a:r>
              <a:r>
                <a:rPr lang="en-US" altLang="zh-TW" sz="800" dirty="0" smtClean="0"/>
                <a:t> </a:t>
              </a:r>
              <a:r>
                <a:rPr lang="en-US" altLang="zh-TW" sz="800" dirty="0"/>
                <a:t>/ </a:t>
              </a:r>
              <a:r>
                <a:rPr lang="zh-TW" altLang="zh-TW" sz="800" dirty="0"/>
                <a:t>毛導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68344" y="4581128"/>
            <a:ext cx="1439863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5229200"/>
            <a:ext cx="13874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4077072"/>
            <a:ext cx="13874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404813"/>
            <a:ext cx="1801813" cy="6096000"/>
          </a:xfrm>
        </p:spPr>
        <p:txBody>
          <a:bodyPr/>
          <a:lstStyle/>
          <a:p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中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崎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是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桃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園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民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俗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糕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餅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櫥</a:t>
            </a:r>
            <a:br>
              <a:rPr lang="zh-TW" altLang="en-US" sz="360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>
                <a:latin typeface="標楷體" pitchFamily="65" charset="-120"/>
                <a:ea typeface="標楷體" pitchFamily="65" charset="-120"/>
              </a:rPr>
              <a:t>窗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025" y="0"/>
            <a:ext cx="6804025" cy="6858000"/>
          </a:xfrm>
        </p:spPr>
        <p:txBody>
          <a:bodyPr/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「中崎蛋糕本鋪」與常民生活及開彰聖王信仰關係密切。</a:t>
            </a:r>
          </a:p>
          <a:p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第一代江再盛先生 ，研發「蒸發蛋糕」，由雞蛋、麵粉、砂糖，加入秘方烘烤，一台尺見方，再切成五公分見方端正的塊狀；乳白的蓬鬆蛋糕灑上芝麻或肉鬆。 </a:t>
            </a:r>
          </a:p>
          <a:p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第二代由江貴霖兄弟共同研發「布丁蛋糕」、「蜂蜜蛋糕」與「蒸發蛋糕」成為「中崎」鎮店三寶。</a:t>
            </a:r>
          </a:p>
          <a:p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四大類產品：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歲時節慶、生命禮俗、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諸神佛誕、日常糕餅。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8" name="圖片 7" descr="F-icon_11.gif">
            <a:hlinkClick r:id="rId5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4939" y="4955404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圖片 11" descr="F-icon_11.gif">
            <a:hlinkClick r:id="rId5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18046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圖片 14" descr="F-icon_11.gif">
            <a:hlinkClick r:id="rId5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037398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文字方塊 4"/>
          <p:cNvSpPr txBox="1"/>
          <p:nvPr/>
        </p:nvSpPr>
        <p:spPr>
          <a:xfrm>
            <a:off x="7596188" y="5589240"/>
            <a:ext cx="142557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本頁三張作品</a:t>
            </a:r>
            <a:r>
              <a:rPr lang="zh-TW" altLang="en-US" sz="1050" kern="100" dirty="0">
                <a:latin typeface="標楷體" pitchFamily="65" charset="-120"/>
                <a:ea typeface="標楷體" pitchFamily="65" charset="-120"/>
                <a:cs typeface="Times New Roman"/>
              </a:rPr>
              <a:t>由中崎蛋糕授權使用，您如需利用本作品，請另行向權利人取得授權。</a:t>
            </a:r>
            <a:endParaRPr lang="zh-TW" altLang="zh-TW" sz="1050" kern="100" dirty="0"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endParaRPr lang="zh-TW" altLang="en-US" sz="105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27560" y="3202413"/>
            <a:ext cx="32385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477000"/>
          </a:xfrm>
        </p:spPr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zh-TW" altLang="en-US" dirty="0">
                <a:ea typeface="標楷體" pitchFamily="65" charset="-120"/>
              </a:rPr>
              <a:t>中國人是舉世公認最會吃的民族。</a:t>
            </a:r>
          </a:p>
          <a:p>
            <a:pPr marL="365125" indent="-365125">
              <a:lnSpc>
                <a:spcPct val="90000"/>
              </a:lnSpc>
            </a:pPr>
            <a:endParaRPr lang="zh-TW" altLang="en-US" dirty="0">
              <a:ea typeface="標楷體" pitchFamily="65" charset="-120"/>
            </a:endParaRPr>
          </a:p>
          <a:p>
            <a:pPr marL="365125" indent="-365125">
              <a:lnSpc>
                <a:spcPct val="90000"/>
              </a:lnSpc>
            </a:pPr>
            <a:r>
              <a:rPr lang="zh-TW" altLang="en-US" dirty="0">
                <a:ea typeface="標楷體" pitchFamily="65" charset="-120"/>
              </a:rPr>
              <a:t>吃之為道，是屬實用外的形上思考，是對飲食自覺、經營（飲食藝術化）的結果。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一、材料選擇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二、刀法運用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三、五味調和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四、火候拿捏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五、烹飪規劃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六、吃法講究</a:t>
            </a:r>
          </a:p>
          <a:p>
            <a:pPr marL="365125" indent="-365125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七、健康要求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前</a:t>
            </a:r>
            <a:br>
              <a:rPr lang="zh-TW" altLang="en-US">
                <a:ea typeface="標楷體" pitchFamily="65" charset="-120"/>
              </a:rPr>
            </a:br>
            <a:r>
              <a:rPr lang="zh-TW" altLang="en-US">
                <a:ea typeface="標楷體" pitchFamily="65" charset="-120"/>
              </a:rPr>
              <a:t>言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484168" y="5157192"/>
            <a:ext cx="324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400" b="1" kern="100" dirty="0"/>
              <a:t>本作品由</a:t>
            </a:r>
            <a:r>
              <a:rPr lang="zh-TW" altLang="zh-TW" sz="1400" b="1" kern="100" dirty="0" smtClean="0"/>
              <a:t>「</a:t>
            </a:r>
            <a:r>
              <a:rPr lang="zh-TW" altLang="en-US" sz="1400" b="1" kern="100" dirty="0"/>
              <a:t>庫立馬</a:t>
            </a:r>
            <a:r>
              <a:rPr lang="zh-TW" altLang="zh-TW" sz="1400" b="1" kern="100" dirty="0" smtClean="0"/>
              <a:t>」</a:t>
            </a:r>
            <a:r>
              <a:rPr lang="zh-TW" altLang="zh-TW" sz="1400" b="1" kern="100" dirty="0"/>
              <a:t>授權，您如需利用本作品，請另向權利人取得授權</a:t>
            </a:r>
            <a:r>
              <a:rPr lang="zh-TW" altLang="zh-TW" sz="1400" b="1" kern="100" dirty="0" smtClean="0"/>
              <a:t>。</a:t>
            </a:r>
            <a:endParaRPr lang="zh-TW" altLang="zh-TW" sz="1400" b="1" kern="100" dirty="0">
              <a:latin typeface="Calibri"/>
              <a:cs typeface="Times New Roman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484168" y="3202834"/>
            <a:ext cx="3248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kern="100" dirty="0" smtClean="0">
                <a:latin typeface="Calibri"/>
                <a:cs typeface="Times New Roman"/>
              </a:rPr>
              <a:t>代表人物： 阿基師</a:t>
            </a:r>
            <a:endParaRPr lang="zh-TW" altLang="zh-TW" sz="1400" b="1" kern="100" dirty="0">
              <a:latin typeface="Calibri"/>
              <a:cs typeface="Times New Roman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55752" y="231464"/>
            <a:ext cx="138747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台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灣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素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食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8913"/>
            <a:ext cx="6450013" cy="6408737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素食受中國文化影響，</a:t>
            </a:r>
          </a:p>
          <a:p>
            <a:pPr>
              <a:buFont typeface="Wingdings" pitchFamily="2" charset="2"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五世紀已形成。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素食人口的增加（或宗教或生理或環保等因素）消費市場的需要，給予業者寬廣的發展空間。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加之以消費意識，造成雙方的激盪與講究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素食者的高品味，經營者的精益求精，終於締造了台灣素食大觀 。</a:t>
            </a:r>
          </a:p>
          <a:p>
            <a:endParaRPr lang="zh-TW" altLang="en-US" sz="1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白玉龍卷即為箇中翹楚。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20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11188" y="1830349"/>
            <a:ext cx="1565880" cy="215444"/>
            <a:chOff x="5741550" y="3290501"/>
            <a:chExt cx="1565880" cy="215444"/>
          </a:xfrm>
        </p:grpSpPr>
        <p:pic>
          <p:nvPicPr>
            <p:cNvPr id="8" name="圖片 7" descr="http://ocw.aca.ntu.edu.tw/ntu-ocw/files/copyright-img/Attribution-Noncommercial-Share%20Alike%202.5%20Taiwan-88x31.png">
              <a:hlinkClick r:id="rId3" tgtFrame="&quot;_blank&quot;"/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1550" y="3334815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101550" y="3290501"/>
              <a:ext cx="120588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Sandra </a:t>
              </a:r>
              <a:r>
                <a:rPr lang="en-US" altLang="zh-TW" sz="800" dirty="0"/>
                <a:t>Mora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308850" y="1581099"/>
            <a:ext cx="1421864" cy="215444"/>
            <a:chOff x="6732280" y="3321277"/>
            <a:chExt cx="1421864" cy="215444"/>
          </a:xfrm>
        </p:grpSpPr>
        <p:pic>
          <p:nvPicPr>
            <p:cNvPr id="11" name="圖片 10" descr="http://ocw.aca.ntu.edu.tw/ntu-ocw/files/copyright-img/CC-Share%20Alike%203.0-88x31.png">
              <a:hlinkClick r:id="rId5" tgtFrame="&quot;_blank&quot;"/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80" y="3365190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7092280" y="3321277"/>
              <a:ext cx="106186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 </a:t>
              </a:r>
              <a:r>
                <a:rPr lang="en-US" altLang="zh-TW" sz="800" dirty="0" err="1" smtClean="0"/>
                <a:t>Yawen.L</a:t>
              </a:r>
              <a:endParaRPr lang="zh-TW" altLang="zh-TW" sz="800" dirty="0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611188" y="6469911"/>
            <a:ext cx="1493872" cy="215444"/>
            <a:chOff x="5364128" y="3321277"/>
            <a:chExt cx="1493872" cy="215444"/>
          </a:xfrm>
        </p:grpSpPr>
        <p:pic>
          <p:nvPicPr>
            <p:cNvPr id="14" name="圖片 13" descr="http://ocw.aca.ntu.edu.tw/ntu-ocw/files/copyright-img/CC-Share%20Alike%203.0-88x31.png">
              <a:hlinkClick r:id="rId5" tgtFrame="&quot;_blank&quot;"/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28" y="3365190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724128" y="3321277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Kiwi </a:t>
              </a:r>
              <a:r>
                <a:rPr lang="en-US" altLang="zh-TW" sz="800" dirty="0"/>
                <a:t>He</a:t>
              </a:r>
              <a:endParaRPr lang="zh-TW" altLang="zh-TW" sz="800" dirty="0"/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1560" y="453304"/>
            <a:ext cx="1698625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1560" y="5248656"/>
            <a:ext cx="1676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結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論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60350"/>
            <a:ext cx="6378575" cy="6408738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小吃與民俗關係密切，如甘蔗，不只食用，婚嫁則意甜蜜與多子多孫，劈甘蔗則為民俗遊戲。</a:t>
            </a:r>
          </a:p>
          <a:p>
            <a:pPr>
              <a:buFont typeface="Wingdings" pitchFamily="2" charset="2"/>
              <a:buNone/>
            </a:pPr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長久以來，因「吃」經驗的累積而孕育奧妙的「吃道」，不僅是中國人平常生活依據，也是中國文化的標幟 。</a:t>
            </a:r>
          </a:p>
          <a:p>
            <a:endParaRPr lang="zh-TW" altLang="en-US" sz="10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台灣各類民俗小吃應有盡有，建議多接觸品嚐，當可充實生活情趣，增益鄉土情懷。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779911" y="18864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版權聲明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3168313"/>
              </p:ext>
            </p:extLst>
          </p:nvPr>
        </p:nvGraphicFramePr>
        <p:xfrm>
          <a:off x="827584" y="908720"/>
          <a:ext cx="7812000" cy="513248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644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作者</a:t>
                      </a:r>
                      <a:r>
                        <a:rPr lang="en-US" sz="1100" kern="100" dirty="0">
                          <a:effectLst/>
                        </a:rPr>
                        <a:t>/</a:t>
                      </a:r>
                      <a:r>
                        <a:rPr lang="zh-TW" sz="1100" kern="100" dirty="0">
                          <a:effectLst/>
                        </a:rPr>
                        <a:t>來源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18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1</a:t>
                      </a:r>
                      <a:r>
                        <a:rPr lang="en-US" altLang="zh-TW" sz="1100" kern="100" dirty="0" smtClean="0">
                          <a:effectLst/>
                        </a:rPr>
                        <a:t>-28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本作品轉載自</a:t>
                      </a:r>
                      <a:r>
                        <a:rPr lang="en-US" sz="800" kern="100">
                          <a:effectLst/>
                        </a:rPr>
                        <a:t>Microsoft Office 2007</a:t>
                      </a:r>
                      <a:r>
                        <a:rPr lang="zh-TW" sz="800" kern="100">
                          <a:effectLst/>
                        </a:rPr>
                        <a:t>多媒體藝廊，依據</a:t>
                      </a:r>
                      <a:r>
                        <a:rPr lang="en-US" sz="800" u="sng" kern="100">
                          <a:effectLst/>
                          <a:hlinkClick r:id="rId2"/>
                        </a:rPr>
                        <a:t>Microsoft服務合約</a:t>
                      </a:r>
                      <a:r>
                        <a:rPr lang="zh-TW" sz="800" kern="100">
                          <a:effectLst/>
                        </a:rPr>
                        <a:t>及著作權法第</a:t>
                      </a:r>
                      <a:r>
                        <a:rPr lang="en-US" sz="800" kern="100">
                          <a:effectLst/>
                        </a:rPr>
                        <a:t>46</a:t>
                      </a:r>
                      <a:r>
                        <a:rPr lang="zh-TW" sz="800" kern="100">
                          <a:effectLst/>
                        </a:rPr>
                        <a:t>、</a:t>
                      </a:r>
                      <a:r>
                        <a:rPr lang="en-US" sz="800" kern="100">
                          <a:effectLst/>
                        </a:rPr>
                        <a:t>52</a:t>
                      </a:r>
                      <a:r>
                        <a:rPr lang="zh-TW" sz="800" kern="100">
                          <a:effectLst/>
                        </a:rPr>
                        <a:t>、</a:t>
                      </a:r>
                      <a:r>
                        <a:rPr lang="en-US" sz="800" kern="100">
                          <a:effectLst/>
                        </a:rPr>
                        <a:t>65</a:t>
                      </a:r>
                      <a:r>
                        <a:rPr lang="zh-TW" sz="800" kern="100">
                          <a:effectLst/>
                        </a:rPr>
                        <a:t>條合理使用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97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zh-TW" sz="800" kern="100" dirty="0" smtClean="0"/>
                        <a:t>本作品由「</a:t>
                      </a:r>
                      <a:r>
                        <a:rPr lang="zh-TW" altLang="en-US" sz="800" kern="100" dirty="0" smtClean="0"/>
                        <a:t>鉅亨網</a:t>
                      </a:r>
                      <a:r>
                        <a:rPr lang="zh-TW" altLang="zh-TW" sz="800" kern="100" dirty="0" smtClean="0"/>
                        <a:t>」授權，您如需利用本作品，請另向權利人取得授權。</a:t>
                      </a:r>
                      <a:endParaRPr lang="zh-TW" altLang="zh-TW" sz="800" kern="100" dirty="0"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5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Prince Roy</a:t>
                      </a:r>
                      <a:r>
                        <a:rPr lang="zh-TW" sz="800" kern="100">
                          <a:effectLst/>
                        </a:rPr>
                        <a:t>。本作品轉載自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http://www.flickr.com/photos/princeroy/1013203368/sizes/o/in/photostream/</a:t>
                      </a:r>
                      <a:r>
                        <a:rPr lang="en-US" sz="800" u="sng" kern="100">
                          <a:effectLst/>
                        </a:rPr>
                        <a:t> 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4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5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Wiki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LONGS</a:t>
                      </a:r>
                      <a:r>
                        <a:rPr lang="zh-TW" sz="800" kern="100">
                          <a:effectLst/>
                        </a:rPr>
                        <a:t>。本作品轉載自 </a:t>
                      </a:r>
                      <a:r>
                        <a:rPr lang="en-US" sz="700" u="sng" kern="100">
                          <a:effectLst/>
                          <a:hlinkClick r:id="rId5"/>
                        </a:rPr>
                        <a:t>http://commons.wikimedia.org/wiki/File:HK_food_Kennedy_Town_New_Chinese_Rest_BBQ_Mix.jpg</a:t>
                      </a:r>
                      <a:r>
                        <a:rPr lang="en-US" sz="800" u="sng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6"/>
                        </a:rPr>
                        <a:t>創用CC「姓名標示」3.0版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22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avlxyz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7"/>
                        </a:rPr>
                        <a:t>http://www.flickr.com/photos/avlxyz/3881397682/sizes/l/in/photostream/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8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5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 err="1">
                          <a:effectLst/>
                        </a:rPr>
                        <a:t>ceciliohsieh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9"/>
                        </a:rPr>
                        <a:t>http://www.flickr.com/photos/cecilio_hsieh/4866422886/sizes/l/in/photostream/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2012/03/01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8"/>
                        </a:rPr>
                        <a:t>創用CC「姓名標示-相同方式分享」2.0版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2072" name="Picture 77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4637" y="1797480"/>
            <a:ext cx="2571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圖片 4" descr="描述: Attribution 2.5 Generic">
            <a:hlinkClick r:id="rId4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25" y="330216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圖片 16385" descr="描述: Attribution 2.5 Generic">
            <a:hlinkClick r:id="rId6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24" y="400868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圖片 16388" descr="描述: http://ocw.aca.ntu.edu.tw/ntu-ocw/files/copyright-img/CC-Share%20Alike%203.0-88x31.png">
            <a:hlinkClick r:id="rId8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7489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圖片 16389" descr="描述: http://ocw.aca.ntu.edu.tw/ntu-ocw/files/copyright-img/CC-Share%20Alike%203.0-88x31.png">
            <a:hlinkClick r:id="rId8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25" y="545572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圖片 18" descr="描述: http://ocw.aca.ntu.edu.tw/ntu-ocw/files/copyright-img/24px-use_get_only.gif">
            <a:hlinkClick r:id="rId10"/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4637" y="2555339"/>
            <a:ext cx="228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475656" y="1700808"/>
            <a:ext cx="7540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75656" y="2348880"/>
            <a:ext cx="8302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1547664" y="3284984"/>
            <a:ext cx="5556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619672" y="400506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619672" y="472514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1619672" y="544522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38872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9763249"/>
              </p:ext>
            </p:extLst>
          </p:nvPr>
        </p:nvGraphicFramePr>
        <p:xfrm>
          <a:off x="828000" y="404664"/>
          <a:ext cx="7812000" cy="57606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506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作者</a:t>
                      </a:r>
                      <a:r>
                        <a:rPr lang="en-US" sz="1100" kern="100" dirty="0">
                          <a:effectLst/>
                        </a:rPr>
                        <a:t>/</a:t>
                      </a:r>
                      <a:r>
                        <a:rPr lang="zh-TW" sz="1100" kern="100" dirty="0">
                          <a:effectLst/>
                        </a:rPr>
                        <a:t>來源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6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本作品由玉珍齋授權使用，您如需利用本作品，請另行向權利人取得授權。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本作品由玉珍齋授權使用，您如需利用本作品，請另行向權利人取得授權。</a:t>
                      </a:r>
                      <a:endParaRPr lang="zh-TW" altLang="zh-TW" sz="11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6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本作品由玉珍齋授權使用，您如需利用本作品，請另行向權利人取得授權。</a:t>
                      </a:r>
                      <a:endParaRPr lang="zh-TW" altLang="zh-TW" sz="11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本作品由玉珍齋授權使用，您如需利用本作品，請另行向權利人取得授權。</a:t>
                      </a:r>
                      <a:endParaRPr lang="zh-TW" altLang="zh-TW" sz="11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yoyo31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2"/>
                        </a:rPr>
                        <a:t>http://www.flickr.com/photos/yoyo31/5583970919/sizes/l/in/photostream/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robinidv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4"/>
                        </a:rPr>
                        <a:t>http://www.flickr.com/photos/robinidv/5150904155/sizes/l/in/photostream/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5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6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bangdoll@flickr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6"/>
                        </a:rPr>
                        <a:t>http://www.flickr.com/photos/bangdoll/6684439435/sizes/o/in/photostream/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7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88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 err="1">
                          <a:effectLst/>
                        </a:rPr>
                        <a:t>kawanet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8"/>
                        </a:rPr>
                        <a:t>http://www.flickr.com/photos/u-suke/2416621562/sizes/o/in/photostream/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2012/03/01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9"/>
                        </a:rPr>
                        <a:t>創用CC「姓名標示」2.0版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3079" name="圖片 16400" descr="描述: http://ocw.aca.ntu.edu.tw/ntu-ocw/files/copyright-img/CC_by-nc-nd_2.5_tw.png">
            <a:hlinkClick r:id="rId3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8904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圖片 32" descr="描述: http://ocw.aca.ntu.edu.tw/ntu-ocw/files/copyright-img/Attribution-Noncommercial-Share%20Alike%202.5%20Taiwan-88x31.png">
            <a:hlinkClick r:id="rId5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0912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圖片 16404" descr="描述: http://ocw.aca.ntu.edu.tw/ntu-ocw/files/copyright-img/CC-Share%20Alike%203.0-88x31.png">
            <a:hlinkClick r:id="rId7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5719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圖片 16405" descr="描述: Attribution 2.5 Generic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3325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圖片 19" descr="F-icon_11.gif">
            <a:hlinkClick r:id="rId15"/>
          </p:cNvPr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240" y="1760274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圖片 20" descr="F-icon_11.gif">
            <a:hlinkClick r:id="rId15"/>
          </p:cNvPr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240" y="2397095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圖片 21" descr="F-icon_11.gif">
            <a:hlinkClick r:id="rId15"/>
          </p:cNvPr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9240" y="3058412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圖片 22" descr="F-icon_11.gif">
            <a:hlinkClick r:id="rId15"/>
          </p:cNvPr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0670" y="1081945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1619672" y="980728"/>
            <a:ext cx="55562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619672" y="1628800"/>
            <a:ext cx="5556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619672" y="2348880"/>
            <a:ext cx="55562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1619672" y="2996952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1619672" y="3717032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547664" y="4365104"/>
            <a:ext cx="693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619672" y="5085184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547664" y="5661248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24437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24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322233"/>
              </p:ext>
            </p:extLst>
          </p:nvPr>
        </p:nvGraphicFramePr>
        <p:xfrm>
          <a:off x="828000" y="332655"/>
          <a:ext cx="7812000" cy="58326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458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作者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來源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33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clsung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2"/>
                        </a:rPr>
                        <a:t>http://www.flickr.com/photos/clsung/4236312450/sizes/l/in/photostream/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</a:t>
                      </a:r>
                      <a:r>
                        <a:rPr lang="zh-TW" sz="800" kern="100" dirty="0" smtClean="0">
                          <a:effectLst/>
                        </a:rPr>
                        <a:t>：</a:t>
                      </a:r>
                      <a:r>
                        <a:rPr lang="en-US" sz="800" kern="100" dirty="0" smtClean="0">
                          <a:effectLst/>
                        </a:rPr>
                        <a:t>are you </a:t>
                      </a:r>
                      <a:r>
                        <a:rPr lang="en-US" sz="800" kern="100" dirty="0" err="1" smtClean="0">
                          <a:effectLst/>
                        </a:rPr>
                        <a:t>gonna</a:t>
                      </a:r>
                      <a:r>
                        <a:rPr lang="en-US" sz="800" kern="100" dirty="0" smtClean="0">
                          <a:effectLst/>
                        </a:rPr>
                        <a:t> eat that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  <a:r>
                        <a:rPr lang="zh-TW" sz="800" kern="100" dirty="0">
                          <a:effectLst/>
                        </a:rPr>
                        <a:t>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hlinkClick r:id="rId4"/>
                        </a:rPr>
                        <a:t>http://www.flickr.com/photos/andreelau/209690374/sizes/s/in/photostream/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5"/>
                        </a:rPr>
                        <a:t>創用CC「姓名標示-非商業性-禁止改作」2.0版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vixyao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6"/>
                        </a:rPr>
                        <a:t>http://www.flickr.com/photos/vixyao/2222837208/sizes/l/in/photostream/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7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minghong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8"/>
                        </a:rPr>
                        <a:t>http://www.flickr.com/photos/minghong/334010021/sizes/l/in/photostream/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7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33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chwangchaos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9"/>
                        </a:rPr>
                        <a:t>http://www.flickr.com/photos/chwangchaos/3033808089/sizes/l/in/photostream/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33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Yu's story......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0"/>
                        </a:rPr>
                        <a:t>http://www.flickr.com/photos/cgwcool/5124860763/sizes/l/in/photostream/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33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NWharry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1"/>
                        </a:rPr>
                        <a:t>http://www.flickr.com/photos/nightwing_26/6065279535/sizes/l/in/photostream/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2012/03/01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2"/>
                        </a:rPr>
                        <a:t>創用CC「姓名標示-禁止改作」2.0版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Nelson Chou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3"/>
                        </a:rPr>
                        <a:t>http://www.flickr.com/photos/nelsonchou/4007729531/sizes/l/in/photostream/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5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71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Johnson Wang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4"/>
                        </a:rPr>
                        <a:t>http://www.flickr.com/photos/johnsonwang/5702289932/sizes/l/in/photostream/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5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 err="1">
                          <a:effectLst/>
                        </a:rPr>
                        <a:t>vixyao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6"/>
                        </a:rPr>
                        <a:t>http://www.flickr.com/photos/vixyao/2313661401/sizes/l/in/photostream/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7"/>
                        </a:rPr>
                        <a:t>創用CC「姓名標示-相同方式分享」2.0版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4135" name="圖片 16407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0722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33" name="圖片 34" descr="描述: http://ocw.aca.ntu.edu.tw/ntu-ocw/files/copyright-img/CC_by-nc-nd_2.5_tw.png">
            <a:hlinkClick r:id="rId5"/>
          </p:cNvPr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462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31" name="圖片 61" descr="描述: http://ocw.aca.ntu.edu.tw/ntu-ocw/files/copyright-img/CC-Share%20Alike%203.0-88x31.png">
            <a:hlinkClick r:id="rId7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6233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圖片 16411" descr="描述: http://ocw.aca.ntu.edu.tw/ntu-ocw/files/copyright-img/CC-Share%20Alike%203.0-88x31.png">
            <a:hlinkClick r:id="rId7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6064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圖片 16413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9695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圖片 16415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100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圖片 63" descr="描述: http://ocw.aca.ntu.edu.tw/ntu-ocw/files/copyright-img/CC_by-nd_2.5_tw.png">
            <a:hlinkClick r:id="rId12"/>
          </p:cNvPr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7707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圖片 16417" descr="描述: http://ocw.aca.ntu.edu.tw/ntu-ocw/files/copyright-img/CC_by-nc-nd_2.5_tw.png">
            <a:hlinkClick r:id="rId5"/>
          </p:cNvPr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8112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圖片 16419" descr="描述: http://ocw.aca.ntu.edu.tw/ntu-ocw/files/copyright-img/Attribution-Noncommercial-Share%20Alike%202.5%20Taiwan-88x31.png">
            <a:hlinkClick r:id="rId15"/>
          </p:cNvPr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369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圖片 16421" descr="描述: http://ocw.aca.ntu.edu.tw/ntu-ocw/files/copyright-img/CC-Share%20Alike%203.0-88x31.png">
            <a:hlinkClick r:id="rId7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5976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547664" y="836712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691680" y="1412776"/>
            <a:ext cx="2968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1547664" y="1916832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1547664" y="2420888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1547664" y="292494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1547664" y="3501008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1547664" y="400506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0" cstate="email"/>
          <a:srcRect/>
          <a:stretch>
            <a:fillRect/>
          </a:stretch>
        </p:blipFill>
        <p:spPr bwMode="auto">
          <a:xfrm>
            <a:off x="1547664" y="4509120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1547664" y="5085184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32" cstate="email"/>
          <a:srcRect/>
          <a:stretch>
            <a:fillRect/>
          </a:stretch>
        </p:blipFill>
        <p:spPr bwMode="auto">
          <a:xfrm>
            <a:off x="1619672" y="5661248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28664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490889"/>
              </p:ext>
            </p:extLst>
          </p:nvPr>
        </p:nvGraphicFramePr>
        <p:xfrm>
          <a:off x="828000" y="332658"/>
          <a:ext cx="7812000" cy="583264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558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作者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來源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2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，作者：小宗宗。本文轉載自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2"/>
                        </a:rPr>
                        <a:t>http://www.flickr.com/photos/soujirou/2457105170/sizes/o/in/photostream/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2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，作者：愛貓成癡的老實人。本文轉載自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4"/>
                        </a:rPr>
                        <a:t>http://www.flickr.com/photos/frankyguo/4717203827/sizes/l/in/photostream/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3"/>
                        </a:rPr>
                        <a:t>創用CC「姓名標示-非商業性-禁止改作」2.0版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50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Matt's Life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5"/>
                        </a:rPr>
                        <a:t>http://www.flickr.com/photos/mattchang/105881451/sizes/l/in/photostream/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6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818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bangdoll@flickr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7"/>
                        </a:rPr>
                        <a:t>http://www.flickr.com/photos/bangdoll/1991176442/sizes/l/in/photostream/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8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50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Formosa Wandering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9"/>
                        </a:rPr>
                        <a:t>http://www.flickr.com/photos/polanyi/3030378287/sizes/o/in/photostream/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0"/>
                        </a:rPr>
                        <a:t>創用CC「姓名標示-非商業性」2.0版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50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</a:t>
                      </a:r>
                      <a:r>
                        <a:rPr lang="zh-TW" sz="800" kern="100" dirty="0" smtClean="0">
                          <a:effectLst/>
                        </a:rPr>
                        <a:t>：</a:t>
                      </a:r>
                      <a:r>
                        <a:rPr lang="en-US" sz="800" kern="100" dirty="0" err="1" smtClean="0">
                          <a:effectLst/>
                        </a:rPr>
                        <a:t>Chitaka</a:t>
                      </a:r>
                      <a:r>
                        <a:rPr lang="en-US" sz="800" kern="100" dirty="0" smtClean="0">
                          <a:effectLst/>
                        </a:rPr>
                        <a:t> Chou 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  <a:r>
                        <a:rPr lang="zh-TW" sz="800" kern="100" dirty="0">
                          <a:effectLst/>
                        </a:rPr>
                        <a:t>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dirty="0" smtClean="0">
                          <a:hlinkClick r:id="rId11"/>
                        </a:rPr>
                        <a:t>http://www.flickr.com/photos/chitaka/3716990216/</a:t>
                      </a:r>
                      <a:r>
                        <a:rPr lang="zh-TW" altLang="en-US" sz="800" dirty="0" smtClean="0"/>
                        <a:t>，</a:t>
                      </a:r>
                      <a:r>
                        <a:rPr lang="zh-TW" sz="800" kern="100" dirty="0" smtClean="0">
                          <a:effectLst/>
                        </a:rPr>
                        <a:t>瀏覽</a:t>
                      </a:r>
                      <a:r>
                        <a:rPr lang="zh-TW" sz="800" kern="100" dirty="0">
                          <a:effectLst/>
                        </a:rPr>
                        <a:t>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</a:t>
                      </a:r>
                      <a:r>
                        <a:rPr lang="zh-TW" sz="800" kern="100" dirty="0" smtClean="0">
                          <a:effectLst/>
                        </a:rPr>
                        <a:t>採取</a:t>
                      </a:r>
                      <a:r>
                        <a:rPr lang="en-US" altLang="zh-TW" sz="800" u="sng" kern="100" dirty="0" smtClean="0">
                          <a:effectLst/>
                          <a:hlinkClick r:id="rId3"/>
                        </a:rPr>
                        <a:t>創用CC「姓名標示-非商業性-禁止改作」2.0</a:t>
                      </a:r>
                      <a:r>
                        <a:rPr lang="zh-TW" sz="800" kern="100" dirty="0" smtClean="0">
                          <a:effectLst/>
                        </a:rPr>
                        <a:t>授權</a:t>
                      </a:r>
                      <a:r>
                        <a:rPr lang="zh-TW" sz="800" kern="100" dirty="0">
                          <a:effectLst/>
                        </a:rPr>
                        <a:t>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2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vixyao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2"/>
                        </a:rPr>
                        <a:t>http://www.flickr.com/photos/vixyao/3126711507/sizes/l/in/photostream/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3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2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Richard, enjoy my life!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4"/>
                        </a:rPr>
                        <a:t>http://www.flickr.com/photos/ladyous/6191059103/sizes/l/in/photostream/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13"/>
                        </a:rPr>
                        <a:t>創用CC「姓名標示-相同方式分享」2.0版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5135" name="圖片 16423" descr="描述: http://ocw.aca.ntu.edu.tw/ntu-ocw/files/copyright-img/CC_by-nc-nd_2.5_tw.png">
            <a:hlinkClick r:id="rId3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5273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圖片 16425" descr="描述: http://ocw.aca.ntu.edu.tw/ntu-ocw/files/copyright-img/CC_by-nc-nd_2.5_tw.png">
            <a:hlinkClick r:id="rId3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8164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圖片 16427" descr="描述: Attribution 2.5 Generic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4888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圖片 16429" descr="描述: http://ocw.aca.ntu.edu.tw/ntu-ocw/files/copyright-img/Attribution-Noncommercial-Share%20Alike%202.5%20Taiwan-88x31.png">
            <a:hlinkClick r:id="rId8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6896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圖片 16431" descr="描述: http://ocw.aca.ntu.edu.tw/ntu-ocw/files/copyright-img/CC_by-nc_2.5_tw.png">
            <a:hlinkClick r:id="rId10"/>
          </p:cNvPr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8904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圖片 16437" descr="描述: http://ocw.aca.ntu.edu.tw/ntu-ocw/files/copyright-img/CC-Share%20Alike%203.0-88x31.png">
            <a:hlinkClick r:id="rId13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8518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圖片 16435" descr="描述: http://ocw.aca.ntu.edu.tw/ntu-ocw/files/copyright-img/CC-Share%20Alike%203.0-88x31.png">
            <a:hlinkClick r:id="rId13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8775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圖片 16425" descr="描述: http://ocw.aca.ntu.edu.tw/ntu-ocw/files/copyright-img/CC_by-nc-nd_2.5_tw.png">
            <a:hlinkClick r:id="rId3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37111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CFBFDF3-01FE-4D2B-9277-37FD15D6561B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1619672" y="1052736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691680" y="1628800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691680" y="2276872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691680" y="2996952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1619672" y="3717032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1691680" y="4365104"/>
            <a:ext cx="3349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1619672" y="5085184"/>
            <a:ext cx="6254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1619672" y="5589240"/>
            <a:ext cx="6254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315574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603151"/>
              </p:ext>
            </p:extLst>
          </p:nvPr>
        </p:nvGraphicFramePr>
        <p:xfrm>
          <a:off x="828000" y="548682"/>
          <a:ext cx="7812000" cy="56886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545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作者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來源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1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sanbeiji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2"/>
                        </a:rPr>
                        <a:t>http://www.flickr.com/photos/sanbeiji/3440391020/sizes/l/in/photostream/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3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hibisaisai1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4"/>
                        </a:rPr>
                        <a:t>http://www.flickr.com/photos/sumi1/3500713224/sizes/l/in/photostream/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5"/>
                        </a:rPr>
                        <a:t>創用CC「姓名標示」2.0版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3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13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hjw223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6"/>
                        </a:rPr>
                        <a:t>http://www.flickr.com/photos/hjw223/510914926/sizes/l/in/photostream/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7"/>
                        </a:rPr>
                        <a:t>創用CC「姓名標示-非商業性」2.0版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1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*</a:t>
                      </a:r>
                      <a:r>
                        <a:rPr lang="zh-TW" sz="800" kern="100">
                          <a:effectLst/>
                        </a:rPr>
                        <a:t>嘟嘟嘟</a:t>
                      </a:r>
                      <a:r>
                        <a:rPr lang="en-US" sz="800" kern="100">
                          <a:effectLst/>
                        </a:rPr>
                        <a:t>*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8"/>
                        </a:rPr>
                        <a:t>http://www.flickr.com/photos/enixii/256177842/sizes/l/in/photostream/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98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14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Chevy Li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9"/>
                        </a:rPr>
                        <a:t>http://www.flickr.com/photos/chevyli/3615938571/sizes/z/in/photostream/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0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3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15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</a:t>
                      </a:r>
                      <a:r>
                        <a:rPr lang="zh-TW" sz="800" kern="100" dirty="0" smtClean="0">
                          <a:effectLst/>
                        </a:rPr>
                        <a:t>：</a:t>
                      </a:r>
                      <a:r>
                        <a:rPr lang="en-US" altLang="zh-TW" sz="800" b="1" dirty="0" err="1" smtClean="0"/>
                        <a:t>pupilinblow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  <a:r>
                        <a:rPr lang="zh-TW" sz="800" kern="100" dirty="0">
                          <a:effectLst/>
                        </a:rPr>
                        <a:t>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1"/>
                        </a:rPr>
                        <a:t>http://www.flickr.com/photos/maintenancepic/3621728257/sizes/o/in/photostream/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12"/>
                        </a:rPr>
                        <a:t>創用CC「姓名標示-禁止改作」2.0版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1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15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sacofat 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3"/>
                        </a:rPr>
                        <a:t>http://www.flickr.com/photos/sacofat/2816505887/sizes/m/in/photostream/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14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1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15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lincha711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5"/>
                        </a:rPr>
                        <a:t>http://www.flickr.com/photos/lincha711/4283512477/sizes/o/in/photostream/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14"/>
                        </a:rPr>
                        <a:t>創用CC「姓名標示-非商業性-禁止改作」2.0版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6159" name="圖片 16439" descr="描述: http://ocw.aca.ntu.edu.tw/ntu-ocw/files/copyright-img/CC-Share%20Alike%203.0-88x31.png">
            <a:hlinkClick r:id="rId3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827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圖片 16441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1583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圖片 36" descr="描述: http://ocw.aca.ntu.edu.tw/ntu-ocw/files/copyright-img/CC_by-nc_2.5_tw.png">
            <a:hlinkClick r:id="rId7"/>
          </p:cNvPr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9289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圖片 16445" descr="描述: http://ocw.aca.ntu.edu.tw/ntu-ocw/files/copyright-img/CC-Share%20Alike%203.0-88x31.png">
            <a:hlinkClick r:id="rId3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4096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圖片 16401" descr="描述: http://ocw.aca.ntu.edu.tw/ntu-ocw/files/copyright-img/Attribution-Noncommercial-Share%20Alike%202.5%20Taiwan-88x31.png">
            <a:hlinkClick r:id="rId10"/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6104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圖片 5" descr="描述: http://ocw.aca.ntu.edu.tw/ntu-ocw/files/copyright-img/CC_by-nd_2.5_tw.png">
            <a:hlinkClick r:id="rId12"/>
          </p:cNvPr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8112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圖片 7" descr="描述: http://ocw.aca.ntu.edu.tw/ntu-ocw/files/copyright-img/CC_by-nc-nd_2.5_tw.png">
            <a:hlinkClick r:id="rId14"/>
          </p:cNvPr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5719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圖片 9" descr="描述: http://ocw.aca.ntu.edu.tw/ntu-ocw/files/copyright-img/CC_by-nc-nd_2.5_tw.png">
            <a:hlinkClick r:id="rId14"/>
          </p:cNvPr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80526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CFBFDF3-01FE-4D2B-9277-37FD15D6561B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547664" y="1268760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547664" y="1844824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1547664" y="2420888"/>
            <a:ext cx="69373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1547664" y="3068960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1547664" y="3717032"/>
            <a:ext cx="693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1547664" y="4509120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1547664" y="5157192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0" cstate="email"/>
          <a:srcRect/>
          <a:stretch>
            <a:fillRect/>
          </a:stretch>
        </p:blipFill>
        <p:spPr bwMode="auto">
          <a:xfrm>
            <a:off x="1547664" y="5733256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54883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461658"/>
              </p:ext>
            </p:extLst>
          </p:nvPr>
        </p:nvGraphicFramePr>
        <p:xfrm>
          <a:off x="828000" y="260650"/>
          <a:ext cx="7812000" cy="59766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511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授權條件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作者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來源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，作者：愛貓成癡的老實人。本文轉載自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3"/>
                        </a:rPr>
                        <a:t>http://www.flickr.com/photos/frankyguo/3409709120/sizes/o/in/photostream/</a:t>
                      </a:r>
                      <a:r>
                        <a:rPr lang="en-US" sz="800" kern="100">
                          <a:effectLst/>
                        </a:rPr>
                        <a:t> 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4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8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16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bangdoll@flickr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5"/>
                        </a:rPr>
                        <a:t>http://www.flickr.com/photos/bangdoll/3736593995/sizes/l/in/photostream/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6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94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YC Chung 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7"/>
                        </a:rPr>
                        <a:t>http://www.flickr.com/photos/ycchung/4913187504/sizes/l/in/photostream/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8"/>
                        </a:rPr>
                        <a:t>創用CC「姓名標示」2.0版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17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effectLst/>
                        </a:rPr>
                        <a:t>Flickr</a:t>
                      </a:r>
                      <a:r>
                        <a:rPr lang="zh-TW" sz="800" kern="100" dirty="0" smtClean="0">
                          <a:effectLst/>
                        </a:rPr>
                        <a:t>，作者：</a:t>
                      </a:r>
                      <a:r>
                        <a:rPr lang="zh-TW" altLang="en-US" sz="800" kern="100" dirty="0" smtClean="0">
                          <a:effectLst/>
                        </a:rPr>
                        <a:t>我是魚夫</a:t>
                      </a:r>
                      <a:r>
                        <a:rPr lang="zh-TW" sz="800" kern="100" dirty="0" smtClean="0">
                          <a:effectLst/>
                        </a:rPr>
                        <a:t>。本文轉載自</a:t>
                      </a:r>
                      <a:endParaRPr lang="zh-TW" sz="11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dirty="0" smtClean="0">
                          <a:hlinkClick r:id="rId9"/>
                        </a:rPr>
                        <a:t>http://www.flickr.com/photos/yufujamar/5334483479/sizes/s/in/photostream/</a:t>
                      </a:r>
                      <a:r>
                        <a:rPr lang="zh-TW" altLang="en-US" sz="800" dirty="0" smtClean="0"/>
                        <a:t>，</a:t>
                      </a:r>
                      <a:endParaRPr lang="en-US" altLang="zh-TW" sz="80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smtClean="0">
                          <a:effectLst/>
                        </a:rPr>
                        <a:t>瀏覽</a:t>
                      </a:r>
                      <a:r>
                        <a:rPr lang="zh-TW" sz="800" kern="100" dirty="0">
                          <a:effectLst/>
                        </a:rPr>
                        <a:t>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 smtClean="0">
                          <a:effectLst/>
                        </a:rPr>
                        <a:t>，</a:t>
                      </a:r>
                      <a:r>
                        <a:rPr lang="zh-TW" altLang="zh-TW" sz="800" kern="100" dirty="0" smtClean="0">
                          <a:effectLst/>
                        </a:rPr>
                        <a:t>本作品採取</a:t>
                      </a:r>
                      <a:r>
                        <a:rPr lang="en-US" altLang="zh-TW" sz="800" u="sng" kern="100" dirty="0" smtClean="0">
                          <a:effectLst/>
                          <a:hlinkClick r:id="rId6"/>
                        </a:rPr>
                        <a:t>創用CC「姓名標示-非商業性-相同方式分享」2.0版</a:t>
                      </a:r>
                      <a:r>
                        <a:rPr lang="zh-TW" altLang="zh-TW" sz="800" kern="100" dirty="0" smtClean="0">
                          <a:effectLst/>
                        </a:rPr>
                        <a:t>授權釋出。</a:t>
                      </a:r>
                      <a:endParaRPr lang="zh-TW" altLang="zh-TW" sz="1100" kern="100" dirty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，作者：小宗宗。本文轉載自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10"/>
                        </a:rPr>
                        <a:t>http://www.flickr.com/photos/soujirou/5430743673/sizes/l/in/photostream/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4"/>
                        </a:rPr>
                        <a:t>創用CC「姓名標示-非商業性-禁止改作」2.0版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 err="1">
                          <a:effectLst/>
                        </a:rPr>
                        <a:t>JimmyHsu</a:t>
                      </a:r>
                      <a:r>
                        <a:rPr lang="en-US" sz="800" kern="100" dirty="0">
                          <a:effectLst/>
                        </a:rPr>
                        <a:t> / </a:t>
                      </a:r>
                      <a:r>
                        <a:rPr lang="zh-TW" sz="800" kern="100" dirty="0">
                          <a:effectLst/>
                        </a:rPr>
                        <a:t>毛導。本文轉載自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1"/>
                        </a:rPr>
                        <a:t>http://www.flickr.com/photos/jimmyhsu_tw/3874151832/sizes/l/in/photostream/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4"/>
                        </a:rPr>
                        <a:t>創用CC「姓名標示-非商業性-禁止改作」2.0版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48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shihwy1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2"/>
                        </a:rPr>
                        <a:t>http://www.flickr.com/photos/shihwy1/3050454703/sizes/l/in/photostream/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6"/>
                        </a:rPr>
                        <a:t>創用CC「姓名標示-非商業性-相同方式分享」2.0版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Ray Yu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13"/>
                        </a:rPr>
                        <a:t>http://www.flickr.com/photos/rayyu/2399335383/sizes/l/in/photostream/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4"/>
                        </a:rPr>
                        <a:t>創用CC「姓名標示-非商業性-禁止改作」2.0版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511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18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00" dirty="0" smtClean="0">
                          <a:effectLst/>
                        </a:rPr>
                        <a:t>Flickr</a:t>
                      </a:r>
                      <a:r>
                        <a:rPr lang="zh-TW" altLang="zh-TW" sz="800" kern="100" dirty="0" smtClean="0">
                          <a:effectLst/>
                        </a:rPr>
                        <a:t>，作者：</a:t>
                      </a:r>
                      <a:r>
                        <a:rPr lang="en-US" altLang="zh-TW" sz="800" dirty="0" smtClean="0"/>
                        <a:t>pearlbear78</a:t>
                      </a:r>
                      <a:r>
                        <a:rPr lang="zh-TW" altLang="zh-TW" sz="800" kern="100" dirty="0" smtClean="0">
                          <a:effectLst/>
                        </a:rPr>
                        <a:t>。本文轉載自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800" dirty="0" smtClean="0">
                          <a:hlinkClick r:id="rId14"/>
                        </a:rPr>
                        <a:t>http://www.flickr.com/photos/pearlbear78/6066258791/sizes/l/in/photostream/</a:t>
                      </a:r>
                      <a:endParaRPr lang="en-US" altLang="zh-TW" sz="8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800" kern="100" dirty="0" smtClean="0">
                          <a:effectLst/>
                        </a:rPr>
                        <a:t>瀏覽日期</a:t>
                      </a:r>
                      <a:r>
                        <a:rPr lang="en-US" altLang="zh-TW" sz="800" kern="100" dirty="0" smtClean="0">
                          <a:effectLst/>
                        </a:rPr>
                        <a:t>2012/06/07</a:t>
                      </a:r>
                      <a:r>
                        <a:rPr lang="zh-TW" altLang="zh-TW" sz="800" kern="100" dirty="0" smtClean="0">
                          <a:effectLst/>
                        </a:rPr>
                        <a:t>，本作品採取</a:t>
                      </a:r>
                      <a:r>
                        <a:rPr lang="en-US" altLang="zh-TW" sz="800" u="sng" kern="100" dirty="0" smtClean="0">
                          <a:effectLst/>
                          <a:hlinkClick r:id="rId8"/>
                        </a:rPr>
                        <a:t>創用CC「姓名標示」2.0版</a:t>
                      </a:r>
                      <a:r>
                        <a:rPr lang="zh-TW" altLang="zh-TW" sz="800" kern="100" dirty="0" smtClean="0">
                          <a:effectLst/>
                        </a:rPr>
                        <a:t>授權釋出。</a:t>
                      </a:r>
                      <a:endParaRPr lang="zh-TW" altLang="zh-TW" sz="8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7184" name="圖片 16409" descr="描述: http://ocw.aca.ntu.edu.tw/ntu-ocw/files/copyright-img/CC_by-nc-nd_2.5_tw.png">
            <a:hlinkClick r:id="rId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31173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圖片 38" descr="描述: http://ocw.aca.ntu.edu.tw/ntu-ocw/files/copyright-img/Attribution-Noncommercial-Share%20Alike%202.5%20Taiwan-88x31.png">
            <a:hlinkClick r:id="rId6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1615" y="155257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圖片 15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393" y="227687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圖片 42" descr="描述: http://ocw.aca.ntu.edu.tw/ntu-ocw/files/copyright-img/CC_by-nc-nd_2.5_tw.png">
            <a:hlinkClick r:id="rId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393" y="34290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圖片 20" descr="描述: http://ocw.aca.ntu.edu.tw/ntu-ocw/files/copyright-img/CC_by-nc-nd_2.5_tw.png">
            <a:hlinkClick r:id="rId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393" y="395858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圖片 22" descr="描述: http://ocw.aca.ntu.edu.tw/ntu-ocw/files/copyright-img/Attribution-Noncommercial-Share%20Alike%202.5%20Taiwan-88x31.png">
            <a:hlinkClick r:id="rId6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393" y="465313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圖片 24" descr="描述: http://ocw.aca.ntu.edu.tw/ntu-ocw/files/copyright-img/CC_by-nc-nd_2.5_tw.png">
            <a:hlinkClick r:id="rId4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0120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圖片 15" descr="描述: Attribution 2.5 Generic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393" y="580615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CFBFDF3-01FE-4D2B-9277-37FD15D6561B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848872" y="5248187"/>
            <a:ext cx="125963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00" dirty="0" smtClean="0"/>
              <a:t>Flickr</a:t>
            </a:r>
            <a:endParaRPr lang="zh-TW" altLang="zh-TW" sz="800" dirty="0"/>
          </a:p>
        </p:txBody>
      </p:sp>
      <p:pic>
        <p:nvPicPr>
          <p:cNvPr id="28" name="圖片 22" descr="描述: http://ocw.aca.ntu.edu.tw/ntu-ocw/files/copyright-img/Attribution-Noncommercial-Share%20Alike%202.5%20Taiwan-88x31.png">
            <a:hlinkClick r:id="rId6"/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1615" y="280873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547664" y="836712"/>
            <a:ext cx="69373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1547664" y="1484784"/>
            <a:ext cx="693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1547664" y="2204864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691680" y="2708920"/>
            <a:ext cx="3730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619672" y="3284984"/>
            <a:ext cx="6254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619672" y="3933056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1547664" y="4581128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1547664" y="5229200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1547664" y="5733256"/>
            <a:ext cx="7016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30187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7756970"/>
              </p:ext>
            </p:extLst>
          </p:nvPr>
        </p:nvGraphicFramePr>
        <p:xfrm>
          <a:off x="828000" y="836711"/>
          <a:ext cx="7812000" cy="525658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2638"/>
                <a:gridCol w="977361"/>
                <a:gridCol w="1193192"/>
                <a:gridCol w="5098809"/>
              </a:tblGrid>
              <a:tr h="68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頁數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作品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授權條件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作者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來源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8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19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本作品由中崎蛋糕授權使用，您如需利用本作品，請另行向權利人取得授權。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8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19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本作品由中崎蛋糕授權使用，您如需利用本作品，請另行向權利人取得授權。</a:t>
                      </a:r>
                      <a:endParaRPr lang="zh-TW" altLang="zh-TW" sz="11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68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19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本作品由中崎蛋糕授權使用，您如需利用本作品，請另行向權利人取得授權。</a:t>
                      </a:r>
                      <a:endParaRPr lang="zh-TW" altLang="zh-TW" sz="1100" kern="100" dirty="0" smtClean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999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Sandra Mora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r>
                        <a:rPr lang="en-US" sz="800" kern="100">
                          <a:effectLst/>
                        </a:rPr>
                        <a:t>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2"/>
                        </a:rPr>
                        <a:t>http://www.flickr.com/photos/ospohlminhas/39318367/sizes/z/in/photostream/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3"/>
                        </a:rPr>
                        <a:t>創用CC「姓名標示-非商業性-相同方式分享」2.0版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6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Flickr</a:t>
                      </a:r>
                      <a:r>
                        <a:rPr lang="zh-TW" sz="800" kern="100">
                          <a:effectLst/>
                        </a:rPr>
                        <a:t>，作者：</a:t>
                      </a:r>
                      <a:r>
                        <a:rPr lang="en-US" sz="800" kern="100">
                          <a:effectLst/>
                        </a:rPr>
                        <a:t>Yawen.L</a:t>
                      </a:r>
                      <a:r>
                        <a:rPr lang="zh-TW" sz="800" kern="100">
                          <a:effectLst/>
                        </a:rPr>
                        <a:t>。本文轉載自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>
                          <a:effectLst/>
                          <a:hlinkClick r:id="rId4"/>
                        </a:rPr>
                        <a:t>http://www.flickr.com/photos/retusus/5563877125/sizes/l/in/photostream/</a:t>
                      </a:r>
                      <a:r>
                        <a:rPr lang="en-US" sz="800" kern="100">
                          <a:effectLst/>
                        </a:rPr>
                        <a:t> </a:t>
                      </a:r>
                      <a:endParaRPr lang="zh-TW" sz="11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瀏覽日期</a:t>
                      </a:r>
                      <a:r>
                        <a:rPr lang="en-US" sz="800" kern="100">
                          <a:effectLst/>
                        </a:rPr>
                        <a:t>2012/03/02</a:t>
                      </a:r>
                      <a:r>
                        <a:rPr lang="zh-TW" sz="800" kern="100">
                          <a:effectLst/>
                        </a:rPr>
                        <a:t>，本作品採取</a:t>
                      </a:r>
                      <a:r>
                        <a:rPr lang="en-US" sz="800" u="sng" kern="100">
                          <a:effectLst/>
                          <a:hlinkClick r:id="rId5"/>
                        </a:rPr>
                        <a:t>創用CC「姓名標示-相同方式分享」2.0版</a:t>
                      </a:r>
                      <a:r>
                        <a:rPr lang="zh-TW" sz="800" kern="100">
                          <a:effectLst/>
                        </a:rPr>
                        <a:t>授權釋出。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  <a:tr h="76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Flickr</a:t>
                      </a:r>
                      <a:r>
                        <a:rPr lang="zh-TW" sz="800" kern="100" dirty="0">
                          <a:effectLst/>
                        </a:rPr>
                        <a:t>，作者：</a:t>
                      </a:r>
                      <a:r>
                        <a:rPr lang="en-US" sz="800" kern="100" dirty="0">
                          <a:effectLst/>
                        </a:rPr>
                        <a:t>Kiwi He</a:t>
                      </a:r>
                      <a:r>
                        <a:rPr lang="zh-TW" sz="800" kern="100" dirty="0">
                          <a:effectLst/>
                        </a:rPr>
                        <a:t>。本文轉載自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sng" kern="100" dirty="0">
                          <a:effectLst/>
                          <a:hlinkClick r:id="rId6"/>
                        </a:rPr>
                        <a:t>http://www.flickr.com/photos/k835136/6285342845/sizes/l/in/photostream/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endParaRPr lang="zh-TW" sz="11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瀏覽日期</a:t>
                      </a:r>
                      <a:r>
                        <a:rPr lang="en-US" sz="800" kern="100" dirty="0">
                          <a:effectLst/>
                        </a:rPr>
                        <a:t>2012/03/02</a:t>
                      </a:r>
                      <a:r>
                        <a:rPr lang="zh-TW" sz="800" kern="100" dirty="0">
                          <a:effectLst/>
                        </a:rPr>
                        <a:t>，本作品採取</a:t>
                      </a:r>
                      <a:r>
                        <a:rPr lang="en-US" sz="800" u="sng" kern="100" dirty="0">
                          <a:effectLst/>
                          <a:hlinkClick r:id="rId5"/>
                        </a:rPr>
                        <a:t>創用CC「姓名標示-相同方式分享」2.0版</a:t>
                      </a:r>
                      <a:r>
                        <a:rPr lang="zh-TW" sz="800" kern="100" dirty="0">
                          <a:effectLst/>
                        </a:rPr>
                        <a:t>授權釋出。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  <p:pic>
        <p:nvPicPr>
          <p:cNvPr id="8206" name="圖片 44" descr="描述: http://ocw.aca.ntu.edu.tw/ntu-ocw/files/copyright-img/Attribution-Noncommercial-Share%20Alike%202.5%20Taiwan-88x31.png">
            <a:hlinkClick r:id="rId3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0506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圖片 28" descr="描述: http://ocw.aca.ntu.edu.tw/ntu-ocw/files/copyright-img/CC-Share%20Alike%203.0-88x31.png">
            <a:hlinkClick r:id="rId5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9715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圖片 30" descr="描述: http://ocw.aca.ntu.edu.tw/ntu-ocw/files/copyright-img/CC-Share%20Alike%203.0-88x31.png">
            <a:hlinkClick r:id="rId5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4948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 descr="F-icon_11.gif">
            <a:hlinkClick r:id="rId9"/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0670" y="2418396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3" name="圖片 12" descr="F-icon_11.gif">
            <a:hlinkClick r:id="rId9"/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0670" y="3145794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圖片 13" descr="F-icon_11.gif">
            <a:hlinkClick r:id="rId9"/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0670" y="1705634"/>
            <a:ext cx="226060" cy="2368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5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CFBFDF3-01FE-4D2B-9277-37FD15D6561B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568103" y="1628800"/>
            <a:ext cx="5556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619672" y="2420888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619672" y="2996952"/>
            <a:ext cx="5556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47664" y="3861048"/>
            <a:ext cx="693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619672" y="4797152"/>
            <a:ext cx="555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619672" y="5517232"/>
            <a:ext cx="555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127411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4725144"/>
            <a:ext cx="2392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3501008"/>
            <a:ext cx="1600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312" y="2440344"/>
            <a:ext cx="1477963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1137617"/>
            <a:ext cx="16081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八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大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菜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系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台灣族群多元，飲食蘊含多樣特色。</a:t>
            </a:r>
          </a:p>
          <a:p>
            <a:pPr>
              <a:lnSpc>
                <a:spcPct val="9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八大菜系：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一、北方菜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二、湖南菜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三、江浙菜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四、港式粵菜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五、四川菜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六、臺菜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福佬口味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七、臺菜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客家口味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八、素菜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415" name="AutoShape 7" descr="2Q=="/>
          <p:cNvSpPr>
            <a:spLocks noChangeAspect="1" noChangeArrowheads="1"/>
          </p:cNvSpPr>
          <p:nvPr/>
        </p:nvSpPr>
        <p:spPr bwMode="auto">
          <a:xfrm>
            <a:off x="63500" y="-26988"/>
            <a:ext cx="188595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6653389" y="2194038"/>
            <a:ext cx="1421872" cy="215444"/>
            <a:chOff x="6153510" y="2730505"/>
            <a:chExt cx="1421872" cy="215444"/>
          </a:xfrm>
        </p:grpSpPr>
        <p:pic>
          <p:nvPicPr>
            <p:cNvPr id="10" name="圖片 9" descr="Attribution 2.5 Generic">
              <a:hlinkClick r:id="rId6" tgtFrame="_blank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510" y="2771791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441510" y="2730505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600" dirty="0"/>
                <a:t> </a:t>
              </a:r>
              <a:r>
                <a:rPr lang="en-US" altLang="zh-TW" sz="600" dirty="0" smtClean="0"/>
                <a:t>Prince </a:t>
              </a:r>
              <a:r>
                <a:rPr lang="en-US" altLang="zh-TW" sz="600" dirty="0"/>
                <a:t>Roy</a:t>
              </a:r>
              <a:endParaRPr lang="zh-TW" altLang="zh-TW" sz="6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408455" y="3410716"/>
            <a:ext cx="1189036" cy="215444"/>
            <a:chOff x="4572032" y="1207572"/>
            <a:chExt cx="1189036" cy="215444"/>
          </a:xfrm>
        </p:grpSpPr>
        <p:pic>
          <p:nvPicPr>
            <p:cNvPr id="15" name="圖片 14" descr="Attribution 2.5 Generic">
              <a:hlinkClick r:id="rId8" tgtFrame="_blank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32" y="1248858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矩形 15"/>
            <p:cNvSpPr/>
            <p:nvPr/>
          </p:nvSpPr>
          <p:spPr>
            <a:xfrm>
              <a:off x="4860031" y="1207572"/>
              <a:ext cx="901037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Wiki</a:t>
              </a:r>
              <a:r>
                <a:rPr lang="en-US" altLang="zh-TW" sz="800" dirty="0"/>
                <a:t> </a:t>
              </a:r>
              <a:r>
                <a:rPr lang="en-US" altLang="zh-TW" sz="800" dirty="0" smtClean="0"/>
                <a:t>LONGS</a:t>
              </a:r>
              <a:endParaRPr lang="zh-TW" altLang="zh-TW" sz="800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394144" y="4437112"/>
            <a:ext cx="1202192" cy="215444"/>
            <a:chOff x="5076088" y="1107682"/>
            <a:chExt cx="1202192" cy="215444"/>
          </a:xfrm>
        </p:grpSpPr>
        <p:pic>
          <p:nvPicPr>
            <p:cNvPr id="18" name="圖片 17" descr="http://ocw.aca.ntu.edu.tw/ntu-ocw/files/copyright-img/CC-Share%20Alike%203.0-88x31.png">
              <a:hlinkClick r:id="rId9" tgtFrame="&quot;_blank&quot;"/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88" y="1148968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364088" y="1107682"/>
              <a:ext cx="91419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avlxyz</a:t>
              </a:r>
              <a:endParaRPr lang="zh-TW" altLang="zh-TW" sz="800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6518457" y="6135293"/>
            <a:ext cx="1349864" cy="215444"/>
            <a:chOff x="4644040" y="1174621"/>
            <a:chExt cx="1349864" cy="215444"/>
          </a:xfrm>
        </p:grpSpPr>
        <p:pic>
          <p:nvPicPr>
            <p:cNvPr id="21" name="圖片 20" descr="http://ocw.aca.ntu.edu.tw/ntu-ocw/files/copyright-img/CC-Share%20Alike%203.0-88x31.png">
              <a:hlinkClick r:id="rId9" tgtFrame="&quot;_blank&quot;"/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40" y="121590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矩形 8"/>
            <p:cNvSpPr/>
            <p:nvPr/>
          </p:nvSpPr>
          <p:spPr>
            <a:xfrm>
              <a:off x="4932040" y="1174621"/>
              <a:ext cx="106186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ceciliohsieh</a:t>
              </a:r>
              <a:endParaRPr lang="zh-TW" altLang="zh-TW" sz="800" dirty="0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67600" y="5085184"/>
            <a:ext cx="16764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5104640"/>
            <a:ext cx="1768475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39952" y="5104640"/>
            <a:ext cx="160813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5139903"/>
            <a:ext cx="176053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飲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食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文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化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096000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飲食文化和地理環境、經濟作物、族群民俗大有關係。</a:t>
            </a:r>
          </a:p>
          <a:p>
            <a:endParaRPr lang="zh-TW" altLang="en-US" sz="1000" dirty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彰化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一、靠海鄉鎮，海鮮食材多樣─蚵           仔煎、蚵仔麵線為特色。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二、農業主軸，豬肉料理發展良好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         ─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爌</a:t>
            </a:r>
            <a:r>
              <a:rPr lang="zh-TW" altLang="en-US" sz="2800" dirty="0">
                <a:ea typeface="標楷體" pitchFamily="65" charset="-120"/>
              </a:rPr>
              <a:t>肉飯、彰化肉圓。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三、宗教祭祀圈，糕餅有口碑─百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ea typeface="標楷體" pitchFamily="65" charset="-120"/>
              </a:rPr>
              <a:t>            年老店玉珍齋。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2411760" y="6093296"/>
            <a:ext cx="698918" cy="236855"/>
            <a:chOff x="4290967" y="1844824"/>
            <a:chExt cx="698918" cy="236855"/>
          </a:xfrm>
        </p:grpSpPr>
        <p:pic>
          <p:nvPicPr>
            <p:cNvPr id="24" name="圖片 23" descr="F-icon_11.gif">
              <a:hlinkClick r:id="rId6"/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967" y="1844824"/>
              <a:ext cx="226060" cy="236855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11" name="文字方塊 10"/>
            <p:cNvSpPr txBox="1"/>
            <p:nvPr/>
          </p:nvSpPr>
          <p:spPr>
            <a:xfrm>
              <a:off x="4458970" y="1844824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latin typeface="標楷體" pitchFamily="65" charset="-120"/>
                  <a:ea typeface="標楷體" pitchFamily="65" charset="-120"/>
                </a:rPr>
                <a:t>玉珍齋</a:t>
              </a:r>
              <a:endParaRPr lang="zh-TW" altLang="en-US" sz="9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7524328" y="6093296"/>
            <a:ext cx="698918" cy="236855"/>
            <a:chOff x="4290967" y="1844824"/>
            <a:chExt cx="698918" cy="236855"/>
          </a:xfrm>
        </p:grpSpPr>
        <p:pic>
          <p:nvPicPr>
            <p:cNvPr id="28" name="圖片 27" descr="F-icon_11.gif">
              <a:hlinkClick r:id="rId6"/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967" y="1844824"/>
              <a:ext cx="226060" cy="236855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9" name="文字方塊 28"/>
            <p:cNvSpPr txBox="1"/>
            <p:nvPr/>
          </p:nvSpPr>
          <p:spPr>
            <a:xfrm>
              <a:off x="4458970" y="1844824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latin typeface="標楷體" pitchFamily="65" charset="-120"/>
                  <a:ea typeface="標楷體" pitchFamily="65" charset="-120"/>
                </a:rPr>
                <a:t>玉珍齋</a:t>
              </a:r>
              <a:endParaRPr lang="zh-TW" altLang="en-US" sz="9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5724128" y="6144473"/>
            <a:ext cx="698918" cy="236855"/>
            <a:chOff x="4290967" y="1844824"/>
            <a:chExt cx="698918" cy="236855"/>
          </a:xfrm>
        </p:grpSpPr>
        <p:pic>
          <p:nvPicPr>
            <p:cNvPr id="31" name="圖片 30" descr="F-icon_11.gif">
              <a:hlinkClick r:id="rId6"/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967" y="1844824"/>
              <a:ext cx="226060" cy="236855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32" name="文字方塊 31"/>
            <p:cNvSpPr txBox="1"/>
            <p:nvPr/>
          </p:nvSpPr>
          <p:spPr>
            <a:xfrm>
              <a:off x="4458970" y="1844824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latin typeface="標楷體" pitchFamily="65" charset="-120"/>
                  <a:ea typeface="標楷體" pitchFamily="65" charset="-120"/>
                </a:rPr>
                <a:t>玉珍齋</a:t>
              </a:r>
              <a:endParaRPr lang="zh-TW" altLang="en-US" sz="9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4139952" y="6093296"/>
            <a:ext cx="698918" cy="236855"/>
            <a:chOff x="4290967" y="1844824"/>
            <a:chExt cx="698918" cy="236855"/>
          </a:xfrm>
        </p:grpSpPr>
        <p:pic>
          <p:nvPicPr>
            <p:cNvPr id="34" name="圖片 33" descr="F-icon_11.gif">
              <a:hlinkClick r:id="rId6"/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967" y="1844824"/>
              <a:ext cx="226060" cy="236855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35" name="文字方塊 34"/>
            <p:cNvSpPr txBox="1"/>
            <p:nvPr/>
          </p:nvSpPr>
          <p:spPr>
            <a:xfrm>
              <a:off x="4458970" y="1844824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latin typeface="標楷體" pitchFamily="65" charset="-120"/>
                  <a:ea typeface="標楷體" pitchFamily="65" charset="-120"/>
                </a:rPr>
                <a:t>玉珍齋</a:t>
              </a:r>
              <a:endParaRPr lang="zh-TW" altLang="en-US" sz="9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2339752" y="6309320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 smtClean="0">
                <a:latin typeface="Calibri"/>
                <a:cs typeface="Times New Roman"/>
              </a:rPr>
              <a:t>玉</a:t>
            </a:r>
            <a:r>
              <a:rPr lang="zh-TW" altLang="en-US" sz="1000" dirty="0">
                <a:latin typeface="Calibri"/>
                <a:cs typeface="Times New Roman"/>
              </a:rPr>
              <a:t>珍齋</a:t>
            </a:r>
            <a:endParaRPr lang="en-US" altLang="zh-TW" sz="1000" dirty="0" smtClean="0">
              <a:latin typeface="Calibri"/>
              <a:cs typeface="Times New Roman"/>
            </a:endParaRPr>
          </a:p>
          <a:p>
            <a:r>
              <a:rPr lang="zh-TW" altLang="zh-TW" sz="1000" dirty="0" smtClean="0">
                <a:latin typeface="+mn-ea"/>
              </a:rPr>
              <a:t>本</a:t>
            </a:r>
            <a:r>
              <a:rPr lang="zh-TW" altLang="en-US" sz="1000" dirty="0" smtClean="0">
                <a:latin typeface="+mn-ea"/>
              </a:rPr>
              <a:t>頁四張</a:t>
            </a:r>
            <a:r>
              <a:rPr lang="zh-TW" altLang="zh-TW" sz="1000" dirty="0" smtClean="0">
                <a:latin typeface="+mn-ea"/>
              </a:rPr>
              <a:t>作品</a:t>
            </a:r>
            <a:r>
              <a:rPr lang="zh-TW" altLang="zh-TW" sz="1000" dirty="0">
                <a:latin typeface="+mn-ea"/>
              </a:rPr>
              <a:t>由</a:t>
            </a:r>
            <a:r>
              <a:rPr lang="zh-TW" altLang="zh-TW" sz="1000" dirty="0" smtClean="0">
                <a:latin typeface="+mn-ea"/>
              </a:rPr>
              <a:t>『</a:t>
            </a:r>
            <a:r>
              <a:rPr lang="zh-TW" altLang="en-US" sz="1000" dirty="0">
                <a:latin typeface="Calibri"/>
                <a:cs typeface="Times New Roman"/>
              </a:rPr>
              <a:t>玉珍齋</a:t>
            </a:r>
            <a:r>
              <a:rPr lang="zh-TW" altLang="zh-TW" sz="1000" dirty="0" smtClean="0">
                <a:latin typeface="+mn-ea"/>
              </a:rPr>
              <a:t>』</a:t>
            </a:r>
            <a:r>
              <a:rPr lang="zh-TW" altLang="zh-TW" sz="1000" dirty="0">
                <a:latin typeface="+mn-ea"/>
              </a:rPr>
              <a:t>授權</a:t>
            </a:r>
            <a:r>
              <a:rPr lang="zh-TW" altLang="zh-TW" sz="1000" dirty="0" smtClean="0">
                <a:latin typeface="+mn-ea"/>
              </a:rPr>
              <a:t>使用您</a:t>
            </a:r>
            <a:r>
              <a:rPr lang="zh-TW" altLang="zh-TW" sz="1000" dirty="0">
                <a:latin typeface="+mn-ea"/>
              </a:rPr>
              <a:t>如需利用本作品，請另行向權利人取得授權</a:t>
            </a:r>
            <a:r>
              <a:rPr lang="zh-TW" altLang="en-US" sz="1000" dirty="0" smtClean="0">
                <a:latin typeface="+mn-ea"/>
              </a:rPr>
              <a:t>。</a:t>
            </a:r>
            <a:endParaRPr lang="zh-TW" altLang="en-US" sz="1000" dirty="0">
              <a:latin typeface="+mn-ea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5013176"/>
            <a:ext cx="1668463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5301208"/>
            <a:ext cx="1676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台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灣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民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俗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小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吃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09600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小吃發於民間，深具民俗性，冠之以民俗。</a:t>
            </a:r>
          </a:p>
          <a:p>
            <a:endParaRPr lang="zh-TW" altLang="en-US">
              <a:ea typeface="標楷體" pitchFamily="65" charset="-120"/>
            </a:endParaRPr>
          </a:p>
          <a:p>
            <a:r>
              <a:rPr lang="zh-TW" altLang="en-US">
                <a:ea typeface="標楷體" pitchFamily="65" charset="-120"/>
              </a:rPr>
              <a:t>民俗小吃紛陳台灣飲食界，潛隱於八大菜系之中，概稱「台灣民俗小吃」。</a:t>
            </a:r>
          </a:p>
          <a:p>
            <a:endParaRPr lang="zh-TW" altLang="en-US">
              <a:ea typeface="標楷體" pitchFamily="65" charset="-120"/>
            </a:endParaRPr>
          </a:p>
          <a:p>
            <a:r>
              <a:rPr lang="zh-TW" altLang="en-US">
                <a:ea typeface="標楷體" pitchFamily="65" charset="-120"/>
              </a:rPr>
              <a:t>民俗小吃含括「飲食」與「土產」兩類。</a:t>
            </a:r>
          </a:p>
          <a:p>
            <a:endParaRPr lang="zh-TW" altLang="en-US">
              <a:ea typeface="標楷體" pitchFamily="65" charset="-120"/>
            </a:endParaRPr>
          </a:p>
          <a:p>
            <a:endParaRPr lang="en-US" altLang="zh-TW"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5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4938734" y="6376215"/>
            <a:ext cx="1349856" cy="215444"/>
            <a:chOff x="6228125" y="3362463"/>
            <a:chExt cx="1349856" cy="215444"/>
          </a:xfrm>
        </p:grpSpPr>
        <p:pic>
          <p:nvPicPr>
            <p:cNvPr id="7" name="圖片 6" descr="http://ocw.aca.ntu.edu.tw/ntu-ocw/files/copyright-img/CC_by-nc-nd_2.5_tw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25" y="3401263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6588125" y="3362463"/>
              <a:ext cx="98985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yoyo31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6966099" y="5949860"/>
            <a:ext cx="1349856" cy="215444"/>
            <a:chOff x="6110562" y="3428999"/>
            <a:chExt cx="1349856" cy="215444"/>
          </a:xfrm>
        </p:grpSpPr>
        <p:pic>
          <p:nvPicPr>
            <p:cNvPr id="10" name="圖片 9" descr="http://ocw.aca.ntu.edu.tw/ntu-ocw/files/copyright-img/Attribution-Noncommercial-Share%20Alike%202.5%20Taiwan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0562" y="3473313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470562" y="3428999"/>
              <a:ext cx="98985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robinidv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4941168"/>
            <a:ext cx="10509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3861048"/>
            <a:ext cx="14557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312" y="2780928"/>
            <a:ext cx="15621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6256" y="1484784"/>
            <a:ext cx="17145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1512887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八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大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類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381000"/>
            <a:ext cx="6378575" cy="6096000"/>
          </a:xfrm>
        </p:spPr>
        <p:txBody>
          <a:bodyPr/>
          <a:lstStyle/>
          <a:p>
            <a:pPr marL="441325" indent="-441325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八大菜系是精緻高雅的層面，常民通俗層面則為台灣民俗小吃。</a:t>
            </a:r>
          </a:p>
          <a:p>
            <a:pPr marL="441325" indent="-441325">
              <a:buFont typeface="Wingdings" pitchFamily="2" charset="2"/>
              <a:buNone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一、禽肉類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二、畜肉類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三、海鮮類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四、米麵類  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五、豆類、素食類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六、糕餅類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七、飲料類 </a:t>
            </a:r>
          </a:p>
          <a:p>
            <a:pPr marL="441325" indent="-441325"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八、醬料類 </a:t>
            </a:r>
          </a:p>
        </p:txBody>
      </p:sp>
      <p:sp>
        <p:nvSpPr>
          <p:cNvPr id="18441" name="AutoShape 9" descr="9k="/>
          <p:cNvSpPr>
            <a:spLocks noChangeAspect="1" noChangeArrowheads="1"/>
          </p:cNvSpPr>
          <p:nvPr/>
        </p:nvSpPr>
        <p:spPr bwMode="auto">
          <a:xfrm>
            <a:off x="3295650" y="253365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5" name="AutoShape 13" descr="Z"/>
          <p:cNvSpPr>
            <a:spLocks noChangeAspect="1" noChangeArrowheads="1"/>
          </p:cNvSpPr>
          <p:nvPr/>
        </p:nvSpPr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6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901724" y="2492896"/>
            <a:ext cx="1637888" cy="215444"/>
            <a:chOff x="4716056" y="1725390"/>
            <a:chExt cx="1637888" cy="215444"/>
          </a:xfrm>
        </p:grpSpPr>
        <p:pic>
          <p:nvPicPr>
            <p:cNvPr id="11" name="圖片 10" descr="http://ocw.aca.ntu.edu.tw/ntu-ocw/files/copyright-img/CC-Share%20Alike%203.0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56" y="1769303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076056" y="1725390"/>
              <a:ext cx="127788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bangdoll@flickr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380287" y="3627155"/>
            <a:ext cx="1493872" cy="215444"/>
            <a:chOff x="4788064" y="1556792"/>
            <a:chExt cx="1493872" cy="215444"/>
          </a:xfrm>
        </p:grpSpPr>
        <p:pic>
          <p:nvPicPr>
            <p:cNvPr id="14" name="圖片 13" descr="Attribution 2.5 Generic">
              <a:hlinkClick r:id="rId8" tgtFrame="_blank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64" y="1600705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5148064" y="1556792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kawanet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372200" y="4776647"/>
            <a:ext cx="1369650" cy="215444"/>
            <a:chOff x="4645642" y="1725390"/>
            <a:chExt cx="1369650" cy="215444"/>
          </a:xfrm>
        </p:grpSpPr>
        <p:pic>
          <p:nvPicPr>
            <p:cNvPr id="17" name="圖片 16" descr="Attribution 2.5 Generic">
              <a:hlinkClick r:id="rId8" tgtFrame="_blank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5642" y="1769303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005642" y="1725390"/>
              <a:ext cx="100965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clsung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7296485" y="6157108"/>
            <a:ext cx="1369650" cy="338554"/>
            <a:chOff x="4478700" y="1689046"/>
            <a:chExt cx="1369650" cy="338554"/>
          </a:xfrm>
        </p:grpSpPr>
        <p:pic>
          <p:nvPicPr>
            <p:cNvPr id="20" name="圖片 19" descr="http://ocw.aca.ntu.edu.tw/ntu-ocw/files/copyright-img/CC_by-nc-nd_2.5_tw.png">
              <a:hlinkClick r:id="rId10" tgtFrame="&quot;_blank&quot;"/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700" y="173295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矩形 8"/>
            <p:cNvSpPr/>
            <p:nvPr/>
          </p:nvSpPr>
          <p:spPr>
            <a:xfrm>
              <a:off x="4838700" y="1689046"/>
              <a:ext cx="10096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zh-TW" altLang="en-US" sz="800" dirty="0" smtClean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>
                  <a:solidFill>
                    <a:schemeClr val="bg1"/>
                  </a:solidFill>
                </a:rPr>
                <a:t>are you </a:t>
              </a:r>
              <a:r>
                <a:rPr lang="en-US" altLang="zh-TW" sz="800" dirty="0" err="1">
                  <a:solidFill>
                    <a:schemeClr val="bg1"/>
                  </a:solidFill>
                </a:rPr>
                <a:t>gonna</a:t>
              </a:r>
              <a:r>
                <a:rPr lang="en-US" altLang="zh-TW" sz="800" dirty="0">
                  <a:solidFill>
                    <a:schemeClr val="bg1"/>
                  </a:solidFill>
                </a:rPr>
                <a:t> eat that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06064" y="5065728"/>
            <a:ext cx="136366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06064" y="3903872"/>
            <a:ext cx="13636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96336" y="2751744"/>
            <a:ext cx="13335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48888" y="1513968"/>
            <a:ext cx="1333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1727200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牛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麵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8913"/>
            <a:ext cx="6450013" cy="6669087"/>
          </a:xfrm>
        </p:spPr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四川味辣勁，北方味在麵條，廣東味清淡</a:t>
            </a:r>
            <a:r>
              <a:rPr lang="zh-TW" altLang="en-US" sz="3600" dirty="0"/>
              <a:t>。</a:t>
            </a:r>
          </a:p>
          <a:p>
            <a:pPr>
              <a:buFont typeface="Wingdings" pitchFamily="2" charset="2"/>
              <a:buNone/>
            </a:pPr>
            <a:endParaRPr lang="zh-TW" altLang="en-US" sz="9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分布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一、台北桃源街「老王記牛肉麵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大王」四川味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年老店。 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二、台北東門「永康牛肉麵」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，清燉紅燒加辣味。 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三、台北延平南路「清真牛肉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麵」，原汁牛肉與刀削麵。 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四、台中學士路「將軍牛肉麵」。</a:t>
            </a:r>
          </a:p>
          <a:p>
            <a:pPr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五、台東知本「湘琪牛肉麵」。</a:t>
            </a:r>
          </a:p>
        </p:txBody>
      </p:sp>
      <p:sp>
        <p:nvSpPr>
          <p:cNvPr id="19463" name="AutoShape 7" descr="Z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5" name="AutoShape 9" descr="Z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7" name="AutoShape 11" descr="Z"/>
          <p:cNvSpPr>
            <a:spLocks noChangeAspect="1" noChangeArrowheads="1"/>
          </p:cNvSpPr>
          <p:nvPr/>
        </p:nvSpPr>
        <p:spPr bwMode="auto">
          <a:xfrm>
            <a:off x="3338513" y="2500313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1" name="AutoShape 15" descr="2Q=="/>
          <p:cNvSpPr>
            <a:spLocks noChangeAspect="1" noChangeArrowheads="1"/>
          </p:cNvSpPr>
          <p:nvPr/>
        </p:nvSpPr>
        <p:spPr bwMode="auto">
          <a:xfrm>
            <a:off x="3271838" y="2547938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3" name="AutoShape 17" descr="2Q=="/>
          <p:cNvSpPr>
            <a:spLocks noChangeAspect="1" noChangeArrowheads="1"/>
          </p:cNvSpPr>
          <p:nvPr/>
        </p:nvSpPr>
        <p:spPr bwMode="auto">
          <a:xfrm>
            <a:off x="3271838" y="2547938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7" name="AutoShape 21" descr="2Q=="/>
          <p:cNvSpPr>
            <a:spLocks noChangeAspect="1" noChangeArrowheads="1"/>
          </p:cNvSpPr>
          <p:nvPr/>
        </p:nvSpPr>
        <p:spPr bwMode="auto">
          <a:xfrm>
            <a:off x="3524250" y="2719388"/>
            <a:ext cx="20955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85" name="AutoShape 29" descr="2Q=="/>
          <p:cNvSpPr>
            <a:spLocks noChangeAspect="1" noChangeArrowheads="1"/>
          </p:cNvSpPr>
          <p:nvPr/>
        </p:nvSpPr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7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647931" y="2348880"/>
            <a:ext cx="1220128" cy="215444"/>
            <a:chOff x="5431200" y="1556792"/>
            <a:chExt cx="1220128" cy="215444"/>
          </a:xfrm>
        </p:grpSpPr>
        <p:pic>
          <p:nvPicPr>
            <p:cNvPr id="16" name="圖片 15" descr="http://ocw.aca.ntu.edu.tw/ntu-ocw/files/copyright-img/CC-Share%20Alike%203.0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1200" y="1600705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805488" y="1556792"/>
              <a:ext cx="84584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vixyao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596336" y="3573596"/>
            <a:ext cx="1426800" cy="215444"/>
            <a:chOff x="5724168" y="1412776"/>
            <a:chExt cx="1426800" cy="215444"/>
          </a:xfrm>
        </p:grpSpPr>
        <p:pic>
          <p:nvPicPr>
            <p:cNvPr id="19" name="圖片 18" descr="http://ocw.aca.ntu.edu.tw/ntu-ocw/files/copyright-img/CC-Share%20Alike%203.0-88x31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68" y="145668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6084168" y="1412776"/>
              <a:ext cx="10668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minghong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624963" y="4740358"/>
            <a:ext cx="1598250" cy="215444"/>
            <a:chOff x="5264077" y="1484784"/>
            <a:chExt cx="1598250" cy="215444"/>
          </a:xfrm>
        </p:grpSpPr>
        <p:pic>
          <p:nvPicPr>
            <p:cNvPr id="22" name="圖片 21" descr="Attribution 2.5 Generic">
              <a:hlinkClick r:id="rId8" tgtFrame="_blank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077" y="152869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624077" y="1484784"/>
              <a:ext cx="123825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chwangchaos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7624587" y="5859943"/>
            <a:ext cx="1598250" cy="215444"/>
            <a:chOff x="5796176" y="1412776"/>
            <a:chExt cx="1598250" cy="215444"/>
          </a:xfrm>
        </p:grpSpPr>
        <p:pic>
          <p:nvPicPr>
            <p:cNvPr id="25" name="圖片 24" descr="Attribution 2.5 Generic">
              <a:hlinkClick r:id="rId8" tgtFrame="_blank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76" y="145668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矩形 8"/>
            <p:cNvSpPr/>
            <p:nvPr/>
          </p:nvSpPr>
          <p:spPr>
            <a:xfrm>
              <a:off x="6156176" y="1412776"/>
              <a:ext cx="123825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Yu's </a:t>
              </a:r>
              <a:r>
                <a:rPr lang="en-US" altLang="zh-TW" sz="800" dirty="0">
                  <a:solidFill>
                    <a:schemeClr val="bg1"/>
                  </a:solidFill>
                </a:rPr>
                <a:t>story......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328" y="5229200"/>
            <a:ext cx="1447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328" y="4149080"/>
            <a:ext cx="1455737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328" y="3068960"/>
            <a:ext cx="1455737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24328" y="1988840"/>
            <a:ext cx="14557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1371600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肉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圓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88913"/>
            <a:ext cx="6378575" cy="648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台灣小吃界「長青樹」。</a:t>
            </a:r>
          </a:p>
          <a:p>
            <a:pPr>
              <a:lnSpc>
                <a:spcPct val="90000"/>
              </a:lnSpc>
            </a:pPr>
            <a:endParaRPr lang="zh-TW" altLang="en-US" sz="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外皮</a:t>
            </a:r>
            <a:r>
              <a:rPr lang="zh-TW" altLang="en-US" dirty="0"/>
              <a:t>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番薯粉與在來米漿 </a:t>
            </a:r>
          </a:p>
          <a:p>
            <a:pPr>
              <a:lnSpc>
                <a:spcPct val="90000"/>
              </a:lnSpc>
            </a:pPr>
            <a:endParaRPr lang="zh-TW" altLang="en-US" sz="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內餡</a:t>
            </a:r>
            <a:r>
              <a:rPr lang="zh-TW" altLang="en-US" dirty="0"/>
              <a:t>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豬肉、筍絲、香菇、鵪鶉 蛋等拌成。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分布：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一、新竹城隍廟口「林家肉圓」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二、台中市復興路「台中肉員」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三、彰化肉圓與爌肉飯、貓鼠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麵，號稱彰化三寶。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四、北斗肉圓生，冷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熱兩食。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五、屏東夜市場「屏東肉圓」。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8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524381" y="2913979"/>
            <a:ext cx="1493872" cy="215444"/>
            <a:chOff x="5364128" y="2614713"/>
            <a:chExt cx="1493872" cy="215444"/>
          </a:xfrm>
        </p:grpSpPr>
        <p:pic>
          <p:nvPicPr>
            <p:cNvPr id="9" name="圖片 8" descr="http://ocw.aca.ntu.edu.tw/ntu-ocw/files/copyright-img/CC_by-nd_2.5_tw.png">
              <a:hlinkClick r:id="rId6" tgtFrame="&quot;_blank&quot;"/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28" y="2659027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5724128" y="2614713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en-US" altLang="zh-TW" sz="800" dirty="0" err="1" smtClean="0"/>
                <a:t>NWharry</a:t>
              </a:r>
              <a:endParaRPr lang="zh-TW" altLang="zh-TW" sz="8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524381" y="3958088"/>
            <a:ext cx="1368112" cy="215444"/>
            <a:chOff x="5292120" y="2672236"/>
            <a:chExt cx="1368112" cy="215444"/>
          </a:xfrm>
        </p:grpSpPr>
        <p:pic>
          <p:nvPicPr>
            <p:cNvPr id="12" name="圖片 11" descr="http://ocw.aca.ntu.edu.tw/ntu-ocw/files/copyright-img/CC_by-nc-nd_2.5_tw.png">
              <a:hlinkClick r:id="rId8" tgtFrame="&quot;_blank&quot;"/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120" y="2716149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5652120" y="2672236"/>
              <a:ext cx="100811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Nelson </a:t>
              </a:r>
              <a:r>
                <a:rPr lang="en-US" altLang="zh-TW" sz="800" dirty="0">
                  <a:solidFill>
                    <a:schemeClr val="bg1"/>
                  </a:solidFill>
                </a:rPr>
                <a:t>Chou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7514982" y="5035485"/>
            <a:ext cx="1493872" cy="215444"/>
            <a:chOff x="5148104" y="2698535"/>
            <a:chExt cx="1493872" cy="215444"/>
          </a:xfrm>
        </p:grpSpPr>
        <p:pic>
          <p:nvPicPr>
            <p:cNvPr id="15" name="圖片 14" descr="http://ocw.aca.ntu.edu.tw/ntu-ocw/files/copyright-img/Attribution-Noncommercial-Share%20Alike%202.5%20Taiwan-88x31.png">
              <a:hlinkClick r:id="rId10" tgtFrame="&quot;_blank&quot;"/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104" y="2742849"/>
              <a:ext cx="360000" cy="1268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矩形 6"/>
            <p:cNvSpPr/>
            <p:nvPr/>
          </p:nvSpPr>
          <p:spPr>
            <a:xfrm>
              <a:off x="5508104" y="2698535"/>
              <a:ext cx="113387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smtClean="0">
                  <a:solidFill>
                    <a:schemeClr val="bg1"/>
                  </a:solidFill>
                </a:rPr>
                <a:t>Johnson </a:t>
              </a:r>
              <a:r>
                <a:rPr lang="en-US" altLang="zh-TW" sz="800" dirty="0">
                  <a:solidFill>
                    <a:schemeClr val="bg1"/>
                  </a:solidFill>
                </a:rPr>
                <a:t>Wang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7528550" y="6165304"/>
            <a:ext cx="1205840" cy="215444"/>
            <a:chOff x="5292120" y="2698535"/>
            <a:chExt cx="1205840" cy="215444"/>
          </a:xfrm>
        </p:grpSpPr>
        <p:pic>
          <p:nvPicPr>
            <p:cNvPr id="18" name="圖片 17" descr="http://ocw.aca.ntu.edu.tw/ntu-ocw/files/copyright-img/CC-Share%20Alike%203.0-88x31.png">
              <a:hlinkClick r:id="rId12" tgtFrame="&quot;_blank&quot;"/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120" y="2742448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矩形 9"/>
            <p:cNvSpPr/>
            <p:nvPr/>
          </p:nvSpPr>
          <p:spPr>
            <a:xfrm>
              <a:off x="5652120" y="2698535"/>
              <a:ext cx="84584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en-US" altLang="zh-TW" sz="800" dirty="0" err="1" smtClean="0">
                  <a:solidFill>
                    <a:schemeClr val="bg1"/>
                  </a:solidFill>
                </a:rPr>
                <a:t>vixyao</a:t>
              </a:r>
              <a:endParaRPr lang="zh-TW" altLang="zh-TW" sz="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5094912"/>
            <a:ext cx="195897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2315784"/>
            <a:ext cx="19653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1800225" cy="6096000"/>
          </a:xfrm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排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骨</a:t>
            </a:r>
            <a:br>
              <a:rPr lang="zh-TW" altLang="en-US">
                <a:latin typeface="標楷體" pitchFamily="65" charset="-120"/>
                <a:ea typeface="標楷體" pitchFamily="65" charset="-120"/>
              </a:rPr>
            </a:br>
            <a:r>
              <a:rPr lang="zh-TW" altLang="en-US">
                <a:latin typeface="標楷體" pitchFamily="65" charset="-120"/>
                <a:ea typeface="標楷體" pitchFamily="65" charset="-120"/>
              </a:rPr>
              <a:t>麵（飯）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88913"/>
            <a:ext cx="6481762" cy="6288087"/>
          </a:xfrm>
        </p:spPr>
        <p:txBody>
          <a:bodyPr/>
          <a:lstStyle/>
          <a:p>
            <a:pPr>
              <a:tabLst>
                <a:tab pos="6188075" algn="l"/>
              </a:tabLst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美味關鍵在豬排的處理</a:t>
            </a:r>
            <a:r>
              <a:rPr lang="zh-TW" altLang="en-US" dirty="0"/>
              <a:t>。</a:t>
            </a:r>
          </a:p>
          <a:p>
            <a:pPr>
              <a:tabLst>
                <a:tab pos="6188075" algn="l"/>
              </a:tabLst>
            </a:pPr>
            <a:endParaRPr lang="zh-TW" altLang="en-US" sz="800" dirty="0"/>
          </a:p>
          <a:p>
            <a:pPr>
              <a:tabLst>
                <a:tab pos="6188075" algn="l"/>
              </a:tabLst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處理過程，一是切好厚薄適度、骨肉均勻的豬排，漬在配好醬料，等味道沁入豬排，再挑起現炸，例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台北武昌街的「排骨大王」。</a:t>
            </a:r>
          </a:p>
          <a:p>
            <a:pPr>
              <a:tabLst>
                <a:tab pos="6188075" algn="l"/>
              </a:tabLst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6188075" algn="l"/>
              </a:tabLst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6188075" algn="l"/>
              </a:tabLst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二是沾粉的豬排，除了多一層粉之外，其他流程與前者大概相似，例</a:t>
            </a:r>
            <a:r>
              <a:rPr lang="zh-TW" altLang="en-US" sz="2800" dirty="0"/>
              <a:t>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台北早期的「金園」（排骨、春捲）與「東一排骨」。</a:t>
            </a:r>
          </a:p>
        </p:txBody>
      </p:sp>
      <p:sp>
        <p:nvSpPr>
          <p:cNvPr id="21509" name="AutoShape 5" descr="2Q=="/>
          <p:cNvSpPr>
            <a:spLocks noChangeAspect="1" noChangeArrowheads="1"/>
          </p:cNvSpPr>
          <p:nvPr/>
        </p:nvSpPr>
        <p:spPr bwMode="auto">
          <a:xfrm>
            <a:off x="3333750" y="2505075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AutoShape 7" descr="2Q=="/>
          <p:cNvSpPr>
            <a:spLocks noChangeAspect="1" noChangeArrowheads="1"/>
          </p:cNvSpPr>
          <p:nvPr/>
        </p:nvSpPr>
        <p:spPr bwMode="auto">
          <a:xfrm>
            <a:off x="3333750" y="2505075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4" name="AutoShape 10" descr="Z"/>
          <p:cNvSpPr>
            <a:spLocks noChangeAspect="1" noChangeArrowheads="1"/>
          </p:cNvSpPr>
          <p:nvPr/>
        </p:nvSpPr>
        <p:spPr bwMode="auto">
          <a:xfrm>
            <a:off x="3614738" y="2709863"/>
            <a:ext cx="19145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6" name="AutoShape 12" descr="Z"/>
          <p:cNvSpPr>
            <a:spLocks noChangeAspect="1" noChangeArrowheads="1"/>
          </p:cNvSpPr>
          <p:nvPr/>
        </p:nvSpPr>
        <p:spPr bwMode="auto">
          <a:xfrm>
            <a:off x="3614738" y="2709863"/>
            <a:ext cx="19145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FDF3-01FE-4D2B-9277-37FD15D6561B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6419005" y="3429000"/>
            <a:ext cx="1407750" cy="215444"/>
            <a:chOff x="3995976" y="2907734"/>
            <a:chExt cx="1407750" cy="215444"/>
          </a:xfrm>
        </p:grpSpPr>
        <p:pic>
          <p:nvPicPr>
            <p:cNvPr id="11" name="圖片 10" descr="http://ocw.aca.ntu.edu.tw/ntu-ocw/files/copyright-img/CC_by-nc-nd_2.5_tw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76" y="2951647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矩形 2"/>
            <p:cNvSpPr/>
            <p:nvPr/>
          </p:nvSpPr>
          <p:spPr>
            <a:xfrm>
              <a:off x="4355976" y="2907734"/>
              <a:ext cx="104775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/>
                <a:t>Flickr</a:t>
              </a:r>
              <a:r>
                <a:rPr lang="en-US" altLang="zh-TW" sz="800" dirty="0"/>
                <a:t> </a:t>
              </a:r>
              <a:r>
                <a:rPr lang="zh-TW" altLang="zh-TW" sz="800" dirty="0" smtClean="0"/>
                <a:t>小</a:t>
              </a:r>
              <a:r>
                <a:rPr lang="zh-TW" altLang="zh-TW" sz="800" dirty="0"/>
                <a:t>宗宗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5299586" y="6233141"/>
            <a:ext cx="1688738" cy="215444"/>
            <a:chOff x="3967683" y="2948043"/>
            <a:chExt cx="1688738" cy="215444"/>
          </a:xfrm>
        </p:grpSpPr>
        <p:pic>
          <p:nvPicPr>
            <p:cNvPr id="14" name="圖片 13" descr="http://ocw.aca.ntu.edu.tw/ntu-ocw/files/copyright-img/CC_by-nc-nd_2.5_tw.png">
              <a:hlinkClick r:id="rId4" tgtFrame="&quot;_blank&quot;"/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683" y="2991956"/>
              <a:ext cx="360000" cy="12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4327683" y="2948043"/>
              <a:ext cx="1328738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800" dirty="0" smtClean="0">
                  <a:solidFill>
                    <a:schemeClr val="bg1"/>
                  </a:solidFill>
                </a:rPr>
                <a:t>Flickr</a:t>
              </a:r>
              <a:r>
                <a:rPr lang="en-US" altLang="zh-TW" sz="800" dirty="0">
                  <a:solidFill>
                    <a:schemeClr val="bg1"/>
                  </a:solidFill>
                </a:rPr>
                <a:t> </a:t>
              </a:r>
              <a:r>
                <a:rPr lang="zh-TW" altLang="zh-TW" sz="800" dirty="0" smtClean="0">
                  <a:solidFill>
                    <a:schemeClr val="bg1"/>
                  </a:solidFill>
                </a:rPr>
                <a:t>愛</a:t>
              </a:r>
              <a:r>
                <a:rPr lang="zh-TW" altLang="zh-TW" sz="800" dirty="0">
                  <a:solidFill>
                    <a:schemeClr val="bg1"/>
                  </a:solidFill>
                </a:rPr>
                <a:t>貓成癡的老實人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ony">
  <a:themeElements>
    <a:clrScheme name="自訂 2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B2B2B2"/>
      </a:folHlink>
    </a:clrScheme>
    <a:fontScheme name="peony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on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ony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PEONY</Template>
  <TotalTime>1181</TotalTime>
  <Words>3898</Words>
  <Application>Microsoft Office PowerPoint</Application>
  <PresentationFormat>如螢幕大小 (4:3)</PresentationFormat>
  <Paragraphs>535</Paragraphs>
  <Slides>28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peony</vt:lpstr>
      <vt:lpstr>味在酸鹹之外─ 臺灣飲食文化之美 </vt:lpstr>
      <vt:lpstr>前 言</vt:lpstr>
      <vt:lpstr>八 大 菜 系 </vt:lpstr>
      <vt:lpstr>飲 食 文 化 </vt:lpstr>
      <vt:lpstr>台 灣 民 俗 小 吃</vt:lpstr>
      <vt:lpstr>八 大 類</vt:lpstr>
      <vt:lpstr>牛 肉 麵 </vt:lpstr>
      <vt:lpstr>肉 圓 </vt:lpstr>
      <vt:lpstr>排 骨 麵（飯） </vt:lpstr>
      <vt:lpstr>豬 腳 </vt:lpstr>
      <vt:lpstr>豬 血 湯 </vt:lpstr>
      <vt:lpstr>北 平 烤 鴨 </vt:lpstr>
      <vt:lpstr>嘉 義 雞 肉 飯  </vt:lpstr>
      <vt:lpstr>蚵 仔 </vt:lpstr>
      <vt:lpstr>蝦 猴</vt:lpstr>
      <vt:lpstr>麻 薩 末 傳 奇 </vt:lpstr>
      <vt:lpstr>烏 魚 子 </vt:lpstr>
      <vt:lpstr>龍 潭 老 頭 擺 的 滋 味</vt:lpstr>
      <vt:lpstr>中 崎 是 桃 園 民 俗 糕 餅 櫥 窗 </vt:lpstr>
      <vt:lpstr>台 灣 素 食 </vt:lpstr>
      <vt:lpstr>結 論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味在酸鹹之外 ─臺灣飲食文化 鳥瞰</dc:title>
  <dc:creator>user</dc:creator>
  <cp:lastModifiedBy>ufolucky</cp:lastModifiedBy>
  <cp:revision>79</cp:revision>
  <cp:lastPrinted>2012-03-15T05:31:40Z</cp:lastPrinted>
  <dcterms:created xsi:type="dcterms:W3CDTF">2008-05-22T02:56:50Z</dcterms:created>
  <dcterms:modified xsi:type="dcterms:W3CDTF">2012-07-30T12:33:29Z</dcterms:modified>
</cp:coreProperties>
</file>