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2" r:id="rId3"/>
    <p:sldId id="257" r:id="rId4"/>
    <p:sldId id="273" r:id="rId5"/>
    <p:sldId id="274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75" r:id="rId16"/>
    <p:sldId id="267" r:id="rId17"/>
    <p:sldId id="268" r:id="rId18"/>
    <p:sldId id="276" r:id="rId19"/>
    <p:sldId id="269" r:id="rId20"/>
    <p:sldId id="270" r:id="rId21"/>
    <p:sldId id="271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797675" cy="987425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  <a:srgbClr val="00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1869" autoAdjust="0"/>
  </p:normalViewPr>
  <p:slideViewPr>
    <p:cSldViewPr>
      <p:cViewPr varScale="1">
        <p:scale>
          <a:sx n="98" d="100"/>
          <a:sy n="98" d="100"/>
        </p:scale>
        <p:origin x="-34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45" cy="492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49" tIns="45475" rIns="90949" bIns="45475" numCol="1" anchor="t" anchorCtr="0" compatLnSpc="1">
            <a:prstTxWarp prst="textNoShape">
              <a:avLst/>
            </a:prstTxWarp>
          </a:bodyPr>
          <a:lstStyle>
            <a:lvl1pPr defTabSz="909654">
              <a:defRPr sz="12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911" y="0"/>
            <a:ext cx="2946144" cy="492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49" tIns="45475" rIns="90949" bIns="45475" numCol="1" anchor="t" anchorCtr="0" compatLnSpc="1">
            <a:prstTxWarp prst="textNoShape">
              <a:avLst/>
            </a:prstTxWarp>
          </a:bodyPr>
          <a:lstStyle>
            <a:lvl1pPr algn="r" defTabSz="909654">
              <a:defRPr sz="12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80059"/>
            <a:ext cx="2946145" cy="492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49" tIns="45475" rIns="90949" bIns="45475" numCol="1" anchor="b" anchorCtr="0" compatLnSpc="1">
            <a:prstTxWarp prst="textNoShape">
              <a:avLst/>
            </a:prstTxWarp>
          </a:bodyPr>
          <a:lstStyle>
            <a:lvl1pPr defTabSz="909654">
              <a:defRPr sz="1200">
                <a:latin typeface="Arial" charset="0"/>
              </a:defRPr>
            </a:lvl1pPr>
          </a:lstStyle>
          <a:p>
            <a:endParaRPr lang="en-US" altLang="zh-TW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911" y="9380059"/>
            <a:ext cx="2946144" cy="492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49" tIns="45475" rIns="90949" bIns="45475" numCol="1" anchor="b" anchorCtr="0" compatLnSpc="1">
            <a:prstTxWarp prst="textNoShape">
              <a:avLst/>
            </a:prstTxWarp>
          </a:bodyPr>
          <a:lstStyle>
            <a:lvl1pPr algn="r" defTabSz="909654">
              <a:defRPr sz="1200">
                <a:latin typeface="Arial" charset="0"/>
              </a:defRPr>
            </a:lvl1pPr>
          </a:lstStyle>
          <a:p>
            <a:fld id="{8E4DAD59-6286-43DB-B814-FAA5C1F69DD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547572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45" cy="494191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911" y="0"/>
            <a:ext cx="2946144" cy="494191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08CE292E-4F37-4D7B-9A93-A484A4E6BE81}" type="datetimeFigureOut">
              <a:rPr lang="zh-TW" altLang="en-US" smtClean="0"/>
              <a:pPr/>
              <a:t>2012/7/30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54" y="4690030"/>
            <a:ext cx="5437168" cy="4442935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378466"/>
            <a:ext cx="2946145" cy="494191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911" y="9378466"/>
            <a:ext cx="2946144" cy="494191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60FA02EE-DCCB-4B2B-ADCA-AAFBF696D97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41373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FA02EE-DCCB-4B2B-ADCA-AAFBF696D97A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87799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FA02EE-DCCB-4B2B-ADCA-AAFBF696D97A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67472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6387" name="Picture 3" descr="R02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6" y="3006"/>
              <a:ext cx="4704" cy="13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388" name="Picture 4" descr="R04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062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389" name="Picture 5" descr="R01"/>
            <p:cNvPicPr>
              <a:picLocks noChangeAspect="1" noChangeArrowheads="1"/>
            </p:cNvPicPr>
            <p:nvPr/>
          </p:nvPicPr>
          <p:blipFill>
            <a:blip r:embed="rId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864"/>
              <a:ext cx="5376" cy="2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390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TW"/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TW"/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AAE9009F-BB44-44DA-AD8A-9D8EEEE42A22}" type="slidenum">
              <a:rPr lang="en-US" altLang="zh-TW"/>
              <a:pPr/>
              <a:t>‹#›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264" y="6228000"/>
            <a:ext cx="1481145" cy="360000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75405853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10350" y="381000"/>
            <a:ext cx="2000250" cy="6096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848350" cy="60960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44194990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225052250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78721308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14600" y="381000"/>
            <a:ext cx="2971800" cy="609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638800" y="381000"/>
            <a:ext cx="2971800" cy="609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44493511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65575461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57542624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60488310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82771544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418558442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R02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303713"/>
            <a:ext cx="9144000" cy="255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3" descr="R04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6859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3716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14600" y="381000"/>
            <a:ext cx="60960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BFDF3-01FE-4D2B-9277-37FD15D6561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8000" y="6334034"/>
            <a:ext cx="1481143" cy="3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ransition spd="slow">
    <p:randomBar dir="vert"/>
  </p:transition>
  <p:txStyles>
    <p:titleStyle>
      <a:lvl1pPr algn="ctr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|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]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l"/>
        <a:defRPr kumimoji="1" sz="2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SzPct val="70000"/>
        <a:buFont typeface="Wingdings" pitchFamily="2" charset="2"/>
        <a:buChar char="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ocw.aca.ntu.edu.tw/ntu-ocw/index.php/ocw/copyright_declaration" TargetMode="External"/><Relationship Id="rId2" Type="http://schemas.openxmlformats.org/officeDocument/2006/relationships/hyperlink" Target="http://office.microsoft.com/zh-hk/HA010152965.aspx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hyperlink" Target="http://creativecommons.org/licenses/by-nc-sa/3.0/tw/" TargetMode="Externa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7" Type="http://schemas.openxmlformats.org/officeDocument/2006/relationships/image" Target="../media/image13.pn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/2.0/" TargetMode="External"/><Relationship Id="rId5" Type="http://schemas.openxmlformats.org/officeDocument/2006/relationships/image" Target="../media/image23.png"/><Relationship Id="rId4" Type="http://schemas.openxmlformats.org/officeDocument/2006/relationships/hyperlink" Target="http://creativecommons.org/licenses/by-nc-sa/2.0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7" Type="http://schemas.openxmlformats.org/officeDocument/2006/relationships/image" Target="../media/image44.pn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tw/" TargetMode="External"/><Relationship Id="rId5" Type="http://schemas.openxmlformats.org/officeDocument/2006/relationships/image" Target="../media/image43.png"/><Relationship Id="rId4" Type="http://schemas.openxmlformats.org/officeDocument/2006/relationships/hyperlink" Target="http://creativecommons.org/licenses/by-nc/2.0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hyperlink" Target="http://creativecommons.org/licenses/by-sa/2.0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48.jpeg"/><Relationship Id="rId7" Type="http://schemas.openxmlformats.org/officeDocument/2006/relationships/hyperlink" Target="http://creativecommons.org/licenses/by/2.0/" TargetMode="External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hyperlink" Target="http://creativecommons.org/licenses/by-sa/2.0/" TargetMode="External"/><Relationship Id="rId10" Type="http://schemas.openxmlformats.org/officeDocument/2006/relationships/image" Target="../media/image43.png"/><Relationship Id="rId4" Type="http://schemas.openxmlformats.org/officeDocument/2006/relationships/image" Target="../media/image49.jpeg"/><Relationship Id="rId9" Type="http://schemas.openxmlformats.org/officeDocument/2006/relationships/hyperlink" Target="http://creativecommons.org/licenses/by-nc/2.0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7" Type="http://schemas.openxmlformats.org/officeDocument/2006/relationships/image" Target="../media/image23.png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2.0/" TargetMode="External"/><Relationship Id="rId5" Type="http://schemas.openxmlformats.org/officeDocument/2006/relationships/image" Target="../media/image14.png"/><Relationship Id="rId4" Type="http://schemas.openxmlformats.org/officeDocument/2006/relationships/hyperlink" Target="http://creativecommons.org/licenses/by-sa/2.0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53.jpeg"/><Relationship Id="rId7" Type="http://schemas.openxmlformats.org/officeDocument/2006/relationships/hyperlink" Target="http://creativecommons.org/licenses/by-nc-nd/2.0/" TargetMode="External"/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hyperlink" Target="http://creativecommons.org/licenses/by-nd/2.0/" TargetMode="External"/><Relationship Id="rId4" Type="http://schemas.openxmlformats.org/officeDocument/2006/relationships/image" Target="../media/image5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7" Type="http://schemas.openxmlformats.org/officeDocument/2006/relationships/image" Target="../media/image23.pn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2.0/" TargetMode="External"/><Relationship Id="rId5" Type="http://schemas.openxmlformats.org/officeDocument/2006/relationships/image" Target="../media/image22.png"/><Relationship Id="rId4" Type="http://schemas.openxmlformats.org/officeDocument/2006/relationships/hyperlink" Target="http://creativecommons.org/licenses/by-nc-nd/2.0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eg"/><Relationship Id="rId7" Type="http://schemas.openxmlformats.org/officeDocument/2006/relationships/image" Target="../media/image23.png"/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2.0/" TargetMode="External"/><Relationship Id="rId5" Type="http://schemas.openxmlformats.org/officeDocument/2006/relationships/image" Target="../media/image13.png"/><Relationship Id="rId4" Type="http://schemas.openxmlformats.org/officeDocument/2006/relationships/hyperlink" Target="http://creativecommons.org/licenses/by/2.0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licenses/by-nc-sa/2.0/" TargetMode="External"/><Relationship Id="rId3" Type="http://schemas.openxmlformats.org/officeDocument/2006/relationships/image" Target="../media/image60.jpeg"/><Relationship Id="rId7" Type="http://schemas.openxmlformats.org/officeDocument/2006/relationships/image" Target="../media/image22.png"/><Relationship Id="rId12" Type="http://schemas.openxmlformats.org/officeDocument/2006/relationships/image" Target="../media/image64.jpeg"/><Relationship Id="rId2" Type="http://schemas.openxmlformats.org/officeDocument/2006/relationships/image" Target="../media/image5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nd/2.0/" TargetMode="External"/><Relationship Id="rId11" Type="http://schemas.openxmlformats.org/officeDocument/2006/relationships/image" Target="../media/image63.png"/><Relationship Id="rId5" Type="http://schemas.openxmlformats.org/officeDocument/2006/relationships/image" Target="../media/image62.jpeg"/><Relationship Id="rId10" Type="http://schemas.openxmlformats.org/officeDocument/2006/relationships/hyperlink" Target="http://creativecommons.org/licenses/by/2.0/" TargetMode="External"/><Relationship Id="rId4" Type="http://schemas.openxmlformats.org/officeDocument/2006/relationships/image" Target="../media/image61.jpeg"/><Relationship Id="rId9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jpeg"/><Relationship Id="rId2" Type="http://schemas.openxmlformats.org/officeDocument/2006/relationships/image" Target="../media/image6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hyperlink" Target="http://ocw.aca.ntu.edu.tw/ntu-ocw/index.php/ocw/copyright_declaration" TargetMode="External"/><Relationship Id="rId4" Type="http://schemas.openxmlformats.org/officeDocument/2006/relationships/image" Target="../media/image6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jpeg"/><Relationship Id="rId3" Type="http://schemas.openxmlformats.org/officeDocument/2006/relationships/hyperlink" Target="http://creativecommons.org/licenses/by-nc-sa/2.0/" TargetMode="External"/><Relationship Id="rId7" Type="http://schemas.openxmlformats.org/officeDocument/2006/relationships/image" Target="../media/image69.jpeg"/><Relationship Id="rId2" Type="http://schemas.openxmlformats.org/officeDocument/2006/relationships/image" Target="../media/image6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hyperlink" Target="http://creativecommons.org/licenses/by-sa/2.0/" TargetMode="External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licenses/by-sa/2.0/" TargetMode="External"/><Relationship Id="rId13" Type="http://schemas.openxmlformats.org/officeDocument/2006/relationships/image" Target="../media/image73.png"/><Relationship Id="rId18" Type="http://schemas.openxmlformats.org/officeDocument/2006/relationships/image" Target="../media/image78.jpeg"/><Relationship Id="rId3" Type="http://schemas.openxmlformats.org/officeDocument/2006/relationships/hyperlink" Target="http://www.flickr.com/photos/princeroy/1013203368/sizes/o/in/photostream/" TargetMode="External"/><Relationship Id="rId7" Type="http://schemas.openxmlformats.org/officeDocument/2006/relationships/hyperlink" Target="http://www.flickr.com/photos/avlxyz/3881397682/sizes/l/in/photostream/" TargetMode="External"/><Relationship Id="rId12" Type="http://schemas.openxmlformats.org/officeDocument/2006/relationships/image" Target="../media/image72.png"/><Relationship Id="rId17" Type="http://schemas.openxmlformats.org/officeDocument/2006/relationships/image" Target="../media/image77.jpeg"/><Relationship Id="rId2" Type="http://schemas.openxmlformats.org/officeDocument/2006/relationships/hyperlink" Target="http://office.microsoft.com/zh-hk/HA010152965.aspx" TargetMode="External"/><Relationship Id="rId16" Type="http://schemas.openxmlformats.org/officeDocument/2006/relationships/image" Target="../media/image76.jpeg"/><Relationship Id="rId20" Type="http://schemas.openxmlformats.org/officeDocument/2006/relationships/image" Target="../media/image8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reativecommons.org/licenses/by/3.0/deed.en" TargetMode="External"/><Relationship Id="rId11" Type="http://schemas.openxmlformats.org/officeDocument/2006/relationships/image" Target="../media/image71.png"/><Relationship Id="rId5" Type="http://schemas.openxmlformats.org/officeDocument/2006/relationships/hyperlink" Target="http://commons.wikimedia.org/wiki/File:HK_food_Kennedy_Town_New_Chinese_Rest_BBQ_Mix.jpg" TargetMode="External"/><Relationship Id="rId15" Type="http://schemas.openxmlformats.org/officeDocument/2006/relationships/image" Target="../media/image75.jpeg"/><Relationship Id="rId10" Type="http://schemas.openxmlformats.org/officeDocument/2006/relationships/hyperlink" Target="http://ocw.aca.ntu.edu.tw/ntu-ocw/index.php/ocw/copyright_declaration" TargetMode="External"/><Relationship Id="rId19" Type="http://schemas.openxmlformats.org/officeDocument/2006/relationships/image" Target="../media/image79.jpeg"/><Relationship Id="rId4" Type="http://schemas.openxmlformats.org/officeDocument/2006/relationships/hyperlink" Target="http://creativecommons.org/licenses/by/2.0/deed.zh" TargetMode="External"/><Relationship Id="rId9" Type="http://schemas.openxmlformats.org/officeDocument/2006/relationships/hyperlink" Target="http://www.flickr.com/photos/cecilio_hsieh/4866422886/sizes/l/in/photostream/" TargetMode="External"/><Relationship Id="rId14" Type="http://schemas.openxmlformats.org/officeDocument/2006/relationships/image" Target="../media/image74.gi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lickr.com/photos/u-suke/2416621562/sizes/o/in/photostream/" TargetMode="External"/><Relationship Id="rId13" Type="http://schemas.openxmlformats.org/officeDocument/2006/relationships/hyperlink" Target="http://creativecommons.org/licenses/by/2.0/" TargetMode="External"/><Relationship Id="rId18" Type="http://schemas.openxmlformats.org/officeDocument/2006/relationships/image" Target="../media/image84.jpeg"/><Relationship Id="rId3" Type="http://schemas.openxmlformats.org/officeDocument/2006/relationships/hyperlink" Target="http://creativecommons.org/licenses/by-nc-nd/2.0/" TargetMode="External"/><Relationship Id="rId21" Type="http://schemas.openxmlformats.org/officeDocument/2006/relationships/image" Target="../media/image87.jpeg"/><Relationship Id="rId7" Type="http://schemas.openxmlformats.org/officeDocument/2006/relationships/hyperlink" Target="http://creativecommons.org/licenses/by-sa/2.0/" TargetMode="External"/><Relationship Id="rId12" Type="http://schemas.openxmlformats.org/officeDocument/2006/relationships/image" Target="../media/image73.png"/><Relationship Id="rId17" Type="http://schemas.openxmlformats.org/officeDocument/2006/relationships/image" Target="../media/image83.jpeg"/><Relationship Id="rId2" Type="http://schemas.openxmlformats.org/officeDocument/2006/relationships/hyperlink" Target="http://www.flickr.com/photos/yoyo31/5583970919/sizes/l/in/photostream/" TargetMode="External"/><Relationship Id="rId16" Type="http://schemas.openxmlformats.org/officeDocument/2006/relationships/image" Target="../media/image19.png"/><Relationship Id="rId20" Type="http://schemas.openxmlformats.org/officeDocument/2006/relationships/image" Target="../media/image86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lickr.com/photos/bangdoll/6684439435/sizes/o/in/photostream/" TargetMode="External"/><Relationship Id="rId11" Type="http://schemas.openxmlformats.org/officeDocument/2006/relationships/image" Target="../media/image82.png"/><Relationship Id="rId24" Type="http://schemas.openxmlformats.org/officeDocument/2006/relationships/image" Target="../media/image90.jpeg"/><Relationship Id="rId5" Type="http://schemas.openxmlformats.org/officeDocument/2006/relationships/hyperlink" Target="http://creativecommons.org/licenses/by-nc-sa/2.0/" TargetMode="External"/><Relationship Id="rId15" Type="http://schemas.openxmlformats.org/officeDocument/2006/relationships/hyperlink" Target="http://ocw.aca.ntu.edu.tw/ntu-ocw/index.php/ocw/copyright_declaration" TargetMode="External"/><Relationship Id="rId23" Type="http://schemas.openxmlformats.org/officeDocument/2006/relationships/image" Target="../media/image89.jpeg"/><Relationship Id="rId10" Type="http://schemas.openxmlformats.org/officeDocument/2006/relationships/image" Target="../media/image81.png"/><Relationship Id="rId19" Type="http://schemas.openxmlformats.org/officeDocument/2006/relationships/image" Target="../media/image85.jpeg"/><Relationship Id="rId4" Type="http://schemas.openxmlformats.org/officeDocument/2006/relationships/hyperlink" Target="http://www.flickr.com/photos/robinidv/5150904155/sizes/l/in/photostream/" TargetMode="External"/><Relationship Id="rId9" Type="http://schemas.openxmlformats.org/officeDocument/2006/relationships/hyperlink" Target="http://creativecommons.org/licenses/by/2.0/deed.zh" TargetMode="External"/><Relationship Id="rId14" Type="http://schemas.openxmlformats.org/officeDocument/2006/relationships/image" Target="../media/image72.png"/><Relationship Id="rId22" Type="http://schemas.openxmlformats.org/officeDocument/2006/relationships/image" Target="../media/image88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lickr.com/photos/minghong/334010021/sizes/l/in/photostream/" TargetMode="External"/><Relationship Id="rId13" Type="http://schemas.openxmlformats.org/officeDocument/2006/relationships/hyperlink" Target="http://www.flickr.com/photos/nelsonchou/4007729531/sizes/l/in/photostream/" TargetMode="External"/><Relationship Id="rId18" Type="http://schemas.openxmlformats.org/officeDocument/2006/relationships/image" Target="../media/image72.png"/><Relationship Id="rId26" Type="http://schemas.openxmlformats.org/officeDocument/2006/relationships/image" Target="../media/image95.jpeg"/><Relationship Id="rId3" Type="http://schemas.openxmlformats.org/officeDocument/2006/relationships/hyperlink" Target="http://creativecommons.org/licenses/by/2.0/deed.zh" TargetMode="External"/><Relationship Id="rId21" Type="http://schemas.openxmlformats.org/officeDocument/2006/relationships/image" Target="../media/image91.png"/><Relationship Id="rId7" Type="http://schemas.openxmlformats.org/officeDocument/2006/relationships/hyperlink" Target="http://creativecommons.org/licenses/by-sa/2.0/" TargetMode="External"/><Relationship Id="rId12" Type="http://schemas.openxmlformats.org/officeDocument/2006/relationships/hyperlink" Target="http://creativecommons.org/licenses/by-nd/2.0/" TargetMode="External"/><Relationship Id="rId17" Type="http://schemas.openxmlformats.org/officeDocument/2006/relationships/hyperlink" Target="http://creativecommons.org/licenses/by/2.0/" TargetMode="External"/><Relationship Id="rId25" Type="http://schemas.openxmlformats.org/officeDocument/2006/relationships/image" Target="../media/image94.jpeg"/><Relationship Id="rId2" Type="http://schemas.openxmlformats.org/officeDocument/2006/relationships/hyperlink" Target="http://www.flickr.com/photos/clsung/4236312450/sizes/l/in/photostream/" TargetMode="External"/><Relationship Id="rId16" Type="http://schemas.openxmlformats.org/officeDocument/2006/relationships/hyperlink" Target="http://www.flickr.com/photos/vixyao/2313661401/sizes/l/in/photostream/" TargetMode="External"/><Relationship Id="rId20" Type="http://schemas.openxmlformats.org/officeDocument/2006/relationships/image" Target="../media/image73.png"/><Relationship Id="rId29" Type="http://schemas.openxmlformats.org/officeDocument/2006/relationships/image" Target="../media/image98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lickr.com/photos/vixyao/2222837208/sizes/l/in/photostream/" TargetMode="External"/><Relationship Id="rId11" Type="http://schemas.openxmlformats.org/officeDocument/2006/relationships/hyperlink" Target="http://www.flickr.com/photos/nightwing_26/6065279535/sizes/l/in/photostream/" TargetMode="External"/><Relationship Id="rId24" Type="http://schemas.openxmlformats.org/officeDocument/2006/relationships/image" Target="../media/image93.jpeg"/><Relationship Id="rId32" Type="http://schemas.openxmlformats.org/officeDocument/2006/relationships/image" Target="../media/image101.jpeg"/><Relationship Id="rId5" Type="http://schemas.openxmlformats.org/officeDocument/2006/relationships/hyperlink" Target="http://creativecommons.org/licenses/by-nc-nd/2.0/" TargetMode="External"/><Relationship Id="rId15" Type="http://schemas.openxmlformats.org/officeDocument/2006/relationships/hyperlink" Target="http://creativecommons.org/licenses/by-nc-sa/2.0/" TargetMode="External"/><Relationship Id="rId23" Type="http://schemas.openxmlformats.org/officeDocument/2006/relationships/image" Target="../media/image92.jpeg"/><Relationship Id="rId28" Type="http://schemas.openxmlformats.org/officeDocument/2006/relationships/image" Target="../media/image97.jpeg"/><Relationship Id="rId10" Type="http://schemas.openxmlformats.org/officeDocument/2006/relationships/hyperlink" Target="http://www.flickr.com/photos/cgwcool/5124860763/sizes/l/in/photostream/" TargetMode="External"/><Relationship Id="rId19" Type="http://schemas.openxmlformats.org/officeDocument/2006/relationships/image" Target="../media/image81.png"/><Relationship Id="rId31" Type="http://schemas.openxmlformats.org/officeDocument/2006/relationships/image" Target="../media/image100.jpeg"/><Relationship Id="rId4" Type="http://schemas.openxmlformats.org/officeDocument/2006/relationships/hyperlink" Target="http://www.flickr.com/photos/andreelau/209690374/sizes/s/in/photostream/" TargetMode="External"/><Relationship Id="rId9" Type="http://schemas.openxmlformats.org/officeDocument/2006/relationships/hyperlink" Target="http://www.flickr.com/photos/chwangchaos/3033808089/sizes/l/in/photostream/" TargetMode="External"/><Relationship Id="rId14" Type="http://schemas.openxmlformats.org/officeDocument/2006/relationships/hyperlink" Target="http://www.flickr.com/photos/johnsonwang/5702289932/sizes/l/in/photostream/" TargetMode="External"/><Relationship Id="rId22" Type="http://schemas.openxmlformats.org/officeDocument/2006/relationships/image" Target="../media/image82.png"/><Relationship Id="rId27" Type="http://schemas.openxmlformats.org/officeDocument/2006/relationships/image" Target="../media/image96.jpeg"/><Relationship Id="rId30" Type="http://schemas.openxmlformats.org/officeDocument/2006/relationships/image" Target="../media/image99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licenses/by-nc-sa/2.0/" TargetMode="External"/><Relationship Id="rId13" Type="http://schemas.openxmlformats.org/officeDocument/2006/relationships/hyperlink" Target="http://creativecommons.org/licenses/by-sa/2.0/" TargetMode="External"/><Relationship Id="rId18" Type="http://schemas.openxmlformats.org/officeDocument/2006/relationships/image" Target="../media/image82.png"/><Relationship Id="rId26" Type="http://schemas.openxmlformats.org/officeDocument/2006/relationships/image" Target="../media/image108.jpeg"/><Relationship Id="rId3" Type="http://schemas.openxmlformats.org/officeDocument/2006/relationships/hyperlink" Target="http://creativecommons.org/licenses/by-nc-nd/2.0/" TargetMode="External"/><Relationship Id="rId21" Type="http://schemas.openxmlformats.org/officeDocument/2006/relationships/image" Target="../media/image103.jpeg"/><Relationship Id="rId7" Type="http://schemas.openxmlformats.org/officeDocument/2006/relationships/hyperlink" Target="http://www.flickr.com/photos/bangdoll/1991176442/sizes/l/in/photostream/" TargetMode="External"/><Relationship Id="rId12" Type="http://schemas.openxmlformats.org/officeDocument/2006/relationships/hyperlink" Target="http://www.flickr.com/photos/vixyao/3126711507/sizes/l/in/photostream/" TargetMode="External"/><Relationship Id="rId17" Type="http://schemas.openxmlformats.org/officeDocument/2006/relationships/image" Target="../media/image72.png"/><Relationship Id="rId25" Type="http://schemas.openxmlformats.org/officeDocument/2006/relationships/image" Target="../media/image107.jpeg"/><Relationship Id="rId2" Type="http://schemas.openxmlformats.org/officeDocument/2006/relationships/hyperlink" Target="http://www.flickr.com/photos/soujirou/2457105170/sizes/o/in/photostream/" TargetMode="External"/><Relationship Id="rId16" Type="http://schemas.openxmlformats.org/officeDocument/2006/relationships/hyperlink" Target="http://creativecommons.org/licenses/by/2.0/" TargetMode="External"/><Relationship Id="rId20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reativecommons.org/licenses/by/2.0/deed.zh" TargetMode="External"/><Relationship Id="rId11" Type="http://schemas.openxmlformats.org/officeDocument/2006/relationships/hyperlink" Target="http://www.flickr.com/photos/chitaka/3716990216/" TargetMode="External"/><Relationship Id="rId24" Type="http://schemas.openxmlformats.org/officeDocument/2006/relationships/image" Target="../media/image106.jpeg"/><Relationship Id="rId5" Type="http://schemas.openxmlformats.org/officeDocument/2006/relationships/hyperlink" Target="http://www.flickr.com/photos/mattchang/105881451/sizes/l/in/photostream/" TargetMode="External"/><Relationship Id="rId15" Type="http://schemas.openxmlformats.org/officeDocument/2006/relationships/image" Target="../media/image81.png"/><Relationship Id="rId23" Type="http://schemas.openxmlformats.org/officeDocument/2006/relationships/image" Target="../media/image105.jpeg"/><Relationship Id="rId28" Type="http://schemas.openxmlformats.org/officeDocument/2006/relationships/image" Target="../media/image110.jpeg"/><Relationship Id="rId10" Type="http://schemas.openxmlformats.org/officeDocument/2006/relationships/hyperlink" Target="http://creativecommons.org/licenses/by-nc/2.0/" TargetMode="External"/><Relationship Id="rId19" Type="http://schemas.openxmlformats.org/officeDocument/2006/relationships/image" Target="../media/image102.png"/><Relationship Id="rId4" Type="http://schemas.openxmlformats.org/officeDocument/2006/relationships/hyperlink" Target="http://www.flickr.com/photos/frankyguo/4717203827/sizes/l/in/photostream/" TargetMode="External"/><Relationship Id="rId9" Type="http://schemas.openxmlformats.org/officeDocument/2006/relationships/hyperlink" Target="http://www.flickr.com/photos/polanyi/3030378287/sizes/o/in/photostream/" TargetMode="External"/><Relationship Id="rId14" Type="http://schemas.openxmlformats.org/officeDocument/2006/relationships/hyperlink" Target="http://www.flickr.com/photos/ladyous/6191059103/sizes/l/in/photostream/" TargetMode="External"/><Relationship Id="rId22" Type="http://schemas.openxmlformats.org/officeDocument/2006/relationships/image" Target="../media/image104.jpeg"/><Relationship Id="rId27" Type="http://schemas.openxmlformats.org/officeDocument/2006/relationships/image" Target="../media/image109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lickr.com/photos/enixii/256177842/sizes/l/in/photostream/" TargetMode="External"/><Relationship Id="rId13" Type="http://schemas.openxmlformats.org/officeDocument/2006/relationships/hyperlink" Target="http://www.flickr.com/photos/sacofat/2816505887/sizes/m/in/photostream/" TargetMode="External"/><Relationship Id="rId18" Type="http://schemas.openxmlformats.org/officeDocument/2006/relationships/image" Target="../media/image72.png"/><Relationship Id="rId26" Type="http://schemas.openxmlformats.org/officeDocument/2006/relationships/image" Target="../media/image114.jpeg"/><Relationship Id="rId3" Type="http://schemas.openxmlformats.org/officeDocument/2006/relationships/hyperlink" Target="http://creativecommons.org/licenses/by-sa/2.0/" TargetMode="External"/><Relationship Id="rId21" Type="http://schemas.openxmlformats.org/officeDocument/2006/relationships/image" Target="../media/image91.png"/><Relationship Id="rId7" Type="http://schemas.openxmlformats.org/officeDocument/2006/relationships/hyperlink" Target="http://creativecommons.org/licenses/by-nc/2.0/" TargetMode="External"/><Relationship Id="rId12" Type="http://schemas.openxmlformats.org/officeDocument/2006/relationships/hyperlink" Target="http://creativecommons.org/licenses/by-nd/2.0/" TargetMode="External"/><Relationship Id="rId17" Type="http://schemas.openxmlformats.org/officeDocument/2006/relationships/hyperlink" Target="http://creativecommons.org/licenses/by/2.0/" TargetMode="External"/><Relationship Id="rId25" Type="http://schemas.openxmlformats.org/officeDocument/2006/relationships/image" Target="../media/image113.jpeg"/><Relationship Id="rId2" Type="http://schemas.openxmlformats.org/officeDocument/2006/relationships/hyperlink" Target="http://www.flickr.com/photos/sanbeiji/3440391020/sizes/l/in/photostream/" TargetMode="External"/><Relationship Id="rId16" Type="http://schemas.openxmlformats.org/officeDocument/2006/relationships/image" Target="../media/image73.png"/><Relationship Id="rId20" Type="http://schemas.openxmlformats.org/officeDocument/2006/relationships/image" Target="../media/image82.png"/><Relationship Id="rId29" Type="http://schemas.openxmlformats.org/officeDocument/2006/relationships/image" Target="../media/image117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lickr.com/photos/hjw223/510914926/sizes/l/in/photostream/" TargetMode="External"/><Relationship Id="rId11" Type="http://schemas.openxmlformats.org/officeDocument/2006/relationships/hyperlink" Target="http://www.flickr.com/photos/maintenancepic/3621728257/sizes/o/in/photostream/" TargetMode="External"/><Relationship Id="rId24" Type="http://schemas.openxmlformats.org/officeDocument/2006/relationships/image" Target="../media/image112.jpeg"/><Relationship Id="rId5" Type="http://schemas.openxmlformats.org/officeDocument/2006/relationships/hyperlink" Target="http://creativecommons.org/licenses/by/2.0/deed.zh" TargetMode="External"/><Relationship Id="rId15" Type="http://schemas.openxmlformats.org/officeDocument/2006/relationships/hyperlink" Target="http://www.flickr.com/photos/lincha711/4283512477/sizes/o/in/photostream/" TargetMode="External"/><Relationship Id="rId23" Type="http://schemas.openxmlformats.org/officeDocument/2006/relationships/image" Target="../media/image111.jpeg"/><Relationship Id="rId28" Type="http://schemas.openxmlformats.org/officeDocument/2006/relationships/image" Target="../media/image116.jpeg"/><Relationship Id="rId10" Type="http://schemas.openxmlformats.org/officeDocument/2006/relationships/hyperlink" Target="http://creativecommons.org/licenses/by-nc-sa/2.0/" TargetMode="External"/><Relationship Id="rId19" Type="http://schemas.openxmlformats.org/officeDocument/2006/relationships/image" Target="../media/image102.png"/><Relationship Id="rId4" Type="http://schemas.openxmlformats.org/officeDocument/2006/relationships/hyperlink" Target="http://www.flickr.com/photos/sumi1/3500713224/sizes/l/in/photostream/" TargetMode="External"/><Relationship Id="rId9" Type="http://schemas.openxmlformats.org/officeDocument/2006/relationships/hyperlink" Target="http://www.flickr.com/photos/chevyli/3615938571/sizes/z/in/photostream/" TargetMode="External"/><Relationship Id="rId14" Type="http://schemas.openxmlformats.org/officeDocument/2006/relationships/hyperlink" Target="http://creativecommons.org/licenses/by-nc-nd/2.0/" TargetMode="External"/><Relationship Id="rId22" Type="http://schemas.openxmlformats.org/officeDocument/2006/relationships/image" Target="../media/image81.png"/><Relationship Id="rId27" Type="http://schemas.openxmlformats.org/officeDocument/2006/relationships/image" Target="../media/image115.jpeg"/><Relationship Id="rId30" Type="http://schemas.openxmlformats.org/officeDocument/2006/relationships/image" Target="../media/image118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licenses/by/2.0/deed.zh" TargetMode="External"/><Relationship Id="rId13" Type="http://schemas.openxmlformats.org/officeDocument/2006/relationships/hyperlink" Target="http://www.flickr.com/photos/rayyu/2399335383/sizes/l/in/photostream/" TargetMode="External"/><Relationship Id="rId18" Type="http://schemas.openxmlformats.org/officeDocument/2006/relationships/image" Target="../media/image72.png"/><Relationship Id="rId26" Type="http://schemas.openxmlformats.org/officeDocument/2006/relationships/image" Target="../media/image126.jpeg"/><Relationship Id="rId3" Type="http://schemas.openxmlformats.org/officeDocument/2006/relationships/hyperlink" Target="http://www.flickr.com/photos/frankyguo/3409709120/sizes/o/in/photostream/" TargetMode="External"/><Relationship Id="rId21" Type="http://schemas.openxmlformats.org/officeDocument/2006/relationships/image" Target="../media/image121.jpeg"/><Relationship Id="rId7" Type="http://schemas.openxmlformats.org/officeDocument/2006/relationships/hyperlink" Target="http://www.flickr.com/photos/ycchung/4913187504/sizes/l/in/photostream/" TargetMode="External"/><Relationship Id="rId12" Type="http://schemas.openxmlformats.org/officeDocument/2006/relationships/hyperlink" Target="http://www.flickr.com/photos/shihwy1/3050454703/sizes/l/in/photostream/" TargetMode="External"/><Relationship Id="rId17" Type="http://schemas.openxmlformats.org/officeDocument/2006/relationships/hyperlink" Target="http://creativecommons.org/licenses/by/2.0/" TargetMode="External"/><Relationship Id="rId25" Type="http://schemas.openxmlformats.org/officeDocument/2006/relationships/image" Target="../media/image125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82.png"/><Relationship Id="rId20" Type="http://schemas.openxmlformats.org/officeDocument/2006/relationships/image" Target="../media/image12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reativecommons.org/licenses/by-nc-sa/2.0/" TargetMode="External"/><Relationship Id="rId11" Type="http://schemas.openxmlformats.org/officeDocument/2006/relationships/hyperlink" Target="http://www.flickr.com/photos/jimmyhsu_tw/3874151832/sizes/l/in/photostream/" TargetMode="External"/><Relationship Id="rId24" Type="http://schemas.openxmlformats.org/officeDocument/2006/relationships/image" Target="../media/image124.jpeg"/><Relationship Id="rId5" Type="http://schemas.openxmlformats.org/officeDocument/2006/relationships/hyperlink" Target="http://www.flickr.com/photos/bangdoll/3736593995/sizes/l/in/photostream/" TargetMode="External"/><Relationship Id="rId15" Type="http://schemas.openxmlformats.org/officeDocument/2006/relationships/image" Target="../media/image81.png"/><Relationship Id="rId23" Type="http://schemas.openxmlformats.org/officeDocument/2006/relationships/image" Target="../media/image123.jpeg"/><Relationship Id="rId10" Type="http://schemas.openxmlformats.org/officeDocument/2006/relationships/hyperlink" Target="http://www.flickr.com/photos/soujirou/5430743673/sizes/l/in/photostream/" TargetMode="External"/><Relationship Id="rId19" Type="http://schemas.openxmlformats.org/officeDocument/2006/relationships/image" Target="../media/image119.jpeg"/><Relationship Id="rId4" Type="http://schemas.openxmlformats.org/officeDocument/2006/relationships/hyperlink" Target="http://creativecommons.org/licenses/by-nc-nd/2.0/" TargetMode="External"/><Relationship Id="rId9" Type="http://schemas.openxmlformats.org/officeDocument/2006/relationships/hyperlink" Target="http://www.flickr.com/photos/yufujamar/5334483479/sizes/s/in/photostream/" TargetMode="External"/><Relationship Id="rId14" Type="http://schemas.openxmlformats.org/officeDocument/2006/relationships/hyperlink" Target="http://www.flickr.com/photos/pearlbear78/6066258791/sizes/l/in/photostream/" TargetMode="External"/><Relationship Id="rId22" Type="http://schemas.openxmlformats.org/officeDocument/2006/relationships/image" Target="../media/image122.jpeg"/><Relationship Id="rId27" Type="http://schemas.openxmlformats.org/officeDocument/2006/relationships/image" Target="../media/image127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130.jpeg"/><Relationship Id="rId3" Type="http://schemas.openxmlformats.org/officeDocument/2006/relationships/hyperlink" Target="http://creativecommons.org/licenses/by-nc-sa/2.0/" TargetMode="External"/><Relationship Id="rId7" Type="http://schemas.openxmlformats.org/officeDocument/2006/relationships/image" Target="../media/image82.png"/><Relationship Id="rId12" Type="http://schemas.openxmlformats.org/officeDocument/2006/relationships/image" Target="../media/image129.jpeg"/><Relationship Id="rId2" Type="http://schemas.openxmlformats.org/officeDocument/2006/relationships/hyperlink" Target="http://www.flickr.com/photos/ospohlminhas/39318367/sizes/z/in/photostream/" TargetMode="External"/><Relationship Id="rId16" Type="http://schemas.openxmlformats.org/officeDocument/2006/relationships/image" Target="../media/image13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lickr.com/photos/k835136/6285342845/sizes/l/in/photostream/" TargetMode="External"/><Relationship Id="rId11" Type="http://schemas.openxmlformats.org/officeDocument/2006/relationships/image" Target="../media/image128.jpeg"/><Relationship Id="rId5" Type="http://schemas.openxmlformats.org/officeDocument/2006/relationships/hyperlink" Target="http://creativecommons.org/licenses/by-sa/2.0/" TargetMode="External"/><Relationship Id="rId15" Type="http://schemas.openxmlformats.org/officeDocument/2006/relationships/image" Target="../media/image132.jpeg"/><Relationship Id="rId10" Type="http://schemas.openxmlformats.org/officeDocument/2006/relationships/image" Target="../media/image19.png"/><Relationship Id="rId4" Type="http://schemas.openxmlformats.org/officeDocument/2006/relationships/hyperlink" Target="http://www.flickr.com/photos/retusus/5563877125/sizes/l/in/photostream/" TargetMode="External"/><Relationship Id="rId9" Type="http://schemas.openxmlformats.org/officeDocument/2006/relationships/hyperlink" Target="http://ocw.aca.ntu.edu.tw/ntu-ocw/index.php/ocw/copyright_declaration" TargetMode="External"/><Relationship Id="rId14" Type="http://schemas.openxmlformats.org/officeDocument/2006/relationships/image" Target="../media/image13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licenses/by/3.0/deed.en" TargetMode="External"/><Relationship Id="rId3" Type="http://schemas.openxmlformats.org/officeDocument/2006/relationships/image" Target="../media/image10.jpeg"/><Relationship Id="rId7" Type="http://schemas.openxmlformats.org/officeDocument/2006/relationships/image" Target="../media/image1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/2.0/deed.zh" TargetMode="External"/><Relationship Id="rId5" Type="http://schemas.openxmlformats.org/officeDocument/2006/relationships/image" Target="../media/image12.jpeg"/><Relationship Id="rId10" Type="http://schemas.openxmlformats.org/officeDocument/2006/relationships/image" Target="../media/image14.png"/><Relationship Id="rId4" Type="http://schemas.openxmlformats.org/officeDocument/2006/relationships/image" Target="../media/image11.jpeg"/><Relationship Id="rId9" Type="http://schemas.openxmlformats.org/officeDocument/2006/relationships/hyperlink" Target="http://creativecommons.org/licenses/by-sa/2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19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cw.aca.ntu.edu.tw/ntu-ocw/index.php/ocw/copyright_declaration" TargetMode="Externa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3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2.0/" TargetMode="External"/><Relationship Id="rId5" Type="http://schemas.openxmlformats.org/officeDocument/2006/relationships/image" Target="../media/image22.png"/><Relationship Id="rId4" Type="http://schemas.openxmlformats.org/officeDocument/2006/relationships/hyperlink" Target="http://creativecommons.org/licenses/by-nc-nd/2.0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licenses/by/2.0/" TargetMode="External"/><Relationship Id="rId3" Type="http://schemas.openxmlformats.org/officeDocument/2006/relationships/image" Target="../media/image25.jpeg"/><Relationship Id="rId7" Type="http://schemas.openxmlformats.org/officeDocument/2006/relationships/image" Target="../media/image14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sa/2.0/" TargetMode="External"/><Relationship Id="rId11" Type="http://schemas.openxmlformats.org/officeDocument/2006/relationships/image" Target="../media/image22.png"/><Relationship Id="rId5" Type="http://schemas.openxmlformats.org/officeDocument/2006/relationships/image" Target="../media/image27.jpeg"/><Relationship Id="rId10" Type="http://schemas.openxmlformats.org/officeDocument/2006/relationships/hyperlink" Target="http://creativecommons.org/licenses/by-nc-nd/2.0/" TargetMode="External"/><Relationship Id="rId4" Type="http://schemas.openxmlformats.org/officeDocument/2006/relationships/image" Target="../media/image26.jpe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licenses/by/2.0/" TargetMode="External"/><Relationship Id="rId3" Type="http://schemas.openxmlformats.org/officeDocument/2006/relationships/image" Target="../media/image29.jpeg"/><Relationship Id="rId7" Type="http://schemas.openxmlformats.org/officeDocument/2006/relationships/image" Target="../media/image14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sa/2.0/" TargetMode="External"/><Relationship Id="rId5" Type="http://schemas.openxmlformats.org/officeDocument/2006/relationships/image" Target="../media/image31.jpeg"/><Relationship Id="rId4" Type="http://schemas.openxmlformats.org/officeDocument/2006/relationships/image" Target="../media/image30.jpe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licenses/by-nc-nd/2.0/" TargetMode="External"/><Relationship Id="rId13" Type="http://schemas.openxmlformats.org/officeDocument/2006/relationships/image" Target="../media/image14.png"/><Relationship Id="rId3" Type="http://schemas.openxmlformats.org/officeDocument/2006/relationships/image" Target="../media/image33.jpeg"/><Relationship Id="rId7" Type="http://schemas.openxmlformats.org/officeDocument/2006/relationships/image" Target="../media/image36.png"/><Relationship Id="rId12" Type="http://schemas.openxmlformats.org/officeDocument/2006/relationships/hyperlink" Target="http://creativecommons.org/licenses/by-sa/2.0/" TargetMode="External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d/2.0/" TargetMode="External"/><Relationship Id="rId11" Type="http://schemas.openxmlformats.org/officeDocument/2006/relationships/image" Target="../media/image23.png"/><Relationship Id="rId5" Type="http://schemas.openxmlformats.org/officeDocument/2006/relationships/image" Target="../media/image35.jpeg"/><Relationship Id="rId10" Type="http://schemas.openxmlformats.org/officeDocument/2006/relationships/hyperlink" Target="http://creativecommons.org/licenses/by-nc-sa/2.0/" TargetMode="External"/><Relationship Id="rId4" Type="http://schemas.openxmlformats.org/officeDocument/2006/relationships/image" Target="../media/image34.jpe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hyperlink" Target="http://creativecommons.org/licenses/by-nc-nd/2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99592" y="1628800"/>
            <a:ext cx="7772400" cy="1470025"/>
          </a:xfrm>
        </p:spPr>
        <p:txBody>
          <a:bodyPr/>
          <a:lstStyle/>
          <a:p>
            <a:r>
              <a:rPr lang="zh-TW" altLang="en-US" b="1" dirty="0">
                <a:ea typeface="標楷體" pitchFamily="65" charset="-120"/>
              </a:rPr>
              <a:t>味在酸鹹之外─</a:t>
            </a:r>
            <a:br>
              <a:rPr lang="zh-TW" altLang="en-US" b="1" dirty="0">
                <a:ea typeface="標楷體" pitchFamily="65" charset="-120"/>
              </a:rPr>
            </a:br>
            <a:r>
              <a:rPr lang="zh-TW" altLang="en-US" b="1" dirty="0">
                <a:ea typeface="標楷體" pitchFamily="65" charset="-120"/>
              </a:rPr>
              <a:t>臺灣飲食文化之美</a:t>
            </a:r>
            <a:r>
              <a:rPr lang="zh-TW" altLang="en-US" dirty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3501008"/>
            <a:ext cx="6840538" cy="1728787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主講者：林明德</a:t>
            </a: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財團法人中華民俗藝術基金會董事長</a:t>
            </a:r>
          </a:p>
          <a:p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1727176" y="85891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第二單元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：味在酸鹹之外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─臺灣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飲食文化之美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AE9009F-BB44-44DA-AD8A-9D8EEEE42A22}" type="slidenum">
              <a:rPr lang="en-US" altLang="zh-TW" smtClean="0"/>
              <a:pPr/>
              <a:t>1</a:t>
            </a:fld>
            <a:endParaRPr lang="en-US" altLang="zh-TW"/>
          </a:p>
        </p:txBody>
      </p:sp>
      <p:grpSp>
        <p:nvGrpSpPr>
          <p:cNvPr id="8" name="群組 7"/>
          <p:cNvGrpSpPr/>
          <p:nvPr/>
        </p:nvGrpSpPr>
        <p:grpSpPr>
          <a:xfrm>
            <a:off x="107504" y="6309320"/>
            <a:ext cx="4979288" cy="461665"/>
            <a:chOff x="204272" y="4587972"/>
            <a:chExt cx="4979288" cy="461665"/>
          </a:xfrm>
          <a:noFill/>
        </p:grpSpPr>
        <p:sp>
          <p:nvSpPr>
            <p:cNvPr id="9" name="矩形 8"/>
            <p:cNvSpPr/>
            <p:nvPr/>
          </p:nvSpPr>
          <p:spPr>
            <a:xfrm>
              <a:off x="611560" y="4587972"/>
              <a:ext cx="4572000" cy="461665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r>
                <a:rPr lang="zh-TW" altLang="zh-TW" sz="1200" dirty="0">
                  <a:solidFill>
                    <a:schemeClr val="dk1"/>
                  </a:solidFill>
                  <a:latin typeface="標楷體" pitchFamily="65" charset="-120"/>
                  <a:ea typeface="標楷體" pitchFamily="65" charset="-120"/>
                </a:rPr>
                <a:t>本作品轉載自</a:t>
              </a:r>
              <a:r>
                <a:rPr lang="en-US" altLang="zh-TW" sz="1200" dirty="0">
                  <a:solidFill>
                    <a:schemeClr val="dk1"/>
                  </a:solidFill>
                  <a:latin typeface="標楷體" pitchFamily="65" charset="-120"/>
                  <a:ea typeface="標楷體" pitchFamily="65" charset="-120"/>
                </a:rPr>
                <a:t>Microsoft Office 2007</a:t>
              </a:r>
              <a:r>
                <a:rPr lang="zh-TW" altLang="zh-TW" sz="1200" dirty="0">
                  <a:solidFill>
                    <a:schemeClr val="dk1"/>
                  </a:solidFill>
                  <a:latin typeface="標楷體" pitchFamily="65" charset="-120"/>
                  <a:ea typeface="標楷體" pitchFamily="65" charset="-120"/>
                </a:rPr>
                <a:t>多媒體藝廊，依據</a:t>
              </a:r>
              <a:r>
                <a:rPr lang="en-US" altLang="zh-TW" sz="1200" u="sng" dirty="0" err="1">
                  <a:solidFill>
                    <a:schemeClr val="dk1"/>
                  </a:solidFill>
                  <a:latin typeface="標楷體" pitchFamily="65" charset="-120"/>
                  <a:ea typeface="標楷體" pitchFamily="65" charset="-120"/>
                  <a:hlinkClick r:id="rId2"/>
                </a:rPr>
                <a:t>Microsoft服務合約</a:t>
              </a:r>
              <a:r>
                <a:rPr lang="zh-TW" altLang="zh-TW" sz="1200" dirty="0">
                  <a:solidFill>
                    <a:schemeClr val="dk1"/>
                  </a:solidFill>
                  <a:latin typeface="標楷體" pitchFamily="65" charset="-120"/>
                  <a:ea typeface="標楷體" pitchFamily="65" charset="-120"/>
                </a:rPr>
                <a:t>及著作權法第</a:t>
              </a:r>
              <a:r>
                <a:rPr lang="en-US" altLang="zh-TW" sz="1200" dirty="0">
                  <a:solidFill>
                    <a:schemeClr val="dk1"/>
                  </a:solidFill>
                  <a:latin typeface="標楷體" pitchFamily="65" charset="-120"/>
                  <a:ea typeface="標楷體" pitchFamily="65" charset="-120"/>
                </a:rPr>
                <a:t>46</a:t>
              </a:r>
              <a:r>
                <a:rPr lang="zh-TW" altLang="zh-TW" sz="1200" dirty="0">
                  <a:solidFill>
                    <a:schemeClr val="dk1"/>
                  </a:solidFill>
                  <a:latin typeface="標楷體" pitchFamily="65" charset="-120"/>
                  <a:ea typeface="標楷體" pitchFamily="65" charset="-120"/>
                </a:rPr>
                <a:t>、</a:t>
              </a:r>
              <a:r>
                <a:rPr lang="en-US" altLang="zh-TW" sz="1200" dirty="0">
                  <a:solidFill>
                    <a:schemeClr val="dk1"/>
                  </a:solidFill>
                  <a:latin typeface="標楷體" pitchFamily="65" charset="-120"/>
                  <a:ea typeface="標楷體" pitchFamily="65" charset="-120"/>
                </a:rPr>
                <a:t>52</a:t>
              </a:r>
              <a:r>
                <a:rPr lang="zh-TW" altLang="zh-TW" sz="1200" dirty="0">
                  <a:solidFill>
                    <a:schemeClr val="dk1"/>
                  </a:solidFill>
                  <a:latin typeface="標楷體" pitchFamily="65" charset="-120"/>
                  <a:ea typeface="標楷體" pitchFamily="65" charset="-120"/>
                </a:rPr>
                <a:t>、</a:t>
              </a:r>
              <a:r>
                <a:rPr lang="en-US" altLang="zh-TW" sz="1200" dirty="0">
                  <a:solidFill>
                    <a:schemeClr val="dk1"/>
                  </a:solidFill>
                  <a:latin typeface="標楷體" pitchFamily="65" charset="-120"/>
                  <a:ea typeface="標楷體" pitchFamily="65" charset="-120"/>
                </a:rPr>
                <a:t>65</a:t>
              </a:r>
              <a:r>
                <a:rPr lang="zh-TW" altLang="zh-TW" sz="1200" dirty="0">
                  <a:solidFill>
                    <a:schemeClr val="dk1"/>
                  </a:solidFill>
                  <a:latin typeface="標楷體" pitchFamily="65" charset="-120"/>
                  <a:ea typeface="標楷體" pitchFamily="65" charset="-120"/>
                </a:rPr>
                <a:t>條合理使用</a:t>
              </a:r>
              <a:endParaRPr lang="zh-TW" altLang="en-US" sz="1200" dirty="0"/>
            </a:p>
          </p:txBody>
        </p:sp>
        <p:pic>
          <p:nvPicPr>
            <p:cNvPr id="10" name="Picture 77">
              <a:hlinkClick r:id="rId3"/>
            </p:cNvPr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272" y="4702918"/>
              <a:ext cx="257175" cy="231775"/>
            </a:xfrm>
            <a:prstGeom prst="rect">
              <a:avLst/>
            </a:prstGeom>
            <a:grpFill/>
            <a:ln>
              <a:noFill/>
            </a:ln>
            <a:effectLst/>
            <a:extLst/>
          </p:spPr>
        </p:pic>
      </p:grpSp>
      <p:grpSp>
        <p:nvGrpSpPr>
          <p:cNvPr id="11" name="群組 10"/>
          <p:cNvGrpSpPr>
            <a:grpSpLocks/>
          </p:cNvGrpSpPr>
          <p:nvPr/>
        </p:nvGrpSpPr>
        <p:grpSpPr bwMode="auto">
          <a:xfrm>
            <a:off x="2051720" y="5229200"/>
            <a:ext cx="5112719" cy="541809"/>
            <a:chOff x="2143125" y="5119689"/>
            <a:chExt cx="5013326" cy="523875"/>
          </a:xfrm>
        </p:grpSpPr>
        <p:sp>
          <p:nvSpPr>
            <p:cNvPr id="12" name="矩形 11"/>
            <p:cNvSpPr>
              <a:spLocks noChangeArrowheads="1"/>
            </p:cNvSpPr>
            <p:nvPr/>
          </p:nvSpPr>
          <p:spPr bwMode="auto">
            <a:xfrm>
              <a:off x="3143250" y="5119689"/>
              <a:ext cx="4013201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zh-TW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</a:rPr>
                <a:t>本著作除另有註明外，採取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hlinkClick r:id="rId5"/>
                </a:rPr>
                <a:t>創用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hlinkClick r:id="rId5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hlinkClick r:id="rId5"/>
                </a:rPr>
                <a:t>「姓名標示－非商業性－相同方式分享」台灣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hlinkClick r:id="rId5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hlinkClick r:id="rId5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</a:rPr>
                <a:t>】</a:t>
              </a:r>
            </a:p>
          </p:txBody>
        </p:sp>
        <p:pic>
          <p:nvPicPr>
            <p:cNvPr id="13" name="Picture 15" descr="cc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2143125" y="5214938"/>
              <a:ext cx="1004888" cy="360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308304" y="4722143"/>
            <a:ext cx="1676400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092280" y="3212976"/>
            <a:ext cx="1912937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381000"/>
            <a:ext cx="1371600" cy="6096000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豬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腳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413" y="476250"/>
            <a:ext cx="6553200" cy="6096000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豬，民間經濟結構重要角色，發展多采多姿小吃。</a:t>
            </a:r>
          </a:p>
          <a:p>
            <a:endParaRPr lang="zh-TW" altLang="en-US" sz="200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味道迷人，肉質爽口，並帶有吉祥意味，因此，親切感十足。</a:t>
            </a:r>
          </a:p>
          <a:p>
            <a:endParaRPr lang="zh-TW" altLang="en-US" sz="200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分布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一、萬巒豬腳的創始者，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  則當屬「海鴻食堂」。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二、在基隆，風味美妙，口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  碑甚佳紀文先生經營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  的「（紀）豬腳原汁」。 </a:t>
            </a:r>
          </a:p>
        </p:txBody>
      </p:sp>
      <p:sp>
        <p:nvSpPr>
          <p:cNvPr id="22533" name="AutoShape 5" descr="Z"/>
          <p:cNvSpPr>
            <a:spLocks noChangeAspect="1" noChangeArrowheads="1"/>
          </p:cNvSpPr>
          <p:nvPr/>
        </p:nvSpPr>
        <p:spPr bwMode="auto">
          <a:xfrm>
            <a:off x="3500438" y="235743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10</a:t>
            </a:fld>
            <a:endParaRPr lang="zh-TW" altLang="en-US"/>
          </a:p>
        </p:txBody>
      </p:sp>
      <p:grpSp>
        <p:nvGrpSpPr>
          <p:cNvPr id="6" name="群組 5"/>
          <p:cNvGrpSpPr/>
          <p:nvPr/>
        </p:nvGrpSpPr>
        <p:grpSpPr>
          <a:xfrm>
            <a:off x="7308304" y="5733256"/>
            <a:ext cx="1574438" cy="215444"/>
            <a:chOff x="5004088" y="3321278"/>
            <a:chExt cx="1574438" cy="215444"/>
          </a:xfrm>
        </p:grpSpPr>
        <p:pic>
          <p:nvPicPr>
            <p:cNvPr id="11" name="圖片 10" descr="http://ocw.aca.ntu.edu.tw/ntu-ocw/files/copyright-img/Attribution-Noncommercial-Share%20Alike%202.5%20Taiwan-88x31.png">
              <a:hlinkClick r:id="rId4" tgtFrame="&quot;_blank&quot;"/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88" y="3365592"/>
              <a:ext cx="360000" cy="1268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5364088" y="3321278"/>
              <a:ext cx="1214438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err="1" smtClean="0">
                  <a:solidFill>
                    <a:schemeClr val="bg1"/>
                  </a:solidFill>
                </a:rPr>
                <a:t>bangdoll@flickr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7111727" y="4318993"/>
            <a:ext cx="1574438" cy="215444"/>
            <a:chOff x="4151947" y="3236179"/>
            <a:chExt cx="1574438" cy="215444"/>
          </a:xfrm>
        </p:grpSpPr>
        <p:pic>
          <p:nvPicPr>
            <p:cNvPr id="8" name="圖片 7" descr="Attribution 2.5 Generic">
              <a:hlinkClick r:id="rId6" tgtFrame="_blank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51947" y="3280092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4511947" y="3236179"/>
              <a:ext cx="1214438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smtClean="0">
                  <a:solidFill>
                    <a:schemeClr val="bg1"/>
                  </a:solidFill>
                </a:rPr>
                <a:t>Matt's </a:t>
              </a:r>
              <a:r>
                <a:rPr lang="en-US" altLang="zh-TW" sz="800" dirty="0">
                  <a:solidFill>
                    <a:schemeClr val="bg1"/>
                  </a:solidFill>
                </a:rPr>
                <a:t>Life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93209" y="4797152"/>
            <a:ext cx="2035175" cy="153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851920" y="4725144"/>
            <a:ext cx="1249363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81000"/>
            <a:ext cx="1728788" cy="6096000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豬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血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湯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381000"/>
            <a:ext cx="6378575" cy="6216650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深具草根性的台灣小吃。</a:t>
            </a:r>
          </a:p>
          <a:p>
            <a:pPr>
              <a:buFont typeface="Wingdings" pitchFamily="2" charset="2"/>
              <a:buNone/>
            </a:pPr>
            <a:endParaRPr lang="zh-TW" altLang="en-US" sz="80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台東「卑南豬血湯」，特色：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一、材料包括豬血（以屠宰為佳，以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  其新鮮故）、韭菜、酸菜、大腸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 （切片）、豬油與蔥頭。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二、經特殊處理，豬血久煮不爛，嚼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  起來，脆勁中帶香味，這就是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   「卑南豬血湯」魅力之所在。 </a:t>
            </a:r>
          </a:p>
        </p:txBody>
      </p:sp>
      <p:sp>
        <p:nvSpPr>
          <p:cNvPr id="23557" name="AutoShape 5" descr="9k="/>
          <p:cNvSpPr>
            <a:spLocks noChangeAspect="1" noChangeArrowheads="1"/>
          </p:cNvSpPr>
          <p:nvPr/>
        </p:nvSpPr>
        <p:spPr bwMode="auto">
          <a:xfrm>
            <a:off x="3338513" y="250507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11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6012160" y="6140942"/>
            <a:ext cx="1781904" cy="215444"/>
            <a:chOff x="6493882" y="1052736"/>
            <a:chExt cx="1781904" cy="215444"/>
          </a:xfrm>
        </p:grpSpPr>
        <p:pic>
          <p:nvPicPr>
            <p:cNvPr id="8" name="圖片 7" descr="http://ocw.aca.ntu.edu.tw/ntu-ocw/files/copyright-img/CC_by-nc_2.5_tw.png">
              <a:hlinkClick r:id="rId4" tgtFrame="&quot;_blank&quot;"/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93882" y="1097050"/>
              <a:ext cx="360000" cy="1268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6853882" y="1052736"/>
              <a:ext cx="1421904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smtClean="0"/>
                <a:t>Formosa </a:t>
              </a:r>
              <a:r>
                <a:rPr lang="en-US" altLang="zh-TW" sz="800" dirty="0"/>
                <a:t>Wandering</a:t>
              </a:r>
              <a:endParaRPr lang="zh-TW" altLang="zh-TW" sz="800" dirty="0"/>
            </a:p>
          </p:txBody>
        </p:sp>
      </p:grpSp>
      <p:pic>
        <p:nvPicPr>
          <p:cNvPr id="15" name="Picture 15" descr="cc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851920" y="6483951"/>
            <a:ext cx="360000" cy="130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矩形 4"/>
          <p:cNvSpPr/>
          <p:nvPr/>
        </p:nvSpPr>
        <p:spPr>
          <a:xfrm>
            <a:off x="4095551" y="6453916"/>
            <a:ext cx="105251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800" dirty="0" smtClean="0"/>
              <a:t>Flickr</a:t>
            </a:r>
            <a:r>
              <a:rPr lang="en-US" altLang="zh-TW" sz="800" dirty="0"/>
              <a:t>  </a:t>
            </a:r>
            <a:r>
              <a:rPr lang="en-US" altLang="zh-TW" sz="800" dirty="0" err="1"/>
              <a:t>Chitaka</a:t>
            </a:r>
            <a:r>
              <a:rPr lang="en-US" altLang="zh-TW" sz="800" dirty="0"/>
              <a:t> Chou</a:t>
            </a:r>
            <a:endParaRPr lang="zh-TW" altLang="zh-TW" sz="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560" y="5200760"/>
            <a:ext cx="170656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560" y="620688"/>
            <a:ext cx="1706563" cy="105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北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平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烤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鴨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413" y="260350"/>
            <a:ext cx="6553200" cy="6337300"/>
          </a:xfrm>
        </p:spPr>
        <p:txBody>
          <a:bodyPr/>
          <a:lstStyle/>
          <a:p>
            <a:pPr marL="441325" indent="-441325"/>
            <a:r>
              <a:rPr lang="zh-TW" altLang="en-US">
                <a:latin typeface="標楷體" pitchFamily="65" charset="-120"/>
                <a:ea typeface="標楷體" pitchFamily="65" charset="-120"/>
              </a:rPr>
              <a:t>北方菜系中，歷史悠久，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1949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政府遷臺登上台灣飲食界。</a:t>
            </a:r>
          </a:p>
          <a:p>
            <a:pPr marL="441325" indent="-441325"/>
            <a:endParaRPr lang="zh-TW" altLang="en-US" sz="1000">
              <a:latin typeface="標楷體" pitchFamily="65" charset="-120"/>
              <a:ea typeface="標楷體" pitchFamily="65" charset="-120"/>
            </a:endParaRPr>
          </a:p>
          <a:p>
            <a:pPr marL="441325" indent="-441325"/>
            <a:r>
              <a:rPr lang="zh-TW" altLang="en-US">
                <a:latin typeface="標楷體" pitchFamily="65" charset="-120"/>
                <a:ea typeface="標楷體" pitchFamily="65" charset="-120"/>
              </a:rPr>
              <a:t>台北北方館中，以「會賓樓」（今已歇業）烤鴨最具歷史。</a:t>
            </a:r>
          </a:p>
          <a:p>
            <a:pPr marL="441325" indent="-441325"/>
            <a:endParaRPr lang="zh-TW" altLang="en-US" sz="1000">
              <a:latin typeface="標楷體" pitchFamily="65" charset="-120"/>
              <a:ea typeface="標楷體" pitchFamily="65" charset="-120"/>
            </a:endParaRPr>
          </a:p>
          <a:p>
            <a:pPr marL="441325" indent="-441325"/>
            <a:r>
              <a:rPr lang="zh-TW" altLang="en-US">
                <a:latin typeface="標楷體" pitchFamily="65" charset="-120"/>
                <a:ea typeface="標楷體" pitchFamily="65" charset="-120"/>
              </a:rPr>
              <a:t>油滴晶瑩，五斤重母鴨最理想。</a:t>
            </a:r>
          </a:p>
          <a:p>
            <a:pPr marL="441325" indent="-441325"/>
            <a:endParaRPr lang="zh-TW" altLang="en-US" sz="1000">
              <a:latin typeface="標楷體" pitchFamily="65" charset="-120"/>
              <a:ea typeface="標楷體" pitchFamily="65" charset="-120"/>
            </a:endParaRPr>
          </a:p>
          <a:p>
            <a:pPr marL="441325" indent="-441325"/>
            <a:r>
              <a:rPr lang="zh-TW" altLang="en-US">
                <a:latin typeface="標楷體" pitchFamily="65" charset="-120"/>
                <a:ea typeface="標楷體" pitchFamily="65" charset="-120"/>
              </a:rPr>
              <a:t>刀法神乎其技，吃法別出心裁。</a:t>
            </a:r>
          </a:p>
          <a:p>
            <a:pPr marL="441325" indent="-441325"/>
            <a:endParaRPr lang="zh-TW" altLang="en-US" sz="1000">
              <a:latin typeface="標楷體" pitchFamily="65" charset="-120"/>
              <a:ea typeface="標楷體" pitchFamily="65" charset="-120"/>
            </a:endParaRPr>
          </a:p>
          <a:p>
            <a:pPr marL="441325" indent="-441325"/>
            <a:r>
              <a:rPr lang="zh-TW" altLang="en-US">
                <a:latin typeface="標楷體" pitchFamily="65" charset="-120"/>
                <a:ea typeface="標楷體" pitchFamily="65" charset="-120"/>
              </a:rPr>
              <a:t>烤鴨可分為二吃（皮肉與鴨骨頭熬湯）或四吃（前述二吃再加上鴨絲炒卡菜（即豆芽菜去頭卡尾）與鴨油溜黃（即蛋）菜。 </a:t>
            </a:r>
          </a:p>
        </p:txBody>
      </p:sp>
      <p:sp>
        <p:nvSpPr>
          <p:cNvPr id="24581" name="AutoShape 5" descr="Z"/>
          <p:cNvSpPr>
            <a:spLocks noChangeAspect="1" noChangeArrowheads="1"/>
          </p:cNvSpPr>
          <p:nvPr/>
        </p:nvSpPr>
        <p:spPr bwMode="auto">
          <a:xfrm>
            <a:off x="3338513" y="250507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12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611188" y="1485364"/>
            <a:ext cx="1412513" cy="215444"/>
            <a:chOff x="4919231" y="1415024"/>
            <a:chExt cx="1412513" cy="215444"/>
          </a:xfrm>
        </p:grpSpPr>
        <p:pic>
          <p:nvPicPr>
            <p:cNvPr id="8" name="圖片 7" descr="http://ocw.aca.ntu.edu.tw/ntu-ocw/files/copyright-img/CC-Share%20Alike%203.0-88x31.png">
              <a:hlinkClick r:id="rId4" tgtFrame="&quot;_blank&quot;"/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9231" y="1458937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5279231" y="1415024"/>
              <a:ext cx="1052513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err="1" smtClean="0"/>
                <a:t>vixyao</a:t>
              </a:r>
              <a:endParaRPr lang="zh-TW" altLang="zh-TW" sz="800" dirty="0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629856" y="6309320"/>
            <a:ext cx="1853912" cy="215444"/>
            <a:chOff x="5724168" y="2636912"/>
            <a:chExt cx="1853912" cy="215444"/>
          </a:xfrm>
        </p:grpSpPr>
        <p:pic>
          <p:nvPicPr>
            <p:cNvPr id="11" name="圖片 10" descr="http://ocw.aca.ntu.edu.tw/ntu-ocw/files/copyright-img/CC-Share%20Alike%203.0-88x31.png">
              <a:hlinkClick r:id="rId4" tgtFrame="&quot;_blank&quot;"/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68" y="2680825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6084168" y="2636912"/>
              <a:ext cx="149391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smtClean="0"/>
                <a:t>Richard</a:t>
              </a:r>
              <a:r>
                <a:rPr lang="en-US" altLang="zh-TW" sz="800" dirty="0"/>
                <a:t>, enjoy my life!</a:t>
              </a:r>
              <a:endParaRPr lang="zh-TW" altLang="zh-TW" sz="800" dirty="0"/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76256" y="5157192"/>
            <a:ext cx="19589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380312" y="2420888"/>
            <a:ext cx="1668463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99568" y="1907104"/>
            <a:ext cx="1768475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381000"/>
            <a:ext cx="1800225" cy="6096000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嘉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義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雞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肉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飯 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381000"/>
            <a:ext cx="6378575" cy="6096000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主要材料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是火雞與稻米。每隻二十多公斤的火雞，加上濁水溪生產的稻米。</a:t>
            </a:r>
          </a:p>
          <a:p>
            <a:pPr>
              <a:buFont typeface="Wingdings" pitchFamily="2" charset="2"/>
              <a:buNone/>
            </a:pP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採用火雞原因</a:t>
            </a:r>
          </a:p>
          <a:p>
            <a:pPr>
              <a:buFont typeface="Wingdings" pitchFamily="2" charset="2"/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一、火雞肉較具彈性，肉絲較粗，咀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   嚼起來，味道十足。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二、火雞肉質甘美，入口生津。</a:t>
            </a:r>
          </a:p>
          <a:p>
            <a:pPr>
              <a:buFont typeface="Wingdings" pitchFamily="2" charset="2"/>
              <a:buNone/>
            </a:pP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嘉義「噴水飲食店」。</a:t>
            </a:r>
          </a:p>
        </p:txBody>
      </p:sp>
      <p:sp>
        <p:nvSpPr>
          <p:cNvPr id="25610" name="AutoShape 10" descr="Z"/>
          <p:cNvSpPr>
            <a:spLocks noChangeAspect="1" noChangeArrowheads="1"/>
          </p:cNvSpPr>
          <p:nvPr/>
        </p:nvSpPr>
        <p:spPr bwMode="auto">
          <a:xfrm>
            <a:off x="3571875" y="2719388"/>
            <a:ext cx="200025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13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5670416" y="3009696"/>
            <a:ext cx="1493872" cy="215444"/>
            <a:chOff x="3225011" y="2341156"/>
            <a:chExt cx="1493872" cy="215444"/>
          </a:xfrm>
        </p:grpSpPr>
        <p:pic>
          <p:nvPicPr>
            <p:cNvPr id="9" name="圖片 8" descr="http://ocw.aca.ntu.edu.tw/ntu-ocw/files/copyright-img/CC-Share%20Alike%203.0-88x31.png">
              <a:hlinkClick r:id="rId5" tgtFrame="&quot;_blank&quot;"/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5011" y="2385069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3585011" y="2341156"/>
              <a:ext cx="113387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err="1" smtClean="0"/>
                <a:t>sanbeiji</a:t>
              </a:r>
              <a:endParaRPr lang="zh-TW" altLang="zh-TW" sz="800" dirty="0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378700" y="3429000"/>
            <a:ext cx="1645875" cy="215444"/>
            <a:chOff x="3569062" y="2270512"/>
            <a:chExt cx="1645875" cy="215444"/>
          </a:xfrm>
        </p:grpSpPr>
        <p:pic>
          <p:nvPicPr>
            <p:cNvPr id="12" name="圖片 11" descr="Attribution 2.5 Generic">
              <a:hlinkClick r:id="rId7" tgtFrame="_blank"/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69062" y="2314425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3929062" y="2270512"/>
              <a:ext cx="1285875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smtClean="0">
                  <a:solidFill>
                    <a:schemeClr val="bg1"/>
                  </a:solidFill>
                </a:rPr>
                <a:t>hibisaisai1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6909873" y="6441261"/>
            <a:ext cx="1493872" cy="215444"/>
            <a:chOff x="3225964" y="2349956"/>
            <a:chExt cx="1493872" cy="215444"/>
          </a:xfrm>
        </p:grpSpPr>
        <p:pic>
          <p:nvPicPr>
            <p:cNvPr id="15" name="圖片 14" descr="http://ocw.aca.ntu.edu.tw/ntu-ocw/files/copyright-img/CC_by-nc_2.5_tw.png">
              <a:hlinkClick r:id="rId9" tgtFrame="&quot;_blank&quot;"/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25964" y="2392144"/>
              <a:ext cx="360000" cy="1268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矩形 6"/>
            <p:cNvSpPr/>
            <p:nvPr/>
          </p:nvSpPr>
          <p:spPr>
            <a:xfrm>
              <a:off x="3585964" y="2349956"/>
              <a:ext cx="113387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smtClean="0"/>
                <a:t>hjw223</a:t>
              </a:r>
              <a:endParaRPr lang="zh-TW" altLang="zh-TW" sz="800" dirty="0"/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560" y="5085184"/>
            <a:ext cx="1684337" cy="126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560" y="692696"/>
            <a:ext cx="1684337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蚵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仔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06650" y="144463"/>
            <a:ext cx="6629400" cy="66690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地理氣候因素，台灣到處都見蚵的蹤影，是海鮮小吃的長青樹。</a:t>
            </a:r>
          </a:p>
          <a:p>
            <a:pPr>
              <a:lnSpc>
                <a:spcPct val="90000"/>
              </a:lnSpc>
            </a:pP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殼，中藥材、建材、裝飾、工藝。</a:t>
            </a:r>
          </a:p>
          <a:p>
            <a:pPr>
              <a:lnSpc>
                <a:spcPct val="90000"/>
              </a:lnSpc>
            </a:pPr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分布：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一、台北圓環蚵仔煎，新鮮厚實。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二、新竹城隍廟蚵仔煎，面大而清脆。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三、鹿港蚵仔料理，面小質韌，蚵仔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   煎、蚵仔湯或蚵貼（炸蚵包）。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四、王功蚵仔料理，新鮮多樣。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五、台南，蚵面大小適中又新鮮，蚵仔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   煎或蚵仔湯曾經是「沙卡力巴」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  （台南著名夜市）的重點小吃。</a:t>
            </a:r>
          </a:p>
        </p:txBody>
      </p:sp>
      <p:sp>
        <p:nvSpPr>
          <p:cNvPr id="26632" name="AutoShape 8" descr="2Q=="/>
          <p:cNvSpPr>
            <a:spLocks noChangeAspect="1" noChangeArrowheads="1"/>
          </p:cNvSpPr>
          <p:nvPr/>
        </p:nvSpPr>
        <p:spPr bwMode="auto">
          <a:xfrm>
            <a:off x="3262313" y="25527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636" name="AutoShape 12" descr="2Q=="/>
          <p:cNvSpPr>
            <a:spLocks noChangeAspect="1" noChangeArrowheads="1"/>
          </p:cNvSpPr>
          <p:nvPr/>
        </p:nvSpPr>
        <p:spPr bwMode="auto">
          <a:xfrm>
            <a:off x="3509963" y="2719388"/>
            <a:ext cx="2124075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14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611188" y="1700808"/>
            <a:ext cx="1304399" cy="215444"/>
            <a:chOff x="5274038" y="2060848"/>
            <a:chExt cx="1304399" cy="215444"/>
          </a:xfrm>
        </p:grpSpPr>
        <p:pic>
          <p:nvPicPr>
            <p:cNvPr id="9" name="圖片 8" descr="http://ocw.aca.ntu.edu.tw/ntu-ocw/files/copyright-img/CC-Share%20Alike%203.0-88x31.png">
              <a:hlinkClick r:id="rId4" tgtFrame="&quot;_blank&quot;"/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4038" y="2104761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5602124" y="2060848"/>
              <a:ext cx="976313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smtClean="0"/>
                <a:t>*</a:t>
              </a:r>
              <a:r>
                <a:rPr lang="zh-TW" altLang="zh-TW" sz="800" dirty="0"/>
                <a:t>嘟嘟嘟</a:t>
              </a:r>
              <a:r>
                <a:rPr lang="en-US" altLang="zh-TW" sz="800" dirty="0"/>
                <a:t>*</a:t>
              </a:r>
              <a:endParaRPr lang="zh-TW" altLang="zh-TW" sz="800" dirty="0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612795" y="6165304"/>
            <a:ext cx="1421864" cy="215444"/>
            <a:chOff x="5521688" y="2104761"/>
            <a:chExt cx="1421864" cy="215444"/>
          </a:xfrm>
        </p:grpSpPr>
        <p:pic>
          <p:nvPicPr>
            <p:cNvPr id="12" name="圖片 11" descr="http://ocw.aca.ntu.edu.tw/ntu-ocw/files/copyright-img/Attribution-Noncommercial-Share%20Alike%202.5%20Taiwan-88x31.png">
              <a:hlinkClick r:id="rId6" tgtFrame="&quot;_blank&quot;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21688" y="2149075"/>
              <a:ext cx="360000" cy="1268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5881688" y="2104761"/>
              <a:ext cx="1061864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smtClean="0"/>
                <a:t>Chevy </a:t>
              </a:r>
              <a:r>
                <a:rPr lang="en-US" altLang="zh-TW" sz="800" dirty="0"/>
                <a:t> </a:t>
              </a:r>
              <a:r>
                <a:rPr lang="en-US" altLang="zh-TW" sz="800" dirty="0" smtClean="0"/>
                <a:t>Li</a:t>
              </a:r>
              <a:endParaRPr lang="zh-TW" altLang="zh-TW" sz="800" dirty="0"/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732240" y="5157192"/>
            <a:ext cx="1736725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60032" y="5157192"/>
            <a:ext cx="1744663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987824" y="5085184"/>
            <a:ext cx="1744663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蝦</a:t>
            </a:r>
            <a:br>
              <a:rPr lang="zh-TW" altLang="en-US">
                <a:ea typeface="標楷體" pitchFamily="65" charset="-120"/>
              </a:rPr>
            </a:br>
            <a:r>
              <a:rPr lang="zh-TW" altLang="en-US">
                <a:ea typeface="標楷體" pitchFamily="65" charset="-120"/>
              </a:rPr>
              <a:t>猴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381000"/>
            <a:ext cx="6450013" cy="6096000"/>
          </a:xfrm>
        </p:spPr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鹿港特色小吃，俗稱蝦垢或蝦姑，頭部像螻蛄（肚猴），尾部像沙蝦。</a:t>
            </a:r>
          </a:p>
          <a:p>
            <a:endParaRPr lang="zh-TW" altLang="en-US" sz="2000" dirty="0">
              <a:ea typeface="標楷體" pitchFamily="65" charset="-120"/>
            </a:endParaRPr>
          </a:p>
          <a:p>
            <a:r>
              <a:rPr lang="zh-TW" altLang="en-US" dirty="0">
                <a:ea typeface="標楷體" pitchFamily="65" charset="-120"/>
              </a:rPr>
              <a:t>料理方式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一、清水煮熟，配佐料。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二、鹽滷煮熟。</a:t>
            </a:r>
          </a:p>
          <a:p>
            <a:pPr>
              <a:buFont typeface="Wingdings" pitchFamily="2" charset="2"/>
              <a:buNone/>
            </a:pPr>
            <a:endParaRPr lang="zh-TW" altLang="en-US" sz="2800" dirty="0">
              <a:ea typeface="標楷體" pitchFamily="65" charset="-120"/>
            </a:endParaRPr>
          </a:p>
          <a:p>
            <a:r>
              <a:rPr lang="zh-TW" altLang="en-US" dirty="0">
                <a:ea typeface="標楷體" pitchFamily="65" charset="-120"/>
              </a:rPr>
              <a:t>鹿港諺語「一支蝦猴配三碗糜」</a:t>
            </a:r>
          </a:p>
        </p:txBody>
      </p:sp>
      <p:sp>
        <p:nvSpPr>
          <p:cNvPr id="43013" name="AutoShape 5" descr="9k="/>
          <p:cNvSpPr>
            <a:spLocks noChangeAspect="1" noChangeArrowheads="1"/>
          </p:cNvSpPr>
          <p:nvPr/>
        </p:nvSpPr>
        <p:spPr bwMode="auto">
          <a:xfrm>
            <a:off x="63500" y="-2698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15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2987675" y="6165304"/>
            <a:ext cx="1565880" cy="215444"/>
            <a:chOff x="6228126" y="2204864"/>
            <a:chExt cx="1565880" cy="215444"/>
          </a:xfrm>
        </p:grpSpPr>
        <p:pic>
          <p:nvPicPr>
            <p:cNvPr id="10" name="圖片 9" descr="http://ocw.aca.ntu.edu.tw/ntu-ocw/files/copyright-img/CC_by-nd_2.5_tw.png">
              <a:hlinkClick r:id="rId5" tgtFrame="&quot;_blank&quot;"/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26" y="2249178"/>
              <a:ext cx="360000" cy="1268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6588126" y="2204864"/>
              <a:ext cx="120588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zh-TW" altLang="en-US" sz="800" dirty="0" smtClean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err="1">
                  <a:solidFill>
                    <a:schemeClr val="bg1"/>
                  </a:solidFill>
                </a:rPr>
                <a:t>pupilinblow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4859338" y="6093296"/>
            <a:ext cx="1421675" cy="215444"/>
            <a:chOff x="6588264" y="2420888"/>
            <a:chExt cx="1421675" cy="215444"/>
          </a:xfrm>
        </p:grpSpPr>
        <p:pic>
          <p:nvPicPr>
            <p:cNvPr id="13" name="圖片 12" descr="http://ocw.aca.ntu.edu.tw/ntu-ocw/files/copyright-img/CC_by-nc-nd_2.5_tw.png">
              <a:hlinkClick r:id="rId7" tgtFrame="&quot;_blank&quot;"/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264" y="2464801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6948264" y="2420888"/>
              <a:ext cx="1061675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err="1" smtClean="0">
                  <a:solidFill>
                    <a:schemeClr val="bg1"/>
                  </a:solidFill>
                </a:rPr>
                <a:t>sacofat</a:t>
              </a:r>
              <a:r>
                <a:rPr lang="en-US" altLang="zh-TW" sz="800" dirty="0" smtClean="0">
                  <a:solidFill>
                    <a:schemeClr val="bg1"/>
                  </a:solidFill>
                </a:rPr>
                <a:t> 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6732588" y="6121102"/>
            <a:ext cx="1421675" cy="215444"/>
            <a:chOff x="6705350" y="2276872"/>
            <a:chExt cx="1421675" cy="215444"/>
          </a:xfrm>
        </p:grpSpPr>
        <p:pic>
          <p:nvPicPr>
            <p:cNvPr id="16" name="圖片 15" descr="http://ocw.aca.ntu.edu.tw/ntu-ocw/files/copyright-img/CC_by-nc-nd_2.5_tw.png">
              <a:hlinkClick r:id="rId7" tgtFrame="&quot;_blank&quot;"/>
            </p:cNvPr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05350" y="2320785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矩形 6"/>
            <p:cNvSpPr/>
            <p:nvPr/>
          </p:nvSpPr>
          <p:spPr>
            <a:xfrm>
              <a:off x="7065350" y="2276872"/>
              <a:ext cx="1061675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smtClean="0">
                  <a:solidFill>
                    <a:schemeClr val="bg1"/>
                  </a:solidFill>
                </a:rPr>
                <a:t>lincha711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292805" y="5238928"/>
            <a:ext cx="12493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68344" y="3140968"/>
            <a:ext cx="13557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1800225" cy="6096000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麻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薩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末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傳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奇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39975" y="115888"/>
            <a:ext cx="6624638" cy="6669087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麻薩末：司目魚西拉雅語。</a:t>
            </a:r>
          </a:p>
          <a:p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台南地區稱為安平魚、麻虱目、國姓魚或虱目魚；東港叫做海草魚、虱目魚。</a:t>
            </a:r>
          </a:p>
          <a:p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分布西南沿海（雲嘉南高屏）。</a:t>
            </a:r>
          </a:p>
          <a:p>
            <a:pPr>
              <a:buFont typeface="Wingdings" pitchFamily="2" charset="2"/>
              <a:buNone/>
            </a:pPr>
            <a:endParaRPr lang="zh-TW" altLang="en-US" sz="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著名料理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一、台北「欣葉」煎（或烤）虱目魚。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二、台中學士路「將軍牛肉麵」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   的「頭頭四（是）道」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三、台南「阿憨鹹粥」，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   廚藝獨特，滋味奇妙。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16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7652534" y="3861048"/>
            <a:ext cx="1709896" cy="215444"/>
            <a:chOff x="5358612" y="2204864"/>
            <a:chExt cx="1709896" cy="215444"/>
          </a:xfrm>
        </p:grpSpPr>
        <p:pic>
          <p:nvPicPr>
            <p:cNvPr id="7" name="圖片 6" descr="http://ocw.aca.ntu.edu.tw/ntu-ocw/files/copyright-img/CC_by-nc-nd_2.5_tw.png">
              <a:hlinkClick r:id="rId4" tgtFrame="&quot;_blank&quot;"/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8612" y="2248777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5718612" y="2204864"/>
              <a:ext cx="1349896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zh-TW" altLang="zh-TW" sz="800" dirty="0" smtClean="0">
                  <a:solidFill>
                    <a:schemeClr val="bg1"/>
                  </a:solidFill>
                </a:rPr>
                <a:t>愛</a:t>
              </a:r>
              <a:r>
                <a:rPr lang="zh-TW" altLang="zh-TW" sz="800" dirty="0">
                  <a:solidFill>
                    <a:schemeClr val="bg1"/>
                  </a:solidFill>
                </a:rPr>
                <a:t>貓成癡的老實人</a:t>
              </a: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269063" y="6018754"/>
            <a:ext cx="1709896" cy="215444"/>
            <a:chOff x="6053506" y="2204864"/>
            <a:chExt cx="1709896" cy="215444"/>
          </a:xfrm>
        </p:grpSpPr>
        <p:pic>
          <p:nvPicPr>
            <p:cNvPr id="10" name="圖片 9" descr="http://ocw.aca.ntu.edu.tw/ntu-ocw/files/copyright-img/Attribution-Noncommercial-Share%20Alike%202.5%20Taiwan-88x31.png">
              <a:hlinkClick r:id="rId6" tgtFrame="&quot;_blank&quot;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53506" y="2249178"/>
              <a:ext cx="360000" cy="1268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6413506" y="2204864"/>
              <a:ext cx="1349896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err="1" smtClean="0">
                  <a:solidFill>
                    <a:schemeClr val="bg1"/>
                  </a:solidFill>
                </a:rPr>
                <a:t>bangdoll@flickr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24328" y="4240544"/>
            <a:ext cx="846137" cy="116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24328" y="3140968"/>
            <a:ext cx="144780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8538" y="0"/>
            <a:ext cx="6804025" cy="6669087"/>
          </a:xfrm>
        </p:spPr>
        <p:txBody>
          <a:bodyPr/>
          <a:lstStyle/>
          <a:p>
            <a:pPr marL="609600" indent="-60960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府城台南是烏魚子最大產地，既是飲食，又是特產。</a:t>
            </a:r>
          </a:p>
          <a:p>
            <a:pPr marL="609600" indent="-609600"/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烏魚生殖巢：雄為魚鰾，雌為烏魚。</a:t>
            </a:r>
          </a:p>
          <a:p>
            <a:pPr marL="609600" indent="-609600"/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市售烏魚子概分為四級：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   一</a:t>
            </a:r>
            <a:r>
              <a:rPr lang="zh-TW" altLang="en-US" sz="2400" dirty="0"/>
              <a:t>、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冬至前後，迴游到台灣的當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       令烏魚子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   二</a:t>
            </a:r>
            <a:r>
              <a:rPr lang="zh-TW" altLang="en-US" sz="2400" dirty="0"/>
              <a:t>、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墨西哥灣產製的進口烏魚子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   三</a:t>
            </a:r>
            <a:r>
              <a:rPr lang="zh-TW" altLang="en-US" sz="2400" dirty="0"/>
              <a:t>、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澳洲烏魚子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   四</a:t>
            </a:r>
            <a:r>
              <a:rPr lang="zh-TW" altLang="en-US" sz="2400" dirty="0"/>
              <a:t>、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台灣南部養殖的烏魚子</a:t>
            </a:r>
          </a:p>
          <a:p>
            <a:pPr marL="609600" indent="-609600">
              <a:buFont typeface="Wingdings" pitchFamily="2" charset="2"/>
              <a:buNone/>
            </a:pPr>
            <a:endParaRPr lang="zh-TW" altLang="en-US" sz="800" dirty="0">
              <a:latin typeface="標楷體" pitchFamily="65" charset="-120"/>
              <a:ea typeface="標楷體" pitchFamily="65" charset="-120"/>
            </a:endParaRPr>
          </a:p>
          <a:p>
            <a:pPr marL="609600" indent="-609600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台南度小月（一片烏魚子、一片蒜）；海霸王（烏魚子全餐）。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1730375" cy="6096000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烏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魚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子 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17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7524750" y="4070192"/>
            <a:ext cx="1277848" cy="215444"/>
            <a:chOff x="5724168" y="2132856"/>
            <a:chExt cx="1277848" cy="215444"/>
          </a:xfrm>
        </p:grpSpPr>
        <p:pic>
          <p:nvPicPr>
            <p:cNvPr id="7" name="圖片 6" descr="Attribution 2.5 Generic">
              <a:hlinkClick r:id="rId4" tgtFrame="_blank"/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68" y="2176769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6084168" y="2132856"/>
              <a:ext cx="917848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smtClean="0"/>
                <a:t>YC Chung </a:t>
              </a:r>
              <a:endParaRPr lang="zh-TW" altLang="zh-TW" sz="800" dirty="0"/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7510152" y="5248187"/>
            <a:ext cx="1598352" cy="215444"/>
            <a:chOff x="7510152" y="5248187"/>
            <a:chExt cx="1598352" cy="215444"/>
          </a:xfrm>
        </p:grpSpPr>
        <p:sp>
          <p:nvSpPr>
            <p:cNvPr id="5" name="矩形 4"/>
            <p:cNvSpPr/>
            <p:nvPr/>
          </p:nvSpPr>
          <p:spPr>
            <a:xfrm>
              <a:off x="7848872" y="5248187"/>
              <a:ext cx="125963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zh-TW" altLang="en-US" sz="800" dirty="0"/>
                <a:t> 我是魚夫</a:t>
              </a:r>
              <a:endParaRPr lang="zh-TW" altLang="zh-TW" sz="800" dirty="0"/>
            </a:p>
          </p:txBody>
        </p:sp>
        <p:pic>
          <p:nvPicPr>
            <p:cNvPr id="15" name="圖片 14" descr="http://ocw.aca.ntu.edu.tw/ntu-ocw/files/copyright-img/Attribution-Noncommercial-Share%20Alike%202.5%20Taiwan-88x31.png">
              <a:hlinkClick r:id="rId6" tgtFrame="&quot;_blank&quot;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0152" y="5296242"/>
              <a:ext cx="360000" cy="126816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39160" y="5301208"/>
            <a:ext cx="1409700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12160" y="5301208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84412" y="0"/>
            <a:ext cx="6896100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012160" y="4221088"/>
            <a:ext cx="160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381000"/>
            <a:ext cx="1371600" cy="6096000"/>
          </a:xfrm>
        </p:spPr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龍</a:t>
            </a:r>
            <a:br>
              <a:rPr lang="zh-TW" altLang="en-US" dirty="0">
                <a:ea typeface="標楷體" pitchFamily="65" charset="-120"/>
              </a:rPr>
            </a:br>
            <a:r>
              <a:rPr lang="zh-TW" altLang="en-US" dirty="0">
                <a:ea typeface="標楷體" pitchFamily="65" charset="-120"/>
              </a:rPr>
              <a:t>潭</a:t>
            </a:r>
            <a:br>
              <a:rPr lang="zh-TW" altLang="en-US" dirty="0">
                <a:ea typeface="標楷體" pitchFamily="65" charset="-120"/>
              </a:rPr>
            </a:br>
            <a:r>
              <a:rPr lang="zh-TW" altLang="en-US" dirty="0">
                <a:ea typeface="標楷體" pitchFamily="65" charset="-120"/>
              </a:rPr>
              <a:t>老</a:t>
            </a:r>
            <a:br>
              <a:rPr lang="zh-TW" altLang="en-US" dirty="0">
                <a:ea typeface="標楷體" pitchFamily="65" charset="-120"/>
              </a:rPr>
            </a:br>
            <a:r>
              <a:rPr lang="zh-TW" altLang="en-US" dirty="0">
                <a:ea typeface="標楷體" pitchFamily="65" charset="-120"/>
              </a:rPr>
              <a:t>頭</a:t>
            </a:r>
            <a:br>
              <a:rPr lang="zh-TW" altLang="en-US" dirty="0">
                <a:ea typeface="標楷體" pitchFamily="65" charset="-120"/>
              </a:rPr>
            </a:br>
            <a:r>
              <a:rPr lang="zh-TW" altLang="en-US" dirty="0">
                <a:ea typeface="標楷體" pitchFamily="65" charset="-120"/>
              </a:rPr>
              <a:t>擺</a:t>
            </a:r>
            <a:br>
              <a:rPr lang="zh-TW" altLang="en-US" dirty="0">
                <a:ea typeface="標楷體" pitchFamily="65" charset="-120"/>
              </a:rPr>
            </a:br>
            <a:r>
              <a:rPr lang="zh-TW" altLang="en-US" dirty="0">
                <a:ea typeface="標楷體" pitchFamily="65" charset="-120"/>
              </a:rPr>
              <a:t>的</a:t>
            </a:r>
            <a:br>
              <a:rPr lang="zh-TW" altLang="en-US" dirty="0">
                <a:ea typeface="標楷體" pitchFamily="65" charset="-120"/>
              </a:rPr>
            </a:br>
            <a:r>
              <a:rPr lang="zh-TW" altLang="en-US" dirty="0">
                <a:ea typeface="標楷體" pitchFamily="65" charset="-120"/>
              </a:rPr>
              <a:t>滋</a:t>
            </a:r>
            <a:br>
              <a:rPr lang="zh-TW" altLang="en-US" dirty="0">
                <a:ea typeface="標楷體" pitchFamily="65" charset="-120"/>
              </a:rPr>
            </a:br>
            <a:r>
              <a:rPr lang="zh-TW" altLang="en-US" dirty="0">
                <a:ea typeface="標楷體" pitchFamily="65" charset="-120"/>
              </a:rPr>
              <a:t>味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4438" y="189185"/>
            <a:ext cx="6480175" cy="6480175"/>
          </a:xfrm>
        </p:spPr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龍潭客家飲食文化，老頭擺：古早以前。</a:t>
            </a:r>
          </a:p>
          <a:p>
            <a:endParaRPr lang="zh-TW" altLang="en-US" sz="1000" dirty="0">
              <a:ea typeface="標楷體" pitchFamily="65" charset="-120"/>
            </a:endParaRPr>
          </a:p>
          <a:p>
            <a:r>
              <a:rPr lang="zh-TW" altLang="en-US" dirty="0">
                <a:ea typeface="標楷體" pitchFamily="65" charset="-120"/>
              </a:rPr>
              <a:t>店址為百年三合院，擺設古樸，老闆鍾權威為鍾家第六代。</a:t>
            </a:r>
          </a:p>
          <a:p>
            <a:endParaRPr lang="zh-TW" altLang="en-US" sz="1000" dirty="0">
              <a:ea typeface="標楷體" pitchFamily="65" charset="-120"/>
            </a:endParaRPr>
          </a:p>
          <a:p>
            <a:r>
              <a:rPr lang="zh-TW" altLang="en-US" dirty="0">
                <a:ea typeface="標楷體" pitchFamily="65" charset="-120"/>
              </a:rPr>
              <a:t>菜單保留一些客家菜名，「拐斯炒豬利頭＝紫蘇炒豬舌頭」，介紹客家文化及語言。</a:t>
            </a:r>
          </a:p>
          <a:p>
            <a:endParaRPr lang="zh-TW" altLang="en-US" sz="1000" dirty="0">
              <a:ea typeface="標楷體" pitchFamily="65" charset="-120"/>
            </a:endParaRPr>
          </a:p>
          <a:p>
            <a:r>
              <a:rPr lang="zh-TW" altLang="en-US" dirty="0">
                <a:ea typeface="標楷體" pitchFamily="65" charset="-120"/>
              </a:rPr>
              <a:t>著名菜色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苦瓜炒魚脯、土雞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剁盤、薑絲炒大腸、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木耳炒黃梨。</a:t>
            </a:r>
            <a:endParaRPr lang="zh-TW" altLang="en-US" dirty="0">
              <a:ea typeface="標楷體" pitchFamily="65" charset="-120"/>
            </a:endParaRPr>
          </a:p>
          <a:p>
            <a:endParaRPr lang="en-US" altLang="zh-TW" dirty="0"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18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6011863" y="5085144"/>
            <a:ext cx="1349856" cy="215444"/>
            <a:chOff x="6212415" y="2564904"/>
            <a:chExt cx="1349856" cy="215444"/>
          </a:xfrm>
        </p:grpSpPr>
        <p:pic>
          <p:nvPicPr>
            <p:cNvPr id="10" name="圖片 9" descr="http://ocw.aca.ntu.edu.tw/ntu-ocw/files/copyright-img/CC_by-nc-nd_2.5_tw.png">
              <a:hlinkClick r:id="rId6" tgtFrame="&quot;_blank&quot;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2415" y="2608817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6572415" y="2564904"/>
              <a:ext cx="989856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zh-TW" altLang="zh-TW" sz="800" dirty="0" smtClean="0"/>
                <a:t>小</a:t>
              </a:r>
              <a:r>
                <a:rPr lang="zh-TW" altLang="zh-TW" sz="800" dirty="0"/>
                <a:t>宗宗</a:t>
              </a: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6011863" y="6188996"/>
            <a:ext cx="1493872" cy="215444"/>
            <a:chOff x="5444927" y="2564904"/>
            <a:chExt cx="1493872" cy="215444"/>
          </a:xfrm>
        </p:grpSpPr>
        <p:pic>
          <p:nvPicPr>
            <p:cNvPr id="16" name="圖片 15" descr="http://ocw.aca.ntu.edu.tw/ntu-ocw/files/copyright-img/Attribution-Noncommercial-Share%20Alike%202.5%20Taiwan-88x31.png">
              <a:hlinkClick r:id="rId8" tgtFrame="&quot;_blank&quot;"/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4927" y="2609218"/>
              <a:ext cx="360000" cy="1268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矩形 6"/>
            <p:cNvSpPr/>
            <p:nvPr/>
          </p:nvSpPr>
          <p:spPr>
            <a:xfrm>
              <a:off x="5804927" y="2564904"/>
              <a:ext cx="113387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smtClean="0"/>
                <a:t>shihwy1</a:t>
              </a:r>
              <a:endParaRPr lang="zh-TW" altLang="zh-TW" sz="800" dirty="0"/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7643813" y="6178596"/>
            <a:ext cx="1421864" cy="215444"/>
            <a:chOff x="5300931" y="2564904"/>
            <a:chExt cx="1421864" cy="215444"/>
          </a:xfrm>
        </p:grpSpPr>
        <p:pic>
          <p:nvPicPr>
            <p:cNvPr id="19" name="圖片 18" descr="http://ocw.aca.ntu.edu.tw/ntu-ocw/files/copyright-img/CC_by-nc-nd_2.5_tw.png">
              <a:hlinkClick r:id="rId6" tgtFrame="&quot;_blank&quot;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00931" y="2608817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矩形 8"/>
            <p:cNvSpPr/>
            <p:nvPr/>
          </p:nvSpPr>
          <p:spPr>
            <a:xfrm>
              <a:off x="5660931" y="2564904"/>
              <a:ext cx="1061864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smtClean="0"/>
                <a:t>Ray </a:t>
              </a:r>
              <a:r>
                <a:rPr lang="en-US" altLang="zh-TW" sz="800" dirty="0"/>
                <a:t>Yu</a:t>
              </a:r>
              <a:endParaRPr lang="zh-TW" altLang="zh-TW" sz="800" dirty="0"/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2411760" y="4410373"/>
            <a:ext cx="1457862" cy="215444"/>
            <a:chOff x="2411760" y="4410373"/>
            <a:chExt cx="1457862" cy="215444"/>
          </a:xfrm>
        </p:grpSpPr>
        <p:pic>
          <p:nvPicPr>
            <p:cNvPr id="23" name="圖片 15" descr="描述: Attribution 2.5 Generic">
              <a:hlinkClick r:id="rId10"/>
            </p:cNvPr>
            <p:cNvPicPr>
              <a:picLocks noChangeAspect="1" noChangeArrowheads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760" y="4437112"/>
              <a:ext cx="419100" cy="1476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文字方塊 13"/>
            <p:cNvSpPr txBox="1"/>
            <p:nvPr/>
          </p:nvSpPr>
          <p:spPr>
            <a:xfrm>
              <a:off x="2789502" y="4410373"/>
              <a:ext cx="108012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800" dirty="0"/>
                <a:t>Flickr  pearlbear78</a:t>
              </a:r>
              <a:endParaRPr lang="zh-TW" altLang="en-US" sz="800" dirty="0"/>
            </a:p>
          </p:txBody>
        </p:sp>
      </p:grp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7615792" y="4221088"/>
            <a:ext cx="1387475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群組 5"/>
          <p:cNvGrpSpPr/>
          <p:nvPr/>
        </p:nvGrpSpPr>
        <p:grpSpPr>
          <a:xfrm>
            <a:off x="7641121" y="5103357"/>
            <a:ext cx="1637888" cy="215444"/>
            <a:chOff x="5723831" y="2564904"/>
            <a:chExt cx="1637888" cy="215444"/>
          </a:xfrm>
        </p:grpSpPr>
        <p:pic>
          <p:nvPicPr>
            <p:cNvPr id="13" name="圖片 12" descr="http://ocw.aca.ntu.edu.tw/ntu-ocw/files/copyright-img/CC_by-nc-nd_2.5_tw.png">
              <a:hlinkClick r:id="rId6" tgtFrame="&quot;_blank&quot;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3831" y="2608817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6083831" y="2564904"/>
              <a:ext cx="1277888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err="1" smtClean="0"/>
                <a:t>JimmyHsu</a:t>
              </a:r>
              <a:r>
                <a:rPr lang="en-US" altLang="zh-TW" sz="800" dirty="0" smtClean="0"/>
                <a:t> </a:t>
              </a:r>
              <a:r>
                <a:rPr lang="en-US" altLang="zh-TW" sz="800" dirty="0"/>
                <a:t>/ </a:t>
              </a:r>
              <a:r>
                <a:rPr lang="zh-TW" altLang="zh-TW" sz="800" dirty="0"/>
                <a:t>毛導</a:t>
              </a: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68344" y="4581128"/>
            <a:ext cx="1439863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28184" y="5229200"/>
            <a:ext cx="138747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28184" y="4077072"/>
            <a:ext cx="1387475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81025" y="404813"/>
            <a:ext cx="1801813" cy="6096000"/>
          </a:xfrm>
        </p:spPr>
        <p:txBody>
          <a:bodyPr/>
          <a:lstStyle/>
          <a:p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中</a:t>
            </a:r>
            <a:br>
              <a:rPr lang="zh-TW" altLang="en-US" sz="360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崎</a:t>
            </a:r>
            <a:br>
              <a:rPr lang="zh-TW" altLang="en-US" sz="360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是</a:t>
            </a:r>
            <a:br>
              <a:rPr lang="zh-TW" altLang="en-US" sz="360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桃</a:t>
            </a:r>
            <a:br>
              <a:rPr lang="zh-TW" altLang="en-US" sz="360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園</a:t>
            </a:r>
            <a:br>
              <a:rPr lang="zh-TW" altLang="en-US" sz="360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民</a:t>
            </a:r>
            <a:br>
              <a:rPr lang="zh-TW" altLang="en-US" sz="360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俗</a:t>
            </a:r>
            <a:br>
              <a:rPr lang="zh-TW" altLang="en-US" sz="360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糕</a:t>
            </a:r>
            <a:br>
              <a:rPr lang="zh-TW" altLang="en-US" sz="360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餅</a:t>
            </a:r>
            <a:br>
              <a:rPr lang="zh-TW" altLang="en-US" sz="360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櫥</a:t>
            </a:r>
            <a:br>
              <a:rPr lang="zh-TW" altLang="en-US" sz="360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>
                <a:latin typeface="標楷體" pitchFamily="65" charset="-120"/>
                <a:ea typeface="標楷體" pitchFamily="65" charset="-120"/>
              </a:rPr>
              <a:t>窗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32025" y="0"/>
            <a:ext cx="6804025" cy="6858000"/>
          </a:xfrm>
        </p:spPr>
        <p:txBody>
          <a:bodyPr/>
          <a:lstStyle/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「中崎蛋糕本鋪」與常民生活及開彰聖王信仰關係密切。</a:t>
            </a:r>
          </a:p>
          <a:p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第一代江再盛先生 ，研發「蒸發蛋糕」，由雞蛋、麵粉、砂糖，加入秘方烘烤，一台尺見方，再切成五公分見方端正的塊狀；乳白的蓬鬆蛋糕灑上芝麻或肉鬆。 </a:t>
            </a:r>
          </a:p>
          <a:p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第二代由江貴霖兄弟共同研發「布丁蛋糕」、「蜂蜜蛋糕」與「蒸發蛋糕」成為「中崎」鎮店三寶。</a:t>
            </a:r>
          </a:p>
          <a:p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四大類產品：</a:t>
            </a:r>
          </a:p>
          <a:p>
            <a:pPr>
              <a:buFont typeface="Wingdings" pitchFamily="2" charset="2"/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 歲時節慶、生命禮俗、</a:t>
            </a:r>
          </a:p>
          <a:p>
            <a:pPr>
              <a:buFont typeface="Wingdings" pitchFamily="2" charset="2"/>
              <a:buNone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 諸神佛誕、日常糕餅。</a:t>
            </a:r>
          </a:p>
          <a:p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  <a:p>
            <a:pPr>
              <a:buFont typeface="Wingdings" pitchFamily="2" charset="2"/>
              <a:buNone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19</a:t>
            </a:fld>
            <a:endParaRPr lang="zh-TW" altLang="en-US"/>
          </a:p>
        </p:txBody>
      </p:sp>
      <p:pic>
        <p:nvPicPr>
          <p:cNvPr id="8" name="圖片 7" descr="F-icon_11.gif">
            <a:hlinkClick r:id="rId5"/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4939" y="4955404"/>
            <a:ext cx="226060" cy="23685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2" name="圖片 11" descr="F-icon_11.gif">
            <a:hlinkClick r:id="rId5"/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18046"/>
            <a:ext cx="226060" cy="23685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5" name="圖片 14" descr="F-icon_11.gif">
            <a:hlinkClick r:id="rId5"/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7763" y="6037398"/>
            <a:ext cx="226060" cy="23685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5" name="文字方塊 4"/>
          <p:cNvSpPr txBox="1"/>
          <p:nvPr/>
        </p:nvSpPr>
        <p:spPr>
          <a:xfrm>
            <a:off x="7596188" y="5589240"/>
            <a:ext cx="1425575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本頁三張作品</a:t>
            </a:r>
            <a:r>
              <a:rPr lang="zh-TW" altLang="en-US" sz="1050" kern="100" dirty="0">
                <a:latin typeface="標楷體" pitchFamily="65" charset="-120"/>
                <a:ea typeface="標楷體" pitchFamily="65" charset="-120"/>
                <a:cs typeface="Times New Roman"/>
              </a:rPr>
              <a:t>由中崎蛋糕授權使用，您如需利用本作品，請另行向權利人取得授權。</a:t>
            </a:r>
            <a:endParaRPr lang="zh-TW" altLang="zh-TW" sz="1050" kern="100" dirty="0">
              <a:latin typeface="標楷體" pitchFamily="65" charset="-120"/>
              <a:ea typeface="標楷體" pitchFamily="65" charset="-120"/>
              <a:cs typeface="Times New Roman"/>
            </a:endParaRPr>
          </a:p>
          <a:p>
            <a:endParaRPr lang="zh-TW" altLang="en-US" sz="105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27560" y="3202413"/>
            <a:ext cx="3238500" cy="246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381000"/>
            <a:ext cx="6378575" cy="6477000"/>
          </a:xfrm>
        </p:spPr>
        <p:txBody>
          <a:bodyPr/>
          <a:lstStyle/>
          <a:p>
            <a:pPr marL="365125" indent="-365125">
              <a:lnSpc>
                <a:spcPct val="90000"/>
              </a:lnSpc>
            </a:pPr>
            <a:r>
              <a:rPr lang="zh-TW" altLang="en-US" dirty="0">
                <a:ea typeface="標楷體" pitchFamily="65" charset="-120"/>
              </a:rPr>
              <a:t>中國人是舉世公認最會吃的民族。</a:t>
            </a:r>
          </a:p>
          <a:p>
            <a:pPr marL="365125" indent="-365125">
              <a:lnSpc>
                <a:spcPct val="90000"/>
              </a:lnSpc>
            </a:pPr>
            <a:endParaRPr lang="zh-TW" altLang="en-US" dirty="0">
              <a:ea typeface="標楷體" pitchFamily="65" charset="-120"/>
            </a:endParaRPr>
          </a:p>
          <a:p>
            <a:pPr marL="365125" indent="-365125">
              <a:lnSpc>
                <a:spcPct val="90000"/>
              </a:lnSpc>
            </a:pPr>
            <a:r>
              <a:rPr lang="zh-TW" altLang="en-US" dirty="0">
                <a:ea typeface="標楷體" pitchFamily="65" charset="-120"/>
              </a:rPr>
              <a:t>吃之為道，是屬實用外的形上思考，是對飲食自覺、經營（飲食藝術化）的結果。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一、材料選擇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二、刀法運用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三、五味調和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四、火候拿捏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五、烹飪規劃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六、吃法講究</a:t>
            </a:r>
          </a:p>
          <a:p>
            <a:pPr marL="365125" indent="-365125"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七、健康要求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ea typeface="標楷體" pitchFamily="65" charset="-120"/>
              </a:rPr>
              <a:t>前</a:t>
            </a:r>
            <a:br>
              <a:rPr lang="zh-TW" altLang="en-US">
                <a:ea typeface="標楷體" pitchFamily="65" charset="-120"/>
              </a:rPr>
            </a:br>
            <a:r>
              <a:rPr lang="zh-TW" altLang="en-US">
                <a:ea typeface="標楷體" pitchFamily="65" charset="-120"/>
              </a:rPr>
              <a:t>言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2</a:t>
            </a:fld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5484168" y="5157192"/>
            <a:ext cx="3248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1400" b="1" kern="100" dirty="0"/>
              <a:t>本作品由</a:t>
            </a:r>
            <a:r>
              <a:rPr lang="zh-TW" altLang="zh-TW" sz="1400" b="1" kern="100" dirty="0" smtClean="0"/>
              <a:t>「</a:t>
            </a:r>
            <a:r>
              <a:rPr lang="zh-TW" altLang="en-US" sz="1400" b="1" kern="100" dirty="0"/>
              <a:t>庫立馬</a:t>
            </a:r>
            <a:r>
              <a:rPr lang="zh-TW" altLang="zh-TW" sz="1400" b="1" kern="100" dirty="0" smtClean="0"/>
              <a:t>」</a:t>
            </a:r>
            <a:r>
              <a:rPr lang="zh-TW" altLang="zh-TW" sz="1400" b="1" kern="100" dirty="0"/>
              <a:t>授權，您如需利用本作品，請另向權利人取得授權</a:t>
            </a:r>
            <a:r>
              <a:rPr lang="zh-TW" altLang="zh-TW" sz="1400" b="1" kern="100" dirty="0" smtClean="0"/>
              <a:t>。</a:t>
            </a:r>
            <a:endParaRPr lang="zh-TW" altLang="zh-TW" sz="1400" b="1" kern="100" dirty="0">
              <a:latin typeface="Calibri"/>
              <a:cs typeface="Times New Roman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5484168" y="3202834"/>
            <a:ext cx="3248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kern="100" dirty="0" smtClean="0">
                <a:latin typeface="Calibri"/>
                <a:cs typeface="Times New Roman"/>
              </a:rPr>
              <a:t>代表人物： 阿基師</a:t>
            </a:r>
            <a:endParaRPr lang="zh-TW" altLang="zh-TW" sz="1400" b="1" kern="100" dirty="0">
              <a:latin typeface="Calibri"/>
              <a:cs typeface="Times New Roman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255752" y="231464"/>
            <a:ext cx="1387475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台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灣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素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食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188913"/>
            <a:ext cx="6450013" cy="6408737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素食受中國文化影響，</a:t>
            </a:r>
          </a:p>
          <a:p>
            <a:pPr>
              <a:buFont typeface="Wingdings" pitchFamily="2" charset="2"/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 五世紀已形成。</a:t>
            </a:r>
          </a:p>
          <a:p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素食人口的增加（或宗教或生理或環保等因素）消費市場的需要，給予業者寬廣的發展空間。</a:t>
            </a:r>
          </a:p>
          <a:p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加之以消費意識，造成雙方的激盪與講究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―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素食者的高品味，經營者的精益求精，終於締造了台灣素食大觀 。</a:t>
            </a:r>
          </a:p>
          <a:p>
            <a:endParaRPr lang="zh-TW" altLang="en-US" sz="1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白玉龍卷即為箇中翹楚。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20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611188" y="1830349"/>
            <a:ext cx="1565880" cy="215444"/>
            <a:chOff x="5741550" y="3290501"/>
            <a:chExt cx="1565880" cy="215444"/>
          </a:xfrm>
        </p:grpSpPr>
        <p:pic>
          <p:nvPicPr>
            <p:cNvPr id="8" name="圖片 7" descr="http://ocw.aca.ntu.edu.tw/ntu-ocw/files/copyright-img/Attribution-Noncommercial-Share%20Alike%202.5%20Taiwan-88x31.png">
              <a:hlinkClick r:id="rId3" tgtFrame="&quot;_blank&quot;"/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1550" y="3334815"/>
              <a:ext cx="360000" cy="1268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6101550" y="3290501"/>
              <a:ext cx="120588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smtClean="0"/>
                <a:t>Sandra </a:t>
              </a:r>
              <a:r>
                <a:rPr lang="en-US" altLang="zh-TW" sz="800" dirty="0"/>
                <a:t>Mora</a:t>
              </a:r>
              <a:endParaRPr lang="zh-TW" altLang="zh-TW" sz="800" dirty="0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308850" y="1581099"/>
            <a:ext cx="1421864" cy="215444"/>
            <a:chOff x="6732280" y="3321277"/>
            <a:chExt cx="1421864" cy="215444"/>
          </a:xfrm>
        </p:grpSpPr>
        <p:pic>
          <p:nvPicPr>
            <p:cNvPr id="11" name="圖片 10" descr="http://ocw.aca.ntu.edu.tw/ntu-ocw/files/copyright-img/CC-Share%20Alike%203.0-88x31.png">
              <a:hlinkClick r:id="rId5" tgtFrame="&quot;_blank&quot;"/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2280" y="3365190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7092280" y="3321277"/>
              <a:ext cx="1061864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 </a:t>
              </a:r>
              <a:r>
                <a:rPr lang="en-US" altLang="zh-TW" sz="800" dirty="0" err="1" smtClean="0"/>
                <a:t>Yawen.L</a:t>
              </a:r>
              <a:endParaRPr lang="zh-TW" altLang="zh-TW" sz="800" dirty="0"/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611188" y="6469911"/>
            <a:ext cx="1493872" cy="215444"/>
            <a:chOff x="5364128" y="3321277"/>
            <a:chExt cx="1493872" cy="215444"/>
          </a:xfrm>
        </p:grpSpPr>
        <p:pic>
          <p:nvPicPr>
            <p:cNvPr id="14" name="圖片 13" descr="http://ocw.aca.ntu.edu.tw/ntu-ocw/files/copyright-img/CC-Share%20Alike%203.0-88x31.png">
              <a:hlinkClick r:id="rId5" tgtFrame="&quot;_blank&quot;"/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128" y="3365190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矩形 6"/>
            <p:cNvSpPr/>
            <p:nvPr/>
          </p:nvSpPr>
          <p:spPr>
            <a:xfrm>
              <a:off x="5724128" y="3321277"/>
              <a:ext cx="113387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smtClean="0"/>
                <a:t>Kiwi </a:t>
              </a:r>
              <a:r>
                <a:rPr lang="en-US" altLang="zh-TW" sz="800" dirty="0"/>
                <a:t>He</a:t>
              </a:r>
              <a:endParaRPr lang="zh-TW" altLang="zh-TW" sz="800" dirty="0"/>
            </a:p>
          </p:txBody>
        </p:sp>
      </p:grp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11560" y="453304"/>
            <a:ext cx="1698625" cy="141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611560" y="5248656"/>
            <a:ext cx="16764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結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論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4438" y="260350"/>
            <a:ext cx="6378575" cy="6408738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小吃與民俗關係密切，如甘蔗，不只食用，婚嫁則意甜蜜與多子多孫，劈甘蔗則為民俗遊戲。</a:t>
            </a:r>
          </a:p>
          <a:p>
            <a:pPr>
              <a:buFont typeface="Wingdings" pitchFamily="2" charset="2"/>
              <a:buNone/>
            </a:pPr>
            <a:endParaRPr lang="zh-TW" altLang="en-US" sz="100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長久以來，因「吃」經驗的累積而孕育奧妙的「吃道」，不僅是中國人平常生活依據，也是中國文化的標幟 。</a:t>
            </a:r>
          </a:p>
          <a:p>
            <a:endParaRPr lang="zh-TW" altLang="en-US" sz="100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台灣各類民俗小吃應有盡有，建議多接觸品嚐，當可充實生活情趣，增益鄉土情懷。 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22</a:t>
            </a:fld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3779911" y="188640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版權聲明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3168313"/>
              </p:ext>
            </p:extLst>
          </p:nvPr>
        </p:nvGraphicFramePr>
        <p:xfrm>
          <a:off x="827584" y="908720"/>
          <a:ext cx="7812000" cy="5132482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42638"/>
                <a:gridCol w="977361"/>
                <a:gridCol w="1193192"/>
                <a:gridCol w="5098809"/>
              </a:tblGrid>
              <a:tr h="6446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</a:rPr>
                        <a:t>頁數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作品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授權條件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</a:rPr>
                        <a:t>作者</a:t>
                      </a:r>
                      <a:r>
                        <a:rPr lang="en-US" sz="1100" kern="100" dirty="0">
                          <a:effectLst/>
                        </a:rPr>
                        <a:t>/</a:t>
                      </a:r>
                      <a:r>
                        <a:rPr lang="zh-TW" sz="1100" kern="100" dirty="0">
                          <a:effectLst/>
                        </a:rPr>
                        <a:t>來源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183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1</a:t>
                      </a:r>
                      <a:r>
                        <a:rPr lang="en-US" altLang="zh-TW" sz="1100" kern="100" dirty="0" smtClean="0">
                          <a:effectLst/>
                        </a:rPr>
                        <a:t>-28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本作品轉載自</a:t>
                      </a:r>
                      <a:r>
                        <a:rPr lang="en-US" sz="800" kern="100">
                          <a:effectLst/>
                        </a:rPr>
                        <a:t>Microsoft Office 2007</a:t>
                      </a:r>
                      <a:r>
                        <a:rPr lang="zh-TW" sz="800" kern="100">
                          <a:effectLst/>
                        </a:rPr>
                        <a:t>多媒體藝廊，依據</a:t>
                      </a:r>
                      <a:r>
                        <a:rPr lang="en-US" sz="800" u="sng" kern="100">
                          <a:effectLst/>
                          <a:hlinkClick r:id="rId2"/>
                        </a:rPr>
                        <a:t>Microsoft服務合約</a:t>
                      </a:r>
                      <a:r>
                        <a:rPr lang="zh-TW" sz="800" kern="100">
                          <a:effectLst/>
                        </a:rPr>
                        <a:t>及著作權法第</a:t>
                      </a:r>
                      <a:r>
                        <a:rPr lang="en-US" sz="800" kern="100">
                          <a:effectLst/>
                        </a:rPr>
                        <a:t>46</a:t>
                      </a:r>
                      <a:r>
                        <a:rPr lang="zh-TW" sz="800" kern="100">
                          <a:effectLst/>
                        </a:rPr>
                        <a:t>、</a:t>
                      </a:r>
                      <a:r>
                        <a:rPr lang="en-US" sz="800" kern="100">
                          <a:effectLst/>
                        </a:rPr>
                        <a:t>52</a:t>
                      </a:r>
                      <a:r>
                        <a:rPr lang="zh-TW" sz="800" kern="100">
                          <a:effectLst/>
                        </a:rPr>
                        <a:t>、</a:t>
                      </a:r>
                      <a:r>
                        <a:rPr lang="en-US" sz="800" kern="100">
                          <a:effectLst/>
                        </a:rPr>
                        <a:t>65</a:t>
                      </a:r>
                      <a:r>
                        <a:rPr lang="zh-TW" sz="800" kern="100">
                          <a:effectLst/>
                        </a:rPr>
                        <a:t>條合理使用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972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zh-TW" sz="800" kern="100" dirty="0" smtClean="0"/>
                        <a:t>本作品由「</a:t>
                      </a:r>
                      <a:r>
                        <a:rPr lang="zh-TW" altLang="en-US" sz="800" kern="100" dirty="0" smtClean="0"/>
                        <a:t>鉅亨網</a:t>
                      </a:r>
                      <a:r>
                        <a:rPr lang="zh-TW" altLang="zh-TW" sz="800" kern="100" dirty="0" smtClean="0"/>
                        <a:t>」授權，您如需利用本作品，請另向權利人取得授權。</a:t>
                      </a:r>
                      <a:endParaRPr lang="zh-TW" altLang="zh-TW" sz="800" kern="100" dirty="0"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5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Prince Roy</a:t>
                      </a:r>
                      <a:r>
                        <a:rPr lang="zh-TW" sz="800" kern="100">
                          <a:effectLst/>
                        </a:rPr>
                        <a:t>。本作品轉載自</a:t>
                      </a:r>
                      <a:r>
                        <a:rPr lang="en-US" sz="800" u="sng" kern="100">
                          <a:effectLst/>
                          <a:hlinkClick r:id="rId3"/>
                        </a:rPr>
                        <a:t>http://www.flickr.com/photos/princeroy/1013203368/sizes/o/in/photostream/</a:t>
                      </a:r>
                      <a:r>
                        <a:rPr lang="en-US" sz="800" u="sng" kern="100">
                          <a:effectLst/>
                        </a:rPr>
                        <a:t> 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2012/03/01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4"/>
                        </a:rPr>
                        <a:t>創用CC「姓名標示」2.0版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5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Wiki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LONGS</a:t>
                      </a:r>
                      <a:r>
                        <a:rPr lang="zh-TW" sz="800" kern="100">
                          <a:effectLst/>
                        </a:rPr>
                        <a:t>。本作品轉載自 </a:t>
                      </a:r>
                      <a:r>
                        <a:rPr lang="en-US" sz="700" u="sng" kern="100">
                          <a:effectLst/>
                          <a:hlinkClick r:id="rId5"/>
                        </a:rPr>
                        <a:t>http://commons.wikimedia.org/wiki/File:HK_food_Kennedy_Town_New_Chinese_Rest_BBQ_Mix.jpg</a:t>
                      </a:r>
                      <a:r>
                        <a:rPr lang="en-US" sz="800" u="sng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2012/03/01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6"/>
                        </a:rPr>
                        <a:t>創用CC「姓名標示」3.0版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222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avlxyz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7"/>
                        </a:rPr>
                        <a:t>http://www.flickr.com/photos/avlxyz/3881397682/sizes/l/in/photostream/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2012/03/01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8"/>
                        </a:rPr>
                        <a:t>創用CC「姓名標示-相同方式分享」2.0版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50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3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，作者：</a:t>
                      </a:r>
                      <a:r>
                        <a:rPr lang="en-US" sz="800" kern="100" dirty="0" err="1">
                          <a:effectLst/>
                        </a:rPr>
                        <a:t>ceciliohsieh</a:t>
                      </a:r>
                      <a:r>
                        <a:rPr lang="zh-TW" sz="800" kern="100" dirty="0">
                          <a:effectLst/>
                        </a:rPr>
                        <a:t>。本文轉載自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  <a:hlinkClick r:id="rId9"/>
                        </a:rPr>
                        <a:t>http://www.flickr.com/photos/cecilio_hsieh/4866422886/sizes/l/in/photostream/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</a:rPr>
                        <a:t>瀏覽日期</a:t>
                      </a:r>
                      <a:r>
                        <a:rPr lang="en-US" sz="800" kern="100" dirty="0">
                          <a:effectLst/>
                        </a:rPr>
                        <a:t>2012/03/01</a:t>
                      </a:r>
                      <a:r>
                        <a:rPr lang="zh-TW" sz="800" kern="100" dirty="0">
                          <a:effectLst/>
                        </a:rPr>
                        <a:t>，本作品採取</a:t>
                      </a:r>
                      <a:r>
                        <a:rPr lang="en-US" sz="800" u="sng" kern="100" dirty="0">
                          <a:effectLst/>
                          <a:hlinkClick r:id="rId8"/>
                        </a:rPr>
                        <a:t>創用CC「姓名標示-相同方式分享」2.0版</a:t>
                      </a:r>
                      <a:r>
                        <a:rPr lang="zh-TW" sz="800" kern="100" dirty="0">
                          <a:effectLst/>
                        </a:rPr>
                        <a:t>授權釋出。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</a:tbl>
          </a:graphicData>
        </a:graphic>
      </p:graphicFrame>
      <p:pic>
        <p:nvPicPr>
          <p:cNvPr id="2072" name="Picture 77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4637" y="1797480"/>
            <a:ext cx="257175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圖片 4" descr="描述: Attribution 2.5 Generic">
            <a:hlinkClick r:id="rId4"/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4125" y="3302160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圖片 16385" descr="描述: Attribution 2.5 Generic">
            <a:hlinkClick r:id="rId6"/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4124" y="400868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圖片 16388" descr="描述: http://ocw.aca.ntu.edu.tw/ntu-ocw/files/copyright-img/CC-Share%20Alike%203.0-88x31.png">
            <a:hlinkClick r:id="rId8"/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4125" y="4748900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圖片 16389" descr="描述: http://ocw.aca.ntu.edu.tw/ntu-ocw/files/copyright-img/CC-Share%20Alike%203.0-88x31.png">
            <a:hlinkClick r:id="rId8"/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4125" y="5455728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圖片 18" descr="描述: http://ocw.aca.ntu.edu.tw/ntu-ocw/files/copyright-img/24px-use_get_only.gif">
            <a:hlinkClick r:id="rId10"/>
          </p:cNvPr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4637" y="2555339"/>
            <a:ext cx="228600" cy="23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1475656" y="1700808"/>
            <a:ext cx="754063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1475656" y="2348880"/>
            <a:ext cx="830263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17" cstate="email"/>
          <a:srcRect/>
          <a:stretch>
            <a:fillRect/>
          </a:stretch>
        </p:blipFill>
        <p:spPr bwMode="auto">
          <a:xfrm>
            <a:off x="1547664" y="3284984"/>
            <a:ext cx="55562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18" cstate="email"/>
          <a:srcRect/>
          <a:stretch>
            <a:fillRect/>
          </a:stretch>
        </p:blipFill>
        <p:spPr bwMode="auto">
          <a:xfrm>
            <a:off x="1619672" y="4005064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19" cstate="email"/>
          <a:srcRect/>
          <a:stretch>
            <a:fillRect/>
          </a:stretch>
        </p:blipFill>
        <p:spPr bwMode="auto">
          <a:xfrm>
            <a:off x="1619672" y="4725144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20" cstate="email"/>
          <a:srcRect/>
          <a:stretch>
            <a:fillRect/>
          </a:stretch>
        </p:blipFill>
        <p:spPr bwMode="auto">
          <a:xfrm>
            <a:off x="1619672" y="5445224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3388721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23</a:t>
            </a:fld>
            <a:endParaRPr lang="zh-TW" altLang="en-US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79763249"/>
              </p:ext>
            </p:extLst>
          </p:nvPr>
        </p:nvGraphicFramePr>
        <p:xfrm>
          <a:off x="828000" y="404664"/>
          <a:ext cx="7812000" cy="576064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42638"/>
                <a:gridCol w="977361"/>
                <a:gridCol w="1193192"/>
                <a:gridCol w="5098809"/>
              </a:tblGrid>
              <a:tr h="5060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</a:rPr>
                        <a:t>頁數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作品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授權條件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</a:rPr>
                        <a:t>作者</a:t>
                      </a:r>
                      <a:r>
                        <a:rPr lang="en-US" sz="1100" kern="100" dirty="0">
                          <a:effectLst/>
                        </a:rPr>
                        <a:t>/</a:t>
                      </a:r>
                      <a:r>
                        <a:rPr lang="zh-TW" sz="1100" kern="100" dirty="0">
                          <a:effectLst/>
                        </a:rPr>
                        <a:t>來源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66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本作品由玉珍齋授權使用，您如需利用本作品，請另行向權利人取得授權。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41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00" dirty="0" smtClean="0">
                          <a:effectLst/>
                          <a:latin typeface="Calibri"/>
                          <a:ea typeface="+mn-ea"/>
                          <a:cs typeface="Times New Roman"/>
                        </a:rPr>
                        <a:t>本作品由玉珍齋授權使用，您如需利用本作品，請另行向權利人取得授權。</a:t>
                      </a:r>
                      <a:endParaRPr lang="zh-TW" altLang="zh-TW" sz="1100" kern="100" dirty="0" smtClean="0"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66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00" dirty="0" smtClean="0">
                          <a:effectLst/>
                          <a:latin typeface="Calibri"/>
                          <a:ea typeface="+mn-ea"/>
                          <a:cs typeface="Times New Roman"/>
                        </a:rPr>
                        <a:t>本作品由玉珍齋授權使用，您如需利用本作品，請另行向權利人取得授權。</a:t>
                      </a:r>
                      <a:endParaRPr lang="zh-TW" altLang="zh-TW" sz="1100" kern="100" dirty="0" smtClean="0"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41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4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00" dirty="0" smtClean="0">
                          <a:effectLst/>
                          <a:latin typeface="Calibri"/>
                          <a:ea typeface="+mn-ea"/>
                          <a:cs typeface="Times New Roman"/>
                        </a:rPr>
                        <a:t>本作品由玉珍齋授權使用，您如需利用本作品，請另行向權利人取得授權。</a:t>
                      </a:r>
                      <a:endParaRPr lang="zh-TW" altLang="zh-TW" sz="1100" kern="100" dirty="0" smtClean="0"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41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5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yoyo31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2"/>
                        </a:rPr>
                        <a:t>http://www.flickr.com/photos/yoyo31/5583970919/sizes/l/in/photostream/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2012/03/01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3"/>
                        </a:rPr>
                        <a:t>創用CC「姓名標示-非商業性-禁止改作」2.0版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413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5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robinidv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4"/>
                        </a:rPr>
                        <a:t>http://www.flickr.com/photos/robinidv/5150904155/sizes/l/in/photostream/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5"/>
                        </a:rPr>
                        <a:t>創用CC「姓名標示-非商業性-相同方式分享」2.0版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66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bangdoll@flickr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6"/>
                        </a:rPr>
                        <a:t>http://www.flickr.com/photos/bangdoll/6684439435/sizes/o/in/photostream/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2012/03/01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7"/>
                        </a:rPr>
                        <a:t>創用CC「姓名標示-相同方式分享」2.0版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88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，作者：</a:t>
                      </a:r>
                      <a:r>
                        <a:rPr lang="en-US" sz="800" kern="100" dirty="0" err="1">
                          <a:effectLst/>
                        </a:rPr>
                        <a:t>kawanet</a:t>
                      </a:r>
                      <a:r>
                        <a:rPr lang="zh-TW" sz="800" kern="100" dirty="0">
                          <a:effectLst/>
                        </a:rPr>
                        <a:t>。本文轉載自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  <a:hlinkClick r:id="rId8"/>
                        </a:rPr>
                        <a:t>http://www.flickr.com/photos/u-suke/2416621562/sizes/o/in/photostream/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</a:rPr>
                        <a:t>瀏覽日期</a:t>
                      </a:r>
                      <a:r>
                        <a:rPr lang="en-US" sz="800" kern="100" dirty="0">
                          <a:effectLst/>
                        </a:rPr>
                        <a:t>2012/03/01</a:t>
                      </a:r>
                      <a:r>
                        <a:rPr lang="zh-TW" sz="800" kern="100" dirty="0">
                          <a:effectLst/>
                        </a:rPr>
                        <a:t>，本作品採取</a:t>
                      </a:r>
                      <a:r>
                        <a:rPr lang="en-US" sz="800" u="sng" kern="100" dirty="0">
                          <a:effectLst/>
                          <a:hlinkClick r:id="rId9"/>
                        </a:rPr>
                        <a:t>創用CC「姓名標示」2.0版</a:t>
                      </a:r>
                      <a:r>
                        <a:rPr lang="zh-TW" sz="800" kern="100" dirty="0">
                          <a:effectLst/>
                        </a:rPr>
                        <a:t>授權釋出。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</a:tbl>
          </a:graphicData>
        </a:graphic>
      </p:graphicFrame>
      <p:pic>
        <p:nvPicPr>
          <p:cNvPr id="3079" name="圖片 16400" descr="描述: http://ocw.aca.ntu.edu.tw/ntu-ocw/files/copyright-img/CC_by-nc-nd_2.5_tw.png">
            <a:hlinkClick r:id="rId3"/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89040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圖片 32" descr="描述: http://ocw.aca.ntu.edu.tw/ntu-ocw/files/copyright-img/Attribution-Noncommercial-Share%20Alike%202.5%20Taiwan-88x31.png">
            <a:hlinkClick r:id="rId5"/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509120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圖片 16404" descr="描述: http://ocw.aca.ntu.edu.tw/ntu-ocw/files/copyright-img/CC-Share%20Alike%203.0-88x31.png">
            <a:hlinkClick r:id="rId7"/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157192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圖片 16405" descr="描述: Attribution 2.5 Generic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733256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圖片 19" descr="F-icon_11.gif">
            <a:hlinkClick r:id="rId15"/>
          </p:cNvPr>
          <p:cNvPicPr/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09240" y="1760274"/>
            <a:ext cx="226060" cy="23685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1" name="圖片 20" descr="F-icon_11.gif">
            <a:hlinkClick r:id="rId15"/>
          </p:cNvPr>
          <p:cNvPicPr/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09240" y="2397095"/>
            <a:ext cx="226060" cy="23685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2" name="圖片 21" descr="F-icon_11.gif">
            <a:hlinkClick r:id="rId15"/>
          </p:cNvPr>
          <p:cNvPicPr/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09240" y="3058412"/>
            <a:ext cx="226060" cy="23685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3" name="圖片 22" descr="F-icon_11.gif">
            <a:hlinkClick r:id="rId15"/>
          </p:cNvPr>
          <p:cNvPicPr/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20670" y="1081945"/>
            <a:ext cx="226060" cy="23685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17" cstate="email"/>
          <a:srcRect/>
          <a:stretch>
            <a:fillRect/>
          </a:stretch>
        </p:blipFill>
        <p:spPr bwMode="auto">
          <a:xfrm>
            <a:off x="1619672" y="980728"/>
            <a:ext cx="555625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18" cstate="email"/>
          <a:srcRect/>
          <a:stretch>
            <a:fillRect/>
          </a:stretch>
        </p:blipFill>
        <p:spPr bwMode="auto">
          <a:xfrm>
            <a:off x="1619672" y="1628800"/>
            <a:ext cx="55562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19" cstate="email"/>
          <a:srcRect/>
          <a:stretch>
            <a:fillRect/>
          </a:stretch>
        </p:blipFill>
        <p:spPr bwMode="auto">
          <a:xfrm>
            <a:off x="1619672" y="2348880"/>
            <a:ext cx="555625" cy="37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20" cstate="email"/>
          <a:srcRect/>
          <a:stretch>
            <a:fillRect/>
          </a:stretch>
        </p:blipFill>
        <p:spPr bwMode="auto">
          <a:xfrm>
            <a:off x="1619672" y="2996952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21" cstate="email"/>
          <a:srcRect/>
          <a:stretch>
            <a:fillRect/>
          </a:stretch>
        </p:blipFill>
        <p:spPr bwMode="auto">
          <a:xfrm>
            <a:off x="1619672" y="3717032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22" cstate="email"/>
          <a:srcRect/>
          <a:stretch>
            <a:fillRect/>
          </a:stretch>
        </p:blipFill>
        <p:spPr bwMode="auto">
          <a:xfrm>
            <a:off x="1547664" y="4365104"/>
            <a:ext cx="6937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23" cstate="email"/>
          <a:srcRect/>
          <a:stretch>
            <a:fillRect/>
          </a:stretch>
        </p:blipFill>
        <p:spPr bwMode="auto">
          <a:xfrm>
            <a:off x="1619672" y="5085184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24" cstate="email"/>
          <a:srcRect/>
          <a:stretch>
            <a:fillRect/>
          </a:stretch>
        </p:blipFill>
        <p:spPr bwMode="auto">
          <a:xfrm>
            <a:off x="1547664" y="5661248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2244376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24</a:t>
            </a:fld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04322233"/>
              </p:ext>
            </p:extLst>
          </p:nvPr>
        </p:nvGraphicFramePr>
        <p:xfrm>
          <a:off x="828000" y="332655"/>
          <a:ext cx="7812000" cy="5832648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42638"/>
                <a:gridCol w="977361"/>
                <a:gridCol w="1193192"/>
                <a:gridCol w="5098809"/>
              </a:tblGrid>
              <a:tr h="4585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</a:rPr>
                        <a:t>頁數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作品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授權條件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作者</a:t>
                      </a:r>
                      <a:r>
                        <a:rPr lang="en-US" sz="1100" kern="100">
                          <a:effectLst/>
                        </a:rPr>
                        <a:t>/</a:t>
                      </a:r>
                      <a:r>
                        <a:rPr lang="zh-TW" sz="1100" kern="100">
                          <a:effectLst/>
                        </a:rPr>
                        <a:t>來源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33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clsung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2"/>
                        </a:rPr>
                        <a:t>http://www.flickr.com/photos/clsung/4236312450/sizes/l/in/photostream/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2012/03/01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3"/>
                        </a:rPr>
                        <a:t>創用CC「姓名標示」2.0版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1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6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</a:t>
                      </a:r>
                      <a:r>
                        <a:rPr lang="zh-TW" sz="800" kern="100" dirty="0" smtClean="0">
                          <a:effectLst/>
                        </a:rPr>
                        <a:t>：</a:t>
                      </a:r>
                      <a:r>
                        <a:rPr lang="en-US" sz="800" kern="100" dirty="0" smtClean="0">
                          <a:effectLst/>
                        </a:rPr>
                        <a:t>are you </a:t>
                      </a:r>
                      <a:r>
                        <a:rPr lang="en-US" sz="800" kern="100" dirty="0" err="1" smtClean="0">
                          <a:effectLst/>
                        </a:rPr>
                        <a:t>gonna</a:t>
                      </a:r>
                      <a:r>
                        <a:rPr lang="en-US" sz="800" kern="100" dirty="0" smtClean="0">
                          <a:effectLst/>
                        </a:rPr>
                        <a:t> eat that</a:t>
                      </a:r>
                      <a:r>
                        <a:rPr lang="zh-TW" sz="800" kern="100" dirty="0" smtClean="0">
                          <a:effectLst/>
                        </a:rPr>
                        <a:t>。</a:t>
                      </a:r>
                      <a:r>
                        <a:rPr lang="zh-TW" sz="800" kern="100" dirty="0">
                          <a:effectLst/>
                        </a:rPr>
                        <a:t>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100" dirty="0" smtClean="0">
                          <a:hlinkClick r:id="rId4"/>
                        </a:rPr>
                        <a:t>http://www.flickr.com/photos/andreelau/209690374/sizes/s/in/photostream/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</a:rPr>
                        <a:t>瀏覽日期</a:t>
                      </a:r>
                      <a:r>
                        <a:rPr lang="en-US" sz="800" kern="100" dirty="0">
                          <a:effectLst/>
                        </a:rPr>
                        <a:t>2012/03/02</a:t>
                      </a:r>
                      <a:r>
                        <a:rPr lang="zh-TW" sz="800" kern="100" dirty="0">
                          <a:effectLst/>
                        </a:rPr>
                        <a:t>，本作品採取</a:t>
                      </a:r>
                      <a:r>
                        <a:rPr lang="en-US" sz="800" u="sng" kern="100" dirty="0">
                          <a:effectLst/>
                          <a:hlinkClick r:id="rId5"/>
                        </a:rPr>
                        <a:t>創用CC「姓名標示-非商業性-禁止改作」2.0版</a:t>
                      </a:r>
                      <a:r>
                        <a:rPr lang="zh-TW" sz="800" kern="100" dirty="0">
                          <a:effectLst/>
                        </a:rPr>
                        <a:t>授權釋出。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1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7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vixyao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6"/>
                        </a:rPr>
                        <a:t>http://www.flickr.com/photos/vixyao/2222837208/sizes/l/in/photostream/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2012/03/01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7"/>
                        </a:rPr>
                        <a:t>創用CC「姓名標示-相同方式分享」2.0版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1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7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minghong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8"/>
                        </a:rPr>
                        <a:t>http://www.flickr.com/photos/minghong/334010021/sizes/l/in/photostream/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2012/03/01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7"/>
                        </a:rPr>
                        <a:t>創用CC「姓名標示-相同方式分享」2.0版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33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7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chwangchaos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9"/>
                        </a:rPr>
                        <a:t>http://www.flickr.com/photos/chwangchaos/3033808089/sizes/l/in/photostream/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2012/03/01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3"/>
                        </a:rPr>
                        <a:t>創用CC「姓名標示」2.0版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33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7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Yu's story......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10"/>
                        </a:rPr>
                        <a:t>http://www.flickr.com/photos/cgwcool/5124860763/sizes/l/in/photostream/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2012/03/01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3"/>
                        </a:rPr>
                        <a:t>創用CC「姓名標示」2.0版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33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NWharry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11"/>
                        </a:rPr>
                        <a:t>http://www.flickr.com/photos/nightwing_26/6065279535/sizes/l/in/photostream/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2012/03/01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12"/>
                        </a:rPr>
                        <a:t>創用CC「姓名標示-禁止改作」2.0版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1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Nelson Chou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13"/>
                        </a:rPr>
                        <a:t>http://www.flickr.com/photos/nelsonchou/4007729531/sizes/l/in/photostream/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5"/>
                        </a:rPr>
                        <a:t>創用CC「姓名標示-非商業性-禁止改作」2.0版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717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Johnson Wang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14"/>
                        </a:rPr>
                        <a:t>http://www.flickr.com/photos/johnsonwang/5702289932/sizes/l/in/photostream/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15"/>
                        </a:rPr>
                        <a:t>創用CC「姓名標示-非商業性-相同方式分享」2.0版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13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8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，作者：</a:t>
                      </a:r>
                      <a:r>
                        <a:rPr lang="en-US" sz="800" kern="100" dirty="0" err="1">
                          <a:effectLst/>
                        </a:rPr>
                        <a:t>vixyao</a:t>
                      </a:r>
                      <a:r>
                        <a:rPr lang="zh-TW" sz="800" kern="100" dirty="0">
                          <a:effectLst/>
                        </a:rPr>
                        <a:t>。本文轉載自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  <a:hlinkClick r:id="rId16"/>
                        </a:rPr>
                        <a:t>http://www.flickr.com/photos/vixyao/2313661401/sizes/l/in/photostream/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</a:rPr>
                        <a:t>瀏覽日期</a:t>
                      </a:r>
                      <a:r>
                        <a:rPr lang="en-US" sz="800" kern="100" dirty="0">
                          <a:effectLst/>
                        </a:rPr>
                        <a:t>2012/03/02</a:t>
                      </a:r>
                      <a:r>
                        <a:rPr lang="zh-TW" sz="800" kern="100" dirty="0">
                          <a:effectLst/>
                        </a:rPr>
                        <a:t>，本作品採取</a:t>
                      </a:r>
                      <a:r>
                        <a:rPr lang="en-US" sz="800" u="sng" kern="100" dirty="0">
                          <a:effectLst/>
                          <a:hlinkClick r:id="rId7"/>
                        </a:rPr>
                        <a:t>創用CC「姓名標示-相同方式分享」2.0版</a:t>
                      </a:r>
                      <a:r>
                        <a:rPr lang="zh-TW" sz="800" kern="100" dirty="0">
                          <a:effectLst/>
                        </a:rPr>
                        <a:t>授權釋出。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</a:tbl>
          </a:graphicData>
        </a:graphic>
      </p:graphicFrame>
      <p:pic>
        <p:nvPicPr>
          <p:cNvPr id="4135" name="圖片 16407" descr="描述: Attribution 2.5 Generic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07222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33" name="圖片 34" descr="描述: http://ocw.aca.ntu.edu.tw/ntu-ocw/files/copyright-img/CC_by-nc-nd_2.5_tw.png">
            <a:hlinkClick r:id="rId5"/>
          </p:cNvPr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44462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31" name="圖片 61" descr="描述: http://ocw.aca.ntu.edu.tw/ntu-ocw/files/copyright-img/CC-Share%20Alike%203.0-88x31.png">
            <a:hlinkClick r:id="rId7"/>
          </p:cNvPr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62336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29" name="圖片 16411" descr="描述: http://ocw.aca.ntu.edu.tw/ntu-ocw/files/copyright-img/CC-Share%20Alike%203.0-88x31.png">
            <a:hlinkClick r:id="rId7"/>
          </p:cNvPr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6064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27" name="圖片 16413" descr="描述: Attribution 2.5 Generic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996952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25" name="圖片 16415" descr="描述: Attribution 2.5 Generic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501008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23" name="圖片 63" descr="描述: http://ocw.aca.ntu.edu.tw/ntu-ocw/files/copyright-img/CC_by-nd_2.5_tw.png">
            <a:hlinkClick r:id="rId12"/>
          </p:cNvPr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077072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21" name="圖片 16417" descr="描述: http://ocw.aca.ntu.edu.tw/ntu-ocw/files/copyright-img/CC_by-nc-nd_2.5_tw.png">
            <a:hlinkClick r:id="rId5"/>
          </p:cNvPr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581128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19" name="圖片 16419" descr="描述: http://ocw.aca.ntu.edu.tw/ntu-ocw/files/copyright-img/Attribution-Noncommercial-Share%20Alike%202.5%20Taiwan-88x31.png">
            <a:hlinkClick r:id="rId15"/>
          </p:cNvPr>
          <p:cNvPicPr>
            <a:picLocks noChangeAspect="1" noChangeArrowheads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183696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17" name="圖片 16421" descr="描述: http://ocw.aca.ntu.edu.tw/ntu-ocw/files/copyright-img/CC-Share%20Alike%203.0-88x31.png">
            <a:hlinkClick r:id="rId7"/>
          </p:cNvPr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759760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3" cstate="email"/>
          <a:srcRect/>
          <a:stretch>
            <a:fillRect/>
          </a:stretch>
        </p:blipFill>
        <p:spPr bwMode="auto">
          <a:xfrm>
            <a:off x="1547664" y="836712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4" cstate="email"/>
          <a:srcRect/>
          <a:stretch>
            <a:fillRect/>
          </a:stretch>
        </p:blipFill>
        <p:spPr bwMode="auto">
          <a:xfrm>
            <a:off x="1691680" y="1412776"/>
            <a:ext cx="296863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5" cstate="email"/>
          <a:srcRect/>
          <a:stretch>
            <a:fillRect/>
          </a:stretch>
        </p:blipFill>
        <p:spPr bwMode="auto">
          <a:xfrm>
            <a:off x="1547664" y="1916832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6" cstate="email"/>
          <a:srcRect/>
          <a:stretch>
            <a:fillRect/>
          </a:stretch>
        </p:blipFill>
        <p:spPr bwMode="auto">
          <a:xfrm>
            <a:off x="1547664" y="2420888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27" cstate="email"/>
          <a:srcRect/>
          <a:stretch>
            <a:fillRect/>
          </a:stretch>
        </p:blipFill>
        <p:spPr bwMode="auto">
          <a:xfrm>
            <a:off x="1547664" y="2924944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28" cstate="email"/>
          <a:srcRect/>
          <a:stretch>
            <a:fillRect/>
          </a:stretch>
        </p:blipFill>
        <p:spPr bwMode="auto">
          <a:xfrm>
            <a:off x="1547664" y="3501008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29" cstate="email"/>
          <a:srcRect/>
          <a:stretch>
            <a:fillRect/>
          </a:stretch>
        </p:blipFill>
        <p:spPr bwMode="auto">
          <a:xfrm>
            <a:off x="1547664" y="4005064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7" name="Picture 9"/>
          <p:cNvPicPr>
            <a:picLocks noChangeAspect="1" noChangeArrowheads="1"/>
          </p:cNvPicPr>
          <p:nvPr/>
        </p:nvPicPr>
        <p:blipFill>
          <a:blip r:embed="rId30" cstate="email"/>
          <a:srcRect/>
          <a:stretch>
            <a:fillRect/>
          </a:stretch>
        </p:blipFill>
        <p:spPr bwMode="auto">
          <a:xfrm>
            <a:off x="1547664" y="4509120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8" name="Picture 10"/>
          <p:cNvPicPr>
            <a:picLocks noChangeAspect="1" noChangeArrowheads="1"/>
          </p:cNvPicPr>
          <p:nvPr/>
        </p:nvPicPr>
        <p:blipFill>
          <a:blip r:embed="rId31" cstate="email"/>
          <a:srcRect/>
          <a:stretch>
            <a:fillRect/>
          </a:stretch>
        </p:blipFill>
        <p:spPr bwMode="auto">
          <a:xfrm>
            <a:off x="1547664" y="5085184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32" cstate="email"/>
          <a:srcRect/>
          <a:stretch>
            <a:fillRect/>
          </a:stretch>
        </p:blipFill>
        <p:spPr bwMode="auto">
          <a:xfrm>
            <a:off x="1619672" y="5661248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6286641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18490889"/>
              </p:ext>
            </p:extLst>
          </p:nvPr>
        </p:nvGraphicFramePr>
        <p:xfrm>
          <a:off x="828000" y="332658"/>
          <a:ext cx="7812000" cy="583264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42638"/>
                <a:gridCol w="977361"/>
                <a:gridCol w="1193192"/>
                <a:gridCol w="5098809"/>
              </a:tblGrid>
              <a:tr h="5588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</a:rPr>
                        <a:t>頁數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作品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授權條件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作者</a:t>
                      </a:r>
                      <a:r>
                        <a:rPr lang="en-US" sz="1100" kern="100">
                          <a:effectLst/>
                        </a:rPr>
                        <a:t>/</a:t>
                      </a:r>
                      <a:r>
                        <a:rPr lang="zh-TW" sz="1100" kern="100">
                          <a:effectLst/>
                        </a:rPr>
                        <a:t>來源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2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9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，作者：小宗宗。本文轉載自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2"/>
                        </a:rPr>
                        <a:t>http://www.flickr.com/photos/soujirou/2457105170/sizes/o/in/photostream/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3"/>
                        </a:rPr>
                        <a:t>創用CC「姓名標示-非商業性-禁止改作」2.0版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2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9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，作者：愛貓成癡的老實人。本文轉載自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  <a:hlinkClick r:id="rId4"/>
                        </a:rPr>
                        <a:t>http://www.flickr.com/photos/frankyguo/4717203827/sizes/l/in/photostream/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</a:rPr>
                        <a:t>瀏覽日期</a:t>
                      </a:r>
                      <a:r>
                        <a:rPr lang="en-US" sz="800" kern="100" dirty="0">
                          <a:effectLst/>
                        </a:rPr>
                        <a:t>2012/03/02</a:t>
                      </a:r>
                      <a:r>
                        <a:rPr lang="zh-TW" sz="800" kern="100" dirty="0">
                          <a:effectLst/>
                        </a:rPr>
                        <a:t>，本作品採取</a:t>
                      </a:r>
                      <a:r>
                        <a:rPr lang="en-US" sz="800" u="sng" kern="100" dirty="0">
                          <a:effectLst/>
                          <a:hlinkClick r:id="rId3"/>
                        </a:rPr>
                        <a:t>創用CC「姓名標示-非商業性-禁止改作」2.0版</a:t>
                      </a:r>
                      <a:r>
                        <a:rPr lang="zh-TW" sz="800" kern="100" dirty="0">
                          <a:effectLst/>
                        </a:rPr>
                        <a:t>授權釋出。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501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Matt's Life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5"/>
                        </a:rPr>
                        <a:t>http://www.flickr.com/photos/mattchang/105881451/sizes/l/in/photostream/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6"/>
                        </a:rPr>
                        <a:t>創用CC「姓名標示」2.0版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8187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10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bangdoll@flickr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7"/>
                        </a:rPr>
                        <a:t>http://www.flickr.com/photos/bangdoll/1991176442/sizes/l/in/photostream/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8"/>
                        </a:rPr>
                        <a:t>創用CC「姓名標示-非商業性-相同方式分享」2.0版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501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11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Formosa Wandering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9"/>
                        </a:rPr>
                        <a:t>http://www.flickr.com/photos/polanyi/3030378287/sizes/o/in/photostream/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10"/>
                        </a:rPr>
                        <a:t>創用CC「姓名標示-非商業性」2.0版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501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11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</a:t>
                      </a:r>
                      <a:r>
                        <a:rPr lang="zh-TW" sz="800" kern="100" dirty="0" smtClean="0">
                          <a:effectLst/>
                        </a:rPr>
                        <a:t>：</a:t>
                      </a:r>
                      <a:r>
                        <a:rPr lang="en-US" sz="800" kern="100" dirty="0" err="1" smtClean="0">
                          <a:effectLst/>
                        </a:rPr>
                        <a:t>Chitaka</a:t>
                      </a:r>
                      <a:r>
                        <a:rPr lang="en-US" sz="800" kern="100" dirty="0" smtClean="0">
                          <a:effectLst/>
                        </a:rPr>
                        <a:t> Chou </a:t>
                      </a:r>
                      <a:r>
                        <a:rPr lang="zh-TW" sz="800" kern="100" dirty="0" smtClean="0">
                          <a:effectLst/>
                        </a:rPr>
                        <a:t>。</a:t>
                      </a:r>
                      <a:r>
                        <a:rPr lang="zh-TW" sz="800" kern="100" dirty="0">
                          <a:effectLst/>
                        </a:rPr>
                        <a:t>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800" dirty="0" smtClean="0">
                          <a:hlinkClick r:id="rId11"/>
                        </a:rPr>
                        <a:t>http://www.flickr.com/photos/chitaka/3716990216/</a:t>
                      </a:r>
                      <a:r>
                        <a:rPr lang="zh-TW" altLang="en-US" sz="800" dirty="0" smtClean="0"/>
                        <a:t>，</a:t>
                      </a:r>
                      <a:r>
                        <a:rPr lang="zh-TW" sz="800" kern="100" dirty="0" smtClean="0">
                          <a:effectLst/>
                        </a:rPr>
                        <a:t>瀏覽</a:t>
                      </a:r>
                      <a:r>
                        <a:rPr lang="zh-TW" sz="800" kern="100" dirty="0">
                          <a:effectLst/>
                        </a:rPr>
                        <a:t>日期</a:t>
                      </a:r>
                      <a:r>
                        <a:rPr lang="en-US" sz="800" kern="100" dirty="0">
                          <a:effectLst/>
                        </a:rPr>
                        <a:t>2012/03/02</a:t>
                      </a:r>
                      <a:r>
                        <a:rPr lang="zh-TW" sz="800" kern="100" dirty="0">
                          <a:effectLst/>
                        </a:rPr>
                        <a:t>，本作品</a:t>
                      </a:r>
                      <a:r>
                        <a:rPr lang="zh-TW" sz="800" kern="100" dirty="0" smtClean="0">
                          <a:effectLst/>
                        </a:rPr>
                        <a:t>採取</a:t>
                      </a:r>
                      <a:r>
                        <a:rPr lang="en-US" altLang="zh-TW" sz="800" u="sng" kern="100" dirty="0" smtClean="0">
                          <a:effectLst/>
                          <a:hlinkClick r:id="rId3"/>
                        </a:rPr>
                        <a:t>創用CC「姓名標示-非商業性-禁止改作」2.0</a:t>
                      </a:r>
                      <a:r>
                        <a:rPr lang="zh-TW" sz="800" kern="100" dirty="0" smtClean="0">
                          <a:effectLst/>
                        </a:rPr>
                        <a:t>授權</a:t>
                      </a:r>
                      <a:r>
                        <a:rPr lang="zh-TW" sz="800" kern="100" dirty="0">
                          <a:effectLst/>
                        </a:rPr>
                        <a:t>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2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12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vixyao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12"/>
                        </a:rPr>
                        <a:t>http://www.flickr.com/photos/vixyao/3126711507/sizes/l/in/photostream/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13"/>
                        </a:rPr>
                        <a:t>創用CC「姓名標示-相同方式分享」2.0版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261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12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，作者：</a:t>
                      </a:r>
                      <a:r>
                        <a:rPr lang="en-US" sz="800" kern="100" dirty="0">
                          <a:effectLst/>
                        </a:rPr>
                        <a:t>Richard, enjoy my life!</a:t>
                      </a:r>
                      <a:r>
                        <a:rPr lang="zh-TW" sz="800" kern="100" dirty="0">
                          <a:effectLst/>
                        </a:rPr>
                        <a:t>。本文轉載自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  <a:hlinkClick r:id="rId14"/>
                        </a:rPr>
                        <a:t>http://www.flickr.com/photos/ladyous/6191059103/sizes/l/in/photostream/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</a:rPr>
                        <a:t>瀏覽日期</a:t>
                      </a:r>
                      <a:r>
                        <a:rPr lang="en-US" sz="800" kern="100" dirty="0">
                          <a:effectLst/>
                        </a:rPr>
                        <a:t>2012/03/02</a:t>
                      </a:r>
                      <a:r>
                        <a:rPr lang="zh-TW" sz="800" kern="100" dirty="0">
                          <a:effectLst/>
                        </a:rPr>
                        <a:t>，本作品採取</a:t>
                      </a:r>
                      <a:r>
                        <a:rPr lang="en-US" sz="800" u="sng" kern="100" dirty="0">
                          <a:effectLst/>
                          <a:hlinkClick r:id="rId13"/>
                        </a:rPr>
                        <a:t>創用CC「姓名標示-相同方式分享」2.0版</a:t>
                      </a:r>
                      <a:r>
                        <a:rPr lang="zh-TW" sz="800" kern="100" dirty="0">
                          <a:effectLst/>
                        </a:rPr>
                        <a:t>授權釋出。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</a:tbl>
          </a:graphicData>
        </a:graphic>
      </p:graphicFrame>
      <p:pic>
        <p:nvPicPr>
          <p:cNvPr id="5135" name="圖片 16423" descr="描述: http://ocw.aca.ntu.edu.tw/ntu-ocw/files/copyright-img/CC_by-nc-nd_2.5_tw.png">
            <a:hlinkClick r:id="rId3"/>
          </p:cNvPr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052736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33" name="圖片 16425" descr="描述: http://ocw.aca.ntu.edu.tw/ntu-ocw/files/copyright-img/CC_by-nc-nd_2.5_tw.png">
            <a:hlinkClick r:id="rId3"/>
          </p:cNvPr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81646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31" name="圖片 16427" descr="描述: Attribution 2.5 Generic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348880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圖片 16429" descr="描述: http://ocw.aca.ntu.edu.tw/ntu-ocw/files/copyright-img/Attribution-Noncommercial-Share%20Alike%202.5%20Taiwan-88x31.png">
            <a:hlinkClick r:id="rId8"/>
          </p:cNvPr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068960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圖片 16431" descr="描述: http://ocw.aca.ntu.edu.tw/ntu-ocw/files/copyright-img/CC_by-nc_2.5_tw.png">
            <a:hlinkClick r:id="rId10"/>
          </p:cNvPr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789040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圖片 16437" descr="描述: http://ocw.aca.ntu.edu.tw/ntu-ocw/files/copyright-img/CC-Share%20Alike%203.0-88x31.png">
            <a:hlinkClick r:id="rId13"/>
          </p:cNvPr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08518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1" name="圖片 16435" descr="描述: http://ocw.aca.ntu.edu.tw/ntu-ocw/files/copyright-img/CC-Share%20Alike%203.0-88x31.png">
            <a:hlinkClick r:id="rId13"/>
          </p:cNvPr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687752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圖片 16425" descr="描述: http://ocw.aca.ntu.edu.tw/ntu-ocw/files/copyright-img/CC_by-nc-nd_2.5_tw.png">
            <a:hlinkClick r:id="rId3"/>
          </p:cNvPr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437111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投影片編號版面配置區 1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CFBFDF3-01FE-4D2B-9277-37FD15D6561B}" type="slidenum">
              <a:rPr lang="zh-TW" altLang="en-US" smtClean="0"/>
              <a:pPr/>
              <a:t>25</a:t>
            </a:fld>
            <a:endParaRPr lang="zh-TW" alt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1" cstate="email"/>
          <a:srcRect/>
          <a:stretch>
            <a:fillRect/>
          </a:stretch>
        </p:blipFill>
        <p:spPr bwMode="auto">
          <a:xfrm>
            <a:off x="1619672" y="1052736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2" cstate="email"/>
          <a:srcRect/>
          <a:stretch>
            <a:fillRect/>
          </a:stretch>
        </p:blipFill>
        <p:spPr bwMode="auto">
          <a:xfrm>
            <a:off x="1691680" y="1628800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3" cstate="email"/>
          <a:srcRect/>
          <a:stretch>
            <a:fillRect/>
          </a:stretch>
        </p:blipFill>
        <p:spPr bwMode="auto">
          <a:xfrm>
            <a:off x="1691680" y="2276872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24" cstate="email"/>
          <a:srcRect/>
          <a:stretch>
            <a:fillRect/>
          </a:stretch>
        </p:blipFill>
        <p:spPr bwMode="auto">
          <a:xfrm>
            <a:off x="1691680" y="2996952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25" cstate="email"/>
          <a:srcRect/>
          <a:stretch>
            <a:fillRect/>
          </a:stretch>
        </p:blipFill>
        <p:spPr bwMode="auto">
          <a:xfrm>
            <a:off x="1619672" y="3717032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26" cstate="email"/>
          <a:srcRect/>
          <a:stretch>
            <a:fillRect/>
          </a:stretch>
        </p:blipFill>
        <p:spPr bwMode="auto">
          <a:xfrm>
            <a:off x="1691680" y="4365104"/>
            <a:ext cx="33496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27" cstate="email"/>
          <a:srcRect/>
          <a:stretch>
            <a:fillRect/>
          </a:stretch>
        </p:blipFill>
        <p:spPr bwMode="auto">
          <a:xfrm>
            <a:off x="1619672" y="5085184"/>
            <a:ext cx="625475" cy="38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28" cstate="email"/>
          <a:srcRect/>
          <a:stretch>
            <a:fillRect/>
          </a:stretch>
        </p:blipFill>
        <p:spPr bwMode="auto">
          <a:xfrm>
            <a:off x="1619672" y="5589240"/>
            <a:ext cx="62547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83155740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4603151"/>
              </p:ext>
            </p:extLst>
          </p:nvPr>
        </p:nvGraphicFramePr>
        <p:xfrm>
          <a:off x="828000" y="548682"/>
          <a:ext cx="7812000" cy="568863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42638"/>
                <a:gridCol w="977361"/>
                <a:gridCol w="1193192"/>
                <a:gridCol w="5098809"/>
              </a:tblGrid>
              <a:tr h="545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</a:rPr>
                        <a:t>頁數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作品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授權條件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作者</a:t>
                      </a:r>
                      <a:r>
                        <a:rPr lang="en-US" sz="1100" kern="100">
                          <a:effectLst/>
                        </a:rPr>
                        <a:t>/</a:t>
                      </a:r>
                      <a:r>
                        <a:rPr lang="zh-TW" sz="1100" kern="100">
                          <a:effectLst/>
                        </a:rPr>
                        <a:t>來源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10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13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sanbeiji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2"/>
                        </a:rPr>
                        <a:t>http://www.flickr.com/photos/sanbeiji/3440391020/sizes/l/in/photostream/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3"/>
                        </a:rPr>
                        <a:t>創用CC「姓名標示-相同方式分享」2.0版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34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13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hibisaisai1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4"/>
                        </a:rPr>
                        <a:t>http://www.flickr.com/photos/sumi1/3500713224/sizes/l/in/photostream/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5"/>
                        </a:rPr>
                        <a:t>創用CC「姓名標示」2.0版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34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13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hjw223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6"/>
                        </a:rPr>
                        <a:t>http://www.flickr.com/photos/hjw223/510914926/sizes/l/in/photostream/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7"/>
                        </a:rPr>
                        <a:t>創用CC「姓名標示-非商業性」2.0版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10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14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*</a:t>
                      </a:r>
                      <a:r>
                        <a:rPr lang="zh-TW" sz="800" kern="100">
                          <a:effectLst/>
                        </a:rPr>
                        <a:t>嘟嘟嘟</a:t>
                      </a:r>
                      <a:r>
                        <a:rPr lang="en-US" sz="800" kern="100">
                          <a:effectLst/>
                        </a:rPr>
                        <a:t>*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8"/>
                        </a:rPr>
                        <a:t>http://www.flickr.com/photos/enixii/256177842/sizes/l/in/photostream/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3"/>
                        </a:rPr>
                        <a:t>創用CC「姓名標示-相同方式分享」2.0版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985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14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Chevy Li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9"/>
                        </a:rPr>
                        <a:t>http://www.flickr.com/photos/chevyli/3615938571/sizes/z/in/photostream/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10"/>
                        </a:rPr>
                        <a:t>創用CC「姓名標示-非商業性-相同方式分享」2.0版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34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15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</a:t>
                      </a:r>
                      <a:r>
                        <a:rPr lang="zh-TW" sz="800" kern="100" dirty="0" smtClean="0">
                          <a:effectLst/>
                        </a:rPr>
                        <a:t>：</a:t>
                      </a:r>
                      <a:r>
                        <a:rPr lang="en-US" altLang="zh-TW" sz="800" b="1" dirty="0" err="1" smtClean="0"/>
                        <a:t>pupilinblow</a:t>
                      </a:r>
                      <a:r>
                        <a:rPr lang="zh-TW" sz="800" kern="100" dirty="0" smtClean="0">
                          <a:effectLst/>
                        </a:rPr>
                        <a:t>。</a:t>
                      </a:r>
                      <a:r>
                        <a:rPr lang="zh-TW" sz="800" kern="100" dirty="0">
                          <a:effectLst/>
                        </a:rPr>
                        <a:t>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  <a:hlinkClick r:id="rId11"/>
                        </a:rPr>
                        <a:t>http://www.flickr.com/photos/maintenancepic/3621728257/sizes/o/in/photostream/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</a:rPr>
                        <a:t>瀏覽日期</a:t>
                      </a:r>
                      <a:r>
                        <a:rPr lang="en-US" sz="800" kern="100" dirty="0">
                          <a:effectLst/>
                        </a:rPr>
                        <a:t>2012/03/02</a:t>
                      </a:r>
                      <a:r>
                        <a:rPr lang="zh-TW" sz="800" kern="100" dirty="0">
                          <a:effectLst/>
                        </a:rPr>
                        <a:t>，本作品採取</a:t>
                      </a:r>
                      <a:r>
                        <a:rPr lang="en-US" sz="800" u="sng" kern="100" dirty="0">
                          <a:effectLst/>
                          <a:hlinkClick r:id="rId12"/>
                        </a:rPr>
                        <a:t>創用CC「姓名標示-禁止改作」2.0版</a:t>
                      </a:r>
                      <a:r>
                        <a:rPr lang="zh-TW" sz="800" kern="100" dirty="0">
                          <a:effectLst/>
                        </a:rPr>
                        <a:t>授權釋出。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10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15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sacofat 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13"/>
                        </a:rPr>
                        <a:t>http://www.flickr.com/photos/sacofat/2816505887/sizes/m/in/photostream/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14"/>
                        </a:rPr>
                        <a:t>創用CC「姓名標示-非商業性-禁止改作」2.0版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10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15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，作者：</a:t>
                      </a:r>
                      <a:r>
                        <a:rPr lang="en-US" sz="800" kern="100" dirty="0">
                          <a:effectLst/>
                        </a:rPr>
                        <a:t>lincha711</a:t>
                      </a:r>
                      <a:r>
                        <a:rPr lang="zh-TW" sz="800" kern="100" dirty="0">
                          <a:effectLst/>
                        </a:rPr>
                        <a:t>。本文轉載自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  <a:hlinkClick r:id="rId15"/>
                        </a:rPr>
                        <a:t>http://www.flickr.com/photos/lincha711/4283512477/sizes/o/in/photostream/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</a:rPr>
                        <a:t>瀏覽日期</a:t>
                      </a:r>
                      <a:r>
                        <a:rPr lang="en-US" sz="800" kern="100" dirty="0">
                          <a:effectLst/>
                        </a:rPr>
                        <a:t>2012/03/02</a:t>
                      </a:r>
                      <a:r>
                        <a:rPr lang="zh-TW" sz="800" kern="100" dirty="0">
                          <a:effectLst/>
                        </a:rPr>
                        <a:t>，本作品採取</a:t>
                      </a:r>
                      <a:r>
                        <a:rPr lang="en-US" sz="800" u="sng" kern="100" dirty="0">
                          <a:effectLst/>
                          <a:hlinkClick r:id="rId14"/>
                        </a:rPr>
                        <a:t>創用CC「姓名標示-非商業性-禁止改作」2.0版</a:t>
                      </a:r>
                      <a:r>
                        <a:rPr lang="zh-TW" sz="800" kern="100" dirty="0">
                          <a:effectLst/>
                        </a:rPr>
                        <a:t>授權釋出。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</a:tbl>
          </a:graphicData>
        </a:graphic>
      </p:graphicFrame>
      <p:pic>
        <p:nvPicPr>
          <p:cNvPr id="6159" name="圖片 16439" descr="描述: http://ocw.aca.ntu.edu.tw/ntu-ocw/files/copyright-img/CC-Share%20Alike%203.0-88x31.png">
            <a:hlinkClick r:id="rId3"/>
          </p:cNvPr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82700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7" name="圖片 16441" descr="描述: Attribution 2.5 Generic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15836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圖片 36" descr="描述: http://ocw.aca.ntu.edu.tw/ntu-ocw/files/copyright-img/CC_by-nc_2.5_tw.png">
            <a:hlinkClick r:id="rId7"/>
          </p:cNvPr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492896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圖片 16445" descr="描述: http://ocw.aca.ntu.edu.tw/ntu-ocw/files/copyright-img/CC-Share%20Alike%203.0-88x31.png">
            <a:hlinkClick r:id="rId3"/>
          </p:cNvPr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140968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圖片 16401" descr="描述: http://ocw.aca.ntu.edu.tw/ntu-ocw/files/copyright-img/Attribution-Noncommercial-Share%20Alike%202.5%20Taiwan-88x31.png">
            <a:hlinkClick r:id="rId10"/>
          </p:cNvPr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61048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圖片 5" descr="描述: http://ocw.aca.ntu.edu.tw/ntu-ocw/files/copyright-img/CC_by-nd_2.5_tw.png">
            <a:hlinkClick r:id="rId12"/>
          </p:cNvPr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581128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圖片 7" descr="描述: http://ocw.aca.ntu.edu.tw/ntu-ocw/files/copyright-img/CC_by-nc-nd_2.5_tw.png">
            <a:hlinkClick r:id="rId14"/>
          </p:cNvPr>
          <p:cNvPicPr>
            <a:picLocks noChangeAspect="1" noChangeArrowheads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157192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5" name="圖片 9" descr="描述: http://ocw.aca.ntu.edu.tw/ntu-ocw/files/copyright-img/CC_by-nc-nd_2.5_tw.png">
            <a:hlinkClick r:id="rId14"/>
          </p:cNvPr>
          <p:cNvPicPr>
            <a:picLocks noChangeAspect="1" noChangeArrowheads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80526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投影片編號版面配置區 1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CFBFDF3-01FE-4D2B-9277-37FD15D6561B}" type="slidenum">
              <a:rPr lang="zh-TW" altLang="en-US" smtClean="0"/>
              <a:pPr/>
              <a:t>26</a:t>
            </a:fld>
            <a:endParaRPr lang="zh-TW" alt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3" cstate="email"/>
          <a:srcRect/>
          <a:stretch>
            <a:fillRect/>
          </a:stretch>
        </p:blipFill>
        <p:spPr bwMode="auto">
          <a:xfrm>
            <a:off x="1547664" y="1268760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4" cstate="email"/>
          <a:srcRect/>
          <a:stretch>
            <a:fillRect/>
          </a:stretch>
        </p:blipFill>
        <p:spPr bwMode="auto">
          <a:xfrm>
            <a:off x="1547664" y="1844824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5" cstate="email"/>
          <a:srcRect/>
          <a:stretch>
            <a:fillRect/>
          </a:stretch>
        </p:blipFill>
        <p:spPr bwMode="auto">
          <a:xfrm>
            <a:off x="1547664" y="2420888"/>
            <a:ext cx="693737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26" cstate="email"/>
          <a:srcRect/>
          <a:stretch>
            <a:fillRect/>
          </a:stretch>
        </p:blipFill>
        <p:spPr bwMode="auto">
          <a:xfrm>
            <a:off x="1547664" y="3068960"/>
            <a:ext cx="639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7" cstate="email"/>
          <a:srcRect/>
          <a:stretch>
            <a:fillRect/>
          </a:stretch>
        </p:blipFill>
        <p:spPr bwMode="auto">
          <a:xfrm>
            <a:off x="1547664" y="3717032"/>
            <a:ext cx="6937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28" cstate="email"/>
          <a:srcRect/>
          <a:stretch>
            <a:fillRect/>
          </a:stretch>
        </p:blipFill>
        <p:spPr bwMode="auto">
          <a:xfrm>
            <a:off x="1547664" y="4509120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29" cstate="email"/>
          <a:srcRect/>
          <a:stretch>
            <a:fillRect/>
          </a:stretch>
        </p:blipFill>
        <p:spPr bwMode="auto">
          <a:xfrm>
            <a:off x="1547664" y="5157192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30" cstate="email"/>
          <a:srcRect/>
          <a:stretch>
            <a:fillRect/>
          </a:stretch>
        </p:blipFill>
        <p:spPr bwMode="auto">
          <a:xfrm>
            <a:off x="1547664" y="5733256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5488339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0461658"/>
              </p:ext>
            </p:extLst>
          </p:nvPr>
        </p:nvGraphicFramePr>
        <p:xfrm>
          <a:off x="828000" y="260650"/>
          <a:ext cx="7812000" cy="5976661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42638"/>
                <a:gridCol w="977361"/>
                <a:gridCol w="1193192"/>
                <a:gridCol w="5098809"/>
              </a:tblGrid>
              <a:tr h="511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</a:rPr>
                        <a:t>頁數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作品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</a:rPr>
                        <a:t>授權條件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作者</a:t>
                      </a:r>
                      <a:r>
                        <a:rPr lang="en-US" sz="1100" kern="100">
                          <a:effectLst/>
                        </a:rPr>
                        <a:t>/</a:t>
                      </a:r>
                      <a:r>
                        <a:rPr lang="zh-TW" sz="1100" kern="100">
                          <a:effectLst/>
                        </a:rPr>
                        <a:t>來源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72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16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，作者：愛貓成癡的老實人。本文轉載自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3"/>
                        </a:rPr>
                        <a:t>http://www.flickr.com/photos/frankyguo/3409709120/sizes/o/in/photostream/</a:t>
                      </a:r>
                      <a:r>
                        <a:rPr lang="en-US" sz="800" kern="100">
                          <a:effectLst/>
                        </a:rPr>
                        <a:t> 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4"/>
                        </a:rPr>
                        <a:t>創用CC「姓名標示-非商業性-禁止改作」2.0版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486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16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bangdoll@flickr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5"/>
                        </a:rPr>
                        <a:t>http://www.flickr.com/photos/bangdoll/3736593995/sizes/l/in/photostream/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6"/>
                        </a:rPr>
                        <a:t>創用CC「姓名標示-非商業性-相同方式分享」2.0版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94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17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，作者：</a:t>
                      </a:r>
                      <a:r>
                        <a:rPr lang="en-US" sz="800" kern="100" dirty="0">
                          <a:effectLst/>
                        </a:rPr>
                        <a:t>YC Chung </a:t>
                      </a:r>
                      <a:r>
                        <a:rPr lang="zh-TW" sz="800" kern="100" dirty="0">
                          <a:effectLst/>
                        </a:rPr>
                        <a:t>。本文轉載自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  <a:hlinkClick r:id="rId7"/>
                        </a:rPr>
                        <a:t>http://www.flickr.com/photos/ycchung/4913187504/sizes/l/in/photostream/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</a:rPr>
                        <a:t>瀏覽日期</a:t>
                      </a:r>
                      <a:r>
                        <a:rPr lang="en-US" sz="800" kern="100" dirty="0">
                          <a:effectLst/>
                        </a:rPr>
                        <a:t>2012/03/02</a:t>
                      </a:r>
                      <a:r>
                        <a:rPr lang="zh-TW" sz="800" kern="100" dirty="0">
                          <a:effectLst/>
                        </a:rPr>
                        <a:t>，本作品採取</a:t>
                      </a:r>
                      <a:r>
                        <a:rPr lang="en-US" sz="800" u="sng" kern="100" dirty="0">
                          <a:effectLst/>
                          <a:hlinkClick r:id="rId8"/>
                        </a:rPr>
                        <a:t>創用CC「姓名標示」2.0版</a:t>
                      </a:r>
                      <a:r>
                        <a:rPr lang="zh-TW" sz="800" kern="100" dirty="0">
                          <a:effectLst/>
                        </a:rPr>
                        <a:t>授權釋出。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72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17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effectLst/>
                        </a:rPr>
                        <a:t>Flickr</a:t>
                      </a:r>
                      <a:r>
                        <a:rPr lang="zh-TW" sz="800" kern="100" dirty="0" smtClean="0">
                          <a:effectLst/>
                        </a:rPr>
                        <a:t>，作者：</a:t>
                      </a:r>
                      <a:r>
                        <a:rPr lang="zh-TW" altLang="en-US" sz="800" kern="100" dirty="0" smtClean="0">
                          <a:effectLst/>
                        </a:rPr>
                        <a:t>我是魚夫</a:t>
                      </a:r>
                      <a:r>
                        <a:rPr lang="zh-TW" sz="800" kern="100" dirty="0" smtClean="0">
                          <a:effectLst/>
                        </a:rPr>
                        <a:t>。本文轉載自</a:t>
                      </a:r>
                      <a:endParaRPr lang="zh-TW" sz="1100" kern="1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800" dirty="0" smtClean="0">
                          <a:hlinkClick r:id="rId9"/>
                        </a:rPr>
                        <a:t>http://www.flickr.com/photos/yufujamar/5334483479/sizes/s/in/photostream/</a:t>
                      </a:r>
                      <a:r>
                        <a:rPr lang="zh-TW" altLang="en-US" sz="800" dirty="0" smtClean="0"/>
                        <a:t>，</a:t>
                      </a:r>
                      <a:endParaRPr lang="en-US" altLang="zh-TW" sz="80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smtClean="0">
                          <a:effectLst/>
                        </a:rPr>
                        <a:t>瀏覽</a:t>
                      </a:r>
                      <a:r>
                        <a:rPr lang="zh-TW" sz="800" kern="100" dirty="0">
                          <a:effectLst/>
                        </a:rPr>
                        <a:t>日期</a:t>
                      </a:r>
                      <a:r>
                        <a:rPr lang="en-US" sz="800" kern="100" dirty="0">
                          <a:effectLst/>
                        </a:rPr>
                        <a:t>2012/03/02</a:t>
                      </a:r>
                      <a:r>
                        <a:rPr lang="zh-TW" sz="800" kern="100" dirty="0" smtClean="0">
                          <a:effectLst/>
                        </a:rPr>
                        <a:t>，</a:t>
                      </a:r>
                      <a:r>
                        <a:rPr lang="zh-TW" altLang="zh-TW" sz="800" kern="100" dirty="0" smtClean="0">
                          <a:effectLst/>
                        </a:rPr>
                        <a:t>本作品採取</a:t>
                      </a:r>
                      <a:r>
                        <a:rPr lang="en-US" altLang="zh-TW" sz="800" u="sng" kern="100" dirty="0" smtClean="0">
                          <a:effectLst/>
                          <a:hlinkClick r:id="rId6"/>
                        </a:rPr>
                        <a:t>創用CC「姓名標示-非商業性-相同方式分享」2.0版</a:t>
                      </a:r>
                      <a:r>
                        <a:rPr lang="zh-TW" altLang="zh-TW" sz="800" kern="100" dirty="0" smtClean="0">
                          <a:effectLst/>
                        </a:rPr>
                        <a:t>授權釋出。</a:t>
                      </a:r>
                      <a:endParaRPr lang="zh-TW" altLang="zh-TW" sz="1100" kern="100" dirty="0"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72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18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，作者：小宗宗。本文轉載自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10"/>
                        </a:rPr>
                        <a:t>http://www.flickr.com/photos/soujirou/5430743673/sizes/l/in/photostream/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4"/>
                        </a:rPr>
                        <a:t>創用CC「姓名標示-非商業性-禁止改作」2.0版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72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18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，作者：</a:t>
                      </a:r>
                      <a:r>
                        <a:rPr lang="en-US" sz="800" kern="100" dirty="0" err="1">
                          <a:effectLst/>
                        </a:rPr>
                        <a:t>JimmyHsu</a:t>
                      </a:r>
                      <a:r>
                        <a:rPr lang="en-US" sz="800" kern="100" dirty="0">
                          <a:effectLst/>
                        </a:rPr>
                        <a:t> / </a:t>
                      </a:r>
                      <a:r>
                        <a:rPr lang="zh-TW" sz="800" kern="100" dirty="0">
                          <a:effectLst/>
                        </a:rPr>
                        <a:t>毛導。本文轉載自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  <a:hlinkClick r:id="rId11"/>
                        </a:rPr>
                        <a:t>http://www.flickr.com/photos/jimmyhsu_tw/3874151832/sizes/l/in/photostream/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</a:rPr>
                        <a:t>瀏覽日期</a:t>
                      </a:r>
                      <a:r>
                        <a:rPr lang="en-US" sz="800" kern="100" dirty="0">
                          <a:effectLst/>
                        </a:rPr>
                        <a:t>2012/03/02</a:t>
                      </a:r>
                      <a:r>
                        <a:rPr lang="zh-TW" sz="800" kern="100" dirty="0">
                          <a:effectLst/>
                        </a:rPr>
                        <a:t>，本作品採取</a:t>
                      </a:r>
                      <a:r>
                        <a:rPr lang="en-US" sz="800" u="sng" kern="100" dirty="0">
                          <a:effectLst/>
                          <a:hlinkClick r:id="rId4"/>
                        </a:rPr>
                        <a:t>創用CC「姓名標示-非商業性-禁止改作」2.0版</a:t>
                      </a:r>
                      <a:r>
                        <a:rPr lang="zh-TW" sz="800" kern="100" dirty="0">
                          <a:effectLst/>
                        </a:rPr>
                        <a:t>授權釋出。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486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18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，作者：</a:t>
                      </a:r>
                      <a:r>
                        <a:rPr lang="en-US" sz="800" kern="100" dirty="0">
                          <a:effectLst/>
                        </a:rPr>
                        <a:t>shihwy1</a:t>
                      </a:r>
                      <a:r>
                        <a:rPr lang="zh-TW" sz="800" kern="100" dirty="0">
                          <a:effectLst/>
                        </a:rPr>
                        <a:t>。本文轉載自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  <a:hlinkClick r:id="rId12"/>
                        </a:rPr>
                        <a:t>http://www.flickr.com/photos/shihwy1/3050454703/sizes/l/in/photostream/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</a:rPr>
                        <a:t>瀏覽日期</a:t>
                      </a:r>
                      <a:r>
                        <a:rPr lang="en-US" sz="800" kern="100" dirty="0">
                          <a:effectLst/>
                        </a:rPr>
                        <a:t>2012/03/02</a:t>
                      </a:r>
                      <a:r>
                        <a:rPr lang="zh-TW" sz="800" kern="100" dirty="0">
                          <a:effectLst/>
                        </a:rPr>
                        <a:t>，本作品採取</a:t>
                      </a:r>
                      <a:r>
                        <a:rPr lang="en-US" sz="800" u="sng" kern="100" dirty="0">
                          <a:effectLst/>
                          <a:hlinkClick r:id="rId6"/>
                        </a:rPr>
                        <a:t>創用CC「姓名標示-非商業性-相同方式分享」2.0版</a:t>
                      </a:r>
                      <a:r>
                        <a:rPr lang="zh-TW" sz="800" kern="100" dirty="0">
                          <a:effectLst/>
                        </a:rPr>
                        <a:t>授權釋出。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725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18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，作者：</a:t>
                      </a:r>
                      <a:r>
                        <a:rPr lang="en-US" sz="800" kern="100" dirty="0">
                          <a:effectLst/>
                        </a:rPr>
                        <a:t>Ray Yu</a:t>
                      </a:r>
                      <a:r>
                        <a:rPr lang="zh-TW" sz="800" kern="100" dirty="0">
                          <a:effectLst/>
                        </a:rPr>
                        <a:t>。本文轉載自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  <a:hlinkClick r:id="rId13"/>
                        </a:rPr>
                        <a:t>http://www.flickr.com/photos/rayyu/2399335383/sizes/l/in/photostream/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</a:rPr>
                        <a:t>瀏覽日期</a:t>
                      </a:r>
                      <a:r>
                        <a:rPr lang="en-US" sz="800" kern="100" dirty="0">
                          <a:effectLst/>
                        </a:rPr>
                        <a:t>2012/03/02</a:t>
                      </a:r>
                      <a:r>
                        <a:rPr lang="zh-TW" sz="800" kern="100" dirty="0">
                          <a:effectLst/>
                        </a:rPr>
                        <a:t>，本作品採取</a:t>
                      </a:r>
                      <a:r>
                        <a:rPr lang="en-US" sz="800" u="sng" kern="100" dirty="0">
                          <a:effectLst/>
                          <a:hlinkClick r:id="rId4"/>
                        </a:rPr>
                        <a:t>創用CC「姓名標示-非商業性-禁止改作」2.0版</a:t>
                      </a:r>
                      <a:r>
                        <a:rPr lang="zh-TW" sz="800" kern="100" dirty="0">
                          <a:effectLst/>
                        </a:rPr>
                        <a:t>授權釋出。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511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18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kern="100" dirty="0" smtClean="0">
                          <a:effectLst/>
                        </a:rPr>
                        <a:t>Flickr</a:t>
                      </a:r>
                      <a:r>
                        <a:rPr lang="zh-TW" altLang="zh-TW" sz="800" kern="100" dirty="0" smtClean="0">
                          <a:effectLst/>
                        </a:rPr>
                        <a:t>，作者：</a:t>
                      </a:r>
                      <a:r>
                        <a:rPr lang="en-US" altLang="zh-TW" sz="800" dirty="0" smtClean="0"/>
                        <a:t>pearlbear78</a:t>
                      </a:r>
                      <a:r>
                        <a:rPr lang="zh-TW" altLang="zh-TW" sz="800" kern="100" dirty="0" smtClean="0">
                          <a:effectLst/>
                        </a:rPr>
                        <a:t>。本文轉載自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800" dirty="0" smtClean="0">
                          <a:hlinkClick r:id="rId14"/>
                        </a:rPr>
                        <a:t>http://www.flickr.com/photos/pearlbear78/6066258791/sizes/l/in/photostream/</a:t>
                      </a:r>
                      <a:endParaRPr lang="en-US" altLang="zh-TW" sz="8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zh-TW" sz="800" kern="100" dirty="0" smtClean="0">
                          <a:effectLst/>
                        </a:rPr>
                        <a:t>瀏覽日期</a:t>
                      </a:r>
                      <a:r>
                        <a:rPr lang="en-US" altLang="zh-TW" sz="800" kern="100" dirty="0" smtClean="0">
                          <a:effectLst/>
                        </a:rPr>
                        <a:t>2012/06/07</a:t>
                      </a:r>
                      <a:r>
                        <a:rPr lang="zh-TW" altLang="zh-TW" sz="800" kern="100" dirty="0" smtClean="0">
                          <a:effectLst/>
                        </a:rPr>
                        <a:t>，本作品採取</a:t>
                      </a:r>
                      <a:r>
                        <a:rPr lang="en-US" altLang="zh-TW" sz="800" u="sng" kern="100" dirty="0" smtClean="0">
                          <a:effectLst/>
                          <a:hlinkClick r:id="rId8"/>
                        </a:rPr>
                        <a:t>創用CC「姓名標示」2.0版</a:t>
                      </a:r>
                      <a:r>
                        <a:rPr lang="zh-TW" altLang="zh-TW" sz="800" kern="100" dirty="0" smtClean="0">
                          <a:effectLst/>
                        </a:rPr>
                        <a:t>授權釋出。</a:t>
                      </a:r>
                      <a:endParaRPr lang="zh-TW" altLang="zh-TW" sz="800" kern="100" dirty="0" smtClean="0"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</a:tbl>
          </a:graphicData>
        </a:graphic>
      </p:graphicFrame>
      <p:pic>
        <p:nvPicPr>
          <p:cNvPr id="7184" name="圖片 16409" descr="描述: http://ocw.aca.ntu.edu.tw/ntu-ocw/files/copyright-img/CC_by-nc-nd_2.5_tw.png">
            <a:hlinkClick r:id="rId4"/>
          </p:cNvPr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31173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82" name="圖片 38" descr="描述: http://ocw.aca.ntu.edu.tw/ntu-ocw/files/copyright-img/Attribution-Noncommercial-Share%20Alike%202.5%20Taiwan-88x31.png">
            <a:hlinkClick r:id="rId6"/>
          </p:cNvPr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91615" y="155257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圖片 15" descr="描述: Attribution 2.5 Generic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393" y="2276872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圖片 42" descr="描述: http://ocw.aca.ntu.edu.tw/ntu-ocw/files/copyright-img/CC_by-nc-nd_2.5_tw.png">
            <a:hlinkClick r:id="rId4"/>
          </p:cNvPr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393" y="3429000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圖片 20" descr="描述: http://ocw.aca.ntu.edu.tw/ntu-ocw/files/copyright-img/CC_by-nc-nd_2.5_tw.png">
            <a:hlinkClick r:id="rId4"/>
          </p:cNvPr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393" y="395858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圖片 22" descr="描述: http://ocw.aca.ntu.edu.tw/ntu-ocw/files/copyright-img/Attribution-Noncommercial-Share%20Alike%202.5%20Taiwan-88x31.png">
            <a:hlinkClick r:id="rId6"/>
          </p:cNvPr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393" y="4653135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圖片 24" descr="描述: http://ocw.aca.ntu.edu.tw/ntu-ocw/files/copyright-img/CC_by-nc-nd_2.5_tw.png">
            <a:hlinkClick r:id="rId4"/>
          </p:cNvPr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301208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圖片 15" descr="描述: Attribution 2.5 Generic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393" y="5806156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投影片編號版面配置區 1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CFBFDF3-01FE-4D2B-9277-37FD15D6561B}" type="slidenum">
              <a:rPr lang="zh-TW" altLang="en-US" smtClean="0"/>
              <a:pPr/>
              <a:t>27</a:t>
            </a:fld>
            <a:endParaRPr lang="zh-TW" altLang="en-US" dirty="0"/>
          </a:p>
        </p:txBody>
      </p:sp>
      <p:sp>
        <p:nvSpPr>
          <p:cNvPr id="25" name="矩形 24"/>
          <p:cNvSpPr/>
          <p:nvPr/>
        </p:nvSpPr>
        <p:spPr>
          <a:xfrm>
            <a:off x="7848872" y="5248187"/>
            <a:ext cx="125963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800" dirty="0" smtClean="0"/>
              <a:t>Flickr</a:t>
            </a:r>
            <a:endParaRPr lang="zh-TW" altLang="zh-TW" sz="800" dirty="0"/>
          </a:p>
        </p:txBody>
      </p:sp>
      <p:pic>
        <p:nvPicPr>
          <p:cNvPr id="28" name="圖片 22" descr="描述: http://ocw.aca.ntu.edu.tw/ntu-ocw/files/copyright-img/Attribution-Noncommercial-Share%20Alike%202.5%20Taiwan-88x31.png">
            <a:hlinkClick r:id="rId6"/>
          </p:cNvPr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91615" y="280873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19" cstate="email"/>
          <a:srcRect/>
          <a:stretch>
            <a:fillRect/>
          </a:stretch>
        </p:blipFill>
        <p:spPr bwMode="auto">
          <a:xfrm>
            <a:off x="1547664" y="836712"/>
            <a:ext cx="693737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0" cstate="email"/>
          <a:srcRect/>
          <a:stretch>
            <a:fillRect/>
          </a:stretch>
        </p:blipFill>
        <p:spPr bwMode="auto">
          <a:xfrm>
            <a:off x="1547664" y="1484784"/>
            <a:ext cx="6937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1" cstate="email"/>
          <a:srcRect/>
          <a:stretch>
            <a:fillRect/>
          </a:stretch>
        </p:blipFill>
        <p:spPr bwMode="auto">
          <a:xfrm>
            <a:off x="1547664" y="2204864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22" cstate="email"/>
          <a:srcRect/>
          <a:stretch>
            <a:fillRect/>
          </a:stretch>
        </p:blipFill>
        <p:spPr bwMode="auto">
          <a:xfrm>
            <a:off x="1691680" y="2708920"/>
            <a:ext cx="37306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23" cstate="email"/>
          <a:srcRect/>
          <a:stretch>
            <a:fillRect/>
          </a:stretch>
        </p:blipFill>
        <p:spPr bwMode="auto">
          <a:xfrm>
            <a:off x="1619672" y="3284984"/>
            <a:ext cx="6254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24" cstate="email"/>
          <a:srcRect/>
          <a:stretch>
            <a:fillRect/>
          </a:stretch>
        </p:blipFill>
        <p:spPr bwMode="auto">
          <a:xfrm>
            <a:off x="1619672" y="3933056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25" cstate="email"/>
          <a:srcRect/>
          <a:stretch>
            <a:fillRect/>
          </a:stretch>
        </p:blipFill>
        <p:spPr bwMode="auto">
          <a:xfrm>
            <a:off x="1547664" y="4581128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26" cstate="email"/>
          <a:srcRect/>
          <a:stretch>
            <a:fillRect/>
          </a:stretch>
        </p:blipFill>
        <p:spPr bwMode="auto">
          <a:xfrm>
            <a:off x="1547664" y="5229200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10" name="Picture 10"/>
          <p:cNvPicPr>
            <a:picLocks noChangeAspect="1" noChangeArrowheads="1"/>
          </p:cNvPicPr>
          <p:nvPr/>
        </p:nvPicPr>
        <p:blipFill>
          <a:blip r:embed="rId27" cstate="email"/>
          <a:srcRect/>
          <a:stretch>
            <a:fillRect/>
          </a:stretch>
        </p:blipFill>
        <p:spPr bwMode="auto">
          <a:xfrm>
            <a:off x="1547664" y="5733256"/>
            <a:ext cx="70167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8301876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7756970"/>
              </p:ext>
            </p:extLst>
          </p:nvPr>
        </p:nvGraphicFramePr>
        <p:xfrm>
          <a:off x="828000" y="836711"/>
          <a:ext cx="7812000" cy="525658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542638"/>
                <a:gridCol w="977361"/>
                <a:gridCol w="1193192"/>
                <a:gridCol w="5098809"/>
              </a:tblGrid>
              <a:tr h="682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</a:rPr>
                        <a:t>頁數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作品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授權條件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100" kern="100">
                          <a:effectLst/>
                        </a:rPr>
                        <a:t>作者</a:t>
                      </a:r>
                      <a:r>
                        <a:rPr lang="en-US" sz="1100" kern="100">
                          <a:effectLst/>
                        </a:rPr>
                        <a:t>/</a:t>
                      </a:r>
                      <a:r>
                        <a:rPr lang="zh-TW" sz="1100" kern="100">
                          <a:effectLst/>
                        </a:rPr>
                        <a:t>來源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82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19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100" kern="100" dirty="0" smtClean="0">
                          <a:effectLst/>
                          <a:latin typeface="Calibri"/>
                          <a:ea typeface="新細明體"/>
                          <a:cs typeface="Times New Roman"/>
                        </a:rPr>
                        <a:t>本作品由中崎蛋糕授權使用，您如需利用本作品，請另行向權利人取得授權。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82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19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00" dirty="0" smtClean="0">
                          <a:effectLst/>
                          <a:latin typeface="Calibri"/>
                          <a:ea typeface="+mn-ea"/>
                          <a:cs typeface="Times New Roman"/>
                        </a:rPr>
                        <a:t>本作品由中崎蛋糕授權使用，您如需利用本作品，請另行向權利人取得授權。</a:t>
                      </a:r>
                      <a:endParaRPr lang="zh-TW" altLang="zh-TW" sz="1100" kern="100" dirty="0" smtClean="0"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6821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19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00" dirty="0" smtClean="0">
                          <a:effectLst/>
                          <a:latin typeface="Calibri"/>
                          <a:ea typeface="+mn-ea"/>
                          <a:cs typeface="Times New Roman"/>
                        </a:rPr>
                        <a:t>本作品由中崎蛋糕授權使用，您如需利用本作品，請另行向權利人取得授權。</a:t>
                      </a:r>
                      <a:endParaRPr lang="zh-TW" altLang="zh-TW" sz="1100" kern="100" dirty="0" smtClean="0"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9993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20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Sandra Mora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r>
                        <a:rPr lang="en-US" sz="800" kern="100">
                          <a:effectLst/>
                        </a:rPr>
                        <a:t>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2"/>
                        </a:rPr>
                        <a:t>http://www.flickr.com/photos/ospohlminhas/39318367/sizes/z/in/photostream/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3"/>
                        </a:rPr>
                        <a:t>創用CC「姓名標示-非商業性-相同方式分享」2.0版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6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20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>
                          <a:effectLst/>
                        </a:rPr>
                        <a:t>Flickr</a:t>
                      </a:r>
                      <a:r>
                        <a:rPr lang="zh-TW" sz="800" kern="100">
                          <a:effectLst/>
                        </a:rPr>
                        <a:t>，作者：</a:t>
                      </a:r>
                      <a:r>
                        <a:rPr lang="en-US" sz="800" kern="100">
                          <a:effectLst/>
                        </a:rPr>
                        <a:t>Yawen.L</a:t>
                      </a:r>
                      <a:r>
                        <a:rPr lang="zh-TW" sz="800" kern="100">
                          <a:effectLst/>
                        </a:rPr>
                        <a:t>。本文轉載自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>
                          <a:effectLst/>
                          <a:hlinkClick r:id="rId4"/>
                        </a:rPr>
                        <a:t>http://www.flickr.com/photos/retusus/5563877125/sizes/l/in/photostream/</a:t>
                      </a:r>
                      <a:r>
                        <a:rPr lang="en-US" sz="800" kern="100">
                          <a:effectLst/>
                        </a:rPr>
                        <a:t> </a:t>
                      </a:r>
                      <a:endParaRPr lang="zh-TW" sz="1100" kern="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</a:rPr>
                        <a:t>瀏覽日期</a:t>
                      </a:r>
                      <a:r>
                        <a:rPr lang="en-US" sz="800" kern="100">
                          <a:effectLst/>
                        </a:rPr>
                        <a:t>2012/03/02</a:t>
                      </a:r>
                      <a:r>
                        <a:rPr lang="zh-TW" sz="800" kern="100">
                          <a:effectLst/>
                        </a:rPr>
                        <a:t>，本作品採取</a:t>
                      </a:r>
                      <a:r>
                        <a:rPr lang="en-US" sz="800" u="sng" kern="100">
                          <a:effectLst/>
                          <a:hlinkClick r:id="rId5"/>
                        </a:rPr>
                        <a:t>創用CC「姓名標示-相同方式分享」2.0版</a:t>
                      </a:r>
                      <a:r>
                        <a:rPr lang="zh-TW" sz="800" kern="100">
                          <a:effectLst/>
                        </a:rPr>
                        <a:t>授權釋出。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  <a:tr h="76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20</a:t>
                      </a:r>
                      <a:endParaRPr lang="zh-TW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</a:rPr>
                        <a:t>Flickr</a:t>
                      </a:r>
                      <a:r>
                        <a:rPr lang="zh-TW" sz="800" kern="100" dirty="0">
                          <a:effectLst/>
                        </a:rPr>
                        <a:t>，作者：</a:t>
                      </a:r>
                      <a:r>
                        <a:rPr lang="en-US" sz="800" kern="100" dirty="0">
                          <a:effectLst/>
                        </a:rPr>
                        <a:t>Kiwi He</a:t>
                      </a:r>
                      <a:r>
                        <a:rPr lang="zh-TW" sz="800" kern="100" dirty="0">
                          <a:effectLst/>
                        </a:rPr>
                        <a:t>。本文轉載自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u="sng" kern="100" dirty="0">
                          <a:effectLst/>
                          <a:hlinkClick r:id="rId6"/>
                        </a:rPr>
                        <a:t>http://www.flickr.com/photos/k835136/6285342845/sizes/l/in/photostream/</a:t>
                      </a:r>
                      <a:r>
                        <a:rPr lang="en-US" sz="800" kern="100" dirty="0">
                          <a:effectLst/>
                        </a:rPr>
                        <a:t> </a:t>
                      </a:r>
                      <a:endParaRPr lang="zh-TW" sz="1100" kern="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</a:rPr>
                        <a:t>瀏覽日期</a:t>
                      </a:r>
                      <a:r>
                        <a:rPr lang="en-US" sz="800" kern="100" dirty="0">
                          <a:effectLst/>
                        </a:rPr>
                        <a:t>2012/03/02</a:t>
                      </a:r>
                      <a:r>
                        <a:rPr lang="zh-TW" sz="800" kern="100" dirty="0">
                          <a:effectLst/>
                        </a:rPr>
                        <a:t>，本作品採取</a:t>
                      </a:r>
                      <a:r>
                        <a:rPr lang="en-US" sz="800" u="sng" kern="100" dirty="0">
                          <a:effectLst/>
                          <a:hlinkClick r:id="rId5"/>
                        </a:rPr>
                        <a:t>創用CC「姓名標示-相同方式分享」2.0版</a:t>
                      </a:r>
                      <a:r>
                        <a:rPr lang="zh-TW" sz="800" kern="100" dirty="0">
                          <a:effectLst/>
                        </a:rPr>
                        <a:t>授權釋出。</a:t>
                      </a:r>
                      <a:endParaRPr lang="zh-TW" sz="11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4546" marR="64546" marT="0" marB="0" anchor="ctr"/>
                </a:tc>
              </a:tr>
            </a:tbl>
          </a:graphicData>
        </a:graphic>
      </p:graphicFrame>
      <p:pic>
        <p:nvPicPr>
          <p:cNvPr id="8206" name="圖片 44" descr="描述: http://ocw.aca.ntu.edu.tw/ntu-ocw/files/copyright-img/Attribution-Noncommercial-Share%20Alike%202.5%20Taiwan-88x31.png">
            <a:hlinkClick r:id="rId3"/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00506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204" name="圖片 28" descr="描述: http://ocw.aca.ntu.edu.tw/ntu-ocw/files/copyright-img/CC-Share%20Alike%203.0-88x31.png">
            <a:hlinkClick r:id="rId5"/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797152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圖片 30" descr="描述: http://ocw.aca.ntu.edu.tw/ntu-ocw/files/copyright-img/CC-Share%20Alike%203.0-88x31.png">
            <a:hlinkClick r:id="rId5"/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549484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圖片 11" descr="F-icon_11.gif">
            <a:hlinkClick r:id="rId9"/>
          </p:cNvPr>
          <p:cNvPicPr/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20670" y="2418396"/>
            <a:ext cx="226060" cy="23685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3" name="圖片 12" descr="F-icon_11.gif">
            <a:hlinkClick r:id="rId9"/>
          </p:cNvPr>
          <p:cNvPicPr/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20670" y="3145794"/>
            <a:ext cx="226060" cy="23685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4" name="圖片 13" descr="F-icon_11.gif">
            <a:hlinkClick r:id="rId9"/>
          </p:cNvPr>
          <p:cNvPicPr/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20670" y="1705634"/>
            <a:ext cx="226060" cy="236855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5" name="投影片編號版面配置區 1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CFBFDF3-01FE-4D2B-9277-37FD15D6561B}" type="slidenum">
              <a:rPr lang="zh-TW" altLang="en-US" smtClean="0"/>
              <a:pPr/>
              <a:t>28</a:t>
            </a:fld>
            <a:endParaRPr lang="zh-TW" alt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1568103" y="1628800"/>
            <a:ext cx="55562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1619672" y="2420888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1619672" y="2996952"/>
            <a:ext cx="55562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1547664" y="3861048"/>
            <a:ext cx="6937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1619672" y="4797152"/>
            <a:ext cx="55562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1" name="Picture 7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1619672" y="5517232"/>
            <a:ext cx="555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11274112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16216" y="4725144"/>
            <a:ext cx="23923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72200" y="3501008"/>
            <a:ext cx="1600200" cy="108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380312" y="2440344"/>
            <a:ext cx="1477963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660232" y="1137617"/>
            <a:ext cx="1608137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八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大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菜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系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381000"/>
            <a:ext cx="6378575" cy="609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台灣族群多元，飲食蘊含多樣特色。</a:t>
            </a:r>
          </a:p>
          <a:p>
            <a:pPr>
              <a:lnSpc>
                <a:spcPct val="90000"/>
              </a:lnSpc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八大菜系：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一、北方菜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二、湖南菜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三、江浙菜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四、港式粵菜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五、四川菜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六、臺菜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福佬口味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七、臺菜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客家口味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八、素菜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17415" name="AutoShape 7" descr="2Q=="/>
          <p:cNvSpPr>
            <a:spLocks noChangeAspect="1" noChangeArrowheads="1"/>
          </p:cNvSpPr>
          <p:nvPr/>
        </p:nvSpPr>
        <p:spPr bwMode="auto">
          <a:xfrm>
            <a:off x="63500" y="-26988"/>
            <a:ext cx="1885950" cy="141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6653389" y="2194038"/>
            <a:ext cx="1421872" cy="215444"/>
            <a:chOff x="6153510" y="2730505"/>
            <a:chExt cx="1421872" cy="215444"/>
          </a:xfrm>
        </p:grpSpPr>
        <p:pic>
          <p:nvPicPr>
            <p:cNvPr id="10" name="圖片 9" descr="Attribution 2.5 Generic">
              <a:hlinkClick r:id="rId6" tgtFrame="_blank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53510" y="2771791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6441510" y="2730505"/>
              <a:ext cx="113387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600" dirty="0"/>
                <a:t> </a:t>
              </a:r>
              <a:r>
                <a:rPr lang="en-US" altLang="zh-TW" sz="600" dirty="0" smtClean="0"/>
                <a:t>Prince </a:t>
              </a:r>
              <a:r>
                <a:rPr lang="en-US" altLang="zh-TW" sz="600" dirty="0"/>
                <a:t>Roy</a:t>
              </a:r>
              <a:endParaRPr lang="zh-TW" altLang="zh-TW" sz="600" dirty="0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408455" y="3410716"/>
            <a:ext cx="1189036" cy="215444"/>
            <a:chOff x="4572032" y="1207572"/>
            <a:chExt cx="1189036" cy="215444"/>
          </a:xfrm>
        </p:grpSpPr>
        <p:pic>
          <p:nvPicPr>
            <p:cNvPr id="15" name="圖片 14" descr="Attribution 2.5 Generic">
              <a:hlinkClick r:id="rId8" tgtFrame="_blank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32" y="1248858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矩形 15"/>
            <p:cNvSpPr/>
            <p:nvPr/>
          </p:nvSpPr>
          <p:spPr>
            <a:xfrm>
              <a:off x="4860031" y="1207572"/>
              <a:ext cx="901037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Wiki</a:t>
              </a:r>
              <a:r>
                <a:rPr lang="en-US" altLang="zh-TW" sz="800" dirty="0"/>
                <a:t> </a:t>
              </a:r>
              <a:r>
                <a:rPr lang="en-US" altLang="zh-TW" sz="800" dirty="0" smtClean="0"/>
                <a:t>LONGS</a:t>
              </a:r>
              <a:endParaRPr lang="zh-TW" altLang="zh-TW" sz="800" dirty="0"/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6394144" y="4437112"/>
            <a:ext cx="1202192" cy="215444"/>
            <a:chOff x="5076088" y="1107682"/>
            <a:chExt cx="1202192" cy="215444"/>
          </a:xfrm>
        </p:grpSpPr>
        <p:pic>
          <p:nvPicPr>
            <p:cNvPr id="18" name="圖片 17" descr="http://ocw.aca.ntu.edu.tw/ntu-ocw/files/copyright-img/CC-Share%20Alike%203.0-88x31.png">
              <a:hlinkClick r:id="rId9" tgtFrame="&quot;_blank&quot;"/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76088" y="1148968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矩形 6"/>
            <p:cNvSpPr/>
            <p:nvPr/>
          </p:nvSpPr>
          <p:spPr>
            <a:xfrm>
              <a:off x="5364088" y="1107682"/>
              <a:ext cx="91419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err="1" smtClean="0"/>
                <a:t>avlxyz</a:t>
              </a:r>
              <a:endParaRPr lang="zh-TW" altLang="zh-TW" sz="800" dirty="0"/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6518457" y="6135293"/>
            <a:ext cx="1349864" cy="215444"/>
            <a:chOff x="4644040" y="1174621"/>
            <a:chExt cx="1349864" cy="215444"/>
          </a:xfrm>
        </p:grpSpPr>
        <p:pic>
          <p:nvPicPr>
            <p:cNvPr id="21" name="圖片 20" descr="http://ocw.aca.ntu.edu.tw/ntu-ocw/files/copyright-img/CC-Share%20Alike%203.0-88x31.png">
              <a:hlinkClick r:id="rId9" tgtFrame="&quot;_blank&quot;"/>
            </p:cNvPr>
            <p:cNvPicPr>
              <a:picLocks noChangeAspect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4040" y="1215907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矩形 8"/>
            <p:cNvSpPr/>
            <p:nvPr/>
          </p:nvSpPr>
          <p:spPr>
            <a:xfrm>
              <a:off x="4932040" y="1174621"/>
              <a:ext cx="1061864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err="1" smtClean="0"/>
                <a:t>ceciliohsieh</a:t>
              </a:r>
              <a:endParaRPr lang="zh-TW" altLang="zh-TW" sz="800" dirty="0"/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67600" y="5085184"/>
            <a:ext cx="1676400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724128" y="5104640"/>
            <a:ext cx="1768475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139952" y="5104640"/>
            <a:ext cx="1608137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339752" y="5139903"/>
            <a:ext cx="1760537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飲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食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文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化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381000"/>
            <a:ext cx="6378575" cy="6096000"/>
          </a:xfrm>
        </p:spPr>
        <p:txBody>
          <a:bodyPr/>
          <a:lstStyle/>
          <a:p>
            <a:r>
              <a:rPr lang="zh-TW" altLang="en-US" dirty="0">
                <a:ea typeface="標楷體" pitchFamily="65" charset="-120"/>
              </a:rPr>
              <a:t>飲食文化和地理環境、經濟作物、族群民俗大有關係。</a:t>
            </a:r>
          </a:p>
          <a:p>
            <a:endParaRPr lang="zh-TW" altLang="en-US" sz="1000" dirty="0">
              <a:ea typeface="標楷體" pitchFamily="65" charset="-120"/>
            </a:endParaRPr>
          </a:p>
          <a:p>
            <a:r>
              <a:rPr lang="zh-TW" altLang="en-US" dirty="0">
                <a:ea typeface="標楷體" pitchFamily="65" charset="-120"/>
              </a:rPr>
              <a:t>彰化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一、靠海鄉鎮，海鮮食材多樣─蚵           仔煎、蚵仔麵線為特色。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二、農業主軸，豬肉料理發展良好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         ─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爌</a:t>
            </a:r>
            <a:r>
              <a:rPr lang="zh-TW" altLang="en-US" sz="2800" dirty="0">
                <a:ea typeface="標楷體" pitchFamily="65" charset="-120"/>
              </a:rPr>
              <a:t>肉飯、彰化肉圓。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三、宗教祭祀圈，糕餅有口碑─百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ea typeface="標楷體" pitchFamily="65" charset="-120"/>
              </a:rPr>
              <a:t>            年老店玉珍齋。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4</a:t>
            </a:fld>
            <a:endParaRPr lang="zh-TW" altLang="en-US"/>
          </a:p>
        </p:txBody>
      </p:sp>
      <p:grpSp>
        <p:nvGrpSpPr>
          <p:cNvPr id="13" name="群組 12"/>
          <p:cNvGrpSpPr/>
          <p:nvPr/>
        </p:nvGrpSpPr>
        <p:grpSpPr>
          <a:xfrm>
            <a:off x="2411760" y="6093296"/>
            <a:ext cx="698918" cy="236855"/>
            <a:chOff x="4290967" y="1844824"/>
            <a:chExt cx="698918" cy="236855"/>
          </a:xfrm>
        </p:grpSpPr>
        <p:pic>
          <p:nvPicPr>
            <p:cNvPr id="24" name="圖片 23" descr="F-icon_11.gif">
              <a:hlinkClick r:id="rId6"/>
            </p:cNvPr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0967" y="1844824"/>
              <a:ext cx="226060" cy="236855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11" name="文字方塊 10"/>
            <p:cNvSpPr txBox="1"/>
            <p:nvPr/>
          </p:nvSpPr>
          <p:spPr>
            <a:xfrm>
              <a:off x="4458970" y="1844824"/>
              <a:ext cx="53091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900" dirty="0" smtClean="0">
                  <a:latin typeface="標楷體" pitchFamily="65" charset="-120"/>
                  <a:ea typeface="標楷體" pitchFamily="65" charset="-120"/>
                </a:rPr>
                <a:t>玉珍齋</a:t>
              </a:r>
              <a:endParaRPr lang="zh-TW" altLang="en-US" sz="9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27" name="群組 26"/>
          <p:cNvGrpSpPr/>
          <p:nvPr/>
        </p:nvGrpSpPr>
        <p:grpSpPr>
          <a:xfrm>
            <a:off x="7524328" y="6093296"/>
            <a:ext cx="698918" cy="236855"/>
            <a:chOff x="4290967" y="1844824"/>
            <a:chExt cx="698918" cy="236855"/>
          </a:xfrm>
        </p:grpSpPr>
        <p:pic>
          <p:nvPicPr>
            <p:cNvPr id="28" name="圖片 27" descr="F-icon_11.gif">
              <a:hlinkClick r:id="rId6"/>
            </p:cNvPr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0967" y="1844824"/>
              <a:ext cx="226060" cy="236855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29" name="文字方塊 28"/>
            <p:cNvSpPr txBox="1"/>
            <p:nvPr/>
          </p:nvSpPr>
          <p:spPr>
            <a:xfrm>
              <a:off x="4458970" y="1844824"/>
              <a:ext cx="53091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900" dirty="0" smtClean="0">
                  <a:latin typeface="標楷體" pitchFamily="65" charset="-120"/>
                  <a:ea typeface="標楷體" pitchFamily="65" charset="-120"/>
                </a:rPr>
                <a:t>玉珍齋</a:t>
              </a:r>
              <a:endParaRPr lang="zh-TW" altLang="en-US" sz="9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0" name="群組 29"/>
          <p:cNvGrpSpPr/>
          <p:nvPr/>
        </p:nvGrpSpPr>
        <p:grpSpPr>
          <a:xfrm>
            <a:off x="5724128" y="6144473"/>
            <a:ext cx="698918" cy="236855"/>
            <a:chOff x="4290967" y="1844824"/>
            <a:chExt cx="698918" cy="236855"/>
          </a:xfrm>
        </p:grpSpPr>
        <p:pic>
          <p:nvPicPr>
            <p:cNvPr id="31" name="圖片 30" descr="F-icon_11.gif">
              <a:hlinkClick r:id="rId6"/>
            </p:cNvPr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0967" y="1844824"/>
              <a:ext cx="226060" cy="236855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32" name="文字方塊 31"/>
            <p:cNvSpPr txBox="1"/>
            <p:nvPr/>
          </p:nvSpPr>
          <p:spPr>
            <a:xfrm>
              <a:off x="4458970" y="1844824"/>
              <a:ext cx="53091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900" dirty="0" smtClean="0">
                  <a:latin typeface="標楷體" pitchFamily="65" charset="-120"/>
                  <a:ea typeface="標楷體" pitchFamily="65" charset="-120"/>
                </a:rPr>
                <a:t>玉珍齋</a:t>
              </a:r>
              <a:endParaRPr lang="zh-TW" altLang="en-US" sz="9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33" name="群組 32"/>
          <p:cNvGrpSpPr/>
          <p:nvPr/>
        </p:nvGrpSpPr>
        <p:grpSpPr>
          <a:xfrm>
            <a:off x="4139952" y="6093296"/>
            <a:ext cx="698918" cy="236855"/>
            <a:chOff x="4290967" y="1844824"/>
            <a:chExt cx="698918" cy="236855"/>
          </a:xfrm>
        </p:grpSpPr>
        <p:pic>
          <p:nvPicPr>
            <p:cNvPr id="34" name="圖片 33" descr="F-icon_11.gif">
              <a:hlinkClick r:id="rId6"/>
            </p:cNvPr>
            <p:cNvPicPr/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0967" y="1844824"/>
              <a:ext cx="226060" cy="236855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35" name="文字方塊 34"/>
            <p:cNvSpPr txBox="1"/>
            <p:nvPr/>
          </p:nvSpPr>
          <p:spPr>
            <a:xfrm>
              <a:off x="4458970" y="1844824"/>
              <a:ext cx="53091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900" dirty="0" smtClean="0">
                  <a:latin typeface="標楷體" pitchFamily="65" charset="-120"/>
                  <a:ea typeface="標楷體" pitchFamily="65" charset="-120"/>
                </a:rPr>
                <a:t>玉珍齋</a:t>
              </a:r>
              <a:endParaRPr lang="zh-TW" altLang="en-US" sz="9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3" name="文字方塊 2"/>
          <p:cNvSpPr txBox="1"/>
          <p:nvPr/>
        </p:nvSpPr>
        <p:spPr>
          <a:xfrm>
            <a:off x="2339752" y="6309320"/>
            <a:ext cx="33123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00" dirty="0" smtClean="0">
                <a:latin typeface="Calibri"/>
                <a:cs typeface="Times New Roman"/>
              </a:rPr>
              <a:t>玉</a:t>
            </a:r>
            <a:r>
              <a:rPr lang="zh-TW" altLang="en-US" sz="1000" dirty="0">
                <a:latin typeface="Calibri"/>
                <a:cs typeface="Times New Roman"/>
              </a:rPr>
              <a:t>珍齋</a:t>
            </a:r>
            <a:endParaRPr lang="en-US" altLang="zh-TW" sz="1000" dirty="0" smtClean="0">
              <a:latin typeface="Calibri"/>
              <a:cs typeface="Times New Roman"/>
            </a:endParaRPr>
          </a:p>
          <a:p>
            <a:r>
              <a:rPr lang="zh-TW" altLang="zh-TW" sz="1000" dirty="0" smtClean="0">
                <a:latin typeface="+mn-ea"/>
              </a:rPr>
              <a:t>本</a:t>
            </a:r>
            <a:r>
              <a:rPr lang="zh-TW" altLang="en-US" sz="1000" dirty="0" smtClean="0">
                <a:latin typeface="+mn-ea"/>
              </a:rPr>
              <a:t>頁四張</a:t>
            </a:r>
            <a:r>
              <a:rPr lang="zh-TW" altLang="zh-TW" sz="1000" dirty="0" smtClean="0">
                <a:latin typeface="+mn-ea"/>
              </a:rPr>
              <a:t>作品</a:t>
            </a:r>
            <a:r>
              <a:rPr lang="zh-TW" altLang="zh-TW" sz="1000" dirty="0">
                <a:latin typeface="+mn-ea"/>
              </a:rPr>
              <a:t>由</a:t>
            </a:r>
            <a:r>
              <a:rPr lang="zh-TW" altLang="zh-TW" sz="1000" dirty="0" smtClean="0">
                <a:latin typeface="+mn-ea"/>
              </a:rPr>
              <a:t>『</a:t>
            </a:r>
            <a:r>
              <a:rPr lang="zh-TW" altLang="en-US" sz="1000" dirty="0">
                <a:latin typeface="Calibri"/>
                <a:cs typeface="Times New Roman"/>
              </a:rPr>
              <a:t>玉珍齋</a:t>
            </a:r>
            <a:r>
              <a:rPr lang="zh-TW" altLang="zh-TW" sz="1000" dirty="0" smtClean="0">
                <a:latin typeface="+mn-ea"/>
              </a:rPr>
              <a:t>』</a:t>
            </a:r>
            <a:r>
              <a:rPr lang="zh-TW" altLang="zh-TW" sz="1000" dirty="0">
                <a:latin typeface="+mn-ea"/>
              </a:rPr>
              <a:t>授權</a:t>
            </a:r>
            <a:r>
              <a:rPr lang="zh-TW" altLang="zh-TW" sz="1000" dirty="0" smtClean="0">
                <a:latin typeface="+mn-ea"/>
              </a:rPr>
              <a:t>使用您</a:t>
            </a:r>
            <a:r>
              <a:rPr lang="zh-TW" altLang="zh-TW" sz="1000" dirty="0">
                <a:latin typeface="+mn-ea"/>
              </a:rPr>
              <a:t>如需利用本作品，請另行向權利人取得授權</a:t>
            </a:r>
            <a:r>
              <a:rPr lang="zh-TW" altLang="en-US" sz="1000" dirty="0" smtClean="0">
                <a:latin typeface="+mn-ea"/>
              </a:rPr>
              <a:t>。</a:t>
            </a:r>
            <a:endParaRPr lang="zh-TW" altLang="en-US" sz="1000" dirty="0">
              <a:latin typeface="+mn-ea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948264" y="5013176"/>
            <a:ext cx="1668463" cy="112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32040" y="5301208"/>
            <a:ext cx="16764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台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灣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民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俗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小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吃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381000"/>
            <a:ext cx="6378575" cy="6096000"/>
          </a:xfrm>
        </p:spPr>
        <p:txBody>
          <a:bodyPr/>
          <a:lstStyle/>
          <a:p>
            <a:r>
              <a:rPr lang="zh-TW" altLang="en-US">
                <a:ea typeface="標楷體" pitchFamily="65" charset="-120"/>
              </a:rPr>
              <a:t>小吃發於民間，深具民俗性，冠之以民俗。</a:t>
            </a:r>
          </a:p>
          <a:p>
            <a:endParaRPr lang="zh-TW" altLang="en-US">
              <a:ea typeface="標楷體" pitchFamily="65" charset="-120"/>
            </a:endParaRPr>
          </a:p>
          <a:p>
            <a:r>
              <a:rPr lang="zh-TW" altLang="en-US">
                <a:ea typeface="標楷體" pitchFamily="65" charset="-120"/>
              </a:rPr>
              <a:t>民俗小吃紛陳台灣飲食界，潛隱於八大菜系之中，概稱「台灣民俗小吃」。</a:t>
            </a:r>
          </a:p>
          <a:p>
            <a:endParaRPr lang="zh-TW" altLang="en-US">
              <a:ea typeface="標楷體" pitchFamily="65" charset="-120"/>
            </a:endParaRPr>
          </a:p>
          <a:p>
            <a:r>
              <a:rPr lang="zh-TW" altLang="en-US">
                <a:ea typeface="標楷體" pitchFamily="65" charset="-120"/>
              </a:rPr>
              <a:t>民俗小吃含括「飲食」與「土產」兩類。</a:t>
            </a:r>
          </a:p>
          <a:p>
            <a:endParaRPr lang="zh-TW" altLang="en-US">
              <a:ea typeface="標楷體" pitchFamily="65" charset="-120"/>
            </a:endParaRPr>
          </a:p>
          <a:p>
            <a:endParaRPr lang="en-US" altLang="zh-TW"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5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4938734" y="6376215"/>
            <a:ext cx="1349856" cy="215444"/>
            <a:chOff x="6228125" y="3362463"/>
            <a:chExt cx="1349856" cy="215444"/>
          </a:xfrm>
        </p:grpSpPr>
        <p:pic>
          <p:nvPicPr>
            <p:cNvPr id="7" name="圖片 6" descr="http://ocw.aca.ntu.edu.tw/ntu-ocw/files/copyright-img/CC_by-nc-nd_2.5_tw.png">
              <a:hlinkClick r:id="rId4" tgtFrame="&quot;_blank&quot;"/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25" y="3401263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6588125" y="3362463"/>
              <a:ext cx="989856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smtClean="0">
                  <a:solidFill>
                    <a:schemeClr val="bg1"/>
                  </a:solidFill>
                </a:rPr>
                <a:t>yoyo31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6966099" y="5949860"/>
            <a:ext cx="1349856" cy="215444"/>
            <a:chOff x="6110562" y="3428999"/>
            <a:chExt cx="1349856" cy="215444"/>
          </a:xfrm>
        </p:grpSpPr>
        <p:pic>
          <p:nvPicPr>
            <p:cNvPr id="10" name="圖片 9" descr="http://ocw.aca.ntu.edu.tw/ntu-ocw/files/copyright-img/Attribution-Noncommercial-Share%20Alike%202.5%20Taiwan-88x31.png">
              <a:hlinkClick r:id="rId6" tgtFrame="&quot;_blank&quot;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0562" y="3473313"/>
              <a:ext cx="360000" cy="1268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6470562" y="3428999"/>
              <a:ext cx="989856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err="1" smtClean="0">
                  <a:solidFill>
                    <a:schemeClr val="bg1"/>
                  </a:solidFill>
                </a:rPr>
                <a:t>robinidv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308304" y="4941168"/>
            <a:ext cx="1050925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72200" y="3861048"/>
            <a:ext cx="1455737" cy="111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380312" y="2780928"/>
            <a:ext cx="1562100" cy="104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876256" y="1484784"/>
            <a:ext cx="1714500" cy="119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1512887" cy="6096000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八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大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類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381000"/>
            <a:ext cx="6378575" cy="6096000"/>
          </a:xfrm>
        </p:spPr>
        <p:txBody>
          <a:bodyPr/>
          <a:lstStyle/>
          <a:p>
            <a:pPr marL="441325" indent="-441325"/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八大菜系是精緻高雅的層面，常民通俗層面則為台灣民俗小吃。</a:t>
            </a:r>
          </a:p>
          <a:p>
            <a:pPr marL="441325" indent="-441325">
              <a:buFont typeface="Wingdings" pitchFamily="2" charset="2"/>
              <a:buNone/>
            </a:pP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  <a:p>
            <a:pPr marL="441325" indent="-441325"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一、禽肉類 </a:t>
            </a:r>
          </a:p>
          <a:p>
            <a:pPr marL="441325" indent="-441325"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二、畜肉類 </a:t>
            </a:r>
          </a:p>
          <a:p>
            <a:pPr marL="441325" indent="-441325"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三、海鮮類 </a:t>
            </a:r>
          </a:p>
          <a:p>
            <a:pPr marL="441325" indent="-441325"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四、米麵類   </a:t>
            </a:r>
          </a:p>
          <a:p>
            <a:pPr marL="441325" indent="-441325"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五、豆類、素食類 </a:t>
            </a:r>
          </a:p>
          <a:p>
            <a:pPr marL="441325" indent="-441325"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六、糕餅類 </a:t>
            </a:r>
          </a:p>
          <a:p>
            <a:pPr marL="441325" indent="-441325"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七、飲料類 </a:t>
            </a:r>
          </a:p>
          <a:p>
            <a:pPr marL="441325" indent="-441325"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八、醬料類 </a:t>
            </a:r>
          </a:p>
        </p:txBody>
      </p:sp>
      <p:sp>
        <p:nvSpPr>
          <p:cNvPr id="18441" name="AutoShape 9" descr="9k="/>
          <p:cNvSpPr>
            <a:spLocks noChangeAspect="1" noChangeArrowheads="1"/>
          </p:cNvSpPr>
          <p:nvPr/>
        </p:nvSpPr>
        <p:spPr bwMode="auto">
          <a:xfrm>
            <a:off x="3295650" y="2533650"/>
            <a:ext cx="2552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8445" name="AutoShape 13" descr="Z"/>
          <p:cNvSpPr>
            <a:spLocks noChangeAspect="1" noChangeArrowheads="1"/>
          </p:cNvSpPr>
          <p:nvPr/>
        </p:nvSpPr>
        <p:spPr bwMode="auto">
          <a:xfrm>
            <a:off x="3262313" y="255746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6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6901724" y="2492896"/>
            <a:ext cx="1637888" cy="215444"/>
            <a:chOff x="4716056" y="1725390"/>
            <a:chExt cx="1637888" cy="215444"/>
          </a:xfrm>
        </p:grpSpPr>
        <p:pic>
          <p:nvPicPr>
            <p:cNvPr id="11" name="圖片 10" descr="http://ocw.aca.ntu.edu.tw/ntu-ocw/files/copyright-img/CC-Share%20Alike%203.0-88x31.png">
              <a:hlinkClick r:id="rId6" tgtFrame="&quot;_blank&quot;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6056" y="1769303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5076056" y="1725390"/>
              <a:ext cx="1277888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err="1" smtClean="0"/>
                <a:t>bangdoll@flickr</a:t>
              </a:r>
              <a:endParaRPr lang="zh-TW" altLang="zh-TW" sz="800" dirty="0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380287" y="3627155"/>
            <a:ext cx="1493872" cy="215444"/>
            <a:chOff x="4788064" y="1556792"/>
            <a:chExt cx="1493872" cy="215444"/>
          </a:xfrm>
        </p:grpSpPr>
        <p:pic>
          <p:nvPicPr>
            <p:cNvPr id="14" name="圖片 13" descr="Attribution 2.5 Generic">
              <a:hlinkClick r:id="rId8" tgtFrame="_blank"/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8064" y="1600705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5148064" y="1556792"/>
              <a:ext cx="113387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err="1" smtClean="0">
                  <a:solidFill>
                    <a:schemeClr val="bg1"/>
                  </a:solidFill>
                </a:rPr>
                <a:t>kawanet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6372200" y="4776647"/>
            <a:ext cx="1369650" cy="215444"/>
            <a:chOff x="4645642" y="1725390"/>
            <a:chExt cx="1369650" cy="215444"/>
          </a:xfrm>
        </p:grpSpPr>
        <p:pic>
          <p:nvPicPr>
            <p:cNvPr id="17" name="圖片 16" descr="Attribution 2.5 Generic">
              <a:hlinkClick r:id="rId8" tgtFrame="_blank"/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5642" y="1769303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矩形 6"/>
            <p:cNvSpPr/>
            <p:nvPr/>
          </p:nvSpPr>
          <p:spPr>
            <a:xfrm>
              <a:off x="5005642" y="1725390"/>
              <a:ext cx="100965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 </a:t>
              </a:r>
              <a:r>
                <a:rPr lang="en-US" altLang="zh-TW" sz="800" dirty="0" err="1" smtClean="0">
                  <a:solidFill>
                    <a:schemeClr val="bg1"/>
                  </a:solidFill>
                </a:rPr>
                <a:t>clsung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7296485" y="6157108"/>
            <a:ext cx="1369650" cy="338554"/>
            <a:chOff x="4478700" y="1689046"/>
            <a:chExt cx="1369650" cy="338554"/>
          </a:xfrm>
        </p:grpSpPr>
        <p:pic>
          <p:nvPicPr>
            <p:cNvPr id="20" name="圖片 19" descr="http://ocw.aca.ntu.edu.tw/ntu-ocw/files/copyright-img/CC_by-nc-nd_2.5_tw.png">
              <a:hlinkClick r:id="rId10" tgtFrame="&quot;_blank&quot;"/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8700" y="1732959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矩形 8"/>
            <p:cNvSpPr/>
            <p:nvPr/>
          </p:nvSpPr>
          <p:spPr>
            <a:xfrm>
              <a:off x="4838700" y="1689046"/>
              <a:ext cx="100965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zh-TW" altLang="en-US" sz="800" dirty="0" smtClean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>
                  <a:solidFill>
                    <a:schemeClr val="bg1"/>
                  </a:solidFill>
                </a:rPr>
                <a:t>are you </a:t>
              </a:r>
              <a:r>
                <a:rPr lang="en-US" altLang="zh-TW" sz="800" dirty="0" err="1">
                  <a:solidFill>
                    <a:schemeClr val="bg1"/>
                  </a:solidFill>
                </a:rPr>
                <a:t>gonna</a:t>
              </a:r>
              <a:r>
                <a:rPr lang="en-US" altLang="zh-TW" sz="800" dirty="0">
                  <a:solidFill>
                    <a:schemeClr val="bg1"/>
                  </a:solidFill>
                </a:rPr>
                <a:t> eat that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06064" y="5065728"/>
            <a:ext cx="1363663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06064" y="3903872"/>
            <a:ext cx="13636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596336" y="2751744"/>
            <a:ext cx="1333500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648888" y="1513968"/>
            <a:ext cx="13335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813"/>
            <a:ext cx="1727200" cy="6096000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牛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肉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麵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188913"/>
            <a:ext cx="6450013" cy="6669087"/>
          </a:xfrm>
        </p:spPr>
        <p:txBody>
          <a:bodyPr/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四川味辣勁，北方味在麵條，廣東味清淡</a:t>
            </a:r>
            <a:r>
              <a:rPr lang="zh-TW" altLang="en-US" sz="3600" dirty="0"/>
              <a:t>。</a:t>
            </a:r>
          </a:p>
          <a:p>
            <a:pPr>
              <a:buFont typeface="Wingdings" pitchFamily="2" charset="2"/>
              <a:buNone/>
            </a:pPr>
            <a:endParaRPr lang="zh-TW" altLang="en-US" sz="9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分布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一、台北桃源街「老王記牛肉麵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 大王」四川味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年老店。 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二、台北東門「永康牛肉麵」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 ，清燉紅燒加辣味。 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三、台北延平南路「清真牛肉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 麵」，原汁牛肉與刀削麵。 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四、台中學士路「將軍牛肉麵」。</a:t>
            </a:r>
          </a:p>
          <a:p>
            <a:pPr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五、台東知本「湘琪牛肉麵」。</a:t>
            </a:r>
          </a:p>
        </p:txBody>
      </p:sp>
      <p:sp>
        <p:nvSpPr>
          <p:cNvPr id="19463" name="AutoShape 7" descr="Z"/>
          <p:cNvSpPr>
            <a:spLocks noChangeAspect="1" noChangeArrowheads="1"/>
          </p:cNvSpPr>
          <p:nvPr/>
        </p:nvSpPr>
        <p:spPr bwMode="auto">
          <a:xfrm>
            <a:off x="3338513" y="2500313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465" name="AutoShape 9" descr="Z"/>
          <p:cNvSpPr>
            <a:spLocks noChangeAspect="1" noChangeArrowheads="1"/>
          </p:cNvSpPr>
          <p:nvPr/>
        </p:nvSpPr>
        <p:spPr bwMode="auto">
          <a:xfrm>
            <a:off x="3338513" y="2500313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467" name="AutoShape 11" descr="Z"/>
          <p:cNvSpPr>
            <a:spLocks noChangeAspect="1" noChangeArrowheads="1"/>
          </p:cNvSpPr>
          <p:nvPr/>
        </p:nvSpPr>
        <p:spPr bwMode="auto">
          <a:xfrm>
            <a:off x="3338513" y="2500313"/>
            <a:ext cx="24669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471" name="AutoShape 15" descr="2Q=="/>
          <p:cNvSpPr>
            <a:spLocks noChangeAspect="1" noChangeArrowheads="1"/>
          </p:cNvSpPr>
          <p:nvPr/>
        </p:nvSpPr>
        <p:spPr bwMode="auto">
          <a:xfrm>
            <a:off x="3271838" y="2547938"/>
            <a:ext cx="26003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473" name="AutoShape 17" descr="2Q=="/>
          <p:cNvSpPr>
            <a:spLocks noChangeAspect="1" noChangeArrowheads="1"/>
          </p:cNvSpPr>
          <p:nvPr/>
        </p:nvSpPr>
        <p:spPr bwMode="auto">
          <a:xfrm>
            <a:off x="3271838" y="2547938"/>
            <a:ext cx="26003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477" name="AutoShape 21" descr="2Q=="/>
          <p:cNvSpPr>
            <a:spLocks noChangeAspect="1" noChangeArrowheads="1"/>
          </p:cNvSpPr>
          <p:nvPr/>
        </p:nvSpPr>
        <p:spPr bwMode="auto">
          <a:xfrm>
            <a:off x="3524250" y="2719388"/>
            <a:ext cx="209550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485" name="AutoShape 29" descr="2Q=="/>
          <p:cNvSpPr>
            <a:spLocks noChangeAspect="1" noChangeArrowheads="1"/>
          </p:cNvSpPr>
          <p:nvPr/>
        </p:nvSpPr>
        <p:spPr bwMode="auto">
          <a:xfrm>
            <a:off x="3352800" y="2490788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7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7647931" y="2348880"/>
            <a:ext cx="1220128" cy="215444"/>
            <a:chOff x="5431200" y="1556792"/>
            <a:chExt cx="1220128" cy="215444"/>
          </a:xfrm>
        </p:grpSpPr>
        <p:pic>
          <p:nvPicPr>
            <p:cNvPr id="16" name="圖片 15" descr="http://ocw.aca.ntu.edu.tw/ntu-ocw/files/copyright-img/CC-Share%20Alike%203.0-88x31.png">
              <a:hlinkClick r:id="rId6" tgtFrame="&quot;_blank&quot;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1200" y="1600705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5805488" y="1556792"/>
              <a:ext cx="84584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err="1" smtClean="0">
                  <a:solidFill>
                    <a:schemeClr val="bg1"/>
                  </a:solidFill>
                </a:rPr>
                <a:t>vixyao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596336" y="3573596"/>
            <a:ext cx="1426800" cy="215444"/>
            <a:chOff x="5724168" y="1412776"/>
            <a:chExt cx="1426800" cy="215444"/>
          </a:xfrm>
        </p:grpSpPr>
        <p:pic>
          <p:nvPicPr>
            <p:cNvPr id="19" name="圖片 18" descr="http://ocw.aca.ntu.edu.tw/ntu-ocw/files/copyright-img/CC-Share%20Alike%203.0-88x31.png">
              <a:hlinkClick r:id="rId6" tgtFrame="&quot;_blank&quot;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24168" y="1456689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6084168" y="1412776"/>
              <a:ext cx="106680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err="1" smtClean="0">
                  <a:solidFill>
                    <a:schemeClr val="bg1"/>
                  </a:solidFill>
                </a:rPr>
                <a:t>minghong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7624963" y="4740358"/>
            <a:ext cx="1598250" cy="215444"/>
            <a:chOff x="5264077" y="1484784"/>
            <a:chExt cx="1598250" cy="215444"/>
          </a:xfrm>
        </p:grpSpPr>
        <p:pic>
          <p:nvPicPr>
            <p:cNvPr id="22" name="圖片 21" descr="Attribution 2.5 Generic">
              <a:hlinkClick r:id="rId8" tgtFrame="_blank"/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4077" y="1528697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矩形 6"/>
            <p:cNvSpPr/>
            <p:nvPr/>
          </p:nvSpPr>
          <p:spPr>
            <a:xfrm>
              <a:off x="5624077" y="1484784"/>
              <a:ext cx="123825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err="1" smtClean="0">
                  <a:solidFill>
                    <a:schemeClr val="bg1"/>
                  </a:solidFill>
                </a:rPr>
                <a:t>chwangchaos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7624587" y="5859943"/>
            <a:ext cx="1598250" cy="215444"/>
            <a:chOff x="5796176" y="1412776"/>
            <a:chExt cx="1598250" cy="215444"/>
          </a:xfrm>
        </p:grpSpPr>
        <p:pic>
          <p:nvPicPr>
            <p:cNvPr id="25" name="圖片 24" descr="Attribution 2.5 Generic">
              <a:hlinkClick r:id="rId8" tgtFrame="_blank"/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76" y="1456689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矩形 8"/>
            <p:cNvSpPr/>
            <p:nvPr/>
          </p:nvSpPr>
          <p:spPr>
            <a:xfrm>
              <a:off x="6156176" y="1412776"/>
              <a:ext cx="123825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smtClean="0">
                  <a:solidFill>
                    <a:schemeClr val="bg1"/>
                  </a:solidFill>
                </a:rPr>
                <a:t>Yu's </a:t>
              </a:r>
              <a:r>
                <a:rPr lang="en-US" altLang="zh-TW" sz="800" dirty="0">
                  <a:solidFill>
                    <a:schemeClr val="bg1"/>
                  </a:solidFill>
                </a:rPr>
                <a:t>story......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24328" y="5229200"/>
            <a:ext cx="144780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24328" y="4149080"/>
            <a:ext cx="1455737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524328" y="3068960"/>
            <a:ext cx="1455737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524328" y="1988840"/>
            <a:ext cx="1455737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1371600" cy="6096000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肉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圓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188913"/>
            <a:ext cx="6378575" cy="6480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台灣小吃界「長青樹」。</a:t>
            </a:r>
          </a:p>
          <a:p>
            <a:pPr>
              <a:lnSpc>
                <a:spcPct val="90000"/>
              </a:lnSpc>
            </a:pPr>
            <a:endParaRPr lang="zh-TW" altLang="en-US" sz="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外皮</a:t>
            </a:r>
            <a:r>
              <a:rPr lang="zh-TW" altLang="en-US" dirty="0"/>
              <a:t>：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番薯粉與在來米漿 </a:t>
            </a:r>
          </a:p>
          <a:p>
            <a:pPr>
              <a:lnSpc>
                <a:spcPct val="90000"/>
              </a:lnSpc>
            </a:pPr>
            <a:endParaRPr lang="zh-TW" altLang="en-US" sz="8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內餡</a:t>
            </a:r>
            <a:r>
              <a:rPr lang="zh-TW" altLang="en-US" dirty="0"/>
              <a:t>：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豬肉、筍絲、香菇、鵪鶉 蛋等拌成。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endParaRPr lang="zh-TW" altLang="en-US" sz="12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</a:pP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分布：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一、新竹城隍廟口「林家肉圓」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二、台中市復興路「台中肉員」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三、彰化肉圓與爌肉飯、貓鼠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 麵，號稱彰化三寶。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四、北斗肉圓生，冷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熱兩食。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五、屏東夜市場「屏東肉圓」。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8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7524381" y="2913979"/>
            <a:ext cx="1493872" cy="215444"/>
            <a:chOff x="5364128" y="2614713"/>
            <a:chExt cx="1493872" cy="215444"/>
          </a:xfrm>
        </p:grpSpPr>
        <p:pic>
          <p:nvPicPr>
            <p:cNvPr id="9" name="圖片 8" descr="http://ocw.aca.ntu.edu.tw/ntu-ocw/files/copyright-img/CC_by-nd_2.5_tw.png">
              <a:hlinkClick r:id="rId6" tgtFrame="&quot;_blank&quot;"/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128" y="2659027"/>
              <a:ext cx="360000" cy="1268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5724128" y="2614713"/>
              <a:ext cx="113387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en-US" altLang="zh-TW" sz="800" dirty="0" err="1" smtClean="0"/>
                <a:t>NWharry</a:t>
              </a:r>
              <a:endParaRPr lang="zh-TW" altLang="zh-TW" sz="800" dirty="0"/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7524381" y="3958088"/>
            <a:ext cx="1368112" cy="215444"/>
            <a:chOff x="5292120" y="2672236"/>
            <a:chExt cx="1368112" cy="215444"/>
          </a:xfrm>
        </p:grpSpPr>
        <p:pic>
          <p:nvPicPr>
            <p:cNvPr id="12" name="圖片 11" descr="http://ocw.aca.ntu.edu.tw/ntu-ocw/files/copyright-img/CC_by-nc-nd_2.5_tw.png">
              <a:hlinkClick r:id="rId8" tgtFrame="&quot;_blank&quot;"/>
            </p:cNvPr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2120" y="2716149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5652120" y="2672236"/>
              <a:ext cx="100811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smtClean="0">
                  <a:solidFill>
                    <a:schemeClr val="bg1"/>
                  </a:solidFill>
                </a:rPr>
                <a:t>Nelson </a:t>
              </a:r>
              <a:r>
                <a:rPr lang="en-US" altLang="zh-TW" sz="800" dirty="0">
                  <a:solidFill>
                    <a:schemeClr val="bg1"/>
                  </a:solidFill>
                </a:rPr>
                <a:t>Chou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群組 7"/>
          <p:cNvGrpSpPr/>
          <p:nvPr/>
        </p:nvGrpSpPr>
        <p:grpSpPr>
          <a:xfrm>
            <a:off x="7514982" y="5035485"/>
            <a:ext cx="1493872" cy="215444"/>
            <a:chOff x="5148104" y="2698535"/>
            <a:chExt cx="1493872" cy="215444"/>
          </a:xfrm>
        </p:grpSpPr>
        <p:pic>
          <p:nvPicPr>
            <p:cNvPr id="15" name="圖片 14" descr="http://ocw.aca.ntu.edu.tw/ntu-ocw/files/copyright-img/Attribution-Noncommercial-Share%20Alike%202.5%20Taiwan-88x31.png">
              <a:hlinkClick r:id="rId10" tgtFrame="&quot;_blank&quot;"/>
            </p:cNvPr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104" y="2742849"/>
              <a:ext cx="360000" cy="12681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矩形 6"/>
            <p:cNvSpPr/>
            <p:nvPr/>
          </p:nvSpPr>
          <p:spPr>
            <a:xfrm>
              <a:off x="5508104" y="2698535"/>
              <a:ext cx="1133872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smtClean="0">
                  <a:solidFill>
                    <a:schemeClr val="bg1"/>
                  </a:solidFill>
                </a:rPr>
                <a:t>Johnson </a:t>
              </a:r>
              <a:r>
                <a:rPr lang="en-US" altLang="zh-TW" sz="800" dirty="0">
                  <a:solidFill>
                    <a:schemeClr val="bg1"/>
                  </a:solidFill>
                </a:rPr>
                <a:t>Wang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7528550" y="6165304"/>
            <a:ext cx="1205840" cy="215444"/>
            <a:chOff x="5292120" y="2698535"/>
            <a:chExt cx="1205840" cy="215444"/>
          </a:xfrm>
        </p:grpSpPr>
        <p:pic>
          <p:nvPicPr>
            <p:cNvPr id="18" name="圖片 17" descr="http://ocw.aca.ntu.edu.tw/ntu-ocw/files/copyright-img/CC-Share%20Alike%203.0-88x31.png">
              <a:hlinkClick r:id="rId12" tgtFrame="&quot;_blank&quot;"/>
            </p:cNvPr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2120" y="2742448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矩形 9"/>
            <p:cNvSpPr/>
            <p:nvPr/>
          </p:nvSpPr>
          <p:spPr>
            <a:xfrm>
              <a:off x="5652120" y="2698535"/>
              <a:ext cx="84584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en-US" altLang="zh-TW" sz="800" dirty="0" err="1" smtClean="0">
                  <a:solidFill>
                    <a:schemeClr val="bg1"/>
                  </a:solidFill>
                </a:rPr>
                <a:t>vixyao</a:t>
              </a:r>
              <a:endParaRPr lang="zh-TW" altLang="zh-TW" sz="8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292080" y="5094912"/>
            <a:ext cx="1958975" cy="130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72200" y="2315784"/>
            <a:ext cx="1965325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1800225" cy="6096000"/>
          </a:xfrm>
        </p:spPr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排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骨</a:t>
            </a:r>
            <a:br>
              <a:rPr lang="zh-TW" altLang="en-US">
                <a:latin typeface="標楷體" pitchFamily="65" charset="-120"/>
                <a:ea typeface="標楷體" pitchFamily="65" charset="-120"/>
              </a:rPr>
            </a:br>
            <a:r>
              <a:rPr lang="zh-TW" altLang="en-US">
                <a:latin typeface="標楷體" pitchFamily="65" charset="-120"/>
                <a:ea typeface="標楷體" pitchFamily="65" charset="-120"/>
              </a:rPr>
              <a:t>麵（飯）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1413" y="188913"/>
            <a:ext cx="6481762" cy="6288087"/>
          </a:xfrm>
        </p:spPr>
        <p:txBody>
          <a:bodyPr/>
          <a:lstStyle/>
          <a:p>
            <a:pPr>
              <a:tabLst>
                <a:tab pos="6188075" algn="l"/>
              </a:tabLst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美味關鍵在豬排的處理</a:t>
            </a:r>
            <a:r>
              <a:rPr lang="zh-TW" altLang="en-US" dirty="0"/>
              <a:t>。</a:t>
            </a:r>
          </a:p>
          <a:p>
            <a:pPr>
              <a:tabLst>
                <a:tab pos="6188075" algn="l"/>
              </a:tabLst>
            </a:pPr>
            <a:endParaRPr lang="zh-TW" altLang="en-US" sz="800" dirty="0"/>
          </a:p>
          <a:p>
            <a:pPr>
              <a:tabLst>
                <a:tab pos="6188075" algn="l"/>
              </a:tabLst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處理過程，一是切好厚薄適度、骨肉均勻的豬排，漬在配好醬料，等味道沁入豬排，再挑起現炸，例</a:t>
            </a:r>
            <a:r>
              <a:rPr lang="zh-TW" altLang="en-US" sz="2800" dirty="0"/>
              <a:t>：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台北武昌街的「排骨大王」。</a:t>
            </a:r>
          </a:p>
          <a:p>
            <a:pPr>
              <a:tabLst>
                <a:tab pos="6188075" algn="l"/>
              </a:tabLst>
            </a:pP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6188075" algn="l"/>
              </a:tabLst>
            </a:pP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  <a:p>
            <a:pPr>
              <a:tabLst>
                <a:tab pos="6188075" algn="l"/>
              </a:tabLst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二是沾粉的豬排，除了多一層粉之外，其他流程與前者大概相似，例</a:t>
            </a:r>
            <a:r>
              <a:rPr lang="zh-TW" altLang="en-US" sz="2800" dirty="0"/>
              <a:t>：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台北早期的「金園」（排骨、春捲）與「東一排骨」。</a:t>
            </a:r>
          </a:p>
        </p:txBody>
      </p:sp>
      <p:sp>
        <p:nvSpPr>
          <p:cNvPr id="21509" name="AutoShape 5" descr="2Q=="/>
          <p:cNvSpPr>
            <a:spLocks noChangeAspect="1" noChangeArrowheads="1"/>
          </p:cNvSpPr>
          <p:nvPr/>
        </p:nvSpPr>
        <p:spPr bwMode="auto">
          <a:xfrm>
            <a:off x="3333750" y="2505075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11" name="AutoShape 7" descr="2Q=="/>
          <p:cNvSpPr>
            <a:spLocks noChangeAspect="1" noChangeArrowheads="1"/>
          </p:cNvSpPr>
          <p:nvPr/>
        </p:nvSpPr>
        <p:spPr bwMode="auto">
          <a:xfrm>
            <a:off x="3333750" y="2505075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14" name="AutoShape 10" descr="Z"/>
          <p:cNvSpPr>
            <a:spLocks noChangeAspect="1" noChangeArrowheads="1"/>
          </p:cNvSpPr>
          <p:nvPr/>
        </p:nvSpPr>
        <p:spPr bwMode="auto">
          <a:xfrm>
            <a:off x="3614738" y="2709863"/>
            <a:ext cx="19145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16" name="AutoShape 12" descr="Z"/>
          <p:cNvSpPr>
            <a:spLocks noChangeAspect="1" noChangeArrowheads="1"/>
          </p:cNvSpPr>
          <p:nvPr/>
        </p:nvSpPr>
        <p:spPr bwMode="auto">
          <a:xfrm>
            <a:off x="3614738" y="2709863"/>
            <a:ext cx="191452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BFDF3-01FE-4D2B-9277-37FD15D6561B}" type="slidenum">
              <a:rPr lang="zh-TW" altLang="en-US" smtClean="0"/>
              <a:pPr/>
              <a:t>9</a:t>
            </a:fld>
            <a:endParaRPr lang="zh-TW" altLang="en-US"/>
          </a:p>
        </p:txBody>
      </p:sp>
      <p:grpSp>
        <p:nvGrpSpPr>
          <p:cNvPr id="4" name="群組 3"/>
          <p:cNvGrpSpPr/>
          <p:nvPr/>
        </p:nvGrpSpPr>
        <p:grpSpPr>
          <a:xfrm>
            <a:off x="6419005" y="3429000"/>
            <a:ext cx="1407750" cy="215444"/>
            <a:chOff x="3995976" y="2907734"/>
            <a:chExt cx="1407750" cy="215444"/>
          </a:xfrm>
        </p:grpSpPr>
        <p:pic>
          <p:nvPicPr>
            <p:cNvPr id="11" name="圖片 10" descr="http://ocw.aca.ntu.edu.tw/ntu-ocw/files/copyright-img/CC_by-nc-nd_2.5_tw.png">
              <a:hlinkClick r:id="rId4" tgtFrame="&quot;_blank&quot;"/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5976" y="2951647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矩形 2"/>
            <p:cNvSpPr/>
            <p:nvPr/>
          </p:nvSpPr>
          <p:spPr>
            <a:xfrm>
              <a:off x="4355976" y="2907734"/>
              <a:ext cx="1047750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/>
                <a:t>Flickr</a:t>
              </a:r>
              <a:r>
                <a:rPr lang="en-US" altLang="zh-TW" sz="800" dirty="0"/>
                <a:t> </a:t>
              </a:r>
              <a:r>
                <a:rPr lang="zh-TW" altLang="zh-TW" sz="800" dirty="0" smtClean="0"/>
                <a:t>小</a:t>
              </a:r>
              <a:r>
                <a:rPr lang="zh-TW" altLang="zh-TW" sz="800" dirty="0"/>
                <a:t>宗宗</a:t>
              </a: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5299586" y="6233141"/>
            <a:ext cx="1688738" cy="215444"/>
            <a:chOff x="3967683" y="2948043"/>
            <a:chExt cx="1688738" cy="215444"/>
          </a:xfrm>
        </p:grpSpPr>
        <p:pic>
          <p:nvPicPr>
            <p:cNvPr id="14" name="圖片 13" descr="http://ocw.aca.ntu.edu.tw/ntu-ocw/files/copyright-img/CC_by-nc-nd_2.5_tw.png">
              <a:hlinkClick r:id="rId4" tgtFrame="&quot;_blank&quot;"/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7683" y="2991956"/>
              <a:ext cx="360000" cy="1276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矩形 4"/>
            <p:cNvSpPr/>
            <p:nvPr/>
          </p:nvSpPr>
          <p:spPr>
            <a:xfrm>
              <a:off x="4327683" y="2948043"/>
              <a:ext cx="1328738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TW" sz="800" dirty="0" smtClean="0">
                  <a:solidFill>
                    <a:schemeClr val="bg1"/>
                  </a:solidFill>
                </a:rPr>
                <a:t>Flickr</a:t>
              </a:r>
              <a:r>
                <a:rPr lang="en-US" altLang="zh-TW" sz="800" dirty="0">
                  <a:solidFill>
                    <a:schemeClr val="bg1"/>
                  </a:solidFill>
                </a:rPr>
                <a:t> </a:t>
              </a:r>
              <a:r>
                <a:rPr lang="zh-TW" altLang="zh-TW" sz="800" dirty="0" smtClean="0">
                  <a:solidFill>
                    <a:schemeClr val="bg1"/>
                  </a:solidFill>
                </a:rPr>
                <a:t>愛</a:t>
              </a:r>
              <a:r>
                <a:rPr lang="zh-TW" altLang="zh-TW" sz="800" dirty="0">
                  <a:solidFill>
                    <a:schemeClr val="bg1"/>
                  </a:solidFill>
                </a:rPr>
                <a:t>貓成癡的老實人</a:t>
              </a: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ony">
  <a:themeElements>
    <a:clrScheme name="自訂 28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B2B2B2"/>
      </a:folHlink>
    </a:clrScheme>
    <a:fontScheme name="peony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ony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o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ony 3">
        <a:dk1>
          <a:srgbClr val="000000"/>
        </a:dk1>
        <a:lt1>
          <a:srgbClr val="FFFFCC"/>
        </a:lt1>
        <a:dk2>
          <a:srgbClr val="808000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o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ony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o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ony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PEONY</Template>
  <TotalTime>1181</TotalTime>
  <Words>3898</Words>
  <Application>Microsoft Office PowerPoint</Application>
  <PresentationFormat>如螢幕大小 (4:3)</PresentationFormat>
  <Paragraphs>535</Paragraphs>
  <Slides>28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29" baseType="lpstr">
      <vt:lpstr>peony</vt:lpstr>
      <vt:lpstr>味在酸鹹之外─ 臺灣飲食文化之美 </vt:lpstr>
      <vt:lpstr>前 言</vt:lpstr>
      <vt:lpstr>八 大 菜 系 </vt:lpstr>
      <vt:lpstr>飲 食 文 化 </vt:lpstr>
      <vt:lpstr>台 灣 民 俗 小 吃</vt:lpstr>
      <vt:lpstr>八 大 類</vt:lpstr>
      <vt:lpstr>牛 肉 麵 </vt:lpstr>
      <vt:lpstr>肉 圓 </vt:lpstr>
      <vt:lpstr>排 骨 麵（飯） </vt:lpstr>
      <vt:lpstr>豬 腳 </vt:lpstr>
      <vt:lpstr>豬 血 湯 </vt:lpstr>
      <vt:lpstr>北 平 烤 鴨 </vt:lpstr>
      <vt:lpstr>嘉 義 雞 肉 飯  </vt:lpstr>
      <vt:lpstr>蚵 仔 </vt:lpstr>
      <vt:lpstr>蝦 猴</vt:lpstr>
      <vt:lpstr>麻 薩 末 傳 奇 </vt:lpstr>
      <vt:lpstr>烏 魚 子 </vt:lpstr>
      <vt:lpstr>龍 潭 老 頭 擺 的 滋 味</vt:lpstr>
      <vt:lpstr>中 崎 是 桃 園 民 俗 糕 餅 櫥 窗 </vt:lpstr>
      <vt:lpstr>台 灣 素 食 </vt:lpstr>
      <vt:lpstr>結 論</vt:lpstr>
      <vt:lpstr>投影片 22</vt:lpstr>
      <vt:lpstr>投影片 23</vt:lpstr>
      <vt:lpstr>投影片 24</vt:lpstr>
      <vt:lpstr>投影片 25</vt:lpstr>
      <vt:lpstr>投影片 26</vt:lpstr>
      <vt:lpstr>投影片 27</vt:lpstr>
      <vt:lpstr>投影片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味在酸鹹之外 ─臺灣飲食文化 鳥瞰</dc:title>
  <dc:creator>user</dc:creator>
  <cp:lastModifiedBy>ufolucky</cp:lastModifiedBy>
  <cp:revision>79</cp:revision>
  <cp:lastPrinted>2012-03-15T05:31:40Z</cp:lastPrinted>
  <dcterms:created xsi:type="dcterms:W3CDTF">2008-05-22T02:56:50Z</dcterms:created>
  <dcterms:modified xsi:type="dcterms:W3CDTF">2012-07-30T12:33:29Z</dcterms:modified>
</cp:coreProperties>
</file>