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5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1" r:id="rId34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5BD28-D0AA-4AC1-8457-6E565B67CE82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2582A-3012-445D-BEB4-01EC5BF0A8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8750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BAF8F-680D-4F6C-9BF3-236FC7441A2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773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2791105"/>
            <a:ext cx="5120640" cy="11858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4822031"/>
            <a:ext cx="876300" cy="219075"/>
          </a:xfrm>
        </p:spPr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062990"/>
            <a:ext cx="5120640" cy="1728216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7692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51435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171450"/>
            <a:ext cx="8591550" cy="8001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973836"/>
            <a:ext cx="8595360" cy="37033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050131"/>
            <a:ext cx="5120640" cy="1107281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90" y="102481"/>
            <a:ext cx="3326149" cy="504101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1" y="2171700"/>
            <a:ext cx="5129543" cy="200025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365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59917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38863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3154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8688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973836"/>
            <a:ext cx="4251960" cy="3703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973836"/>
            <a:ext cx="4251960" cy="3703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357884"/>
            <a:ext cx="4251960" cy="3319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357884"/>
            <a:ext cx="4251960" cy="3319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973837"/>
            <a:ext cx="4248150" cy="38219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973837"/>
            <a:ext cx="4248150" cy="382190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2834640" cy="973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400050"/>
            <a:ext cx="5063266" cy="42771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154430"/>
            <a:ext cx="2834640" cy="353187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51435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171451"/>
            <a:ext cx="2834640" cy="9715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152144"/>
            <a:ext cx="2834640" cy="353415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971550"/>
            <a:ext cx="859155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4822031"/>
            <a:ext cx="21336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7CD8544-9820-4087-B82B-88906614015D}" type="datetimeFigureOut">
              <a:rPr lang="zh-TW" altLang="en-US" smtClean="0"/>
              <a:pPr/>
              <a:t>2012/7/30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4822031"/>
            <a:ext cx="4086225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91C5848-E975-4624-A6B5-93886476F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51" r:id="rId36"/>
    <p:sldLayoutId id="2147483652" r:id="rId37"/>
    <p:sldLayoutId id="2147483653" r:id="rId38"/>
    <p:sldLayoutId id="2147483654" r:id="rId39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zh-hk/HA010152965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ocw.aca.ntu.edu.tw/ntu-ocw/index.php/ocw/copyright_declaratio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ocw.aca.ntu.edu.tw/ntu-ocw/index.php/ocw/copyright_declaration" TargetMode="External"/><Relationship Id="rId7" Type="http://schemas.openxmlformats.org/officeDocument/2006/relationships/image" Target="../media/image37.jpeg"/><Relationship Id="rId2" Type="http://schemas.openxmlformats.org/officeDocument/2006/relationships/hyperlink" Target="http://office.microsoft.com/zh-hk/HA010152965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://get.nccu.edu.tw:8080/getcdb/handle/getcdb/127023" TargetMode="Externa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nccu.edu.tw:8080/getcdb/handle/getcdb/127023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CCD4FC32-76F2-48D9-8538-6A50FDAAFCEA}" type="slidenum">
              <a:rPr lang="zh-TW" altLang="en-US" smtClean="0">
                <a:solidFill>
                  <a:schemeClr val="tx1"/>
                </a:solidFill>
              </a:rPr>
              <a:pPr/>
              <a:t>1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23928" y="91556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臺灣民俗與民間文化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144180" y="228371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第一單元：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71492" y="3351430"/>
            <a:ext cx="234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曾永義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教授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43142" y="4490958"/>
            <a:ext cx="4907280" cy="389657"/>
            <a:chOff x="204272" y="4587972"/>
            <a:chExt cx="4979288" cy="461665"/>
          </a:xfrm>
          <a:noFill/>
        </p:grpSpPr>
        <p:sp>
          <p:nvSpPr>
            <p:cNvPr id="8" name="矩形 7"/>
            <p:cNvSpPr/>
            <p:nvPr/>
          </p:nvSpPr>
          <p:spPr>
            <a:xfrm>
              <a:off x="611560" y="4587972"/>
              <a:ext cx="4572000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>
                <a:defRPr lang="zh-TW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r>
                <a:rPr lang="zh-TW" altLang="zh-TW" sz="1200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</a:rPr>
                <a:t>本作品轉載自</a:t>
              </a:r>
              <a:r>
                <a:rPr lang="en-US" altLang="zh-TW" sz="1200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</a:rPr>
                <a:t>Microsoft Office 2007</a:t>
              </a:r>
              <a:r>
                <a:rPr lang="zh-TW" altLang="zh-TW" sz="1200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</a:rPr>
                <a:t>多媒體藝廊，依據</a:t>
              </a:r>
              <a:r>
                <a:rPr lang="en-US" altLang="zh-TW" sz="1200" u="sng" dirty="0" err="1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  <a:hlinkClick r:id="rId3"/>
                </a:rPr>
                <a:t>Microsoft服務合約</a:t>
              </a:r>
              <a:r>
                <a:rPr lang="zh-TW" altLang="zh-TW" sz="1200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</a:rPr>
                <a:t>及著作權法第</a:t>
              </a:r>
              <a:r>
                <a:rPr lang="en-US" altLang="zh-TW" sz="1200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</a:rPr>
                <a:t>46</a:t>
              </a:r>
              <a:r>
                <a:rPr lang="zh-TW" altLang="zh-TW" sz="1200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</a:rPr>
                <a:t>、</a:t>
              </a:r>
              <a:r>
                <a:rPr lang="en-US" altLang="zh-TW" sz="1200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</a:rPr>
                <a:t>52</a:t>
              </a:r>
              <a:r>
                <a:rPr lang="zh-TW" altLang="zh-TW" sz="1200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</a:rPr>
                <a:t>、</a:t>
              </a:r>
              <a:r>
                <a:rPr lang="en-US" altLang="zh-TW" sz="1200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</a:rPr>
                <a:t>65</a:t>
              </a:r>
              <a:r>
                <a:rPr lang="zh-TW" altLang="zh-TW" sz="1200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</a:rPr>
                <a:t>條合理使用</a:t>
              </a:r>
              <a:endParaRPr lang="zh-TW" altLang="en-US" sz="1200" dirty="0"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9" name="Picture 77">
              <a:hlinkClick r:id="rId4"/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72" y="4702918"/>
              <a:ext cx="257175" cy="2317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xmlns="" val="20854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095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8" name="圖片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33" y="143290"/>
            <a:ext cx="8280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341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672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17838" y="195486"/>
            <a:ext cx="310832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915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17838" y="195486"/>
            <a:ext cx="310832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410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300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" y="195486"/>
            <a:ext cx="8305800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718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984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038" y="195486"/>
            <a:ext cx="828992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015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590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5" name="圖片 4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80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667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884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266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583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309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038" y="195486"/>
            <a:ext cx="828992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471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046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186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038" y="195486"/>
            <a:ext cx="828992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296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038" y="195486"/>
            <a:ext cx="828992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860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677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038" y="195486"/>
            <a:ext cx="828992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948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</a:t>
              </a:r>
              <a:r>
                <a:rPr lang="zh-TW" altLang="en-US" sz="1000" dirty="0" smtClean="0">
                  <a:latin typeface="標楷體" pitchFamily="65" charset="-120"/>
                  <a:ea typeface="標楷體" pitchFamily="65" charset="-120"/>
                </a:rPr>
                <a:t>技藝的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98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081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991475" y="4822031"/>
            <a:ext cx="876300" cy="219075"/>
          </a:xfrm>
        </p:spPr>
        <p:txBody>
          <a:bodyPr>
            <a:normAutofit fontScale="62500" lnSpcReduction="20000"/>
          </a:bodyPr>
          <a:lstStyle/>
          <a:p>
            <a:fld id="{CCD4FC32-76F2-48D9-8538-6A50FDAAFCEA}" type="slidenum">
              <a:rPr lang="zh-TW" altLang="en-US" smtClean="0">
                <a:solidFill>
                  <a:schemeClr val="tx1"/>
                </a:solidFill>
              </a:rPr>
              <a:pPr/>
              <a:t>33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05312" y="19548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版權聲明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7804413"/>
              </p:ext>
            </p:extLst>
          </p:nvPr>
        </p:nvGraphicFramePr>
        <p:xfrm>
          <a:off x="1218720" y="771550"/>
          <a:ext cx="6804508" cy="4226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333"/>
                <a:gridCol w="1011333"/>
                <a:gridCol w="1103502"/>
                <a:gridCol w="3678340"/>
              </a:tblGrid>
              <a:tr h="5247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頁碼</a:t>
                      </a:r>
                      <a:endParaRPr lang="en-US" altLang="zh-TW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作品</a:t>
                      </a:r>
                      <a:endParaRPr lang="en-US" altLang="zh-TW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授權條件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作者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來源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52476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altLang="zh-TW" sz="1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本作品轉載自</a:t>
                      </a: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Microsoft Office 2007</a:t>
                      </a:r>
                      <a:r>
                        <a:rPr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多媒體藝廊，依據</a:t>
                      </a:r>
                      <a:r>
                        <a:rPr lang="en-US" altLang="zh-TW" sz="1200" u="sng" kern="1200" dirty="0" err="1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  <a:hlinkClick r:id="rId2"/>
                        </a:rPr>
                        <a:t>Microsoft服務合約</a:t>
                      </a:r>
                      <a:r>
                        <a:rPr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及著作權法第</a:t>
                      </a: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46</a:t>
                      </a:r>
                      <a:r>
                        <a:rPr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52</a:t>
                      </a:r>
                      <a:r>
                        <a:rPr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65</a:t>
                      </a:r>
                      <a:r>
                        <a:rPr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條合理使用。</a:t>
                      </a:r>
                      <a:endParaRPr lang="zh-TW" altLang="en-US" sz="105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52476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本作品轉載自</a:t>
                      </a:r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Microsoft Office 2007</a:t>
                      </a:r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多媒體藝廊，依據</a:t>
                      </a:r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Microsoft</a:t>
                      </a:r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服務合約及著作權法第</a:t>
                      </a:r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46</a:t>
                      </a:r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52</a:t>
                      </a:r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</a:rPr>
                        <a:t>65</a:t>
                      </a:r>
                      <a:r>
                        <a:rPr lang="zh-TW" altLang="en-US" sz="1200" dirty="0" smtClean="0">
                          <a:latin typeface="標楷體" pitchFamily="65" charset="-120"/>
                          <a:ea typeface="標楷體" pitchFamily="65" charset="-120"/>
                        </a:rPr>
                        <a:t>條合理使用。</a:t>
                      </a:r>
                    </a:p>
                  </a:txBody>
                  <a:tcPr anchor="ctr"/>
                </a:tc>
              </a:tr>
              <a:tr h="524766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2-32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「臺灣地區民俗技藝的探討與民俗技藝園的規劃」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曾永義，「臺灣地區民俗技藝的探討與民俗技藝園的規劃」，財團法人施合鄭民俗文化基金會，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《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民俗曲藝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》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期刊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48-49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期。本作品由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『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財團法人施合鄭民俗文化基金會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』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授權使用，您如需利用本作品，請另行向權利人取得授權。</a:t>
                      </a:r>
                    </a:p>
                  </a:txBody>
                  <a:tcPr anchor="ctr"/>
                </a:tc>
              </a:tr>
              <a:tr h="524766">
                <a:tc>
                  <a:txBody>
                    <a:bodyPr/>
                    <a:lstStyle/>
                    <a:p>
                      <a:endParaRPr lang="en-US" altLang="zh-TW" sz="14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4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524766">
                <a:tc>
                  <a:txBody>
                    <a:bodyPr/>
                    <a:lstStyle/>
                    <a:p>
                      <a:endParaRPr lang="en-US" altLang="zh-TW" sz="14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4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Picture 77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3898" y="1559980"/>
            <a:ext cx="257175" cy="23177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圖片 7" descr="F-icon_11.gif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7380" y="3003798"/>
            <a:ext cx="290214" cy="30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7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7246" y="2139702"/>
            <a:ext cx="257175" cy="23177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776" y="1419622"/>
            <a:ext cx="258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92646" y="1960269"/>
            <a:ext cx="4270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270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038" y="195486"/>
            <a:ext cx="828992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854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402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038" y="195486"/>
            <a:ext cx="828992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633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34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341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4734760"/>
            <a:ext cx="8784976" cy="400110"/>
            <a:chOff x="179512" y="4734760"/>
            <a:chExt cx="8784976" cy="400110"/>
          </a:xfrm>
        </p:grpSpPr>
        <p:pic>
          <p:nvPicPr>
            <p:cNvPr id="6" name="圖片 5" descr="F-icon_11.gif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46411"/>
              <a:ext cx="218206" cy="22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19998" y="4734760"/>
              <a:ext cx="85444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曾永義，「臺灣地區民俗技藝的探討與民俗技藝園的規劃」，財團法人施合鄭民俗文化基金會，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民俗曲藝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期刊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48-49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期。本作品由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『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財團法人施合鄭民俗文化基金會</a:t>
              </a:r>
              <a:r>
                <a:rPr lang="en-US" altLang="zh-TW" sz="1000" dirty="0">
                  <a:latin typeface="標楷體" pitchFamily="65" charset="-120"/>
                  <a:ea typeface="標楷體" pitchFamily="65" charset="-120"/>
                </a:rPr>
                <a:t>』</a:t>
              </a:r>
              <a:r>
                <a:rPr lang="zh-TW" altLang="en-US" sz="1000" dirty="0">
                  <a:latin typeface="標楷體" pitchFamily="65" charset="-120"/>
                  <a:ea typeface="標楷體" pitchFamily="65" charset="-120"/>
                </a:rPr>
                <a:t>授權使用，您如需利用本作品，請另行向權利人取得授權。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275" y="195486"/>
            <a:ext cx="82978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62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TC101790493[[fn=美式蘇活風]]</Template>
  <TotalTime>79</TotalTime>
  <Words>2132</Words>
  <Application>Microsoft Office PowerPoint</Application>
  <PresentationFormat>如螢幕大小 (16:9)</PresentationFormat>
  <Paragraphs>50</Paragraphs>
  <Slides>33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Soho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Lo(H)</dc:creator>
  <cp:lastModifiedBy>ufolucky</cp:lastModifiedBy>
  <cp:revision>13</cp:revision>
  <dcterms:created xsi:type="dcterms:W3CDTF">2012-07-06T08:31:35Z</dcterms:created>
  <dcterms:modified xsi:type="dcterms:W3CDTF">2012-07-30T12:03:12Z</dcterms:modified>
</cp:coreProperties>
</file>