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17" r:id="rId11"/>
    <p:sldId id="266" r:id="rId12"/>
    <p:sldId id="267" r:id="rId13"/>
    <p:sldId id="301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305" r:id="rId31"/>
    <p:sldId id="307" r:id="rId32"/>
    <p:sldId id="306" r:id="rId33"/>
    <p:sldId id="284" r:id="rId34"/>
    <p:sldId id="285" r:id="rId35"/>
    <p:sldId id="328" r:id="rId36"/>
    <p:sldId id="303" r:id="rId37"/>
    <p:sldId id="287" r:id="rId38"/>
    <p:sldId id="288" r:id="rId39"/>
    <p:sldId id="289" r:id="rId40"/>
    <p:sldId id="320" r:id="rId41"/>
    <p:sldId id="290" r:id="rId42"/>
    <p:sldId id="291" r:id="rId43"/>
    <p:sldId id="299" r:id="rId44"/>
    <p:sldId id="329" r:id="rId45"/>
    <p:sldId id="330" r:id="rId46"/>
    <p:sldId id="331" r:id="rId47"/>
    <p:sldId id="332" r:id="rId48"/>
    <p:sldId id="333" r:id="rId49"/>
    <p:sldId id="334" r:id="rId50"/>
    <p:sldId id="335" r:id="rId51"/>
  </p:sldIdLst>
  <p:sldSz cx="9144000" cy="5143500" type="screen16x9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97" autoAdjust="0"/>
    <p:restoredTop sz="9466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0F5A1-5A14-470D-A3B7-F4FF5ED7278D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EFCF8-9421-457A-A905-EA3BB29B4B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20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4B8E7-190E-478C-A4AE-3162CE13EFCF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25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302A7F-FEDA-47FA-AD84-C9B26D983C44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00542-4234-41AF-A71D-175A2D8E425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667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321BA-D480-4FB2-9B04-C9C6D4C3867C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CAB26-9994-4D1E-8E73-E68AF8A418E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59696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10817A-4F5B-43B4-A2CB-0B8A8774D375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15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ocw.aca.ntu.edu.tw/ntu-ocw/index.php/info/copyright_declarati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0321BA-D480-4FB2-9B04-C9C6D4C3867C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0" y="4767264"/>
            <a:ext cx="914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72CAB26-9994-4D1E-8E73-E68AF8A418E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9" name="Picture 3" descr="D:\C. 說明文件\創用CC圖示\logo黑字透明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9982"/>
            <a:ext cx="1619672" cy="47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24px_red_book_reasonable_use.png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8829" y="5015087"/>
            <a:ext cx="147637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798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info/copyright_declarati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info/copyright_declarati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info/copyright_declarati" TargetMode="Externa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png"/><Relationship Id="rId2" Type="http://schemas.openxmlformats.org/officeDocument/2006/relationships/hyperlink" Target="http://museum02.digitalarchives.tw/ndap/2005/ChineseArt/upload/art/1429/20070407142217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cw.aca.ntu.edu.tw/ntu-ocw/index.php/info/copyright_declarati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ocw.aca.ntu.edu.tw/ntu-ocw/index.php/ocw/copyright_declaration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://ocw.aca.ntu.edu.tw/ntu-ocw/index.php/info/copyright_declarati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catalog.digitalarchives.tw/item/00/10/90/da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ocw.aca.ntu.edu.tw/ntu-ocw/index.php/info/copyright_declarati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ocw.aca.ntu.edu.tw/ntu-ocw/index.php/info/copyright_declarati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://ocw.aca.ntu.edu.tw/ntu-ocw/index.php/info/copyright_declarat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矩形 4"/>
          <p:cNvSpPr>
            <a:spLocks noChangeArrowheads="1"/>
          </p:cNvSpPr>
          <p:nvPr/>
        </p:nvSpPr>
        <p:spPr bwMode="auto">
          <a:xfrm>
            <a:off x="755650" y="4354117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0" y="11113"/>
            <a:ext cx="11156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明代文學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0" y="411163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古典抒情文學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0" y="1416174"/>
            <a:ext cx="9144000" cy="1371600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第十四講：</a:t>
            </a:r>
            <a:r>
              <a:rPr kumimoji="0" lang="zh-TW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個人與世</a:t>
            </a:r>
            <a:r>
              <a:rPr kumimoji="0" lang="zh-TW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變</a:t>
            </a:r>
            <a:r>
              <a:rPr kumimoji="0"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endParaRPr kumimoji="0" lang="en-US" altLang="zh-TW" sz="4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kumimoji="0" lang="zh-TW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</a:t>
            </a:r>
            <a:r>
              <a:rPr kumimoji="0" lang="zh-TW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清之際的士人</a:t>
            </a:r>
            <a:r>
              <a:rPr kumimoji="0" lang="zh-TW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心事</a:t>
            </a:r>
            <a:endParaRPr kumimoji="0" lang="zh-TW" altLang="en-US" sz="4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14" name="群組 26"/>
          <p:cNvGrpSpPr>
            <a:grpSpLocks/>
          </p:cNvGrpSpPr>
          <p:nvPr/>
        </p:nvGrpSpPr>
        <p:grpSpPr bwMode="auto">
          <a:xfrm>
            <a:off x="1979613" y="3489325"/>
            <a:ext cx="5111750" cy="522288"/>
            <a:chOff x="2143125" y="5119689"/>
            <a:chExt cx="5013326" cy="673692"/>
          </a:xfrm>
        </p:grpSpPr>
        <p:sp>
          <p:nvSpPr>
            <p:cNvPr id="15" name="矩形 18"/>
            <p:cNvSpPr>
              <a:spLocks noChangeArrowheads="1"/>
            </p:cNvSpPr>
            <p:nvPr/>
          </p:nvSpPr>
          <p:spPr bwMode="auto">
            <a:xfrm>
              <a:off x="3143250" y="5119689"/>
              <a:ext cx="4013201" cy="673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「姓名標示－非商業性－相同方式分享」臺灣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16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125" y="5214938"/>
              <a:ext cx="1004888" cy="446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文字方塊 4"/>
          <p:cNvSpPr txBox="1">
            <a:spLocks noChangeArrowheads="1"/>
          </p:cNvSpPr>
          <p:nvPr/>
        </p:nvSpPr>
        <p:spPr bwMode="auto">
          <a:xfrm>
            <a:off x="0" y="2738438"/>
            <a:ext cx="9144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國立臺灣大學 中國文學系 曹淑娟</a:t>
            </a:r>
            <a:r>
              <a:rPr lang="zh-TW" altLang="en-US" sz="3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30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7831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7832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7833" name="矩形 7"/>
          <p:cNvSpPr>
            <a:spLocks noChangeArrowheads="1"/>
          </p:cNvSpPr>
          <p:nvPr/>
        </p:nvSpPr>
        <p:spPr bwMode="auto">
          <a:xfrm>
            <a:off x="250827" y="357190"/>
            <a:ext cx="846457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楊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儒賓先生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死生與義理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kumimoji="0" lang="zh-TW" altLang="en-US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</a:p>
          <a:p>
            <a:endParaRPr kumimoji="0" lang="zh-TW" altLang="en-US" sz="1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</a:t>
            </a:r>
            <a:r>
              <a:rPr kumimoji="0" lang="zh-TW" altLang="en-US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絕食兩旬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kumimoji="0" lang="zh-TW" altLang="en-US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勺水不入口者十三日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kumimoji="0" lang="zh-TW" altLang="en-US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他的死亡極壯烈，除了以強烈的意志對抗軀體頑抗的求生本能，其事非常人所能及之外</a:t>
            </a:r>
            <a:r>
              <a:rPr kumimoji="0" lang="zh-TW" altLang="zh-TW" sz="32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更重要的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，劉宗周給自己的死亡賦上了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「見証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的意義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。他平生學問只作一字</a:t>
            </a:r>
            <a:r>
              <a:rPr kumimoji="0" lang="zh-TW" altLang="en-US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，不作二字，此恰是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為己之學的根本要求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以性命見證了道之尊嚴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pic>
        <p:nvPicPr>
          <p:cNvPr id="12" name="Picture 2" descr="24px_red_book_reasonable_use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45540" y="3651870"/>
            <a:ext cx="2952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2534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2535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2536" name="矩形 7"/>
          <p:cNvSpPr>
            <a:spLocks noChangeArrowheads="1"/>
          </p:cNvSpPr>
          <p:nvPr/>
        </p:nvSpPr>
        <p:spPr bwMode="auto">
          <a:xfrm>
            <a:off x="352426" y="376239"/>
            <a:ext cx="843441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1602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－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1645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）字虎子，一字幼文，號世培，別號遠山堂主人，山陰（今屬浙江紹興）人。出身仕宦，為藏書家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祁承熯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之子。彪佳自幼寢饋書卷中，幼而聰敏，兼善山水、花石。天啟二年（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1622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）進士，任福建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興化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推官，初到任，吏民輕其年少。及治事，懲猾吏，禁豪右，絕苞苴，剖決精明，皆大畏服。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崇禎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四年（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1631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）升任</a:t>
            </a:r>
            <a:r>
              <a:rPr kumimoji="0" lang="en-US" altLang="zh-TW" sz="25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右僉都禦史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巡按蘇、松諸府，所至延問父老，察訪民情。後受權臣排斥，家居八年，營寓山園林，從事地方救荒賑濟事業。崇禎末年復官，清兵入關，力主抗清，任蘇松總督。清兵攻佔杭州、以書幣禮聘之，彪佳不受自沉殉國。《遠山堂曲品》、《遠山堂劇品》、《寓山志》、《越中園亭記》等存世。</a:t>
            </a:r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3558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3559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3560" name="矩形 10"/>
          <p:cNvSpPr>
            <a:spLocks noChangeArrowheads="1"/>
          </p:cNvSpPr>
          <p:nvPr/>
        </p:nvSpPr>
        <p:spPr bwMode="auto">
          <a:xfrm>
            <a:off x="433388" y="388144"/>
            <a:ext cx="828201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祁彪佳〈遺言〉</a:t>
            </a:r>
            <a:endParaRPr kumimoji="0" lang="en-US" altLang="zh-TW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時事至此，論臣子大義，自應一死。凡較量於緩急輕重者，未免雜以私意耳。試觀今日是誰家天下，尚可浪貪餘生？…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…運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會厄陽九，君遷國破碎。鼙鼓雜江濤，干戈遍海內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。我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生何不辰，聘書迺迫至。委質為人臣，之死誼無二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。光復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或有時，圖功審機勢。圖功為其難，殉節為其易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。我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為其易者，聊盡潔身志。難者待後賢，忠義應不異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。余家世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簪纓，臣節皆罔替。幸不辱祖宗，豈為兒女計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。含笑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入九原，浩氣留天地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附記：彪佳遺命寓山池館捨為佛寺：「昔文信國臨終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，貽書其弟，囑以文山為寺。吾亦欲捐此為淨業地，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汝其善承吾志。」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1139" y="465998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6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47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48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49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50" name="矩形 11"/>
          <p:cNvSpPr>
            <a:spLocks noChangeArrowheads="1"/>
          </p:cNvSpPr>
          <p:nvPr/>
        </p:nvSpPr>
        <p:spPr bwMode="auto">
          <a:xfrm>
            <a:off x="460375" y="395288"/>
            <a:ext cx="7856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2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684215" y="1006080"/>
            <a:ext cx="7921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kumimoji="0" lang="zh-TW" altLang="en-US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2484438" y="411957"/>
            <a:ext cx="4339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zh-TW" altLang="zh-TW" sz="36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寓山園林的</a:t>
            </a:r>
            <a:r>
              <a:rPr kumimoji="0" lang="zh-TW" altLang="en-US" sz="36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多種身份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539750" y="1275160"/>
            <a:ext cx="817565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一.景象空間：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自然隱蔽之美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的開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顯</a:t>
            </a:r>
          </a:p>
          <a:p>
            <a:pPr marL="457200" indent="-457200"/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二.居遊空間：空間場域的多重社會性格</a:t>
            </a:r>
            <a:endParaRPr kumimoji="0" lang="zh-TW" altLang="en-US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三.知音互答：《寓山志》文本空間的建構</a:t>
            </a:r>
            <a:endParaRPr kumimoji="0" lang="zh-TW" altLang="en-US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/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四.生命隱喻：世變下的園林意義與人格投影</a:t>
            </a:r>
            <a:endParaRPr kumimoji="0" lang="zh-TW" altLang="en-US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8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9639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9640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9641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9642" name="矩形 7"/>
          <p:cNvSpPr>
            <a:spLocks noChangeArrowheads="1"/>
          </p:cNvSpPr>
          <p:nvPr/>
        </p:nvSpPr>
        <p:spPr bwMode="auto">
          <a:xfrm>
            <a:off x="433391" y="1006080"/>
            <a:ext cx="813913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張煌言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1620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－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1664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玄著，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號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蒼水，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鄞縣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（今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浙江寧波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）人。崇禎舉人。與錢肅樂、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沈宸荃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等人起兵抗清，奉魯王朱以海監國於紹興，後清兵破錢塘，隨魯王逃至浙閩沿海，入據舟山。抗擊清兵十九年，張煌言出生入死，</a:t>
            </a:r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轉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戰千里，三渡閩江，四入長江，雖有戰功，而一生流徙。魯監國逝後，散兵隱居，為清兵所執，不屈受刑。今有《張蒼水集》行世，內收《冰槎集》、《奇零草》、《北征錄》等。</a:t>
            </a:r>
          </a:p>
        </p:txBody>
      </p:sp>
      <p:sp>
        <p:nvSpPr>
          <p:cNvPr id="69643" name="矩形 9"/>
          <p:cNvSpPr>
            <a:spLocks noChangeArrowheads="1"/>
          </p:cNvSpPr>
          <p:nvPr/>
        </p:nvSpPr>
        <p:spPr bwMode="auto">
          <a:xfrm>
            <a:off x="433390" y="348854"/>
            <a:ext cx="71096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3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</a:t>
            </a:r>
            <a:r>
              <a:rPr kumimoji="0" lang="zh-TW" altLang="zh-TW" sz="3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、張煌言的慷慨北伐與從容就義</a:t>
            </a: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2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0663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0664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0665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0666" name="矩形 7"/>
          <p:cNvSpPr>
            <a:spLocks noChangeArrowheads="1"/>
          </p:cNvSpPr>
          <p:nvPr/>
        </p:nvSpPr>
        <p:spPr bwMode="auto">
          <a:xfrm>
            <a:off x="434975" y="395289"/>
            <a:ext cx="84582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〈書懷〉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一劍横磨近十霜，端然搔首看天狼。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勳名幾誤乘槎客，意氣全輕執戟郎。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圯上書傳失絳灌，隆中策定起高光。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山河縱破人猶在，試把興亡細較量。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</a:p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CN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追往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〉八首</a:t>
            </a:r>
            <a:r>
              <a:rPr kumimoji="0" lang="zh-CN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棄繻猶及到燕關，惨淡風雲十載還。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狼鬣自從當日舞，龍髯能得幾人攀！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漢陵弓劍存亡後，晉室衣冠興廢間。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轉眼書生成故老，慚無媧石補江山！　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3970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64345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標楷體" pitchFamily="65" charset="-120"/>
              <a:ea typeface="標楷體" pitchFamily="65" charset="-120"/>
            </a:endParaRPr>
          </a:p>
          <a:p>
            <a:pPr indent="127000" eaLnBrk="0" hangingPunct="0"/>
            <a:endParaRPr lang="zh-TW" altLang="en-US" sz="3800"/>
          </a:p>
        </p:txBody>
      </p:sp>
      <p:sp>
        <p:nvSpPr>
          <p:cNvPr id="71687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688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689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    </a:t>
            </a:r>
            <a:endParaRPr kumimoji="0" lang="zh-TW" altLang="zh-TW" sz="28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690" name="矩形 7"/>
          <p:cNvSpPr>
            <a:spLocks noChangeArrowheads="1"/>
          </p:cNvSpPr>
          <p:nvPr/>
        </p:nvSpPr>
        <p:spPr bwMode="auto">
          <a:xfrm>
            <a:off x="554038" y="395289"/>
            <a:ext cx="8458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CN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其二</a:t>
            </a:r>
            <a:r>
              <a:rPr kumimoji="0" lang="zh-CN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六朝遺蹟雨花臺，舊識先皇草昧開。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南渡尚留龍種在，東遷祗避犬戎來。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卻悲羯鼓荒原動，不見羊車複道迴！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國破何人猶抱膝，當年應有管蕭才。</a:t>
            </a:r>
          </a:p>
          <a:p>
            <a:r>
              <a:rPr kumimoji="0" lang="zh-CN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CN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其三</a:t>
            </a:r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長驅胡騎幾曾經，草木江南半帯腥。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肝腦總拚塗舊闕，鬚眉誰復歎新亭！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椎飛博浪沙皆走，弩注錢塘潮亦停。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回首河山空血戰，只留風雨響青萍。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7785" y="219533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3405" y="457201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10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2711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2712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2713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2714" name="矩形 9"/>
          <p:cNvSpPr>
            <a:spLocks noChangeArrowheads="1"/>
          </p:cNvSpPr>
          <p:nvPr/>
        </p:nvSpPr>
        <p:spPr bwMode="auto">
          <a:xfrm>
            <a:off x="436565" y="384573"/>
            <a:ext cx="80470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〈師次觀音門〉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樓船十萬石頭城，鍾阜依然拱舊京。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弓劍秋藏雲五色，旌旗夜度月三更。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中原父老還扶杖，絕塞河山自寢兵。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不信封侯皆上將，前茅獨讓棄繻生。</a:t>
            </a:r>
          </a:p>
          <a:p>
            <a:r>
              <a:rPr kumimoji="0" lang="zh-CN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〈師次蕪湖，時余所遣前軍已受降〉</a:t>
            </a:r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元戎小隊壓江關，面縛長鯨敢逆顔。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吳楚衣冠左衽後，蕭梁城郭暮笳間。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王師未必皆無戰，胡馬相傳已不還。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寄語壺漿休怨望，懸軍端欲慰民艱。</a:t>
            </a: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5834" y="209470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57201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4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3735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3736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3737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3738" name="矩形 7"/>
          <p:cNvSpPr>
            <a:spLocks noChangeArrowheads="1"/>
          </p:cNvSpPr>
          <p:nvPr/>
        </p:nvSpPr>
        <p:spPr bwMode="auto">
          <a:xfrm>
            <a:off x="381002" y="383383"/>
            <a:ext cx="840581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〈師入太平府〉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天驕取次奉冠裳，畿輔長驅鐵裲襠。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王業昔誰開采石，霸圖古亦起丹陽。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百年禮樂還豐鎬，一路雲霓載酒漿。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此去神京原咫尺，龍蟠虎踞待重光。</a:t>
            </a:r>
          </a:p>
          <a:p>
            <a:r>
              <a:rPr kumimoji="0" lang="zh-CN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〈間行雜感二首〉</a:t>
            </a:r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鐵幢纔解又芒鞵，姓氏逢人且自埋。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夜踏巉巖驚伏虎，朝披霧露避羣豺。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乾坤蒼莽投金瀨，徑路蕭涼阻玉階。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贏得風衣兼雨帽，相看不似舊形骸。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15820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457201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8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4759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4760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4761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4762" name="矩形 9"/>
          <p:cNvSpPr>
            <a:spLocks noChangeArrowheads="1"/>
          </p:cNvSpPr>
          <p:nvPr/>
        </p:nvSpPr>
        <p:spPr bwMode="auto">
          <a:xfrm>
            <a:off x="636590" y="395288"/>
            <a:ext cx="703897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CN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其二</a:t>
            </a:r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一椎可奈誤秦車，蕭瑟秋風圯上書。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伏匿那能忘鐵馬，潛遊猶覺負銀魚。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荒村雲擾難敧枕，單袷霜深已敝裾。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總是姓名隨地變，任呼牛馬亦何如！</a:t>
            </a:r>
          </a:p>
          <a:p>
            <a:r>
              <a:rPr kumimoji="0" lang="zh-CN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en-US" altLang="zh-CN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〈生還四首〉</a:t>
            </a:r>
            <a:r>
              <a:rPr kumimoji="0" lang="zh-CN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選錄二首</a:t>
            </a:r>
            <a:r>
              <a:rPr kumimoji="0" lang="zh-CN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落魄鬚眉在，招魂部曲稀。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生還非衆望，死戰有誰歸！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蹈險身謀拙，包羞心亊違。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江東父老見，一一問重圍。</a:t>
            </a: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10185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8026" y="451596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342" name="矩形 5"/>
          <p:cNvSpPr>
            <a:spLocks noChangeArrowheads="1"/>
          </p:cNvSpPr>
          <p:nvPr/>
        </p:nvSpPr>
        <p:spPr bwMode="auto">
          <a:xfrm>
            <a:off x="433390" y="395288"/>
            <a:ext cx="8701087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一、主要議題：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、世變中的生死抉擇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、張煌言的慷慨北伐與從容就義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、張岱的遺民自處與舊夢書寫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、錢謙益於貳臣與遺民間的徘徊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二、基本閱讀：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、劉宗周、祁彪佳臨終遺言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、張煌言北征相關詩選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、張岱〈自為墓誌銘〉、〈陶庵夢憶序〉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、〈西湖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夢尋序〉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、汪汝謙、錢謙益等與西湖相關詩文選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82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5783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5784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5785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5786" name="矩形 9"/>
          <p:cNvSpPr>
            <a:spLocks noChangeArrowheads="1"/>
          </p:cNvSpPr>
          <p:nvPr/>
        </p:nvSpPr>
        <p:spPr bwMode="auto">
          <a:xfrm>
            <a:off x="636590" y="395288"/>
            <a:ext cx="7680325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CN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其二</a:t>
            </a:r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　　　　　　　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痛定悲疇昔，江臯望陣雲。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飛熊先失律，騎虎竟孤軍。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鹵莽焚舟計，虺隤汗馬勳。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至今頻扼腕，野哭不堪聞！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　　　　　　　　</a:t>
            </a:r>
          </a:p>
          <a:p>
            <a:r>
              <a:rPr kumimoji="0" lang="zh-CN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〈將入武陵二首〉</a:t>
            </a:r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義幟縱橫二十年，豈知閏位在于闐！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桐江空繫嚴光釣，震澤難迴范蠡船。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生比鴻毛猶負國，死留碧血欲支天！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忠貞自是孤臣事，敢望千秋青史傳！</a:t>
            </a:r>
          </a:p>
          <a:p>
            <a:r>
              <a:rPr kumimoji="0" lang="zh-CN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2956" y="210185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460587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6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6807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6808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6809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6810" name="矩形 7"/>
          <p:cNvSpPr>
            <a:spLocks noChangeArrowheads="1"/>
          </p:cNvSpPr>
          <p:nvPr/>
        </p:nvSpPr>
        <p:spPr bwMode="auto">
          <a:xfrm>
            <a:off x="546100" y="423863"/>
            <a:ext cx="660558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其二</a:t>
            </a:r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國亡家破欲何之？西子湖頭有我師：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日月雙懸于氏墓，乾坤半壁岳家祠。</a:t>
            </a: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慙將赤手分三席，敢為丹心借一枝！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他日素車東浙路，怒濤豈必屬鴟夷！</a:t>
            </a:r>
          </a:p>
          <a:p>
            <a:r>
              <a:rPr kumimoji="0" lang="zh-CN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〈絕命詩〉</a:t>
            </a:r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我年適五九，復逢九月七；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大廈已不支，成仁萬事畢。</a:t>
            </a: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747" y="246589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41414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4582" name="矩形 5"/>
          <p:cNvSpPr>
            <a:spLocks noChangeArrowheads="1"/>
          </p:cNvSpPr>
          <p:nvPr/>
        </p:nvSpPr>
        <p:spPr bwMode="auto">
          <a:xfrm>
            <a:off x="250826" y="897732"/>
            <a:ext cx="8393141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1597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～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1679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？）字宗子，又字維城，號石公、陶庵、天孫，別號蝶庵居士，晚號六休居士，山陰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今浙江</a:t>
            </a:r>
            <a:r>
              <a:rPr kumimoji="0" lang="en-US" altLang="zh-TW" sz="25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紹興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人，長時寓居杭州。生長累世通顯之家，多才多藝，精於茶藝鑒賞，然科考不利，乃立志著書修史。經歷明清之變，感慨國破家亡，避入深山，著書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以終，先後完成多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部著作。除史書外，擅長散文，兼取公安、竟陵之長，精粹生動，著有《石匱書》、《義烈傳》、《琅嬛文集》、《</a:t>
            </a:r>
            <a:r>
              <a:rPr kumimoji="0"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陶庵夢憶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》、《西湖夢尋》、《三不朽圖贊》、《</a:t>
            </a:r>
            <a:r>
              <a:rPr kumimoji="0"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夜航船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》等。</a:t>
            </a:r>
          </a:p>
          <a:p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4583" name="矩形 6"/>
          <p:cNvSpPr>
            <a:spLocks noChangeArrowheads="1"/>
          </p:cNvSpPr>
          <p:nvPr/>
        </p:nvSpPr>
        <p:spPr bwMode="auto">
          <a:xfrm>
            <a:off x="395288" y="303611"/>
            <a:ext cx="720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3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</a:t>
            </a:r>
            <a:r>
              <a:rPr kumimoji="0" lang="zh-TW" altLang="zh-TW" sz="3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、張岱的遺民自處與舊夢書寫</a:t>
            </a:r>
            <a:endParaRPr kumimoji="0" lang="en-US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560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5607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5608" name="矩形 10"/>
          <p:cNvSpPr>
            <a:spLocks noChangeArrowheads="1"/>
          </p:cNvSpPr>
          <p:nvPr/>
        </p:nvSpPr>
        <p:spPr bwMode="auto">
          <a:xfrm>
            <a:off x="433391" y="388144"/>
            <a:ext cx="8353453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自為墓誌銘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作於康熙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(1670)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，時年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74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蜀人張岱，陶菴其別號也。少為紈袴子弟，極愛繁華，好精舍，好美婢，好孌童，好鮮衣，好美食，好駿馬，好華燈，好煙火，好梨園，好鼓吹，好古董，好花鳥，兼以茶淫橘虐，書蠹詩魔，勞碌半生，皆成夢幻。年至五十，國破家亡，避跡山居。所存者破牀碎几，折鼎病琴，與殘書數帙，缺硯一方而已。布衣蔬食，常至斷炊，回首三十年前，真如隔世。</a:t>
            </a: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62561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663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6631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6632" name="矩形 10"/>
          <p:cNvSpPr>
            <a:spLocks noChangeArrowheads="1"/>
          </p:cNvSpPr>
          <p:nvPr/>
        </p:nvSpPr>
        <p:spPr bwMode="auto">
          <a:xfrm>
            <a:off x="433389" y="388144"/>
            <a:ext cx="842489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自評七不可解：</a:t>
            </a:r>
          </a:p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貴賤紊、貧富舛、文武錯、尊卑溷、寬猛背、緩急謬、智愚雜。</a:t>
            </a:r>
          </a:p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故稱之以富貴人、貧賤人、智慧人、愚蠢人、强項人、柔弱人、卞急人、懶散人皆可。</a:t>
            </a:r>
          </a:p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學書不成，學劍不成，學節義不成，學文章不成，學仙學佛學農學圃俱不成，任世人呼之為敗子，為廢物，為頑民，為鈍秀才，為瞌睡漢，為死老魅也已矣。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好著書：《石匱書》、 《張氏家譜》、《義烈傳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》、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《瑯嬛文集》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、明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易》、《大易用》、《史關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》、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《四書遇》、《夢憶》、《說鈴》、《昌谷解》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、《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快園道古》、《傒囊十集》、《西湖夢尋》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、《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一卷冰雪文》行世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墓碑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題曰﹕「嗚呼有明著述鳴儒陶菴張長公之壙」。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24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87271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7654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7655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7656" name="矩形 7"/>
          <p:cNvSpPr>
            <a:spLocks noChangeArrowheads="1"/>
          </p:cNvSpPr>
          <p:nvPr/>
        </p:nvSpPr>
        <p:spPr bwMode="auto">
          <a:xfrm>
            <a:off x="420688" y="395288"/>
            <a:ext cx="71755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張岱〈陶庵夢憶自序〉 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約作於順治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(1646)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，時年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kumimoji="0"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</a:p>
          <a:p>
            <a:r>
              <a:rPr kumimoji="0"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</a:t>
            </a:r>
            <a:endParaRPr kumimoji="0" lang="zh-TW" altLang="zh-TW"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陶庵國破家亡，無所歸止，披髮入山，駴駴為野人。故舊見之，如毒藥猛獸，愕窒不敢與接。作自輓詩，每欲引決。因《石匱書》未成，尚視息人世。然瓶粟屢罄，不能舉火，始知首陽二老直頭餓死，不食周粟，還是後人裝點語也。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25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21334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8678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8679" name="矩形 6"/>
          <p:cNvSpPr>
            <a:spLocks noChangeArrowheads="1"/>
          </p:cNvSpPr>
          <p:nvPr/>
        </p:nvSpPr>
        <p:spPr bwMode="auto">
          <a:xfrm flipV="1">
            <a:off x="468313" y="294086"/>
            <a:ext cx="828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8680" name="矩形 8"/>
          <p:cNvSpPr>
            <a:spLocks noChangeArrowheads="1"/>
          </p:cNvSpPr>
          <p:nvPr/>
        </p:nvSpPr>
        <p:spPr bwMode="auto">
          <a:xfrm>
            <a:off x="307977" y="275035"/>
            <a:ext cx="833599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因思昔人生長王、謝，頗事豪華，今日罹此果報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以笠報顱，以簣報踵，仇簪履也；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以衲報裘，以苧報絺，仇輕暖也；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以藿報肉，以糲報粻，仇甘旨也；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以薦報牀，以石報枕，仇溫柔也；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以繩報樞，以甕報牖，仇爽塏也；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以煙報目，以糞報鼻，仇香豔也；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以途報足，以囊報肩，仇輿從也。</a:t>
            </a:r>
            <a:endParaRPr kumimoji="0"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種種罪案，從種種果報中見之。</a:t>
            </a: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雞鳴枕上，夜氣方回，因想余生平，繁華靡麗，過眼皆空，五十年來，總成一夢。今當黍熟黃粱，車旅螘穴，當作如何消受？遙思往事，憶卽書之，持向佛前，一一懺悔。不次歲月，異年譜也；不分門類，別志林也。偶拈一則，如遊舊徑，如見故人。城郭人民，翻用自喜，真所謂癡人前不得說夢矣。 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26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9401" y="431259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9702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9703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9704" name="矩形 8"/>
          <p:cNvSpPr>
            <a:spLocks noChangeArrowheads="1"/>
          </p:cNvSpPr>
          <p:nvPr/>
        </p:nvSpPr>
        <p:spPr bwMode="auto">
          <a:xfrm>
            <a:off x="250828" y="400050"/>
            <a:ext cx="846457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昔有西陵腳夫為人擔酒，失足破其甕，念無所償，癡坐佇想曰：「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得是夢便好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！」 一寒士鄉試中式，方赴鹿鳴宴，恍然猶意非真，自嚙其臂曰：「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莫是夢否？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一夢耳，惟恐其非夢，又惟恐其是夢，其為癡人則一也。余今大夢將寤，猶事雕蟲，又是一番夢囈。因嘆慧業文人，名心難化，政如邯鄲夢斷，漏盡鐘鳴，盧生遺表，猶思摹搨二王，以流傳後世，則其名根一點，堅固如佛家舍利，劫火猛烈，猶燒之不失也。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27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358772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2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27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28" name="矩形 8"/>
          <p:cNvSpPr>
            <a:spLocks noChangeArrowheads="1"/>
          </p:cNvSpPr>
          <p:nvPr/>
        </p:nvSpPr>
        <p:spPr bwMode="auto">
          <a:xfrm>
            <a:off x="250827" y="400051"/>
            <a:ext cx="8678893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西湖夢尋序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作於〈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自為墓誌銘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〉年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74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之前。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余生不辰，闊別西湖二十八載，然西湖無日不入吾夢中，而夢中之西湖實未嘗一日別余也。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前甲午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(1654)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丁酉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(1657)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兩至西湖，如涌金門，商氏之樓外樓，祁氏之偶居，錢氏、余氏之別墅，及余家之寄園，一帶湖莊，僅存瓦礫。則是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余夢中所有者反為西湖所無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。及至斷橋一望，凡昔日之歌樓舞榭，弱柳夭桃，如洪水淹沒，百不存一矣。余乃急急走避，謂余為西湖而來，今所見若此，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反不若保吾夢中之西湖為得計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也。</a:t>
            </a:r>
          </a:p>
          <a:p>
            <a:endParaRPr kumimoji="0" lang="zh-TW" altLang="zh-TW"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28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407493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175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1751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1752" name="矩形 8"/>
          <p:cNvSpPr>
            <a:spLocks noChangeArrowheads="1"/>
          </p:cNvSpPr>
          <p:nvPr/>
        </p:nvSpPr>
        <p:spPr bwMode="auto">
          <a:xfrm>
            <a:off x="357160" y="214297"/>
            <a:ext cx="835345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因想余夢與李供奉異。供奉之夢天姥，如神女名姝，夢所未見，其夢也幻。</a:t>
            </a:r>
            <a:r>
              <a:rPr kumimoji="0" lang="zh-TW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余之夢西湖也，如家園眷屬，夢所故有，其夢也真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余今僦居他氏已二十二載，夢中猶在故居。舊役小傒今已白頭，夢中仍是總角。夙習未除，故態難脫。而今而後，余但向蝶菴岑寂，蘧榻紆徐，惟吾舊夢是保，一派西湖景色猶端然未動也。兒曹詰問，偶為言之，總是夢中說夢，非魘卽囈也。余猶山中人歸自海上，盛稱海錯之美，鄉人競來共舐其眼。嗟嗟！金虀瑤柱，過舌卽空，則舐眼亦何救其饞哉？第作《夢尋》七十二則，留之後世，以作西湖之影。</a:t>
            </a:r>
          </a:p>
          <a:p>
            <a:endParaRPr kumimoji="0" lang="zh-TW" altLang="zh-TW"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29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64534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36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三、延伸閱讀：</a:t>
            </a:r>
          </a:p>
          <a:p>
            <a:r>
              <a:rPr kumimoji="0" lang="en-US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、楊儒賓，〈死生與義理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劉宗周與高攀龍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的承諾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〉，鍾彩鈞主編，《劉蕺山學術思想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論集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》，臺北：中研院文哲所，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1998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頁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523-555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、張煌言《北征得失紀略》。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、曹淑娟，〈園舟與舟園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汪汝謙湖舫身份的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轉換與局限〉，《清華學報》新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36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卷，第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期，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2006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年，頁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197-235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矩形 5"/>
          <p:cNvSpPr>
            <a:spLocks noChangeArrowheads="1"/>
          </p:cNvSpPr>
          <p:nvPr/>
        </p:nvSpPr>
        <p:spPr bwMode="auto">
          <a:xfrm>
            <a:off x="142878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5544" name="矩形 4"/>
          <p:cNvSpPr>
            <a:spLocks noChangeArrowheads="1"/>
          </p:cNvSpPr>
          <p:nvPr/>
        </p:nvSpPr>
        <p:spPr bwMode="auto">
          <a:xfrm>
            <a:off x="142877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5545" name="矩形 6"/>
          <p:cNvSpPr>
            <a:spLocks noChangeArrowheads="1"/>
          </p:cNvSpPr>
          <p:nvPr/>
        </p:nvSpPr>
        <p:spPr bwMode="auto">
          <a:xfrm>
            <a:off x="179391" y="250032"/>
            <a:ext cx="8321701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西湖七月半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西湖七月半，一無可看，止可看看七月半之人。看七月半之人，以五類看之：</a:t>
            </a:r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其一，樓船簫鼓，峨冠盛筵，燈火優傒，聲光相亂，名為看月而實不見月者，看之；</a:t>
            </a:r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其一，亦船亦樓，名娃閨秀，攜及童孌，笑啼雜之，環坐露臺，左右盻望，身在月下而實不看月者，看之；</a:t>
            </a:r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30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3584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ChangeArrowheads="1"/>
          </p:cNvSpPr>
          <p:nvPr/>
        </p:nvSpPr>
        <p:spPr bwMode="auto">
          <a:xfrm>
            <a:off x="142878" y="2303861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90" name="矩形 5"/>
          <p:cNvSpPr>
            <a:spLocks noChangeArrowheads="1"/>
          </p:cNvSpPr>
          <p:nvPr/>
        </p:nvSpPr>
        <p:spPr bwMode="auto">
          <a:xfrm>
            <a:off x="142878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7591" name="矩形 4"/>
          <p:cNvSpPr>
            <a:spLocks noChangeArrowheads="1"/>
          </p:cNvSpPr>
          <p:nvPr/>
        </p:nvSpPr>
        <p:spPr bwMode="auto">
          <a:xfrm>
            <a:off x="142877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7592" name="矩形 6"/>
          <p:cNvSpPr>
            <a:spLocks noChangeArrowheads="1"/>
          </p:cNvSpPr>
          <p:nvPr/>
        </p:nvSpPr>
        <p:spPr bwMode="auto">
          <a:xfrm>
            <a:off x="179391" y="250033"/>
            <a:ext cx="8536015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西湖七月半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其一，亦船亦聲歌，名妓閒僧，淺斟低唱，弱管輕絲，竹肉相發，亦在月下，亦看月而欲人看其看月者，看之；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其一，不舟不車，不衫不幘，酒醉飯飽，呼羣三五，躋入人叢，昭慶、斷橋，嘄呼嘈雜，裝假醉，唱無腔曲，月亦看，看月者亦看，不看月者亦看，而實無一看者，看之；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其一，小船輕幌，淨几煖爐，茶鐺旋煮，素瓷靜遞，好友佳人，邀月同坐，或匿影樹下，或逃囂裏湖，看月而人不見其看月之態，亦不作意看月者，看之。</a:t>
            </a: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31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3064" y="344011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ChangeArrowheads="1"/>
          </p:cNvSpPr>
          <p:nvPr/>
        </p:nvSpPr>
        <p:spPr bwMode="auto">
          <a:xfrm>
            <a:off x="142878" y="2303861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6" name="矩形 5"/>
          <p:cNvSpPr>
            <a:spLocks noChangeArrowheads="1"/>
          </p:cNvSpPr>
          <p:nvPr/>
        </p:nvSpPr>
        <p:spPr bwMode="auto">
          <a:xfrm>
            <a:off x="142878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6567" name="矩形 4"/>
          <p:cNvSpPr>
            <a:spLocks noChangeArrowheads="1"/>
          </p:cNvSpPr>
          <p:nvPr/>
        </p:nvSpPr>
        <p:spPr bwMode="auto">
          <a:xfrm>
            <a:off x="142877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6568" name="矩形 7"/>
          <p:cNvSpPr>
            <a:spLocks noChangeArrowheads="1"/>
          </p:cNvSpPr>
          <p:nvPr/>
        </p:nvSpPr>
        <p:spPr bwMode="auto">
          <a:xfrm>
            <a:off x="323850" y="195263"/>
            <a:ext cx="8462992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湖心亭小記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zh-TW" altLang="en-US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崇禎五年十二月，余在西湖。大雪三日，湖中人鳥聲俱絕。是日，更定矣，余拏一小舟，擁毳衣爐火，獨往湖心亭看雪。</a:t>
            </a:r>
            <a:endParaRPr kumimoji="0"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霧淞沆碭，天與雲與山與水，上下一白。湖上影子，惟長堤一痕，湖心亭一點，與余舟一芥，舟中人兩三粒而已。</a:t>
            </a:r>
            <a:endParaRPr kumimoji="0"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到亭上，有兩人鋪氈對坐，一童子燒酒罏正沸。見余，大驚，喜曰：「湖上焉得更有此人！」拉與同飲，余強飲三大白而別。問其姓氏，是金陵人客此。及下船，舟子喃喃曰：「莫說相公癡，更有癡似相公者。」</a:t>
            </a:r>
          </a:p>
        </p:txBody>
      </p:sp>
      <p:sp>
        <p:nvSpPr>
          <p:cNvPr id="66569" name="矩形 8"/>
          <p:cNvSpPr>
            <a:spLocks noChangeArrowheads="1"/>
          </p:cNvSpPr>
          <p:nvPr/>
        </p:nvSpPr>
        <p:spPr bwMode="auto">
          <a:xfrm>
            <a:off x="3276600" y="291704"/>
            <a:ext cx="41036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/>
            <a:endParaRPr kumimoji="0" lang="zh-TW" altLang="zh-TW" sz="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32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87271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6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67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68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69" name="矩形 7"/>
          <p:cNvSpPr>
            <a:spLocks noChangeArrowheads="1"/>
          </p:cNvSpPr>
          <p:nvPr/>
        </p:nvSpPr>
        <p:spPr bwMode="auto">
          <a:xfrm>
            <a:off x="468314" y="844155"/>
            <a:ext cx="8247091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1582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年－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1664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年），</a:t>
            </a:r>
            <a:r>
              <a:rPr kumimoji="0" lang="en-US" altLang="zh-TW" sz="25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受之，</a:t>
            </a:r>
            <a:r>
              <a:rPr kumimoji="0" lang="en-US" altLang="zh-TW" sz="25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號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牧齋，晚號蒙叟、東澗老人，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蘇州府常熟縣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人，</a:t>
            </a:r>
            <a:r>
              <a:rPr kumimoji="0" lang="en-US" altLang="zh-TW" sz="25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末文壇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領袖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，學問淵博，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瞿式耜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顧炎武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鄭成功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毛晉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都曾師事之。錢謙益參與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復社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活動，深受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江南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士林擁戴，亦被視為東林黨黨魁。崇禎十四年（</a:t>
            </a:r>
            <a:r>
              <a:rPr kumimoji="0" lang="en-US" altLang="zh-TW" sz="25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1641年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），迎娶名妓</a:t>
            </a:r>
            <a:r>
              <a:rPr kumimoji="0" lang="en-US" altLang="zh-TW" sz="2500" u="sng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柳如是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，致非議四起。歷仕四朝，四次罷職閒居。南明弘光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朝廷任禮部尚書，當清軍南下，錢謙益率諸大臣雨中開城迎降</a:t>
            </a:r>
            <a:r>
              <a:rPr kumimoji="0" lang="en-US" altLang="zh-TW" sz="2500" u="sng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多鐸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，時人以詩嘲之：「國破從新朝北闕，官高依舊老東林。」仕清後以</a:t>
            </a:r>
            <a:r>
              <a:rPr kumimoji="0" lang="en-US" altLang="zh-TW" sz="2500" u="sng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禮部侍郎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管秘書院事，任《</a:t>
            </a:r>
            <a:r>
              <a:rPr kumimoji="0" lang="en-US" altLang="zh-TW" sz="2500" u="sng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明史</a:t>
            </a:r>
            <a:r>
              <a:rPr kumimoji="0" lang="zh-TW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》館副總裁，被稱「兩朝領袖」。</a:t>
            </a:r>
          </a:p>
          <a:p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70" name="矩形 9"/>
          <p:cNvSpPr>
            <a:spLocks noChangeArrowheads="1"/>
          </p:cNvSpPr>
          <p:nvPr/>
        </p:nvSpPr>
        <p:spPr bwMode="auto">
          <a:xfrm>
            <a:off x="549278" y="308373"/>
            <a:ext cx="71096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zh-TW" sz="36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四、錢謙益於貳臣與遺民間的徘徊</a:t>
            </a:r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199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1991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1992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1993" name="矩形 11"/>
          <p:cNvSpPr>
            <a:spLocks noChangeArrowheads="1"/>
          </p:cNvSpPr>
          <p:nvPr/>
        </p:nvSpPr>
        <p:spPr bwMode="auto">
          <a:xfrm>
            <a:off x="460376" y="395288"/>
            <a:ext cx="76835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後託病回鄉，因</a:t>
            </a:r>
            <a:r>
              <a:rPr kumimoji="0"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江陰黃毓祺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反清案被捕入獄，柳如是四處奔走救出。移居紅豆山莊，於絳雲樓檢校藏書，並暗中與</a:t>
            </a:r>
            <a:r>
              <a:rPr kumimoji="0"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反清復明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勢力保持聯繫，和</a:t>
            </a:r>
            <a:r>
              <a:rPr kumimoji="0"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柳如是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一起幾傾家產援助抗清義軍。著有《初學集》、《有學集》、《投筆集》，編《</a:t>
            </a:r>
            <a:r>
              <a:rPr kumimoji="0"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列朝詩集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》。</a:t>
            </a:r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陳寅恪先生：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kumimoji="0"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柳如是別傳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35</a:t>
            </a:fld>
            <a:endParaRPr lang="zh-TW" altLang="en-US"/>
          </a:p>
        </p:txBody>
      </p:sp>
      <p:sp>
        <p:nvSpPr>
          <p:cNvPr id="3" name="矩形 11"/>
          <p:cNvSpPr>
            <a:spLocks noChangeArrowheads="1"/>
          </p:cNvSpPr>
          <p:nvPr/>
        </p:nvSpPr>
        <p:spPr bwMode="auto">
          <a:xfrm>
            <a:off x="460375" y="395289"/>
            <a:ext cx="828833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汪然明〈不繫園記〉</a:t>
            </a:r>
            <a:endParaRPr kumimoji="0" lang="en-US" altLang="zh-TW" sz="36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有西湖卽有畫舫，武林舊事豔傳至今，其規製種種已不可考識矣。往見包觀察始創樓船，余家季元繼作洗妝台，玲瓏宏敞，差足相敵。每隔堤移岸，鱗鱗如朱甍出春樹間，非不與羣峰臺榭相掩映，而往往別渚幽汀，多為雙橋壓水鎻之，不得入，若孤山法埠，當梅花撩月，蓮唱迎風，令人悵望盈盈如此衣帶何！故高韻之士又駕一蜻蛉，出沒如飛，驕笑萬斛舟為官為估，徒豪舉耳。余謂不然，夫湖之藉舟，猶兩峰籃轝、六橋紫騮，宜稱所之，何論大小。如柳塘花嶼，錦纜徐牽；涼雨微波，一葦徑渡；輕橈短檝，潭月涵秋；朱欄綺疏，寒沙映雪；別有興寄，正自不同。詎僅僅載檀槽，張綺席，繫此游龍飛鷁耶？</a:t>
            </a:r>
          </a:p>
          <a:p>
            <a:endParaRPr kumimoji="0"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94415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387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明程嘉燧  </a:t>
            </a:r>
            <a:b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山水冊　西湖畫舫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00542-4234-41AF-A71D-175A2D8E425E}" type="slidenum">
              <a:rPr lang="zh-TW" altLang="en-US" smtClean="0"/>
              <a:pPr>
                <a:defRPr/>
              </a:pPr>
              <a:t>36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2340323" y="1275606"/>
            <a:ext cx="4511675" cy="3390900"/>
            <a:chOff x="2340323" y="1275606"/>
            <a:chExt cx="4511675" cy="33909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0323" y="1275606"/>
              <a:ext cx="4511675" cy="3390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 descr="24px_red_book_reasonable_use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40323" y="4397598"/>
              <a:ext cx="2952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4038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4039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4040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4041" name="矩形 11"/>
          <p:cNvSpPr>
            <a:spLocks noChangeArrowheads="1"/>
          </p:cNvSpPr>
          <p:nvPr/>
        </p:nvSpPr>
        <p:spPr bwMode="auto">
          <a:xfrm>
            <a:off x="460377" y="395287"/>
            <a:ext cx="8326467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汪然明〈西湖紀遊〉</a:t>
            </a:r>
            <a:r>
              <a:rPr kumimoji="0"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大抵游觀者，朝則六橋看花，午餘理楫湖心亭，投壺蹴踘，對奕彈琴，象板銀箏笙歌盈耳。已而夕陽在山，酒闌人散，沿十錦瑭而歸，泊斷橋下，一絲一竹，響遏行雲</a:t>
            </a:r>
            <a:endParaRPr kumimoji="0"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不減虎疁佳話。或為長夜之遊，選妓徵歌，集於堤畔，一樹桃花一角燈，風來生動，如燭龍欲飛，照耀波光，又若明珠蚌剖。旦暮之間，其景不一，歷其境者，身心為之轉移矣。……緬然四十年來，景物繁華，依依眉睫，乃滄桑忽改，十罕一存，無限風光，湮沒於荒烟蔓草，每念故交零落，輾轉銷魂。</a:t>
            </a:r>
          </a:p>
          <a:p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37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70928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1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5062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5063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5064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5065" name="矩形 11"/>
          <p:cNvSpPr>
            <a:spLocks noChangeArrowheads="1"/>
          </p:cNvSpPr>
          <p:nvPr/>
        </p:nvSpPr>
        <p:spPr bwMode="auto">
          <a:xfrm>
            <a:off x="460375" y="395288"/>
            <a:ext cx="7856538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汪然明〈自嘲并示兒輩〉</a:t>
            </a:r>
            <a:endParaRPr kumimoji="0" lang="en-US" altLang="zh-TW" sz="36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一生未覺為貧愁，此日栖遲況白頭。故態不應隨改革，晚年猶尚說風流。青衫有淚聞歌濕，畫舫無權逐浪浮。堪歎優悠多恍惚，空教日月去如流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。自注：「余家不繫園，亂後重新，每為差役，不能自主。」</a:t>
            </a:r>
          </a:p>
          <a:p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38</a:t>
            </a:fld>
            <a:endParaRPr lang="zh-TW" altLang="en-US"/>
          </a:p>
        </p:txBody>
      </p:sp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85763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608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6087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6088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6089" name="矩形 11"/>
          <p:cNvSpPr>
            <a:spLocks noChangeArrowheads="1"/>
          </p:cNvSpPr>
          <p:nvPr/>
        </p:nvSpPr>
        <p:spPr bwMode="auto">
          <a:xfrm>
            <a:off x="468316" y="411956"/>
            <a:ext cx="8389965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錢謙益〈留題湖</a:t>
            </a:r>
            <a:r>
              <a:rPr kumimoji="0" lang="zh-TW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舫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kumimoji="0" lang="zh-TW" altLang="zh-TW" sz="3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舫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名不繫園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en-US" altLang="zh-TW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、園以舟為世所稀，舟名不繫了無依。諸天宮殿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隨身是，大地烟波瞥眼非。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淨掃波心邀月駕，平鋪水面展雲衣。主人欲悟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虛舟理，只在紅妝與翠微。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「舟名不繫」由主動的突破各種局限與執著，卻轉成了被動的捨離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‑‑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了無依」，更由個人的飄泊，發展為家國身世的飄零。汪氏湖舫在明亡前暫時營造了「諸天宮殿隨身是」的假象；然而最後都被一個最大的「不繫」給包覆起來－－「大地烟波瞥眼非」，天地崩解、滄桑改易，蒼生飄零其中，是被家國亂世遺棄的孤兒。</a:t>
            </a:r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39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3151" y="210830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639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一、世變中的生死抉擇</a:t>
            </a:r>
            <a:endParaRPr kumimoji="0" lang="en-US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明季士大夫面臨一連串的抉擇：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殉國或不殉國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反抗或不反抗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隱居或出仕新朝</a:t>
            </a:r>
          </a:p>
          <a:p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4</a:t>
            </a:fld>
            <a:endParaRPr lang="zh-TW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2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0903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0904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0905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0906" name="矩形 11"/>
          <p:cNvSpPr>
            <a:spLocks noChangeArrowheads="1"/>
          </p:cNvSpPr>
          <p:nvPr/>
        </p:nvSpPr>
        <p:spPr bwMode="auto">
          <a:xfrm>
            <a:off x="460377" y="395289"/>
            <a:ext cx="8255029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錢謙益〈留題湖</a:t>
            </a:r>
            <a:r>
              <a:rPr kumimoji="0" lang="zh-TW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舫</a:t>
            </a:r>
            <a:r>
              <a:rPr kumimoji="0"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kumimoji="0" lang="zh-TW" altLang="zh-TW" sz="3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舫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名不繫園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en-US" altLang="zh-TW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en-US" altLang="zh-TW" sz="1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、堤上湖邊檥櫂時，菱花鏡裏去遲遲。分將小艇迎桃葉，遍采新歌譜竹枝。</a:t>
            </a: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楊柳風流烟草在，杜鵑春恨夕陽知。憑闌莫漫多回首，水色山光自古悲</a:t>
            </a:r>
            <a:r>
              <a:rPr kumimoji="0"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楊雲友、王修微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草衣道人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0"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，林天素、王玉烟、柳如是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……</a:t>
            </a:r>
            <a:r>
              <a:rPr kumimoji="0"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她們化身在大地烟波、半天雲衣、堤岸楊柳、湖畔烟草之中，以自身的聚散榮枯，見證著一切美好終將消逝。錢謙益與柳如是的遇合，汪汝謙與王修微、楊雲友、王玉烟、張宛仙諸位才女的生死金湯，都是他們要窮盡一生，在生活實踐中細細體會的情緣。</a:t>
            </a:r>
          </a:p>
          <a:p>
            <a:r>
              <a:rPr kumimoji="0"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錢謙益在有關不繫園的最後一組吟詠裡，展示了不可自主性的「不繫」的龐大力量，也展示了心性修持的「不繫」的艱難，為汪氏湖舫作了轉折與總結性的評論。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40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2190" y="172330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711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7111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7112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7113" name="矩形 11"/>
          <p:cNvSpPr>
            <a:spLocks noChangeArrowheads="1"/>
          </p:cNvSpPr>
          <p:nvPr/>
        </p:nvSpPr>
        <p:spPr bwMode="auto">
          <a:xfrm>
            <a:off x="460377" y="395289"/>
            <a:ext cx="832646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錢謙益〈西湖雜感二十首〉</a:t>
            </a:r>
            <a:endParaRPr kumimoji="0"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庚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寅夏五，憩湖舫凡六日，得詩二十首。是月晦日，記於塘棲道中。</a:t>
            </a: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板蕩淒涼忍再聞，烟巒如赭水如焚。白沙堤下唐時草，鄂國墳邊宋代雲。樹上黃鸝今作友，枝頭杜宇昔為君。昆明刦後鐘聲在，依戀湖山報夕曛。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激灩西湖水一方，吳根越角兩茫茫。孤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山鶴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去花如雪，葛嶺鵑啼月似霜。油壁輕車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來北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里，梨園小部奏西廂。而今縱會空王法</a:t>
            </a:r>
            <a:r>
              <a:rPr kumimoji="0"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，知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是前塵也斷腸。</a:t>
            </a: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41</a:t>
            </a:fld>
            <a:endParaRPr lang="zh-TW" altLang="en-US"/>
          </a:p>
        </p:txBody>
      </p:sp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2775" y="467638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4385" y="320383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3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8134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8135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8136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8137" name="矩形 11"/>
          <p:cNvSpPr>
            <a:spLocks noChangeArrowheads="1"/>
          </p:cNvSpPr>
          <p:nvPr/>
        </p:nvSpPr>
        <p:spPr bwMode="auto">
          <a:xfrm>
            <a:off x="460375" y="395287"/>
            <a:ext cx="828833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6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錢謙益〈西湖雜感二十首〉</a:t>
            </a:r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</a:p>
          <a:p>
            <a:r>
              <a:rPr kumimoji="0" lang="en-US" altLang="zh-TW" sz="25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endParaRPr kumimoji="0" lang="zh-TW" altLang="zh-TW" sz="2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8138" name="矩形 7"/>
          <p:cNvSpPr>
            <a:spLocks noChangeArrowheads="1"/>
          </p:cNvSpPr>
          <p:nvPr/>
        </p:nvSpPr>
        <p:spPr bwMode="auto">
          <a:xfrm>
            <a:off x="519117" y="1387080"/>
            <a:ext cx="833916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西泠雲樹六橋東，月姊曾聞下碧空。楊柳長條人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綽約，桃花得氣句玲瓏。筆牀研匣芳華裹，翠袖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香車麗日中。今日一燈方丈室，散花長侍淨名翁。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堤走沙崩小刦移，桃花剺面柳攢眉。青山無復呼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猿洞，綠水都為飲馬池。鸚鵡改言從靺鞨，獼猴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換舞學高麗。祇應鷲嶺峯頭石，卻悔飛來竺國時。</a:t>
            </a:r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42</a:t>
            </a:fld>
            <a:endParaRPr lang="zh-TW" altLang="en-US"/>
          </a:p>
        </p:txBody>
      </p:sp>
      <p:pic>
        <p:nvPicPr>
          <p:cNvPr id="1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09057" y="410211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4188" y="242773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8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399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400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401" name="矩形 8"/>
          <p:cNvSpPr>
            <a:spLocks noChangeArrowheads="1"/>
          </p:cNvSpPr>
          <p:nvPr/>
        </p:nvSpPr>
        <p:spPr bwMode="auto">
          <a:xfrm>
            <a:off x="433391" y="400051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endParaRPr kumimoji="0" lang="zh-TW" altLang="zh-TW" sz="28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402" name="矩形 11"/>
          <p:cNvSpPr>
            <a:spLocks noChangeArrowheads="1"/>
          </p:cNvSpPr>
          <p:nvPr/>
        </p:nvSpPr>
        <p:spPr bwMode="auto">
          <a:xfrm>
            <a:off x="460375" y="395288"/>
            <a:ext cx="7856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2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0" y="195486"/>
            <a:ext cx="91344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文學的意義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684213" y="1006079"/>
            <a:ext cx="795975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柯慶明先生：除非我們能夠超越生命在這種時空的當下性的限制，能夠透過記憶與預想的心靈活動不斷的重新觀照自己、重新覺察自己的內在本性，否則我們就無法洞徹我們生命本性之中的這種內在的連貫性，並且因而保持我們對於自己生命的主宰與掌握。文學所提供的，從某方面說，正是這樣的一種「記憶」與「預想」的形式；一種不斷讓我們重新覺察自己內在的、通往自我觀照的途徑</a:t>
            </a:r>
            <a:r>
              <a:rPr kumimoji="0"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43</a:t>
            </a:fld>
            <a:endParaRPr lang="zh-TW" altLang="en-US"/>
          </a:p>
        </p:txBody>
      </p:sp>
      <p:pic>
        <p:nvPicPr>
          <p:cNvPr id="15" name="Picture 2" descr="24px_red_book_reasonable_use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3768" y="4575625"/>
            <a:ext cx="2952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44</a:t>
            </a:fld>
            <a:endParaRPr lang="zh-TW" altLang="en-US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57200" y="-12700"/>
            <a:ext cx="8229600" cy="855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83879"/>
              </p:ext>
            </p:extLst>
          </p:nvPr>
        </p:nvGraphicFramePr>
        <p:xfrm>
          <a:off x="484188" y="842963"/>
          <a:ext cx="8137525" cy="427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1-50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文徵明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石湖清勝圖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b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數位化的藝術廊道 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數位典藏國家型科技計畫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http://museum02.digitalarchives.tw/ndap/2005/ChineseArt/upload/art/1429/20070407142217.jpg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，瀏覽日期 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2013.07.04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依據著作權法第 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無事袖手談心性</a:t>
                      </a:r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，</a:t>
                      </a:r>
                      <a:endParaRPr kumimoji="0" lang="en-US" altLang="zh-TW" sz="1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臨危</a:t>
                      </a:r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一死報君王。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顏元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存學編序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有些人從自我犧牲的殉難行為，成就個人的英雄事蹟，從而自得其樂。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狄百瑞《中國的自由傳統》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貴州人民出版社，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2009)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 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83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依據著作權法第 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吾儒之學直從</a:t>
                      </a:r>
                      <a:r>
                        <a:rPr kumimoji="0" lang="zh-TW" altLang="zh-TW" sz="1000" b="0" dirty="0" smtClean="0">
                          <a:latin typeface="標楷體" pitchFamily="65" charset="-120"/>
                          <a:ea typeface="標楷體" pitchFamily="65" charset="-120"/>
                        </a:rPr>
                        <a:t>天地萬物一體處</a:t>
                      </a:r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看出大身子。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endParaRPr kumimoji="0" lang="zh-TW" altLang="zh-TW" sz="1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kumimoji="0"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方是窮理盡性至命之學。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劉宗周〈生死說〉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祁世培問：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</a:p>
                    <a:p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不見</a:t>
                      </a:r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有生死在。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會錄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1187624" y="1356894"/>
            <a:ext cx="2386682" cy="3470707"/>
            <a:chOff x="1187624" y="1356894"/>
            <a:chExt cx="2386682" cy="3470707"/>
          </a:xfrm>
        </p:grpSpPr>
        <p:grpSp>
          <p:nvGrpSpPr>
            <p:cNvPr id="12" name="群組 11"/>
            <p:cNvGrpSpPr/>
            <p:nvPr/>
          </p:nvGrpSpPr>
          <p:grpSpPr>
            <a:xfrm>
              <a:off x="1187624" y="1356894"/>
              <a:ext cx="2386682" cy="3470707"/>
              <a:chOff x="1187624" y="1356894"/>
              <a:chExt cx="2386682" cy="3470707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7624" y="1356894"/>
                <a:ext cx="1439863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7" name="群組 6"/>
              <p:cNvGrpSpPr/>
              <p:nvPr/>
            </p:nvGrpSpPr>
            <p:grpSpPr>
              <a:xfrm>
                <a:off x="3272034" y="2283718"/>
                <a:ext cx="302272" cy="2543883"/>
                <a:chOff x="3272034" y="2283718"/>
                <a:chExt cx="302272" cy="2543883"/>
              </a:xfrm>
            </p:grpSpPr>
            <p:pic>
              <p:nvPicPr>
                <p:cNvPr id="8" name="Picture 48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272034" y="2283718"/>
                  <a:ext cx="298450" cy="2555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" name="Picture 48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275856" y="3816362"/>
                  <a:ext cx="298450" cy="2555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48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275856" y="4572014"/>
                  <a:ext cx="298450" cy="2555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2" descr="24px_red_book_reasonable_use.png">
                  <a:hlinkClick r:id="rId6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3275856" y="3108421"/>
                  <a:ext cx="295275" cy="2571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13" name="Picture 2" descr="24px_red_book_reasonable_use.pn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262411" y="1491630"/>
              <a:ext cx="2952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120827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45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32140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憶先生往歲嘗遺余書曰：</a:t>
                      </a:r>
                    </a:p>
                    <a:p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當以此為正。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</a:t>
                      </a:r>
                      <a:r>
                        <a:rPr lang="zh-TW" altLang="zh-TW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書高景逸先生帖後</a:t>
                      </a:r>
                      <a:r>
                        <a:rPr lang="zh-TW" altLang="zh-TW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lang="zh-TW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北都之變，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又何怨。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劉宗周〈答秦嗣瞻〉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絕食兩旬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以性命見證了道之尊嚴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楊儒賓，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死生與義理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—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劉宗周與高攀龍的承諾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，鍾彩鈞主編，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劉蕺山學術思想論集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，臺北：中研院文哲所，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1998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年，頁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555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依據著作權法第 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時事至此，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汝其善承吾志。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祁彪佳〈遺言〉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一劍横磨近十霜，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試把興亡細較量。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張煌言〈書懷〉</a:t>
                      </a:r>
                      <a:endParaRPr lang="zh-TW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4" name="群組 3"/>
          <p:cNvGrpSpPr/>
          <p:nvPr/>
        </p:nvGrpSpPr>
        <p:grpSpPr>
          <a:xfrm>
            <a:off x="3274268" y="1093107"/>
            <a:ext cx="303213" cy="3318406"/>
            <a:chOff x="3274268" y="1093107"/>
            <a:chExt cx="303213" cy="3318406"/>
          </a:xfrm>
        </p:grpSpPr>
        <p:grpSp>
          <p:nvGrpSpPr>
            <p:cNvPr id="10" name="群組 9"/>
            <p:cNvGrpSpPr/>
            <p:nvPr/>
          </p:nvGrpSpPr>
          <p:grpSpPr>
            <a:xfrm>
              <a:off x="3274268" y="1093107"/>
              <a:ext cx="300038" cy="2595199"/>
              <a:chOff x="3274268" y="1093107"/>
              <a:chExt cx="300038" cy="2595199"/>
            </a:xfrm>
          </p:grpSpPr>
          <p:pic>
            <p:nvPicPr>
              <p:cNvPr id="5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5856" y="1093107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1851670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5856" y="3432719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2" descr="24px_red_book_reasonable_use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274268" y="2599383"/>
                <a:ext cx="295275" cy="257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9031" y="4155926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461961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46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366410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棄繻猶及到燕關，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慚無媧石補江山！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</a:t>
                      </a:r>
                      <a:r>
                        <a:rPr kumimoji="0" lang="zh-CN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追往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〉八首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六朝遺蹟雨花臺，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當年應有管蕭才。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</a:t>
                      </a:r>
                      <a:r>
                        <a:rPr kumimoji="0" lang="zh-CN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追往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〉八首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其二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長驅胡騎幾曾經，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只留風雨響青萍。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</a:t>
                      </a:r>
                      <a:r>
                        <a:rPr kumimoji="0" lang="zh-CN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追往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〉八首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樓船十萬石頭城，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前茅獨讓棄繻生。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張煌言〈師次觀音門〉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元戎小隊壓江關，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懸軍端欲慰民艱。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張煌言〈師次蕪湖，時余所遣前軍已受降〉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3274268" y="1131590"/>
            <a:ext cx="301625" cy="3312368"/>
            <a:chOff x="3274268" y="1131590"/>
            <a:chExt cx="301625" cy="3312368"/>
          </a:xfrm>
        </p:grpSpPr>
        <p:grpSp>
          <p:nvGrpSpPr>
            <p:cNvPr id="10" name="群組 9"/>
            <p:cNvGrpSpPr/>
            <p:nvPr/>
          </p:nvGrpSpPr>
          <p:grpSpPr>
            <a:xfrm>
              <a:off x="3274268" y="1851670"/>
              <a:ext cx="300038" cy="2592288"/>
              <a:chOff x="3274268" y="1851670"/>
              <a:chExt cx="300038" cy="2592288"/>
            </a:xfrm>
          </p:grpSpPr>
          <p:pic>
            <p:nvPicPr>
              <p:cNvPr id="6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1851670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5856" y="3432719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5856" y="4188371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2643758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7443" y="113159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2953452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47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500754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天驕取次奉冠裳，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龍蟠虎踞待重光。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張煌言〈師入太平府〉</a:t>
                      </a:r>
                      <a:endParaRPr lang="zh-TW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鐵幢纔解又芒鞵，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相看不似舊形骸。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〈間行雜感二首〉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一椎可奈誤秦車，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任呼牛馬亦何如！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〈間行雜感二首〉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其二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落魄鬚眉在，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一一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問重圍。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〈生還四首〉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痛定悲疇昔，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野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哭不堪聞！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〈生還四首〉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其二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3274268" y="1093107"/>
            <a:ext cx="300038" cy="3350851"/>
            <a:chOff x="3274268" y="1093107"/>
            <a:chExt cx="300038" cy="3350851"/>
          </a:xfrm>
        </p:grpSpPr>
        <p:pic>
          <p:nvPicPr>
            <p:cNvPr id="4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93107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4268" y="185167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32719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18837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4268" y="264375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697342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48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79680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義幟縱橫二十年，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敢望千秋青史傳！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〈將入武陵二首〉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國亡家破欲何之？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怒濤豈必屬鴟夷！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〈將入武陵二首〉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其二</a:t>
                      </a:r>
                      <a:endParaRPr kumimoji="0" lang="zh-TW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我年適五九，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成仁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萬事畢。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張煌言</a:t>
                      </a: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〈絕命詩〉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23-24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蜀人張岱，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墓碑題曰﹕「嗚呼有明著述鳴儒陶菴張長公之壙」。</a:t>
                      </a:r>
                      <a:endParaRPr kumimoji="0" lang="zh-TW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張岱〈自為墓誌銘〉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25-27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陶庵國破家亡，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劫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火猛烈，猶燒之不失也。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張岱〈陶庵夢憶自序〉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4" name="群組 3"/>
          <p:cNvGrpSpPr/>
          <p:nvPr/>
        </p:nvGrpSpPr>
        <p:grpSpPr>
          <a:xfrm>
            <a:off x="3274268" y="1093107"/>
            <a:ext cx="300038" cy="3350851"/>
            <a:chOff x="3274268" y="1093107"/>
            <a:chExt cx="300038" cy="3350851"/>
          </a:xfrm>
        </p:grpSpPr>
        <p:pic>
          <p:nvPicPr>
            <p:cNvPr id="5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93107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4268" y="185167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32719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18837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4268" y="264375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1721067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49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89209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28-29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余生不辰，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留之後世，以作西湖之影。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張岱〈西湖夢尋序〉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30-31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西湖七月半，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亦不作意看月者，看之。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張岱〈西湖七月半〉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崇禎五年十二月，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更有癡似相公者。」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張岱〈湖心亭小記〉</a:t>
                      </a:r>
                      <a:endParaRPr kumimoji="0" lang="zh-TW" altLang="en-US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自有西湖卽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有畫舫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endParaRPr kumimoji="0" lang="zh-TW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繫此游龍飛鷁耶？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汪然明〈不繫園記〉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程嘉燧（年代不詳）。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[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明程嘉燧山水　冊　西湖畫舫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]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數位典藏與數位學習聯合目錄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http://catalog.digitalarchives.tw/item/00/10/90/da.html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2013/07/04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著作權法第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1319610" y="1093107"/>
            <a:ext cx="2254696" cy="3538275"/>
            <a:chOff x="1319610" y="1093107"/>
            <a:chExt cx="2254696" cy="3538275"/>
          </a:xfrm>
        </p:grpSpPr>
        <p:grpSp>
          <p:nvGrpSpPr>
            <p:cNvPr id="4" name="群組 3"/>
            <p:cNvGrpSpPr/>
            <p:nvPr/>
          </p:nvGrpSpPr>
          <p:grpSpPr>
            <a:xfrm>
              <a:off x="3274268" y="1093107"/>
              <a:ext cx="300038" cy="2595199"/>
              <a:chOff x="3274268" y="1093107"/>
              <a:chExt cx="300038" cy="2595199"/>
            </a:xfrm>
          </p:grpSpPr>
          <p:pic>
            <p:nvPicPr>
              <p:cNvPr id="5" name="Picture 48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75856" y="1093107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48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74268" y="1851670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75856" y="3432719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48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74268" y="2643758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Picture 2" descr="24px_red_book_reasonable_use.pn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262410" y="4155926"/>
              <a:ext cx="2952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9610" y="3937644"/>
              <a:ext cx="1227137" cy="693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83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14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15" name="矩形 6"/>
          <p:cNvSpPr>
            <a:spLocks noChangeArrowheads="1"/>
          </p:cNvSpPr>
          <p:nvPr/>
        </p:nvSpPr>
        <p:spPr bwMode="auto">
          <a:xfrm>
            <a:off x="433391" y="395288"/>
            <a:ext cx="821057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乾隆敇修《欽定勝朝殉節諸臣錄》記載明末殉國者</a:t>
            </a:r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3883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人，同殉之父母、妻妾、子女、孫輩及親屬無法統計。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清初顏元：「無事袖手談心性，臨危一死報君王。」</a:t>
            </a:r>
            <a:endParaRPr kumimoji="0"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狄百瑞《中國的自由傳統》：有些人從自我犧牲的殉難行為，成就個人的英雄事蹟，從而自得其樂</a:t>
            </a:r>
            <a:r>
              <a:rPr kumimoji="0" lang="zh-TW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0"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1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71462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24px_red_book_reasonable_use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04448" y="4011910"/>
            <a:ext cx="2952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0" y="4767264"/>
            <a:ext cx="9144000" cy="273844"/>
          </a:xfrm>
        </p:spPr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5</a:t>
            </a:fld>
            <a:endParaRPr lang="zh-TW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9A9A2-25C8-484C-94A8-D09A35B48734}" type="slidenum">
              <a:rPr lang="zh-TW" altLang="en-US" smtClean="0"/>
              <a:pPr>
                <a:defRPr/>
              </a:pPr>
              <a:t>50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32918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大抵游觀者，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輾轉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銷魂。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汪然明〈西湖紀遊〉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一生未覺為貧愁，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不能自主。」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汪然明〈自嘲并示兒輩〉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39-40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園以舟為世所稀，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水色山光自古悲。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錢謙益〈留題湖舫--舫名不繫園〉</a:t>
                      </a:r>
                      <a:endParaRPr kumimoji="0" lang="en-US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41-42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庚寅夏五，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卻</a:t>
                      </a:r>
                      <a:r>
                        <a:rPr kumimoji="0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悔飛來竺國時。</a:t>
                      </a:r>
                      <a:endParaRPr kumimoji="0" lang="zh-TW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錢謙益〈西湖雜感二十首〉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43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除非我們能夠超越生命在這種時空的當下性的限制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，通往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自我觀照的途徑。</a:t>
                      </a:r>
                      <a:endParaRPr kumimoji="0" lang="zh-TW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柯慶明：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文學美綜論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臺北：長安出版社，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1983 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 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 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66-67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依據著作權法第 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3239442" y="1093107"/>
            <a:ext cx="334864" cy="3322871"/>
            <a:chOff x="3239442" y="1093107"/>
            <a:chExt cx="334864" cy="3322871"/>
          </a:xfrm>
        </p:grpSpPr>
        <p:grpSp>
          <p:nvGrpSpPr>
            <p:cNvPr id="9" name="群組 8"/>
            <p:cNvGrpSpPr/>
            <p:nvPr/>
          </p:nvGrpSpPr>
          <p:grpSpPr>
            <a:xfrm>
              <a:off x="3274268" y="1093107"/>
              <a:ext cx="300038" cy="2526318"/>
              <a:chOff x="3274268" y="1093107"/>
              <a:chExt cx="300038" cy="2526318"/>
            </a:xfrm>
          </p:grpSpPr>
          <p:pic>
            <p:nvPicPr>
              <p:cNvPr id="10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5856" y="1093107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1851670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3363838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74268" y="2643758"/>
                <a:ext cx="298450" cy="2555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5" name="Picture 2" descr="24px_red_book_reasonable_us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39442" y="4158803"/>
              <a:ext cx="2952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7728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438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439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440" name="Rectangle 2"/>
          <p:cNvSpPr>
            <a:spLocks noChangeArrowheads="1"/>
          </p:cNvSpPr>
          <p:nvPr/>
        </p:nvSpPr>
        <p:spPr bwMode="auto">
          <a:xfrm>
            <a:off x="323850" y="540545"/>
            <a:ext cx="853443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04800"/>
            <a:r>
              <a:rPr lang="zh-TW" altLang="en-US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，字起東，浙江山陰人。生  於明神宗萬曆六年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(1578)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，卒於清順治二年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(1645)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年六十八。號念臺，學者又稱念臺先生。家居蕺山，亦講學於此，又稱蕺山先生、山陰先生等。晚更號克念子，有勵學之意。宗週一生致力於講學和著述，在家鄉辦蕺山書院，主持證人會，思想受王陽明影響較深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，作批判性繼承，提出「誠敬」、「慎獨」為宗之</a:t>
            </a:r>
            <a:endParaRPr lang="en-US" altLang="zh-TW" sz="25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/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理學體系。從學者二百餘人，培養出許多著名學者與氣節</a:t>
            </a:r>
            <a:endParaRPr lang="en-US" altLang="zh-TW" sz="25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/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之士，包括黃宗羲、陳確、張履祥、祁彪佳等。主要著作</a:t>
            </a:r>
            <a:endParaRPr lang="en-US" altLang="zh-TW" sz="25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/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證人要旨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證學雜解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讀書記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等，匯編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劉子全書</a:t>
            </a:r>
            <a:r>
              <a:rPr lang="en-US" altLang="zh-TW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》40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卷。</a:t>
            </a:r>
          </a:p>
          <a:p>
            <a:pPr indent="304800"/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462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463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464" name="矩形 7"/>
          <p:cNvSpPr>
            <a:spLocks noChangeArrowheads="1"/>
          </p:cNvSpPr>
          <p:nvPr/>
        </p:nvSpPr>
        <p:spPr bwMode="auto">
          <a:xfrm>
            <a:off x="296865" y="263128"/>
            <a:ext cx="8561417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7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劉宗周〈生死說〉</a:t>
            </a:r>
            <a:endParaRPr kumimoji="0" lang="en-US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吾儒之學直從</a:t>
            </a:r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天地萬物一體處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看出大身子。天地萬物之始，即吾之始</a:t>
            </a:r>
            <a:r>
              <a:rPr kumimoji="0" lang="zh-TW" altLang="zh-TW" sz="32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天地萬物之終</a:t>
            </a:r>
            <a:r>
              <a:rPr kumimoji="0" lang="zh-TW" altLang="zh-TW" sz="32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即吾之終</a:t>
            </a:r>
            <a:r>
              <a:rPr kumimoji="0" lang="zh-TW" altLang="zh-TW" sz="3200" dirty="0">
                <a:latin typeface="Times New Roman" pitchFamily="18" charset="0"/>
                <a:cs typeface="Times New Roman" pitchFamily="18" charset="0"/>
              </a:rPr>
              <a:t>。</a:t>
            </a:r>
            <a:r>
              <a:rPr kumimoji="0" lang="zh-TW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終終始始，無有窮盡，只此是生死之說，原來生死只是尋常事。程伯子曰：人將此身放在天地間大小一例看，是甚快活。予謂生死之說，正當放在天地間大小一例看也。於此有知，方是窮理盡性至命之學。</a:t>
            </a:r>
          </a:p>
          <a:p>
            <a:r>
              <a:rPr kumimoji="0" lang="en-US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kumimoji="0" lang="zh-TW" altLang="zh-TW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57201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86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87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23853" y="234556"/>
            <a:ext cx="8534429" cy="44781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indent="304800">
              <a:defRPr/>
            </a:pPr>
            <a:r>
              <a:rPr 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</a:t>
            </a:r>
            <a:r>
              <a:rPr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會錄</a:t>
            </a:r>
            <a:r>
              <a:rPr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en-US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>
              <a:defRPr/>
            </a:pPr>
            <a:r>
              <a:rPr lang="en-US" altLang="zh-TW" sz="37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sz="24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祁世培問：人於生死關頭不破，恐於義利尚有未浄處。曰：若從生死破生死，如何破得。只就義利辨得清，認得真，有何生死可言。義當生自生，義當死自死，眼前止見一義，不見有生死在。</a:t>
            </a:r>
            <a:endParaRPr lang="en-US" altLang="zh-TW" sz="24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>
              <a:defRPr/>
            </a:pPr>
            <a:endParaRPr 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>
              <a:defRPr/>
            </a:pPr>
            <a:r>
              <a:rPr lang="zh-TW" altLang="en-US" sz="32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sz="32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</a:t>
            </a:r>
            <a:r>
              <a:rPr lang="zh-TW" altLang="zh-TW" sz="32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sz="32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書高景逸先生帖後</a:t>
            </a:r>
            <a:r>
              <a:rPr lang="zh-TW" altLang="zh-TW" sz="32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>
              <a:defRPr/>
            </a:pPr>
            <a:r>
              <a:rPr lang="en-US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24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憶先生往歲嘗遺余書曰：「吾輩有一毫逃死之心固害道，有一毫求死之心亦害道。」此金針見血語也。求先生於死生之際者，當以此為正。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17808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37195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142877" y="1119188"/>
            <a:ext cx="92868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kumimoji="0" lang="zh-TW" altLang="zh-TW" sz="36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3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矩形 4"/>
          <p:cNvSpPr>
            <a:spLocks noChangeArrowheads="1"/>
          </p:cNvSpPr>
          <p:nvPr/>
        </p:nvSpPr>
        <p:spPr bwMode="auto">
          <a:xfrm>
            <a:off x="611188" y="2616995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510" name="矩形 5"/>
          <p:cNvSpPr>
            <a:spLocks noChangeArrowheads="1"/>
          </p:cNvSpPr>
          <p:nvPr/>
        </p:nvSpPr>
        <p:spPr bwMode="auto">
          <a:xfrm>
            <a:off x="433390" y="395289"/>
            <a:ext cx="870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511" name="矩形 6"/>
          <p:cNvSpPr>
            <a:spLocks noChangeArrowheads="1"/>
          </p:cNvSpPr>
          <p:nvPr/>
        </p:nvSpPr>
        <p:spPr bwMode="auto">
          <a:xfrm>
            <a:off x="433391" y="395289"/>
            <a:ext cx="8459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512" name="矩形 7"/>
          <p:cNvSpPr>
            <a:spLocks noChangeArrowheads="1"/>
          </p:cNvSpPr>
          <p:nvPr/>
        </p:nvSpPr>
        <p:spPr bwMode="auto">
          <a:xfrm>
            <a:off x="352425" y="376238"/>
            <a:ext cx="79644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劉宗周〈答秦嗣瞻〉</a:t>
            </a:r>
            <a:endParaRPr kumimoji="0" lang="zh-TW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3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北都之變，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可以死，可以無死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，以身在削籍也。南都自棄社稷而逃，僕在懸車，尚曰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可以死，可以無死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，有俟也。今普天無君臣之義矣，而吾越又然。區區老臣，尚何之乎。…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君臣之義本以情決，舍情而言義，非義也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。朱子譏莊生之言不見道，以此父子之親固不可解於心，</a:t>
            </a:r>
            <a:r>
              <a:rPr kumimoji="0"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君臣之義亦不可解於心</a:t>
            </a:r>
            <a:r>
              <a:rPr kumimoji="0"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。故曰：求仁而得仁，又何怨。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en-US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EE6E-7CCC-4091-91E1-381191735E14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pic>
        <p:nvPicPr>
          <p:cNvPr id="12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946183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6057</Words>
  <Application>Microsoft Office PowerPoint</Application>
  <PresentationFormat>如螢幕大小 (16:9)</PresentationFormat>
  <Paragraphs>465</Paragraphs>
  <Slides>50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50</vt:i4>
      </vt:variant>
    </vt:vector>
  </HeadingPairs>
  <TitlesOfParts>
    <vt:vector size="5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明程嘉燧   山水冊　西湖畫舫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古典抒情文學--第15週 </dc:title>
  <dc:creator>user</dc:creator>
  <cp:lastModifiedBy>User</cp:lastModifiedBy>
  <cp:revision>103</cp:revision>
  <cp:lastPrinted>2013-07-04T04:19:48Z</cp:lastPrinted>
  <dcterms:created xsi:type="dcterms:W3CDTF">2013-05-24T15:29:12Z</dcterms:created>
  <dcterms:modified xsi:type="dcterms:W3CDTF">2013-07-24T04:07:40Z</dcterms:modified>
</cp:coreProperties>
</file>