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41"/>
  </p:notesMasterIdLst>
  <p:sldIdLst>
    <p:sldId id="317" r:id="rId2"/>
    <p:sldId id="269" r:id="rId3"/>
    <p:sldId id="294" r:id="rId4"/>
    <p:sldId id="273" r:id="rId5"/>
    <p:sldId id="318" r:id="rId6"/>
    <p:sldId id="293" r:id="rId7"/>
    <p:sldId id="275" r:id="rId8"/>
    <p:sldId id="295" r:id="rId9"/>
    <p:sldId id="276" r:id="rId10"/>
    <p:sldId id="296" r:id="rId11"/>
    <p:sldId id="277" r:id="rId12"/>
    <p:sldId id="297" r:id="rId13"/>
    <p:sldId id="319" r:id="rId14"/>
    <p:sldId id="298" r:id="rId15"/>
    <p:sldId id="279" r:id="rId16"/>
    <p:sldId id="299" r:id="rId17"/>
    <p:sldId id="280" r:id="rId18"/>
    <p:sldId id="281" r:id="rId19"/>
    <p:sldId id="300" r:id="rId20"/>
    <p:sldId id="282" r:id="rId21"/>
    <p:sldId id="284" r:id="rId22"/>
    <p:sldId id="283" r:id="rId23"/>
    <p:sldId id="301" r:id="rId24"/>
    <p:sldId id="285" r:id="rId25"/>
    <p:sldId id="302" r:id="rId26"/>
    <p:sldId id="286" r:id="rId27"/>
    <p:sldId id="303" r:id="rId28"/>
    <p:sldId id="287" r:id="rId29"/>
    <p:sldId id="304" r:id="rId30"/>
    <p:sldId id="305" r:id="rId31"/>
    <p:sldId id="289" r:id="rId32"/>
    <p:sldId id="290" r:id="rId33"/>
    <p:sldId id="291" r:id="rId34"/>
    <p:sldId id="320" r:id="rId35"/>
    <p:sldId id="321" r:id="rId36"/>
    <p:sldId id="322" r:id="rId37"/>
    <p:sldId id="323" r:id="rId38"/>
    <p:sldId id="324" r:id="rId39"/>
    <p:sldId id="325" r:id="rId40"/>
  </p:sldIdLst>
  <p:sldSz cx="9144000" cy="5143500" type="screen16x9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99" autoAdjust="0"/>
    <p:restoredTop sz="91872" autoAdjust="0"/>
  </p:normalViewPr>
  <p:slideViewPr>
    <p:cSldViewPr>
      <p:cViewPr>
        <p:scale>
          <a:sx n="150" d="100"/>
          <a:sy n="150" d="100"/>
        </p:scale>
        <p:origin x="-1374" y="-1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A7602-A77C-4639-9C4D-063D2D097983}" type="datetimeFigureOut">
              <a:rPr lang="zh-TW" altLang="en-US" smtClean="0"/>
              <a:pPr/>
              <a:t>2013/7/24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525B2-6A8B-4163-BE7B-83C7A027DC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5044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6B4E1-8452-476C-B5A5-6209E1D5D6E3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82FD-901C-4441-A5E4-E01F9D33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718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6B4E1-8452-476C-B5A5-6209E1D5D6E3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82FD-901C-4441-A5E4-E01F9D33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335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6B4E1-8452-476C-B5A5-6209E1D5D6E3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D82FD-901C-4441-A5E4-E01F9D3348E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512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6B4E1-8452-476C-B5A5-6209E1D5D6E3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0" y="4767263"/>
            <a:ext cx="91440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F90D82FD-901C-4441-A5E4-E01F9D3348E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027" name="Picture 3" descr="D:\C. 說明文件\創用CC圖示\logo黑字透明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659982"/>
            <a:ext cx="1619672" cy="47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1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nc-sa/3.0/tw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1416174"/>
            <a:ext cx="9144000" cy="1371600"/>
          </a:xfrm>
          <a:prstGeom prst="rect">
            <a:avLst/>
          </a:prstGeom>
          <a:ex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kumimoji="0"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第十三講：</a:t>
            </a:r>
            <a:r>
              <a:rPr lang="zh-TW" altLang="en-US" sz="4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性靈與</a:t>
            </a:r>
            <a:r>
              <a:rPr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生活 ─</a:t>
            </a:r>
            <a:endParaRPr lang="en-US" altLang="zh-TW" sz="4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晚</a:t>
            </a:r>
            <a:r>
              <a:rPr lang="zh-TW" altLang="en-US" sz="4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明文人的生活</a:t>
            </a:r>
            <a:r>
              <a:rPr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美學</a:t>
            </a:r>
            <a:endParaRPr lang="zh-TW" altLang="en-US" sz="4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5" name="群組 26"/>
          <p:cNvGrpSpPr>
            <a:grpSpLocks/>
          </p:cNvGrpSpPr>
          <p:nvPr/>
        </p:nvGrpSpPr>
        <p:grpSpPr bwMode="auto">
          <a:xfrm>
            <a:off x="1979613" y="3489325"/>
            <a:ext cx="5111750" cy="522288"/>
            <a:chOff x="2143125" y="5119689"/>
            <a:chExt cx="5013326" cy="673692"/>
          </a:xfrm>
        </p:grpSpPr>
        <p:sp>
          <p:nvSpPr>
            <p:cNvPr id="6" name="矩形 18"/>
            <p:cNvSpPr>
              <a:spLocks noChangeArrowheads="1"/>
            </p:cNvSpPr>
            <p:nvPr/>
          </p:nvSpPr>
          <p:spPr bwMode="auto">
            <a:xfrm>
              <a:off x="3143250" y="5119689"/>
              <a:ext cx="4013201" cy="673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kumimoji="0" lang="en-US" altLang="zh-TW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創用</a:t>
              </a:r>
              <a:r>
                <a:rPr kumimoji="0" lang="en-US" altLang="zh-TW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CC</a:t>
              </a:r>
              <a:r>
                <a:rPr kumimoji="0" lang="zh-TW" altLang="en-US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「姓名標示－非商業性－相同方式分享」臺灣</a:t>
              </a:r>
              <a:r>
                <a:rPr kumimoji="0" lang="en-US" altLang="zh-TW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3.0</a:t>
              </a:r>
              <a:r>
                <a:rPr kumimoji="0" lang="zh-TW" altLang="en-US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版</a:t>
              </a:r>
              <a:r>
                <a:rPr kumimoji="0" lang="zh-TW" altLang="en-US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7" name="Picture 15" descr="cc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3125" y="5214938"/>
              <a:ext cx="1004888" cy="446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文字方塊 7"/>
          <p:cNvSpPr txBox="1"/>
          <p:nvPr/>
        </p:nvSpPr>
        <p:spPr>
          <a:xfrm>
            <a:off x="0" y="411163"/>
            <a:ext cx="91440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古典抒情文學</a:t>
            </a:r>
          </a:p>
        </p:txBody>
      </p:sp>
      <p:sp>
        <p:nvSpPr>
          <p:cNvPr id="9" name="文字方塊 4"/>
          <p:cNvSpPr txBox="1">
            <a:spLocks noChangeArrowheads="1"/>
          </p:cNvSpPr>
          <p:nvPr/>
        </p:nvSpPr>
        <p:spPr bwMode="auto">
          <a:xfrm>
            <a:off x="0" y="2738438"/>
            <a:ext cx="9144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國立臺灣大學 中國文學系 曹淑娟</a:t>
            </a:r>
            <a:r>
              <a:rPr lang="zh-TW" altLang="en-US" sz="3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教授</a:t>
            </a:r>
          </a:p>
        </p:txBody>
      </p:sp>
      <p:sp>
        <p:nvSpPr>
          <p:cNvPr id="10" name="文字方塊 2"/>
          <p:cNvSpPr txBox="1">
            <a:spLocks noChangeArrowheads="1"/>
          </p:cNvSpPr>
          <p:nvPr/>
        </p:nvSpPr>
        <p:spPr bwMode="auto">
          <a:xfrm>
            <a:off x="0" y="11113"/>
            <a:ext cx="11156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明代文學</a:t>
            </a:r>
          </a:p>
        </p:txBody>
      </p:sp>
      <p:sp>
        <p:nvSpPr>
          <p:cNvPr id="11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9144000" cy="274637"/>
          </a:xfrm>
        </p:spPr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>
                <a:ea typeface="標楷體" pitchFamily="65" charset="-120"/>
              </a:rPr>
              <a:pPr>
                <a:defRPr/>
              </a:pPr>
              <a:t>1</a:t>
            </a:fld>
            <a:endParaRPr lang="zh-TW" altLang="en-US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012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142844" y="928676"/>
            <a:ext cx="87518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 eaLnBrk="0" hangingPunct="0"/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虚空不拒諸相，至人豈畏萬緣，是非塲裡出入逍遙，順逆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境中縱橫自在。竹密何妨水過，山高不碍雲飛。屠隆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娑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羅館清言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</a:p>
          <a:p>
            <a:pPr indent="127000" eaLnBrk="0" hangingPunct="0"/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12.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心地上無風濤，隨在皆靑山綠樹；性天中有化育，觸處見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魚躍鳶飛。洪自誠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菜根譚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</a:p>
          <a:p>
            <a:pPr indent="127000" eaLnBrk="0" hangingPunct="0"/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13.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水流而境無聲，得處喧見寂之趣；山高而雲不礙，悟出有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入無之機。洪自誠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菜根譚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</a:p>
          <a:p>
            <a:pPr indent="127000" eaLnBrk="0" hangingPunct="0"/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14.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水到渠成，瓜熟蒂落，此八字受用一生。陳繼儒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安得長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者言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</a:p>
        </p:txBody>
      </p:sp>
      <p:sp>
        <p:nvSpPr>
          <p:cNvPr id="22533" name="矩形 7"/>
          <p:cNvSpPr>
            <a:spLocks noChangeArrowheads="1"/>
          </p:cNvSpPr>
          <p:nvPr/>
        </p:nvSpPr>
        <p:spPr bwMode="auto">
          <a:xfrm>
            <a:off x="0" y="214312"/>
            <a:ext cx="6712094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3556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二、追尋主體自由的清言小品</a:t>
            </a:r>
            <a:endParaRPr lang="en-US" altLang="zh-TW" sz="37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0AF1F-81D5-43C6-8BBA-CC8ED014959C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  <p:pic>
        <p:nvPicPr>
          <p:cNvPr id="5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63564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6592" y="2565915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6592" y="3485901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443958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7" name="Rectangle 1"/>
          <p:cNvSpPr>
            <a:spLocks noChangeArrowheads="1"/>
          </p:cNvSpPr>
          <p:nvPr/>
        </p:nvSpPr>
        <p:spPr bwMode="auto">
          <a:xfrm>
            <a:off x="0" y="1142990"/>
            <a:ext cx="864235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陸紹珩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醉古堂劍掃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類引 </a:t>
            </a:r>
            <a:endParaRPr lang="en-US" altLang="zh-TW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</a:t>
            </a:r>
            <a:endParaRPr lang="zh-TW" altLang="en-US" sz="3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醒</a:t>
            </a:r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：食中山之酒，一醉千日，今世昏昏逐逐，無一日不  </a:t>
            </a:r>
          </a:p>
          <a:p>
            <a:pPr indent="127000" eaLnBrk="0" hangingPunct="0"/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醉，無一人不醉，趨名者醉於朝，趨利者醉於野，豪者醉</a:t>
            </a:r>
          </a:p>
          <a:p>
            <a:pPr indent="127000" eaLnBrk="0" hangingPunct="0"/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於聲色車馬，而天下竟為昏迷不醒之天下矣，安得一服清</a:t>
            </a:r>
          </a:p>
          <a:p>
            <a:pPr indent="127000" eaLnBrk="0" hangingPunct="0"/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涼，人人解酲，集醒第一。</a:t>
            </a:r>
          </a:p>
        </p:txBody>
      </p:sp>
      <p:sp>
        <p:nvSpPr>
          <p:cNvPr id="23558" name="矩形 7"/>
          <p:cNvSpPr>
            <a:spLocks noChangeArrowheads="1"/>
          </p:cNvSpPr>
          <p:nvPr/>
        </p:nvSpPr>
        <p:spPr bwMode="auto">
          <a:xfrm>
            <a:off x="0" y="214312"/>
            <a:ext cx="6712094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3556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二、追尋主體自由的清言小品</a:t>
            </a:r>
            <a:endParaRPr lang="en-US" altLang="zh-TW" sz="37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6751" y="3363838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0AF1F-81D5-43C6-8BBA-CC8ED014959C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1" name="Rectangle 1"/>
          <p:cNvSpPr>
            <a:spLocks noChangeArrowheads="1"/>
          </p:cNvSpPr>
          <p:nvPr/>
        </p:nvSpPr>
        <p:spPr bwMode="auto">
          <a:xfrm>
            <a:off x="142875" y="853679"/>
            <a:ext cx="867727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陸紹珩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醉古堂劍掃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類引 </a:t>
            </a:r>
            <a:endParaRPr lang="en-US" altLang="zh-TW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</a:t>
            </a:r>
            <a:endParaRPr lang="zh-TW" altLang="en-US" sz="21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峭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：今天下皆婦人矣，封疆縮其地，而中庭之歌舞猶喧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；戰血枯其人，而滿座之貂蟬自若。我輩書生，既無誅亂  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討賊之柄，而一片報國之忱，惟于寸楮隻字間見之，使天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下之鬚眉而婦人者，亦聳然有起色，集峭第三。</a:t>
            </a:r>
          </a:p>
          <a:p>
            <a:pPr indent="127000" eaLnBrk="0" hangingPunct="0"/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奇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：我輩寂處窗下，視一切人世，俱若蠛蠓嬰媿，不堪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寓目。而有一奇文怪說，目數行下，便狂呼叫絕，令人喜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，令人怒，更令人悲，低回數過，床頭短劍亦鳴，鳴作龍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虎吟，便覺人世一切不平，俱付煙水，集奇第八。</a:t>
            </a:r>
          </a:p>
        </p:txBody>
      </p:sp>
      <p:sp>
        <p:nvSpPr>
          <p:cNvPr id="24582" name="矩形 7"/>
          <p:cNvSpPr>
            <a:spLocks noChangeArrowheads="1"/>
          </p:cNvSpPr>
          <p:nvPr/>
        </p:nvSpPr>
        <p:spPr bwMode="auto">
          <a:xfrm>
            <a:off x="0" y="214312"/>
            <a:ext cx="6712094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3556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二、追尋主體自由的清言小品</a:t>
            </a:r>
            <a:endParaRPr lang="en-US" altLang="zh-TW" sz="37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9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4371949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2875" y="214312"/>
            <a:ext cx="600677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27000"/>
            <a:r>
              <a:rPr lang="zh-TW" altLang="en-US" sz="3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三、出遊山水的熱情與冷趣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9388" y="844154"/>
            <a:ext cx="6481762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袁宏道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西湖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TW" altLang="en-US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從武林門而西，望保叔塔突兀層崖中，則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已心飛湖上也。午刻入昭慶，茶畢，卽棹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小舟入湖。山色如娥，花光如頰，溫風如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酒，波紋如綾，纔一舉頭，已不覺目酣神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醉，此時欲下一語描寫不得，大約如東阿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王夢中初遇洛神時也。余遊西湖始此，時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萬曆丁酉二月十四日也。晚同子公渡淨寺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，覓阿賓舊住僧房，取道由六橋、岳墳、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石徑塘而歸，草草領略，未及徧賞。次早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得陶石簣帖子。至十九日，石簣兄弟同學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佛人王靜虛至，湖山好友，一時湊集矣。</a:t>
            </a:r>
          </a:p>
        </p:txBody>
      </p:sp>
      <p:pic>
        <p:nvPicPr>
          <p:cNvPr id="4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51596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9144000" cy="274637"/>
          </a:xfrm>
        </p:spPr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6350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3" name="Rectangle 1"/>
          <p:cNvSpPr>
            <a:spLocks noChangeArrowheads="1"/>
          </p:cNvSpPr>
          <p:nvPr/>
        </p:nvSpPr>
        <p:spPr bwMode="auto">
          <a:xfrm>
            <a:off x="142875" y="214312"/>
            <a:ext cx="600677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270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三、出遊山水的熱情與冷趣</a:t>
            </a:r>
          </a:p>
        </p:txBody>
      </p:sp>
      <p:sp>
        <p:nvSpPr>
          <p:cNvPr id="27654" name="Rectangle 2"/>
          <p:cNvSpPr>
            <a:spLocks noChangeArrowheads="1"/>
          </p:cNvSpPr>
          <p:nvPr/>
        </p:nvSpPr>
        <p:spPr bwMode="auto">
          <a:xfrm>
            <a:off x="214282" y="857238"/>
            <a:ext cx="74168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袁宏道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西湖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en-US" altLang="zh-TW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>
              <a:buFontTx/>
              <a:buAutoNum type="arabicPeriod" startAt="2"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石簣數為余言：傅金吾園中梅，張功甫家故物也，急往觀之！余時為桃花所戀，竟不忍去湖上。</a:t>
            </a:r>
          </a:p>
          <a:p>
            <a:pPr indent="127000" eaLnBrk="0" hangingPunct="0"/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由斷橋至蘇堤一帶，綠煙紅霧，彌漫二十餘里，歌吹為風，粉汗為雨，羅紈之盛，多於堤畔之草，豔冶極矣。</a:t>
            </a:r>
          </a:p>
          <a:p>
            <a:pPr indent="127000" eaLnBrk="0" hangingPunct="0"/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然杭人游湖，止午未申三時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﹔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其實湖光染翠之工，山嵐設色之妙，皆在朝日始出，夕舂未下，始極其濃媚。月景尤不可言，花態柳情，山容水意，別是一種趣味。此樂留與山僧遊客受用，安可為俗士道哉！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0AF1F-81D5-43C6-8BBA-CC8ED014959C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8875" y="4423389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1" name="Rectangle 1"/>
          <p:cNvSpPr>
            <a:spLocks noChangeArrowheads="1"/>
          </p:cNvSpPr>
          <p:nvPr/>
        </p:nvSpPr>
        <p:spPr bwMode="auto">
          <a:xfrm>
            <a:off x="142875" y="214312"/>
            <a:ext cx="600677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270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三、出遊山水的熱情與冷趣</a:t>
            </a:r>
          </a:p>
        </p:txBody>
      </p:sp>
      <p:sp>
        <p:nvSpPr>
          <p:cNvPr id="29702" name="Rectangle 2"/>
          <p:cNvSpPr>
            <a:spLocks noChangeArrowheads="1"/>
          </p:cNvSpPr>
          <p:nvPr/>
        </p:nvSpPr>
        <p:spPr bwMode="auto">
          <a:xfrm>
            <a:off x="214282" y="798362"/>
            <a:ext cx="8066088" cy="441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袁宏道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西湖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TW" altLang="en-US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endParaRPr lang="en-US" altLang="zh-TW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r>
              <a:rPr kumimoji="0" lang="en-US" altLang="zh-TW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</a:t>
            </a:r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湖上之盛，在六橋及斷橋兩堤。斷橋舊有堤甚</a:t>
            </a:r>
          </a:p>
          <a:p>
            <a:pPr indent="127000"/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狹，為今侍中所增飾，工緻遂在六橋之上。 </a:t>
            </a:r>
          </a:p>
          <a:p>
            <a:pPr indent="127000"/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夾道種緋桃、垂楊、玉蘭、山茶之屬二十餘</a:t>
            </a:r>
          </a:p>
          <a:p>
            <a:pPr indent="127000"/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種。白石砌其邊如玉，布地皆軟沙。旁附小  </a:t>
            </a:r>
          </a:p>
          <a:p>
            <a:pPr indent="127000"/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堤，益以雜花。每步其上，即樂而忘歸，不十</a:t>
            </a:r>
          </a:p>
          <a:p>
            <a:pPr indent="127000"/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餘往還不止。聞往年堤上花開，不數日，多被</a:t>
            </a:r>
          </a:p>
          <a:p>
            <a:pPr indent="127000"/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人折去。今春禁嚴，花開最久。浪遊遭遇之</a:t>
            </a:r>
          </a:p>
          <a:p>
            <a:pPr indent="127000"/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奇，此其一矣。</a:t>
            </a:r>
            <a:r>
              <a:rPr kumimoji="0" lang="en-US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en-US" sz="21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r>
              <a:rPr kumimoji="0" lang="en-US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3081" y="451596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9" name="Rectangle 1"/>
          <p:cNvSpPr>
            <a:spLocks noChangeArrowheads="1"/>
          </p:cNvSpPr>
          <p:nvPr/>
        </p:nvSpPr>
        <p:spPr bwMode="auto">
          <a:xfrm>
            <a:off x="142875" y="214312"/>
            <a:ext cx="600677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270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三、出遊山水的熱情與冷趣</a:t>
            </a:r>
          </a:p>
        </p:txBody>
      </p:sp>
      <p:sp>
        <p:nvSpPr>
          <p:cNvPr id="31750" name="Rectangle 2"/>
          <p:cNvSpPr>
            <a:spLocks noChangeArrowheads="1"/>
          </p:cNvSpPr>
          <p:nvPr/>
        </p:nvSpPr>
        <p:spPr bwMode="auto">
          <a:xfrm>
            <a:off x="142875" y="785800"/>
            <a:ext cx="90011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袁宏道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西湖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en-US" altLang="zh-TW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r>
              <a:rPr kumimoji="0" lang="en-US" altLang="zh-TW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en-US" sz="21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r>
              <a:rPr kumimoji="0" lang="en-US" altLang="zh-TW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kumimoji="0"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4.</a:t>
            </a:r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寒食後雨，余曰：「此雨為西湖洗紅，當急與桃花作別，</a:t>
            </a:r>
          </a:p>
          <a:p>
            <a:pPr indent="127000"/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勿滯也。」午霽，偕諸 友至第三橋。落花積地寸餘，遊</a:t>
            </a:r>
          </a:p>
          <a:p>
            <a:pPr indent="127000"/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人少，翻以為快。忽騎者白紈而過，光晃衣，鮮麗倍常，  </a:t>
            </a:r>
          </a:p>
          <a:p>
            <a:pPr indent="127000"/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諸友白其內者皆去表。少倦，臥地上飲，以面受花，多者</a:t>
            </a:r>
          </a:p>
          <a:p>
            <a:pPr indent="127000"/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浮，少者歌，以為樂。偶艇子出花間，呼之，乃寺僧載茶</a:t>
            </a:r>
          </a:p>
          <a:p>
            <a:pPr indent="127000"/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來者。各啜一杯，蕩舟浩歌而返。</a:t>
            </a:r>
          </a:p>
          <a:p>
            <a:pPr indent="127000"/>
            <a:endParaRPr kumimoji="0"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r>
              <a:rPr kumimoji="0" lang="zh-TW" altLang="en-US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附：</a:t>
            </a:r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張岱：「古人記山水手，太上酈道元，其次柳子厚，近時  </a:t>
            </a:r>
          </a:p>
          <a:p>
            <a:pPr indent="127000"/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則袁中郎。」</a:t>
            </a:r>
            <a:endParaRPr kumimoji="0"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r>
              <a:rPr kumimoji="0" lang="en-US" altLang="zh-TW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en-US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西湖十景</a:t>
            </a:r>
            <a:r>
              <a:rPr kumimoji="0" lang="en-US" altLang="zh-TW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 </a:t>
            </a:r>
            <a:endParaRPr kumimoji="0"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蘇堤春曉、雙峰插雲、柳浪聞鶯、花港觀魚、麴院荷風、平</a:t>
            </a:r>
          </a:p>
          <a:p>
            <a:pPr indent="127000"/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湖秋月、南屏晚鐘、三潭印月、雷峰夕照、斷橋殘雪。</a:t>
            </a:r>
          </a:p>
          <a:p>
            <a:pPr indent="127000"/>
            <a:endParaRPr lang="en-US" altLang="zh-TW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0AF1F-81D5-43C6-8BBA-CC8ED014959C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8719" y="3092028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936824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4943" y="4728520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Rectangle 1"/>
          <p:cNvSpPr>
            <a:spLocks noChangeArrowheads="1"/>
          </p:cNvSpPr>
          <p:nvPr/>
        </p:nvSpPr>
        <p:spPr bwMode="auto">
          <a:xfrm>
            <a:off x="142875" y="214312"/>
            <a:ext cx="600677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270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三、出遊山水的熱情與冷趣</a:t>
            </a:r>
          </a:p>
        </p:txBody>
      </p:sp>
      <p:sp>
        <p:nvSpPr>
          <p:cNvPr id="32774" name="Rectangle 2"/>
          <p:cNvSpPr>
            <a:spLocks noChangeArrowheads="1"/>
          </p:cNvSpPr>
          <p:nvPr/>
        </p:nvSpPr>
        <p:spPr bwMode="auto">
          <a:xfrm>
            <a:off x="250826" y="754857"/>
            <a:ext cx="7129463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袁宏道</a:t>
            </a:r>
            <a:r>
              <a:rPr kumimoji="0"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天目</a:t>
            </a:r>
            <a:r>
              <a:rPr kumimoji="0"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  </a:t>
            </a:r>
          </a:p>
          <a:p>
            <a:r>
              <a:rPr kumimoji="0"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</a:t>
            </a:r>
            <a:endParaRPr kumimoji="0" lang="zh-TW" altLang="en-US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數日陰雨，苦甚。至雙清莊，天稍霽。莊在山脚，諸僧留宿莊中。僧房甚精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;</a:t>
            </a:r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溪流激石作聲，徹夜到枕上。石簣夢中誤以為雨，愁極，遂不能寐。次早，山僧供茗糜，邀石簣起。石簣歎曰：「暴雨如此，將安歸乎？有臥遊耳。」僧曰：「天已晴，風日甚美。響者乃溪聲，非雨聲也。」石簣大笑，急披衣起，餟茗數碗，卽同行。</a:t>
            </a:r>
            <a:endParaRPr kumimoji="0" lang="zh-TW" altLang="en-US" sz="25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17</a:t>
            </a:fld>
            <a:endParaRPr lang="zh-TW" altLang="en-US"/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1" y="4232859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7" name="Rectangle 1"/>
          <p:cNvSpPr>
            <a:spLocks noChangeArrowheads="1"/>
          </p:cNvSpPr>
          <p:nvPr/>
        </p:nvSpPr>
        <p:spPr bwMode="auto">
          <a:xfrm>
            <a:off x="142875" y="214312"/>
            <a:ext cx="600677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270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三、出遊山水的熱情與冷趣</a:t>
            </a:r>
          </a:p>
        </p:txBody>
      </p:sp>
      <p:sp>
        <p:nvSpPr>
          <p:cNvPr id="33798" name="Rectangle 1"/>
          <p:cNvSpPr>
            <a:spLocks noChangeArrowheads="1"/>
          </p:cNvSpPr>
          <p:nvPr/>
        </p:nvSpPr>
        <p:spPr bwMode="auto">
          <a:xfrm>
            <a:off x="323850" y="714375"/>
            <a:ext cx="8248678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304800"/>
            <a:r>
              <a:rPr lang="zh-TW" altLang="en-US" sz="30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袁宏道</a:t>
            </a:r>
            <a:r>
              <a:rPr lang="zh-TW" altLang="zh-TW" sz="30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虎丘</a:t>
            </a:r>
            <a:r>
              <a:rPr lang="zh-TW" altLang="zh-TW" sz="30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zh-TW" sz="1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400" b="1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04800"/>
            <a:r>
              <a:rPr lang="en-US" altLang="zh-TW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</a:t>
            </a:r>
            <a:endParaRPr lang="en-US" altLang="zh-TW" sz="2400" b="1" dirty="0">
              <a:solidFill>
                <a:srgbClr val="008000"/>
              </a:solidFill>
              <a:latin typeface="Times New Roman" pitchFamily="18" charset="0"/>
              <a:ea typeface="s?u"/>
              <a:cs typeface="Times New Roman" pitchFamily="18" charset="0"/>
            </a:endParaRPr>
          </a:p>
          <a:p>
            <a:pPr indent="304800" eaLnBrk="0" hangingPunct="0"/>
            <a:r>
              <a:rPr lang="zh-TW" altLang="en-US" sz="24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虎丘去城可七八里，其山無高巖邃壑，獨以近城故，簫鼓樓船，無日無之。凡月之夜，花之晨，雪之夕，遊人往來，紛錯如織；而中秋為尤勝。每至是日，傾城闔戶，連臂而至</a:t>
            </a:r>
            <a:r>
              <a:rPr lang="en-US" altLang="zh-TW" sz="24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;</a:t>
            </a:r>
            <a:r>
              <a:rPr lang="zh-TW" altLang="en-US" sz="24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衣冠士女，下迨蔀屋，莫不靚粧麗服，重茵累席，置酒交衢間。從千人石上至山門，櫛比如鱗。檀板丘積，樽罍雲瀉。遠而望之，如雁落平沙，霞鋪江上，雷輥電霍，無得而狀。</a:t>
            </a:r>
            <a:endParaRPr lang="en-US" altLang="zh-TW" sz="240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04800" eaLnBrk="0" hangingPunct="0"/>
            <a:r>
              <a:rPr lang="en-US" altLang="zh-TW" sz="2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</a:t>
            </a:r>
            <a:endParaRPr lang="zh-TW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923679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5" name="Rectangle 1"/>
          <p:cNvSpPr>
            <a:spLocks noChangeArrowheads="1"/>
          </p:cNvSpPr>
          <p:nvPr/>
        </p:nvSpPr>
        <p:spPr bwMode="auto">
          <a:xfrm>
            <a:off x="142875" y="214312"/>
            <a:ext cx="600677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270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三、出遊山水的熱情與冷趣</a:t>
            </a:r>
          </a:p>
        </p:txBody>
      </p:sp>
      <p:sp>
        <p:nvSpPr>
          <p:cNvPr id="35846" name="Rectangle 1"/>
          <p:cNvSpPr>
            <a:spLocks noChangeArrowheads="1"/>
          </p:cNvSpPr>
          <p:nvPr/>
        </p:nvSpPr>
        <p:spPr bwMode="auto">
          <a:xfrm>
            <a:off x="323850" y="978693"/>
            <a:ext cx="7272338" cy="4085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lnSpc>
                <a:spcPct val="35000"/>
              </a:lnSpc>
            </a:pPr>
            <a:r>
              <a:rPr lang="zh-TW" altLang="en-US" sz="30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袁宏道</a:t>
            </a:r>
            <a:r>
              <a:rPr lang="zh-TW" altLang="zh-TW" sz="30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虎丘</a:t>
            </a:r>
            <a:r>
              <a:rPr lang="zh-TW" altLang="zh-TW" sz="30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zh-TW" sz="14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400" b="1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04800"/>
            <a:r>
              <a:rPr lang="en-US" altLang="zh-TW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</a:t>
            </a:r>
            <a:endParaRPr lang="en-US" altLang="zh-TW" sz="2400" b="1" dirty="0">
              <a:solidFill>
                <a:srgbClr val="008000"/>
              </a:solidFill>
              <a:latin typeface="Times New Roman" pitchFamily="18" charset="0"/>
              <a:ea typeface="s?u"/>
              <a:cs typeface="Times New Roman" pitchFamily="18" charset="0"/>
            </a:endParaRPr>
          </a:p>
          <a:p>
            <a:pPr indent="304800" eaLnBrk="0" hangingPunct="0"/>
            <a:r>
              <a:rPr lang="zh-TW" altLang="en-US" sz="25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布席之初，唱者千百，聲若聚蚊，不可辨識。分曹部署，競以歌喉相鬬，雅俗旣陳，妍媸自別。未幾，而搖首頓足者，得數十人而已。已而明月浮空，石光如練，一切瓦釜，寂然停聲</a:t>
            </a:r>
            <a:r>
              <a:rPr lang="en-US" altLang="zh-TW" sz="25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;</a:t>
            </a:r>
            <a:r>
              <a:rPr lang="zh-TW" altLang="en-US" sz="25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屬而和者，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纔</a:t>
            </a:r>
            <a:r>
              <a:rPr lang="zh-TW" altLang="en-US" sz="25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三四人。一簫，一寸管，一人緩板而歌，竹肉相發，清聲亮徹，聽者魂銷。比至夜深，月影橫斜，荇藻凌亂，則簫板亦不復用。一夫登場，四座屏息</a:t>
            </a:r>
            <a:r>
              <a:rPr lang="en-US" altLang="zh-TW" sz="25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;</a:t>
            </a:r>
            <a:r>
              <a:rPr lang="zh-TW" altLang="en-US" sz="25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音若細髮，響徹雲際，每度一字，幾盡一刻</a:t>
            </a:r>
            <a:r>
              <a:rPr lang="en-US" altLang="zh-TW" sz="25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;</a:t>
            </a:r>
            <a:r>
              <a:rPr lang="zh-TW" altLang="en-US" sz="25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飛鳥為之徘徊，壯士聽而下淚矣。</a:t>
            </a:r>
            <a:r>
              <a:rPr lang="zh-TW" altLang="en-US" sz="23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zh-TW" alt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0AF1F-81D5-43C6-8BBA-CC8ED014959C}" type="slidenum">
              <a:rPr lang="zh-TW" altLang="en-US" smtClean="0"/>
              <a:pPr>
                <a:defRPr/>
              </a:pPr>
              <a:t>19</a:t>
            </a:fld>
            <a:endParaRPr lang="zh-TW" altLang="en-US"/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731990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467544" y="102393"/>
            <a:ext cx="828092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一、主要議題：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、性靈文論與小品寫作風氣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、追尋主體自由的清言小品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、出遊山水的熱情與冷趣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、園林居遊的審美與沈思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、異代的轉折</a:t>
            </a:r>
            <a:endParaRPr kumimoji="0"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二、基本閱讀：</a:t>
            </a:r>
          </a:p>
          <a:p>
            <a:r>
              <a:rPr kumimoji="0"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、袁宏道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敘陳正甫會心集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</a:p>
          <a:p>
            <a:r>
              <a:rPr kumimoji="0"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、沈守正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凌士重小草引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</a:p>
          <a:p>
            <a:r>
              <a:rPr kumimoji="0"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、晚明清言選</a:t>
            </a:r>
          </a:p>
          <a:p>
            <a:r>
              <a:rPr kumimoji="0"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、袁宏道、李流芳西湖、虎丘諸記</a:t>
            </a:r>
          </a:p>
          <a:p>
            <a:r>
              <a:rPr kumimoji="0"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、祁彪佳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寓山注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</a:t>
            </a:r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323850" y="3436144"/>
            <a:ext cx="85725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kumimoji="0" lang="zh-TW" altLang="en-US" sz="28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2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1"/>
          <p:cNvSpPr>
            <a:spLocks noChangeArrowheads="1"/>
          </p:cNvSpPr>
          <p:nvPr/>
        </p:nvSpPr>
        <p:spPr bwMode="auto">
          <a:xfrm>
            <a:off x="250826" y="873919"/>
            <a:ext cx="7993063" cy="401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李流芳</a:t>
            </a:r>
            <a:r>
              <a:rPr lang="zh-TW" altLang="zh-TW" sz="3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遊虎丘小記</a:t>
            </a:r>
            <a:r>
              <a:rPr lang="zh-TW" altLang="zh-TW" sz="3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endParaRPr lang="en-US" altLang="zh-TW" sz="3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虎丘，中秋遊者尤盛，士女傾城而往。笙歌笑語，填山沸林，終夜不絕。遂使丘壑化為酒場，穢雜可恨。</a:t>
            </a:r>
          </a:p>
          <a:p>
            <a:pPr indent="12700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       〡</a:t>
            </a:r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山空人靜，獨往會心。</a:t>
            </a:r>
          </a:p>
          <a:p>
            <a:pPr indent="127000"/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生平過虎丘，纔兩度見虎丘本色：</a:t>
            </a:r>
          </a:p>
          <a:p>
            <a:pPr indent="127000"/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嘗秋夜與弱生坐釣月磯，昏黑無往來，時聞風鐸，及佛燈隱現林杪而已。</a:t>
            </a:r>
          </a:p>
          <a:p>
            <a:pPr indent="127000"/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2</a:t>
            </a:r>
            <a:r>
              <a:rPr lang="zh-TW" altLang="zh-TW" sz="2000" dirty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又今年春中，與無際姪偕訪仲和於此。夜半月出無人，相與趺坐石臺，不復飲酒，亦不復談，以靜意對之，覺悠然欲與清景俱往也。</a:t>
            </a:r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</a:t>
            </a:r>
            <a:endParaRPr lang="zh-TW" altLang="en-US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20</a:t>
            </a:fld>
            <a:endParaRPr lang="zh-TW" altLang="en-US"/>
          </a:p>
        </p:txBody>
      </p:sp>
      <p:sp>
        <p:nvSpPr>
          <p:cNvPr id="36868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9" name="Rectangle 1"/>
          <p:cNvSpPr>
            <a:spLocks noChangeArrowheads="1"/>
          </p:cNvSpPr>
          <p:nvPr/>
        </p:nvSpPr>
        <p:spPr bwMode="auto">
          <a:xfrm>
            <a:off x="142875" y="214312"/>
            <a:ext cx="600677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270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三、出遊山水的熱情與冷趣</a:t>
            </a: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45439" y="424415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3" name="Rectangle 1"/>
          <p:cNvSpPr>
            <a:spLocks noChangeArrowheads="1"/>
          </p:cNvSpPr>
          <p:nvPr/>
        </p:nvSpPr>
        <p:spPr bwMode="auto">
          <a:xfrm>
            <a:off x="142875" y="214312"/>
            <a:ext cx="600677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270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三、出遊山水的熱情與冷趣</a:t>
            </a:r>
          </a:p>
        </p:txBody>
      </p:sp>
      <p:sp>
        <p:nvSpPr>
          <p:cNvPr id="37894" name="Rectangle 1"/>
          <p:cNvSpPr>
            <a:spLocks noChangeArrowheads="1"/>
          </p:cNvSpPr>
          <p:nvPr/>
        </p:nvSpPr>
        <p:spPr bwMode="auto">
          <a:xfrm>
            <a:off x="142875" y="696517"/>
            <a:ext cx="9001125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kumimoji="0"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李流芳</a:t>
            </a:r>
            <a:r>
              <a:rPr kumimoji="0" lang="en-US" altLang="zh-TW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江南臥遊冊題詞四則</a:t>
            </a:r>
            <a:r>
              <a:rPr kumimoji="0" lang="en-US" altLang="zh-TW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</a:p>
          <a:p>
            <a:r>
              <a:rPr kumimoji="0"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endParaRPr kumimoji="0" lang="zh-TW" altLang="en-US" sz="3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其三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en-US" sz="25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虎丘</a:t>
            </a:r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</a:p>
          <a:p>
            <a:endParaRPr kumimoji="0" lang="zh-TW" altLang="en-US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虎丘：宜月，宜雪，宜雨，宜煙，宜春曉，宜夏，宜秋爽，宜落木，宜夕陽，無所不宜，而獨不宜於遊人雜沓之時。蓋不幸與城市密邇，遊者皆以附羶逐臭而來，非知登覽之趣者也。</a:t>
            </a:r>
          </a:p>
          <a:p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今年八月，孟陽過吳門，余拏舟往會。中秋夜，無月。十六日，晚霽，偕遊虎丘，穢雜不可近，掩鼻而去。今日為孟陽書此，不覺放出山林本色矣。</a:t>
            </a:r>
          </a:p>
          <a:p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丁巳九年六日，清溪道中題</a:t>
            </a:r>
            <a:endParaRPr lang="zh-TW" altLang="en-US" sz="21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21</a:t>
            </a:fld>
            <a:endParaRPr lang="zh-TW" altLang="en-US"/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72174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7" name="Rectangle 1"/>
          <p:cNvSpPr>
            <a:spLocks noChangeArrowheads="1"/>
          </p:cNvSpPr>
          <p:nvPr/>
        </p:nvSpPr>
        <p:spPr bwMode="auto">
          <a:xfrm>
            <a:off x="142875" y="214312"/>
            <a:ext cx="600677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270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三、出遊山水的熱情與冷趣</a:t>
            </a:r>
          </a:p>
        </p:txBody>
      </p:sp>
      <p:sp>
        <p:nvSpPr>
          <p:cNvPr id="38918" name="Rectangle 1"/>
          <p:cNvSpPr>
            <a:spLocks noChangeArrowheads="1"/>
          </p:cNvSpPr>
          <p:nvPr/>
        </p:nvSpPr>
        <p:spPr bwMode="auto">
          <a:xfrm>
            <a:off x="179388" y="720329"/>
            <a:ext cx="882176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127000"/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李流芳</a:t>
            </a:r>
            <a:r>
              <a:rPr lang="zh-TW" altLang="zh-TW" sz="30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西湖臥遊圖題跋四則</a:t>
            </a:r>
            <a:r>
              <a:rPr lang="zh-TW" altLang="zh-TW" sz="30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TW" altLang="zh-TW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zh-TW" altLang="en-US" sz="25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其三</a:t>
            </a:r>
            <a:r>
              <a:rPr lang="zh-TW" altLang="zh-TW" sz="25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5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江干積雪圖</a:t>
            </a:r>
            <a:r>
              <a:rPr lang="zh-TW" altLang="zh-TW" sz="25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TW" altLang="en-US" sz="250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余春夏秋嘗在西湖，但未見寒山而歸。甲辰同二王參雲棲，時已二月，大雪盈尺。出赤山步，一路瓊枝玉榦，披拂照耀。望江南諸山，皚皚雲端，尤可愛也。庚戊秋，與白民看月兩隄，余既歸，白民獨留遲雪，至臘盡．是歲竟無雪，怏怏而返。世間事各有緣，固不可以意求也。癸丑陽月題。</a:t>
            </a:r>
          </a:p>
          <a:p>
            <a:pPr indent="1270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甲寅臘月，自新安還，孟陽觴余湖上，大雪，襆被與李大白、孟陽、方回宿舟中。時已迫歲，子將強挽余，欲脫不能，晨起潛呼一小舠而遁。雪已霽，白雲出山，與雪一色，上下光曜，應接不暇。擬作一詩，以歸思卒卒不果，終是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欠事也。己未夏日，虎邱精舍重題。</a:t>
            </a:r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22</a:t>
            </a:fld>
            <a:endParaRPr lang="zh-TW" altLang="en-US"/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1892" y="4100140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1" name="Rectangle 1"/>
          <p:cNvSpPr>
            <a:spLocks noChangeArrowheads="1"/>
          </p:cNvSpPr>
          <p:nvPr/>
        </p:nvSpPr>
        <p:spPr bwMode="auto">
          <a:xfrm>
            <a:off x="142875" y="214312"/>
            <a:ext cx="600677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1270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三、出遊山水的熱情與冷趣</a:t>
            </a:r>
          </a:p>
        </p:txBody>
      </p:sp>
      <p:sp>
        <p:nvSpPr>
          <p:cNvPr id="39942" name="Rectangle 1"/>
          <p:cNvSpPr>
            <a:spLocks noChangeArrowheads="1"/>
          </p:cNvSpPr>
          <p:nvPr/>
        </p:nvSpPr>
        <p:spPr bwMode="auto">
          <a:xfrm>
            <a:off x="323851" y="1085851"/>
            <a:ext cx="7748611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127000"/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李流芳</a:t>
            </a:r>
          </a:p>
          <a:p>
            <a:pPr indent="127000"/>
            <a:r>
              <a:rPr lang="zh-TW" altLang="zh-TW" sz="30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西湖臥遊圖題跋四則</a:t>
            </a:r>
            <a:r>
              <a:rPr lang="zh-TW" altLang="zh-TW" sz="30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TW" altLang="zh-TW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zh-TW" altLang="en-US" sz="25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其四</a:t>
            </a:r>
            <a:r>
              <a:rPr lang="en-US" altLang="zh-TW" sz="25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5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孤山夜月圖</a:t>
            </a:r>
            <a:r>
              <a:rPr lang="en-US" altLang="zh-TW" sz="25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</a:p>
          <a:p>
            <a:pPr indent="127000" eaLnBrk="0" hangingPunct="0"/>
            <a:endParaRPr lang="en-US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zh-TW" altLang="en-US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</a:t>
            </a:r>
            <a:r>
              <a:rPr lang="en-US" altLang="zh-TW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曾與印持諸兄弟，醉後泛</a:t>
            </a:r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小艇，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從西泠而歸。時月初上，新隄</a:t>
            </a:r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柳枝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皆倒影湖中，空明摩蕩，如鏡中  </a:t>
            </a:r>
          </a:p>
          <a:p>
            <a:pPr indent="127000" eaLnBrk="0" hangingPunct="0"/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復如畫中。久懷此胸臆．壬子在</a:t>
            </a:r>
            <a:r>
              <a:rPr lang="zh-TW" altLang="en-US" sz="25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小築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，忽為孟陽寫出，真是畫中矣。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0AF1F-81D5-43C6-8BBA-CC8ED014959C}" type="slidenum">
              <a:rPr lang="zh-TW" altLang="en-US" smtClean="0"/>
              <a:pPr>
                <a:defRPr/>
              </a:pPr>
              <a:t>23</a:t>
            </a:fld>
            <a:endParaRPr lang="zh-TW" altLang="en-US"/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64" y="4044355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5" name="Rectangle 1"/>
          <p:cNvSpPr>
            <a:spLocks noChangeArrowheads="1"/>
          </p:cNvSpPr>
          <p:nvPr/>
        </p:nvSpPr>
        <p:spPr bwMode="auto">
          <a:xfrm>
            <a:off x="250825" y="934642"/>
            <a:ext cx="8678893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355600"/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祁彪佳</a:t>
            </a:r>
            <a:r>
              <a:rPr lang="zh-TW" altLang="zh-TW" sz="3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寓山注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選讀</a:t>
            </a:r>
            <a:r>
              <a:rPr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3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</a:t>
            </a:r>
            <a:r>
              <a:rPr lang="zh-TW" altLang="zh-TW" sz="3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水明廊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TW" altLang="en-US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55600"/>
            <a:endParaRPr lang="zh-TW" altLang="zh-TW" sz="3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55600" eaLnBrk="0" hangingPunct="0"/>
            <a:r>
              <a:rPr lang="en-US" altLang="zh-TW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園以藏山，所貴者反在於水。自泛舟及園，以為水之事盡，迨循廊而西，曲沼澄泓，繞出青林之下。主與客似從琉璃國來，鬚眉若浣，衣袖皆濕。因憶杜老殘夜水明句，以廊代樓，未識少陵首肯否。</a:t>
            </a:r>
            <a:endParaRPr lang="en-US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55600" eaLnBrk="0" hangingPunct="0"/>
            <a:endParaRPr lang="zh-TW" altLang="en-US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55600" eaLnBrk="0" hangingPunct="0"/>
            <a:r>
              <a:rPr lang="en-US" altLang="zh-TW" sz="25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  </a:t>
            </a:r>
            <a:endParaRPr lang="zh-TW" altLang="en-US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0966" name="Rectangle 2"/>
          <p:cNvSpPr>
            <a:spLocks noChangeArrowheads="1"/>
          </p:cNvSpPr>
          <p:nvPr/>
        </p:nvSpPr>
        <p:spPr bwMode="auto">
          <a:xfrm>
            <a:off x="-142875" y="214312"/>
            <a:ext cx="638016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556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四、園林居遊的審美與沈思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24</a:t>
            </a:fld>
            <a:endParaRPr lang="zh-TW" altLang="en-US"/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108251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7" name="Rectangle 1"/>
          <p:cNvSpPr>
            <a:spLocks noChangeArrowheads="1"/>
          </p:cNvSpPr>
          <p:nvPr/>
        </p:nvSpPr>
        <p:spPr bwMode="auto">
          <a:xfrm>
            <a:off x="323851" y="1021557"/>
            <a:ext cx="8534429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355600"/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祁彪佳</a:t>
            </a:r>
            <a:r>
              <a:rPr lang="zh-TW" altLang="zh-TW" sz="3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寓山注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選讀</a:t>
            </a:r>
            <a:r>
              <a:rPr lang="zh-TW" altLang="en-US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</a:t>
            </a:r>
            <a:r>
              <a:rPr lang="en-US" altLang="zh-TW" sz="30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zh-TW" sz="30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讀易居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TW" altLang="en-US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55600"/>
            <a:endParaRPr lang="zh-TW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55600" eaLnBrk="0" hangingPunct="0"/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寓園佳處首稱石，不盡于石也。自貯之以水，頑者始靈，而水石含漱之狀，惟讀易居得縱觀之。居臨曲沼之東偏，與四負堂相左右，俯仰清流，意深魚鳥。及於匝岸燃燈，倒影相媚，絲竹之響，捲雪迴波，覺此景恍來天上。既而主人一切厭離，惟日手周易一卷，滴露研硃，聊解動躁耳。予雖家世受易，不能解易理，然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於盈虛消息之道，則若有微窺者。自有天地，便有茲山。今日以前，原是培嶁寸土，安能保今日以後，列閣層軒長峙乎巖壑哉。成毀之數，天地不免，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卻怪李文饒朱崖被譴，尚諄諄於守護平泉，獨不思金谷、華林，都安在耶！主人於是微有窺焉者，故所樂在此不在彼。</a:t>
            </a:r>
          </a:p>
        </p:txBody>
      </p:sp>
      <p:sp>
        <p:nvSpPr>
          <p:cNvPr id="44038" name="Rectangle 2"/>
          <p:cNvSpPr>
            <a:spLocks noChangeArrowheads="1"/>
          </p:cNvSpPr>
          <p:nvPr/>
        </p:nvSpPr>
        <p:spPr bwMode="auto">
          <a:xfrm>
            <a:off x="-142875" y="214312"/>
            <a:ext cx="638016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556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四、園林居遊的審美與沈思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0AF1F-81D5-43C6-8BBA-CC8ED014959C}" type="slidenum">
              <a:rPr lang="zh-TW" altLang="en-US" smtClean="0"/>
              <a:pPr>
                <a:defRPr/>
              </a:pPr>
              <a:t>25</a:t>
            </a:fld>
            <a:endParaRPr lang="zh-TW" altLang="en-US"/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371949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1" name="Rectangle 2"/>
          <p:cNvSpPr>
            <a:spLocks noChangeArrowheads="1"/>
          </p:cNvSpPr>
          <p:nvPr/>
        </p:nvSpPr>
        <p:spPr bwMode="auto">
          <a:xfrm>
            <a:off x="-142875" y="214312"/>
            <a:ext cx="638016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556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四、園林居遊的審美與沈思</a:t>
            </a:r>
          </a:p>
        </p:txBody>
      </p:sp>
      <p:sp>
        <p:nvSpPr>
          <p:cNvPr id="45062" name="矩形 4"/>
          <p:cNvSpPr>
            <a:spLocks noChangeArrowheads="1"/>
          </p:cNvSpPr>
          <p:nvPr/>
        </p:nvSpPr>
        <p:spPr bwMode="auto">
          <a:xfrm>
            <a:off x="142876" y="789385"/>
            <a:ext cx="8786841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祁彪佳</a:t>
            </a:r>
            <a:r>
              <a:rPr lang="zh-TW" altLang="zh-TW" sz="3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寓山注〉選讀</a:t>
            </a:r>
            <a:r>
              <a:rPr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</a:t>
            </a:r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〈讓鷗池〉</a:t>
            </a:r>
            <a:endParaRPr kumimoji="0" lang="zh-TW" altLang="en-US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kumimoji="0" lang="zh-TW" altLang="zh-TW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寓之為山，善能藏高於卑、取遠若近，而園足以貯之，池又足以涵之。池南折於水明廊，北盡豐莊，中引踏香堤，而以聽止橋為素湍迴合之所。風動清波，縠文細展，影接巒岫，若三山之倒水下；及於夕藹斜暉，迷離蘆蓼，金波注射，纖玉騰驚。四顧泱漭，恍與天光一色。主人於此，亦云樂矣！終不若輕鷗容與，得以飽挹波光，任是雪練澄泓，雲濤飛漱，在鷗不作兩觀，翻覺濠濮之想，猶有機心未淨。主人故不敢自有其池，而以讓之鷗，但恐鷗亦見猜，避而不受耳。</a:t>
            </a:r>
          </a:p>
          <a:p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endParaRPr kumimoji="0" lang="zh-TW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5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  </a:t>
            </a:r>
            <a:endParaRPr kumimoji="0" lang="zh-TW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26</a:t>
            </a:fld>
            <a:endParaRPr lang="zh-TW" altLang="en-US"/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8838" y="449057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0AF1F-81D5-43C6-8BBA-CC8ED014959C}" type="slidenum">
              <a:rPr lang="zh-TW" altLang="en-US" smtClean="0"/>
              <a:pPr>
                <a:defRPr/>
              </a:pPr>
              <a:t>27</a:t>
            </a:fld>
            <a:endParaRPr lang="zh-TW" altLang="en-US"/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5" name="Rectangle 2"/>
          <p:cNvSpPr>
            <a:spLocks noChangeArrowheads="1"/>
          </p:cNvSpPr>
          <p:nvPr/>
        </p:nvSpPr>
        <p:spPr bwMode="auto">
          <a:xfrm>
            <a:off x="-142875" y="214312"/>
            <a:ext cx="638016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556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四、園林居遊的審美與沈思</a:t>
            </a:r>
          </a:p>
        </p:txBody>
      </p:sp>
      <p:sp>
        <p:nvSpPr>
          <p:cNvPr id="46086" name="矩形 4"/>
          <p:cNvSpPr>
            <a:spLocks noChangeArrowheads="1"/>
          </p:cNvSpPr>
          <p:nvPr/>
        </p:nvSpPr>
        <p:spPr bwMode="auto">
          <a:xfrm>
            <a:off x="142875" y="789385"/>
            <a:ext cx="8643967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祁彪佳</a:t>
            </a:r>
            <a:r>
              <a:rPr lang="zh-TW" altLang="zh-TW" sz="3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寓山注〉選讀</a:t>
            </a:r>
            <a:r>
              <a:rPr kumimoji="0" lang="zh-TW" altLang="en-US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〈冷雲石〉</a:t>
            </a:r>
            <a:endParaRPr kumimoji="0" lang="zh-TW" altLang="en-US" sz="3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寓園之所少，非石也。浮影臺右有巨靈手擘者三，予以當寒山之可語矣。其他虎而踞、獅而蹲者，不可指屈。獨是笛亭之旁，一片石如駿馬馳坂，忽然而止，啣勒未收，猶有怒色。上又一石，如半月欲墮不墮，周又新以冷雲字之，即未堪具袍笏作丈人拜，亦可呼之為小友矣。</a:t>
            </a:r>
          </a:p>
        </p:txBody>
      </p:sp>
      <p:pic>
        <p:nvPicPr>
          <p:cNvPr id="9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4943" y="2892227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9" name="Rectangle 2"/>
          <p:cNvSpPr>
            <a:spLocks noChangeArrowheads="1"/>
          </p:cNvSpPr>
          <p:nvPr/>
        </p:nvSpPr>
        <p:spPr bwMode="auto">
          <a:xfrm>
            <a:off x="-142875" y="214312"/>
            <a:ext cx="638016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556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四、園林居遊的審美與沈思</a:t>
            </a:r>
          </a:p>
        </p:txBody>
      </p:sp>
      <p:sp>
        <p:nvSpPr>
          <p:cNvPr id="47110" name="矩形 5"/>
          <p:cNvSpPr>
            <a:spLocks noChangeArrowheads="1"/>
          </p:cNvSpPr>
          <p:nvPr/>
        </p:nvSpPr>
        <p:spPr bwMode="auto">
          <a:xfrm>
            <a:off x="179388" y="735807"/>
            <a:ext cx="860745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祁彪佳</a:t>
            </a:r>
            <a:r>
              <a:rPr lang="zh-TW" altLang="zh-TW" sz="3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寓山注〉選讀</a:t>
            </a:r>
            <a:r>
              <a:rPr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</a:t>
            </a:r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〈歸雲寄〉</a:t>
            </a:r>
            <a:endParaRPr kumimoji="0" lang="zh-TW" altLang="zh-TW" sz="3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客遊之興方酣，有欲登八求樓者，必繇斯寄。蓋以樓為廊，上下皆可通遊屧也。對面松風滿壑，如臥驚濤亂瀑中，一派濃蔭，倒影入池，流向曲廊下，猶能作十丈寒碧。予園有佳石名冷雲，恐其無心出岫，負主人煙霞之趣，故於寄焉歸之，然究之歸亦是寄耳。</a:t>
            </a:r>
            <a:r>
              <a:rPr kumimoji="0"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</a:t>
            </a:r>
            <a:endParaRPr kumimoji="0" lang="zh-TW" altLang="zh-TW" sz="21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28</a:t>
            </a:fld>
            <a:endParaRPr lang="zh-TW" altLang="en-US"/>
          </a:p>
        </p:txBody>
      </p:sp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7206" y="2888635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3" name="Rectangle 2"/>
          <p:cNvSpPr>
            <a:spLocks noChangeArrowheads="1"/>
          </p:cNvSpPr>
          <p:nvPr/>
        </p:nvSpPr>
        <p:spPr bwMode="auto">
          <a:xfrm>
            <a:off x="-142875" y="214312"/>
            <a:ext cx="638016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556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四、園林居遊的審美與沈思</a:t>
            </a:r>
          </a:p>
        </p:txBody>
      </p:sp>
      <p:sp>
        <p:nvSpPr>
          <p:cNvPr id="48134" name="矩形 5"/>
          <p:cNvSpPr>
            <a:spLocks noChangeArrowheads="1"/>
          </p:cNvSpPr>
          <p:nvPr/>
        </p:nvSpPr>
        <p:spPr bwMode="auto">
          <a:xfrm>
            <a:off x="142875" y="710804"/>
            <a:ext cx="8786843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祁彪佳</a:t>
            </a:r>
            <a:r>
              <a:rPr lang="zh-TW" altLang="zh-TW" sz="3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寓山注〉選讀</a:t>
            </a:r>
            <a:r>
              <a:rPr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</a:t>
            </a:r>
            <a:r>
              <a:rPr kumimoji="0" lang="en-US" altLang="zh-TW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〈宛轉環〉</a:t>
            </a:r>
            <a:endParaRPr kumimoji="0" lang="zh-TW" altLang="zh-TW" sz="3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宛轉環的傳說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：丹崖白水，宛然在焉。握之而寢，則</a:t>
            </a:r>
            <a:r>
              <a:rPr kumimoji="0" lang="zh-TW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夢游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其間，即有名山大川之勝，珍木奇禽、瓊樓瑤室，心有所思，隨念輒見。</a:t>
            </a:r>
          </a:p>
          <a:p>
            <a:r>
              <a:rPr kumimoji="0"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審美譬喻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請以予園之北廊彷彿焉。歸雲一竇，短扉側入，亦猶盧生纔跳入枕中時也。自此步步在櫻桃林，漱香含影，不覺亭臺豁目，共詫黑甜鄉乃有莊嚴法海矣！入吾山者，夾雲披蘚，恆苦足不能供目。茲纔一舉步，趾已及遠閣之巔，是壺公之縮地也。堤邊橋畔，謂足盡東南巖岫之美，及此層層曠朗，面目忽換。意是蓬瀛幻出，是又愚公之移山也。雖謂斯環日在吾握可也。</a:t>
            </a:r>
          </a:p>
          <a:p>
            <a:r>
              <a:rPr kumimoji="0"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夢覺皆寓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：夫夢誠幻矣！然何者是真？吾山之寓，寓於覺亦寓於夢。能解夢覺皆寓，安知夢非覺、覺非夢也！環可也，不必環可也。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0AF1F-81D5-43C6-8BBA-CC8ED014959C}" type="slidenum">
              <a:rPr lang="zh-TW" altLang="en-US" smtClean="0"/>
              <a:pPr>
                <a:defRPr/>
              </a:pPr>
              <a:t>29</a:t>
            </a:fld>
            <a:endParaRPr lang="zh-TW" altLang="en-US"/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9039" y="4028132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465137" y="357172"/>
            <a:ext cx="8678863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三、延伸閱讀：</a:t>
            </a:r>
          </a:p>
          <a:p>
            <a:endParaRPr kumimoji="0"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kumimoji="0"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、曹淑娟，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從清言看晚明士人主體自由之追尋與呈顯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文學與美學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第二集，臺北：文史哲出版社，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1991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年，頁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253-277</a:t>
            </a:r>
            <a:r>
              <a:rPr kumimoji="0"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  <a:p>
            <a:endParaRPr kumimoji="0" lang="zh-TW" altLang="en-US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kumimoji="0"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、曹淑娟，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祁彪佳與寓山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‑‑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一個主體性空間的建構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，李豐楙、劉苑如主編，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空間、地域與文化──中國文化空間的書寫與闡釋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，臺北：中研院文哲所，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2002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年，頁</a:t>
            </a:r>
            <a:r>
              <a:rPr kumimoji="0"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373-420</a:t>
            </a:r>
            <a:r>
              <a:rPr kumimoji="0"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  <a:p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0AF1F-81D5-43C6-8BBA-CC8ED014959C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7" name="Rectangle 2"/>
          <p:cNvSpPr>
            <a:spLocks noChangeArrowheads="1"/>
          </p:cNvSpPr>
          <p:nvPr/>
        </p:nvSpPr>
        <p:spPr bwMode="auto">
          <a:xfrm>
            <a:off x="-142875" y="214312"/>
            <a:ext cx="638016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556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四、園林居遊的審美與沈思</a:t>
            </a:r>
          </a:p>
        </p:txBody>
      </p:sp>
      <p:sp>
        <p:nvSpPr>
          <p:cNvPr id="49158" name="矩形 5"/>
          <p:cNvSpPr>
            <a:spLocks noChangeArrowheads="1"/>
          </p:cNvSpPr>
          <p:nvPr/>
        </p:nvSpPr>
        <p:spPr bwMode="auto">
          <a:xfrm>
            <a:off x="142876" y="710804"/>
            <a:ext cx="88931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0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1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9159" name="矩形 4"/>
          <p:cNvSpPr>
            <a:spLocks noChangeArrowheads="1"/>
          </p:cNvSpPr>
          <p:nvPr/>
        </p:nvSpPr>
        <p:spPr bwMode="auto">
          <a:xfrm>
            <a:off x="142875" y="837010"/>
            <a:ext cx="8786843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祁彪佳</a:t>
            </a:r>
            <a:r>
              <a:rPr lang="zh-TW" altLang="zh-TW" sz="3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寓山注〉選讀</a:t>
            </a:r>
            <a:r>
              <a:rPr kumimoji="0"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〈四負堂〉</a:t>
            </a:r>
          </a:p>
          <a:p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王金如責之以書曰：頃見尊園，蓋有四負，君處其三，弟居其一。</a:t>
            </a:r>
            <a:endParaRPr kumimoji="0"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負君：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受國深恩，當圖稱報。即退休林下，亦宜講道論業。……而徒經營土木，刻鏤花石，逞一己之小慧，忘天下之大計。</a:t>
            </a:r>
            <a:endParaRPr kumimoji="0"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負親：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尊大人久依有道，旁通宗乘，購書萬卷，貽厥孫謀。光昭前烈，實在嗣人。……此志未見卓然，但能踵事增華，此豈善述之孝。</a:t>
            </a:r>
          </a:p>
          <a:p>
            <a:r>
              <a:rPr kumimoji="0"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負己：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君天資敏達，賦性忠厚，允稱濟世之通才，堪為入道之利器。……而乃不自珍惜，與俗上下，興茲一役，流聞四方。混明珠於瓦礫，棄良苗為稊稗。</a:t>
            </a:r>
          </a:p>
          <a:p>
            <a:r>
              <a:rPr kumimoji="0"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負友：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王金如</a:t>
            </a:r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--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君墮此三負，而弟過蒙道愛，許之直言；乃不能於未發之前，絕其端芽，徒冀於已事之後，救以口舌。</a:t>
            </a:r>
          </a:p>
          <a:p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祁彪佳</a:t>
            </a:r>
            <a:r>
              <a:rPr kumimoji="0"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--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先生以予為三負，予誠負哉；而聞言未改，則所謂負友者仍在予，不在先生。名其堂四負，志予之益其過也。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0AF1F-81D5-43C6-8BBA-CC8ED014959C}" type="slidenum">
              <a:rPr lang="zh-TW" altLang="en-US" smtClean="0"/>
              <a:pPr>
                <a:defRPr/>
              </a:pPr>
              <a:t>30</a:t>
            </a:fld>
            <a:endParaRPr lang="zh-TW" altLang="en-US"/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731990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1" name="Rectangle 2"/>
          <p:cNvSpPr>
            <a:spLocks noChangeArrowheads="1"/>
          </p:cNvSpPr>
          <p:nvPr/>
        </p:nvSpPr>
        <p:spPr bwMode="auto">
          <a:xfrm>
            <a:off x="-180975" y="225029"/>
            <a:ext cx="65278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55600"/>
            <a:r>
              <a:rPr kumimoji="0" lang="zh-TW" altLang="zh-TW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五、小結：易代的轉折</a:t>
            </a:r>
          </a:p>
          <a:p>
            <a:pPr indent="355600"/>
            <a:endParaRPr lang="zh-TW" altLang="zh-TW" sz="37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2" name="矩形 5"/>
          <p:cNvSpPr>
            <a:spLocks noChangeArrowheads="1"/>
          </p:cNvSpPr>
          <p:nvPr/>
        </p:nvSpPr>
        <p:spPr bwMode="auto">
          <a:xfrm>
            <a:off x="142876" y="710804"/>
            <a:ext cx="88931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0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1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0183" name="矩形 4"/>
          <p:cNvSpPr>
            <a:spLocks noChangeArrowheads="1"/>
          </p:cNvSpPr>
          <p:nvPr/>
        </p:nvSpPr>
        <p:spPr bwMode="auto">
          <a:xfrm>
            <a:off x="142875" y="837010"/>
            <a:ext cx="86772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0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0184" name="矩形 6"/>
          <p:cNvSpPr>
            <a:spLocks noChangeArrowheads="1"/>
          </p:cNvSpPr>
          <p:nvPr/>
        </p:nvSpPr>
        <p:spPr bwMode="auto">
          <a:xfrm>
            <a:off x="142875" y="837010"/>
            <a:ext cx="8786843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張岱</a:t>
            </a:r>
            <a:r>
              <a:rPr kumimoji="0" lang="zh-TW" altLang="zh-TW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西湖七月半</a:t>
            </a:r>
            <a:r>
              <a:rPr kumimoji="0" lang="zh-TW" altLang="zh-TW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</a:p>
          <a:p>
            <a:r>
              <a:rPr kumimoji="0" lang="en-US" altLang="zh-TW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湖七月半，一無可看，止可看看七月半之人。看七月半之人，以五類看之：其一，樓船簫鼓，峨冠盛筵，燈火優傒，聲光相亂，名為看月而實不見月者，看之；其一，亦船亦樓，名娃閨秀，攜及童孌，笑啼雜之，環坐露臺，左右盻望，身在月下而實不看月者，看之；其一，亦船亦聲歌，名妓閒僧，淺斟低唱，弱管輕絲，竹肉相發，亦在月下，亦看月而欲人看其看月者，看之；其一，不舟不車，不衫不幘，酒醉飯飽，呼羣三五，躋入人叢，昭慶、斷橋，嘄呼嘈雜，裝假醉，唱無腔曲，月亦看，看月者亦看，不看月者亦看，而實無一看者，看之；其一，小船輕幌，淨几煖爐，茶鐺旋煮，素瓷靜遞，好友佳人，邀月同坐，或匿影樹下，或逃囂裏湖，看月而人不見其看月之態，亦不作意看月者，看之。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31</a:t>
            </a:fld>
            <a:endParaRPr lang="zh-TW" altLang="en-US"/>
          </a:p>
        </p:txBody>
      </p:sp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194541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5" name="矩形 5"/>
          <p:cNvSpPr>
            <a:spLocks noChangeArrowheads="1"/>
          </p:cNvSpPr>
          <p:nvPr/>
        </p:nvSpPr>
        <p:spPr bwMode="auto">
          <a:xfrm>
            <a:off x="142876" y="710804"/>
            <a:ext cx="88931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0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1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1206" name="矩形 4"/>
          <p:cNvSpPr>
            <a:spLocks noChangeArrowheads="1"/>
          </p:cNvSpPr>
          <p:nvPr/>
        </p:nvSpPr>
        <p:spPr bwMode="auto">
          <a:xfrm>
            <a:off x="142875" y="837010"/>
            <a:ext cx="86772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0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1207" name="矩形 7"/>
          <p:cNvSpPr>
            <a:spLocks noChangeArrowheads="1"/>
          </p:cNvSpPr>
          <p:nvPr/>
        </p:nvSpPr>
        <p:spPr bwMode="auto">
          <a:xfrm>
            <a:off x="323851" y="411956"/>
            <a:ext cx="8534429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杭人遊湖，巳出酉歸，避月如仇，是夕好名，逐隊爭出。……二鼓以前，人聲鼓吹，如沸如撼，如魘如囈，如聾如啞，大船小船，一齊湊岸，一無所見，止見篙擊篙，舟觸舟，肩摩肩，面看面而已。少刻興盡，官府席散，皂隸喝道去，轎夫叫，船上人怖以關門，燈籠火把如列星，一一簇擁而去。岸上人亦逐隊趕門，漸稀漸薄，頃刻散盡矣。吾輩始艤舟近岸。斷橋石磴始涼，席其上，呼客縱飲。此時月如鏡新磨，山復整粧，湖復頮面。向之淺斟低唱者出，匿影樹下者亦出，吾輩往通聲氣，拉與同坐。韻友來，名妓至，杯箸安，竹肉發。月色蒼涼，東方將白，客方散去。吾輩縱舟，酣睡於十里荷花之中，香氣拍人，清夢甚愜。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32</a:t>
            </a:fld>
            <a:endParaRPr lang="zh-TW" altLang="en-US"/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349959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auto">
          <a:xfrm>
            <a:off x="142876" y="2303860"/>
            <a:ext cx="5572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4800">
              <a:tabLst>
                <a:tab pos="319088" algn="l"/>
              </a:tabLst>
            </a:pPr>
            <a:endParaRPr lang="zh-TW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9" name="矩形 5"/>
          <p:cNvSpPr>
            <a:spLocks noChangeArrowheads="1"/>
          </p:cNvSpPr>
          <p:nvPr/>
        </p:nvSpPr>
        <p:spPr bwMode="auto">
          <a:xfrm>
            <a:off x="142876" y="710804"/>
            <a:ext cx="88931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0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1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2230" name="矩形 4"/>
          <p:cNvSpPr>
            <a:spLocks noChangeArrowheads="1"/>
          </p:cNvSpPr>
          <p:nvPr/>
        </p:nvSpPr>
        <p:spPr bwMode="auto">
          <a:xfrm>
            <a:off x="142875" y="837010"/>
            <a:ext cx="86772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000" b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kumimoji="0" lang="zh-TW" altLang="zh-TW" sz="2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2231" name="矩形 7"/>
          <p:cNvSpPr>
            <a:spLocks noChangeArrowheads="1"/>
          </p:cNvSpPr>
          <p:nvPr/>
        </p:nvSpPr>
        <p:spPr bwMode="auto">
          <a:xfrm>
            <a:off x="142876" y="837010"/>
            <a:ext cx="8786841" cy="401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張岱</a:t>
            </a:r>
            <a:r>
              <a:rPr kumimoji="0" lang="zh-TW" altLang="zh-TW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kumimoji="0" lang="zh-TW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湖心亭小記</a:t>
            </a:r>
            <a:r>
              <a:rPr kumimoji="0" lang="zh-TW" altLang="zh-TW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kumimoji="0" lang="zh-TW" altLang="en-US" sz="3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zh-TW" sz="25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endParaRPr kumimoji="0" lang="zh-TW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崇禎五年十二月，余在西湖。大雪三日，湖中人鳥聲俱絕。是日，更定矣，余拏一小舟，擁毳衣爐火，獨往湖心亭看雪。</a:t>
            </a:r>
            <a:endParaRPr kumimoji="0" lang="zh-TW" altLang="en-US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霧淞沆碭，天與雲與山與水，上下一白。湖上影子，惟長堤一痕，湖心亭一點，與余舟一芥，舟中人兩三粒而已。</a:t>
            </a:r>
            <a:endParaRPr kumimoji="0" lang="zh-TW" altLang="en-US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kumimoji="0"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到亭上，有兩人鋪氈對坐，一童子燒酒罏正沸。見余，大驚，喜曰：「湖上焉得更有此人！」拉與同飲，余強飲三大白而別。問其姓氏，是金陵人客此。及下船，舟子喃喃曰：「莫說相公癡，更有癡似相公者。」</a:t>
            </a:r>
          </a:p>
        </p:txBody>
      </p:sp>
      <p:sp>
        <p:nvSpPr>
          <p:cNvPr id="52232" name="矩形 8"/>
          <p:cNvSpPr>
            <a:spLocks noChangeArrowheads="1"/>
          </p:cNvSpPr>
          <p:nvPr/>
        </p:nvSpPr>
        <p:spPr bwMode="auto">
          <a:xfrm>
            <a:off x="-201613" y="214312"/>
            <a:ext cx="7561263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5600"/>
            <a:r>
              <a:rPr kumimoji="0" lang="zh-TW" altLang="zh-TW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五、小結：易代的轉折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33</a:t>
            </a:fld>
            <a:endParaRPr lang="zh-TW" altLang="en-US" dirty="0"/>
          </a:p>
        </p:txBody>
      </p:sp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7959" y="4475254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457200" y="-12700"/>
            <a:ext cx="8229600" cy="8556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zh-TW" altLang="en-US" kern="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829674"/>
              </p:ext>
            </p:extLst>
          </p:nvPr>
        </p:nvGraphicFramePr>
        <p:xfrm>
          <a:off x="484188" y="842963"/>
          <a:ext cx="8137525" cy="418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1-39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文徵明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石湖清勝圖</a:t>
                      </a:r>
                      <a:r>
                        <a:rPr lang="en-US" altLang="zh-TW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夫童心者，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無一樣創制體格文字而非文者。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李贄</a:t>
                      </a:r>
                      <a:r>
                        <a:rPr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童心說</a:t>
                      </a:r>
                      <a:r>
                        <a:rPr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夫趣得之自然者深，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趣之</a:t>
                      </a:r>
                      <a:r>
                        <a:rPr lang="en-US" altLang="zh-TW" sz="1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正等正覺最上乘也。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袁宏道</a:t>
                      </a:r>
                      <a:r>
                        <a:rPr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敘陳正甫會心集</a:t>
                      </a:r>
                      <a:r>
                        <a:rPr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山之有巉崿也，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與其大而偽也，毋寧小而真。</a:t>
                      </a:r>
                      <a:endParaRPr lang="zh-CN" altLang="en-US" sz="1000" b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沈守正</a:t>
                      </a:r>
                      <a:r>
                        <a:rPr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凌士重小草引</a:t>
                      </a:r>
                      <a:r>
                        <a:rPr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如是而謂藝文、友生、山水之好，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然則遠之其有露吾性也已矣。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魏大中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碧雲篇題辭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12" name="群組 11"/>
          <p:cNvGrpSpPr/>
          <p:nvPr/>
        </p:nvGrpSpPr>
        <p:grpSpPr>
          <a:xfrm>
            <a:off x="1274355" y="1347614"/>
            <a:ext cx="2299951" cy="3495947"/>
            <a:chOff x="1274355" y="1347614"/>
            <a:chExt cx="2299951" cy="3495947"/>
          </a:xfrm>
        </p:grpSpPr>
        <p:pic>
          <p:nvPicPr>
            <p:cNvPr id="6" name="圖片 5" descr="20070407142217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4355" y="1347614"/>
              <a:ext cx="1296144" cy="443451"/>
            </a:xfrm>
            <a:prstGeom prst="rect">
              <a:avLst/>
            </a:prstGeom>
          </p:spPr>
        </p:pic>
        <p:pic>
          <p:nvPicPr>
            <p:cNvPr id="7" name="Picture 48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1441545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8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2226361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8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2971353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8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3795886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48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587974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投影片編號版面配置區 9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9144000" cy="274637"/>
          </a:xfrm>
        </p:spPr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34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151957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077908"/>
              </p:ext>
            </p:extLst>
          </p:nvPr>
        </p:nvGraphicFramePr>
        <p:xfrm>
          <a:off x="484188" y="484188"/>
          <a:ext cx="8137525" cy="418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三九大老，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年光疾於跳丸。</a:t>
                      </a:r>
                      <a:endParaRPr kumimoji="1" lang="zh-TW" altLang="en-US" sz="1000" b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屠隆</a:t>
                      </a:r>
                      <a:r>
                        <a:rPr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娑羅館清言</a:t>
                      </a:r>
                      <a:r>
                        <a:rPr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權貴龍驤，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如湯消雪。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洪自誠</a:t>
                      </a:r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菜根譚</a:t>
                      </a:r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貧不足羞，可羞是貧而無志；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水翻多濃旨。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陸紹珩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醉古堂劍掃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宦情太濃，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有味於淡也。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陳繼儒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安得長者言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得趣不在多，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風月自賒。</a:t>
                      </a:r>
                      <a:endParaRPr lang="zh-CN" altLang="en-US" sz="1000" b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洪自誠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菜根譚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10" name="群組 9"/>
          <p:cNvGrpSpPr/>
          <p:nvPr/>
        </p:nvGrpSpPr>
        <p:grpSpPr>
          <a:xfrm>
            <a:off x="3275856" y="1059582"/>
            <a:ext cx="298450" cy="3402016"/>
            <a:chOff x="3275856" y="1059582"/>
            <a:chExt cx="298450" cy="3402016"/>
          </a:xfrm>
        </p:grpSpPr>
        <p:pic>
          <p:nvPicPr>
            <p:cNvPr id="5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1059582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1844398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2589390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3413923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4206011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投影片編號版面配置區 9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9144000" cy="274637"/>
          </a:xfrm>
        </p:spPr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35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68724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62052"/>
              </p:ext>
            </p:extLst>
          </p:nvPr>
        </p:nvGraphicFramePr>
        <p:xfrm>
          <a:off x="484188" y="484188"/>
          <a:ext cx="8137525" cy="418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修凈土者，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境去而心猶牽絆。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en-US" sz="1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屠隆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娑羅館清言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endParaRPr lang="zh-TW" altLang="en-US" sz="1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虚空不拒諸相，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山高不碍雲飛。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en-US" sz="1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屠隆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娑羅館清言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心地上無風濤，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悟出有入無之機。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en-US" sz="1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洪自誠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菜根譚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endParaRPr lang="zh-TW" altLang="en-US" sz="1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水到渠成，瓜熟蒂落，此八字受用一生。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en-US" sz="1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陳繼儒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安得長者言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11-12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醒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集奇第八。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en-US" sz="1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陸紹珩</a:t>
                      </a:r>
                      <a:r>
                        <a:rPr lang="zh-TW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醉古堂劍掃</a:t>
                      </a:r>
                      <a:r>
                        <a:rPr lang="zh-TW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r>
                        <a:rPr lang="zh-TW" altLang="en-US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類引</a:t>
                      </a: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5" name="群組 4"/>
          <p:cNvGrpSpPr/>
          <p:nvPr/>
        </p:nvGrpSpPr>
        <p:grpSpPr>
          <a:xfrm>
            <a:off x="3275856" y="1059582"/>
            <a:ext cx="298450" cy="3402016"/>
            <a:chOff x="3275856" y="1059582"/>
            <a:chExt cx="298450" cy="3402016"/>
          </a:xfrm>
        </p:grpSpPr>
        <p:pic>
          <p:nvPicPr>
            <p:cNvPr id="6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1059582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1844398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2589390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3413923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4206011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投影片編號版面配置區 9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9144000" cy="274637"/>
          </a:xfrm>
        </p:spPr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36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99158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091258"/>
              </p:ext>
            </p:extLst>
          </p:nvPr>
        </p:nvGraphicFramePr>
        <p:xfrm>
          <a:off x="484188" y="484188"/>
          <a:ext cx="8137525" cy="418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13-16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從武林門而西，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蕩舟浩歌而返。</a:t>
                      </a:r>
                      <a:endParaRPr lang="zh-CN" altLang="en-US" sz="1000" b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袁宏道</a:t>
                      </a:r>
                      <a:r>
                        <a:rPr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西湖</a:t>
                      </a:r>
                      <a:r>
                        <a:rPr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lang="zh-TW" altLang="en-US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indent="127000"/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古人記山水手，太上酈道元，其次柳子厚，近時 則袁中郎。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張岱</a:t>
                      </a:r>
                      <a:r>
                        <a:rPr lang="en-US" altLang="zh-TW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瑯嬛文集</a:t>
                      </a:r>
                      <a:r>
                        <a:rPr lang="en-US" altLang="zh-TW" sz="1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蘇堤春曉、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斷橋殘雪。</a:t>
                      </a:r>
                      <a:endParaRPr kumimoji="1" lang="zh-TW" altLang="en-US" sz="1000" b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作者不詳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西湖十景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數日陰雨，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卽同行。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袁宏道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天目</a:t>
                      </a:r>
                      <a:r>
                        <a:rPr kumimoji="0"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18-19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虎丘去城可七八里，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飛鳥為之徘徊，壯士聽而下淚矣。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袁宏道</a:t>
                      </a:r>
                      <a:r>
                        <a:rPr lang="zh-TW" altLang="zh-TW" sz="1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虎丘</a:t>
                      </a:r>
                      <a:r>
                        <a:rPr lang="zh-TW" altLang="zh-TW" sz="1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5" name="群組 4"/>
          <p:cNvGrpSpPr/>
          <p:nvPr/>
        </p:nvGrpSpPr>
        <p:grpSpPr>
          <a:xfrm>
            <a:off x="3275856" y="1059582"/>
            <a:ext cx="298450" cy="3402016"/>
            <a:chOff x="3275856" y="1059582"/>
            <a:chExt cx="298450" cy="3402016"/>
          </a:xfrm>
        </p:grpSpPr>
        <p:pic>
          <p:nvPicPr>
            <p:cNvPr id="6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1059582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1844398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2589390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3413923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4206011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投影片編號版面配置區 9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9144000" cy="274637"/>
          </a:xfrm>
        </p:spPr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37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75206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130784"/>
              </p:ext>
            </p:extLst>
          </p:nvPr>
        </p:nvGraphicFramePr>
        <p:xfrm>
          <a:off x="484188" y="484188"/>
          <a:ext cx="8137525" cy="418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虎丘，</a:t>
                      </a:r>
                      <a:r>
                        <a:rPr kumimoji="0" lang="en-US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覺悠然欲與清景俱往也。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李流芳</a:t>
                      </a:r>
                      <a:r>
                        <a:rPr kumimoji="0" lang="zh-TW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遊虎丘小記</a:t>
                      </a:r>
                      <a:r>
                        <a:rPr kumimoji="0" lang="zh-TW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虎丘：</a:t>
                      </a:r>
                      <a:r>
                        <a:rPr kumimoji="0" lang="en-US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丁巳九年六日，清溪道中題</a:t>
                      </a:r>
                      <a:endParaRPr kumimoji="0" lang="zh-CN" altLang="en-US" sz="1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李流芳</a:t>
                      </a:r>
                      <a:r>
                        <a:rPr kumimoji="0" lang="en-US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江南臥遊冊題詞四則</a:t>
                      </a:r>
                      <a:r>
                        <a:rPr kumimoji="0" lang="en-US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22-23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余春夏秋嘗在西湖，</a:t>
                      </a:r>
                      <a:r>
                        <a:rPr kumimoji="0" lang="en-US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endParaRPr kumimoji="0" lang="zh-TW" altLang="en-US" sz="1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忽為孟陽寫出，真是畫中矣。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李流芳</a:t>
                      </a:r>
                      <a:r>
                        <a:rPr kumimoji="0" lang="zh-TW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西湖臥遊圖題跋四則</a:t>
                      </a:r>
                      <a:r>
                        <a:rPr kumimoji="0" lang="zh-TW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24-30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園以藏山，</a:t>
                      </a:r>
                      <a:r>
                        <a:rPr kumimoji="0" lang="en-US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志予之益其過也。</a:t>
                      </a:r>
                      <a:endParaRPr kumimoji="0" lang="zh-TW" altLang="en-US" sz="1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祁彪佳</a:t>
                      </a:r>
                      <a:r>
                        <a:rPr kumimoji="0" lang="zh-TW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寓山注</a:t>
                      </a:r>
                      <a:r>
                        <a:rPr kumimoji="0" lang="zh-TW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31-32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西湖七月半，</a:t>
                      </a:r>
                      <a:r>
                        <a:rPr kumimoji="0" lang="en-US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kumimoji="0" lang="zh-TW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清夢甚愜。</a:t>
                      </a:r>
                      <a:endParaRPr kumimoji="0" lang="zh-TW" altLang="en-US" sz="1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張岱〈西湖七月半〉</a:t>
                      </a: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5" name="群組 4"/>
          <p:cNvGrpSpPr/>
          <p:nvPr/>
        </p:nvGrpSpPr>
        <p:grpSpPr>
          <a:xfrm>
            <a:off x="3275856" y="1059582"/>
            <a:ext cx="298450" cy="3402016"/>
            <a:chOff x="3275856" y="1059582"/>
            <a:chExt cx="298450" cy="3402016"/>
          </a:xfrm>
        </p:grpSpPr>
        <p:pic>
          <p:nvPicPr>
            <p:cNvPr id="6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1059582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1844398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2589390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3413923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4206011"/>
              <a:ext cx="298450" cy="255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投影片編號版面配置區 9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9144000" cy="274637"/>
          </a:xfrm>
        </p:spPr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38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502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395584"/>
              </p:ext>
            </p:extLst>
          </p:nvPr>
        </p:nvGraphicFramePr>
        <p:xfrm>
          <a:off x="484188" y="484188"/>
          <a:ext cx="8137525" cy="1127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崇禎五年十二月，</a:t>
                      </a:r>
                      <a:r>
                        <a:rPr lang="en-US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endParaRPr kumimoji="0" lang="zh-TW" altLang="zh-TW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「莫說相公癡，更有癡似相公者。」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張岱〈湖心亭小記〉</a:t>
                      </a:r>
                      <a:endParaRPr kumimoji="0" lang="zh-TW" altLang="en-US" sz="1000" b="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pic>
        <p:nvPicPr>
          <p:cNvPr id="5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059582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投影片編號版面配置區 9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9144000" cy="274637"/>
          </a:xfrm>
        </p:spPr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39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4581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1"/>
          <p:cNvSpPr>
            <a:spLocks noChangeArrowheads="1"/>
          </p:cNvSpPr>
          <p:nvPr/>
        </p:nvSpPr>
        <p:spPr bwMode="auto">
          <a:xfrm>
            <a:off x="142875" y="267891"/>
            <a:ext cx="928687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endParaRPr lang="en-US" altLang="zh-TW" sz="38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zh-TW" altLang="en-US" sz="38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14282" y="285734"/>
            <a:ext cx="8785225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55600"/>
            <a:r>
              <a:rPr lang="zh-TW" altLang="en-US" sz="3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一、性靈文論與小品寫作風氣</a:t>
            </a:r>
            <a:endParaRPr lang="en-US" altLang="zh-TW" sz="37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55600"/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55600"/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李贄</a:t>
            </a:r>
            <a:r>
              <a:rPr lang="zh-TW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童心說</a:t>
            </a:r>
            <a:r>
              <a:rPr lang="zh-TW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zh-TW" altLang="en-US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556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夫童心者，絕假純真，最初一念之本心也。若失卻童心，便失卻真心；失卻真心，便失卻真人。人而非真，全不復有初矣。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……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天下之至文，未有不出於童心焉者也。苟童心常存，則道理不行，聞見不立，無時不文，無人不文，無一樣創制體格文字而非文者。</a:t>
            </a:r>
          </a:p>
          <a:p>
            <a:pPr indent="355600"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pPr indent="355600" eaLnBrk="0" hangingPunct="0"/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袁宏道</a:t>
            </a:r>
            <a:r>
              <a:rPr lang="zh-TW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敘陳正甫會心集</a:t>
            </a:r>
            <a:r>
              <a:rPr lang="zh-TW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 </a:t>
            </a:r>
            <a:r>
              <a:rPr lang="zh-TW" altLang="zh-TW" sz="2000" b="1" dirty="0">
                <a:solidFill>
                  <a:srgbClr val="008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zh-TW" altLang="zh-TW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355600" eaLnBrk="0" hangingPunct="0"/>
            <a:r>
              <a:rPr lang="en-US" altLang="zh-TW" sz="2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2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夫趣得之自然者深，得之學問者淺。當其為童子也，不知有趣，然無往而非趣也。面無端容，目無定睛，口喃喃而欲語，足跳躍而不定，人生之至樂，真無踰於此時者。孟子所謂「不失赤子」，老子所謂「能嬰兒」，蓋指此也。趣之</a:t>
            </a:r>
            <a:r>
              <a:rPr lang="en-US" altLang="zh-TW" sz="2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2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正等正覺最上乘也。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  <p:pic>
        <p:nvPicPr>
          <p:cNvPr id="5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1877" y="2447864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4909" y="4258578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>
            <a:spLocks noChangeArrowheads="1"/>
          </p:cNvSpPr>
          <p:nvPr/>
        </p:nvSpPr>
        <p:spPr bwMode="auto">
          <a:xfrm>
            <a:off x="0" y="214312"/>
            <a:ext cx="6712094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355600"/>
            <a:r>
              <a:rPr lang="zh-TW" altLang="en-US" sz="3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一、性靈文論與小品寫作風氣</a:t>
            </a:r>
            <a:endParaRPr lang="en-US" altLang="zh-TW" sz="37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388" y="863203"/>
            <a:ext cx="76327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獨抒性靈，不拘格套。</a:t>
            </a:r>
          </a:p>
          <a:p>
            <a:pPr indent="127000"/>
            <a:endParaRPr lang="zh-TW" altLang="en-US" sz="24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/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沈守正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凌士重小草引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</a:p>
          <a:p>
            <a:pPr indent="127000" eaLnBrk="0" hangingPunct="0"/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山之有巉崿也，石之有拳握也，草樹之有梅竹也，書之有鳥爪蟲絲，畫之有與可雲林也，詩之有韋孟郊島也，見者莫不喜，喜而欲狂，唯其趣異也。而不知者詆之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曰奇，曰偏，曰小品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。夫人抱邁往不屑之韻，恥與人同，則必不肯言儔人之所言，而好言其所不敢言不能言。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與其平也，寧奇；與其正也，寧偏；與其大而偽也，毋寧小而真。</a:t>
            </a:r>
            <a:endParaRPr lang="en-US" altLang="zh-TW" sz="24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en-US" altLang="zh-TW" sz="21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endParaRPr lang="zh-TW" altLang="en-US" sz="21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659982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831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矩形 6"/>
          <p:cNvSpPr>
            <a:spLocks noChangeArrowheads="1"/>
          </p:cNvSpPr>
          <p:nvPr/>
        </p:nvSpPr>
        <p:spPr bwMode="auto">
          <a:xfrm>
            <a:off x="0" y="214312"/>
            <a:ext cx="6712094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3556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一、性靈文論與小品寫作風氣</a:t>
            </a:r>
            <a:endParaRPr lang="en-US" altLang="zh-TW" sz="37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8437" name="Rectangle 1"/>
          <p:cNvSpPr>
            <a:spLocks noChangeArrowheads="1"/>
          </p:cNvSpPr>
          <p:nvPr/>
        </p:nvSpPr>
        <p:spPr bwMode="auto">
          <a:xfrm>
            <a:off x="395288" y="766763"/>
            <a:ext cx="7416800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 eaLnBrk="0" hangingPunct="0"/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魏大中</a:t>
            </a:r>
            <a:r>
              <a:rPr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碧雲篇題辭</a:t>
            </a:r>
            <a:r>
              <a:rPr lang="en-US" altLang="zh-TW" sz="3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en-US" altLang="zh-TW" sz="25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</a:p>
          <a:p>
            <a:pPr indent="127000" eaLnBrk="0" hangingPunct="0"/>
            <a:r>
              <a:rPr lang="en-US" altLang="zh-TW" sz="25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</a:t>
            </a:r>
            <a:endParaRPr lang="en-US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如是而謂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藝文、友生、山水之好，出乎其性，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余幾不自信。一日，遠之緘其碧雲篇見示，讀之如盡遇其所欲自吐，與其欲吐而不能吐者。而行墨之間，暎見遠之眉宇，西山爽氣，撲几席間。嗟夫！非藝文、友生、山水之好出乎其性，何以遇其所欲自吐與所欲吐而不能者，而見友生之眉宇於文章，而攬西山之爽氣於几席乎？然則遠之其有露吾性也已矣。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0AF1F-81D5-43C6-8BBA-CC8ED014959C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  <p:pic>
        <p:nvPicPr>
          <p:cNvPr id="5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2502" y="3939902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1"/>
          <p:cNvSpPr>
            <a:spLocks noChangeArrowheads="1"/>
          </p:cNvSpPr>
          <p:nvPr/>
        </p:nvSpPr>
        <p:spPr bwMode="auto">
          <a:xfrm>
            <a:off x="214282" y="857238"/>
            <a:ext cx="8677275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zh-TW" sz="3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三九大老，紫綬貂冠，得意哉，黃粱公案；二八佳人，翠  </a:t>
            </a:r>
          </a:p>
          <a:p>
            <a:pPr eaLnBrk="0" hangingPunct="0"/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眉蟬鬂，銷魂也，白骨生涯。屠隆</a:t>
            </a:r>
            <a:r>
              <a:rPr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娑羅館清言</a:t>
            </a:r>
            <a:r>
              <a:rPr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  <a:endParaRPr lang="zh-TW" altLang="en-US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hangingPunct="0"/>
            <a:endParaRPr lang="zh-TW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hangingPunct="0"/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2.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甜苦備嘗好丟手，世味渾如嚼蠟；生死事大急回頭，年光</a:t>
            </a:r>
          </a:p>
          <a:p>
            <a:pPr eaLnBrk="0" hangingPunct="0"/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疾於跳丸。屠隆</a:t>
            </a:r>
            <a:r>
              <a:rPr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娑羅館清言</a:t>
            </a:r>
            <a:r>
              <a:rPr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  <a:endParaRPr lang="zh-TW" altLang="en-US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hangingPunct="0"/>
            <a:endParaRPr lang="zh-TW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hangingPunct="0"/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3.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權貴龍驤，英雄虎戰，以冷眼視之，如蟻聚羶，如蠅競血</a:t>
            </a:r>
          </a:p>
          <a:p>
            <a:pPr eaLnBrk="0" hangingPunct="0"/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；是非蜂起，得失蝟興，以冷情當之，如治化金，如湯消</a:t>
            </a:r>
          </a:p>
          <a:p>
            <a:pPr eaLnBrk="0" hangingPunct="0"/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雪。洪自誠</a:t>
            </a:r>
            <a:r>
              <a:rPr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菜根譚</a:t>
            </a:r>
            <a:r>
              <a:rPr lang="zh-TW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</a:p>
          <a:p>
            <a:pPr eaLnBrk="0" hangingPunct="0"/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  <p:sp>
        <p:nvSpPr>
          <p:cNvPr id="19461" name="矩形 7"/>
          <p:cNvSpPr>
            <a:spLocks noChangeArrowheads="1"/>
          </p:cNvSpPr>
          <p:nvPr/>
        </p:nvSpPr>
        <p:spPr bwMode="auto">
          <a:xfrm>
            <a:off x="0" y="214312"/>
            <a:ext cx="6712094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3556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二、追尋主體自由的清言小品</a:t>
            </a:r>
            <a:endParaRPr lang="en-US" altLang="zh-TW" sz="37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6260" y="161537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71576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22608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1"/>
          <p:cNvSpPr>
            <a:spLocks noChangeArrowheads="1"/>
          </p:cNvSpPr>
          <p:nvPr/>
        </p:nvSpPr>
        <p:spPr bwMode="auto">
          <a:xfrm>
            <a:off x="142844" y="357172"/>
            <a:ext cx="8821738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zh-TW" sz="37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endParaRPr lang="zh-TW" altLang="zh-TW" sz="21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hangingPunct="0"/>
            <a:r>
              <a:rPr lang="en-US" altLang="zh-TW" sz="2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宦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情太濃，歸時過不得；生趣太濃，死時過不得。甚矣，</a:t>
            </a:r>
          </a:p>
          <a:p>
            <a:pPr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有味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於淡也。陳繼儒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安得長者言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</a:p>
          <a:p>
            <a:pPr eaLnBrk="0" hangingPunct="0"/>
            <a:endParaRPr lang="zh-TW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hangingPunct="0"/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貧不足羞，可羞是貧而無志；賤不足惡，可惡是賤而無能</a:t>
            </a:r>
          </a:p>
          <a:p>
            <a:pPr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；老不足歎，可歎是老而虛生；死不足悲，可悲是死而無</a:t>
            </a:r>
          </a:p>
          <a:p>
            <a:pPr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補。陸紹珩</a:t>
            </a:r>
            <a:r>
              <a:rPr lang="zh-TW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醉古堂劍掃</a:t>
            </a:r>
            <a:r>
              <a:rPr lang="zh-TW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hangingPunct="0"/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hangingPunct="0"/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6.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芳菲林圃看蜂忙，覷破幾多塵情世態；寂寞衡茅觀燕寢，</a:t>
            </a:r>
          </a:p>
          <a:p>
            <a:pPr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發起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一種冷趣幽思。陸紹珩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醉古堂劍掃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</a:p>
          <a:p>
            <a:pPr eaLnBrk="0" hangingPunct="0"/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hangingPunct="0"/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7. 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觀世態之極幻，則浮雲轉有常情；咀世味之皆空，則流</a:t>
            </a:r>
          </a:p>
          <a:p>
            <a:pPr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水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翻多濃旨。陸紹珩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醉古堂劍掃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</a:p>
        </p:txBody>
      </p:sp>
      <p:sp>
        <p:nvSpPr>
          <p:cNvPr id="20485" name="矩形 7"/>
          <p:cNvSpPr>
            <a:spLocks noChangeArrowheads="1"/>
          </p:cNvSpPr>
          <p:nvPr/>
        </p:nvSpPr>
        <p:spPr bwMode="auto">
          <a:xfrm>
            <a:off x="0" y="214312"/>
            <a:ext cx="6712094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3556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二、追尋主體自由的清言小品</a:t>
            </a:r>
            <a:endParaRPr lang="en-US" altLang="zh-TW" sz="37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0AF1F-81D5-43C6-8BBA-CC8ED014959C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  <p:pic>
        <p:nvPicPr>
          <p:cNvPr id="5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1624" y="1275606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571750"/>
            <a:ext cx="279648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0893" y="3492674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9536" y="4404395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1"/>
          <p:cNvSpPr>
            <a:spLocks noChangeArrowheads="1"/>
          </p:cNvSpPr>
          <p:nvPr/>
        </p:nvSpPr>
        <p:spPr bwMode="auto">
          <a:xfrm>
            <a:off x="214282" y="1071552"/>
            <a:ext cx="868045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27000"/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8. 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得趣不在多，盆池拳石間，烟霞俱足；會景不在遠，蓬窗</a:t>
            </a:r>
          </a:p>
          <a:p>
            <a:pPr indent="127000"/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竹屋下，風月自賒。洪自誠</a:t>
            </a:r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菜根譚</a:t>
            </a:r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</a:p>
          <a:p>
            <a:pPr indent="127000"/>
            <a:endParaRPr lang="en-US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9.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修凈土者，自凈其心，方寸居然蓮界，學坐禪者，達禪之</a:t>
            </a:r>
          </a:p>
          <a:p>
            <a:pPr indent="127000" eaLnBrk="0" hangingPunct="0"/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理，大地盡作蒲團。屠隆</a:t>
            </a:r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娑羅館清言</a:t>
            </a:r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</a:p>
          <a:p>
            <a:pPr indent="127000" eaLnBrk="0" hangingPunct="0"/>
            <a:endParaRPr lang="en-US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indent="127000" eaLnBrk="0" hangingPunct="0"/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10.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至人除心不除境，境在而心常寂然；凡人除境不除心，</a:t>
            </a:r>
          </a:p>
          <a:p>
            <a:pPr indent="127000" eaLnBrk="0" hangingPunct="0"/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境去而心猶牽絆。屠隆</a:t>
            </a:r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娑羅館清言</a:t>
            </a:r>
            <a:r>
              <a:rPr lang="en-US" altLang="zh-TW" sz="25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</a:p>
          <a:p>
            <a:pPr indent="127000" eaLnBrk="0" hangingPunct="0"/>
            <a:endParaRPr lang="en-US" altLang="zh-TW" sz="25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B86F-7497-4FC7-B11B-C96B120FD7D9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  <p:sp>
        <p:nvSpPr>
          <p:cNvPr id="21509" name="矩形 7"/>
          <p:cNvSpPr>
            <a:spLocks noChangeArrowheads="1"/>
          </p:cNvSpPr>
          <p:nvPr/>
        </p:nvSpPr>
        <p:spPr bwMode="auto">
          <a:xfrm>
            <a:off x="0" y="214312"/>
            <a:ext cx="6712094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355600"/>
            <a:r>
              <a:rPr lang="zh-TW" altLang="en-US" sz="37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二、追尋主體自由的清言小品</a:t>
            </a:r>
            <a:endParaRPr lang="en-US" altLang="zh-TW" sz="37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6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4086" y="1579860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2536" y="2781712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7102" y="3900338"/>
            <a:ext cx="29845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</TotalTime>
  <Words>5973</Words>
  <Application>Microsoft Office PowerPoint</Application>
  <PresentationFormat>如螢幕大小 (16:9)</PresentationFormat>
  <Paragraphs>392</Paragraphs>
  <Slides>39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39</vt:i4>
      </vt:variant>
    </vt:vector>
  </HeadingPairs>
  <TitlesOfParts>
    <vt:vector size="40" baseType="lpstr">
      <vt:lpstr>自訂設計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63</cp:revision>
  <dcterms:created xsi:type="dcterms:W3CDTF">2013-05-15T07:44:10Z</dcterms:created>
  <dcterms:modified xsi:type="dcterms:W3CDTF">2013-07-24T03:58:23Z</dcterms:modified>
</cp:coreProperties>
</file>