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6" r:id="rId10"/>
    <p:sldId id="295" r:id="rId11"/>
    <p:sldId id="291" r:id="rId12"/>
    <p:sldId id="292" r:id="rId13"/>
    <p:sldId id="293" r:id="rId14"/>
    <p:sldId id="294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307" r:id="rId26"/>
    <p:sldId id="308" r:id="rId27"/>
    <p:sldId id="309" r:id="rId28"/>
    <p:sldId id="310" r:id="rId29"/>
    <p:sldId id="311" r:id="rId30"/>
    <p:sldId id="312" r:id="rId31"/>
    <p:sldId id="313" r:id="rId32"/>
    <p:sldId id="314" r:id="rId33"/>
    <p:sldId id="315" r:id="rId34"/>
    <p:sldId id="316" r:id="rId35"/>
    <p:sldId id="317" r:id="rId36"/>
    <p:sldId id="318" r:id="rId37"/>
    <p:sldId id="319" r:id="rId38"/>
    <p:sldId id="320" r:id="rId39"/>
    <p:sldId id="321" r:id="rId40"/>
    <p:sldId id="322" r:id="rId41"/>
    <p:sldId id="280" r:id="rId42"/>
    <p:sldId id="281" r:id="rId43"/>
    <p:sldId id="282" r:id="rId44"/>
    <p:sldId id="283" r:id="rId45"/>
    <p:sldId id="323" r:id="rId46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463" autoAdjust="0"/>
    <p:restoredTop sz="94660"/>
  </p:normalViewPr>
  <p:slideViewPr>
    <p:cSldViewPr>
      <p:cViewPr>
        <p:scale>
          <a:sx n="150" d="100"/>
          <a:sy n="150" d="100"/>
        </p:scale>
        <p:origin x="-1374" y="-1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D6677-5F73-4D6D-A6D8-3CBE0FA3A210}" type="datetimeFigureOut">
              <a:rPr lang="zh-TW" altLang="en-US" smtClean="0"/>
              <a:t>2013/7/24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59EAAE-AC6D-4A79-9C05-E85FB55751A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7972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C993-D3C7-4B4B-96A8-93C42D27EB4B}" type="datetime1">
              <a:rPr lang="zh-TW" altLang="en-US" smtClean="0"/>
              <a:t>2013/7/24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0" y="4767263"/>
            <a:ext cx="9144000" cy="273844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975CEC8E-BD2B-49CA-9AC0-5226C0865F0F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932108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5F0AC-13A6-4BF8-A540-25AF0A3AA5D5}" type="datetime1">
              <a:rPr lang="zh-TW" altLang="en-US" smtClean="0"/>
              <a:t>2013/7/24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 dirty="0"/>
          </a:p>
        </p:txBody>
      </p:sp>
      <p:pic>
        <p:nvPicPr>
          <p:cNvPr id="7" name="圖片 40" descr="logo黑字透明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5350" y="4659982"/>
            <a:ext cx="1898650" cy="483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0" y="4767263"/>
            <a:ext cx="9144000" cy="273844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fld id="{975CEC8E-BD2B-49CA-9AC0-5226C0865F0F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30430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creativecommons.org/licenses/by-nc-sa/3.0/tw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cw.aca.ntu.edu.tw/ntu-ocw/index.php/ocw/copyright_declaration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416174"/>
            <a:ext cx="9144000" cy="1371600"/>
          </a:xfrm>
          <a:extLst/>
        </p:spPr>
        <p:txBody>
          <a:bodyPr rtlCol="0">
            <a:noAutofit/>
          </a:bodyPr>
          <a:lstStyle/>
          <a:p>
            <a:pPr>
              <a:defRPr/>
            </a:pPr>
            <a:r>
              <a:rPr lang="zh-TW" altLang="en-US" sz="5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第十講：</a:t>
            </a:r>
            <a:r>
              <a:rPr lang="zh-TW" altLang="zh-TW" sz="5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宋詩的議論與</a:t>
            </a:r>
            <a:r>
              <a:rPr lang="zh-TW" altLang="zh-TW" sz="5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說</a:t>
            </a:r>
            <a:r>
              <a:rPr lang="zh-TW" altLang="en-US" sz="5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理</a:t>
            </a:r>
            <a:endParaRPr lang="zh-TW" altLang="en-US" sz="5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grpSp>
        <p:nvGrpSpPr>
          <p:cNvPr id="5" name="群組 26"/>
          <p:cNvGrpSpPr>
            <a:grpSpLocks/>
          </p:cNvGrpSpPr>
          <p:nvPr/>
        </p:nvGrpSpPr>
        <p:grpSpPr bwMode="auto">
          <a:xfrm>
            <a:off x="1979613" y="3489325"/>
            <a:ext cx="5111750" cy="522288"/>
            <a:chOff x="2143125" y="5119689"/>
            <a:chExt cx="5013326" cy="673692"/>
          </a:xfrm>
        </p:grpSpPr>
        <p:sp>
          <p:nvSpPr>
            <p:cNvPr id="6" name="矩形 18"/>
            <p:cNvSpPr>
              <a:spLocks noChangeArrowheads="1"/>
            </p:cNvSpPr>
            <p:nvPr/>
          </p:nvSpPr>
          <p:spPr bwMode="auto">
            <a:xfrm>
              <a:off x="3143250" y="5119689"/>
              <a:ext cx="4013201" cy="6736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just"/>
              <a:r>
                <a:rPr kumimoji="0" lang="en-US" altLang="zh-TW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【</a:t>
              </a:r>
              <a:r>
                <a:rPr kumimoji="0" lang="zh-TW" altLang="en-US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本著作除另有註明外，採取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2"/>
                </a:rPr>
                <a:t>創用</a:t>
              </a:r>
              <a:r>
                <a:rPr kumimoji="0" lang="en-US" altLang="zh-TW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2"/>
                </a:rPr>
                <a:t>CC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2"/>
                </a:rPr>
                <a:t>「姓名標示－非商業性－相同方式分享」臺灣</a:t>
              </a:r>
              <a:r>
                <a:rPr kumimoji="0" lang="en-US" altLang="zh-TW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2"/>
                </a:rPr>
                <a:t>3.0</a:t>
              </a:r>
              <a:r>
                <a:rPr kumimoji="0" lang="zh-TW" altLang="en-US" sz="1400" b="1" u="sng" dirty="0">
                  <a:latin typeface="Times New Roman" pitchFamily="18" charset="0"/>
                  <a:ea typeface="標楷體" pitchFamily="65" charset="-120"/>
                  <a:cs typeface="Times New Roman" pitchFamily="18" charset="0"/>
                  <a:hlinkClick r:id="rId2"/>
                </a:rPr>
                <a:t>版</a:t>
              </a:r>
              <a:r>
                <a:rPr kumimoji="0" lang="zh-TW" altLang="en-US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授權釋出</a:t>
              </a:r>
              <a:r>
                <a:rPr kumimoji="0" lang="en-US" altLang="zh-TW" sz="1400" b="1" dirty="0">
                  <a:latin typeface="Times New Roman" pitchFamily="18" charset="0"/>
                  <a:ea typeface="標楷體" pitchFamily="65" charset="-120"/>
                  <a:cs typeface="Times New Roman" pitchFamily="18" charset="0"/>
                </a:rPr>
                <a:t>】</a:t>
              </a:r>
            </a:p>
          </p:txBody>
        </p:sp>
        <p:pic>
          <p:nvPicPr>
            <p:cNvPr id="7" name="Picture 15" descr="cc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43125" y="5214938"/>
              <a:ext cx="1004888" cy="4466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文字方塊 7"/>
          <p:cNvSpPr txBox="1"/>
          <p:nvPr/>
        </p:nvSpPr>
        <p:spPr>
          <a:xfrm>
            <a:off x="0" y="411163"/>
            <a:ext cx="9144000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古典抒情文學</a:t>
            </a:r>
          </a:p>
        </p:txBody>
      </p:sp>
      <p:sp>
        <p:nvSpPr>
          <p:cNvPr id="9" name="文字方塊 4"/>
          <p:cNvSpPr txBox="1">
            <a:spLocks noChangeArrowheads="1"/>
          </p:cNvSpPr>
          <p:nvPr/>
        </p:nvSpPr>
        <p:spPr bwMode="auto">
          <a:xfrm>
            <a:off x="0" y="2738438"/>
            <a:ext cx="91440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algn="ctr" eaLnBrk="1" hangingPunct="1"/>
            <a:r>
              <a:rPr lang="zh-TW" altLang="en-US" sz="3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國立臺灣大學 中國文學系 黃奕珍</a:t>
            </a:r>
            <a:r>
              <a:rPr lang="zh-TW" altLang="en-US" sz="30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sz="30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教授</a:t>
            </a:r>
          </a:p>
        </p:txBody>
      </p:sp>
      <p:sp>
        <p:nvSpPr>
          <p:cNvPr id="10" name="矩形 9"/>
          <p:cNvSpPr/>
          <p:nvPr/>
        </p:nvSpPr>
        <p:spPr>
          <a:xfrm>
            <a:off x="0" y="2274426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1</a:t>
            </a:fld>
            <a:endParaRPr lang="zh-TW" altLang="en-US" dirty="0"/>
          </a:p>
        </p:txBody>
      </p:sp>
      <p:sp>
        <p:nvSpPr>
          <p:cNvPr id="12" name="文字方塊 2"/>
          <p:cNvSpPr txBox="1">
            <a:spLocks noChangeArrowheads="1"/>
          </p:cNvSpPr>
          <p:nvPr/>
        </p:nvSpPr>
        <p:spPr bwMode="auto">
          <a:xfrm>
            <a:off x="0" y="11113"/>
            <a:ext cx="6477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Verdana" pitchFamily="34" charset="0"/>
                <a:ea typeface="新細明體" charset="-120"/>
              </a:defRPr>
            </a:lvl9pPr>
          </a:lstStyle>
          <a:p>
            <a:pPr eaLnBrk="1" hangingPunct="1"/>
            <a:r>
              <a:rPr lang="zh-TW" altLang="en-US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宋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詩</a:t>
            </a:r>
            <a:endParaRPr lang="zh-TW" altLang="en-US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829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10</a:t>
            </a:fld>
            <a:endParaRPr lang="zh-TW" alt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zh-TW" sz="4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陸璣</a:t>
            </a:r>
            <a:r>
              <a:rPr lang="zh-TW" altLang="zh-TW" sz="4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《毛</a:t>
            </a:r>
            <a:r>
              <a:rPr lang="zh-TW" altLang="zh-TW" sz="4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詩疏》</a:t>
            </a:r>
            <a:endParaRPr lang="en-US" altLang="zh-TW" sz="4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zh-TW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l"/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</a:t>
            </a:r>
            <a:r>
              <a:rPr lang="zh-TW" altLang="zh-TW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鵓鳩</a:t>
            </a:r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</a:t>
            </a:r>
            <a:r>
              <a:rPr lang="zh-TW" altLang="zh-TW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灰色，無繡項。陰則屏逐其匹，</a:t>
            </a:r>
            <a:endParaRPr lang="en-US" altLang="zh-TW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l"/>
            <a:r>
              <a:rPr lang="zh-TW" altLang="en-US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</a:t>
            </a:r>
            <a:r>
              <a:rPr lang="zh-TW" altLang="zh-TW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晴則呼之。</a:t>
            </a:r>
          </a:p>
          <a:p>
            <a:pPr algn="l"/>
            <a:r>
              <a:rPr lang="en-US" altLang="zh-TW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zh-TW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語曰：「天將雨，鳩逐婦」是也。</a:t>
            </a:r>
            <a:endParaRPr lang="zh-TW" altLang="zh-TW" dirty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5063" y="3291830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93950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11</a:t>
            </a:fld>
            <a:endParaRPr lang="zh-TW" alt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歐陽修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啼鳥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endParaRPr lang="zh-CN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395536" y="1203598"/>
            <a:ext cx="8352928" cy="3672408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4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三</a:t>
            </a:r>
            <a:r>
              <a:rPr lang="en-US" altLang="zh-TW" sz="4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</a:t>
            </a:r>
          </a:p>
          <a:p>
            <a:r>
              <a:rPr lang="zh-TW" altLang="zh-TW" sz="4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我遭讒口身落此，每聞巧舌宜可憎。</a:t>
            </a:r>
          </a:p>
          <a:p>
            <a:r>
              <a:rPr lang="zh-TW" altLang="zh-TW" sz="4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春到山城苦寂寞，把盞常恨無</a:t>
            </a:r>
            <a:r>
              <a:rPr lang="zh-TW" altLang="zh-TW" sz="4400" u="sng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娉婷</a:t>
            </a:r>
            <a:r>
              <a:rPr lang="zh-TW" altLang="zh-TW" sz="4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lang="en-US" altLang="zh-TW" sz="44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9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                                      </a:t>
            </a:r>
            <a:r>
              <a:rPr lang="zh-TW" altLang="en-US" sz="29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                                       </a:t>
            </a:r>
            <a:r>
              <a:rPr lang="zh-TW" altLang="en-US" sz="33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美女</a:t>
            </a:r>
            <a:r>
              <a:rPr lang="zh-TW" altLang="en-US" sz="33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、能歌善舞之樂伎</a:t>
            </a:r>
            <a:endParaRPr lang="zh-TW" altLang="zh-TW" sz="33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zh-TW" sz="4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花開鳥語輒自醉，醉與花鳥為交朋。</a:t>
            </a:r>
          </a:p>
          <a:p>
            <a:r>
              <a:rPr lang="zh-TW" altLang="zh-TW" sz="4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花能嫣然顧我笑，鳥勸我飲非無情。</a:t>
            </a:r>
          </a:p>
          <a:p>
            <a:r>
              <a:rPr lang="zh-TW" altLang="zh-TW" sz="4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身閒酒美惜光景，惟恐鳥散花飄零。</a:t>
            </a:r>
            <a:endParaRPr lang="en-US" altLang="zh-TW" sz="44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zh-TW" sz="44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l"/>
            <a:r>
              <a:rPr lang="zh-TW" altLang="en-US" sz="4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四</a:t>
            </a:r>
            <a:r>
              <a:rPr lang="en-US" altLang="zh-TW" sz="4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</a:t>
            </a:r>
            <a:endParaRPr lang="zh-TW" altLang="zh-TW" sz="44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zh-TW" sz="4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可笑靈均楚澤畔，離騷憔悴愁獨醒。</a:t>
            </a:r>
          </a:p>
          <a:p>
            <a:endParaRPr lang="en-US" altLang="zh-TW" sz="4400" dirty="0" smtClean="0">
              <a:latin typeface="Times New Roman" pitchFamily="18" charset="0"/>
              <a:ea typeface="華康古印體"/>
              <a:cs typeface="Times New Roman" pitchFamily="18" charset="0"/>
            </a:endParaRP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3055" y="4532188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005241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12</a:t>
            </a:fld>
            <a:endParaRPr lang="zh-TW" alt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en-US" sz="4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問題</a:t>
            </a:r>
            <a:endParaRPr lang="zh-CN" altLang="en-US" sz="4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745632" y="1491630"/>
            <a:ext cx="7714800" cy="30783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buFont typeface="Wingdings" pitchFamily="2" charset="2"/>
              <a:buChar char="Ø"/>
            </a:pPr>
            <a:r>
              <a:rPr lang="zh-TW" altLang="en-US" sz="40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歐陽修對「</a:t>
            </a:r>
            <a:r>
              <a:rPr lang="zh-TW" altLang="zh-TW" sz="40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巧舌</a:t>
            </a:r>
            <a:r>
              <a:rPr lang="zh-TW" altLang="en-US" sz="40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」</a:t>
            </a:r>
            <a:r>
              <a:rPr lang="zh-TW" altLang="zh-TW" sz="40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態度的轉變</a:t>
            </a:r>
            <a:endParaRPr lang="en-US" altLang="zh-TW" sz="40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571500" indent="-571500" algn="l">
              <a:buFont typeface="Wingdings" pitchFamily="2" charset="2"/>
              <a:buChar char="Ø"/>
            </a:pPr>
            <a:endParaRPr lang="en-US" altLang="zh-TW" sz="40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571500" indent="-571500" algn="l">
              <a:buFont typeface="Wingdings" pitchFamily="2" charset="2"/>
              <a:buChar char="Ø"/>
            </a:pPr>
            <a:endParaRPr lang="zh-TW" altLang="zh-TW" sz="40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571500" indent="-571500" algn="l">
              <a:buFont typeface="Wingdings" pitchFamily="2" charset="2"/>
              <a:buChar char="Ø"/>
            </a:pPr>
            <a:r>
              <a:rPr lang="zh-TW" altLang="zh-TW" sz="40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他和屈原有何不同</a:t>
            </a:r>
            <a:r>
              <a:rPr lang="en-US" altLang="zh-TW" sz="40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? </a:t>
            </a:r>
            <a:endParaRPr lang="zh-TW" altLang="en-US" sz="4000" dirty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300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13</a:t>
            </a:fld>
            <a:endParaRPr lang="zh-TW" alt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杜甫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詠懷古跡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3300" b="1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五首之三</a:t>
            </a:r>
            <a:endParaRPr lang="zh-CN" altLang="en-US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745632" y="1275606"/>
            <a:ext cx="7714800" cy="3672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TW" altLang="zh-TW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群山萬壑赴荆門，生長明妃尚有村。</a:t>
            </a:r>
          </a:p>
          <a:p>
            <a:pPr>
              <a:lnSpc>
                <a:spcPct val="150000"/>
              </a:lnSpc>
            </a:pPr>
            <a:r>
              <a:rPr lang="zh-TW" altLang="zh-TW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一去紫臺連朔漠，獨留青冢向黄昏。</a:t>
            </a:r>
          </a:p>
          <a:p>
            <a:pPr>
              <a:lnSpc>
                <a:spcPct val="150000"/>
              </a:lnSpc>
            </a:pPr>
            <a:r>
              <a:rPr lang="zh-TW" altLang="zh-TW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畫圖省識春風面，環佩空歸夜月魂。</a:t>
            </a:r>
            <a:endParaRPr lang="en-US" altLang="zh-TW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千載琵琶作胡語，分明怨恨曲中論。</a:t>
            </a:r>
            <a:endParaRPr lang="zh-TW" altLang="zh-TW" dirty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4172148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29784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14</a:t>
            </a:fld>
            <a:endParaRPr lang="zh-TW" alt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王安石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明妃曲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33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二首之一</a:t>
            </a:r>
            <a:endParaRPr lang="zh-CN" altLang="en-US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745632" y="1257604"/>
            <a:ext cx="7714800" cy="38344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TW" altLang="zh-TW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明妃初出漢宮時，淚濕春風鬢腳垂。</a:t>
            </a:r>
          </a:p>
          <a:p>
            <a:pPr>
              <a:lnSpc>
                <a:spcPct val="150000"/>
              </a:lnSpc>
            </a:pPr>
            <a:r>
              <a:rPr lang="zh-TW" altLang="zh-TW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低徊顧影無顏色，尚得君王不自持。</a:t>
            </a:r>
          </a:p>
          <a:p>
            <a:pPr>
              <a:lnSpc>
                <a:spcPct val="150000"/>
              </a:lnSpc>
            </a:pPr>
            <a:r>
              <a:rPr lang="zh-TW" altLang="zh-TW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歸來卻怪丹青手，入眼平生幾曾有？</a:t>
            </a:r>
          </a:p>
          <a:p>
            <a:pPr>
              <a:lnSpc>
                <a:spcPct val="150000"/>
              </a:lnSpc>
            </a:pPr>
            <a:r>
              <a:rPr lang="zh-TW" altLang="zh-TW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意態由來畫不成，當時枉殺毛延壽。</a:t>
            </a:r>
            <a:endParaRPr lang="zh-TW" altLang="zh-TW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4172148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969960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15</a:t>
            </a:fld>
            <a:endParaRPr lang="zh-TW" alt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王安石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明妃曲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33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二首之一</a:t>
            </a:r>
            <a:endParaRPr lang="zh-CN" altLang="en-US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745632" y="1185596"/>
            <a:ext cx="7714800" cy="383442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TW" altLang="zh-TW" sz="40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一去心知更不歸，可憐著盡漢宮衣。</a:t>
            </a:r>
          </a:p>
          <a:p>
            <a:pPr>
              <a:lnSpc>
                <a:spcPct val="150000"/>
              </a:lnSpc>
            </a:pPr>
            <a:r>
              <a:rPr lang="zh-TW" altLang="zh-TW" sz="40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寄聲欲問塞南事，只有年年鴻雁飛。</a:t>
            </a:r>
          </a:p>
          <a:p>
            <a:pPr>
              <a:lnSpc>
                <a:spcPct val="150000"/>
              </a:lnSpc>
            </a:pPr>
            <a:r>
              <a:rPr lang="zh-TW" altLang="zh-TW" sz="40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家人萬里傳消息，好在氈城莫相憶。</a:t>
            </a:r>
          </a:p>
          <a:p>
            <a:pPr algn="l">
              <a:lnSpc>
                <a:spcPct val="150000"/>
              </a:lnSpc>
            </a:pPr>
            <a:r>
              <a:rPr lang="zh-TW" altLang="en-US" sz="4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</a:t>
            </a:r>
            <a:r>
              <a:rPr lang="zh-TW" altLang="en-US" sz="4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</a:t>
            </a:r>
            <a:r>
              <a:rPr lang="zh-TW" altLang="zh-TW" sz="4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君</a:t>
            </a:r>
            <a:r>
              <a:rPr lang="zh-TW" altLang="zh-TW" sz="4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不見咫尺長門閉阿嬌，</a:t>
            </a:r>
            <a:endParaRPr lang="en-US" altLang="zh-TW" sz="40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TW" altLang="en-US" sz="4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 </a:t>
            </a:r>
            <a:r>
              <a:rPr lang="zh-TW" altLang="en-US" sz="4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  </a:t>
            </a:r>
            <a:r>
              <a:rPr lang="zh-TW" altLang="zh-TW" sz="4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人生</a:t>
            </a:r>
            <a:r>
              <a:rPr lang="zh-TW" altLang="zh-TW" sz="4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失意無南北！</a:t>
            </a:r>
            <a:endParaRPr lang="zh-TW" altLang="zh-TW" sz="4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40352" y="4371950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74925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16</a:t>
            </a:fld>
            <a:endParaRPr lang="zh-TW" alt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歐陽修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明妃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曲和王介甫作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endParaRPr lang="zh-CN" altLang="en-US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745632" y="1242138"/>
            <a:ext cx="7714800" cy="37058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          </a:t>
            </a:r>
            <a:r>
              <a:rPr lang="zh-TW" altLang="zh-TW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胡人以鞍馬為家、射獵為俗。</a:t>
            </a:r>
          </a:p>
          <a:p>
            <a:r>
              <a:rPr lang="zh-TW" altLang="zh-TW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泉甘草美無常處，鳥驚獸駭爭馳逐。</a:t>
            </a:r>
          </a:p>
          <a:p>
            <a:r>
              <a:rPr lang="zh-TW" altLang="zh-TW" sz="22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誰將漢女嫁胡兒，風沙無情貌如玉。</a:t>
            </a:r>
          </a:p>
          <a:p>
            <a:pPr>
              <a:lnSpc>
                <a:spcPct val="150000"/>
              </a:lnSpc>
            </a:pPr>
            <a:r>
              <a:rPr lang="zh-TW" altLang="zh-TW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身行不遇中國人，馬上自作思歸曲。</a:t>
            </a:r>
          </a:p>
          <a:p>
            <a:r>
              <a:rPr lang="zh-TW" altLang="zh-TW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推手為琵卻手琶，胡人共聽亦咨嗟。</a:t>
            </a:r>
          </a:p>
          <a:p>
            <a:r>
              <a:rPr lang="zh-TW" altLang="zh-TW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玉顏流落死天涯，琵琶卻傳來漢家。</a:t>
            </a:r>
          </a:p>
          <a:p>
            <a:r>
              <a:rPr lang="zh-TW" altLang="zh-TW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漢宮爭按新聲譜，遺恨已深聲更苦。</a:t>
            </a:r>
          </a:p>
          <a:p>
            <a:r>
              <a:rPr lang="zh-TW" altLang="zh-TW" sz="220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纖纖女手生洞房，學得琵琶不下堂。</a:t>
            </a:r>
          </a:p>
          <a:p>
            <a:r>
              <a:rPr lang="zh-TW" altLang="zh-TW" sz="2200" dirty="0" smtClean="0">
                <a:solidFill>
                  <a:schemeClr val="accent6">
                    <a:lumMod val="50000"/>
                  </a:schemeClr>
                </a:solidFill>
                <a:latin typeface="標楷體" pitchFamily="65" charset="-120"/>
                <a:ea typeface="標楷體" pitchFamily="65" charset="-120"/>
              </a:rPr>
              <a:t>不識黃雲出塞路，豈知此聲能斷腸！</a:t>
            </a:r>
          </a:p>
          <a:p>
            <a:pPr>
              <a:lnSpc>
                <a:spcPct val="150000"/>
              </a:lnSpc>
            </a:pPr>
            <a:endParaRPr lang="zh-TW" altLang="zh-TW" sz="2000" dirty="0">
              <a:solidFill>
                <a:schemeClr val="accent6">
                  <a:lumMod val="50000"/>
                </a:schemeClr>
              </a:solidFill>
              <a:ea typeface="華康古印體"/>
            </a:endParaRP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820220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597358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17</a:t>
            </a:fld>
            <a:endParaRPr lang="zh-TW" alt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歐陽修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再和明妃曲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endParaRPr lang="zh-CN" altLang="en-US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467544" y="1203598"/>
            <a:ext cx="7200800" cy="3921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zh-TW" sz="22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漢宮有佳人，天子初未識，</a:t>
            </a:r>
          </a:p>
          <a:p>
            <a:r>
              <a:rPr lang="zh-TW" altLang="zh-TW" sz="22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一朝隨漢使，遠嫁單于國。</a:t>
            </a:r>
          </a:p>
          <a:p>
            <a:r>
              <a:rPr lang="zh-TW" altLang="zh-TW" sz="22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絕色天下無，一失難再得，</a:t>
            </a:r>
          </a:p>
          <a:p>
            <a:r>
              <a:rPr lang="zh-TW" altLang="zh-TW" sz="22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雖能殺畫工，於事竟何益？</a:t>
            </a:r>
          </a:p>
          <a:p>
            <a:pPr algn="l"/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           </a:t>
            </a:r>
            <a:r>
              <a:rPr lang="zh-TW" altLang="zh-TW" sz="2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耳目所及尚如此，萬里安能制夷狄！</a:t>
            </a:r>
          </a:p>
          <a:p>
            <a:r>
              <a:rPr lang="zh-TW" altLang="zh-TW" sz="22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漢計誠已拙，女色難自誇。</a:t>
            </a:r>
          </a:p>
          <a:p>
            <a:r>
              <a:rPr lang="zh-TW" altLang="zh-TW" sz="22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明妃去時淚，灑向枝上花。</a:t>
            </a:r>
          </a:p>
          <a:p>
            <a:r>
              <a:rPr lang="zh-TW" altLang="zh-TW" sz="22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狂風日暮起，飄泊落誰家。</a:t>
            </a:r>
          </a:p>
          <a:p>
            <a:pPr algn="l"/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           </a:t>
            </a:r>
            <a:r>
              <a:rPr lang="zh-TW" altLang="zh-TW" sz="22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紅顏勝人多薄命，莫怨東風當自嗟。</a:t>
            </a:r>
          </a:p>
          <a:p>
            <a:endParaRPr lang="zh-TW" altLang="zh-TW" sz="20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華康古印體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zh-TW" altLang="zh-TW" sz="2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華康古印體"/>
              <a:cs typeface="Times New Roman" pitchFamily="18" charset="0"/>
            </a:endParaRP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587974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760619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18</a:t>
            </a:fld>
            <a:endParaRPr lang="zh-TW" alt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蘇軾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法惠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寺橫翠閣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endParaRPr lang="zh-CN" altLang="en-US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745632" y="1098122"/>
            <a:ext cx="7714800" cy="3921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itchFamily="2" charset="2"/>
              <a:buChar char="Ø"/>
            </a:pPr>
            <a:r>
              <a:rPr lang="zh-TW" altLang="zh-TW" sz="21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朝見吳山橫，暮見吳山縱。</a:t>
            </a:r>
            <a:r>
              <a:rPr lang="zh-TW" altLang="en-US" sz="21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zh-TW" sz="21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吳山故多態，轉側為君容。</a:t>
            </a:r>
          </a:p>
          <a:p>
            <a:pPr algn="l"/>
            <a:r>
              <a:rPr lang="zh-TW" altLang="en-US" sz="21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</a:t>
            </a:r>
            <a:r>
              <a:rPr lang="zh-TW" altLang="zh-TW" sz="21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幽人起朱閣，空洞更無物。</a:t>
            </a:r>
            <a:r>
              <a:rPr lang="zh-TW" altLang="en-US" sz="21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zh-TW" sz="21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惟有千步岡，東西作簾額。</a:t>
            </a:r>
          </a:p>
          <a:p>
            <a:pPr algn="l"/>
            <a:r>
              <a:rPr lang="en-US" altLang="zh-TW" sz="21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 </a:t>
            </a:r>
            <a:endParaRPr lang="zh-TW" altLang="zh-TW" sz="21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342900" indent="-342900" algn="l">
              <a:buFont typeface="Wingdings" pitchFamily="2" charset="2"/>
              <a:buChar char="Ø"/>
            </a:pPr>
            <a:r>
              <a:rPr lang="zh-TW" altLang="zh-TW" sz="21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春來故國歸無期，人言悲秋春更悲。</a:t>
            </a:r>
          </a:p>
          <a:p>
            <a:pPr algn="l"/>
            <a:r>
              <a:rPr lang="zh-TW" altLang="en-US" sz="21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</a:t>
            </a:r>
            <a:r>
              <a:rPr lang="zh-TW" altLang="zh-TW" sz="21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已泛平湖思濯錦，更看橫翠憶峨眉。</a:t>
            </a:r>
          </a:p>
          <a:p>
            <a:pPr algn="l"/>
            <a:r>
              <a:rPr lang="en-US" altLang="zh-TW" sz="21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 </a:t>
            </a:r>
            <a:endParaRPr lang="zh-TW" altLang="zh-TW" sz="21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342900" indent="-342900" algn="l">
              <a:buFont typeface="Wingdings" pitchFamily="2" charset="2"/>
              <a:buChar char="Ø"/>
            </a:pPr>
            <a:r>
              <a:rPr lang="zh-TW" altLang="zh-TW" sz="21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雕欄能得幾時好，不獨憑欄人易老。</a:t>
            </a:r>
          </a:p>
          <a:p>
            <a:pPr algn="l"/>
            <a:r>
              <a:rPr lang="zh-TW" altLang="en-US" sz="21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</a:t>
            </a:r>
            <a:r>
              <a:rPr lang="zh-TW" altLang="zh-TW" sz="21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百年興廢更堪哀，懸知草莽化池</a:t>
            </a:r>
            <a:r>
              <a:rPr lang="zh-TW" altLang="en-US" sz="21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臺</a:t>
            </a:r>
            <a:r>
              <a:rPr lang="zh-TW" altLang="zh-TW" sz="21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</a:p>
          <a:p>
            <a:pPr algn="l"/>
            <a:r>
              <a:rPr lang="en-US" altLang="zh-TW" sz="21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 </a:t>
            </a:r>
            <a:endParaRPr lang="zh-TW" altLang="zh-TW" sz="21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342900" indent="-342900" algn="l">
              <a:buFont typeface="Wingdings" pitchFamily="2" charset="2"/>
              <a:buChar char="Ø"/>
            </a:pPr>
            <a:r>
              <a:rPr lang="zh-TW" altLang="zh-TW" sz="21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遊人尋我舊游處，但覓吳山橫處來。</a:t>
            </a:r>
          </a:p>
          <a:p>
            <a:pPr>
              <a:lnSpc>
                <a:spcPct val="150000"/>
              </a:lnSpc>
            </a:pPr>
            <a:endParaRPr lang="zh-TW" altLang="zh-TW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華康古印體"/>
              <a:cs typeface="Times New Roman" pitchFamily="18" charset="0"/>
            </a:endParaRP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41305" y="4731990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258433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19</a:t>
            </a:fld>
            <a:r>
              <a:rPr lang="zh-TW" altLang="en-US" dirty="0" smtClean="0"/>
              <a:t> </a:t>
            </a:r>
            <a:endParaRPr lang="zh-TW" alt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蘇軾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法惠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寺橫翠閣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endParaRPr lang="zh-CN" altLang="en-US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323528" y="1059582"/>
            <a:ext cx="8496944" cy="3921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zh-TW" sz="2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朝見吳山橫，暮見吳山縱。</a:t>
            </a:r>
            <a:endParaRPr lang="en-US" altLang="zh-TW" sz="26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zh-TW" sz="2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吳山故多態，轉側為君容。</a:t>
            </a:r>
          </a:p>
          <a:p>
            <a:r>
              <a:rPr lang="zh-TW" altLang="zh-TW" sz="2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幽人起朱閣，空洞更無物。</a:t>
            </a:r>
            <a:r>
              <a:rPr lang="zh-TW" altLang="en-US" sz="2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endParaRPr lang="en-US" altLang="zh-TW" sz="26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zh-TW" sz="2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惟有千步岡，東西作簾額。</a:t>
            </a:r>
          </a:p>
          <a:p>
            <a:pPr algn="r"/>
            <a:r>
              <a:rPr lang="en-US" altLang="zh-TW" sz="2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 </a:t>
            </a:r>
            <a:endParaRPr lang="zh-TW" altLang="zh-TW" sz="26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l"/>
            <a:r>
              <a:rPr lang="zh-TW" altLang="en-US" sz="2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             ─ </a:t>
            </a:r>
            <a:r>
              <a:rPr lang="zh-TW" altLang="zh-TW" sz="2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此詩前四句中「吳山」被比作什麼</a:t>
            </a:r>
            <a:r>
              <a:rPr lang="en-US" altLang="zh-TW" sz="2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?</a:t>
            </a:r>
          </a:p>
          <a:p>
            <a:pPr algn="l"/>
            <a:r>
              <a:rPr lang="zh-TW" altLang="en-US" sz="2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                 </a:t>
            </a:r>
            <a:r>
              <a:rPr lang="zh-TW" altLang="zh-TW" sz="2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它和詩人有何關係</a:t>
            </a:r>
            <a:r>
              <a:rPr lang="en-US" altLang="zh-TW" sz="2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?</a:t>
            </a:r>
          </a:p>
          <a:p>
            <a:pPr algn="l"/>
            <a:r>
              <a:rPr lang="zh-TW" altLang="en-US" sz="2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             ─ </a:t>
            </a:r>
            <a:r>
              <a:rPr lang="zh-TW" altLang="zh-TW" sz="2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「空洞更無物」是什麼意思</a:t>
            </a:r>
            <a:r>
              <a:rPr lang="en-US" altLang="zh-TW" sz="2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?</a:t>
            </a:r>
            <a:endParaRPr lang="zh-TW" altLang="zh-TW" sz="26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r">
              <a:lnSpc>
                <a:spcPct val="150000"/>
              </a:lnSpc>
            </a:pPr>
            <a:endParaRPr lang="zh-TW" altLang="zh-TW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華康古印體"/>
              <a:cs typeface="Times New Roman" pitchFamily="18" charset="0"/>
            </a:endParaRP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2722084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4579" y="4587974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87709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2</a:t>
            </a:fld>
            <a:endParaRPr lang="zh-TW" alt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梅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堯</a:t>
            </a:r>
            <a:r>
              <a:rPr lang="zh-TW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臣〈范饒州坐中客語食河豚魚〉</a:t>
            </a:r>
            <a:endParaRPr lang="zh-CN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內容版面配置區 6"/>
          <p:cNvSpPr txBox="1">
            <a:spLocks/>
          </p:cNvSpPr>
          <p:nvPr/>
        </p:nvSpPr>
        <p:spPr>
          <a:xfrm>
            <a:off x="395536" y="1149592"/>
            <a:ext cx="8424936" cy="3726414"/>
          </a:xfrm>
          <a:prstGeom prst="rect">
            <a:avLst/>
          </a:prstGeom>
        </p:spPr>
        <p:txBody>
          <a:bodyPr vert="eaVert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70000"/>
              </a:lnSpc>
            </a:pPr>
            <a:r>
              <a:rPr lang="zh-TW" altLang="zh-TW" sz="16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春洲生荻芽，春岸飛楊花。</a:t>
            </a:r>
          </a:p>
          <a:p>
            <a:pPr>
              <a:lnSpc>
                <a:spcPct val="170000"/>
              </a:lnSpc>
            </a:pPr>
            <a:r>
              <a:rPr lang="zh-TW" altLang="zh-TW" sz="16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河豚當是時，貴不數魚蝦。</a:t>
            </a:r>
          </a:p>
          <a:p>
            <a:pPr>
              <a:lnSpc>
                <a:spcPct val="170000"/>
              </a:lnSpc>
            </a:pPr>
            <a:r>
              <a:rPr lang="en-US" altLang="zh-TW" sz="16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 </a:t>
            </a:r>
            <a:endParaRPr lang="zh-TW" altLang="zh-TW" sz="1600" dirty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zh-TW" altLang="zh-TW" sz="16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其狀已可怪，其毒亦莫加。</a:t>
            </a:r>
          </a:p>
          <a:p>
            <a:pPr>
              <a:lnSpc>
                <a:spcPct val="170000"/>
              </a:lnSpc>
            </a:pPr>
            <a:r>
              <a:rPr lang="zh-TW" altLang="zh-TW" sz="16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忿腹若封豕，怒目猶吳蛙。</a:t>
            </a:r>
          </a:p>
          <a:p>
            <a:pPr>
              <a:lnSpc>
                <a:spcPct val="170000"/>
              </a:lnSpc>
            </a:pPr>
            <a:r>
              <a:rPr lang="zh-TW" altLang="zh-TW" sz="16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庖煎苟失所，入喉為鏌铘。</a:t>
            </a:r>
          </a:p>
          <a:p>
            <a:pPr>
              <a:lnSpc>
                <a:spcPct val="170000"/>
              </a:lnSpc>
            </a:pPr>
            <a:r>
              <a:rPr lang="zh-TW" altLang="zh-TW" sz="16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若此喪軀體，何須資齒牙？</a:t>
            </a:r>
          </a:p>
          <a:p>
            <a:pPr>
              <a:lnSpc>
                <a:spcPct val="170000"/>
              </a:lnSpc>
            </a:pPr>
            <a:r>
              <a:rPr lang="en-US" altLang="zh-TW" sz="16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 </a:t>
            </a:r>
            <a:endParaRPr lang="zh-TW" altLang="zh-TW" sz="1600" dirty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zh-TW" altLang="zh-TW" sz="16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持問南方人，黨護復矜誇。</a:t>
            </a:r>
          </a:p>
          <a:p>
            <a:pPr>
              <a:lnSpc>
                <a:spcPct val="170000"/>
              </a:lnSpc>
            </a:pPr>
            <a:r>
              <a:rPr lang="zh-TW" altLang="zh-TW" sz="16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皆言美無度，誰謂死如麻！</a:t>
            </a:r>
          </a:p>
          <a:p>
            <a:pPr>
              <a:lnSpc>
                <a:spcPct val="170000"/>
              </a:lnSpc>
            </a:pPr>
            <a:endParaRPr lang="zh-TW" altLang="zh-TW" sz="1600" dirty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zh-TW" altLang="zh-TW" sz="16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我語不能屈，自思空咄嗟。</a:t>
            </a:r>
          </a:p>
          <a:p>
            <a:pPr>
              <a:lnSpc>
                <a:spcPct val="170000"/>
              </a:lnSpc>
            </a:pPr>
            <a:r>
              <a:rPr lang="zh-TW" altLang="zh-TW" sz="16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退之來潮陽，始憚餐籠蛇。</a:t>
            </a:r>
          </a:p>
          <a:p>
            <a:pPr>
              <a:lnSpc>
                <a:spcPct val="170000"/>
              </a:lnSpc>
            </a:pPr>
            <a:r>
              <a:rPr lang="zh-TW" altLang="zh-TW" sz="16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子厚居柳州，而甘食蝦蟆。</a:t>
            </a:r>
          </a:p>
          <a:p>
            <a:pPr>
              <a:lnSpc>
                <a:spcPct val="170000"/>
              </a:lnSpc>
            </a:pPr>
            <a:r>
              <a:rPr lang="zh-TW" altLang="zh-TW" sz="16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二物雖可憎，性命無舛差。</a:t>
            </a:r>
          </a:p>
          <a:p>
            <a:pPr>
              <a:lnSpc>
                <a:spcPct val="170000"/>
              </a:lnSpc>
            </a:pPr>
            <a:r>
              <a:rPr lang="en-US" altLang="zh-TW" sz="16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 </a:t>
            </a:r>
            <a:endParaRPr lang="zh-TW" altLang="zh-TW" sz="1600" dirty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r>
              <a:rPr lang="zh-TW" altLang="zh-TW" sz="16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斯味曾不比，中藏禍無涯。</a:t>
            </a:r>
          </a:p>
          <a:p>
            <a:pPr>
              <a:lnSpc>
                <a:spcPct val="170000"/>
              </a:lnSpc>
            </a:pPr>
            <a:r>
              <a:rPr lang="zh-TW" altLang="zh-TW" sz="16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甚美惡亦稱，此言誠可嘉。</a:t>
            </a:r>
          </a:p>
          <a:p>
            <a:endParaRPr lang="zh-TW" altLang="en-US" sz="1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227934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158777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20</a:t>
            </a:fld>
            <a:endParaRPr lang="zh-TW" alt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蘇軾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法惠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寺橫翠閣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endParaRPr lang="zh-CN" altLang="en-US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673624" y="1314146"/>
            <a:ext cx="7714800" cy="3921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zh-TW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春來故國歸無期，人言悲秋春更悲。</a:t>
            </a:r>
          </a:p>
          <a:p>
            <a:pPr algn="l"/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</a:t>
            </a:r>
            <a:r>
              <a:rPr lang="zh-TW" altLang="zh-TW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已泛平湖思濯錦，更看橫翠憶峨眉。</a:t>
            </a:r>
          </a:p>
          <a:p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 </a:t>
            </a:r>
          </a:p>
          <a:p>
            <a:endParaRPr lang="zh-TW" altLang="zh-TW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─ </a:t>
            </a:r>
            <a:r>
              <a:rPr lang="zh-TW" altLang="zh-TW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</a:t>
            </a:r>
            <a:r>
              <a:rPr lang="zh-TW" altLang="zh-TW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春來故國歸無期</a:t>
            </a:r>
            <a:r>
              <a:rPr lang="zh-TW" altLang="zh-TW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」和前文有何關係</a:t>
            </a:r>
            <a:r>
              <a:rPr lang="en-US" altLang="zh-TW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?</a:t>
            </a:r>
            <a:endParaRPr lang="zh-TW" altLang="zh-TW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zh-TW" dirty="0" smtClean="0">
              <a:latin typeface="Times New Roman" pitchFamily="18" charset="0"/>
              <a:ea typeface="華康古印體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zh-TW" altLang="zh-TW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華康古印體"/>
              <a:cs typeface="Times New Roman" pitchFamily="18" charset="0"/>
            </a:endParaRP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8388" y="3939902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2211710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375143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21</a:t>
            </a:fld>
            <a:endParaRPr lang="zh-TW" alt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蘇軾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法惠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寺橫翠閣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endParaRPr lang="zh-CN" altLang="en-US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745632" y="1509632"/>
            <a:ext cx="7714800" cy="33663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zh-TW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雕欄能得幾時好，不獨憑欄人易老。</a:t>
            </a:r>
            <a:endParaRPr lang="en-US" altLang="zh-TW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l"/>
            <a:r>
              <a:rPr lang="zh-TW" altLang="en-US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</a:t>
            </a:r>
            <a:r>
              <a:rPr lang="zh-TW" altLang="zh-TW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百年興廢更堪哀，懸知草莽化池</a:t>
            </a:r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臺</a:t>
            </a:r>
            <a:r>
              <a:rPr lang="zh-TW" altLang="zh-TW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lang="en-US" altLang="zh-TW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l"/>
            <a:r>
              <a:rPr lang="en-US" altLang="zh-TW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 </a:t>
            </a:r>
            <a:r>
              <a:rPr lang="zh-TW" altLang="en-US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</a:t>
            </a:r>
            <a:r>
              <a:rPr lang="zh-TW" altLang="en-US" sz="2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─</a:t>
            </a:r>
            <a:r>
              <a:rPr lang="zh-TW" altLang="en-US" sz="2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zh-TW" sz="2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李後主「</a:t>
            </a:r>
            <a:r>
              <a:rPr lang="zh-TW" altLang="zh-TW" sz="26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雕欄玉砌應猶在，只是朱顏改</a:t>
            </a:r>
            <a:r>
              <a:rPr lang="zh-TW" altLang="zh-TW" sz="2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」和</a:t>
            </a:r>
            <a:endParaRPr lang="en-US" altLang="zh-TW" sz="26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l"/>
            <a:r>
              <a:rPr lang="zh-TW" altLang="en-US" sz="2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</a:t>
            </a:r>
            <a:r>
              <a:rPr lang="zh-TW" altLang="zh-TW" sz="2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</a:t>
            </a:r>
            <a:r>
              <a:rPr lang="zh-TW" altLang="zh-TW" sz="26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雕欄能得幾時好，不獨憑欄人易老</a:t>
            </a:r>
            <a:r>
              <a:rPr lang="zh-TW" altLang="zh-TW" sz="2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」有何差異</a:t>
            </a:r>
            <a:r>
              <a:rPr lang="en-US" altLang="zh-TW" sz="2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?</a:t>
            </a:r>
            <a:endParaRPr lang="zh-TW" altLang="zh-TW" sz="26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zh-TW" altLang="zh-TW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華康古印體"/>
              <a:cs typeface="Times New Roman" pitchFamily="18" charset="0"/>
            </a:endParaRP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4021" y="2364110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3507854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4083918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244949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22</a:t>
            </a:fld>
            <a:endParaRPr lang="zh-TW" alt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蘇軾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法惠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寺橫翠閣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endParaRPr lang="zh-CN" altLang="en-US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745632" y="954106"/>
            <a:ext cx="7714800" cy="3921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2400" dirty="0" smtClean="0">
                <a:latin typeface="Times New Roman" pitchFamily="18" charset="0"/>
                <a:ea typeface="華康古印體"/>
                <a:cs typeface="Times New Roman" pitchFamily="18" charset="0"/>
              </a:rPr>
              <a:t> </a:t>
            </a:r>
            <a:endParaRPr lang="zh-TW" altLang="zh-TW" sz="2400" dirty="0" smtClean="0">
              <a:latin typeface="Times New Roman" pitchFamily="18" charset="0"/>
              <a:ea typeface="華康古印體"/>
              <a:cs typeface="Times New Roman" pitchFamily="18" charset="0"/>
            </a:endParaRPr>
          </a:p>
          <a:p>
            <a:r>
              <a:rPr lang="zh-TW" altLang="zh-TW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遊人尋我舊游處，</a:t>
            </a:r>
            <a:endParaRPr lang="en-US" altLang="zh-TW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zh-TW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但覓吳山橫處來。</a:t>
            </a:r>
            <a:endParaRPr lang="en-US" altLang="zh-TW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zh-TW" sz="26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2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                    ─ 這兩句</a:t>
            </a:r>
            <a:r>
              <a:rPr lang="zh-TW" altLang="zh-TW" sz="2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與前四句之關係為何</a:t>
            </a:r>
            <a:r>
              <a:rPr lang="zh-TW" altLang="en-US" sz="26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？</a:t>
            </a:r>
            <a:endParaRPr lang="zh-TW" altLang="zh-TW" sz="26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r"/>
            <a:r>
              <a:rPr lang="zh-TW" altLang="en-US" sz="2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                    ─ </a:t>
            </a:r>
            <a:r>
              <a:rPr lang="zh-TW" altLang="zh-TW" sz="2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蘇軾為何如此確定百年後「遊人」將會尋覓其舊遊之處</a:t>
            </a:r>
            <a:r>
              <a:rPr lang="zh-TW" altLang="en-US" sz="26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？</a:t>
            </a:r>
            <a:endParaRPr lang="zh-TW" altLang="zh-TW" sz="26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zh-TW" altLang="zh-TW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華康古印體"/>
              <a:cs typeface="Times New Roman" pitchFamily="18" charset="0"/>
            </a:endParaRP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2300115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299414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23</a:t>
            </a:fld>
            <a:endParaRPr lang="zh-TW" alt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蘇軾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法惠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寺橫翠閣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endParaRPr lang="zh-CN" altLang="en-US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745632" y="1026114"/>
            <a:ext cx="7714800" cy="3921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 </a:t>
            </a:r>
            <a:endParaRPr lang="zh-TW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457200" indent="-457200" algn="l">
              <a:buFont typeface="Wingdings" pitchFamily="2" charset="2"/>
              <a:buChar char="Ø"/>
            </a:pPr>
            <a:r>
              <a:rPr lang="zh-TW" altLang="zh-TW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蘇軾為何如此確定百年後「遊人」將會尋覓其舊遊之處</a:t>
            </a:r>
            <a:r>
              <a:rPr lang="zh-TW" altLang="en-US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？</a:t>
            </a:r>
            <a:endParaRPr lang="en-US" altLang="zh-TW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l"/>
            <a:endParaRPr lang="en-US" altLang="zh-TW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457200" indent="-457200" algn="l">
              <a:buFont typeface="Wingdings" pitchFamily="2" charset="2"/>
              <a:buChar char="Ø"/>
            </a:pPr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他的詩篇將永遠受到讀者的喜愛 </a:t>
            </a:r>
            <a:r>
              <a:rPr lang="en-US" altLang="zh-TW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----</a:t>
            </a:r>
          </a:p>
          <a:p>
            <a:pPr algn="l"/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在法惠寺已傾圮之後與自然同存。</a:t>
            </a:r>
            <a:endParaRPr lang="zh-TW" altLang="zh-TW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zh-TW" altLang="zh-TW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華康古印體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0432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24</a:t>
            </a:fld>
            <a:endParaRPr lang="zh-TW" alt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蘇軾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百步洪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33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二首之一</a:t>
            </a:r>
            <a:endParaRPr lang="zh-CN" altLang="en-US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745632" y="738082"/>
            <a:ext cx="7714800" cy="3921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2400" dirty="0" smtClean="0">
                <a:latin typeface="Times New Roman" pitchFamily="18" charset="0"/>
                <a:ea typeface="華康古印體"/>
                <a:cs typeface="Times New Roman" pitchFamily="18" charset="0"/>
              </a:rPr>
              <a:t> </a:t>
            </a:r>
            <a:endParaRPr lang="zh-TW" altLang="zh-TW" sz="2400" dirty="0" smtClean="0">
              <a:latin typeface="Times New Roman" pitchFamily="18" charset="0"/>
              <a:ea typeface="華康古印體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zh-TW" sz="21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長洪斗落生跳波，輕舟南下如投梭，</a:t>
            </a:r>
            <a:endParaRPr kumimoji="1" lang="zh-TW" altLang="zh-TW" sz="2100" dirty="0" smtClean="0">
              <a:solidFill>
                <a:schemeClr val="tx1"/>
              </a:solidFill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zh-TW" sz="21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水師絕叫鳧雁起，亂石一線爭磋磨。</a:t>
            </a:r>
            <a:endParaRPr kumimoji="1" lang="zh-TW" altLang="zh-TW" sz="2100" dirty="0" smtClean="0">
              <a:solidFill>
                <a:schemeClr val="tx1"/>
              </a:solidFill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zh-TW" sz="21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有如兔走鷹隼落，駿馬下注千丈坡，</a:t>
            </a:r>
            <a:endParaRPr kumimoji="1" lang="zh-TW" altLang="zh-TW" sz="2100" dirty="0" smtClean="0">
              <a:solidFill>
                <a:schemeClr val="tx1"/>
              </a:solidFill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zh-TW" sz="21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斷弦離柱箭脫手，飛電過隙珠翻荷。</a:t>
            </a:r>
            <a:endParaRPr kumimoji="1" lang="zh-TW" altLang="zh-TW" sz="2100" dirty="0" smtClean="0">
              <a:solidFill>
                <a:schemeClr val="tx1"/>
              </a:solidFill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zh-TW" sz="21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四山眩轉風掠耳，但見流沫生千渦。</a:t>
            </a:r>
            <a:endParaRPr kumimoji="1" lang="en-US" altLang="zh-TW" sz="21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zh-TW" sz="21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險中得樂雖一快，何異水伯誇秋河。</a:t>
            </a:r>
            <a:endParaRPr kumimoji="1" lang="zh-TW" altLang="zh-TW" sz="2100" dirty="0" smtClean="0">
              <a:solidFill>
                <a:schemeClr val="tx1"/>
              </a:solidFill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zh-TW" sz="21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我生乘化日夜逝，坐覺一念逾新羅。</a:t>
            </a:r>
            <a:endParaRPr kumimoji="1" lang="zh-TW" altLang="zh-TW" sz="2100" dirty="0" smtClean="0">
              <a:solidFill>
                <a:schemeClr val="tx1"/>
              </a:solidFill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zh-TW" sz="21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紛紛爭奪醉夢裏，豈信荊棘埋銅駝。</a:t>
            </a:r>
            <a:endParaRPr kumimoji="1" lang="zh-TW" altLang="zh-TW" sz="2100" dirty="0" smtClean="0">
              <a:solidFill>
                <a:schemeClr val="tx1"/>
              </a:solidFill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zh-TW" sz="21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覺來俯仰失千劫，回視此水殊委蛇。</a:t>
            </a:r>
            <a:endParaRPr kumimoji="1" lang="zh-TW" altLang="zh-TW" sz="2100" dirty="0" smtClean="0">
              <a:solidFill>
                <a:schemeClr val="tx1"/>
              </a:solidFill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zh-TW" sz="21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君看岸邊蒼石上，古來篙眼如蜂窠。</a:t>
            </a:r>
            <a:endParaRPr kumimoji="1" lang="zh-TW" altLang="zh-TW" sz="2100" dirty="0" smtClean="0">
              <a:solidFill>
                <a:schemeClr val="tx1"/>
              </a:solidFill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zh-TW" sz="21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但應此心無所住，造物雖駛如吾何？</a:t>
            </a:r>
            <a:endParaRPr kumimoji="1" lang="en-US" altLang="zh-TW" sz="21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zh-TW" sz="21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回船上馬各歸去，多言譊譊師所呵。</a:t>
            </a:r>
            <a:endParaRPr kumimoji="1" lang="zh-TW" altLang="zh-TW" sz="2100" dirty="0" smtClean="0">
              <a:solidFill>
                <a:schemeClr val="tx1"/>
              </a:solidFill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zh-TW" altLang="zh-TW" sz="2200" dirty="0">
              <a:solidFill>
                <a:schemeClr val="tx1"/>
              </a:solidFill>
              <a:latin typeface="Times New Roman" pitchFamily="18" charset="0"/>
              <a:ea typeface="華康古印體"/>
              <a:cs typeface="Times New Roman" pitchFamily="18" charset="0"/>
            </a:endParaRP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27031" y="4748212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834075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25</a:t>
            </a:fld>
            <a:endParaRPr lang="zh-TW" alt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蘇軾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百步洪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33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二首之一</a:t>
            </a:r>
            <a:endParaRPr lang="zh-CN" altLang="en-US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673624" y="1221600"/>
            <a:ext cx="7714800" cy="3921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2400" dirty="0" smtClean="0">
                <a:latin typeface="Times New Roman" pitchFamily="18" charset="0"/>
                <a:ea typeface="華康古印體"/>
                <a:cs typeface="Times New Roman" pitchFamily="18" charset="0"/>
              </a:rPr>
              <a:t> </a:t>
            </a:r>
            <a:endParaRPr lang="zh-TW" altLang="zh-TW" sz="2400" dirty="0" smtClean="0">
              <a:latin typeface="Times New Roman" pitchFamily="18" charset="0"/>
              <a:ea typeface="華康古印體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zh-TW" altLang="zh-TW" sz="30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長洪斗落生跳波，輕舟南下如投梭，</a:t>
            </a:r>
            <a:endParaRPr kumimoji="1" lang="zh-TW" altLang="zh-TW" sz="3000" dirty="0" smtClean="0">
              <a:solidFill>
                <a:schemeClr val="tx1"/>
              </a:solidFill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zh-TW" sz="30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水師絕叫鳧雁起，亂石一線爭磋磨。</a:t>
            </a:r>
            <a:endParaRPr kumimoji="1" lang="zh-TW" altLang="zh-TW" sz="3000" dirty="0" smtClean="0">
              <a:solidFill>
                <a:schemeClr val="tx1"/>
              </a:solidFill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zh-TW" sz="30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有如兔走鷹隼落，駿馬下注千丈坡，</a:t>
            </a:r>
            <a:endParaRPr kumimoji="1" lang="zh-TW" altLang="zh-TW" sz="3000" dirty="0" smtClean="0">
              <a:solidFill>
                <a:schemeClr val="tx1"/>
              </a:solidFill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zh-TW" sz="30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斷弦離柱箭脫手，飛電過隙珠翻荷。</a:t>
            </a:r>
            <a:endParaRPr kumimoji="1" lang="zh-TW" altLang="zh-TW" sz="3000" dirty="0" smtClean="0">
              <a:solidFill>
                <a:schemeClr val="tx1"/>
              </a:solidFill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zh-TW" sz="30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四山眩轉風掠耳，但見流沫生千渦。</a:t>
            </a:r>
            <a:endParaRPr kumimoji="1" lang="en-US" altLang="zh-TW" sz="30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 altLang="zh-TW" sz="3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en-US" sz="30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─</a:t>
            </a:r>
            <a:r>
              <a:rPr kumimoji="1" lang="zh-TW" altLang="en-US" sz="30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kumimoji="1" lang="zh-TW" altLang="en-US" sz="3000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極意形容百步洪水流之快速</a:t>
            </a:r>
            <a:endParaRPr kumimoji="1" lang="en-US" altLang="zh-TW" sz="3000" dirty="0" smtClean="0">
              <a:solidFill>
                <a:srgbClr val="FF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 altLang="zh-TW" sz="2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zh-TW" altLang="zh-TW" sz="2000" dirty="0" smtClean="0"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zh-TW" altLang="zh-TW" sz="2000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華康古印體"/>
              <a:cs typeface="Times New Roman" pitchFamily="18" charset="0"/>
            </a:endParaRP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19119" y="3651870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026634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26</a:t>
            </a:fld>
            <a:endParaRPr lang="zh-TW" alt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蘇軾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百步洪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33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二首之一</a:t>
            </a:r>
            <a:endParaRPr lang="zh-CN" altLang="en-US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83568" y="1203598"/>
            <a:ext cx="7714800" cy="384720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zh-TW" sz="2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險中得樂雖一快，何異水伯誇秋河</a:t>
            </a:r>
            <a:r>
              <a:rPr kumimoji="1" lang="zh-TW" altLang="zh-TW" sz="26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kumimoji="1" lang="en-US" altLang="zh-TW" sz="26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zh-TW" altLang="zh-TW" sz="2600" dirty="0"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zh-TW" sz="2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我生</a:t>
            </a:r>
            <a:r>
              <a:rPr kumimoji="1" lang="zh-TW" altLang="zh-TW" sz="26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乘化</a:t>
            </a:r>
            <a:r>
              <a:rPr kumimoji="1" lang="zh-TW" altLang="zh-TW" sz="2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日夜逝，坐覺</a:t>
            </a:r>
            <a:r>
              <a:rPr kumimoji="1" lang="zh-TW" altLang="zh-TW" sz="2600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一念</a:t>
            </a:r>
            <a:r>
              <a:rPr kumimoji="1" lang="zh-TW" altLang="zh-TW" sz="2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逾新羅。</a:t>
            </a:r>
            <a:endParaRPr kumimoji="1" lang="en-US" altLang="zh-TW" sz="2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>
              <a:buNone/>
            </a:pPr>
            <a:r>
              <a:rPr kumimoji="1" lang="zh-TW" altLang="zh-TW" sz="26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紛紛爭奪醉夢裏，豈信</a:t>
            </a:r>
            <a:r>
              <a:rPr kumimoji="1" lang="zh-TW" altLang="zh-TW" sz="2600" u="sng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荊棘</a:t>
            </a:r>
            <a:r>
              <a:rPr kumimoji="1" lang="zh-TW" altLang="zh-TW" sz="26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埋銅駝</a:t>
            </a:r>
            <a:r>
              <a:rPr kumimoji="1" lang="zh-TW" altLang="zh-TW" sz="2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kumimoji="1" lang="en-US" altLang="zh-TW" sz="2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r">
              <a:buNone/>
            </a:pPr>
            <a:r>
              <a:rPr lang="zh-TW" altLang="zh-TW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                                                          </a:t>
            </a:r>
            <a:r>
              <a:rPr lang="zh-TW" altLang="zh-TW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《</a:t>
            </a:r>
            <a:r>
              <a:rPr lang="zh-TW" altLang="zh-TW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晉書･索靖傳》「靖知天下將亂，</a:t>
            </a:r>
            <a:r>
              <a:rPr lang="zh-TW" altLang="en-US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</a:t>
            </a:r>
            <a:r>
              <a:rPr lang="zh-TW" altLang="zh-TW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指洛陽宮門銅駝，歎曰：會見汝在荊棘中耳。」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zh-TW" sz="2600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覺來俯仰失千劫，回視此水殊委蛇</a:t>
            </a:r>
            <a:r>
              <a:rPr kumimoji="1" lang="zh-TW" altLang="zh-TW" sz="2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kumimoji="1" lang="zh-TW" altLang="zh-TW" sz="2600" dirty="0"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zh-TW" sz="26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君看岸邊蒼石上，古來篙眼如蜂窠</a:t>
            </a:r>
            <a:r>
              <a:rPr kumimoji="1" lang="zh-TW" altLang="zh-TW" sz="2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kumimoji="1" lang="en-US" altLang="zh-TW" sz="2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zh-TW" altLang="zh-TW" sz="2600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zh-TW" sz="26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但應此心無所住，造物雖駛如吾何？</a:t>
            </a:r>
            <a:endParaRPr kumimoji="1" lang="en-US" altLang="zh-TW" sz="26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1087" y="4731990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4408" y="3164036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188605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27</a:t>
            </a:fld>
            <a:endParaRPr lang="zh-TW" alt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蘇軾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百步洪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33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二首之一</a:t>
            </a:r>
            <a:endParaRPr lang="zh-CN" altLang="en-US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745632" y="1203598"/>
            <a:ext cx="7714800" cy="3921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 </a:t>
            </a:r>
            <a:endParaRPr lang="zh-TW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1" lang="zh-TW" altLang="zh-TW" sz="30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但應此心無所住，造物雖駛如吾何？</a:t>
            </a:r>
            <a:endParaRPr kumimoji="1" lang="en-US" altLang="zh-TW" sz="30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 altLang="zh-TW" sz="30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2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</a:t>
            </a:r>
            <a:endParaRPr lang="en-US" altLang="zh-TW" sz="26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TW" sz="2600" dirty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l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2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─ </a:t>
            </a:r>
            <a:r>
              <a:rPr lang="zh-TW" altLang="zh-TW" sz="2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《金剛經》</a:t>
            </a:r>
            <a:endParaRPr lang="en-US" altLang="zh-TW" sz="26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zh-TW" altLang="en-US" sz="2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</a:t>
            </a:r>
            <a:r>
              <a:rPr lang="zh-TW" altLang="zh-TW" sz="2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「菩薩摩訶薩應如是生清淨心，不應住色生心，不應住聲香味觸法生心，應無所住而生其心。」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 altLang="zh-TW" sz="4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zh-TW" altLang="zh-TW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ea typeface="華康古印體"/>
              <a:cs typeface="Times New Roman" pitchFamily="18" charset="0"/>
            </a:endParaRP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3135" y="1851670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40261" y="4299942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669230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28</a:t>
            </a:fld>
            <a:endParaRPr lang="zh-TW" alt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en-US" sz="4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問題</a:t>
            </a:r>
            <a:endParaRPr lang="zh-CN" altLang="en-US" sz="4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745632" y="1599642"/>
            <a:ext cx="7714800" cy="307834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lnSpc>
                <a:spcPts val="4000"/>
              </a:lnSpc>
              <a:buFont typeface="Wingdings" pitchFamily="2" charset="2"/>
              <a:buChar char="Ø"/>
            </a:pPr>
            <a:r>
              <a:rPr lang="zh-TW" altLang="zh-TW" sz="42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「但應此心無所住」如何解決</a:t>
            </a:r>
            <a:endParaRPr lang="en-US" altLang="zh-TW" sz="4200" dirty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l">
              <a:lnSpc>
                <a:spcPts val="4000"/>
              </a:lnSpc>
            </a:pPr>
            <a:r>
              <a:rPr lang="zh-TW" altLang="en-US" sz="42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</a:t>
            </a:r>
            <a:r>
              <a:rPr lang="zh-TW" altLang="zh-TW" sz="42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</a:t>
            </a:r>
            <a:r>
              <a:rPr lang="zh-TW" altLang="zh-TW" sz="42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造物如駛」的難題</a:t>
            </a:r>
            <a:r>
              <a:rPr lang="en-US" altLang="zh-TW" sz="42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?</a:t>
            </a:r>
          </a:p>
          <a:p>
            <a:pPr marL="571500" indent="-571500">
              <a:lnSpc>
                <a:spcPts val="4000"/>
              </a:lnSpc>
              <a:buFont typeface="Wingdings" pitchFamily="2" charset="2"/>
              <a:buChar char="Ø"/>
            </a:pPr>
            <a:endParaRPr lang="en-US" altLang="zh-TW" sz="4200" dirty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571500" indent="-571500" algn="l">
              <a:lnSpc>
                <a:spcPts val="4000"/>
              </a:lnSpc>
              <a:buFont typeface="Wingdings" pitchFamily="2" charset="2"/>
              <a:buChar char="Ø"/>
            </a:pPr>
            <a:r>
              <a:rPr lang="zh-TW" altLang="zh-TW" sz="42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蘇軾花費如許筆墨寫百步洪</a:t>
            </a:r>
            <a:r>
              <a:rPr lang="zh-TW" altLang="zh-TW" sz="42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之湍急</a:t>
            </a:r>
            <a:endParaRPr lang="en-US" altLang="zh-TW" sz="42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l">
              <a:lnSpc>
                <a:spcPts val="4000"/>
              </a:lnSpc>
            </a:pPr>
            <a:r>
              <a:rPr lang="zh-TW" altLang="en-US" sz="42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</a:t>
            </a:r>
            <a:r>
              <a:rPr lang="zh-TW" altLang="zh-TW" sz="42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用意為何</a:t>
            </a:r>
            <a:r>
              <a:rPr lang="en-US" altLang="zh-TW" sz="42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?</a:t>
            </a:r>
          </a:p>
          <a:p>
            <a:pPr>
              <a:lnSpc>
                <a:spcPts val="4000"/>
              </a:lnSpc>
            </a:pPr>
            <a:endParaRPr lang="en-US" altLang="zh-TW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</a:pPr>
            <a:endParaRPr lang="en-US" altLang="zh-TW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</a:pPr>
            <a:endParaRPr lang="zh-TW" altLang="zh-TW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4000"/>
              </a:lnSpc>
            </a:pPr>
            <a:endParaRPr lang="zh-TW" altLang="en-US" sz="4000" dirty="0">
              <a:latin typeface="Times New Roman" pitchFamily="18" charset="0"/>
              <a:ea typeface="華康古印體"/>
              <a:cs typeface="Times New Roman" pitchFamily="18" charset="0"/>
            </a:endParaRP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1851670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2499742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765611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29</a:t>
            </a:fld>
            <a:endParaRPr lang="zh-TW" alt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蘇軾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贈劉景文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endParaRPr lang="zh-CN" altLang="en-US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323528" y="882098"/>
            <a:ext cx="8496944" cy="3921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2400" dirty="0" smtClean="0">
                <a:latin typeface="Times New Roman" pitchFamily="18" charset="0"/>
                <a:ea typeface="華康古印體"/>
                <a:cs typeface="Times New Roman" pitchFamily="18" charset="0"/>
              </a:rPr>
              <a:t> </a:t>
            </a:r>
            <a:endParaRPr lang="zh-TW" altLang="zh-TW" sz="2400" dirty="0" smtClean="0">
              <a:latin typeface="Times New Roman" pitchFamily="18" charset="0"/>
              <a:ea typeface="華康古印體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TW" altLang="zh-TW" sz="2400" dirty="0" smtClean="0"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  <a:p>
            <a:r>
              <a:rPr lang="zh-TW" altLang="zh-TW" sz="3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荷盡已無擎雨蓋，</a:t>
            </a:r>
            <a:endParaRPr lang="en-US" altLang="zh-TW" sz="36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zh-TW" sz="3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菊殘猶有傲霜枝。</a:t>
            </a:r>
          </a:p>
          <a:p>
            <a:r>
              <a:rPr lang="zh-TW" altLang="zh-TW" sz="3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一年好景君須記，</a:t>
            </a:r>
            <a:endParaRPr lang="en-US" altLang="zh-TW" sz="36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zh-TW" sz="3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最是橙黃橘綠時。</a:t>
            </a:r>
          </a:p>
          <a:p>
            <a:endParaRPr lang="zh-TW" altLang="zh-TW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3956124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80597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3</a:t>
            </a:fld>
            <a:endParaRPr lang="zh-TW" alt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梅</a:t>
            </a:r>
            <a:r>
              <a:rPr lang="zh-TW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堯臣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范饒州坐中客語食河豚魚〉</a:t>
            </a:r>
            <a:endParaRPr lang="zh-CN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395536" y="1437624"/>
            <a:ext cx="8352928" cy="329436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zh-TW" sz="4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春洲生荻芽，春岸飛楊花。</a:t>
            </a:r>
          </a:p>
          <a:p>
            <a:r>
              <a:rPr lang="zh-TW" altLang="zh-TW" sz="4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河豚當是時，貴不數魚蝦。</a:t>
            </a:r>
          </a:p>
          <a:p>
            <a:pPr>
              <a:lnSpc>
                <a:spcPts val="4000"/>
              </a:lnSpc>
            </a:pPr>
            <a:endParaRPr lang="en-US" altLang="zh-TW" sz="40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zh-TW" altLang="zh-TW" sz="40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《六一詩話》「河豚常出於春暮，群遊水上，食絮而肥，南人多與荻芽為羹，云最美。」</a:t>
            </a:r>
          </a:p>
          <a:p>
            <a:pPr>
              <a:lnSpc>
                <a:spcPts val="4000"/>
              </a:lnSpc>
            </a:pPr>
            <a:endParaRPr lang="zh-TW" altLang="en-US" sz="4000" dirty="0">
              <a:latin typeface="Times New Roman" pitchFamily="18" charset="0"/>
              <a:ea typeface="華康古印體"/>
              <a:cs typeface="Times New Roman" pitchFamily="18" charset="0"/>
            </a:endParaRP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4408" y="4011910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2139702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465611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30</a:t>
            </a:fld>
            <a:endParaRPr lang="zh-TW" alt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黃庭堅</a:t>
            </a:r>
            <a:r>
              <a:rPr lang="zh-TW" altLang="zh-TW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〈王充道送水仙花五十枝欣然會心為之作詠〉</a:t>
            </a:r>
            <a:endParaRPr lang="zh-CN" altLang="en-US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323528" y="843558"/>
            <a:ext cx="8496944" cy="3921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TW" sz="2400" dirty="0" smtClean="0">
                <a:latin typeface="Times New Roman" pitchFamily="18" charset="0"/>
                <a:ea typeface="華康古印體"/>
                <a:cs typeface="Times New Roman" pitchFamily="18" charset="0"/>
              </a:rPr>
              <a:t> </a:t>
            </a:r>
            <a:endParaRPr lang="zh-TW" altLang="zh-TW" sz="2400" dirty="0" smtClean="0">
              <a:latin typeface="Times New Roman" pitchFamily="18" charset="0"/>
              <a:ea typeface="華康古印體"/>
              <a:cs typeface="Times New Roman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TW" altLang="zh-TW" sz="2400" dirty="0" smtClean="0"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  <a:p>
            <a:r>
              <a:rPr lang="zh-TW" altLang="zh-TW" sz="2800" u="sng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凌波</a:t>
            </a:r>
            <a:r>
              <a:rPr lang="zh-TW" altLang="zh-TW" sz="28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仙子生塵襪，水上輕盈步微月。</a:t>
            </a:r>
            <a:endParaRPr lang="en-US" altLang="zh-TW" sz="28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l"/>
            <a:r>
              <a:rPr lang="zh-TW" altLang="en-US" sz="1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        曹植</a:t>
            </a:r>
            <a:r>
              <a:rPr lang="zh-TW" altLang="zh-TW" sz="18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〈洛神賦〉「凌波微步，羅襪生塵」</a:t>
            </a:r>
          </a:p>
          <a:p>
            <a:r>
              <a:rPr lang="zh-TW" altLang="zh-TW" sz="28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是誰招此斷腸魂？種作寒花寄愁絕。</a:t>
            </a:r>
          </a:p>
          <a:p>
            <a:r>
              <a:rPr lang="zh-TW" altLang="zh-TW" sz="28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含香體素欲傾城，山礬是弟梅是兄。</a:t>
            </a:r>
          </a:p>
          <a:p>
            <a:r>
              <a:rPr lang="zh-TW" altLang="zh-TW" sz="28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坐對真成被花惱，出門一笑大江橫。</a:t>
            </a:r>
          </a:p>
          <a:p>
            <a:endParaRPr lang="zh-TW" altLang="zh-TW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2283718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3723878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0609746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31</a:t>
            </a:fld>
            <a:endParaRPr lang="zh-TW" alt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en-US" sz="4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黃庭堅</a:t>
            </a:r>
            <a:r>
              <a:rPr lang="zh-TW" altLang="zh-TW" sz="4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〈書摩崖碑後〉</a:t>
            </a:r>
            <a:endParaRPr lang="zh-CN" altLang="en-US" sz="4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719064" y="1242138"/>
            <a:ext cx="7741368" cy="3921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TW" altLang="zh-TW" sz="2400" dirty="0" smtClean="0"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  <a:p>
            <a:pPr algn="l"/>
            <a:r>
              <a:rPr lang="zh-TW" altLang="zh-TW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湖南永州府摩崖碑，在祁陽縣南浯溪北崖石上，鐫唐元結所撰大唐中興頌，顏真卿書</a:t>
            </a:r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lang="zh-TW" altLang="zh-TW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zh-TW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9466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32</a:t>
            </a:fld>
            <a:endParaRPr lang="zh-TW" alt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en-US" sz="4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黃庭堅</a:t>
            </a:r>
            <a:r>
              <a:rPr lang="zh-TW" altLang="zh-TW" sz="4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〈書摩崖碑後〉</a:t>
            </a:r>
            <a:endParaRPr lang="zh-CN" altLang="en-US" sz="4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683568" y="1131590"/>
            <a:ext cx="7714800" cy="4071948"/>
          </a:xfrm>
          <a:prstGeom prst="rect">
            <a:avLst/>
          </a:prstGeom>
        </p:spPr>
        <p:txBody>
          <a:bodyPr vert="eaVert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dist">
              <a:lnSpc>
                <a:spcPct val="200000"/>
              </a:lnSpc>
            </a:pPr>
            <a:r>
              <a:rPr lang="zh-TW" altLang="zh-TW" sz="18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春風吹船著浯溪，扶藜上讀中興碑。</a:t>
            </a:r>
          </a:p>
          <a:p>
            <a:pPr algn="dist">
              <a:lnSpc>
                <a:spcPct val="200000"/>
              </a:lnSpc>
            </a:pPr>
            <a:r>
              <a:rPr lang="zh-TW" altLang="zh-TW" sz="18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平生半世看墨本，摩挲石刻鬢成絲。</a:t>
            </a:r>
          </a:p>
          <a:p>
            <a:pPr algn="dist">
              <a:lnSpc>
                <a:spcPct val="200000"/>
              </a:lnSpc>
            </a:pPr>
            <a:r>
              <a:rPr lang="zh-TW" altLang="zh-TW" sz="18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明皇不作苞桑計，顛倒四海由祿兒。</a:t>
            </a:r>
          </a:p>
          <a:p>
            <a:pPr algn="dist">
              <a:lnSpc>
                <a:spcPct val="200000"/>
              </a:lnSpc>
            </a:pPr>
            <a:r>
              <a:rPr lang="zh-TW" altLang="zh-TW" sz="18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九廟不守乘輿西，萬官已作烏擇棲。</a:t>
            </a:r>
          </a:p>
          <a:p>
            <a:pPr algn="dist">
              <a:lnSpc>
                <a:spcPct val="200000"/>
              </a:lnSpc>
            </a:pPr>
            <a:r>
              <a:rPr lang="zh-TW" altLang="zh-TW" sz="18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撫軍監國太子事，何乃趣取大物為？</a:t>
            </a:r>
          </a:p>
          <a:p>
            <a:pPr algn="dist">
              <a:lnSpc>
                <a:spcPct val="200000"/>
              </a:lnSpc>
            </a:pPr>
            <a:r>
              <a:rPr lang="zh-TW" altLang="zh-TW" sz="18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事有至難天幸耳，上皇跼蹐還京師。</a:t>
            </a:r>
          </a:p>
          <a:p>
            <a:pPr algn="dist">
              <a:lnSpc>
                <a:spcPct val="200000"/>
              </a:lnSpc>
            </a:pPr>
            <a:r>
              <a:rPr lang="zh-TW" altLang="zh-TW" sz="18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內間張后色可否？外間李父頤指揮。</a:t>
            </a:r>
          </a:p>
          <a:p>
            <a:pPr algn="dist">
              <a:lnSpc>
                <a:spcPct val="200000"/>
              </a:lnSpc>
            </a:pPr>
            <a:r>
              <a:rPr lang="zh-TW" altLang="zh-TW" sz="18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南內淒涼幾苟活，高將軍去事尤危。</a:t>
            </a:r>
          </a:p>
          <a:p>
            <a:pPr algn="dist">
              <a:lnSpc>
                <a:spcPct val="200000"/>
              </a:lnSpc>
            </a:pPr>
            <a:r>
              <a:rPr lang="zh-TW" altLang="zh-TW" sz="18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臣結舂陵二三策，臣甫杜鵑再拜詩。</a:t>
            </a:r>
            <a:endParaRPr lang="en-US" altLang="zh-TW" sz="18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dist">
              <a:lnSpc>
                <a:spcPct val="200000"/>
              </a:lnSpc>
            </a:pPr>
            <a:r>
              <a:rPr lang="zh-TW" altLang="zh-TW" sz="18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安知忠臣痛至骨，世上但賞瓊琚</a:t>
            </a:r>
            <a:r>
              <a:rPr lang="zh-TW" altLang="en-US" sz="18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詞。</a:t>
            </a:r>
            <a:endParaRPr lang="zh-TW" altLang="zh-TW" sz="18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dist">
              <a:lnSpc>
                <a:spcPct val="200000"/>
              </a:lnSpc>
            </a:pPr>
            <a:r>
              <a:rPr lang="zh-TW" altLang="zh-TW" sz="18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同來野僧六七輩，亦有文士相追隨。</a:t>
            </a:r>
          </a:p>
          <a:p>
            <a:pPr algn="dist">
              <a:lnSpc>
                <a:spcPct val="200000"/>
              </a:lnSpc>
            </a:pPr>
            <a:r>
              <a:rPr lang="zh-TW" altLang="zh-TW" sz="18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斷崖蒼蘚對立久，涷雨為洗前朝悲。</a:t>
            </a:r>
          </a:p>
          <a:p>
            <a:pPr>
              <a:lnSpc>
                <a:spcPct val="200000"/>
              </a:lnSpc>
            </a:pPr>
            <a:endParaRPr lang="zh-TW" altLang="zh-TW" sz="2000" dirty="0" smtClean="0">
              <a:latin typeface="Times New Roman" pitchFamily="18" charset="0"/>
              <a:ea typeface="華康古印體"/>
              <a:cs typeface="Times New Roman" pitchFamily="18" charset="0"/>
            </a:endParaRPr>
          </a:p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endParaRPr kumimoji="1" lang="zh-TW" altLang="zh-TW" sz="2000" dirty="0" smtClean="0"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  <a:p>
            <a:endParaRPr lang="zh-TW" altLang="zh-TW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948014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088651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33</a:t>
            </a:fld>
            <a:endParaRPr lang="zh-TW" alt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en-US" sz="4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黃庭堅</a:t>
            </a:r>
            <a:r>
              <a:rPr lang="zh-TW" altLang="zh-TW" sz="4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〈書摩崖碑後〉</a:t>
            </a:r>
            <a:endParaRPr lang="zh-CN" altLang="en-US" sz="4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45632" y="1171654"/>
            <a:ext cx="7714800" cy="387798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明皇</a:t>
            </a:r>
            <a:r>
              <a:rPr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不作</a:t>
            </a:r>
            <a:r>
              <a:rPr lang="zh-TW" altLang="zh-TW" sz="2400" u="sng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苞桑</a:t>
            </a:r>
            <a:r>
              <a:rPr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計，顛倒四海由祿兒。</a:t>
            </a:r>
            <a:endParaRPr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None/>
            </a:pP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                             </a:t>
            </a:r>
            <a:r>
              <a:rPr lang="zh-TW" altLang="zh-TW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《</a:t>
            </a:r>
            <a:r>
              <a:rPr lang="zh-TW" altLang="zh-TW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易･否卦》「其亡其亡，繫於苞桑」</a:t>
            </a:r>
            <a:r>
              <a:rPr lang="zh-TW" altLang="en-US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</a:t>
            </a:r>
            <a:r>
              <a:rPr lang="zh-TW" altLang="zh-TW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桑樹</a:t>
            </a:r>
            <a:r>
              <a:rPr lang="zh-TW" altLang="zh-TW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根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lang="zh-TW" altLang="zh-TW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>
              <a:buNone/>
            </a:pPr>
            <a:r>
              <a:rPr lang="zh-TW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九</a:t>
            </a:r>
            <a:r>
              <a:rPr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廟不守乘輿西，萬官已作烏擇棲。</a:t>
            </a:r>
          </a:p>
          <a:p>
            <a:pPr algn="ctr">
              <a:buNone/>
            </a:pPr>
            <a:r>
              <a:rPr lang="zh-TW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撫</a:t>
            </a:r>
            <a:r>
              <a:rPr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軍監國</a:t>
            </a:r>
            <a:r>
              <a:rPr lang="zh-TW" altLang="zh-TW" sz="2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太子</a:t>
            </a:r>
            <a:r>
              <a:rPr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事，何乃趣取大物為？</a:t>
            </a:r>
          </a:p>
          <a:p>
            <a:pPr algn="ctr">
              <a:buNone/>
            </a:pPr>
            <a:r>
              <a:rPr lang="zh-TW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事</a:t>
            </a:r>
            <a:r>
              <a:rPr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有至難天幸耳，上皇</a:t>
            </a:r>
            <a:r>
              <a:rPr lang="zh-TW" altLang="zh-TW" sz="2400" u="sng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跼蹐</a:t>
            </a:r>
            <a:r>
              <a:rPr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還京師。</a:t>
            </a:r>
            <a:endParaRPr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r"/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                                                              </a:t>
            </a:r>
            <a:r>
              <a:rPr lang="zh-TW" altLang="zh-TW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跼</a:t>
            </a:r>
            <a:r>
              <a:rPr lang="zh-TW" altLang="zh-TW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，彎腰屈身。蹐，小步行走</a:t>
            </a:r>
            <a:r>
              <a:rPr lang="zh-TW" altLang="zh-TW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r>
              <a:rPr lang="zh-TW" altLang="en-US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zh-TW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均</a:t>
            </a:r>
            <a:r>
              <a:rPr lang="zh-TW" altLang="zh-TW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形容小心戒懼。</a:t>
            </a:r>
          </a:p>
          <a:p>
            <a:pPr algn="ctr">
              <a:buNone/>
            </a:pPr>
            <a:r>
              <a:rPr lang="zh-TW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內</a:t>
            </a:r>
            <a:r>
              <a:rPr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間張后色可否？外間李父頤指揮。</a:t>
            </a:r>
          </a:p>
          <a:p>
            <a:pPr algn="ctr">
              <a:buNone/>
            </a:pPr>
            <a:r>
              <a:rPr lang="zh-TW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南</a:t>
            </a:r>
            <a:r>
              <a:rPr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內淒涼幾苟活，高將軍去事尤危。</a:t>
            </a:r>
            <a:endParaRPr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>
              <a:buNone/>
            </a:pPr>
            <a:r>
              <a:rPr lang="zh-TW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臣</a:t>
            </a:r>
            <a:r>
              <a:rPr lang="zh-TW" altLang="zh-TW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結</a:t>
            </a:r>
            <a:r>
              <a:rPr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舂陵二三策，臣</a:t>
            </a:r>
            <a:r>
              <a:rPr lang="zh-TW" altLang="zh-TW" sz="24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甫</a:t>
            </a:r>
            <a:r>
              <a:rPr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杜鵑再拜詩。</a:t>
            </a:r>
          </a:p>
          <a:p>
            <a:pPr algn="ctr">
              <a:buNone/>
            </a:pPr>
            <a:r>
              <a:rPr lang="zh-TW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安</a:t>
            </a:r>
            <a:r>
              <a:rPr lang="zh-TW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知忠臣痛至骨，世上但賞瓊琚詞。</a:t>
            </a: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0272" y="4820220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55875" y="1635646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954773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34</a:t>
            </a:fld>
            <a:endParaRPr lang="zh-TW" alt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en-US" sz="4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杜甫</a:t>
            </a:r>
            <a:r>
              <a:rPr lang="zh-TW" altLang="zh-TW" sz="4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4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杜鵑行</a:t>
            </a:r>
            <a:r>
              <a:rPr lang="zh-TW" altLang="zh-TW" sz="4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endParaRPr lang="zh-CN" altLang="en-US" sz="4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itchFamily="2" charset="2"/>
              <a:buChar char="Ø"/>
            </a:pPr>
            <a:r>
              <a:rPr lang="zh-TW" altLang="zh-TW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「君不見昔日蜀天子，化為杜鵑似老烏</a:t>
            </a:r>
            <a:r>
              <a:rPr lang="en-US" altLang="zh-TW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……</a:t>
            </a:r>
            <a:r>
              <a:rPr lang="zh-TW" altLang="zh-TW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雖同君臣有舊禮，骨肉滿眼身羈孤」</a:t>
            </a:r>
            <a:endParaRPr lang="en-US" altLang="zh-TW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457200" indent="-457200" algn="l">
              <a:buFont typeface="Wingdings" pitchFamily="2" charset="2"/>
              <a:buChar char="Ø"/>
            </a:pPr>
            <a:endParaRPr lang="en-US" altLang="zh-TW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457200" indent="-457200" algn="l">
              <a:buFont typeface="Wingdings" pitchFamily="2" charset="2"/>
              <a:buChar char="Ø"/>
            </a:pPr>
            <a:r>
              <a:rPr lang="zh-TW" altLang="zh-TW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「我見常再拜，重是古帝魂」</a:t>
            </a:r>
            <a:endParaRPr lang="zh-TW" altLang="zh-TW" dirty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3147814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37575" y="1915840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416827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35</a:t>
            </a:fld>
            <a:endParaRPr lang="zh-TW" alt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en-US" sz="4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元結</a:t>
            </a:r>
            <a:r>
              <a:rPr lang="zh-TW" altLang="zh-TW" sz="4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sz="4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道州</a:t>
            </a:r>
            <a:r>
              <a:rPr lang="zh-TW" altLang="en-US" sz="4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謝上表</a:t>
            </a:r>
            <a:r>
              <a:rPr lang="zh-TW" altLang="zh-TW" sz="4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endParaRPr lang="zh-CN" altLang="en-US" sz="4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446856" y="987574"/>
            <a:ext cx="8229600" cy="388843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70000"/>
              </a:lnSpc>
            </a:pPr>
            <a:r>
              <a:rPr lang="zh-TW" altLang="zh-TW" sz="8000" dirty="0" smtClean="0">
                <a:solidFill>
                  <a:srgbClr val="C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城池井邑，但生荒草；登高極望，不見人煙。</a:t>
            </a:r>
            <a:r>
              <a:rPr lang="zh-TW" altLang="zh-TW" sz="80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嶺南數州，與臣接近，餘寇蟻聚，尚未歸降。臣見招輯流亡，率勸貧弱，保守城邑，畬種山林，冀望秋後，少可全活。</a:t>
            </a:r>
            <a:endParaRPr lang="en-US" altLang="zh-TW" sz="80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l">
              <a:lnSpc>
                <a:spcPct val="170000"/>
              </a:lnSpc>
            </a:pPr>
            <a:r>
              <a:rPr lang="zh-TW" altLang="zh-TW" sz="80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臣愚以為今日刺史，若無武略以制暴亂，若無文才以救疲弊，若不清廉以身率下，若不變通以救時須，一州之人不叛，則亂將作矣。</a:t>
            </a:r>
            <a:endParaRPr lang="en-US" altLang="zh-TW" sz="80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l">
              <a:lnSpc>
                <a:spcPct val="170000"/>
              </a:lnSpc>
            </a:pPr>
            <a:r>
              <a:rPr lang="zh-TW" altLang="zh-TW" sz="80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豈止一州者乎？臣料今日州縣，堪徵稅者無幾，已破敗者實多；百姓戀墳墓者蓋少，思流亡者乃眾。則</a:t>
            </a:r>
            <a:r>
              <a:rPr lang="zh-TW" altLang="zh-TW" sz="8000" dirty="0" smtClean="0">
                <a:solidFill>
                  <a:srgbClr val="C0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刺史宜精選謹擇，以委任之，固不可拘限官次，得之貨賄，出之權門者也。</a:t>
            </a:r>
            <a:endParaRPr lang="en-US" altLang="zh-TW" sz="8000" dirty="0" smtClean="0">
              <a:solidFill>
                <a:srgbClr val="C0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zh-TW" sz="4000" dirty="0">
              <a:latin typeface="Times New Roman" pitchFamily="18" charset="0"/>
              <a:ea typeface="華康古印體"/>
              <a:cs typeface="Times New Roman" pitchFamily="18" charset="0"/>
            </a:endParaRP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587974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665592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36</a:t>
            </a:fld>
            <a:endParaRPr lang="zh-TW" alt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en-US" sz="4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問題</a:t>
            </a:r>
            <a:endParaRPr lang="zh-CN" altLang="en-US" sz="4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745632" y="1275606"/>
            <a:ext cx="7714800" cy="32943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lnSpc>
                <a:spcPts val="4000"/>
              </a:lnSpc>
              <a:buFont typeface="Wingdings" pitchFamily="2" charset="2"/>
              <a:buChar char="Ø"/>
            </a:pPr>
            <a:r>
              <a:rPr lang="zh-TW" altLang="en-US" sz="3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此段對唐朝君、臣有何不同的評價</a:t>
            </a:r>
            <a:r>
              <a:rPr lang="en-US" altLang="zh-TW" sz="3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?</a:t>
            </a:r>
          </a:p>
          <a:p>
            <a:pPr marL="571500" indent="-571500" algn="l">
              <a:lnSpc>
                <a:spcPts val="4000"/>
              </a:lnSpc>
              <a:buFont typeface="Wingdings" pitchFamily="2" charset="2"/>
              <a:buChar char="Ø"/>
            </a:pPr>
            <a:endParaRPr lang="en-US" altLang="zh-TW" sz="36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571500" indent="-571500" algn="l">
              <a:lnSpc>
                <a:spcPts val="4000"/>
              </a:lnSpc>
              <a:buFont typeface="Wingdings" pitchFamily="2" charset="2"/>
              <a:buChar char="Ø"/>
            </a:pPr>
            <a:r>
              <a:rPr lang="zh-TW" altLang="en-US" sz="3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此詩議論的重點為何</a:t>
            </a:r>
            <a:r>
              <a:rPr lang="en-US" altLang="zh-TW" sz="3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?</a:t>
            </a:r>
          </a:p>
          <a:p>
            <a:pPr marL="571500" indent="-571500" algn="l">
              <a:lnSpc>
                <a:spcPts val="4000"/>
              </a:lnSpc>
              <a:buFont typeface="Wingdings" pitchFamily="2" charset="2"/>
              <a:buChar char="Ø"/>
            </a:pPr>
            <a:endParaRPr lang="en-US" altLang="zh-TW" sz="36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571500" indent="-571500" algn="l">
              <a:lnSpc>
                <a:spcPts val="4000"/>
              </a:lnSpc>
              <a:buFont typeface="Wingdings" pitchFamily="2" charset="2"/>
              <a:buChar char="Ø"/>
            </a:pPr>
            <a:r>
              <a:rPr lang="zh-TW" altLang="en-US" sz="3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此詩</a:t>
            </a:r>
            <a:r>
              <a:rPr lang="zh-TW" altLang="zh-TW" sz="3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的寫法有何特出之處</a:t>
            </a:r>
            <a:r>
              <a:rPr lang="en-US" altLang="zh-TW" sz="3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?</a:t>
            </a:r>
            <a:endParaRPr lang="zh-TW" altLang="zh-TW" sz="36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lnSpc>
                <a:spcPts val="4000"/>
              </a:lnSpc>
            </a:pPr>
            <a:endParaRPr lang="zh-TW" altLang="en-US" sz="4000" dirty="0">
              <a:latin typeface="Times New Roman" pitchFamily="18" charset="0"/>
              <a:ea typeface="華康古印體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27885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37</a:t>
            </a:fld>
            <a:endParaRPr lang="zh-TW" alt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en-US" sz="4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黃庭堅</a:t>
            </a:r>
            <a:r>
              <a:rPr lang="zh-TW" altLang="zh-TW" sz="4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〈書摩崖碑後〉</a:t>
            </a:r>
            <a:endParaRPr lang="zh-CN" altLang="en-US" sz="4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683568" y="1131590"/>
            <a:ext cx="7714800" cy="4071948"/>
          </a:xfrm>
          <a:prstGeom prst="rect">
            <a:avLst/>
          </a:prstGeom>
        </p:spPr>
        <p:txBody>
          <a:bodyPr vert="eaVert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dist">
              <a:lnSpc>
                <a:spcPct val="200000"/>
              </a:lnSpc>
            </a:pPr>
            <a:r>
              <a:rPr lang="zh-TW" altLang="zh-TW" sz="18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春風吹船著浯溪，扶藜上讀中興碑。</a:t>
            </a:r>
          </a:p>
          <a:p>
            <a:pPr algn="dist">
              <a:lnSpc>
                <a:spcPct val="200000"/>
              </a:lnSpc>
            </a:pPr>
            <a:r>
              <a:rPr lang="zh-TW" altLang="zh-TW" sz="18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平生半世看墨本，摩挲石刻鬢成絲。</a:t>
            </a:r>
          </a:p>
          <a:p>
            <a:pPr algn="dist">
              <a:lnSpc>
                <a:spcPct val="200000"/>
              </a:lnSpc>
            </a:pPr>
            <a:r>
              <a:rPr lang="zh-TW" altLang="zh-TW" sz="18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明皇不作苞桑計，顛倒四海由祿兒。</a:t>
            </a:r>
          </a:p>
          <a:p>
            <a:pPr algn="dist">
              <a:lnSpc>
                <a:spcPct val="200000"/>
              </a:lnSpc>
            </a:pPr>
            <a:r>
              <a:rPr lang="zh-TW" altLang="zh-TW" sz="18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九廟不守乘輿西，萬官已作烏擇棲。</a:t>
            </a:r>
          </a:p>
          <a:p>
            <a:pPr algn="dist">
              <a:lnSpc>
                <a:spcPct val="200000"/>
              </a:lnSpc>
            </a:pPr>
            <a:r>
              <a:rPr lang="zh-TW" altLang="zh-TW" sz="18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撫軍監國太子事，何乃趣取大物為？</a:t>
            </a:r>
          </a:p>
          <a:p>
            <a:pPr algn="dist">
              <a:lnSpc>
                <a:spcPct val="200000"/>
              </a:lnSpc>
            </a:pPr>
            <a:r>
              <a:rPr lang="zh-TW" altLang="zh-TW" sz="18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事有至難天幸耳，上皇跼蹐還京師。</a:t>
            </a:r>
          </a:p>
          <a:p>
            <a:pPr algn="dist">
              <a:lnSpc>
                <a:spcPct val="200000"/>
              </a:lnSpc>
            </a:pPr>
            <a:r>
              <a:rPr lang="zh-TW" altLang="zh-TW" sz="18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內間張后色可否？外間李父頤指揮。</a:t>
            </a:r>
          </a:p>
          <a:p>
            <a:pPr algn="dist">
              <a:lnSpc>
                <a:spcPct val="200000"/>
              </a:lnSpc>
            </a:pPr>
            <a:r>
              <a:rPr lang="zh-TW" altLang="zh-TW" sz="18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南內淒涼幾苟活，高將軍去事尤危。</a:t>
            </a:r>
          </a:p>
          <a:p>
            <a:pPr algn="dist">
              <a:lnSpc>
                <a:spcPct val="200000"/>
              </a:lnSpc>
            </a:pPr>
            <a:r>
              <a:rPr lang="zh-TW" altLang="zh-TW" sz="18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臣結舂陵二三策，臣甫杜鵑再拜詩。</a:t>
            </a:r>
            <a:endParaRPr lang="en-US" altLang="zh-TW" sz="18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dist">
              <a:lnSpc>
                <a:spcPct val="200000"/>
              </a:lnSpc>
            </a:pPr>
            <a:r>
              <a:rPr lang="zh-TW" altLang="zh-TW" sz="18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安知忠臣痛至骨，世上但賞瓊琚</a:t>
            </a:r>
            <a:r>
              <a:rPr lang="zh-TW" altLang="en-US" sz="18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詞。</a:t>
            </a:r>
            <a:endParaRPr lang="zh-TW" altLang="zh-TW" sz="18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dist">
              <a:lnSpc>
                <a:spcPct val="200000"/>
              </a:lnSpc>
            </a:pPr>
            <a:r>
              <a:rPr lang="zh-TW" altLang="zh-TW" sz="18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同來野僧六七輩，亦有文士相追隨。</a:t>
            </a:r>
          </a:p>
          <a:p>
            <a:pPr algn="dist">
              <a:lnSpc>
                <a:spcPct val="200000"/>
              </a:lnSpc>
            </a:pPr>
            <a:r>
              <a:rPr lang="zh-TW" altLang="zh-TW" sz="18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斷崖蒼蘚對立久，涷雨為洗前朝悲。</a:t>
            </a:r>
          </a:p>
          <a:p>
            <a:pPr>
              <a:lnSpc>
                <a:spcPct val="200000"/>
              </a:lnSpc>
            </a:pPr>
            <a:endParaRPr lang="zh-TW" altLang="zh-TW" sz="2000" dirty="0" smtClean="0">
              <a:latin typeface="Times New Roman" pitchFamily="18" charset="0"/>
              <a:ea typeface="華康古印體"/>
              <a:cs typeface="Times New Roman" pitchFamily="18" charset="0"/>
            </a:endParaRPr>
          </a:p>
          <a:p>
            <a:pPr fontAlgn="base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endParaRPr kumimoji="1" lang="zh-TW" altLang="zh-TW" sz="2000" dirty="0" smtClean="0"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  <a:p>
            <a:endParaRPr lang="zh-TW" altLang="zh-TW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4948014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8731130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38</a:t>
            </a:fld>
            <a:endParaRPr lang="zh-TW" alt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楊萬里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觀水嘆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33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二首之一</a:t>
            </a:r>
            <a:endParaRPr lang="zh-CN" altLang="en-US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719064" y="1419622"/>
            <a:ext cx="7741368" cy="3921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zh-TW" sz="28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我方臥舟中，仰讀淵明詩。忽聞灘聲急，</a:t>
            </a:r>
            <a:endParaRPr lang="en-US" altLang="zh-TW" sz="28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zh-TW" sz="28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起視惟恐遲。八月濺飛雪，清覽良獨奇。</a:t>
            </a:r>
            <a:endParaRPr lang="en-US" altLang="zh-TW" sz="28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zh-TW" sz="28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好風從天來，翛然吹我衣。涼生固足樂，</a:t>
            </a:r>
            <a:endParaRPr lang="en-US" altLang="zh-TW" sz="28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zh-TW" sz="28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氣變亦可悲。眷然慨此水，念我年少時。</a:t>
            </a:r>
          </a:p>
          <a:p>
            <a:r>
              <a:rPr lang="zh-TW" altLang="zh-TW" sz="28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迄今四十年，往來幾東西。此日順流下，</a:t>
            </a:r>
            <a:endParaRPr lang="en-US" altLang="zh-TW" sz="28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zh-TW" sz="28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何日泝流歸。出處未可必，一笑姑置之。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TW" altLang="zh-TW" sz="2400" dirty="0" smtClean="0">
              <a:solidFill>
                <a:schemeClr val="tx1"/>
              </a:solidFill>
              <a:latin typeface="Times New Roman" pitchFamily="18" charset="0"/>
              <a:ea typeface="新細明體" pitchFamily="18" charset="-120"/>
              <a:cs typeface="Times New Roman" pitchFamily="18" charset="0"/>
            </a:endParaRPr>
          </a:p>
          <a:p>
            <a:endParaRPr lang="zh-TW" altLang="zh-TW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4244156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1751916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39</a:t>
            </a:fld>
            <a:endParaRPr lang="zh-TW" alt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楊萬里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觀水嘆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r>
              <a:rPr lang="zh-TW" altLang="en-US" sz="33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二首之一</a:t>
            </a:r>
            <a:endParaRPr lang="zh-CN" altLang="en-US" sz="3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745632" y="1098122"/>
            <a:ext cx="7714800" cy="3921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zh-TW" sz="2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亂石厄江水，要使水無路。</a:t>
            </a:r>
          </a:p>
          <a:p>
            <a:r>
              <a:rPr lang="zh-TW" altLang="zh-TW" sz="2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不知石愈密，激得水彌怒。</a:t>
            </a:r>
          </a:p>
          <a:p>
            <a:r>
              <a:rPr lang="zh-TW" altLang="zh-TW" sz="2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回鋒打別港，勇往遮不住。</a:t>
            </a:r>
          </a:p>
          <a:p>
            <a:r>
              <a:rPr lang="en-US" altLang="zh-TW" sz="2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 </a:t>
            </a:r>
            <a:endParaRPr lang="zh-TW" altLang="zh-TW" sz="26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zh-TW" sz="2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我舟歷諸灘，閱盡水態度。</a:t>
            </a:r>
          </a:p>
          <a:p>
            <a:r>
              <a:rPr lang="zh-TW" altLang="zh-TW" sz="2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一聞一喜觀，屢過屢驚顧。</a:t>
            </a:r>
          </a:p>
          <a:p>
            <a:r>
              <a:rPr lang="zh-TW" altLang="zh-TW" sz="2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不是見不多，觀覽不足故。</a:t>
            </a:r>
          </a:p>
          <a:p>
            <a:r>
              <a:rPr lang="zh-TW" altLang="zh-TW" sz="2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舟人笑我痴，痴黠未易語。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zh-TW" altLang="zh-TW" sz="20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zh-TW" altLang="zh-TW" sz="2000" dirty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8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4676204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16087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4</a:t>
            </a:fld>
            <a:endParaRPr lang="zh-TW" alt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梅</a:t>
            </a:r>
            <a:r>
              <a:rPr lang="zh-TW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堯臣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范饒州坐中客語食河豚魚〉</a:t>
            </a:r>
            <a:endParaRPr lang="zh-CN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395536" y="1653648"/>
            <a:ext cx="8352928" cy="32943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zh-TW" altLang="zh-TW" sz="34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其狀已可怪，其毒亦莫加。</a:t>
            </a:r>
          </a:p>
          <a:p>
            <a:pPr>
              <a:lnSpc>
                <a:spcPct val="80000"/>
              </a:lnSpc>
            </a:pPr>
            <a:r>
              <a:rPr lang="zh-TW" altLang="zh-TW" sz="3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忿</a:t>
            </a:r>
            <a:r>
              <a:rPr lang="zh-TW" altLang="zh-TW" sz="34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腹若封豕，怒目猶吳蛙。</a:t>
            </a:r>
          </a:p>
          <a:p>
            <a:pPr>
              <a:lnSpc>
                <a:spcPct val="80000"/>
              </a:lnSpc>
            </a:pPr>
            <a:r>
              <a:rPr lang="zh-TW" altLang="zh-TW" sz="3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庖</a:t>
            </a:r>
            <a:r>
              <a:rPr lang="zh-TW" altLang="zh-TW" sz="34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煎苟失所，入喉為鏌铘。</a:t>
            </a:r>
          </a:p>
          <a:p>
            <a:pPr>
              <a:lnSpc>
                <a:spcPct val="80000"/>
              </a:lnSpc>
            </a:pPr>
            <a:r>
              <a:rPr lang="zh-TW" altLang="zh-TW" sz="3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若</a:t>
            </a:r>
            <a:r>
              <a:rPr lang="zh-TW" altLang="zh-TW" sz="34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此喪軀體，何須資齒牙？</a:t>
            </a:r>
          </a:p>
          <a:p>
            <a:pPr>
              <a:lnSpc>
                <a:spcPts val="4000"/>
              </a:lnSpc>
            </a:pPr>
            <a:endParaRPr lang="en-US" altLang="zh-TW" sz="4000" dirty="0" smtClean="0">
              <a:latin typeface="Times New Roman" pitchFamily="18" charset="0"/>
              <a:ea typeface="華康古印體"/>
              <a:cs typeface="Times New Roman" pitchFamily="18" charset="0"/>
            </a:endParaRPr>
          </a:p>
          <a:p>
            <a:pPr>
              <a:lnSpc>
                <a:spcPts val="4000"/>
              </a:lnSpc>
            </a:pPr>
            <a:endParaRPr lang="zh-TW" altLang="en-US" sz="4000" dirty="0">
              <a:latin typeface="Times New Roman" pitchFamily="18" charset="0"/>
              <a:ea typeface="華康古印體"/>
              <a:cs typeface="Times New Roman" pitchFamily="18" charset="0"/>
            </a:endParaRPr>
          </a:p>
        </p:txBody>
      </p:sp>
      <p:pic>
        <p:nvPicPr>
          <p:cNvPr id="9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25058" y="3363838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4764934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40</a:t>
            </a:fld>
            <a:endParaRPr lang="zh-TW" alt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en-US" sz="4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結論</a:t>
            </a:r>
            <a:endParaRPr lang="zh-CN" altLang="en-US" sz="4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745632" y="1059582"/>
            <a:ext cx="7714800" cy="39219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Wingdings" pitchFamily="2" charset="2"/>
              <a:buChar char="Ø"/>
            </a:pPr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詩以明道</a:t>
            </a:r>
            <a:r>
              <a:rPr kumimoji="1" lang="en-US" altLang="zh-TW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—</a:t>
            </a:r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以</a:t>
            </a:r>
            <a:r>
              <a:rPr lang="zh-TW" altLang="en-US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詩歌探索人生</a:t>
            </a:r>
            <a:r>
              <a:rPr lang="zh-TW" altLang="en-US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的真理。</a:t>
            </a:r>
            <a:endParaRPr lang="zh-TW" altLang="zh-TW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l"/>
            <a:r>
              <a:rPr lang="en-US" altLang="zh-TW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 </a:t>
            </a:r>
            <a:endParaRPr lang="zh-TW" altLang="zh-TW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457200" indent="-457200" algn="l">
              <a:buFont typeface="Wingdings" pitchFamily="2" charset="2"/>
              <a:buChar char="Ø"/>
            </a:pPr>
            <a:r>
              <a:rPr kumimoji="1" lang="zh-TW" altLang="en-US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議論</a:t>
            </a:r>
            <a:r>
              <a:rPr kumimoji="1" lang="en-US" altLang="zh-TW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—</a:t>
            </a:r>
            <a:r>
              <a:rPr kumimoji="1" lang="zh-TW" altLang="en-US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公開呈示說理的過程，態度友善、開放。</a:t>
            </a:r>
            <a:endParaRPr kumimoji="1" lang="en-US" altLang="zh-TW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457200" indent="-457200" algn="l">
              <a:buFont typeface="Wingdings" pitchFamily="2" charset="2"/>
              <a:buChar char="Ø"/>
            </a:pPr>
            <a:endParaRPr kumimoji="1" lang="en-US" altLang="zh-TW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marL="457200" indent="-457200" algn="l">
              <a:buFont typeface="Wingdings" pitchFamily="2" charset="2"/>
              <a:buChar char="Ø"/>
            </a:pPr>
            <a:r>
              <a:rPr kumimoji="1" lang="zh-TW" altLang="en-US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反覆論辯</a:t>
            </a:r>
            <a:r>
              <a:rPr kumimoji="1" lang="en-US" altLang="zh-TW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—</a:t>
            </a:r>
            <a:r>
              <a:rPr kumimoji="1" lang="zh-TW" altLang="en-US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表現對真理鍥而不捨的                追求。</a:t>
            </a:r>
            <a:endParaRPr lang="zh-TW" altLang="zh-TW" dirty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6953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41</a:t>
            </a:fld>
            <a:endParaRPr lang="zh-TW" altLang="en-US" dirty="0"/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457200" y="-12700"/>
            <a:ext cx="8229600" cy="85566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zh-TW" altLang="en-US" kern="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版權聲明</a:t>
            </a: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679084"/>
              </p:ext>
            </p:extLst>
          </p:nvPr>
        </p:nvGraphicFramePr>
        <p:xfrm>
          <a:off x="484188" y="842963"/>
          <a:ext cx="8137525" cy="418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209"/>
                <a:gridCol w="1486664"/>
                <a:gridCol w="1486664"/>
                <a:gridCol w="4459988"/>
              </a:tblGrid>
              <a:tr h="36273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</a:tr>
              <a:tr h="7643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2-7</a:t>
                      </a: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春洲生荻芽，</a:t>
                      </a:r>
                      <a:r>
                        <a:rPr lang="en-US" altLang="zh-TW" sz="100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00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此</a:t>
                      </a:r>
                      <a:r>
                        <a:rPr lang="zh-TW" altLang="zh-TW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言誠可嘉。</a:t>
                      </a: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梅堯臣</a:t>
                      </a:r>
                      <a:r>
                        <a:rPr kumimoji="1" lang="zh-TW" altLang="zh-TW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lang="zh-TW" altLang="zh-TW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范饒州坐中客語食河豚魚</a:t>
                      </a:r>
                      <a:r>
                        <a:rPr kumimoji="1" lang="zh-TW" altLang="zh-TW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河豚常出於春暮，群遊水上，食絮而肥，南人多與荻芽為羹，云最美。</a:t>
                      </a: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歐陽修</a:t>
                      </a:r>
                      <a:r>
                        <a:rPr kumimoji="0" lang="en-US" altLang="zh-TW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《</a:t>
                      </a:r>
                      <a:r>
                        <a:rPr kumimoji="0" lang="zh-TW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六一詩話</a:t>
                      </a:r>
                      <a:r>
                        <a:rPr kumimoji="0" lang="en-US" altLang="zh-TW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》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zh-TW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zh-TW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窮山候至陽氣生，</a:t>
                      </a:r>
                      <a:r>
                        <a:rPr lang="en-US" altLang="zh-TW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lang="zh-TW" alt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綿蠻但愛聲可聽。</a:t>
                      </a:r>
                      <a:endParaRPr lang="zh-TW" altLang="en-US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zh-TW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歐陽修</a:t>
                      </a:r>
                      <a:r>
                        <a:rPr lang="en-US" altLang="zh-TW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lang="zh-TW" altLang="zh-TW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啼鳥</a:t>
                      </a:r>
                      <a:r>
                        <a:rPr lang="en-US" altLang="zh-TW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zh-TW" alt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zh-TW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南窗睡多春正美，</a:t>
                      </a:r>
                      <a:r>
                        <a:rPr lang="en-US" altLang="zh-TW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……</a:t>
                      </a:r>
                      <a:r>
                        <a:rPr lang="zh-TW" altLang="zh-TW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異鄉殊俗難知名。</a:t>
                      </a:r>
                      <a:endParaRPr lang="zh-TW" altLang="en-US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zh-TW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歐陽修</a:t>
                      </a:r>
                      <a:r>
                        <a:rPr lang="en-US" altLang="zh-TW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lang="zh-TW" altLang="zh-TW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啼鳥</a:t>
                      </a:r>
                      <a:r>
                        <a:rPr lang="en-US" altLang="zh-TW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endParaRPr lang="zh-TW" altLang="en-US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鵓鳩</a:t>
                      </a:r>
                      <a:r>
                        <a:rPr lang="en-US" altLang="zh-TW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……</a:t>
                      </a:r>
                      <a:r>
                        <a:rPr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語曰：「天將雨，鳩逐婦」是也。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陸璣《毛詩疏》</a:t>
                      </a:r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</a:tbl>
          </a:graphicData>
        </a:graphic>
      </p:graphicFrame>
      <p:grpSp>
        <p:nvGrpSpPr>
          <p:cNvPr id="3" name="群組 2"/>
          <p:cNvGrpSpPr/>
          <p:nvPr/>
        </p:nvGrpSpPr>
        <p:grpSpPr>
          <a:xfrm>
            <a:off x="3230770" y="1491630"/>
            <a:ext cx="373040" cy="3297237"/>
            <a:chOff x="3230770" y="1491630"/>
            <a:chExt cx="373040" cy="3297237"/>
          </a:xfrm>
        </p:grpSpPr>
        <p:grpSp>
          <p:nvGrpSpPr>
            <p:cNvPr id="2" name="群組 1"/>
            <p:cNvGrpSpPr/>
            <p:nvPr/>
          </p:nvGrpSpPr>
          <p:grpSpPr>
            <a:xfrm>
              <a:off x="3230770" y="1491630"/>
              <a:ext cx="365169" cy="3297237"/>
              <a:chOff x="3230770" y="1491630"/>
              <a:chExt cx="365169" cy="3297237"/>
            </a:xfrm>
          </p:grpSpPr>
          <p:pic>
            <p:nvPicPr>
              <p:cNvPr id="9" name="Picture 48">
                <a:hlinkClick r:id="rId2"/>
              </p:cNvPr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230770" y="1491630"/>
                <a:ext cx="360040" cy="3083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2" name="Picture 48">
                <a:hlinkClick r:id="rId2"/>
              </p:cNvPr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235899" y="2931790"/>
                <a:ext cx="360040" cy="3083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" name="Picture 48">
                <a:hlinkClick r:id="rId2"/>
              </p:cNvPr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235899" y="4480534"/>
                <a:ext cx="360040" cy="3083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4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42090" y="2211710"/>
              <a:ext cx="360040" cy="308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43770" y="3651870"/>
              <a:ext cx="360040" cy="308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421844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42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509671"/>
              </p:ext>
            </p:extLst>
          </p:nvPr>
        </p:nvGraphicFramePr>
        <p:xfrm>
          <a:off x="484188" y="483518"/>
          <a:ext cx="8137525" cy="418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209"/>
                <a:gridCol w="1486664"/>
                <a:gridCol w="1486664"/>
                <a:gridCol w="4459988"/>
              </a:tblGrid>
              <a:tr h="36273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TW" sz="18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</a:t>
                      </a:r>
                      <a:endParaRPr lang="zh-TW" altLang="en-US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我遭讒口身落此，</a:t>
                      </a:r>
                      <a:r>
                        <a:rPr lang="en-US" altLang="zh-TW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……</a:t>
                      </a:r>
                      <a:r>
                        <a:rPr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離騷憔悴愁獨醒。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zh-TW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歐陽修</a:t>
                      </a:r>
                      <a:r>
                        <a:rPr lang="en-US" altLang="zh-TW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lang="zh-TW" altLang="zh-TW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啼鳥</a:t>
                      </a:r>
                      <a:r>
                        <a:rPr lang="en-US" altLang="zh-TW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13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群山萬壑赴荆門，</a:t>
                      </a:r>
                      <a:r>
                        <a:rPr lang="en-US" altLang="zh-TW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……</a:t>
                      </a: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分明怨恨曲中論。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杜甫</a:t>
                      </a:r>
                      <a:r>
                        <a:rPr lang="en-US" altLang="zh-TW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lang="zh-TW" altLang="en-US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詠懷古跡</a:t>
                      </a:r>
                      <a:r>
                        <a:rPr lang="en-US" altLang="zh-TW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endParaRPr kumimoji="0" lang="en-US" altLang="zh-TW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zh-TW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zh-TW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明妃初出漢宮時，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……</a:t>
                      </a:r>
                      <a:r>
                        <a:rPr lang="zh-TW" altLang="zh-TW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當時枉殺毛延壽。</a:t>
                      </a: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王安石</a:t>
                      </a:r>
                      <a:r>
                        <a:rPr lang="en-US" altLang="zh-TW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lang="zh-TW" altLang="zh-TW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明妃曲</a:t>
                      </a:r>
                      <a:r>
                        <a:rPr lang="en-US" altLang="zh-TW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15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zh-TW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一去心知更不歸，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……</a:t>
                      </a:r>
                      <a:r>
                        <a:rPr lang="zh-TW" altLang="zh-TW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人生失意無南北！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王安石</a:t>
                      </a:r>
                      <a:r>
                        <a:rPr lang="en-US" altLang="zh-TW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lang="zh-TW" altLang="zh-TW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明妃曲</a:t>
                      </a:r>
                      <a:r>
                        <a:rPr lang="en-US" altLang="zh-TW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16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zh-TW" altLang="zh-TW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胡人以鞍馬為家、射獵為俗。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……</a:t>
                      </a:r>
                      <a:r>
                        <a:rPr lang="zh-TW" altLang="zh-TW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豈知此聲能斷腸！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歐陽修〈明妃曲和王介甫作〉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</a:tbl>
          </a:graphicData>
        </a:graphic>
      </p:graphicFrame>
      <p:grpSp>
        <p:nvGrpSpPr>
          <p:cNvPr id="15" name="群組 14"/>
          <p:cNvGrpSpPr/>
          <p:nvPr/>
        </p:nvGrpSpPr>
        <p:grpSpPr>
          <a:xfrm>
            <a:off x="3223880" y="1059582"/>
            <a:ext cx="372059" cy="3332669"/>
            <a:chOff x="3223880" y="1059582"/>
            <a:chExt cx="372059" cy="3332669"/>
          </a:xfrm>
        </p:grpSpPr>
        <p:pic>
          <p:nvPicPr>
            <p:cNvPr id="13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23880" y="2643758"/>
              <a:ext cx="360040" cy="308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群組 2"/>
            <p:cNvGrpSpPr/>
            <p:nvPr/>
          </p:nvGrpSpPr>
          <p:grpSpPr>
            <a:xfrm>
              <a:off x="3225560" y="1059582"/>
              <a:ext cx="370379" cy="3332669"/>
              <a:chOff x="3225560" y="1059582"/>
              <a:chExt cx="370379" cy="3332669"/>
            </a:xfrm>
          </p:grpSpPr>
          <p:grpSp>
            <p:nvGrpSpPr>
              <p:cNvPr id="2" name="群組 1"/>
              <p:cNvGrpSpPr/>
              <p:nvPr/>
            </p:nvGrpSpPr>
            <p:grpSpPr>
              <a:xfrm>
                <a:off x="3230770" y="1059582"/>
                <a:ext cx="365169" cy="2612589"/>
                <a:chOff x="3230770" y="1059582"/>
                <a:chExt cx="365169" cy="2612589"/>
              </a:xfrm>
            </p:grpSpPr>
            <p:pic>
              <p:nvPicPr>
                <p:cNvPr id="6" name="Picture 48">
                  <a:hlinkClick r:id="rId2"/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3230770" y="1059582"/>
                  <a:ext cx="360040" cy="3083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7" name="Picture 48">
                  <a:hlinkClick r:id="rId2"/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3230770" y="1851670"/>
                  <a:ext cx="360040" cy="3083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" name="Picture 48">
                  <a:hlinkClick r:id="rId2"/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 cstate="print"/>
                <a:srcRect/>
                <a:stretch>
                  <a:fillRect/>
                </a:stretch>
              </p:blipFill>
              <p:spPr bwMode="auto">
                <a:xfrm>
                  <a:off x="3235899" y="3363838"/>
                  <a:ext cx="360040" cy="3083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pic>
            <p:nvPicPr>
              <p:cNvPr id="14" name="Picture 48">
                <a:hlinkClick r:id="rId2"/>
              </p:cNvPr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225560" y="4083918"/>
                <a:ext cx="360040" cy="3083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2375900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43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944661"/>
              </p:ext>
            </p:extLst>
          </p:nvPr>
        </p:nvGraphicFramePr>
        <p:xfrm>
          <a:off x="484188" y="483518"/>
          <a:ext cx="8137525" cy="418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209"/>
                <a:gridCol w="1486664"/>
                <a:gridCol w="1486664"/>
                <a:gridCol w="4459988"/>
              </a:tblGrid>
              <a:tr h="36273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17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zh-TW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漢宮有佳人，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……</a:t>
                      </a:r>
                    </a:p>
                    <a:p>
                      <a:r>
                        <a:rPr lang="zh-TW" altLang="zh-TW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莫</a:t>
                      </a:r>
                      <a:r>
                        <a:rPr lang="zh-TW" altLang="zh-TW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怨東風當自嗟。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歐陽修〈</a:t>
                      </a:r>
                      <a:r>
                        <a:rPr lang="zh-TW" altLang="en-US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再和</a:t>
                      </a:r>
                      <a:r>
                        <a:rPr lang="zh-TW" altLang="zh-TW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明妃曲〉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18-22</a:t>
                      </a:r>
                      <a:endParaRPr kumimoji="0" lang="zh-TW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朝見吳山橫，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……</a:t>
                      </a:r>
                    </a:p>
                    <a:p>
                      <a:r>
                        <a:rPr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但</a:t>
                      </a:r>
                      <a:r>
                        <a:rPr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覓吳山橫處來。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蘇軾〈法惠寺橫翠閣〉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21</a:t>
                      </a:r>
                      <a:endParaRPr kumimoji="0" lang="zh-TW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zh-TW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雕欄玉砌應猶在，</a:t>
                      </a:r>
                      <a:endParaRPr lang="en-US" altLang="zh-TW" sz="10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  <a:p>
                      <a:r>
                        <a:rPr lang="zh-TW" altLang="zh-TW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只是朱顏改</a:t>
                      </a:r>
                      <a:r>
                        <a:rPr lang="zh-TW" alt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李煜</a:t>
                      </a:r>
                      <a:r>
                        <a:rPr kumimoji="0" lang="en-US" altLang="zh-TW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</a:t>
                      </a:r>
                      <a:r>
                        <a:rPr kumimoji="0" lang="zh-TW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虞美人</a:t>
                      </a:r>
                      <a:r>
                        <a:rPr kumimoji="0" lang="en-US" altLang="zh-TW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24-28</a:t>
                      </a:r>
                      <a:endParaRPr kumimoji="0" lang="zh-TW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kumimoji="1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長洪斗落生跳波，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……</a:t>
                      </a:r>
                      <a:r>
                        <a:rPr kumimoji="1"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多言譊譊師所呵。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蘇軾〈</a:t>
                      </a:r>
                      <a:r>
                        <a:rPr lang="zh-TW" altLang="en-US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百步洪</a:t>
                      </a:r>
                      <a:r>
                        <a:rPr lang="zh-TW" altLang="zh-TW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endParaRPr kumimoji="0" lang="en-US" altLang="zh-TW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zh-TW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zh-TW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靖知天下將亂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……</a:t>
                      </a:r>
                    </a:p>
                    <a:p>
                      <a:r>
                        <a:rPr lang="zh-TW" altLang="zh-TW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會見</a:t>
                      </a:r>
                      <a:r>
                        <a:rPr lang="zh-TW" altLang="zh-TW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汝在荊棘中耳。</a:t>
                      </a:r>
                      <a:endParaRPr lang="zh-TW" altLang="en-US" sz="1000" dirty="0">
                        <a:solidFill>
                          <a:schemeClr val="tx1"/>
                        </a:solidFill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10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房玄靈等著</a:t>
                      </a:r>
                      <a:r>
                        <a:rPr lang="zh-TW" altLang="zh-TW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《晉書･索靖傳》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</a:tbl>
          </a:graphicData>
        </a:graphic>
      </p:graphicFrame>
      <p:grpSp>
        <p:nvGrpSpPr>
          <p:cNvPr id="3" name="群組 2"/>
          <p:cNvGrpSpPr/>
          <p:nvPr/>
        </p:nvGrpSpPr>
        <p:grpSpPr>
          <a:xfrm>
            <a:off x="3203848" y="1059582"/>
            <a:ext cx="394852" cy="3404677"/>
            <a:chOff x="3203848" y="1059582"/>
            <a:chExt cx="394852" cy="3404677"/>
          </a:xfrm>
        </p:grpSpPr>
        <p:grpSp>
          <p:nvGrpSpPr>
            <p:cNvPr id="2" name="群組 1"/>
            <p:cNvGrpSpPr/>
            <p:nvPr/>
          </p:nvGrpSpPr>
          <p:grpSpPr>
            <a:xfrm>
              <a:off x="3203848" y="1059582"/>
              <a:ext cx="394852" cy="3404677"/>
              <a:chOff x="3230770" y="1059582"/>
              <a:chExt cx="394852" cy="3404677"/>
            </a:xfrm>
          </p:grpSpPr>
          <p:pic>
            <p:nvPicPr>
              <p:cNvPr id="6" name="Picture 48">
                <a:hlinkClick r:id="rId2"/>
              </p:cNvPr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230770" y="1059582"/>
                <a:ext cx="360040" cy="3083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" name="Picture 48">
                <a:hlinkClick r:id="rId2"/>
              </p:cNvPr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230770" y="3435846"/>
                <a:ext cx="360040" cy="3083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" name="Picture 48">
                <a:hlinkClick r:id="rId2"/>
              </p:cNvPr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265582" y="4155926"/>
                <a:ext cx="360040" cy="3083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5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30770" y="1849903"/>
              <a:ext cx="360040" cy="308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6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30002" y="2643758"/>
              <a:ext cx="360040" cy="308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43787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44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062842"/>
              </p:ext>
            </p:extLst>
          </p:nvPr>
        </p:nvGraphicFramePr>
        <p:xfrm>
          <a:off x="484188" y="483518"/>
          <a:ext cx="8137525" cy="418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209"/>
                <a:gridCol w="1486664"/>
                <a:gridCol w="1486664"/>
                <a:gridCol w="4459988"/>
              </a:tblGrid>
              <a:tr h="36273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27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菩薩摩訶薩應如是生清淨心，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……</a:t>
                      </a:r>
                      <a:r>
                        <a:rPr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應無所住而生其心。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作者不詳，</a:t>
                      </a:r>
                      <a:r>
                        <a:rPr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《金剛經》</a:t>
                      </a:r>
                      <a:endParaRPr lang="en-US" altLang="zh-TW" sz="1000" dirty="0" smtClean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29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荷盡已無擎雨蓋，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……</a:t>
                      </a:r>
                      <a:r>
                        <a:rPr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最是橙黃橘綠時。</a:t>
                      </a: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蘇軾〈</a:t>
                      </a:r>
                      <a:r>
                        <a:rPr lang="zh-TW" altLang="en-US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贈劉景文</a:t>
                      </a:r>
                      <a:r>
                        <a:rPr lang="zh-TW" altLang="zh-TW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〉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30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zh-TW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凌波微步，羅襪生塵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曹植</a:t>
                      </a:r>
                      <a:r>
                        <a:rPr lang="zh-TW" altLang="zh-TW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〈洛神賦〉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30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凌波仙子生塵襪，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……</a:t>
                      </a:r>
                      <a:r>
                        <a:rPr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出門一笑大江橫。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黃庭堅</a:t>
                      </a:r>
                      <a:r>
                        <a:rPr lang="zh-TW" altLang="zh-TW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〈王充道送水仙花五十枝欣然會心為之作詠〉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32-33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、</a:t>
                      </a:r>
                      <a:r>
                        <a:rPr kumimoji="0" lang="en-US" altLang="zh-TW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37</a:t>
                      </a:r>
                      <a:endParaRPr kumimoji="0" lang="zh-TW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春風吹船著浯溪，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……</a:t>
                      </a:r>
                      <a:r>
                        <a:rPr lang="zh-TW" altLang="zh-TW" sz="10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涷雨為洗前朝悲。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黃庭堅</a:t>
                      </a:r>
                      <a:r>
                        <a:rPr lang="zh-TW" altLang="zh-TW" sz="1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〈書摩崖碑後〉</a:t>
                      </a:r>
                      <a:endParaRPr kumimoji="0" lang="en-US" altLang="zh-TW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</a:tr>
            </a:tbl>
          </a:graphicData>
        </a:graphic>
      </p:graphicFrame>
      <p:grpSp>
        <p:nvGrpSpPr>
          <p:cNvPr id="3" name="群組 2"/>
          <p:cNvGrpSpPr/>
          <p:nvPr/>
        </p:nvGrpSpPr>
        <p:grpSpPr>
          <a:xfrm>
            <a:off x="3230770" y="1059582"/>
            <a:ext cx="394852" cy="3404677"/>
            <a:chOff x="3230770" y="1059582"/>
            <a:chExt cx="394852" cy="3404677"/>
          </a:xfrm>
        </p:grpSpPr>
        <p:grpSp>
          <p:nvGrpSpPr>
            <p:cNvPr id="2" name="群組 1"/>
            <p:cNvGrpSpPr/>
            <p:nvPr/>
          </p:nvGrpSpPr>
          <p:grpSpPr>
            <a:xfrm>
              <a:off x="3230770" y="1059582"/>
              <a:ext cx="360040" cy="1820501"/>
              <a:chOff x="3230770" y="1059582"/>
              <a:chExt cx="360040" cy="1820501"/>
            </a:xfrm>
          </p:grpSpPr>
          <p:pic>
            <p:nvPicPr>
              <p:cNvPr id="6" name="Picture 48">
                <a:hlinkClick r:id="rId2"/>
              </p:cNvPr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230770" y="1059582"/>
                <a:ext cx="360040" cy="3083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" name="Picture 48">
                <a:hlinkClick r:id="rId2"/>
              </p:cNvPr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230770" y="1851670"/>
                <a:ext cx="360040" cy="3083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" name="Picture 48">
                <a:hlinkClick r:id="rId2"/>
              </p:cNvPr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230770" y="2571750"/>
                <a:ext cx="360040" cy="3083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2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30770" y="3435846"/>
              <a:ext cx="360040" cy="308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65582" y="4155926"/>
              <a:ext cx="360040" cy="308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77282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45</a:t>
            </a:fld>
            <a:endParaRPr lang="zh-TW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995821"/>
              </p:ext>
            </p:extLst>
          </p:nvPr>
        </p:nvGraphicFramePr>
        <p:xfrm>
          <a:off x="484188" y="483518"/>
          <a:ext cx="8137525" cy="42737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4209"/>
                <a:gridCol w="1486664"/>
                <a:gridCol w="1486664"/>
                <a:gridCol w="4459988"/>
              </a:tblGrid>
              <a:tr h="36273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頁碼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作品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版權標示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作者 </a:t>
                      </a:r>
                      <a:r>
                        <a:rPr lang="en-US" altLang="zh-TW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/</a:t>
                      </a:r>
                      <a:r>
                        <a:rPr lang="en-US" altLang="zh-TW" sz="1600" baseline="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 </a:t>
                      </a:r>
                      <a:r>
                        <a:rPr lang="zh-TW" altLang="en-US" sz="1600" dirty="0" smtClean="0"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來源</a:t>
                      </a:r>
                      <a:endParaRPr lang="zh-TW" altLang="en-US" sz="1600" dirty="0"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L="118881" marR="118881" marT="59441" marB="59441" anchor="ctr"/>
                </a:tc>
              </a:tr>
              <a:tr h="76438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zh-TW" altLang="en-US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zh-TW" sz="10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其亡其亡，繫於苞桑</a:t>
                      </a:r>
                      <a:endParaRPr lang="en-US" altLang="zh-TW" sz="1000" dirty="0" smtClean="0">
                        <a:solidFill>
                          <a:schemeClr val="tx1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Arial" pitchFamily="34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10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《易･否卦》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Arial" pitchFamily="34" charset="0"/>
                      </a:endParaRPr>
                    </a:p>
                  </a:txBody>
                  <a:tcPr marT="45724" marB="45724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34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「</a:t>
                      </a:r>
                      <a:r>
                        <a:rPr lang="zh-TW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君不見昔日蜀天子，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……</a:t>
                      </a:r>
                      <a:r>
                        <a:rPr lang="zh-TW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骨肉滿眼身羈孤</a:t>
                      </a: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。」</a:t>
                      </a:r>
                      <a:endParaRPr lang="en-US" altLang="zh-TW" sz="10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「</a:t>
                      </a:r>
                      <a:r>
                        <a:rPr lang="zh-TW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我見常再拜，重是古帝魂</a:t>
                      </a:r>
                      <a:r>
                        <a:rPr lang="zh-TW" altLang="en-US" sz="1000" dirty="0" smtClean="0">
                          <a:latin typeface="標楷體" pitchFamily="65" charset="-120"/>
                          <a:ea typeface="標楷體" pitchFamily="65" charset="-120"/>
                        </a:rPr>
                        <a:t>」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Arial" pitchFamily="34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Arial" pitchFamily="34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杜甫〈杜鵑行〉</a:t>
                      </a:r>
                      <a:endParaRPr lang="en-US" altLang="zh-TW" sz="10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24" marB="45724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35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zh-TW" sz="10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城池井邑，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……</a:t>
                      </a:r>
                    </a:p>
                    <a:p>
                      <a:r>
                        <a:rPr lang="zh-TW" altLang="zh-TW" sz="10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出</a:t>
                      </a:r>
                      <a:r>
                        <a:rPr lang="zh-TW" altLang="zh-TW" sz="100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之權門者也。</a:t>
                      </a: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Arial" pitchFamily="34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1000" b="0" dirty="0" smtClean="0">
                          <a:latin typeface="標楷體" pitchFamily="65" charset="-120"/>
                          <a:ea typeface="標楷體" pitchFamily="65" charset="-120"/>
                        </a:rPr>
                        <a:t>元結〈道州謝上表〉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Arial" pitchFamily="34" charset="0"/>
                      </a:endParaRPr>
                    </a:p>
                  </a:txBody>
                  <a:tcPr marT="45724" marB="45724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38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我方臥舟中，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……</a:t>
                      </a:r>
                    </a:p>
                    <a:p>
                      <a:r>
                        <a:rPr lang="zh-TW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一</a:t>
                      </a:r>
                      <a:r>
                        <a:rPr lang="zh-TW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笑姑置之。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Arial" pitchFamily="34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Arial" pitchFamily="34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zh-TW" sz="10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楊萬里〈觀水嘆〉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Arial" pitchFamily="34" charset="0"/>
                      </a:endParaRPr>
                    </a:p>
                  </a:txBody>
                  <a:tcPr marT="45724" marB="45724" anchor="ctr" horzOverflow="overflow"/>
                </a:tc>
              </a:tr>
              <a:tr h="764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  <a:cs typeface="Times New Roman" pitchFamily="18" charset="0"/>
                        </a:rPr>
                        <a:t>39</a:t>
                      </a:r>
                      <a:endParaRPr kumimoji="0" lang="zh-TW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r>
                        <a:rPr lang="zh-TW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亂石厄江水，</a:t>
                      </a:r>
                      <a:r>
                        <a:rPr lang="en-US" altLang="zh-TW" sz="10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……</a:t>
                      </a:r>
                      <a:endParaRPr lang="zh-TW" altLang="zh-TW" sz="1000" dirty="0" smtClean="0">
                        <a:latin typeface="標楷體" pitchFamily="65" charset="-120"/>
                        <a:ea typeface="標楷體" pitchFamily="65" charset="-120"/>
                      </a:endParaRPr>
                    </a:p>
                    <a:p>
                      <a:r>
                        <a:rPr lang="zh-TW" altLang="zh-TW" sz="1000" dirty="0" smtClean="0">
                          <a:latin typeface="標楷體" pitchFamily="65" charset="-120"/>
                          <a:ea typeface="標楷體" pitchFamily="65" charset="-120"/>
                        </a:rPr>
                        <a:t>痴黠未易語。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Arial" pitchFamily="34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Arial" pitchFamily="34" charset="0"/>
                      </a:endParaRPr>
                    </a:p>
                  </a:txBody>
                  <a:tcPr marT="45724" marB="45724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000" b="0" dirty="0" smtClean="0">
                          <a:solidFill>
                            <a:schemeClr val="tx1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楊萬里〈觀水嘆〉</a:t>
                      </a:r>
                      <a:endParaRPr kumimoji="0" lang="zh-TW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Arial" pitchFamily="34" charset="0"/>
                      </a:endParaRPr>
                    </a:p>
                  </a:txBody>
                  <a:tcPr marT="45724" marB="45724" anchor="ctr" horzOverflow="overflow"/>
                </a:tc>
              </a:tr>
            </a:tbl>
          </a:graphicData>
        </a:graphic>
      </p:graphicFrame>
      <p:grpSp>
        <p:nvGrpSpPr>
          <p:cNvPr id="3" name="群組 2"/>
          <p:cNvGrpSpPr/>
          <p:nvPr/>
        </p:nvGrpSpPr>
        <p:grpSpPr>
          <a:xfrm>
            <a:off x="3230770" y="1111289"/>
            <a:ext cx="360040" cy="3548693"/>
            <a:chOff x="3230770" y="1111289"/>
            <a:chExt cx="360040" cy="3548693"/>
          </a:xfrm>
        </p:grpSpPr>
        <p:grpSp>
          <p:nvGrpSpPr>
            <p:cNvPr id="2" name="群組 1"/>
            <p:cNvGrpSpPr/>
            <p:nvPr/>
          </p:nvGrpSpPr>
          <p:grpSpPr>
            <a:xfrm>
              <a:off x="3230770" y="1111289"/>
              <a:ext cx="360040" cy="1820501"/>
              <a:chOff x="3230770" y="1059582"/>
              <a:chExt cx="360040" cy="1820501"/>
            </a:xfrm>
          </p:grpSpPr>
          <p:pic>
            <p:nvPicPr>
              <p:cNvPr id="6" name="Picture 48">
                <a:hlinkClick r:id="rId2"/>
              </p:cNvPr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230770" y="1059582"/>
                <a:ext cx="360040" cy="3083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7" name="Picture 48">
                <a:hlinkClick r:id="rId2"/>
              </p:cNvPr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230770" y="1851670"/>
                <a:ext cx="360040" cy="3083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8" name="Picture 48">
                <a:hlinkClick r:id="rId2"/>
              </p:cNvPr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230770" y="2571750"/>
                <a:ext cx="360040" cy="3083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9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30770" y="3487553"/>
              <a:ext cx="360040" cy="308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48">
              <a:hlinkClick r:id="rId2"/>
            </p:cNvPr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30770" y="4351649"/>
              <a:ext cx="360040" cy="308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283100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5</a:t>
            </a:fld>
            <a:endParaRPr lang="zh-TW" alt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梅</a:t>
            </a:r>
            <a:r>
              <a:rPr lang="zh-TW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堯臣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范饒州坐中客語食河豚魚〉</a:t>
            </a:r>
            <a:endParaRPr lang="zh-CN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395536" y="1635646"/>
            <a:ext cx="8352928" cy="32943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zh-TW" altLang="zh-TW" sz="34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持問南方人，黨護復矜誇。</a:t>
            </a:r>
          </a:p>
          <a:p>
            <a:pPr>
              <a:lnSpc>
                <a:spcPct val="80000"/>
              </a:lnSpc>
            </a:pPr>
            <a:r>
              <a:rPr lang="zh-TW" altLang="zh-TW" sz="3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皆</a:t>
            </a:r>
            <a:r>
              <a:rPr lang="zh-TW" altLang="zh-TW" sz="34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言美無度，誰謂死如麻！</a:t>
            </a:r>
            <a:endParaRPr lang="en-US" altLang="zh-TW" sz="3400" dirty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en-US" altLang="zh-TW" sz="36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r"/>
            <a:r>
              <a:rPr lang="en-US" altLang="zh-TW" sz="36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----</a:t>
            </a:r>
            <a:r>
              <a:rPr lang="zh-TW" altLang="en-US" sz="3600" dirty="0" smtClean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南方人不為所動</a:t>
            </a:r>
            <a:endParaRPr lang="zh-TW" altLang="en-US" sz="3600" dirty="0">
              <a:solidFill>
                <a:srgbClr val="FF000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25058" y="2283718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47040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6</a:t>
            </a:fld>
            <a:endParaRPr lang="zh-TW" alt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梅</a:t>
            </a:r>
            <a:r>
              <a:rPr lang="zh-TW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堯臣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范饒州坐中客語食河豚魚〉</a:t>
            </a:r>
            <a:endParaRPr lang="zh-CN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395536" y="1365616"/>
            <a:ext cx="8352928" cy="329436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zh-TW" sz="44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我語不能屈，自思空咄嗟。</a:t>
            </a:r>
          </a:p>
          <a:p>
            <a:r>
              <a:rPr lang="zh-TW" altLang="zh-TW" sz="4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退</a:t>
            </a:r>
            <a:r>
              <a:rPr lang="zh-TW" altLang="zh-TW" sz="44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之來潮陽，始憚餐籠蛇。</a:t>
            </a:r>
          </a:p>
          <a:p>
            <a:r>
              <a:rPr lang="zh-TW" altLang="zh-TW" sz="4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子</a:t>
            </a:r>
            <a:r>
              <a:rPr lang="zh-TW" altLang="zh-TW" sz="44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厚居柳州，而甘食蝦蟆。</a:t>
            </a:r>
          </a:p>
          <a:p>
            <a:r>
              <a:rPr lang="zh-TW" altLang="zh-TW" sz="4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二</a:t>
            </a:r>
            <a:r>
              <a:rPr lang="zh-TW" altLang="zh-TW" sz="44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物雖可憎，性命無舛差。</a:t>
            </a:r>
            <a:endParaRPr lang="en-US" altLang="zh-TW" sz="4400" dirty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endParaRPr lang="en-US" altLang="zh-TW" sz="4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r"/>
            <a:r>
              <a:rPr lang="en-US" altLang="zh-TW" sz="46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----</a:t>
            </a:r>
            <a:r>
              <a:rPr lang="zh-TW" altLang="en-US" sz="4600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提供事例</a:t>
            </a: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25058" y="3075806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86867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7</a:t>
            </a:fld>
            <a:endParaRPr lang="zh-TW" alt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梅</a:t>
            </a:r>
            <a:r>
              <a:rPr lang="zh-TW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堯臣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zh-TW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范饒州坐中客語食河豚魚〉</a:t>
            </a:r>
            <a:endParaRPr lang="zh-CN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395536" y="1563638"/>
            <a:ext cx="8352928" cy="32943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zh-TW" altLang="zh-TW" sz="34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斯味曾不比，中藏禍無涯。</a:t>
            </a:r>
          </a:p>
          <a:p>
            <a:pPr>
              <a:lnSpc>
                <a:spcPct val="80000"/>
              </a:lnSpc>
            </a:pPr>
            <a:r>
              <a:rPr lang="zh-TW" altLang="zh-TW" sz="3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甚</a:t>
            </a:r>
            <a:r>
              <a:rPr lang="zh-TW" altLang="zh-TW" sz="34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美惡亦稱，此言誠可嘉。</a:t>
            </a:r>
          </a:p>
          <a:p>
            <a:endParaRPr lang="en-US" altLang="zh-TW" sz="4400" dirty="0" smtClean="0">
              <a:latin typeface="Times New Roman" pitchFamily="18" charset="0"/>
              <a:ea typeface="華康古印體"/>
              <a:cs typeface="Times New Roman" pitchFamily="18" charset="0"/>
            </a:endParaRPr>
          </a:p>
          <a:p>
            <a:pPr algn="r">
              <a:lnSpc>
                <a:spcPct val="80000"/>
              </a:lnSpc>
            </a:pPr>
            <a:r>
              <a:rPr lang="en-US" altLang="zh-TW" sz="36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----</a:t>
            </a:r>
            <a:r>
              <a:rPr lang="zh-TW" altLang="en-US" sz="36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zh-TW" altLang="en-US" sz="3600" dirty="0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結論</a:t>
            </a: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7" y="2267496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61562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8</a:t>
            </a:fld>
            <a:endParaRPr lang="zh-TW" alt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歐陽修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啼鳥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endParaRPr lang="zh-CN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395536" y="1275606"/>
            <a:ext cx="8352928" cy="367240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40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一</a:t>
            </a:r>
            <a:r>
              <a:rPr lang="en-US" altLang="zh-TW" sz="40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</a:t>
            </a:r>
          </a:p>
          <a:p>
            <a:r>
              <a:rPr lang="zh-TW" altLang="zh-TW" sz="40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窮山候至陽氣生，百物如與時節爭。</a:t>
            </a:r>
          </a:p>
          <a:p>
            <a:r>
              <a:rPr lang="zh-TW" altLang="zh-TW" sz="40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官居荒涼草樹密，撩亂紅紫開繁英。</a:t>
            </a:r>
          </a:p>
          <a:p>
            <a:r>
              <a:rPr lang="zh-TW" altLang="zh-TW" sz="40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花深葉暗耀朝日，日暖眾鳥皆嚶鳴。</a:t>
            </a:r>
          </a:p>
          <a:p>
            <a:r>
              <a:rPr lang="zh-TW" altLang="zh-TW" sz="40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鳥言我豈解爾意，</a:t>
            </a:r>
            <a:r>
              <a:rPr lang="zh-TW" altLang="zh-TW" sz="4000" u="sng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綿蠻</a:t>
            </a:r>
            <a:r>
              <a:rPr lang="zh-TW" altLang="zh-TW" sz="40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但愛聲可聽。</a:t>
            </a:r>
            <a:endParaRPr lang="en-US" altLang="zh-TW" sz="4000" dirty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4400" dirty="0" smtClean="0">
                <a:latin typeface="Times New Roman" pitchFamily="18" charset="0"/>
                <a:ea typeface="華康古印體"/>
                <a:cs typeface="Times New Roman" pitchFamily="18" charset="0"/>
              </a:rPr>
              <a:t>      </a:t>
            </a:r>
            <a:r>
              <a:rPr lang="zh-TW" altLang="en-US" sz="19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鳥語</a:t>
            </a:r>
            <a:endParaRPr lang="zh-TW" altLang="zh-TW" sz="19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44408" y="3723878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05461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CEC8E-BD2B-49CA-9AC0-5226C0865F0F}" type="slidenum">
              <a:rPr lang="zh-TW" altLang="en-US" smtClean="0"/>
              <a:pPr/>
              <a:t>9</a:t>
            </a:fld>
            <a:endParaRPr lang="zh-TW" alt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465138"/>
            <a:ext cx="9144000" cy="703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zh-TW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歐陽修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〈</a:t>
            </a:r>
            <a:r>
              <a:rPr lang="zh-TW" alt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啼鳥</a:t>
            </a:r>
            <a:r>
              <a:rPr lang="zh-TW" altLang="zh-TW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〉</a:t>
            </a:r>
            <a:endParaRPr lang="zh-CN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395536" y="1203598"/>
            <a:ext cx="8352928" cy="3834426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4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二</a:t>
            </a:r>
            <a:r>
              <a:rPr lang="en-US" altLang="zh-TW" sz="44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.</a:t>
            </a:r>
          </a:p>
          <a:p>
            <a:r>
              <a:rPr lang="zh-TW" altLang="zh-TW" sz="40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南窗睡多春正美，百舌未曉催天明。</a:t>
            </a:r>
          </a:p>
          <a:p>
            <a:r>
              <a:rPr lang="zh-TW" altLang="zh-TW" sz="4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黃鸝</a:t>
            </a:r>
            <a:r>
              <a:rPr lang="zh-TW" altLang="zh-TW" sz="40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顏色已可愛，舌端</a:t>
            </a:r>
            <a:r>
              <a:rPr lang="zh-TW" altLang="zh-TW" sz="4000" u="sng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啞吒</a:t>
            </a:r>
            <a:r>
              <a:rPr lang="zh-TW" altLang="zh-TW" sz="40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如嬌嬰。</a:t>
            </a:r>
            <a:endParaRPr lang="en-US" altLang="zh-TW" sz="4000" dirty="0" smtClean="0">
              <a:solidFill>
                <a:schemeClr val="tx1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r>
              <a:rPr lang="zh-TW" altLang="en-US" sz="31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  </a:t>
            </a:r>
            <a:r>
              <a:rPr lang="zh-TW" altLang="en-US" sz="31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                  </a:t>
            </a:r>
            <a:r>
              <a:rPr lang="zh-TW" altLang="zh-TW" sz="33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鳥</a:t>
            </a:r>
            <a:r>
              <a:rPr lang="zh-TW" altLang="zh-TW" sz="33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叫聲</a:t>
            </a:r>
          </a:p>
          <a:p>
            <a:r>
              <a:rPr lang="zh-TW" altLang="zh-TW" sz="40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竹林靜啼</a:t>
            </a:r>
            <a:r>
              <a:rPr lang="zh-TW" altLang="zh-TW" sz="4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青竹筍</a:t>
            </a:r>
            <a:r>
              <a:rPr lang="zh-TW" altLang="zh-TW" sz="40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，深處不見惟聞聲。</a:t>
            </a:r>
          </a:p>
          <a:p>
            <a:r>
              <a:rPr lang="zh-TW" altLang="zh-TW" sz="40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陂田繞郭白水滿，</a:t>
            </a:r>
            <a:r>
              <a:rPr lang="zh-TW" altLang="zh-TW" sz="4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戴勝</a:t>
            </a:r>
            <a:r>
              <a:rPr lang="zh-TW" altLang="zh-TW" sz="40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穀穀催春耕。</a:t>
            </a:r>
          </a:p>
          <a:p>
            <a:r>
              <a:rPr lang="zh-TW" altLang="zh-TW" sz="40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誰謂鳴</a:t>
            </a:r>
            <a:r>
              <a:rPr lang="zh-TW" altLang="zh-TW" sz="4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鳩</a:t>
            </a:r>
            <a:r>
              <a:rPr lang="zh-TW" altLang="zh-TW" sz="40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拙無用，雄雌各自知陰晴。</a:t>
            </a:r>
          </a:p>
          <a:p>
            <a:r>
              <a:rPr lang="zh-TW" altLang="zh-TW" sz="40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雨聲蕭蕭</a:t>
            </a:r>
            <a:r>
              <a:rPr lang="zh-TW" altLang="zh-TW" sz="4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泥滑滑</a:t>
            </a:r>
            <a:r>
              <a:rPr lang="zh-TW" altLang="zh-TW" sz="40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，草深苔綠無人行。</a:t>
            </a:r>
          </a:p>
          <a:p>
            <a:r>
              <a:rPr lang="zh-TW" altLang="zh-TW" sz="40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獨有花上</a:t>
            </a:r>
            <a:r>
              <a:rPr lang="zh-TW" altLang="zh-TW" sz="4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提葫蘆</a:t>
            </a:r>
            <a:r>
              <a:rPr lang="zh-TW" altLang="zh-TW" sz="40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，勸我沽酒花前傾。</a:t>
            </a:r>
          </a:p>
          <a:p>
            <a:r>
              <a:rPr lang="zh-TW" altLang="zh-TW" sz="40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其餘百種各</a:t>
            </a:r>
            <a:r>
              <a:rPr lang="zh-TW" altLang="zh-TW" sz="4000" u="sng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嘲哳</a:t>
            </a:r>
            <a:r>
              <a:rPr lang="zh-TW" altLang="zh-TW" sz="4000" dirty="0" smtClean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，異鄉殊俗難知名。</a:t>
            </a:r>
            <a:r>
              <a:rPr lang="en-US" altLang="zh-TW" sz="40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/>
            </a:r>
            <a:br>
              <a:rPr lang="en-US" altLang="zh-TW" sz="4000" dirty="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</a:br>
            <a:r>
              <a:rPr lang="zh-TW" altLang="zh-TW" sz="33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聲音</a:t>
            </a:r>
            <a:r>
              <a:rPr lang="zh-TW" altLang="zh-TW" sz="33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細碎、吵雜</a:t>
            </a:r>
          </a:p>
          <a:p>
            <a:endParaRPr lang="en-US" altLang="zh-TW" sz="4400" dirty="0" smtClean="0">
              <a:latin typeface="Times New Roman" pitchFamily="18" charset="0"/>
              <a:ea typeface="華康古印體"/>
              <a:cs typeface="Times New Roman" pitchFamily="18" charset="0"/>
            </a:endParaRPr>
          </a:p>
        </p:txBody>
      </p:sp>
      <p:pic>
        <p:nvPicPr>
          <p:cNvPr id="7" name="Picture 4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4299942"/>
            <a:ext cx="149225" cy="127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93950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3174</Words>
  <Application>Microsoft Office PowerPoint</Application>
  <PresentationFormat>如螢幕大小 (16:9)</PresentationFormat>
  <Paragraphs>466</Paragraphs>
  <Slides>45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45</vt:i4>
      </vt:variant>
    </vt:vector>
  </HeadingPairs>
  <TitlesOfParts>
    <vt:vector size="46" baseType="lpstr">
      <vt:lpstr>Office 佈景主題</vt:lpstr>
      <vt:lpstr>第十講：宋詩的議論與說理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第九講：《宋詩》</dc:title>
  <dc:creator>User</dc:creator>
  <cp:lastModifiedBy>User</cp:lastModifiedBy>
  <cp:revision>38</cp:revision>
  <dcterms:created xsi:type="dcterms:W3CDTF">2013-04-24T06:04:28Z</dcterms:created>
  <dcterms:modified xsi:type="dcterms:W3CDTF">2013-07-24T03:33:04Z</dcterms:modified>
</cp:coreProperties>
</file>