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7"/>
  </p:notesMasterIdLst>
  <p:handoutMasterIdLst>
    <p:handoutMasterId r:id="rId68"/>
  </p:handoutMasterIdLst>
  <p:sldIdLst>
    <p:sldId id="369" r:id="rId2"/>
    <p:sldId id="446" r:id="rId3"/>
    <p:sldId id="561" r:id="rId4"/>
    <p:sldId id="504" r:id="rId5"/>
    <p:sldId id="505" r:id="rId6"/>
    <p:sldId id="506" r:id="rId7"/>
    <p:sldId id="562" r:id="rId8"/>
    <p:sldId id="508" r:id="rId9"/>
    <p:sldId id="509" r:id="rId10"/>
    <p:sldId id="510" r:id="rId11"/>
    <p:sldId id="511" r:id="rId12"/>
    <p:sldId id="512" r:id="rId13"/>
    <p:sldId id="513" r:id="rId14"/>
    <p:sldId id="563" r:id="rId15"/>
    <p:sldId id="515" r:id="rId16"/>
    <p:sldId id="516" r:id="rId17"/>
    <p:sldId id="517" r:id="rId18"/>
    <p:sldId id="556" r:id="rId19"/>
    <p:sldId id="519" r:id="rId20"/>
    <p:sldId id="520" r:id="rId21"/>
    <p:sldId id="521" r:id="rId22"/>
    <p:sldId id="522" r:id="rId23"/>
    <p:sldId id="523" r:id="rId24"/>
    <p:sldId id="524" r:id="rId25"/>
    <p:sldId id="525" r:id="rId26"/>
    <p:sldId id="526" r:id="rId27"/>
    <p:sldId id="527" r:id="rId28"/>
    <p:sldId id="528" r:id="rId29"/>
    <p:sldId id="564" r:id="rId30"/>
    <p:sldId id="530" r:id="rId31"/>
    <p:sldId id="531" r:id="rId32"/>
    <p:sldId id="532" r:id="rId33"/>
    <p:sldId id="533" r:id="rId34"/>
    <p:sldId id="534" r:id="rId35"/>
    <p:sldId id="535" r:id="rId36"/>
    <p:sldId id="536" r:id="rId37"/>
    <p:sldId id="537" r:id="rId38"/>
    <p:sldId id="538" r:id="rId39"/>
    <p:sldId id="539" r:id="rId40"/>
    <p:sldId id="540" r:id="rId41"/>
    <p:sldId id="541" r:id="rId42"/>
    <p:sldId id="542" r:id="rId43"/>
    <p:sldId id="543" r:id="rId44"/>
    <p:sldId id="544" r:id="rId45"/>
    <p:sldId id="545" r:id="rId46"/>
    <p:sldId id="546" r:id="rId47"/>
    <p:sldId id="547" r:id="rId48"/>
    <p:sldId id="548" r:id="rId49"/>
    <p:sldId id="549" r:id="rId50"/>
    <p:sldId id="550" r:id="rId51"/>
    <p:sldId id="551" r:id="rId52"/>
    <p:sldId id="552" r:id="rId53"/>
    <p:sldId id="553" r:id="rId54"/>
    <p:sldId id="565" r:id="rId55"/>
    <p:sldId id="555" r:id="rId56"/>
    <p:sldId id="396" r:id="rId57"/>
    <p:sldId id="444" r:id="rId58"/>
    <p:sldId id="445" r:id="rId59"/>
    <p:sldId id="496" r:id="rId60"/>
    <p:sldId id="497" r:id="rId61"/>
    <p:sldId id="498" r:id="rId62"/>
    <p:sldId id="499" r:id="rId63"/>
    <p:sldId id="557" r:id="rId64"/>
    <p:sldId id="560" r:id="rId65"/>
    <p:sldId id="559" r:id="rId66"/>
  </p:sldIdLst>
  <p:sldSz cx="9144000" cy="6858000" type="screen4x3"/>
  <p:notesSz cx="6669088" cy="9928225"/>
  <p:defaultTextStyle>
    <a:defPPr>
      <a:defRPr lang="zh-TW"/>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CCFFCC"/>
    <a:srgbClr val="FFFF99"/>
    <a:srgbClr val="60F2CF"/>
    <a:srgbClr val="FFFFFF"/>
    <a:srgbClr val="0066FF"/>
    <a:srgbClr val="0099CC"/>
    <a:srgbClr val="FFCCC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6" autoAdjust="0"/>
    <p:restoredTop sz="65369" autoAdjust="0"/>
  </p:normalViewPr>
  <p:slideViewPr>
    <p:cSldViewPr>
      <p:cViewPr varScale="1">
        <p:scale>
          <a:sx n="61" d="100"/>
          <a:sy n="61" d="100"/>
        </p:scale>
        <p:origin x="-16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8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pPr>
              <a:defRPr/>
            </a:pPr>
            <a:fld id="{D6E3FC1F-B424-4F63-93C7-547D5A518530}" type="datetimeFigureOut">
              <a:rPr lang="zh-TW" altLang="en-US"/>
              <a:pPr>
                <a:defRPr/>
              </a:pPr>
              <a:t>2012/2/13</a:t>
            </a:fld>
            <a:endParaRPr lang="zh-TW" altLang="en-US"/>
          </a:p>
        </p:txBody>
      </p:sp>
      <p:sp>
        <p:nvSpPr>
          <p:cNvPr id="4" name="頁尾版面配置區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pPr>
              <a:defRPr/>
            </a:pPr>
            <a:fld id="{FD59F238-1737-4411-B0E2-E62F831CDD37}" type="slidenum">
              <a:rPr lang="zh-TW" altLang="en-US"/>
              <a:pPr>
                <a:defRPr/>
              </a:pPr>
              <a:t>‹#›</a:t>
            </a:fld>
            <a:endParaRPr lang="zh-TW" altLang="en-US"/>
          </a:p>
        </p:txBody>
      </p:sp>
    </p:spTree>
    <p:extLst>
      <p:ext uri="{BB962C8B-B14F-4D97-AF65-F5344CB8AC3E}">
        <p14:creationId xmlns:p14="http://schemas.microsoft.com/office/powerpoint/2010/main" val="1286928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ea typeface="新細明體" pitchFamily="18" charset="-120"/>
              </a:defRPr>
            </a:lvl1pPr>
          </a:lstStyle>
          <a:p>
            <a:pPr>
              <a:defRPr/>
            </a:pPr>
            <a:fld id="{3365FD30-9864-4E25-8850-8C99F082D3DF}" type="datetimeFigureOut">
              <a:rPr lang="zh-TW" altLang="en-US"/>
              <a:pPr>
                <a:defRPr/>
              </a:pPr>
              <a:t>2012/2/13</a:t>
            </a:fld>
            <a:endParaRPr lang="zh-TW" altLang="en-US"/>
          </a:p>
        </p:txBody>
      </p:sp>
      <p:sp>
        <p:nvSpPr>
          <p:cNvPr id="4" name="投影片圖像版面配置區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ea typeface="新細明體" pitchFamily="18" charset="-120"/>
              </a:defRPr>
            </a:lvl1pPr>
          </a:lstStyle>
          <a:p>
            <a:pPr>
              <a:defRPr/>
            </a:pPr>
            <a:fld id="{AA390522-5CAB-4025-8D1D-49638FDAF0F6}" type="slidenum">
              <a:rPr lang="zh-TW" altLang="en-US"/>
              <a:pPr>
                <a:defRPr/>
              </a:pPr>
              <a:t>‹#›</a:t>
            </a:fld>
            <a:endParaRPr lang="zh-TW" altLang="en-US"/>
          </a:p>
        </p:txBody>
      </p:sp>
    </p:spTree>
    <p:extLst>
      <p:ext uri="{BB962C8B-B14F-4D97-AF65-F5344CB8AC3E}">
        <p14:creationId xmlns:p14="http://schemas.microsoft.com/office/powerpoint/2010/main" val="902227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file:///\\en.wikipedia.org\wiki\User:Bumfluf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enali.gsfc.nasa.gov/dtam/tea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file:///\\commons.wikimedia.org\wiki\User:ChrisO"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file:///\\commons.wikimedia.org\wiki\User:S%25C3%25A9mhur"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centerforsocialmedia.org/sites/default/files/10-305-OCW-Oct29.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commons.wikimedia.org\wiki\User:Ikluf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9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99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62CEE9-2913-4A29-83F1-A803D18B66F4}" type="slidenum">
              <a:rPr lang="zh-TW" altLang="en-US" smtClean="0"/>
              <a:pPr/>
              <a:t>1</a:t>
            </a:fld>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758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758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DEECA8-7A28-47A6-9CCE-F3B713E8ED59}" type="slidenum">
              <a:rPr lang="zh-TW" altLang="en-US" smtClean="0">
                <a:latin typeface="Arial" charset="0"/>
              </a:rPr>
              <a:pPr/>
              <a:t>10</a:t>
            </a:fld>
            <a:endParaRPr lang="zh-TW"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861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6861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8D8545-92AB-48CC-9836-6973BAF277E9}" type="slidenum">
              <a:rPr lang="zh-TW" altLang="en-US" smtClean="0">
                <a:latin typeface="Arial" charset="0"/>
              </a:rPr>
              <a:pPr/>
              <a:t>11</a:t>
            </a:fld>
            <a:endParaRPr lang="zh-TW"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http://montessorimuddle.org/wp-content/uploads/2011/03/japan-plates.png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i="1" dirty="0" smtClean="0"/>
              <a:t>Z. Wang, D. Zhao / Physics of the Earth and Planetary Interiors 152 (2005) 144–162</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963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963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5DB609-B884-4315-9A38-03A1C4A7C6EA}" type="slidenum">
              <a:rPr lang="zh-TW" altLang="en-US" smtClean="0">
                <a:latin typeface="Arial" charset="0"/>
              </a:rPr>
              <a:pPr/>
              <a:t>15</a:t>
            </a:fld>
            <a:endParaRPr lang="zh-TW"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Wiki-D. Harlow</a:t>
            </a:r>
          </a:p>
          <a:p>
            <a:pPr eaLnBrk="1" hangingPunct="1">
              <a:spcBef>
                <a:spcPct val="0"/>
              </a:spcBef>
            </a:pPr>
            <a:r>
              <a:rPr lang="en-US" altLang="zh-TW" dirty="0" smtClean="0"/>
              <a:t>http://en.wikipedia.org/wiki/File:Pinatubo_ash_plume_910612.jpg</a:t>
            </a:r>
            <a:endParaRPr lang="zh-TW" altLang="en-US" dirty="0" smtClean="0"/>
          </a:p>
        </p:txBody>
      </p:sp>
      <p:sp>
        <p:nvSpPr>
          <p:cNvPr id="7066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529F27-E4DF-4573-B019-BC3543D5FE0A}" type="slidenum">
              <a:rPr lang="zh-TW" altLang="en-US" smtClean="0">
                <a:latin typeface="Arial" charset="0"/>
              </a:rPr>
              <a:pPr/>
              <a:t>16</a:t>
            </a:fld>
            <a:endParaRPr lang="zh-TW"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1683"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Wiki-National Map Seamless Server</a:t>
            </a:r>
          </a:p>
          <a:p>
            <a:pPr eaLnBrk="1" hangingPunct="1">
              <a:spcBef>
                <a:spcPct val="0"/>
              </a:spcBef>
            </a:pPr>
            <a:r>
              <a:rPr lang="en-US" altLang="zh-TW" dirty="0" smtClean="0"/>
              <a:t>http://zh.wikipedia.org/wiki/File:Meteor_Crater_-_Arizona.jpg</a:t>
            </a:r>
          </a:p>
          <a:p>
            <a:pPr eaLnBrk="1" hangingPunct="1">
              <a:spcBef>
                <a:spcPct val="0"/>
              </a:spcBef>
            </a:pPr>
            <a:endParaRPr lang="zh-TW" altLang="en-US" dirty="0" smtClean="0"/>
          </a:p>
        </p:txBody>
      </p:sp>
      <p:sp>
        <p:nvSpPr>
          <p:cNvPr id="7168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15C1A8-2268-437B-885C-B29FBC37F762}" type="slidenum">
              <a:rPr lang="zh-TW" altLang="en-US" smtClean="0">
                <a:latin typeface="Arial" charset="0"/>
              </a:rPr>
              <a:pPr/>
              <a:t>17</a:t>
            </a:fld>
            <a:endParaRPr lang="zh-TW"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rtl="0"/>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373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Wiki-</a:t>
            </a:r>
            <a:r>
              <a:rPr lang="en-US" altLang="zh-TW" dirty="0" err="1" smtClean="0">
                <a:hlinkClick r:id="rId3" action="ppaction://hlinkfile" tooltip="en:User:Bumfluff"/>
              </a:rPr>
              <a:t>Bumfluff</a:t>
            </a:r>
            <a:endParaRPr lang="en-US" altLang="zh-TW" dirty="0" smtClean="0"/>
          </a:p>
          <a:p>
            <a:pPr eaLnBrk="1" hangingPunct="1">
              <a:spcBef>
                <a:spcPct val="0"/>
              </a:spcBef>
            </a:pPr>
            <a:r>
              <a:rPr lang="en-US" altLang="zh-TW" dirty="0" smtClean="0"/>
              <a:t>http://en.wikipedia.org/wiki/File:ElasticRebound_Thum.png</a:t>
            </a:r>
            <a:endParaRPr lang="zh-TW" altLang="en-US" dirty="0" smtClean="0"/>
          </a:p>
        </p:txBody>
      </p:sp>
      <p:sp>
        <p:nvSpPr>
          <p:cNvPr id="737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63BD82-7838-451C-A814-A7032BFD0485}" type="slidenum">
              <a:rPr lang="zh-TW" altLang="en-US" smtClean="0">
                <a:latin typeface="Arial" charset="0"/>
              </a:rPr>
              <a:pPr/>
              <a:t>19</a:t>
            </a:fld>
            <a:endParaRPr lang="zh-TW"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096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09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2B383B-0339-4E21-9CAC-3912E89A54C0}" type="slidenum">
              <a:rPr lang="zh-TW" altLang="en-US" smtClean="0"/>
              <a:pPr/>
              <a:t>2</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475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7475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520DB5-4F9B-4770-9667-5ECA6C8052DA}" type="slidenum">
              <a:rPr lang="zh-TW" altLang="en-US" smtClean="0">
                <a:latin typeface="Arial" charset="0"/>
              </a:rPr>
              <a:pPr/>
              <a:t>20</a:t>
            </a:fld>
            <a:endParaRPr lang="zh-TW"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577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Wiki-NASA, </a:t>
            </a:r>
            <a:r>
              <a:rPr lang="en-US" altLang="zh-TW" dirty="0" smtClean="0">
                <a:hlinkClick r:id="rId3"/>
              </a:rPr>
              <a:t>DTAM project team</a:t>
            </a:r>
            <a:endParaRPr lang="en-US" altLang="zh-TW" dirty="0" smtClean="0"/>
          </a:p>
          <a:p>
            <a:pPr eaLnBrk="1" hangingPunct="1">
              <a:spcBef>
                <a:spcPct val="0"/>
              </a:spcBef>
            </a:pPr>
            <a:r>
              <a:rPr lang="en-US" altLang="zh-TW" dirty="0" smtClean="0"/>
              <a:t>http://en.wikipedia.org/wiki/File:Quake_epicenters_1963-98.png</a:t>
            </a:r>
            <a:endParaRPr lang="zh-TW" altLang="en-US" dirty="0" smtClean="0"/>
          </a:p>
        </p:txBody>
      </p:sp>
      <p:sp>
        <p:nvSpPr>
          <p:cNvPr id="7578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BC00AA-10F0-426D-8D57-EBEAB60CACF8}" type="slidenum">
              <a:rPr lang="zh-TW" altLang="en-US" smtClean="0">
                <a:latin typeface="Arial" charset="0"/>
              </a:rPr>
              <a:pPr/>
              <a:t>21</a:t>
            </a:fld>
            <a:endParaRPr lang="zh-TW"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6803"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http://earthquake.usgs.gov/earthquakes/world/10_largest_world.php</a:t>
            </a:r>
            <a:endParaRPr lang="zh-TW" altLang="en-US" dirty="0" smtClean="0"/>
          </a:p>
          <a:p>
            <a:pPr eaLnBrk="1" hangingPunct="1">
              <a:spcBef>
                <a:spcPct val="0"/>
              </a:spcBef>
            </a:pPr>
            <a:endParaRPr lang="en-US" altLang="zh-TW" dirty="0" smtClean="0"/>
          </a:p>
          <a:p>
            <a:pPr eaLnBrk="1" hangingPunct="1">
              <a:spcBef>
                <a:spcPct val="0"/>
              </a:spcBef>
            </a:pPr>
            <a:r>
              <a:rPr lang="en-US" altLang="zh-TW" dirty="0" smtClean="0"/>
              <a:t>Wiki</a:t>
            </a:r>
          </a:p>
          <a:p>
            <a:pPr eaLnBrk="1" hangingPunct="1">
              <a:spcBef>
                <a:spcPct val="0"/>
              </a:spcBef>
            </a:pPr>
            <a:r>
              <a:rPr lang="en-US" altLang="zh-TW" dirty="0" smtClean="0"/>
              <a:t>http://en.wikipedia.org/wiki/File:Pacific_elevation.jpg</a:t>
            </a:r>
            <a:endParaRPr lang="zh-TW" altLang="en-US" dirty="0" smtClean="0"/>
          </a:p>
        </p:txBody>
      </p:sp>
      <p:sp>
        <p:nvSpPr>
          <p:cNvPr id="7680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EBFF7C-E44F-4019-A1BC-10760427B154}" type="slidenum">
              <a:rPr lang="zh-TW" altLang="en-US" smtClean="0">
                <a:latin typeface="Arial" charset="0"/>
              </a:rPr>
              <a:pPr/>
              <a:t>22</a:t>
            </a:fld>
            <a:endParaRPr lang="zh-TW"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24</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25</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26</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782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7782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6C3563-78F2-4338-92EB-422F265E923C}" type="slidenum">
              <a:rPr lang="zh-TW" altLang="en-US" smtClean="0">
                <a:latin typeface="Arial" charset="0"/>
              </a:rPr>
              <a:pPr/>
              <a:t>27</a:t>
            </a:fld>
            <a:endParaRPr lang="zh-TW" alt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885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885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13A325-5AF8-49CF-B6E8-F33E1614D73A}" type="slidenum">
              <a:rPr lang="zh-TW" altLang="en-US" smtClean="0">
                <a:latin typeface="Arial" charset="0"/>
              </a:rPr>
              <a:pPr/>
              <a:t>28</a:t>
            </a:fld>
            <a:endParaRPr lang="zh-TW" alt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9875"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http://www.earthobservatory.sg/images/footer-images/Uplifted_soft_coral_from_sumatra.jpg</a:t>
            </a:r>
            <a:endParaRPr lang="zh-TW" altLang="en-US" dirty="0" smtClean="0"/>
          </a:p>
          <a:p>
            <a:pPr eaLnBrk="1" hangingPunct="1">
              <a:spcBef>
                <a:spcPct val="0"/>
              </a:spcBef>
            </a:pPr>
            <a:endParaRPr lang="zh-TW" altLang="en-US" dirty="0" smtClean="0"/>
          </a:p>
        </p:txBody>
      </p:sp>
      <p:sp>
        <p:nvSpPr>
          <p:cNvPr id="7987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7B3DF2-B724-4801-9D68-71645C9E7588}" type="slidenum">
              <a:rPr lang="zh-TW" altLang="en-US" smtClean="0">
                <a:latin typeface="Arial" charset="0"/>
              </a:rPr>
              <a:pPr/>
              <a:t>29</a:t>
            </a:fld>
            <a:endParaRPr lang="zh-TW" alt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089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090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FEFEEA-2823-4F27-A449-78AE0CE06113}" type="slidenum">
              <a:rPr lang="zh-TW" altLang="en-US" smtClean="0">
                <a:latin typeface="Arial" charset="0"/>
              </a:rPr>
              <a:pPr/>
              <a:t>30</a:t>
            </a:fld>
            <a:endParaRPr lang="zh-TW"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04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6042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42D809-2607-4593-B77C-08FD278FFEC2}" type="slidenum">
              <a:rPr lang="zh-TW" altLang="en-US" smtClean="0">
                <a:latin typeface="Arial" charset="0"/>
              </a:rPr>
              <a:pPr/>
              <a:t>3</a:t>
            </a:fld>
            <a:endParaRPr lang="zh-TW"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192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192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102D96-085A-435B-9C54-AB85F407568A}" type="slidenum">
              <a:rPr lang="zh-TW" altLang="en-US" smtClean="0">
                <a:latin typeface="Arial" charset="0"/>
              </a:rPr>
              <a:pPr/>
              <a:t>31</a:t>
            </a:fld>
            <a:endParaRPr lang="zh-TW"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294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294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B99FF0-36F4-463E-8421-0B811C557775}" type="slidenum">
              <a:rPr lang="zh-TW" altLang="en-US" smtClean="0">
                <a:latin typeface="Arial" charset="0"/>
              </a:rPr>
              <a:pPr/>
              <a:t>32</a:t>
            </a:fld>
            <a:endParaRPr lang="zh-TW"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397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8397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8DD44-007E-4F3E-A14B-F049842E1394}" type="slidenum">
              <a:rPr lang="zh-TW" altLang="en-US" smtClean="0">
                <a:latin typeface="Arial" charset="0"/>
              </a:rPr>
              <a:pPr/>
              <a:t>33</a:t>
            </a:fld>
            <a:endParaRPr lang="zh-TW" alt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499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D9E2C7-9879-4401-8659-6C02560CFD9C}" type="slidenum">
              <a:rPr lang="zh-TW" altLang="en-US" smtClean="0">
                <a:latin typeface="Arial" charset="0"/>
              </a:rPr>
              <a:pPr/>
              <a:t>34</a:t>
            </a:fld>
            <a:endParaRPr lang="zh-TW" alt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60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8602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0A378C-03DE-4A03-BEA4-D2AD7C24D239}" type="slidenum">
              <a:rPr lang="zh-TW" altLang="en-US" smtClean="0">
                <a:latin typeface="Arial" charset="0"/>
              </a:rPr>
              <a:pPr/>
              <a:t>35</a:t>
            </a:fld>
            <a:endParaRPr lang="zh-TW" alt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70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704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158776-31FC-47DC-A681-D5795BDAEE44}" type="slidenum">
              <a:rPr lang="zh-TW" altLang="en-US" smtClean="0">
                <a:latin typeface="Arial" charset="0"/>
              </a:rPr>
              <a:pPr/>
              <a:t>36</a:t>
            </a:fld>
            <a:endParaRPr lang="zh-TW" alt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806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8806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B5AD36-E037-4EB5-B13B-B8CC7FC835EE}" type="slidenum">
              <a:rPr lang="zh-TW" altLang="en-US" smtClean="0">
                <a:latin typeface="Arial" charset="0"/>
              </a:rPr>
              <a:pPr/>
              <a:t>37</a:t>
            </a:fld>
            <a:endParaRPr lang="zh-TW" alt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Wiki-Samuel Morse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http://en.wikipedia.org/wiki/File:SendaiAirportMarch16.jpg</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Wiki-U.S. Navy photo</a:t>
            </a:r>
          </a:p>
          <a:p>
            <a:r>
              <a:rPr lang="en-US" altLang="zh-TW" dirty="0" smtClean="0"/>
              <a:t>http://en.wikipedia.org/wiki/File:SH-60B_helicopter_flies_over_Sendai.jpg</a:t>
            </a:r>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38</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New York Times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solidFill>
                  <a:schemeClr val="bg1"/>
                </a:solidFill>
              </a:rPr>
              <a:t>http://www.nytimes.com/2011/03/14/world/asia/14seawalls.html?pagewanted=all</a:t>
            </a:r>
            <a:endParaRPr lang="zh-TW" altLang="en-US" dirty="0" smtClean="0">
              <a:solidFill>
                <a:schemeClr val="bg1"/>
              </a:solidFill>
            </a:endParaRPr>
          </a:p>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39</a:t>
            </a:fld>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Wiki</a:t>
            </a:r>
          </a:p>
          <a:p>
            <a:pPr eaLnBrk="1" hangingPunct="1">
              <a:spcBef>
                <a:spcPct val="0"/>
              </a:spcBef>
            </a:pPr>
            <a:r>
              <a:rPr lang="en-US" altLang="zh-TW" dirty="0" smtClean="0"/>
              <a:t>http://en.wikipedia.org/wiki/File:Tsunami_Evacuation_Route_signage_south_of_Aberdeen_Washington.jpg</a:t>
            </a:r>
            <a:endParaRPr lang="zh-TW" altLang="en-US" dirty="0" smtClean="0"/>
          </a:p>
        </p:txBody>
      </p:sp>
      <p:sp>
        <p:nvSpPr>
          <p:cNvPr id="890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394DA8-2078-4921-9E63-1B876A02CF20}" type="slidenum">
              <a:rPr lang="zh-TW" altLang="en-US" smtClean="0">
                <a:latin typeface="Arial" charset="0"/>
              </a:rPr>
              <a:pPr/>
              <a:t>41</a:t>
            </a:fld>
            <a:endParaRPr lang="zh-TW"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14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144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8593E7-68AA-4A0C-87F5-E25C402968B5}" type="slidenum">
              <a:rPr lang="zh-TW" altLang="en-US" smtClean="0">
                <a:latin typeface="Arial" charset="0"/>
              </a:rPr>
              <a:pPr/>
              <a:t>4</a:t>
            </a:fld>
            <a:endParaRPr lang="zh-TW" alt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01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9011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41AFFB-17F1-484F-9601-AED7C84217BC}" type="slidenum">
              <a:rPr lang="zh-TW" altLang="en-US" smtClean="0">
                <a:latin typeface="Arial" charset="0"/>
              </a:rPr>
              <a:pPr/>
              <a:t>42</a:t>
            </a:fld>
            <a:endParaRPr lang="zh-TW" alt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43</a:t>
            </a:fld>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http://en.wikipedia.org/wiki/File:Eq-gen3.svg</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44</a:t>
            </a:fld>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113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Wiki-NASA</a:t>
            </a:r>
          </a:p>
          <a:p>
            <a:pPr eaLnBrk="1" hangingPunct="1">
              <a:spcBef>
                <a:spcPct val="0"/>
              </a:spcBef>
            </a:pPr>
            <a:r>
              <a:rPr lang="en-US" altLang="zh-TW" dirty="0" smtClean="0"/>
              <a:t>http://en.wikipedia.org/wiki/File:Santorini_Landsat.jpg</a:t>
            </a:r>
            <a:endParaRPr lang="zh-TW" altLang="en-US" dirty="0" smtClean="0"/>
          </a:p>
        </p:txBody>
      </p:sp>
      <p:sp>
        <p:nvSpPr>
          <p:cNvPr id="911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A8A660-F7A3-44E3-AFD2-5F646104D69F}" type="slidenum">
              <a:rPr lang="zh-TW" altLang="en-US" smtClean="0">
                <a:latin typeface="Arial" charset="0"/>
              </a:rPr>
              <a:pPr/>
              <a:t>45</a:t>
            </a:fld>
            <a:endParaRPr lang="zh-TW" altLang="en-US"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2163"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a:t>
            </a:r>
            <a:r>
              <a:rPr lang="en-US" altLang="zh-TW" dirty="0" err="1" smtClean="0">
                <a:hlinkClick r:id="rId3" action="ppaction://hlinkfile" tooltip="User:ChrisO"/>
              </a:rPr>
              <a:t>ChrisO</a:t>
            </a:r>
            <a:endParaRPr lang="en-US" altLang="zh-TW"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http://en.wikipedia.org/wiki/File:Sunda_strait_map_v3.png</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a:t>
            </a:r>
            <a:r>
              <a:rPr lang="en-US" altLang="zh-TW" dirty="0" err="1" smtClean="0">
                <a:hlinkClick r:id="rId4" action="ppaction://hlinkfile" tooltip="User:Sémhur"/>
              </a:rPr>
              <a:t>Sémhur</a:t>
            </a:r>
            <a:endParaRPr lang="en-US" altLang="zh-TW" dirty="0" smtClean="0"/>
          </a:p>
          <a:p>
            <a:pPr eaLnBrk="1" hangingPunct="1">
              <a:spcBef>
                <a:spcPct val="0"/>
              </a:spcBef>
            </a:pPr>
            <a:r>
              <a:rPr lang="en-US" altLang="zh-TW" dirty="0" smtClean="0"/>
              <a:t>http://en.wikipedia.org/wiki/File:Krakatoa_evolution_map-fr.gif</a:t>
            </a:r>
          </a:p>
          <a:p>
            <a:pPr eaLnBrk="1" hangingPunct="1">
              <a:spcBef>
                <a:spcPct val="0"/>
              </a:spcBef>
            </a:pPr>
            <a:r>
              <a:rPr lang="en-US" altLang="zh-TW" dirty="0" smtClean="0"/>
              <a:t>Wiki</a:t>
            </a:r>
          </a:p>
          <a:p>
            <a:pPr eaLnBrk="1" hangingPunct="1">
              <a:spcBef>
                <a:spcPct val="0"/>
              </a:spcBef>
            </a:pPr>
            <a:r>
              <a:rPr lang="en-US" altLang="zh-TW" dirty="0" smtClean="0"/>
              <a:t>http://en.wikipedia.org/wiki/File:Krakatoa_01.JPG</a:t>
            </a:r>
            <a:endParaRPr lang="zh-TW" altLang="en-US" dirty="0" smtClean="0"/>
          </a:p>
        </p:txBody>
      </p:sp>
      <p:sp>
        <p:nvSpPr>
          <p:cNvPr id="921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5A6E7-81F1-48E2-B858-0C5129B3A8BE}" type="slidenum">
              <a:rPr lang="zh-TW" altLang="en-US" smtClean="0">
                <a:latin typeface="Arial" charset="0"/>
              </a:rPr>
              <a:pPr/>
              <a:t>46</a:t>
            </a:fld>
            <a:endParaRPr lang="zh-TW" alt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318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Wiki</a:t>
            </a:r>
          </a:p>
          <a:p>
            <a:pPr eaLnBrk="1" hangingPunct="1">
              <a:spcBef>
                <a:spcPct val="0"/>
              </a:spcBef>
            </a:pPr>
            <a:r>
              <a:rPr lang="en-US" altLang="zh-TW" dirty="0" smtClean="0"/>
              <a:t>http://en.wikipedia.org/wiki/File:Unzen_pyroclastic_and_lahar_deposits.jpg</a:t>
            </a:r>
            <a:endParaRPr lang="zh-TW" altLang="en-US" dirty="0" smtClean="0"/>
          </a:p>
        </p:txBody>
      </p:sp>
      <p:sp>
        <p:nvSpPr>
          <p:cNvPr id="9318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FF2FA9-38D6-43B9-86EE-74F3ED18D6F0}" type="slidenum">
              <a:rPr lang="zh-TW" altLang="en-US" smtClean="0">
                <a:latin typeface="Arial" charset="0"/>
              </a:rPr>
              <a:pPr/>
              <a:t>47</a:t>
            </a:fld>
            <a:endParaRPr lang="zh-TW" alt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4211"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http://spacemika.com/blog/2011/03/23/the-tsunami-of-deep-impact/</a:t>
            </a:r>
            <a:endParaRPr lang="zh-TW"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http://www.es.ucsc.edu/~ward/Eltanin_newest.jpg</a:t>
            </a:r>
            <a:endParaRPr lang="zh-TW" altLang="en-US" dirty="0" smtClean="0"/>
          </a:p>
          <a:p>
            <a:pPr eaLnBrk="1" hangingPunct="1">
              <a:spcBef>
                <a:spcPct val="0"/>
              </a:spcBef>
            </a:pPr>
            <a:endParaRPr lang="zh-TW" altLang="en-US" dirty="0" smtClean="0"/>
          </a:p>
        </p:txBody>
      </p:sp>
      <p:sp>
        <p:nvSpPr>
          <p:cNvPr id="9421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5A33C1-577E-409A-AB68-DAD6AB6DD27F}" type="slidenum">
              <a:rPr lang="zh-TW" altLang="en-US" smtClean="0">
                <a:latin typeface="Arial" charset="0"/>
              </a:rPr>
              <a:pPr/>
              <a:t>48</a:t>
            </a:fld>
            <a:endParaRPr lang="zh-TW" altLang="en-US"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523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523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04DB28-1650-4A31-8916-6B9DC4E7C03E}" type="slidenum">
              <a:rPr lang="zh-TW" altLang="en-US" smtClean="0">
                <a:latin typeface="Arial" charset="0"/>
              </a:rPr>
              <a:pPr/>
              <a:t>49</a:t>
            </a:fld>
            <a:endParaRPr lang="zh-TW" alt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625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http://yalciner.ce.metu.edu.tr/sumatra/survey/simulation/index.htm</a:t>
            </a:r>
            <a:endParaRPr lang="zh-TW" altLang="en-US" dirty="0" smtClean="0"/>
          </a:p>
          <a:p>
            <a:pPr eaLnBrk="1" hangingPunct="1">
              <a:spcBef>
                <a:spcPct val="0"/>
              </a:spcBef>
            </a:pPr>
            <a:endParaRPr lang="zh-TW" altLang="en-US" dirty="0" smtClean="0"/>
          </a:p>
        </p:txBody>
      </p:sp>
      <p:sp>
        <p:nvSpPr>
          <p:cNvPr id="9626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74CE01-0203-4AF1-BE6B-EAEDAE128046}" type="slidenum">
              <a:rPr lang="zh-TW" altLang="en-US" smtClean="0">
                <a:latin typeface="Arial" charset="0"/>
              </a:rPr>
              <a:pPr/>
              <a:t>50</a:t>
            </a:fld>
            <a:endParaRPr lang="zh-TW" alt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Wiki-West </a:t>
            </a:r>
            <a:r>
              <a:rPr lang="en-US" altLang="zh-TW" dirty="0" smtClean="0"/>
              <a:t>Coast &amp; Alaska Tsunami Warning Center, National Oceanic and Atmospheric Administration</a:t>
            </a:r>
          </a:p>
          <a:p>
            <a:r>
              <a:rPr lang="en-US" altLang="zh-TW" dirty="0" smtClean="0"/>
              <a:t>http://en.wikipedia.org/wiki/File:2011Sendai-NOAA-Energylhvpd9-05.jpg</a:t>
            </a:r>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51</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246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5BF3E8-9F86-4A78-A420-DB8B0988AF4B}" type="slidenum">
              <a:rPr lang="zh-TW" altLang="en-US" smtClean="0">
                <a:latin typeface="Arial" charset="0"/>
              </a:rPr>
              <a:pPr/>
              <a:t>5</a:t>
            </a:fld>
            <a:endParaRPr lang="zh-TW" alt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http://serc.carleton.edu/images/NAGTWorkshops/visualization/collections/2011_japan_earthquake_tsunami.jpg</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52</a:t>
            </a:fld>
            <a:endParaRPr lang="zh-TW"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728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728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1D718D-39EA-4032-8EA7-EE2CBDE26CB8}" type="slidenum">
              <a:rPr lang="zh-TW" altLang="en-US" smtClean="0">
                <a:latin typeface="Arial" charset="0"/>
              </a:rPr>
              <a:pPr/>
              <a:t>53</a:t>
            </a:fld>
            <a:endParaRPr lang="zh-TW" alt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Wiki-USGS</a:t>
            </a:r>
          </a:p>
          <a:p>
            <a:pPr eaLnBrk="1" hangingPunct="1">
              <a:spcBef>
                <a:spcPct val="0"/>
              </a:spcBef>
            </a:pPr>
            <a:r>
              <a:rPr lang="en-US" altLang="zh-TW" dirty="0" smtClean="0"/>
              <a:t>http://en.wikipedia.org/wiki/File:2004_tsunami_animation.gif</a:t>
            </a:r>
            <a:endParaRPr lang="zh-TW" altLang="en-US" dirty="0" smtClean="0"/>
          </a:p>
        </p:txBody>
      </p:sp>
      <p:sp>
        <p:nvSpPr>
          <p:cNvPr id="983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3A2D0-AB58-4D86-BFF1-1A8BF98E2C0E}" type="slidenum">
              <a:rPr lang="zh-TW" altLang="en-US" smtClean="0">
                <a:latin typeface="Arial" charset="0"/>
              </a:rPr>
              <a:pPr/>
              <a:t>54</a:t>
            </a:fld>
            <a:endParaRPr lang="zh-TW" alt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9331"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Wiki-D.J. Miller, United States Geological Survey</a:t>
            </a:r>
          </a:p>
          <a:p>
            <a:pPr eaLnBrk="1" hangingPunct="1">
              <a:spcBef>
                <a:spcPct val="0"/>
              </a:spcBef>
            </a:pPr>
            <a:r>
              <a:rPr lang="en-US" altLang="zh-TW" dirty="0" smtClean="0"/>
              <a:t>http://en.wikipedia.org/wiki/File:Lituya_Bay_overview.jpg</a:t>
            </a:r>
            <a:endParaRPr lang="zh-TW" altLang="en-US" dirty="0" smtClean="0"/>
          </a:p>
        </p:txBody>
      </p:sp>
      <p:sp>
        <p:nvSpPr>
          <p:cNvPr id="993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903E57-67B4-4EC3-B088-47DD18B9E56E}" type="slidenum">
              <a:rPr lang="zh-TW" altLang="en-US" smtClean="0">
                <a:latin typeface="Arial" charset="0"/>
              </a:rPr>
              <a:pPr/>
              <a:t>55</a:t>
            </a:fld>
            <a:endParaRPr lang="zh-TW"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6246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132D1-22FD-46F7-884E-B5794E220304}" type="slidenum">
              <a:rPr lang="zh-TW" altLang="en-US" smtClean="0"/>
              <a:pPr/>
              <a:t>57</a:t>
            </a:fld>
            <a:endParaRPr lang="zh-TW"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註</a:t>
            </a: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1. It is used subject to the fair use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doctrine of:</a:t>
            </a: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Taiwan Copyright Act  Articles 52 &amp; 65</a:t>
            </a: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The "Code of Best Practices in Fair Use for </a:t>
            </a:r>
            <a:r>
              <a:rPr kumimoji="0" lang="en-US" altLang="zh-TW" sz="1200" b="0" i="0" u="none" strike="noStrike" cap="none" normalizeH="0" baseline="0" dirty="0" err="1" smtClean="0">
                <a:ln>
                  <a:noFill/>
                </a:ln>
                <a:solidFill>
                  <a:schemeClr val="tx1"/>
                </a:solidFill>
                <a:effectLst/>
                <a:latin typeface="Arial" pitchFamily="34" charset="0"/>
                <a:ea typeface="新細明體" pitchFamily="18" charset="-120"/>
                <a:cs typeface="Arial" pitchFamily="34" charset="0"/>
              </a:rPr>
              <a:t>OpenCourseWare</a:t>
            </a: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 2009 (</a:t>
            </a: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hlinkClick r:id="rId3"/>
              </a:rPr>
              <a:t>http://www.centerforsocialmedia.org/sites/default/files/10-305-OCW-Oct29.pdf</a:t>
            </a: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 by A Committee of Practitioners of </a:t>
            </a:r>
            <a:r>
              <a:rPr kumimoji="0" lang="en-US" altLang="zh-TW" sz="1200" b="0" i="0" u="none" strike="noStrike" cap="none" normalizeH="0" baseline="0" dirty="0" err="1" smtClean="0">
                <a:ln>
                  <a:noFill/>
                </a:ln>
                <a:solidFill>
                  <a:schemeClr val="tx1"/>
                </a:solidFill>
                <a:effectLst/>
                <a:latin typeface="Arial" pitchFamily="34" charset="0"/>
                <a:ea typeface="新細明體" pitchFamily="18" charset="-120"/>
                <a:cs typeface="Arial" pitchFamily="34" charset="0"/>
              </a:rPr>
              <a:t>OpenCourseWare</a:t>
            </a:r>
            <a:r>
              <a:rPr kumimoji="0" lang="en-US" altLang="zh-TW" sz="12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 in the U.S. The contents are based on Section 107 of the 1976 U.S. Copyright Act</a:t>
            </a:r>
          </a:p>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59</a:t>
            </a:fld>
            <a:endParaRPr lang="zh-TW"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A390522-5CAB-4025-8D1D-49638FDAF0F6}" type="slidenum">
              <a:rPr lang="zh-TW" altLang="en-US" smtClean="0"/>
              <a:pPr>
                <a:defRPr/>
              </a:pPr>
              <a:t>63</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34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34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29B6DF-67FE-437C-B4BE-162EC645A328}" type="slidenum">
              <a:rPr lang="zh-TW" altLang="en-US" smtClean="0">
                <a:latin typeface="Arial" charset="0"/>
              </a:rPr>
              <a:pPr/>
              <a:t>6</a:t>
            </a:fld>
            <a:endParaRPr lang="zh-TW"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6451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B3FEBD-F7E3-4990-BDA1-041C7489FCFD}" type="slidenum">
              <a:rPr lang="zh-TW" altLang="en-US" smtClean="0">
                <a:latin typeface="Arial" charset="0"/>
              </a:rPr>
              <a:pPr/>
              <a:t>7</a:t>
            </a:fld>
            <a:endParaRPr lang="zh-TW"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553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Wiki-Kate </a:t>
            </a:r>
            <a:r>
              <a:rPr lang="en-US" altLang="zh-TW" dirty="0" smtClean="0"/>
              <a:t>Barton, David Howell, and Joe Vigil</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http://en.wikipedia.org/wiki/File:Sanandreas.jpg</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Wiki-</a:t>
            </a:r>
            <a:r>
              <a:rPr lang="en-US" altLang="zh-TW" dirty="0" err="1" smtClean="0">
                <a:hlinkClick r:id="rId3" action="ppaction://hlinkfile" tooltip="User:Ikluft"/>
              </a:rPr>
              <a:t>Ikluft</a:t>
            </a:r>
            <a:endParaRPr lang="en-US" altLang="zh-TW"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dirty="0" smtClean="0"/>
              <a:t>http://en.wikipedia.org/wiki/File:Kluft-photo-Carrizo-Plain-Nov-2007-Img_0327.jpg</a:t>
            </a:r>
          </a:p>
          <a:p>
            <a:pPr eaLnBrk="1" hangingPunct="1">
              <a:spcBef>
                <a:spcPct val="0"/>
              </a:spcBef>
            </a:pPr>
            <a:r>
              <a:rPr lang="en-US" altLang="zh-TW" dirty="0" smtClean="0"/>
              <a:t>Wiki-Chadwick, H. D. (US Gov War Department. Office of the Chief Signal Officer.)</a:t>
            </a:r>
          </a:p>
          <a:p>
            <a:pPr eaLnBrk="1" hangingPunct="1">
              <a:spcBef>
                <a:spcPct val="0"/>
              </a:spcBef>
            </a:pPr>
            <a:r>
              <a:rPr lang="en-US" altLang="zh-TW" dirty="0" smtClean="0"/>
              <a:t>http://en.wikipedia.org/wiki/File:Sfearthquake2.jpg</a:t>
            </a:r>
            <a:endParaRPr lang="zh-TW" altLang="en-US" dirty="0" smtClean="0"/>
          </a:p>
        </p:txBody>
      </p:sp>
      <p:sp>
        <p:nvSpPr>
          <p:cNvPr id="655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C0BFCD-68D7-40EA-9C77-57EC648FB9CB}" type="slidenum">
              <a:rPr lang="zh-TW" altLang="en-US" smtClean="0">
                <a:latin typeface="Arial" charset="0"/>
              </a:rPr>
              <a:pPr/>
              <a:t>8</a:t>
            </a:fld>
            <a:endParaRPr lang="zh-TW"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FF912F-98CE-48DD-AFA4-0CBBFE260C3D}" type="slidenum">
              <a:rPr lang="zh-TW" altLang="en-US" smtClean="0">
                <a:latin typeface="Arial" charset="0"/>
              </a:rPr>
              <a:pPr/>
              <a:t>9</a:t>
            </a:fld>
            <a:endParaRPr lang="zh-TW"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手繪多邊形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kumimoji="0" lang="en-US"/>
          </a:p>
        </p:txBody>
      </p:sp>
      <p:sp>
        <p:nvSpPr>
          <p:cNvPr id="5" name="手繪多邊形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kumimoji="0" lang="en-US"/>
          </a:p>
        </p:txBody>
      </p:sp>
      <p:sp>
        <p:nvSpPr>
          <p:cNvPr id="9" name="標題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TW" altLang="en-US" smtClean="0"/>
              <a:t>按一下以編輯母片標題樣式</a:t>
            </a:r>
            <a:endParaRPr lang="en-US"/>
          </a:p>
        </p:txBody>
      </p:sp>
      <p:sp>
        <p:nvSpPr>
          <p:cNvPr id="17" name="副標題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7" name="日期版面配置區 29"/>
          <p:cNvSpPr>
            <a:spLocks noGrp="1"/>
          </p:cNvSpPr>
          <p:nvPr>
            <p:ph type="dt" sz="half" idx="10"/>
          </p:nvPr>
        </p:nvSpPr>
        <p:spPr/>
        <p:txBody>
          <a:bodyPr/>
          <a:lstStyle>
            <a:lvl1pPr>
              <a:defRPr/>
            </a:lvl1pPr>
          </a:lstStyle>
          <a:p>
            <a:pPr>
              <a:defRPr/>
            </a:pPr>
            <a:endParaRPr lang="en-US" altLang="zh-TW"/>
          </a:p>
        </p:txBody>
      </p:sp>
      <p:sp>
        <p:nvSpPr>
          <p:cNvPr id="8" name="頁尾版面配置區 18"/>
          <p:cNvSpPr>
            <a:spLocks noGrp="1"/>
          </p:cNvSpPr>
          <p:nvPr>
            <p:ph type="ftr" sz="quarter" idx="11"/>
          </p:nvPr>
        </p:nvSpPr>
        <p:spPr/>
        <p:txBody>
          <a:bodyPr/>
          <a:lstStyle>
            <a:lvl1pPr>
              <a:defRPr/>
            </a:lvl1pPr>
          </a:lstStyle>
          <a:p>
            <a:pPr>
              <a:defRPr/>
            </a:pPr>
            <a:endParaRPr lang="en-US" altLang="zh-TW"/>
          </a:p>
        </p:txBody>
      </p:sp>
      <p:sp>
        <p:nvSpPr>
          <p:cNvPr id="10" name="投影片編號版面配置區 26"/>
          <p:cNvSpPr>
            <a:spLocks noGrp="1"/>
          </p:cNvSpPr>
          <p:nvPr>
            <p:ph type="sldNum" sz="quarter" idx="12"/>
          </p:nvPr>
        </p:nvSpPr>
        <p:spPr/>
        <p:txBody>
          <a:bodyPr/>
          <a:lstStyle>
            <a:lvl1pPr>
              <a:defRPr/>
            </a:lvl1pPr>
          </a:lstStyle>
          <a:p>
            <a:pPr>
              <a:defRPr/>
            </a:pPr>
            <a:fld id="{9C356A89-2B26-42DD-94A5-79E5A266D5FC}" type="slidenum">
              <a:rPr lang="en-US" altLang="zh-TW"/>
              <a:pPr>
                <a:defRPr/>
              </a:pPr>
              <a:t>‹#›</a:t>
            </a:fld>
            <a:endParaRPr lang="en-US" altLang="zh-TW"/>
          </a:p>
        </p:txBody>
      </p:sp>
      <p:grpSp>
        <p:nvGrpSpPr>
          <p:cNvPr id="11" name="群組 10"/>
          <p:cNvGrpSpPr/>
          <p:nvPr userDrawn="1"/>
        </p:nvGrpSpPr>
        <p:grpSpPr>
          <a:xfrm>
            <a:off x="6588224" y="6095267"/>
            <a:ext cx="2520851" cy="760506"/>
            <a:chOff x="6588224" y="6095267"/>
            <a:chExt cx="2520851" cy="760506"/>
          </a:xfrm>
        </p:grpSpPr>
        <p:pic>
          <p:nvPicPr>
            <p:cNvPr id="12"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F99A1E8F-D456-4342-97CC-B36253BCE1D9}" type="slidenum">
              <a:rPr lang="en-US" altLang="zh-TW"/>
              <a:pPr>
                <a:defRPr/>
              </a:pPr>
              <a:t>‹#›</a:t>
            </a:fld>
            <a:endParaRPr lang="en-US" altLang="zh-TW"/>
          </a:p>
        </p:txBody>
      </p:sp>
      <p:grpSp>
        <p:nvGrpSpPr>
          <p:cNvPr id="8" name="群組 7"/>
          <p:cNvGrpSpPr/>
          <p:nvPr userDrawn="1"/>
        </p:nvGrpSpPr>
        <p:grpSpPr>
          <a:xfrm>
            <a:off x="6588224" y="6095267"/>
            <a:ext cx="2520851" cy="760506"/>
            <a:chOff x="6588224" y="6095267"/>
            <a:chExt cx="2520851" cy="760506"/>
          </a:xfrm>
        </p:grpSpPr>
        <p:pic>
          <p:nvPicPr>
            <p:cNvPr id="9"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DA435D11-BAC5-404C-A3B6-8619D5C63ADF}" type="slidenum">
              <a:rPr lang="en-US" altLang="zh-TW"/>
              <a:pPr>
                <a:defRPr/>
              </a:pPr>
              <a:t>‹#›</a:t>
            </a:fld>
            <a:endParaRPr lang="en-US" altLang="zh-TW"/>
          </a:p>
        </p:txBody>
      </p:sp>
      <p:grpSp>
        <p:nvGrpSpPr>
          <p:cNvPr id="8" name="群組 7"/>
          <p:cNvGrpSpPr/>
          <p:nvPr userDrawn="1"/>
        </p:nvGrpSpPr>
        <p:grpSpPr>
          <a:xfrm>
            <a:off x="6588224" y="6095267"/>
            <a:ext cx="2520851" cy="760506"/>
            <a:chOff x="6588224" y="6095267"/>
            <a:chExt cx="2520851" cy="760506"/>
          </a:xfrm>
        </p:grpSpPr>
        <p:pic>
          <p:nvPicPr>
            <p:cNvPr id="9"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5A83173B-F6CE-49D3-9D29-A1EF5032B69F}" type="slidenum">
              <a:rPr lang="en-US" altLang="zh-TW"/>
              <a:pPr>
                <a:defRPr/>
              </a:pPr>
              <a:t>‹#›</a:t>
            </a:fld>
            <a:endParaRPr lang="en-US" altLang="zh-TW"/>
          </a:p>
        </p:txBody>
      </p:sp>
      <p:grpSp>
        <p:nvGrpSpPr>
          <p:cNvPr id="8" name="群組 7"/>
          <p:cNvGrpSpPr/>
          <p:nvPr userDrawn="1"/>
        </p:nvGrpSpPr>
        <p:grpSpPr>
          <a:xfrm>
            <a:off x="6588224" y="6095267"/>
            <a:ext cx="2520851" cy="760506"/>
            <a:chOff x="6588224" y="6095267"/>
            <a:chExt cx="2520851" cy="760506"/>
          </a:xfrm>
        </p:grpSpPr>
        <p:pic>
          <p:nvPicPr>
            <p:cNvPr id="9"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手繪多邊形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kumimoji="0" lang="en-US"/>
          </a:p>
        </p:txBody>
      </p:sp>
      <p:sp>
        <p:nvSpPr>
          <p:cNvPr id="5" name="手繪多邊形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kumimoji="0" lang="en-US"/>
          </a:p>
        </p:txBody>
      </p:sp>
      <p:sp>
        <p:nvSpPr>
          <p:cNvPr id="2" name="標題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endParaRPr lang="en-US" altLang="zh-TW"/>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fld id="{E5121146-137C-4274-9342-50D9F9F6B51A}" type="slidenum">
              <a:rPr lang="en-US" altLang="zh-TW"/>
              <a:pPr>
                <a:defRPr/>
              </a:pPr>
              <a:t>‹#›</a:t>
            </a:fld>
            <a:endParaRPr lang="en-US" altLang="zh-TW"/>
          </a:p>
        </p:txBody>
      </p:sp>
      <p:grpSp>
        <p:nvGrpSpPr>
          <p:cNvPr id="10" name="群組 9"/>
          <p:cNvGrpSpPr/>
          <p:nvPr userDrawn="1"/>
        </p:nvGrpSpPr>
        <p:grpSpPr>
          <a:xfrm>
            <a:off x="6588224" y="6095267"/>
            <a:ext cx="2520851" cy="760506"/>
            <a:chOff x="6588224" y="6095267"/>
            <a:chExt cx="2520851" cy="760506"/>
          </a:xfrm>
        </p:grpSpPr>
        <p:pic>
          <p:nvPicPr>
            <p:cNvPr id="11"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1143000"/>
          </a:xfrm>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lvl1pPr>
          </a:lstStyle>
          <a:p>
            <a:pPr>
              <a:defRPr/>
            </a:pPr>
            <a:fld id="{FA63DD72-07EB-458C-BB7B-2C0258FB6193}" type="slidenum">
              <a:rPr lang="en-US" altLang="zh-TW"/>
              <a:pPr>
                <a:defRPr/>
              </a:pPr>
              <a:t>‹#›</a:t>
            </a:fld>
            <a:endParaRPr lang="en-US" altLang="zh-TW"/>
          </a:p>
        </p:txBody>
      </p:sp>
      <p:grpSp>
        <p:nvGrpSpPr>
          <p:cNvPr id="9" name="群組 8"/>
          <p:cNvGrpSpPr/>
          <p:nvPr userDrawn="1"/>
        </p:nvGrpSpPr>
        <p:grpSpPr>
          <a:xfrm>
            <a:off x="6588224" y="6095267"/>
            <a:ext cx="2520851" cy="760506"/>
            <a:chOff x="6588224" y="6095267"/>
            <a:chExt cx="2520851" cy="760506"/>
          </a:xfrm>
        </p:grpSpPr>
        <p:pic>
          <p:nvPicPr>
            <p:cNvPr id="10"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文字版面配置區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5" name="內容版面配置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內容版面配置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8" name="日期版面配置區 6"/>
          <p:cNvSpPr>
            <a:spLocks noGrp="1"/>
          </p:cNvSpPr>
          <p:nvPr>
            <p:ph type="dt" sz="half" idx="10"/>
          </p:nvPr>
        </p:nvSpPr>
        <p:spPr/>
        <p:txBody>
          <a:bodyPr/>
          <a:lstStyle>
            <a:lvl1pPr>
              <a:defRPr/>
            </a:lvl1pPr>
          </a:lstStyle>
          <a:p>
            <a:pPr>
              <a:defRPr/>
            </a:pPr>
            <a:endParaRPr lang="en-US" altLang="zh-TW"/>
          </a:p>
        </p:txBody>
      </p:sp>
      <p:sp>
        <p:nvSpPr>
          <p:cNvPr id="9" name="頁尾版面配置區 7"/>
          <p:cNvSpPr>
            <a:spLocks noGrp="1"/>
          </p:cNvSpPr>
          <p:nvPr>
            <p:ph type="ftr" sz="quarter" idx="11"/>
          </p:nvPr>
        </p:nvSpPr>
        <p:spPr/>
        <p:txBody>
          <a:bodyPr/>
          <a:lstStyle>
            <a:lvl1pPr>
              <a:defRPr/>
            </a:lvl1pPr>
          </a:lstStyle>
          <a:p>
            <a:pPr>
              <a:defRPr/>
            </a:pPr>
            <a:endParaRPr lang="en-US" altLang="zh-TW"/>
          </a:p>
        </p:txBody>
      </p:sp>
      <p:sp>
        <p:nvSpPr>
          <p:cNvPr id="10" name="投影片編號版面配置區 8"/>
          <p:cNvSpPr>
            <a:spLocks noGrp="1"/>
          </p:cNvSpPr>
          <p:nvPr>
            <p:ph type="sldNum" sz="quarter" idx="12"/>
          </p:nvPr>
        </p:nvSpPr>
        <p:spPr/>
        <p:txBody>
          <a:bodyPr/>
          <a:lstStyle>
            <a:lvl1pPr>
              <a:defRPr/>
            </a:lvl1pPr>
          </a:lstStyle>
          <a:p>
            <a:pPr>
              <a:defRPr/>
            </a:pPr>
            <a:fld id="{8953E06F-04C7-4CF0-BA67-533FC75915BF}" type="slidenum">
              <a:rPr lang="en-US" altLang="zh-TW"/>
              <a:pPr>
                <a:defRPr/>
              </a:pPr>
              <a:t>‹#›</a:t>
            </a:fld>
            <a:endParaRPr lang="en-US" altLang="zh-TW"/>
          </a:p>
        </p:txBody>
      </p:sp>
      <p:grpSp>
        <p:nvGrpSpPr>
          <p:cNvPr id="11" name="群組 10"/>
          <p:cNvGrpSpPr/>
          <p:nvPr userDrawn="1"/>
        </p:nvGrpSpPr>
        <p:grpSpPr>
          <a:xfrm>
            <a:off x="6588224" y="6095267"/>
            <a:ext cx="2520851" cy="760506"/>
            <a:chOff x="6588224" y="6095267"/>
            <a:chExt cx="2520851" cy="760506"/>
          </a:xfrm>
        </p:grpSpPr>
        <p:pic>
          <p:nvPicPr>
            <p:cNvPr id="12"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320"/>
            <a:ext cx="7470648" cy="1143000"/>
          </a:xfrm>
        </p:spPr>
        <p:txBody>
          <a:bodyPr/>
          <a:lstStyle>
            <a:lvl1pPr algn="l">
              <a:defRPr sz="4600"/>
            </a:lvl1pPr>
          </a:lstStyle>
          <a:p>
            <a:r>
              <a:rPr lang="zh-TW" altLang="en-US" smtClean="0"/>
              <a:t>按一下以編輯母片標題樣式</a:t>
            </a:r>
            <a:endParaRPr lang="en-US"/>
          </a:p>
        </p:txBody>
      </p:sp>
      <p:sp>
        <p:nvSpPr>
          <p:cNvPr id="4" name="日期版面配置區 6"/>
          <p:cNvSpPr>
            <a:spLocks noGrp="1"/>
          </p:cNvSpPr>
          <p:nvPr>
            <p:ph type="dt" sz="half" idx="10"/>
          </p:nvPr>
        </p:nvSpPr>
        <p:spPr/>
        <p:txBody>
          <a:bodyPr/>
          <a:lstStyle>
            <a:lvl1pPr>
              <a:defRPr/>
            </a:lvl1pPr>
          </a:lstStyle>
          <a:p>
            <a:pPr>
              <a:defRPr/>
            </a:pPr>
            <a:endParaRPr lang="en-US" altLang="zh-TW"/>
          </a:p>
        </p:txBody>
      </p:sp>
      <p:sp>
        <p:nvSpPr>
          <p:cNvPr id="5" name="投影片編號版面配置區 7"/>
          <p:cNvSpPr>
            <a:spLocks noGrp="1"/>
          </p:cNvSpPr>
          <p:nvPr>
            <p:ph type="sldNum" sz="quarter" idx="11"/>
          </p:nvPr>
        </p:nvSpPr>
        <p:spPr/>
        <p:txBody>
          <a:bodyPr/>
          <a:lstStyle>
            <a:lvl1pPr>
              <a:defRPr/>
            </a:lvl1pPr>
          </a:lstStyle>
          <a:p>
            <a:pPr>
              <a:defRPr/>
            </a:pPr>
            <a:fld id="{E0D1FC02-E325-4CA1-BDA8-6145EE287587}" type="slidenum">
              <a:rPr lang="en-US" altLang="zh-TW"/>
              <a:pPr>
                <a:defRPr/>
              </a:pPr>
              <a:t>‹#›</a:t>
            </a:fld>
            <a:endParaRPr lang="en-US" altLang="zh-TW"/>
          </a:p>
        </p:txBody>
      </p:sp>
      <p:sp>
        <p:nvSpPr>
          <p:cNvPr id="6" name="頁尾版面配置區 8"/>
          <p:cNvSpPr>
            <a:spLocks noGrp="1"/>
          </p:cNvSpPr>
          <p:nvPr>
            <p:ph type="ftr" sz="quarter" idx="12"/>
          </p:nvPr>
        </p:nvSpPr>
        <p:spPr/>
        <p:txBody>
          <a:bodyPr/>
          <a:lstStyle>
            <a:lvl1pPr>
              <a:defRPr/>
            </a:lvl1pPr>
          </a:lstStyle>
          <a:p>
            <a:pPr>
              <a:defRPr/>
            </a:pPr>
            <a:endParaRPr lang="en-US" altLang="zh-TW"/>
          </a:p>
        </p:txBody>
      </p:sp>
      <p:grpSp>
        <p:nvGrpSpPr>
          <p:cNvPr id="7" name="群組 6"/>
          <p:cNvGrpSpPr/>
          <p:nvPr userDrawn="1"/>
        </p:nvGrpSpPr>
        <p:grpSpPr>
          <a:xfrm>
            <a:off x="6588224" y="6095267"/>
            <a:ext cx="2520851" cy="760506"/>
            <a:chOff x="6588224" y="6095267"/>
            <a:chExt cx="2520851" cy="760506"/>
          </a:xfrm>
        </p:grpSpPr>
        <p:pic>
          <p:nvPicPr>
            <p:cNvPr id="8"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日期版面配置區 1"/>
          <p:cNvSpPr>
            <a:spLocks noGrp="1"/>
          </p:cNvSpPr>
          <p:nvPr>
            <p:ph type="dt" sz="half" idx="10"/>
          </p:nvPr>
        </p:nvSpPr>
        <p:spPr/>
        <p:txBody>
          <a:bodyPr/>
          <a:lstStyle>
            <a:lvl1pPr>
              <a:defRPr/>
            </a:lvl1pPr>
          </a:lstStyle>
          <a:p>
            <a:pPr>
              <a:defRPr/>
            </a:pPr>
            <a:endParaRPr lang="en-US" altLang="zh-TW"/>
          </a:p>
        </p:txBody>
      </p:sp>
      <p:sp>
        <p:nvSpPr>
          <p:cNvPr id="4" name="頁尾版面配置區 2"/>
          <p:cNvSpPr>
            <a:spLocks noGrp="1"/>
          </p:cNvSpPr>
          <p:nvPr>
            <p:ph type="ftr" sz="quarter" idx="11"/>
          </p:nvPr>
        </p:nvSpPr>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p:txBody>
          <a:bodyPr/>
          <a:lstStyle>
            <a:lvl1pPr>
              <a:defRPr/>
            </a:lvl1pPr>
          </a:lstStyle>
          <a:p>
            <a:pPr>
              <a:defRPr/>
            </a:pPr>
            <a:fld id="{A8342B5A-A07F-4AAC-BEFF-CFE8FAC7FC3C}" type="slidenum">
              <a:rPr lang="en-US" altLang="zh-TW"/>
              <a:pPr>
                <a:defRPr/>
              </a:pPr>
              <a:t>‹#›</a:t>
            </a:fld>
            <a:endParaRPr lang="en-US" altLang="zh-TW"/>
          </a:p>
        </p:txBody>
      </p:sp>
      <p:grpSp>
        <p:nvGrpSpPr>
          <p:cNvPr id="6" name="群組 5"/>
          <p:cNvGrpSpPr/>
          <p:nvPr userDrawn="1"/>
        </p:nvGrpSpPr>
        <p:grpSpPr>
          <a:xfrm>
            <a:off x="6588224" y="6095267"/>
            <a:ext cx="2520851" cy="760506"/>
            <a:chOff x="6588224" y="6095267"/>
            <a:chExt cx="2520851" cy="760506"/>
          </a:xfrm>
        </p:grpSpPr>
        <p:pic>
          <p:nvPicPr>
            <p:cNvPr id="7"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4" name="內容版面配置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a:xfrm>
            <a:off x="8156575" y="6421438"/>
            <a:ext cx="762000" cy="365125"/>
          </a:xfrm>
        </p:spPr>
        <p:txBody>
          <a:bodyPr/>
          <a:lstStyle>
            <a:lvl1pPr>
              <a:defRPr/>
            </a:lvl1pPr>
          </a:lstStyle>
          <a:p>
            <a:pPr>
              <a:defRPr/>
            </a:pPr>
            <a:fld id="{3FACC4B5-6F9F-4FDC-A06C-EFFE8CF226C7}" type="slidenum">
              <a:rPr lang="en-US" altLang="zh-TW"/>
              <a:pPr>
                <a:defRPr/>
              </a:pPr>
              <a:t>‹#›</a:t>
            </a:fld>
            <a:endParaRPr lang="en-US" altLang="zh-TW"/>
          </a:p>
        </p:txBody>
      </p:sp>
      <p:grpSp>
        <p:nvGrpSpPr>
          <p:cNvPr id="9" name="群組 8"/>
          <p:cNvGrpSpPr/>
          <p:nvPr userDrawn="1"/>
        </p:nvGrpSpPr>
        <p:grpSpPr>
          <a:xfrm>
            <a:off x="6588224" y="6095267"/>
            <a:ext cx="2520851" cy="760506"/>
            <a:chOff x="6588224" y="6095267"/>
            <a:chExt cx="2520851" cy="760506"/>
          </a:xfrm>
        </p:grpSpPr>
        <p:pic>
          <p:nvPicPr>
            <p:cNvPr id="10"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zh-TW" altLang="en-US" smtClean="0"/>
              <a:t>按一下以編輯母片文字樣式</a:t>
            </a:r>
          </a:p>
        </p:txBody>
      </p:sp>
      <p:sp>
        <p:nvSpPr>
          <p:cNvPr id="6" name="日期版面配置區 4"/>
          <p:cNvSpPr>
            <a:spLocks noGrp="1"/>
          </p:cNvSpPr>
          <p:nvPr>
            <p:ph type="dt" sz="half" idx="10"/>
          </p:nvPr>
        </p:nvSpPr>
        <p:spPr/>
        <p:txBody>
          <a:bodyPr/>
          <a:lstStyle>
            <a:lvl1pPr>
              <a:defRPr/>
            </a:lvl1pPr>
          </a:lstStyle>
          <a:p>
            <a:pPr>
              <a:defRPr/>
            </a:pPr>
            <a:endParaRPr lang="en-US" altLang="zh-TW"/>
          </a:p>
        </p:txBody>
      </p:sp>
      <p:sp>
        <p:nvSpPr>
          <p:cNvPr id="7" name="頁尾版面配置區 5"/>
          <p:cNvSpPr>
            <a:spLocks noGrp="1"/>
          </p:cNvSpPr>
          <p:nvPr>
            <p:ph type="ftr" sz="quarter" idx="11"/>
          </p:nvPr>
        </p:nvSpPr>
        <p:spPr/>
        <p:txBody>
          <a:bodyPr/>
          <a:lstStyle>
            <a:lvl1pPr>
              <a:defRPr/>
            </a:lvl1pPr>
          </a:lstStyle>
          <a:p>
            <a:pPr>
              <a:defRPr/>
            </a:pPr>
            <a:endParaRPr lang="en-US" altLang="zh-TW"/>
          </a:p>
        </p:txBody>
      </p:sp>
      <p:sp>
        <p:nvSpPr>
          <p:cNvPr id="8" name="投影片編號版面配置區 6"/>
          <p:cNvSpPr>
            <a:spLocks noGrp="1"/>
          </p:cNvSpPr>
          <p:nvPr>
            <p:ph type="sldNum" sz="quarter" idx="12"/>
          </p:nvPr>
        </p:nvSpPr>
        <p:spPr/>
        <p:txBody>
          <a:bodyPr/>
          <a:lstStyle>
            <a:lvl1pPr>
              <a:defRPr/>
            </a:lvl1pPr>
          </a:lstStyle>
          <a:p>
            <a:pPr>
              <a:defRPr/>
            </a:pPr>
            <a:fld id="{68CE7BA6-D91B-4FC1-B3D7-F92764351F30}" type="slidenum">
              <a:rPr lang="en-US" altLang="zh-TW"/>
              <a:pPr>
                <a:defRPr/>
              </a:pPr>
              <a:t>‹#›</a:t>
            </a:fld>
            <a:endParaRPr lang="en-US" altLang="zh-TW"/>
          </a:p>
        </p:txBody>
      </p:sp>
      <p:grpSp>
        <p:nvGrpSpPr>
          <p:cNvPr id="9" name="群組 8"/>
          <p:cNvGrpSpPr/>
          <p:nvPr userDrawn="1"/>
        </p:nvGrpSpPr>
        <p:grpSpPr>
          <a:xfrm>
            <a:off x="6588224" y="6095267"/>
            <a:ext cx="2520851" cy="760506"/>
            <a:chOff x="6588224" y="6095267"/>
            <a:chExt cx="2520851" cy="760506"/>
          </a:xfrm>
        </p:grpSpPr>
        <p:pic>
          <p:nvPicPr>
            <p:cNvPr id="10" name="圖片 26" descr="全國通識網LOGO_0704-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E:\1010118備份\F\CTLD\Logo及片頭尾\logo白字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手繪多邊形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kumimoji="0" lang="en-US"/>
          </a:p>
        </p:txBody>
      </p:sp>
      <p:sp>
        <p:nvSpPr>
          <p:cNvPr id="16" name="手繪多邊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kumimoji="0" lang="en-US"/>
          </a:p>
        </p:txBody>
      </p:sp>
      <p:sp>
        <p:nvSpPr>
          <p:cNvPr id="1028" name="標題版面配置區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zh-TW" altLang="en-US" smtClean="0"/>
              <a:t>按一下以編輯母片標題樣式</a:t>
            </a:r>
            <a:endParaRPr lang="en-US" smtClean="0"/>
          </a:p>
        </p:txBody>
      </p:sp>
      <p:sp>
        <p:nvSpPr>
          <p:cNvPr id="1029" name="文字版面配置區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0" name="日期版面配置區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ea typeface="新細明體" pitchFamily="18" charset="-120"/>
              </a:defRPr>
            </a:lvl1pPr>
          </a:lstStyle>
          <a:p>
            <a:pPr>
              <a:defRPr/>
            </a:pPr>
            <a:endParaRPr lang="en-US" altLang="zh-TW"/>
          </a:p>
        </p:txBody>
      </p:sp>
      <p:sp>
        <p:nvSpPr>
          <p:cNvPr id="22" name="頁尾版面配置區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ea typeface="新細明體" pitchFamily="18" charset="-120"/>
              </a:defRPr>
            </a:lvl1pPr>
          </a:lstStyle>
          <a:p>
            <a:pPr>
              <a:defRPr/>
            </a:pPr>
            <a:endParaRPr lang="en-US" altLang="zh-TW"/>
          </a:p>
        </p:txBody>
      </p:sp>
      <p:sp>
        <p:nvSpPr>
          <p:cNvPr id="18" name="投影片編號版面配置區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ea typeface="新細明體" pitchFamily="18" charset="-120"/>
              </a:defRPr>
            </a:lvl1pPr>
          </a:lstStyle>
          <a:p>
            <a:pPr>
              <a:defRPr/>
            </a:pPr>
            <a:fld id="{64529BC3-3A97-4BD6-94B7-176A8BDF7E28}" type="slidenum">
              <a:rPr lang="en-US" altLang="zh-TW"/>
              <a:pPr>
                <a:defRPr/>
              </a:pPr>
              <a:t>‹#›</a:t>
            </a:fld>
            <a:endParaRPr lang="en-US" altLang="zh-TW"/>
          </a:p>
        </p:txBody>
      </p:sp>
      <p:grpSp>
        <p:nvGrpSpPr>
          <p:cNvPr id="11" name="群組 10"/>
          <p:cNvGrpSpPr/>
          <p:nvPr userDrawn="1"/>
        </p:nvGrpSpPr>
        <p:grpSpPr>
          <a:xfrm>
            <a:off x="6588224" y="6095267"/>
            <a:ext cx="2520851" cy="760506"/>
            <a:chOff x="6588224" y="6095267"/>
            <a:chExt cx="2520851" cy="760506"/>
          </a:xfrm>
        </p:grpSpPr>
        <p:pic>
          <p:nvPicPr>
            <p:cNvPr id="13" name="圖片 26" descr="全國通識網LOGO_0704-whit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29600" y="6095267"/>
              <a:ext cx="879475" cy="69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E:\1010118備份\F\CTLD\Logo及片頭尾\logo白字透明.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588224" y="6369093"/>
              <a:ext cx="1656184" cy="486680"/>
            </a:xfrm>
            <a:prstGeom prst="rect">
              <a:avLst/>
            </a:prstGeom>
            <a:noFill/>
            <a:extLst>
              <a:ext uri="{909E8E84-426E-40DD-AFC4-6F175D3DCCD1}">
                <a14:hiddenFill xmlns:a14="http://schemas.microsoft.com/office/drawing/2010/main">
                  <a:solidFill>
                    <a:srgbClr val="FFFFFF"/>
                  </a:solidFill>
                </a14:hiddenFill>
              </a:ext>
            </a:extLst>
          </p:spPr>
        </p:pic>
      </p:grpSp>
    </p:spTree>
  </p:cSld>
  <p:clrMap bg1="dk1" tx1="lt1" bg2="dk2"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ea typeface="微軟正黑體" pitchFamily="34" charset="-120"/>
        </a:defRPr>
      </a:lvl2pPr>
      <a:lvl3pPr algn="l" rtl="0" eaLnBrk="0" fontAlgn="base" hangingPunct="0">
        <a:spcBef>
          <a:spcPct val="0"/>
        </a:spcBef>
        <a:spcAft>
          <a:spcPct val="0"/>
        </a:spcAft>
        <a:defRPr sz="4600">
          <a:solidFill>
            <a:schemeClr val="tx1"/>
          </a:solidFill>
          <a:latin typeface="Franklin Gothic Book" pitchFamily="34" charset="0"/>
          <a:ea typeface="微軟正黑體" pitchFamily="34" charset="-120"/>
        </a:defRPr>
      </a:lvl3pPr>
      <a:lvl4pPr algn="l" rtl="0" eaLnBrk="0" fontAlgn="base" hangingPunct="0">
        <a:spcBef>
          <a:spcPct val="0"/>
        </a:spcBef>
        <a:spcAft>
          <a:spcPct val="0"/>
        </a:spcAft>
        <a:defRPr sz="4600">
          <a:solidFill>
            <a:schemeClr val="tx1"/>
          </a:solidFill>
          <a:latin typeface="Franklin Gothic Book" pitchFamily="34" charset="0"/>
          <a:ea typeface="微軟正黑體" pitchFamily="34" charset="-120"/>
        </a:defRPr>
      </a:lvl4pPr>
      <a:lvl5pPr algn="l" rtl="0" eaLnBrk="0" fontAlgn="base" hangingPunct="0">
        <a:spcBef>
          <a:spcPct val="0"/>
        </a:spcBef>
        <a:spcAft>
          <a:spcPct val="0"/>
        </a:spcAft>
        <a:defRPr sz="4600">
          <a:solidFill>
            <a:schemeClr val="tx1"/>
          </a:solidFill>
          <a:latin typeface="Franklin Gothic Book" pitchFamily="34" charset="0"/>
          <a:ea typeface="微軟正黑體" pitchFamily="34" charset="-120"/>
        </a:defRPr>
      </a:lvl5pPr>
      <a:lvl6pPr marL="457200" algn="l" rtl="0" fontAlgn="base">
        <a:spcBef>
          <a:spcPct val="0"/>
        </a:spcBef>
        <a:spcAft>
          <a:spcPct val="0"/>
        </a:spcAft>
        <a:defRPr sz="4600">
          <a:solidFill>
            <a:schemeClr val="tx1"/>
          </a:solidFill>
          <a:latin typeface="Franklin Gothic Book" pitchFamily="34" charset="0"/>
          <a:ea typeface="微軟正黑體" pitchFamily="34" charset="-120"/>
        </a:defRPr>
      </a:lvl6pPr>
      <a:lvl7pPr marL="914400" algn="l" rtl="0" fontAlgn="base">
        <a:spcBef>
          <a:spcPct val="0"/>
        </a:spcBef>
        <a:spcAft>
          <a:spcPct val="0"/>
        </a:spcAft>
        <a:defRPr sz="4600">
          <a:solidFill>
            <a:schemeClr val="tx1"/>
          </a:solidFill>
          <a:latin typeface="Franklin Gothic Book" pitchFamily="34" charset="0"/>
          <a:ea typeface="微軟正黑體" pitchFamily="34" charset="-120"/>
        </a:defRPr>
      </a:lvl7pPr>
      <a:lvl8pPr marL="1371600" algn="l" rtl="0" fontAlgn="base">
        <a:spcBef>
          <a:spcPct val="0"/>
        </a:spcBef>
        <a:spcAft>
          <a:spcPct val="0"/>
        </a:spcAft>
        <a:defRPr sz="4600">
          <a:solidFill>
            <a:schemeClr val="tx1"/>
          </a:solidFill>
          <a:latin typeface="Franklin Gothic Book" pitchFamily="34" charset="0"/>
          <a:ea typeface="微軟正黑體" pitchFamily="34" charset="-120"/>
        </a:defRPr>
      </a:lvl8pPr>
      <a:lvl9pPr marL="1828800" algn="l" rtl="0" fontAlgn="base">
        <a:spcBef>
          <a:spcPct val="0"/>
        </a:spcBef>
        <a:spcAft>
          <a:spcPct val="0"/>
        </a:spcAft>
        <a:defRPr sz="4600">
          <a:solidFill>
            <a:schemeClr val="tx1"/>
          </a:solidFill>
          <a:latin typeface="Franklin Gothic Book" pitchFamily="34" charset="0"/>
          <a:ea typeface="微軟正黑體" pitchFamily="34" charset="-12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7B9B57"/>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8B8D8C"/>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sa/3.0/tw/"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creativecommons.org/licenses/by-nc-sa/2.5/tw/"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upload.wikimedia.org/wikipedia/commons/8/89/2004_Indian_Ocean_earthquake_-_affected_countries.pn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creativecommons.org/licenses/by-sa/3.0/deed.zh"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get.nccu.edu.tw:8080/getcdb/handle/getcdb/12702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get.nccu.edu.tw:8080/getcdb/handle/getcdb/1270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creativecommons.org/licenses/by-sa/2.5/deed.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upload.wikimedia.org/wikipedia/commons/1/1f/Pinatubo_ash_plume_910612.jp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upload.wikimedia.org/wikipedia/commons/f/fd/Meteor_Crater_-_Arizona.jp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hyperlink" Target="http://get.nccu.edu.tw:8080/getcdb/handle/getcdb/127023" TargetMode="External"/><Relationship Id="rId3" Type="http://schemas.openxmlformats.org/officeDocument/2006/relationships/hyperlink" Target="//upload.wikimedia.org/wikipedia/commons/0/0e/Fault_types.png" TargetMode="External"/><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21.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upload.wikimedia.org/wikipedia/commons/b/be/ElasticRebound_Thum.pn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creativecommons.org/licenses/by-sa/3.0/deed.en"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get.nccu.edu.tw:8080/getcdb/handle/getcdb/127023"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upload.wikimedia.org/wikipedia/commons/d/db/Quake_epicenters_1963-98.pn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get.nccu.edu.tw:8080/getcdb/handle/getcdb/127023"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creativecommons.org/licenses/by-nc-sa/3.0/tw/"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jpeg"/><Relationship Id="rId7" Type="http://schemas.openxmlformats.org/officeDocument/2006/relationships/hyperlink" Target="http://creativecommons.org/licenses/by-nc-sa/3.0/tw/"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creativecommons.org/licenses/by-nc-nd/3.0/t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en.wikipedia.org/wiki/Public_domai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2.wmf"/><Relationship Id="rId3" Type="http://schemas.openxmlformats.org/officeDocument/2006/relationships/image" Target="../media/image42.wmf"/><Relationship Id="rId7" Type="http://schemas.openxmlformats.org/officeDocument/2006/relationships/image" Target="../media/image46.wmf"/><Relationship Id="rId12" Type="http://schemas.openxmlformats.org/officeDocument/2006/relationships/image" Target="../media/image51.w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5.wmf"/><Relationship Id="rId11" Type="http://schemas.openxmlformats.org/officeDocument/2006/relationships/image" Target="../media/image50.wmf"/><Relationship Id="rId5" Type="http://schemas.openxmlformats.org/officeDocument/2006/relationships/image" Target="../media/image44.wmf"/><Relationship Id="rId10" Type="http://schemas.openxmlformats.org/officeDocument/2006/relationships/image" Target="../media/image49.wmf"/><Relationship Id="rId4" Type="http://schemas.openxmlformats.org/officeDocument/2006/relationships/image" Target="../media/image43.wmf"/><Relationship Id="rId9" Type="http://schemas.openxmlformats.org/officeDocument/2006/relationships/image" Target="../media/image48.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upload.wikimedia.org/wikipedia/commons/0/0d/Great_Wave_off_Kanagawa2.jpg"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upload.wikimedia.org/wikipedia/commons/2/2a/SH-60B_helicopter_flies_over_Sendai.jpg" TargetMode="External"/><Relationship Id="rId7" Type="http://schemas.openxmlformats.org/officeDocument/2006/relationships/hyperlink" Target="//upload.wikimedia.org/wikipedia/commons/5/54/SendaiAirportMarch16.jp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hyperlink" Target="//upload.wikimedia.org/wikipedia/commons/1/1a/Tsunami_wall.jpg" TargetMode="External"/><Relationship Id="rId7" Type="http://schemas.openxmlformats.org/officeDocument/2006/relationships/hyperlink" Target="http://www.nytimes.com/2011/03/14/world/asia/14seawalls.html?pagewanted=al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creativecommons.org/licenses/by/2.0/deed.en" TargetMode="Externa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upload.wikimedia.org/wikipedia/commons/3/3a/Tsunami_Evacuation_Route_signage_south_of_Aberdeen_Washington.jp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creativecommons.org/licenses/by/3.0/deed.en" TargetMode="Externa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get.nccu.edu.tw:8080/getcdb/handle/getcdb/1270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reativecommons.org/licenses/by-nc-sa/3.0/tw/"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upload.wikimedia.org/wikipedia/commons/c/cd/Eq-gen3.sv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en.wikipedia.org/wiki/Public_domain"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upload.wikimedia.org/wikipedia/commons/1/1e/Krakatoa_evolution_map-fr.gif" TargetMode="External"/><Relationship Id="rId7" Type="http://schemas.openxmlformats.org/officeDocument/2006/relationships/hyperlink" Target="//upload.wikimedia.org/wikipedia/commons/3/34/Sunda_strait_map_v3.png" TargetMode="External"/><Relationship Id="rId12"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upload.wikimedia.org/wikipedia/commons/2/2a/Krakatoa_01.JPG" TargetMode="External"/><Relationship Id="rId5" Type="http://schemas.openxmlformats.org/officeDocument/2006/relationships/hyperlink" Target="http://creativecommons.org/licenses/by-sa/3.0/deed.en" TargetMode="External"/><Relationship Id="rId10" Type="http://schemas.openxmlformats.org/officeDocument/2006/relationships/image" Target="../media/image5.png"/><Relationship Id="rId4" Type="http://schemas.openxmlformats.org/officeDocument/2006/relationships/image" Target="../media/image63.gif"/><Relationship Id="rId9" Type="http://schemas.openxmlformats.org/officeDocument/2006/relationships/hyperlink" Target="http://en.wikipedia.org/wiki/Public_domai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upload.wikimedia.org/wikipedia/commons/3/3e/Unzen_pyroclastic_and_lahar_deposits.jpg"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hyperlink" Target="http://creativecommons.org/licenses/by-nc-sa/3.0/tw/" TargetMode="External"/><Relationship Id="rId7"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get.nccu.edu.tw:8080/getcdb/handle/getcdb/127023" TargetMode="External"/><Relationship Id="rId5" Type="http://schemas.openxmlformats.org/officeDocument/2006/relationships/image" Target="../media/image67.wmf"/><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8.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get.nccu.edu.tw:8080/getcdb/handle/getcdb/12702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upload.wikimedia.org/wikipedia/commons/6/6a/2011Sendai-NOAA-Energylhvpd9-05.jp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en.wikipedia.org/wiki/Public_domain" TargetMode="Externa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get.nccu.edu.tw:8080/getcdb/handle/getcdb/127023"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hyperlink" Target="//upload.wikimedia.org/wikipedia/commons/a/ab/Megatsunami-coast.jpg" TargetMode="External"/><Relationship Id="rId7" Type="http://schemas.openxmlformats.org/officeDocument/2006/relationships/image" Target="../media/image73.gi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hyperlink" Target="//upload.wikimedia.org/wikipedia/en/4/45/2004_tsunami_animation.gif" TargetMode="External"/><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72.jpeg"/><Relationship Id="rId9" Type="http://schemas.openxmlformats.org/officeDocument/2006/relationships/hyperlink" Target="http://en.wikipedia.org/wiki/Public_domai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en.wikipedia.org/wiki/Public_domai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upload.wikimedia.org/wikipedia/commons/6/63/Sfearthquake2.jpg" TargetMode="External"/><Relationship Id="rId18" Type="http://schemas.openxmlformats.org/officeDocument/2006/relationships/hyperlink" Target="http://creativecommons.org/licenses/by-nc-sa/3.0/tw/" TargetMode="External"/><Relationship Id="rId3" Type="http://schemas.openxmlformats.org/officeDocument/2006/relationships/hyperlink" Target="http://en.wikipedia.org/wiki/File:Great_Wave_off_Kanagawa2.jpg" TargetMode="External"/><Relationship Id="rId7" Type="http://schemas.openxmlformats.org/officeDocument/2006/relationships/hyperlink" Target="http://en.wikipedia.org/wiki/Public_domain" TargetMode="External"/><Relationship Id="rId12" Type="http://schemas.openxmlformats.org/officeDocument/2006/relationships/image" Target="../media/image10.jpeg"/><Relationship Id="rId17" Type="http://schemas.openxmlformats.org/officeDocument/2006/relationships/image" Target="../media/image13.jpeg"/><Relationship Id="rId2" Type="http://schemas.openxmlformats.org/officeDocument/2006/relationships/notesSlide" Target="../notesSlides/notesSlide54.xml"/><Relationship Id="rId16" Type="http://schemas.openxmlformats.org/officeDocument/2006/relationships/image" Target="../media/image12.png"/><Relationship Id="rId20" Type="http://schemas.openxmlformats.org/officeDocument/2006/relationships/image" Target="../media/image4.wmf"/><Relationship Id="rId1" Type="http://schemas.openxmlformats.org/officeDocument/2006/relationships/slideLayout" Target="../slideLayouts/slideLayout7.xml"/><Relationship Id="rId6" Type="http://schemas.openxmlformats.org/officeDocument/2006/relationships/hyperlink" Target="http://en.wikipedia.org/wiki/File:Sfearthquake2.jpg" TargetMode="External"/><Relationship Id="rId11" Type="http://schemas.openxmlformats.org/officeDocument/2006/relationships/hyperlink" Target="//upload.wikimedia.org/wikipedia/commons/0/04/Kluft-photo-Carrizo-Plain-Nov-2007-Img_0327.jpg" TargetMode="External"/><Relationship Id="rId5" Type="http://schemas.openxmlformats.org/officeDocument/2006/relationships/hyperlink" Target="http://en.wikipedia.org/wiki/File:Kluft-photo-Carrizo-Plain-Nov-2007-Img_0327.jpg" TargetMode="External"/><Relationship Id="rId15" Type="http://schemas.openxmlformats.org/officeDocument/2006/relationships/hyperlink" Target="http://creativecommons.org/licenses/by-sa/3.0/deed.en" TargetMode="External"/><Relationship Id="rId10" Type="http://schemas.openxmlformats.org/officeDocument/2006/relationships/image" Target="../media/image9.jpeg"/><Relationship Id="rId19" Type="http://schemas.openxmlformats.org/officeDocument/2006/relationships/image" Target="../media/image75.jpeg"/><Relationship Id="rId4" Type="http://schemas.openxmlformats.org/officeDocument/2006/relationships/hyperlink" Target="http://en.wikipedia.org/wiki/File:Sanandreas.jpg" TargetMode="External"/><Relationship Id="rId9" Type="http://schemas.openxmlformats.org/officeDocument/2006/relationships/hyperlink" Target="//upload.wikimedia.org/wikipedia/commons/7/76/Sanandreas.jpg" TargetMode="External"/><Relationship Id="rId14" Type="http://schemas.openxmlformats.org/officeDocument/2006/relationships/image" Target="../media/image11.jpeg"/></Relationships>
</file>

<file path=ppt/slides/_rels/slide58.xml.rels><?xml version="1.0" encoding="UTF-8" standalone="yes"?>
<Relationships xmlns="http://schemas.openxmlformats.org/package/2006/relationships"><Relationship Id="rId8" Type="http://schemas.openxmlformats.org/officeDocument/2006/relationships/hyperlink" Target="http://creativecommons.org/licenses/by-sa/3.0/deed.zh" TargetMode="External"/><Relationship Id="rId13" Type="http://schemas.openxmlformats.org/officeDocument/2006/relationships/hyperlink" Target="//upload.wikimedia.org/wikipedia/commons/1/1f/Pinatubo_ash_plume_910612.jpg" TargetMode="External"/><Relationship Id="rId18" Type="http://schemas.openxmlformats.org/officeDocument/2006/relationships/hyperlink" Target="http://get.nccu.edu.tw:8080/getcdb/handle/getcdb/127023" TargetMode="External"/><Relationship Id="rId3" Type="http://schemas.openxmlformats.org/officeDocument/2006/relationships/hyperlink" Target="http://www.google.com/earth/index.html" TargetMode="External"/><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hyperlink" Target="http://creativecommons.org/licenses/by-sa/2.5/deed.en" TargetMode="External"/><Relationship Id="rId2" Type="http://schemas.openxmlformats.org/officeDocument/2006/relationships/hyperlink" Target="http://zh.wikipedia.org/wiki/File:2004_Indian_Ocean_earthquake_-_affected_countries.png" TargetMode="Externa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upload.wikimedia.org/wikipedia/commons/8/89/2004_Indian_Ocean_earthquake_-_affected_countries.png" TargetMode="External"/><Relationship Id="rId11" Type="http://schemas.openxmlformats.org/officeDocument/2006/relationships/image" Target="../media/image17.jpeg"/><Relationship Id="rId5" Type="http://schemas.openxmlformats.org/officeDocument/2006/relationships/hyperlink" Target="http://en.wikipedia.org/wiki/File:Pinatubo_ash_plume_910612.jpg" TargetMode="External"/><Relationship Id="rId15" Type="http://schemas.openxmlformats.org/officeDocument/2006/relationships/hyperlink" Target="http://en.wikipedia.org/wiki/Public_domain" TargetMode="External"/><Relationship Id="rId10" Type="http://schemas.openxmlformats.org/officeDocument/2006/relationships/image" Target="../media/image15.png"/><Relationship Id="rId19" Type="http://schemas.openxmlformats.org/officeDocument/2006/relationships/image" Target="../media/image16.png"/><Relationship Id="rId4" Type="http://schemas.openxmlformats.org/officeDocument/2006/relationships/hyperlink" Target="http://commons.wikimedia.org/wiki/File:Tectonic_plates_boundaries_detailed-en.svg" TargetMode="External"/><Relationship Id="rId9" Type="http://schemas.openxmlformats.org/officeDocument/2006/relationships/image" Target="../media/image12.png"/><Relationship Id="rId14" Type="http://schemas.openxmlformats.org/officeDocument/2006/relationships/image" Target="../media/image19.jpeg"/></Relationships>
</file>

<file path=ppt/slides/_rels/slide59.xml.rels><?xml version="1.0" encoding="UTF-8" standalone="yes"?>
<Relationships xmlns="http://schemas.openxmlformats.org/package/2006/relationships"><Relationship Id="rId8" Type="http://schemas.openxmlformats.org/officeDocument/2006/relationships/hyperlink" Target="//upload.wikimedia.org/wikipedia/commons/f/fd/Meteor_Crater_-_Arizona.jpg" TargetMode="External"/><Relationship Id="rId13" Type="http://schemas.openxmlformats.org/officeDocument/2006/relationships/image" Target="../media/image77.jpeg"/><Relationship Id="rId18" Type="http://schemas.openxmlformats.org/officeDocument/2006/relationships/hyperlink" Target="http://get.nccu.edu.tw:8080/getcdb/handle/getcdb/127023" TargetMode="External"/><Relationship Id="rId3" Type="http://schemas.openxmlformats.org/officeDocument/2006/relationships/hyperlink" Target="http://zh.wikipedia.org/wiki/File:Meteor_Crater_-_Arizona.jpg" TargetMode="External"/><Relationship Id="rId7" Type="http://schemas.openxmlformats.org/officeDocument/2006/relationships/image" Target="../media/image5.png"/><Relationship Id="rId12" Type="http://schemas.openxmlformats.org/officeDocument/2006/relationships/image" Target="../media/image76.png"/><Relationship Id="rId17" Type="http://schemas.openxmlformats.org/officeDocument/2006/relationships/image" Target="../media/image12.png"/><Relationship Id="rId2" Type="http://schemas.openxmlformats.org/officeDocument/2006/relationships/notesSlide" Target="../notesSlides/notesSlide55.xml"/><Relationship Id="rId16" Type="http://schemas.openxmlformats.org/officeDocument/2006/relationships/hyperlink" Target="http://creativecommons.org/licenses/by-sa/3.0/deed.en" TargetMode="External"/><Relationship Id="rId1" Type="http://schemas.openxmlformats.org/officeDocument/2006/relationships/slideLayout" Target="../slideLayouts/slideLayout7.xml"/><Relationship Id="rId6" Type="http://schemas.openxmlformats.org/officeDocument/2006/relationships/hyperlink" Target="http://en.wikipedia.org/wiki/Public_domain" TargetMode="External"/><Relationship Id="rId11" Type="http://schemas.openxmlformats.org/officeDocument/2006/relationships/image" Target="../media/image21.png"/><Relationship Id="rId5" Type="http://schemas.openxmlformats.org/officeDocument/2006/relationships/hyperlink" Target="http://en.wikipedia.org/wiki/File:ElasticRebound_Thum.png" TargetMode="External"/><Relationship Id="rId15" Type="http://schemas.openxmlformats.org/officeDocument/2006/relationships/image" Target="../media/image24.png"/><Relationship Id="rId10" Type="http://schemas.openxmlformats.org/officeDocument/2006/relationships/hyperlink" Target="//upload.wikimedia.org/wikipedia/commons/0/0e/Fault_types.png" TargetMode="External"/><Relationship Id="rId19" Type="http://schemas.openxmlformats.org/officeDocument/2006/relationships/image" Target="../media/image23.png"/><Relationship Id="rId4" Type="http://schemas.openxmlformats.org/officeDocument/2006/relationships/hyperlink" Target="http://en.wikipedia.org/wiki/File:Fault_types.png" TargetMode="External"/><Relationship Id="rId9" Type="http://schemas.openxmlformats.org/officeDocument/2006/relationships/image" Target="../media/image20.jpeg"/><Relationship Id="rId14" Type="http://schemas.openxmlformats.org/officeDocument/2006/relationships/hyperlink" Target="//upload.wikimedia.org/wikipedia/commons/b/be/ElasticRebound_Thum.p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en.wikipedia.org/wiki/Public_domain" TargetMode="External"/><Relationship Id="rId13" Type="http://schemas.openxmlformats.org/officeDocument/2006/relationships/image" Target="../media/image33.jpeg"/><Relationship Id="rId3" Type="http://schemas.openxmlformats.org/officeDocument/2006/relationships/hyperlink" Target="http://earthquake.usgs.gov/earthquakes/world/10_largest_world.php" TargetMode="External"/><Relationship Id="rId7" Type="http://schemas.openxmlformats.org/officeDocument/2006/relationships/image" Target="../media/image26.png"/><Relationship Id="rId12" Type="http://schemas.openxmlformats.org/officeDocument/2006/relationships/image" Target="../media/image32.jpeg"/><Relationship Id="rId2" Type="http://schemas.openxmlformats.org/officeDocument/2006/relationships/hyperlink" Target="http://en.wikipedia.org/wiki/File:Quake_epicenters_1963-98.png" TargetMode="Externa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upload.wikimedia.org/wikipedia/commons/d/db/Quake_epicenters_1963-98.png" TargetMode="External"/><Relationship Id="rId11" Type="http://schemas.openxmlformats.org/officeDocument/2006/relationships/image" Target="../media/image31.jpeg"/><Relationship Id="rId5" Type="http://schemas.openxmlformats.org/officeDocument/2006/relationships/image" Target="../media/image75.jpeg"/><Relationship Id="rId15" Type="http://schemas.openxmlformats.org/officeDocument/2006/relationships/hyperlink" Target="http://get.nccu.edu.tw:8080/getcdb/handle/getcdb/127023" TargetMode="External"/><Relationship Id="rId10" Type="http://schemas.openxmlformats.org/officeDocument/2006/relationships/image" Target="../media/image27.gif"/><Relationship Id="rId4" Type="http://schemas.openxmlformats.org/officeDocument/2006/relationships/hyperlink" Target="http://creativecommons.org/licenses/by-nc-sa/3.0/tw/" TargetMode="External"/><Relationship Id="rId9" Type="http://schemas.openxmlformats.org/officeDocument/2006/relationships/image" Target="../media/image5.png"/><Relationship Id="rId14" Type="http://schemas.openxmlformats.org/officeDocument/2006/relationships/image" Target="../media/image34.jpeg"/></Relationships>
</file>

<file path=ppt/slides/_rels/slide6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6.jpeg"/><Relationship Id="rId7" Type="http://schemas.openxmlformats.org/officeDocument/2006/relationships/hyperlink" Target="http://creativecommons.org/licenses/by-nc-sa/3.0/tw/"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upload.wikimedia.org/wikipedia/commons/1/1a/Tsunami_wall.jpg" TargetMode="External"/><Relationship Id="rId18" Type="http://schemas.openxmlformats.org/officeDocument/2006/relationships/image" Target="../media/image79.jpeg"/><Relationship Id="rId3" Type="http://schemas.openxmlformats.org/officeDocument/2006/relationships/hyperlink" Target="http://en.wikipedia.org/wiki/File:SendaiAirportMarch16.jpg" TargetMode="External"/><Relationship Id="rId7" Type="http://schemas.openxmlformats.org/officeDocument/2006/relationships/hyperlink" Target="http://en.wikipedia.org/wiki/Public_domain" TargetMode="External"/><Relationship Id="rId12" Type="http://schemas.openxmlformats.org/officeDocument/2006/relationships/image" Target="../media/image55.jpeg"/><Relationship Id="rId17" Type="http://schemas.openxmlformats.org/officeDocument/2006/relationships/hyperlink" Target="//upload.wikimedia.org/wikipedia/commons/0/0d/Great_Wave_off_Kanagawa2.jpg" TargetMode="External"/><Relationship Id="rId2" Type="http://schemas.openxmlformats.org/officeDocument/2006/relationships/hyperlink" Target="http://en.wikipedia.org/wiki/File:Great_Wave_off_Kanagawa2.jpg" TargetMode="External"/><Relationship Id="rId16" Type="http://schemas.openxmlformats.org/officeDocument/2006/relationships/image" Target="../media/image75.jpe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hyperlink" Target="//upload.wikimedia.org/wikipedia/commons/5/54/SendaiAirportMarch16.jpg" TargetMode="External"/><Relationship Id="rId5" Type="http://schemas.openxmlformats.org/officeDocument/2006/relationships/hyperlink" Target="http://en.wikipedia.org/wiki/File:Tsunami_wall.jpg" TargetMode="External"/><Relationship Id="rId15" Type="http://schemas.openxmlformats.org/officeDocument/2006/relationships/hyperlink" Target="http://creativecommons.org/licenses/by-nc-sa/3.0/tw/" TargetMode="External"/><Relationship Id="rId10" Type="http://schemas.openxmlformats.org/officeDocument/2006/relationships/image" Target="../media/image54.jpeg"/><Relationship Id="rId19" Type="http://schemas.openxmlformats.org/officeDocument/2006/relationships/hyperlink" Target="http://creativecommons.org/licenses/by/2.0/deed.en" TargetMode="External"/><Relationship Id="rId4" Type="http://schemas.openxmlformats.org/officeDocument/2006/relationships/hyperlink" Target="http://en.wikipedia.org/wiki/File:SH-60B_helicopter_flies_over_Sendai.jpg" TargetMode="External"/><Relationship Id="rId9" Type="http://schemas.openxmlformats.org/officeDocument/2006/relationships/hyperlink" Target="//upload.wikimedia.org/wikipedia/commons/2/2a/SH-60B_helicopter_flies_over_Sendai.jpg" TargetMode="External"/><Relationship Id="rId14" Type="http://schemas.openxmlformats.org/officeDocument/2006/relationships/image" Target="../media/image78.jpeg"/></Relationships>
</file>

<file path=ppt/slides/_rels/slide63.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5.png"/><Relationship Id="rId18" Type="http://schemas.openxmlformats.org/officeDocument/2006/relationships/image" Target="../media/image75.jpeg"/><Relationship Id="rId3" Type="http://schemas.openxmlformats.org/officeDocument/2006/relationships/hyperlink" Target="http://en.wikipedia.org/wiki/File:Tsunami_Evacuation_Route_signage_south_of_Aberdeen_Washington.jpg" TargetMode="External"/><Relationship Id="rId21" Type="http://schemas.openxmlformats.org/officeDocument/2006/relationships/image" Target="../media/image82.png"/><Relationship Id="rId7" Type="http://schemas.openxmlformats.org/officeDocument/2006/relationships/hyperlink" Target="//upload.wikimedia.org/wikipedia/commons/3/3a/Tsunami_Evacuation_Route_signage_south_of_Aberdeen_Washington.jpg" TargetMode="External"/><Relationship Id="rId12" Type="http://schemas.openxmlformats.org/officeDocument/2006/relationships/hyperlink" Target="http://en.wikipedia.org/wiki/Public_domain" TargetMode="External"/><Relationship Id="rId17" Type="http://schemas.openxmlformats.org/officeDocument/2006/relationships/hyperlink" Target="http://creativecommons.org/licenses/by-nc-sa/3.0/tw/" TargetMode="External"/><Relationship Id="rId2" Type="http://schemas.openxmlformats.org/officeDocument/2006/relationships/notesSlide" Target="../notesSlides/notesSlide56.xml"/><Relationship Id="rId16" Type="http://schemas.openxmlformats.org/officeDocument/2006/relationships/image" Target="../media/image64.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http://en.wikipedia.org/wiki/File:Sunda_strait_map_v3.png" TargetMode="External"/><Relationship Id="rId11" Type="http://schemas.openxmlformats.org/officeDocument/2006/relationships/image" Target="../media/image61.png"/><Relationship Id="rId5" Type="http://schemas.openxmlformats.org/officeDocument/2006/relationships/hyperlink" Target="http://en.wikipedia.org/wiki/File:Santorini_Landsat.jpg" TargetMode="External"/><Relationship Id="rId15" Type="http://schemas.openxmlformats.org/officeDocument/2006/relationships/hyperlink" Target="//upload.wikimedia.org/wikipedia/commons/3/34/Sunda_strait_map_v3.png" TargetMode="External"/><Relationship Id="rId23" Type="http://schemas.openxmlformats.org/officeDocument/2006/relationships/image" Target="../media/image23.png"/><Relationship Id="rId10" Type="http://schemas.openxmlformats.org/officeDocument/2006/relationships/hyperlink" Target="//upload.wikimedia.org/wikipedia/commons/c/cd/Eq-gen3.svg" TargetMode="External"/><Relationship Id="rId19" Type="http://schemas.openxmlformats.org/officeDocument/2006/relationships/hyperlink" Target="http://creativecommons.org/licenses/by/3.0/deed.en" TargetMode="External"/><Relationship Id="rId4" Type="http://schemas.openxmlformats.org/officeDocument/2006/relationships/hyperlink" Target="http://en.wikipedia.org/wiki/File:Eq-gen3.svg" TargetMode="External"/><Relationship Id="rId9" Type="http://schemas.openxmlformats.org/officeDocument/2006/relationships/image" Target="../media/image81.png"/><Relationship Id="rId14" Type="http://schemas.openxmlformats.org/officeDocument/2006/relationships/image" Target="../media/image62.wmf"/><Relationship Id="rId22" Type="http://schemas.openxmlformats.org/officeDocument/2006/relationships/hyperlink" Target="http://get.nccu.edu.tw:8080/getcdb/handle/getcdb/127023"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hyperlink" Target="//upload.wikimedia.org/wikipedia/commons/3/3e/Unzen_pyroclastic_and_lahar_deposits.jpg" TargetMode="External"/><Relationship Id="rId18" Type="http://schemas.openxmlformats.org/officeDocument/2006/relationships/hyperlink" Target="http://creativecommons.org/licenses/by-nc-sa/3.0/tw/" TargetMode="External"/><Relationship Id="rId3" Type="http://schemas.openxmlformats.org/officeDocument/2006/relationships/hyperlink" Target="http://en.wikipedia.org/wiki/File:Krakatoa_01.JPG" TargetMode="External"/><Relationship Id="rId21" Type="http://schemas.openxmlformats.org/officeDocument/2006/relationships/image" Target="../media/image23.png"/><Relationship Id="rId7" Type="http://schemas.openxmlformats.org/officeDocument/2006/relationships/hyperlink" Target="//upload.wikimedia.org/wikipedia/commons/2/2a/Krakatoa_01.JPG" TargetMode="External"/><Relationship Id="rId12" Type="http://schemas.openxmlformats.org/officeDocument/2006/relationships/image" Target="../media/image12.png"/><Relationship Id="rId17" Type="http://schemas.openxmlformats.org/officeDocument/2006/relationships/image" Target="../media/image69.gif"/><Relationship Id="rId2" Type="http://schemas.openxmlformats.org/officeDocument/2006/relationships/hyperlink" Target="http://en.wikipedia.org/wiki/File:Krakatoa_evolution_map-fr.gif" TargetMode="External"/><Relationship Id="rId16" Type="http://schemas.openxmlformats.org/officeDocument/2006/relationships/image" Target="../media/image67.wmf"/><Relationship Id="rId20" Type="http://schemas.openxmlformats.org/officeDocument/2006/relationships/hyperlink" Target="http://get.nccu.edu.tw:8080/getcdb/handle/getcdb/127023" TargetMode="External"/><Relationship Id="rId1" Type="http://schemas.openxmlformats.org/officeDocument/2006/relationships/slideLayout" Target="../slideLayouts/slideLayout7.xml"/><Relationship Id="rId6" Type="http://schemas.openxmlformats.org/officeDocument/2006/relationships/image" Target="../media/image63.gif"/><Relationship Id="rId11" Type="http://schemas.openxmlformats.org/officeDocument/2006/relationships/hyperlink" Target="http://creativecommons.org/licenses/by-sa/3.0/deed.en" TargetMode="External"/><Relationship Id="rId5" Type="http://schemas.openxmlformats.org/officeDocument/2006/relationships/hyperlink" Target="//upload.wikimedia.org/wikipedia/commons/1/1e/Krakatoa_evolution_map-fr.gif" TargetMode="External"/><Relationship Id="rId15" Type="http://schemas.openxmlformats.org/officeDocument/2006/relationships/image" Target="../media/image83.png"/><Relationship Id="rId10" Type="http://schemas.openxmlformats.org/officeDocument/2006/relationships/image" Target="../media/image5.png"/><Relationship Id="rId19" Type="http://schemas.openxmlformats.org/officeDocument/2006/relationships/image" Target="../media/image75.jpeg"/><Relationship Id="rId4" Type="http://schemas.openxmlformats.org/officeDocument/2006/relationships/hyperlink" Target="http://en.wikipedia.org/wiki/File:Unzen_pyroclastic_and_lahar_deposits.jpg" TargetMode="External"/><Relationship Id="rId9" Type="http://schemas.openxmlformats.org/officeDocument/2006/relationships/hyperlink" Target="http://en.wikipedia.org/wiki/Public_domain" TargetMode="External"/><Relationship Id="rId14" Type="http://schemas.openxmlformats.org/officeDocument/2006/relationships/image" Target="../media/image66.jpeg"/></Relationships>
</file>

<file path=ppt/slides/_rels/slide6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2.jpeg"/><Relationship Id="rId18" Type="http://schemas.openxmlformats.org/officeDocument/2006/relationships/image" Target="../media/image28.png"/><Relationship Id="rId3" Type="http://schemas.openxmlformats.org/officeDocument/2006/relationships/hyperlink" Target="http://serc.carleton.edu/NAGTWorkshops/visualization/collections/japan2011.html" TargetMode="External"/><Relationship Id="rId7" Type="http://schemas.openxmlformats.org/officeDocument/2006/relationships/hyperlink" Target="//upload.wikimedia.org/wikipedia/commons/6/6a/2011Sendai-NOAA-Energylhvpd9-05.jpg" TargetMode="External"/><Relationship Id="rId12" Type="http://schemas.openxmlformats.org/officeDocument/2006/relationships/hyperlink" Target="//upload.wikimedia.org/wikipedia/commons/a/ab/Megatsunami-coast.jpg" TargetMode="External"/><Relationship Id="rId17" Type="http://schemas.openxmlformats.org/officeDocument/2006/relationships/hyperlink" Target="http://get.nccu.edu.tw:8080/getcdb/handle/getcdb/127023" TargetMode="External"/><Relationship Id="rId2" Type="http://schemas.openxmlformats.org/officeDocument/2006/relationships/hyperlink" Target="http://en.wikipedia.org/wiki/File:2011Sendai-NOAA-Energylhvpd9-05.jpg" TargetMode="External"/><Relationship Id="rId16"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hyperlink" Target="http://en.wikipedia.org/wiki/File:Lituya_Bay_overview.jpg" TargetMode="External"/><Relationship Id="rId11" Type="http://schemas.openxmlformats.org/officeDocument/2006/relationships/image" Target="../media/image71.jpeg"/><Relationship Id="rId5" Type="http://schemas.openxmlformats.org/officeDocument/2006/relationships/hyperlink" Target="http://en.wikipedia.org/wiki/File:Megatsunami-coast.jpg" TargetMode="External"/><Relationship Id="rId15" Type="http://schemas.openxmlformats.org/officeDocument/2006/relationships/image" Target="../media/image12.png"/><Relationship Id="rId10" Type="http://schemas.openxmlformats.org/officeDocument/2006/relationships/image" Target="../media/image5.png"/><Relationship Id="rId19" Type="http://schemas.openxmlformats.org/officeDocument/2006/relationships/image" Target="../media/image84.gif"/><Relationship Id="rId4" Type="http://schemas.openxmlformats.org/officeDocument/2006/relationships/hyperlink" Target="http://en.wikipedia.org/wiki/File:2004_tsunami_animation.gif" TargetMode="External"/><Relationship Id="rId9" Type="http://schemas.openxmlformats.org/officeDocument/2006/relationships/hyperlink" Target="http://en.wikipedia.org/wiki/Public_domain" TargetMode="External"/><Relationship Id="rId14" Type="http://schemas.openxmlformats.org/officeDocument/2006/relationships/hyperlink" Target="http://creativecommons.org/licenses/by-sa/3.0/deed.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creativecommons.org/licenses/by-nc-sa/3.0/tw/"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upload.wikimedia.org/wikipedia/commons/7/76/Sanandreas.jpg" TargetMode="External"/><Relationship Id="rId7" Type="http://schemas.openxmlformats.org/officeDocument/2006/relationships/hyperlink" Target="//upload.wikimedia.org/wikipedia/commons/0/04/Kluft-photo-Carrizo-Plain-Nov-2007-Img_0327.jpg" TargetMode="External"/><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creativecommons.org/licenses/by-sa/3.0/deed.en" TargetMode="External"/><Relationship Id="rId5" Type="http://schemas.openxmlformats.org/officeDocument/2006/relationships/hyperlink" Target="http://en.wikipedia.org/wiki/Public_domain" TargetMode="External"/><Relationship Id="rId10" Type="http://schemas.openxmlformats.org/officeDocument/2006/relationships/image" Target="../media/image11.jpeg"/><Relationship Id="rId4" Type="http://schemas.openxmlformats.org/officeDocument/2006/relationships/image" Target="../media/image9.jpeg"/><Relationship Id="rId9" Type="http://schemas.openxmlformats.org/officeDocument/2006/relationships/hyperlink" Target="//upload.wikimedia.org/wikipedia/commons/6/63/Sfearthquake2.jp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1187450" y="981075"/>
            <a:ext cx="6840538" cy="830263"/>
          </a:xfrm>
          <a:prstGeom prst="rect">
            <a:avLst/>
          </a:prstGeom>
          <a:noFill/>
          <a:ln w="9525">
            <a:noFill/>
            <a:miter lim="800000"/>
            <a:headEnd/>
            <a:tailEnd/>
          </a:ln>
        </p:spPr>
        <p:txBody>
          <a:bodyPr anchor="ctr">
            <a:spAutoFit/>
          </a:bodyPr>
          <a:lstStyle/>
          <a:p>
            <a:pPr algn="ctr" eaLnBrk="0" hangingPunct="0"/>
            <a:r>
              <a:rPr lang="zh-TW" altLang="en-US" sz="4600" b="1" dirty="0" smtClean="0">
                <a:solidFill>
                  <a:srgbClr val="60F2CF"/>
                </a:solidFill>
                <a:latin typeface="標楷體" pitchFamily="65" charset="-120"/>
                <a:ea typeface="標楷體" pitchFamily="65" charset="-120"/>
              </a:rPr>
              <a:t>第</a:t>
            </a:r>
            <a:r>
              <a:rPr lang="en-US" altLang="zh-TW" sz="4600" b="1" dirty="0" smtClean="0">
                <a:solidFill>
                  <a:srgbClr val="60F2CF"/>
                </a:solidFill>
                <a:latin typeface="標楷體" pitchFamily="65" charset="-120"/>
                <a:ea typeface="標楷體" pitchFamily="65" charset="-120"/>
              </a:rPr>
              <a:t>10</a:t>
            </a:r>
            <a:r>
              <a:rPr lang="zh-TW" altLang="en-US" sz="4600" b="1" dirty="0" smtClean="0">
                <a:solidFill>
                  <a:srgbClr val="60F2CF"/>
                </a:solidFill>
                <a:latin typeface="標楷體" pitchFamily="65" charset="-120"/>
                <a:ea typeface="標楷體" pitchFamily="65" charset="-120"/>
              </a:rPr>
              <a:t>講  </a:t>
            </a:r>
            <a:r>
              <a:rPr lang="zh-TW" altLang="en-US" sz="4600" b="1" dirty="0">
                <a:solidFill>
                  <a:srgbClr val="60F2CF"/>
                </a:solidFill>
                <a:latin typeface="標楷體" pitchFamily="65" charset="-120"/>
                <a:ea typeface="標楷體" pitchFamily="65" charset="-120"/>
              </a:rPr>
              <a:t>地球的奧秘</a:t>
            </a:r>
            <a:endParaRPr lang="en-US" altLang="zh-TW" sz="4600" b="1" dirty="0">
              <a:solidFill>
                <a:srgbClr val="60F2CF"/>
              </a:solidFill>
              <a:latin typeface="標楷體" pitchFamily="65" charset="-120"/>
              <a:ea typeface="標楷體" pitchFamily="65" charset="-120"/>
            </a:endParaRPr>
          </a:p>
        </p:txBody>
      </p:sp>
      <p:sp>
        <p:nvSpPr>
          <p:cNvPr id="13315" name="Rectangle 5"/>
          <p:cNvSpPr>
            <a:spLocks noChangeArrowheads="1"/>
          </p:cNvSpPr>
          <p:nvPr/>
        </p:nvSpPr>
        <p:spPr bwMode="auto">
          <a:xfrm>
            <a:off x="1763713" y="2060575"/>
            <a:ext cx="6048375" cy="708025"/>
          </a:xfrm>
          <a:prstGeom prst="rect">
            <a:avLst/>
          </a:prstGeom>
          <a:noFill/>
          <a:ln w="9525">
            <a:noFill/>
            <a:miter lim="800000"/>
            <a:headEnd/>
            <a:tailEnd/>
          </a:ln>
        </p:spPr>
        <p:txBody>
          <a:bodyPr anchor="ctr">
            <a:spAutoFit/>
          </a:bodyPr>
          <a:lstStyle/>
          <a:p>
            <a:pPr algn="ctr" eaLnBrk="0" hangingPunct="0"/>
            <a:r>
              <a:rPr lang="en-US" altLang="zh-TW" sz="4000" b="1" dirty="0">
                <a:solidFill>
                  <a:srgbClr val="FFFF99"/>
                </a:solidFill>
                <a:ea typeface="標楷體" pitchFamily="65" charset="-120"/>
                <a:cs typeface="Times New Roman" pitchFamily="18" charset="0"/>
              </a:rPr>
              <a:t>Investigating the Earth</a:t>
            </a:r>
          </a:p>
        </p:txBody>
      </p:sp>
      <p:sp>
        <p:nvSpPr>
          <p:cNvPr id="13316" name="文字方塊 7"/>
          <p:cNvSpPr txBox="1">
            <a:spLocks noChangeArrowheads="1"/>
          </p:cNvSpPr>
          <p:nvPr/>
        </p:nvSpPr>
        <p:spPr bwMode="auto">
          <a:xfrm>
            <a:off x="2124075" y="4005263"/>
            <a:ext cx="4968875" cy="132397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國立臺灣大學地質系 宋聖榮教授</a:t>
            </a:r>
          </a:p>
        </p:txBody>
      </p:sp>
      <p:pic>
        <p:nvPicPr>
          <p:cNvPr id="13317" name="Picture 15" descr="cc">
            <a:hlinkClick r:id="rId3"/>
          </p:cNvPr>
          <p:cNvPicPr>
            <a:picLocks noChangeAspect="1" noChangeArrowheads="1"/>
          </p:cNvPicPr>
          <p:nvPr/>
        </p:nvPicPr>
        <p:blipFill>
          <a:blip r:embed="rId4" cstate="print"/>
          <a:srcRect/>
          <a:stretch>
            <a:fillRect/>
          </a:stretch>
        </p:blipFill>
        <p:spPr bwMode="auto">
          <a:xfrm>
            <a:off x="107504" y="6316215"/>
            <a:ext cx="1390291" cy="497161"/>
          </a:xfrm>
          <a:prstGeom prst="rect">
            <a:avLst/>
          </a:prstGeom>
          <a:noFill/>
          <a:ln w="9525">
            <a:noFill/>
            <a:miter lim="800000"/>
            <a:headEnd/>
            <a:tailEnd/>
          </a:ln>
        </p:spPr>
      </p:pic>
      <p:sp>
        <p:nvSpPr>
          <p:cNvPr id="13318" name="矩形 18"/>
          <p:cNvSpPr>
            <a:spLocks noChangeArrowheads="1"/>
          </p:cNvSpPr>
          <p:nvPr/>
        </p:nvSpPr>
        <p:spPr bwMode="auto">
          <a:xfrm>
            <a:off x="1403648" y="6172199"/>
            <a:ext cx="5184775" cy="676275"/>
          </a:xfrm>
          <a:prstGeom prst="rect">
            <a:avLst/>
          </a:prstGeom>
          <a:noFill/>
          <a:ln w="9525">
            <a:noFill/>
            <a:miter lim="800000"/>
            <a:headEnd/>
            <a:tailEnd/>
          </a:ln>
        </p:spPr>
        <p:txBody>
          <a:bodyPr>
            <a:spAutoFit/>
          </a:bodyPr>
          <a:lstStyle/>
          <a:p>
            <a:pPr algn="just"/>
            <a:r>
              <a:rPr kumimoji="0" lang="en-US" altLang="zh-TW" sz="1800" b="1" dirty="0">
                <a:latin typeface="新細明體" pitchFamily="18" charset="-120"/>
              </a:rPr>
              <a:t>【</a:t>
            </a:r>
            <a:r>
              <a:rPr kumimoji="0" lang="zh-TW" altLang="en-US" sz="1800" b="1" dirty="0">
                <a:latin typeface="新細明體" pitchFamily="18" charset="-120"/>
              </a:rPr>
              <a:t>本著作除另有註明外，採取</a:t>
            </a:r>
            <a:r>
              <a:rPr kumimoji="0" lang="zh-TW" altLang="en-US" sz="1800" b="1" u="sng" dirty="0">
                <a:solidFill>
                  <a:srgbClr val="6AD0E8"/>
                </a:solidFill>
                <a:latin typeface="新細明體" pitchFamily="18" charset="-120"/>
                <a:hlinkClick r:id="rId5"/>
              </a:rPr>
              <a:t>創用</a:t>
            </a:r>
            <a:r>
              <a:rPr kumimoji="0" lang="en-US" altLang="zh-TW" sz="1800" b="1" u="sng" dirty="0">
                <a:solidFill>
                  <a:srgbClr val="6AD0E8"/>
                </a:solidFill>
                <a:latin typeface="新細明體" pitchFamily="18" charset="-120"/>
                <a:hlinkClick r:id="rId5"/>
              </a:rPr>
              <a:t>CC</a:t>
            </a:r>
            <a:r>
              <a:rPr kumimoji="0" lang="zh-TW" altLang="en-US" sz="1800" b="1" u="sng" dirty="0">
                <a:solidFill>
                  <a:srgbClr val="6AD0E8"/>
                </a:solidFill>
                <a:latin typeface="新細明體" pitchFamily="18" charset="-120"/>
                <a:hlinkClick r:id="rId5"/>
              </a:rPr>
              <a:t>「姓名標示－非商業性－相同方式分享」</a:t>
            </a:r>
            <a:r>
              <a:rPr kumimoji="0" lang="zh-TW" altLang="en-US" sz="1800" b="1" u="sng" dirty="0">
                <a:latin typeface="新細明體" pitchFamily="18" charset="-120"/>
              </a:rPr>
              <a:t>台灣</a:t>
            </a:r>
            <a:r>
              <a:rPr kumimoji="0" lang="en-US" altLang="zh-TW" sz="1800" b="1" u="sng" dirty="0">
                <a:latin typeface="新細明體" pitchFamily="18" charset="-120"/>
              </a:rPr>
              <a:t>3.0</a:t>
            </a:r>
            <a:r>
              <a:rPr kumimoji="0" lang="zh-TW" altLang="en-US" sz="1800" b="1" u="sng" dirty="0">
                <a:latin typeface="新細明體" pitchFamily="18" charset="-120"/>
              </a:rPr>
              <a:t>版</a:t>
            </a:r>
            <a:r>
              <a:rPr kumimoji="0" lang="zh-TW" altLang="en-US" sz="1800" b="1" dirty="0">
                <a:latin typeface="新細明體" pitchFamily="18" charset="-120"/>
              </a:rPr>
              <a:t>授權釋出</a:t>
            </a:r>
            <a:r>
              <a:rPr kumimoji="0" lang="en-US" altLang="zh-TW" sz="2000" b="1" dirty="0">
                <a:latin typeface="微軟正黑體" pitchFamily="34" charset="-120"/>
                <a:ea typeface="微軟正黑體" pitchFamily="34" charset="-120"/>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石崗壩-1"/>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59397" name="Rectangle 5"/>
          <p:cNvSpPr>
            <a:spLocks noChangeArrowheads="1"/>
          </p:cNvSpPr>
          <p:nvPr/>
        </p:nvSpPr>
        <p:spPr bwMode="auto">
          <a:xfrm>
            <a:off x="179388" y="188913"/>
            <a:ext cx="4679950" cy="863600"/>
          </a:xfrm>
          <a:prstGeom prst="rect">
            <a:avLst/>
          </a:prstGeom>
          <a:noFill/>
          <a:ln w="9525">
            <a:noFill/>
            <a:miter lim="800000"/>
            <a:headEnd/>
            <a:tailEnd/>
          </a:ln>
          <a:effectLst/>
        </p:spPr>
        <p:txBody>
          <a:bodyPr/>
          <a:lstStyle/>
          <a:p>
            <a:pPr marL="342900" indent="-342900">
              <a:spcBef>
                <a:spcPct val="20000"/>
              </a:spcBef>
              <a:buClr>
                <a:schemeClr val="tx2"/>
              </a:buClr>
              <a:defRPr/>
            </a:pPr>
            <a:r>
              <a:rPr lang="en-US" altLang="zh-TW" sz="4000" b="1">
                <a:solidFill>
                  <a:srgbClr val="FF0000"/>
                </a:solidFill>
                <a:effectLst>
                  <a:outerShdw blurRad="38100" dist="38100" dir="2700000" algn="tl">
                    <a:srgbClr val="000000"/>
                  </a:outerShdw>
                </a:effectLst>
                <a:latin typeface="Arial" pitchFamily="34" charset="0"/>
                <a:ea typeface="標楷體" pitchFamily="65" charset="-120"/>
              </a:rPr>
              <a:t>921</a:t>
            </a:r>
            <a:r>
              <a:rPr lang="zh-TW" altLang="en-US" sz="4000" b="1">
                <a:solidFill>
                  <a:srgbClr val="FF0000"/>
                </a:solidFill>
                <a:effectLst>
                  <a:outerShdw blurRad="38100" dist="38100" dir="2700000" algn="tl">
                    <a:srgbClr val="000000"/>
                  </a:outerShdw>
                </a:effectLst>
                <a:latin typeface="Arial" pitchFamily="34" charset="0"/>
                <a:ea typeface="標楷體" pitchFamily="65" charset="-120"/>
              </a:rPr>
              <a:t>集集大地震</a:t>
            </a:r>
          </a:p>
        </p:txBody>
      </p:sp>
      <p:sp>
        <p:nvSpPr>
          <p:cNvPr id="5" name="文字方塊 4"/>
          <p:cNvSpPr txBox="1"/>
          <p:nvPr/>
        </p:nvSpPr>
        <p:spPr>
          <a:xfrm>
            <a:off x="1000100" y="6345816"/>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pic>
        <p:nvPicPr>
          <p:cNvPr id="7" name="Picture 15" descr="cc">
            <a:hlinkClick r:id="rId4"/>
          </p:cNvPr>
          <p:cNvPicPr>
            <a:picLocks noChangeAspect="1" noChangeArrowheads="1"/>
          </p:cNvPicPr>
          <p:nvPr/>
        </p:nvPicPr>
        <p:blipFill>
          <a:blip r:embed="rId5" cstate="print"/>
          <a:srcRect/>
          <a:stretch>
            <a:fillRect/>
          </a:stretch>
        </p:blipFill>
        <p:spPr bwMode="auto">
          <a:xfrm>
            <a:off x="338900" y="6381328"/>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285750" y="333375"/>
            <a:ext cx="8351838" cy="584200"/>
          </a:xfrm>
          <a:prstGeom prst="rect">
            <a:avLst/>
          </a:prstGeom>
          <a:noFill/>
          <a:ln w="9525">
            <a:noFill/>
            <a:miter lim="800000"/>
            <a:headEnd/>
            <a:tailEnd/>
          </a:ln>
          <a:effectLst/>
        </p:spPr>
        <p:txBody>
          <a:bodyPr anchor="b">
            <a:spAutoFit/>
          </a:bodyPr>
          <a:lstStyle/>
          <a:p>
            <a:pPr algn="ctr">
              <a:defRPr/>
            </a:pPr>
            <a:r>
              <a:rPr lang="en-US" altLang="zh-TW"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2004</a:t>
            </a:r>
            <a:r>
              <a:rPr lang="zh-TW" altLang="en-US"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年</a:t>
            </a:r>
            <a:r>
              <a:rPr lang="en-US" altLang="zh-TW"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12</a:t>
            </a:r>
            <a:r>
              <a:rPr lang="zh-TW" altLang="en-US"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月</a:t>
            </a:r>
            <a:r>
              <a:rPr lang="en-US" altLang="zh-TW"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26</a:t>
            </a:r>
            <a:r>
              <a:rPr lang="zh-TW" altLang="en-US" sz="3200" dirty="0">
                <a:solidFill>
                  <a:srgbClr val="FFC000"/>
                </a:solidFill>
                <a:effectLst>
                  <a:outerShdw blurRad="38100" dist="38100" dir="2700000" algn="tl">
                    <a:srgbClr val="000000"/>
                  </a:outerShdw>
                </a:effectLst>
                <a:latin typeface="Times New Roman" pitchFamily="18" charset="0"/>
                <a:ea typeface="標楷體" pitchFamily="65" charset="-120"/>
                <a:cs typeface="Times New Roman" pitchFamily="18" charset="0"/>
              </a:rPr>
              <a:t>日蘇門答臘地震與海嘯傷亡統計</a:t>
            </a:r>
          </a:p>
        </p:txBody>
      </p:sp>
      <p:pic>
        <p:nvPicPr>
          <p:cNvPr id="78850" name="Picture 2" descr="File:2004 Indian Ocean earthquake - affected countries.png">
            <a:hlinkClick r:id="rId3"/>
          </p:cNvPr>
          <p:cNvPicPr>
            <a:picLocks noChangeAspect="1" noChangeArrowheads="1"/>
          </p:cNvPicPr>
          <p:nvPr/>
        </p:nvPicPr>
        <p:blipFill>
          <a:blip r:embed="rId4" cstate="print"/>
          <a:srcRect/>
          <a:stretch>
            <a:fillRect/>
          </a:stretch>
        </p:blipFill>
        <p:spPr bwMode="auto">
          <a:xfrm>
            <a:off x="714348" y="1000108"/>
            <a:ext cx="7358114" cy="4857784"/>
          </a:xfrm>
          <a:prstGeom prst="rect">
            <a:avLst/>
          </a:prstGeom>
          <a:noFill/>
        </p:spPr>
      </p:pic>
      <p:pic>
        <p:nvPicPr>
          <p:cNvPr id="5" name="Picture 7" descr="D:\清水地熱(燒過)\課程\地球的奧秘課程進度\創用CC\FGH.png">
            <a:hlinkClick r:id="rId5"/>
          </p:cNvPr>
          <p:cNvPicPr>
            <a:picLocks noChangeAspect="1" noChangeArrowheads="1"/>
          </p:cNvPicPr>
          <p:nvPr/>
        </p:nvPicPr>
        <p:blipFill>
          <a:blip r:embed="rId6" cstate="print"/>
          <a:srcRect/>
          <a:stretch>
            <a:fillRect/>
          </a:stretch>
        </p:blipFill>
        <p:spPr bwMode="auto">
          <a:xfrm>
            <a:off x="755576" y="5589240"/>
            <a:ext cx="720725" cy="254000"/>
          </a:xfrm>
          <a:prstGeom prst="rect">
            <a:avLst/>
          </a:prstGeom>
          <a:noFill/>
          <a:ln w="9525">
            <a:noFill/>
            <a:miter lim="800000"/>
            <a:headEnd/>
            <a:tailEnd/>
          </a:ln>
        </p:spPr>
      </p:pic>
      <p:sp>
        <p:nvSpPr>
          <p:cNvPr id="6" name="矩形 5"/>
          <p:cNvSpPr/>
          <p:nvPr/>
        </p:nvSpPr>
        <p:spPr>
          <a:xfrm>
            <a:off x="5786446" y="3786190"/>
            <a:ext cx="2424062" cy="461665"/>
          </a:xfrm>
          <a:prstGeom prst="rect">
            <a:avLst/>
          </a:prstGeom>
        </p:spPr>
        <p:txBody>
          <a:bodyPr wrap="none">
            <a:spAutoFit/>
          </a:bodyPr>
          <a:lstStyle/>
          <a:p>
            <a:r>
              <a:rPr lang="zh-TW" altLang="en-US" dirty="0" smtClean="0">
                <a:solidFill>
                  <a:srgbClr val="FF0000"/>
                </a:solidFill>
              </a:rPr>
              <a:t>印尼死亡</a:t>
            </a:r>
            <a:r>
              <a:rPr lang="en-US" altLang="zh-TW" dirty="0" smtClean="0">
                <a:solidFill>
                  <a:srgbClr val="FF0000"/>
                </a:solidFill>
              </a:rPr>
              <a:t>:</a:t>
            </a:r>
            <a:r>
              <a:rPr lang="zh-TW" altLang="zh-TW" dirty="0" smtClean="0">
                <a:solidFill>
                  <a:srgbClr val="FF0000"/>
                </a:solidFill>
              </a:rPr>
              <a:t>234271</a:t>
            </a:r>
            <a:endParaRPr lang="zh-TW" altLang="en-US" dirty="0">
              <a:solidFill>
                <a:srgbClr val="FF0000"/>
              </a:solidFill>
            </a:endParaRPr>
          </a:p>
        </p:txBody>
      </p:sp>
      <p:sp>
        <p:nvSpPr>
          <p:cNvPr id="7" name="矩形 6"/>
          <p:cNvSpPr/>
          <p:nvPr/>
        </p:nvSpPr>
        <p:spPr>
          <a:xfrm>
            <a:off x="3071802" y="2428868"/>
            <a:ext cx="2885726" cy="461665"/>
          </a:xfrm>
          <a:prstGeom prst="rect">
            <a:avLst/>
          </a:prstGeom>
        </p:spPr>
        <p:txBody>
          <a:bodyPr wrap="none">
            <a:spAutoFit/>
          </a:bodyPr>
          <a:lstStyle/>
          <a:p>
            <a:r>
              <a:rPr lang="zh-TW" altLang="en-US" dirty="0" smtClean="0">
                <a:solidFill>
                  <a:srgbClr val="FF0000"/>
                </a:solidFill>
              </a:rPr>
              <a:t>斯里蘭卡死亡</a:t>
            </a:r>
            <a:r>
              <a:rPr lang="en-US" altLang="zh-TW" dirty="0" smtClean="0">
                <a:solidFill>
                  <a:srgbClr val="FF0000"/>
                </a:solidFill>
              </a:rPr>
              <a:t>:</a:t>
            </a:r>
            <a:r>
              <a:rPr lang="zh-TW" altLang="zh-TW" dirty="0" smtClean="0">
                <a:solidFill>
                  <a:srgbClr val="FF0000"/>
                </a:solidFill>
              </a:rPr>
              <a:t>41008</a:t>
            </a:r>
            <a:endParaRPr lang="zh-TW" altLang="en-US" dirty="0">
              <a:solidFill>
                <a:srgbClr val="FF0000"/>
              </a:solidFill>
            </a:endParaRPr>
          </a:p>
        </p:txBody>
      </p:sp>
      <p:sp>
        <p:nvSpPr>
          <p:cNvPr id="8" name="矩形 7"/>
          <p:cNvSpPr/>
          <p:nvPr/>
        </p:nvSpPr>
        <p:spPr>
          <a:xfrm>
            <a:off x="2857488" y="1357298"/>
            <a:ext cx="2270173" cy="461665"/>
          </a:xfrm>
          <a:prstGeom prst="rect">
            <a:avLst/>
          </a:prstGeom>
        </p:spPr>
        <p:txBody>
          <a:bodyPr wrap="none">
            <a:spAutoFit/>
          </a:bodyPr>
          <a:lstStyle/>
          <a:p>
            <a:r>
              <a:rPr lang="zh-TW" altLang="en-US" dirty="0" smtClean="0">
                <a:solidFill>
                  <a:srgbClr val="FF0000"/>
                </a:solidFill>
              </a:rPr>
              <a:t>印度死亡</a:t>
            </a:r>
            <a:r>
              <a:rPr lang="en-US" altLang="zh-TW" dirty="0" smtClean="0">
                <a:solidFill>
                  <a:srgbClr val="FF0000"/>
                </a:solidFill>
              </a:rPr>
              <a:t>:</a:t>
            </a:r>
            <a:r>
              <a:rPr lang="zh-TW" altLang="zh-TW" dirty="0" smtClean="0">
                <a:solidFill>
                  <a:srgbClr val="FF0000"/>
                </a:solidFill>
              </a:rPr>
              <a:t>10749</a:t>
            </a:r>
            <a:endParaRPr lang="zh-TW" altLang="en-US" dirty="0">
              <a:solidFill>
                <a:srgbClr val="FF0000"/>
              </a:solidFill>
            </a:endParaRPr>
          </a:p>
        </p:txBody>
      </p:sp>
      <p:sp>
        <p:nvSpPr>
          <p:cNvPr id="9" name="矩形 8"/>
          <p:cNvSpPr/>
          <p:nvPr/>
        </p:nvSpPr>
        <p:spPr>
          <a:xfrm>
            <a:off x="6357950" y="2143116"/>
            <a:ext cx="2116285" cy="461665"/>
          </a:xfrm>
          <a:prstGeom prst="rect">
            <a:avLst/>
          </a:prstGeom>
        </p:spPr>
        <p:txBody>
          <a:bodyPr wrap="none">
            <a:spAutoFit/>
          </a:bodyPr>
          <a:lstStyle/>
          <a:p>
            <a:r>
              <a:rPr lang="zh-TW" altLang="en-US" dirty="0" smtClean="0">
                <a:solidFill>
                  <a:srgbClr val="FF0000"/>
                </a:solidFill>
              </a:rPr>
              <a:t>泰國死亡</a:t>
            </a:r>
            <a:r>
              <a:rPr lang="en-US" altLang="zh-TW" dirty="0" smtClean="0">
                <a:solidFill>
                  <a:srgbClr val="FF0000"/>
                </a:solidFill>
              </a:rPr>
              <a:t>:</a:t>
            </a:r>
            <a:r>
              <a:rPr lang="zh-TW" altLang="zh-TW" dirty="0" smtClean="0">
                <a:solidFill>
                  <a:srgbClr val="FF0000"/>
                </a:solidFill>
              </a:rPr>
              <a:t>5395</a:t>
            </a:r>
            <a:endParaRPr lang="zh-TW" altLang="en-US" dirty="0">
              <a:solidFill>
                <a:srgbClr val="FF0000"/>
              </a:solidFill>
            </a:endParaRPr>
          </a:p>
        </p:txBody>
      </p:sp>
      <p:sp>
        <p:nvSpPr>
          <p:cNvPr id="10" name="矩形 9"/>
          <p:cNvSpPr/>
          <p:nvPr/>
        </p:nvSpPr>
        <p:spPr>
          <a:xfrm>
            <a:off x="0" y="2428868"/>
            <a:ext cx="2654894" cy="461665"/>
          </a:xfrm>
          <a:prstGeom prst="rect">
            <a:avLst/>
          </a:prstGeom>
        </p:spPr>
        <p:txBody>
          <a:bodyPr wrap="none">
            <a:spAutoFit/>
          </a:bodyPr>
          <a:lstStyle/>
          <a:p>
            <a:r>
              <a:rPr lang="zh-TW" altLang="en-US" dirty="0" smtClean="0">
                <a:solidFill>
                  <a:srgbClr val="FF0000"/>
                </a:solidFill>
              </a:rPr>
              <a:t>索馬利亞死亡</a:t>
            </a:r>
            <a:r>
              <a:rPr lang="en-US" altLang="zh-TW" dirty="0" smtClean="0">
                <a:solidFill>
                  <a:srgbClr val="FF0000"/>
                </a:solidFill>
              </a:rPr>
              <a:t>:</a:t>
            </a:r>
            <a:r>
              <a:rPr lang="zh-TW" altLang="en-US" dirty="0" smtClean="0">
                <a:solidFill>
                  <a:srgbClr val="FF0000"/>
                </a:solidFill>
              </a:rPr>
              <a:t> </a:t>
            </a:r>
            <a:r>
              <a:rPr lang="zh-TW" altLang="zh-TW" dirty="0" smtClean="0">
                <a:solidFill>
                  <a:srgbClr val="FF0000"/>
                </a:solidFill>
              </a:rPr>
              <a:t>132</a:t>
            </a:r>
            <a:endParaRPr lang="zh-TW" altLang="en-US" dirty="0">
              <a:solidFill>
                <a:srgbClr val="FF0000"/>
              </a:solidFill>
            </a:endParaRPr>
          </a:p>
        </p:txBody>
      </p:sp>
      <p:sp>
        <p:nvSpPr>
          <p:cNvPr id="11" name="矩形 10"/>
          <p:cNvSpPr/>
          <p:nvPr/>
        </p:nvSpPr>
        <p:spPr>
          <a:xfrm>
            <a:off x="611560" y="5949280"/>
            <a:ext cx="5976664" cy="707886"/>
          </a:xfrm>
          <a:prstGeom prst="rect">
            <a:avLst/>
          </a:prstGeom>
        </p:spPr>
        <p:txBody>
          <a:bodyPr wrap="square">
            <a:spAutoFit/>
          </a:bodyPr>
          <a:lstStyle/>
          <a:p>
            <a:r>
              <a:rPr lang="zh-TW" altLang="zh-TW" sz="2000" b="1" u="sng" dirty="0" smtClean="0"/>
              <a:t>總 計</a:t>
            </a:r>
            <a:r>
              <a:rPr lang="zh-TW" altLang="zh-TW" sz="2000" dirty="0" smtClean="0"/>
              <a:t> </a:t>
            </a:r>
            <a:endParaRPr lang="en-US" altLang="zh-TW" sz="2000" dirty="0" smtClean="0"/>
          </a:p>
          <a:p>
            <a:r>
              <a:rPr lang="zh-TW" altLang="en-US" sz="2000" b="1" dirty="0" smtClean="0"/>
              <a:t>死亡</a:t>
            </a:r>
            <a:r>
              <a:rPr lang="zh-TW" altLang="zh-TW" sz="2000" b="1" dirty="0" smtClean="0"/>
              <a:t>≈192000</a:t>
            </a:r>
            <a:r>
              <a:rPr lang="zh-TW" altLang="zh-TW" sz="2000" dirty="0" smtClean="0"/>
              <a:t> </a:t>
            </a:r>
            <a:r>
              <a:rPr lang="zh-TW" altLang="zh-TW" sz="2000" b="1" dirty="0" smtClean="0"/>
              <a:t>~230210</a:t>
            </a:r>
            <a:r>
              <a:rPr lang="zh-TW" altLang="en-US" sz="2000" b="1" dirty="0" smtClean="0"/>
              <a:t> 失蹤</a:t>
            </a:r>
            <a:r>
              <a:rPr lang="zh-TW" altLang="zh-TW" sz="2000" b="1" dirty="0" smtClean="0"/>
              <a:t>&gt;22000</a:t>
            </a:r>
            <a:r>
              <a:rPr lang="zh-TW" altLang="zh-TW" sz="2000" dirty="0" smtClean="0"/>
              <a:t> </a:t>
            </a:r>
            <a:r>
              <a:rPr lang="zh-TW" altLang="en-US" sz="2000" dirty="0" smtClean="0"/>
              <a:t> 難民</a:t>
            </a:r>
            <a:r>
              <a:rPr lang="zh-TW" altLang="zh-TW" sz="2000" b="1" dirty="0" smtClean="0"/>
              <a:t>300萬-500萬</a:t>
            </a:r>
            <a:endParaRPr lang="zh-TW" altLang="en-US" sz="2000" dirty="0"/>
          </a:p>
        </p:txBody>
      </p:sp>
      <p:sp>
        <p:nvSpPr>
          <p:cNvPr id="12" name="矩形 11"/>
          <p:cNvSpPr/>
          <p:nvPr/>
        </p:nvSpPr>
        <p:spPr>
          <a:xfrm>
            <a:off x="1439899" y="5569495"/>
            <a:ext cx="1475917" cy="307777"/>
          </a:xfrm>
          <a:prstGeom prst="rect">
            <a:avLst/>
          </a:prstGeom>
        </p:spPr>
        <p:txBody>
          <a:bodyPr wrap="none">
            <a:spAutoFit/>
          </a:bodyPr>
          <a:lstStyle/>
          <a:p>
            <a:r>
              <a:rPr lang="en-US" altLang="zh-TW" sz="1400" dirty="0" smtClean="0">
                <a:solidFill>
                  <a:schemeClr val="bg1"/>
                </a:solidFill>
              </a:rPr>
              <a:t>Wiki user: Cantus</a:t>
            </a:r>
            <a:endParaRPr lang="zh-TW" altLang="en-US" sz="1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ides"/>
          <p:cNvPicPr>
            <a:picLocks noChangeAspect="1" noChangeArrowheads="1"/>
          </p:cNvPicPr>
          <p:nvPr/>
        </p:nvPicPr>
        <p:blipFill>
          <a:blip r:embed="rId3" cstate="print"/>
          <a:srcRect/>
          <a:stretch>
            <a:fillRect/>
          </a:stretch>
        </p:blipFill>
        <p:spPr bwMode="auto">
          <a:xfrm>
            <a:off x="-19050" y="-14288"/>
            <a:ext cx="9182100" cy="6886576"/>
          </a:xfrm>
          <a:prstGeom prst="rect">
            <a:avLst/>
          </a:prstGeom>
          <a:noFill/>
          <a:ln w="9525">
            <a:noFill/>
            <a:miter lim="800000"/>
            <a:headEnd/>
            <a:tailEnd/>
          </a:ln>
        </p:spPr>
      </p:pic>
      <p:sp>
        <p:nvSpPr>
          <p:cNvPr id="3" name="AutoShape 4"/>
          <p:cNvSpPr>
            <a:spLocks noChangeArrowheads="1"/>
          </p:cNvSpPr>
          <p:nvPr/>
        </p:nvSpPr>
        <p:spPr bwMode="auto">
          <a:xfrm>
            <a:off x="4643438" y="2947988"/>
            <a:ext cx="504825" cy="481012"/>
          </a:xfrm>
          <a:prstGeom prst="star5">
            <a:avLst/>
          </a:prstGeom>
          <a:solidFill>
            <a:srgbClr val="FF0000"/>
          </a:solidFill>
          <a:ln w="9525">
            <a:solidFill>
              <a:schemeClr val="tx1"/>
            </a:solidFill>
            <a:miter lim="800000"/>
            <a:headEnd/>
            <a:tailEnd/>
          </a:ln>
          <a:effectLst/>
        </p:spPr>
        <p:txBody>
          <a:bodyPr wrap="none" anchor="ctr"/>
          <a:lstStyle/>
          <a:p>
            <a:pPr>
              <a:defRPr/>
            </a:pPr>
            <a:endParaRPr lang="zh-TW" altLang="en-US"/>
          </a:p>
        </p:txBody>
      </p:sp>
      <p:sp>
        <p:nvSpPr>
          <p:cNvPr id="14340" name="Rectangle 5"/>
          <p:cNvSpPr>
            <a:spLocks noChangeArrowheads="1"/>
          </p:cNvSpPr>
          <p:nvPr/>
        </p:nvSpPr>
        <p:spPr bwMode="auto">
          <a:xfrm>
            <a:off x="4140200" y="3979863"/>
            <a:ext cx="5019675" cy="396875"/>
          </a:xfrm>
          <a:prstGeom prst="rect">
            <a:avLst/>
          </a:prstGeom>
          <a:noFill/>
          <a:ln w="9525">
            <a:noFill/>
            <a:miter lim="800000"/>
            <a:headEnd/>
            <a:tailEnd/>
          </a:ln>
        </p:spPr>
        <p:txBody>
          <a:bodyPr wrap="none">
            <a:spAutoFit/>
          </a:bodyPr>
          <a:lstStyle/>
          <a:p>
            <a:r>
              <a:rPr lang="en-US" altLang="zh-CN" sz="2000">
                <a:solidFill>
                  <a:srgbClr val="FFFF00"/>
                </a:solidFill>
              </a:rPr>
              <a:t>March 11, 2011 14:46:18.1 JST (05:46 UT)</a:t>
            </a:r>
          </a:p>
        </p:txBody>
      </p:sp>
      <p:sp>
        <p:nvSpPr>
          <p:cNvPr id="14341" name="Text Box 6"/>
          <p:cNvSpPr txBox="1">
            <a:spLocks noChangeArrowheads="1"/>
          </p:cNvSpPr>
          <p:nvPr/>
        </p:nvSpPr>
        <p:spPr bwMode="auto">
          <a:xfrm>
            <a:off x="5364163" y="3114675"/>
            <a:ext cx="1555750" cy="641350"/>
          </a:xfrm>
          <a:prstGeom prst="rect">
            <a:avLst/>
          </a:prstGeom>
          <a:noFill/>
          <a:ln w="9525">
            <a:noFill/>
            <a:miter lim="800000"/>
            <a:headEnd/>
            <a:tailEnd/>
          </a:ln>
        </p:spPr>
        <p:txBody>
          <a:bodyPr wrap="none">
            <a:spAutoFit/>
          </a:bodyPr>
          <a:lstStyle/>
          <a:p>
            <a:r>
              <a:rPr lang="en-US" altLang="zh-CN" sz="3600" b="1" i="1">
                <a:solidFill>
                  <a:srgbClr val="FFFF00"/>
                </a:solidFill>
              </a:rPr>
              <a:t>M</a:t>
            </a:r>
            <a:r>
              <a:rPr lang="en-US" altLang="zh-CN" sz="3600" b="1">
                <a:solidFill>
                  <a:srgbClr val="FFFF00"/>
                </a:solidFill>
              </a:rPr>
              <a:t>w9.0</a:t>
            </a:r>
          </a:p>
        </p:txBody>
      </p:sp>
      <p:sp>
        <p:nvSpPr>
          <p:cNvPr id="6" name="Rectangle 7"/>
          <p:cNvSpPr>
            <a:spLocks noChangeArrowheads="1"/>
          </p:cNvSpPr>
          <p:nvPr/>
        </p:nvSpPr>
        <p:spPr bwMode="auto">
          <a:xfrm>
            <a:off x="5795963" y="1125538"/>
            <a:ext cx="3089275" cy="1127125"/>
          </a:xfrm>
          <a:prstGeom prst="rect">
            <a:avLst/>
          </a:prstGeom>
          <a:noFill/>
          <a:ln w="9525">
            <a:noFill/>
            <a:miter lim="800000"/>
            <a:headEnd/>
            <a:tailEnd/>
          </a:ln>
          <a:effectLst>
            <a:outerShdw dist="35921" dir="2700000" algn="ctr" rotWithShape="0">
              <a:schemeClr val="tx2"/>
            </a:outerShdw>
          </a:effectLst>
        </p:spPr>
        <p:txBody>
          <a:bodyPr wrap="none" anchor="ctr">
            <a:spAutoFit/>
          </a:bodyPr>
          <a:lstStyle/>
          <a:p>
            <a:pPr>
              <a:lnSpc>
                <a:spcPct val="120000"/>
              </a:lnSpc>
              <a:defRPr/>
            </a:pPr>
            <a:r>
              <a:rPr lang="zh-CN" altLang="en-US" sz="2800" b="1" dirty="0">
                <a:solidFill>
                  <a:srgbClr val="FF99FF"/>
                </a:solidFill>
                <a:latin typeface="標楷體" pitchFamily="65" charset="-120"/>
                <a:ea typeface="標楷體" pitchFamily="65" charset="-120"/>
              </a:rPr>
              <a:t>遇</a:t>
            </a:r>
            <a:r>
              <a:rPr lang="zh-TW" altLang="en-US" sz="2800" b="1" dirty="0">
                <a:solidFill>
                  <a:srgbClr val="FF99FF"/>
                </a:solidFill>
                <a:latin typeface="標楷體" pitchFamily="65" charset="-120"/>
                <a:ea typeface="標楷體" pitchFamily="65" charset="-120"/>
              </a:rPr>
              <a:t>難</a:t>
            </a:r>
            <a:r>
              <a:rPr lang="zh-CN" altLang="en-US" sz="2800" b="1" dirty="0">
                <a:solidFill>
                  <a:srgbClr val="FF99FF"/>
                </a:solidFill>
                <a:latin typeface="標楷體" pitchFamily="65" charset="-120"/>
                <a:ea typeface="標楷體" pitchFamily="65" charset="-120"/>
              </a:rPr>
              <a:t>者</a:t>
            </a:r>
            <a:r>
              <a:rPr lang="zh-TW" altLang="en-US" sz="2800" b="1" dirty="0">
                <a:solidFill>
                  <a:srgbClr val="FF99FF"/>
                </a:solidFill>
                <a:latin typeface="標楷體" pitchFamily="65" charset="-120"/>
                <a:ea typeface="標楷體" pitchFamily="65" charset="-120"/>
              </a:rPr>
              <a:t>達</a:t>
            </a:r>
            <a:r>
              <a:rPr lang="en-US" altLang="zh-CN" sz="2800" b="1" dirty="0">
                <a:solidFill>
                  <a:srgbClr val="FF99FF"/>
                </a:solidFill>
                <a:latin typeface="標楷體" pitchFamily="65" charset="-120"/>
                <a:ea typeface="標楷體" pitchFamily="65" charset="-120"/>
              </a:rPr>
              <a:t>13127</a:t>
            </a:r>
            <a:r>
              <a:rPr lang="zh-CN" altLang="en-US" sz="2800" b="1" dirty="0">
                <a:solidFill>
                  <a:srgbClr val="FF99FF"/>
                </a:solidFill>
                <a:latin typeface="標楷體" pitchFamily="65" charset="-120"/>
                <a:ea typeface="標楷體" pitchFamily="65" charset="-120"/>
              </a:rPr>
              <a:t>人</a:t>
            </a:r>
            <a:endParaRPr lang="zh-CN" altLang="en-US" sz="2800" dirty="0">
              <a:solidFill>
                <a:srgbClr val="FF99FF"/>
              </a:solidFill>
              <a:latin typeface="標楷體" pitchFamily="65" charset="-120"/>
              <a:ea typeface="標楷體" pitchFamily="65" charset="-120"/>
            </a:endParaRPr>
          </a:p>
          <a:p>
            <a:pPr>
              <a:lnSpc>
                <a:spcPct val="120000"/>
              </a:lnSpc>
              <a:defRPr/>
            </a:pPr>
            <a:r>
              <a:rPr lang="zh-CN" altLang="en-US" sz="2800" b="1" dirty="0">
                <a:solidFill>
                  <a:srgbClr val="FF99FF"/>
                </a:solidFill>
                <a:latin typeface="標楷體" pitchFamily="65" charset="-120"/>
                <a:ea typeface="標楷體" pitchFamily="65" charset="-120"/>
              </a:rPr>
              <a:t>失踪者</a:t>
            </a:r>
            <a:r>
              <a:rPr lang="zh-TW" altLang="en-US" sz="2800" b="1" dirty="0">
                <a:solidFill>
                  <a:srgbClr val="FF99FF"/>
                </a:solidFill>
                <a:latin typeface="標楷體" pitchFamily="65" charset="-120"/>
                <a:ea typeface="標楷體" pitchFamily="65" charset="-120"/>
              </a:rPr>
              <a:t>為</a:t>
            </a:r>
            <a:r>
              <a:rPr lang="en-US" altLang="zh-CN" sz="2800" b="1" dirty="0">
                <a:solidFill>
                  <a:srgbClr val="FF99FF"/>
                </a:solidFill>
                <a:latin typeface="標楷體" pitchFamily="65" charset="-120"/>
                <a:ea typeface="標楷體" pitchFamily="65" charset="-120"/>
              </a:rPr>
              <a:t>14348</a:t>
            </a:r>
            <a:r>
              <a:rPr lang="zh-CN" altLang="en-US" sz="2800" b="1" dirty="0">
                <a:solidFill>
                  <a:srgbClr val="FF99FF"/>
                </a:solidFill>
                <a:latin typeface="標楷體" pitchFamily="65" charset="-120"/>
                <a:ea typeface="標楷體" pitchFamily="65" charset="-120"/>
              </a:rPr>
              <a:t>人</a:t>
            </a:r>
            <a:r>
              <a:rPr lang="zh-CN" altLang="en-US" sz="2800" dirty="0">
                <a:solidFill>
                  <a:srgbClr val="FF99FF"/>
                </a:solidFill>
                <a:latin typeface="標楷體" pitchFamily="65" charset="-120"/>
                <a:ea typeface="標楷體" pitchFamily="65" charset="-120"/>
              </a:rPr>
              <a:t> </a:t>
            </a:r>
          </a:p>
        </p:txBody>
      </p:sp>
      <p:sp>
        <p:nvSpPr>
          <p:cNvPr id="14343" name="Rectangle 8"/>
          <p:cNvSpPr>
            <a:spLocks noChangeArrowheads="1"/>
          </p:cNvSpPr>
          <p:nvPr/>
        </p:nvSpPr>
        <p:spPr bwMode="auto">
          <a:xfrm>
            <a:off x="4500563" y="4459288"/>
            <a:ext cx="4087812" cy="396875"/>
          </a:xfrm>
          <a:prstGeom prst="rect">
            <a:avLst/>
          </a:prstGeom>
          <a:noFill/>
          <a:ln w="9525">
            <a:noFill/>
            <a:miter lim="800000"/>
            <a:headEnd/>
            <a:tailEnd/>
          </a:ln>
        </p:spPr>
        <p:txBody>
          <a:bodyPr wrap="none">
            <a:spAutoFit/>
          </a:bodyPr>
          <a:lstStyle/>
          <a:p>
            <a:r>
              <a:rPr lang="en-US" altLang="zh-CN" sz="2000">
                <a:solidFill>
                  <a:srgbClr val="FFFF00"/>
                </a:solidFill>
              </a:rPr>
              <a:t>38.103 N 142.86 E    Depth: 24 km</a:t>
            </a:r>
          </a:p>
        </p:txBody>
      </p:sp>
      <p:sp>
        <p:nvSpPr>
          <p:cNvPr id="8" name="Rectangle 9"/>
          <p:cNvSpPr>
            <a:spLocks noChangeArrowheads="1"/>
          </p:cNvSpPr>
          <p:nvPr/>
        </p:nvSpPr>
        <p:spPr bwMode="auto">
          <a:xfrm>
            <a:off x="179388" y="2455863"/>
            <a:ext cx="2684462" cy="11176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20000"/>
              </a:lnSpc>
              <a:defRPr/>
            </a:pPr>
            <a:r>
              <a:rPr lang="zh-CN" altLang="en-US" sz="2800" b="1" dirty="0">
                <a:solidFill>
                  <a:schemeClr val="bg1"/>
                </a:solidFill>
                <a:ea typeface="SimHei" pitchFamily="2" charset="-122"/>
              </a:rPr>
              <a:t>日本宫城大地震</a:t>
            </a:r>
          </a:p>
          <a:p>
            <a:pPr>
              <a:lnSpc>
                <a:spcPct val="120000"/>
              </a:lnSpc>
              <a:defRPr/>
            </a:pPr>
            <a:r>
              <a:rPr lang="zh-TW" altLang="en-US" sz="2800" b="1" dirty="0">
                <a:solidFill>
                  <a:schemeClr val="bg1"/>
                </a:solidFill>
                <a:ea typeface="SimHei" pitchFamily="2" charset="-122"/>
              </a:rPr>
              <a:t>東</a:t>
            </a:r>
            <a:r>
              <a:rPr lang="zh-CN" altLang="en-US" sz="2800" b="1" dirty="0">
                <a:solidFill>
                  <a:schemeClr val="bg1"/>
                </a:solidFill>
                <a:ea typeface="SimHei" pitchFamily="2" charset="-122"/>
              </a:rPr>
              <a:t>日本大地震</a:t>
            </a:r>
          </a:p>
        </p:txBody>
      </p:sp>
      <p:sp>
        <p:nvSpPr>
          <p:cNvPr id="14345" name="Text Box 11"/>
          <p:cNvSpPr txBox="1">
            <a:spLocks noChangeArrowheads="1"/>
          </p:cNvSpPr>
          <p:nvPr/>
        </p:nvSpPr>
        <p:spPr bwMode="auto">
          <a:xfrm>
            <a:off x="250825" y="4797425"/>
            <a:ext cx="3762375" cy="1006475"/>
          </a:xfrm>
          <a:prstGeom prst="rect">
            <a:avLst/>
          </a:prstGeom>
          <a:solidFill>
            <a:srgbClr val="333333">
              <a:alpha val="70195"/>
            </a:srgbClr>
          </a:solidFill>
          <a:ln w="9525">
            <a:noFill/>
            <a:miter lim="800000"/>
            <a:headEnd/>
            <a:tailEnd/>
          </a:ln>
        </p:spPr>
        <p:txBody>
          <a:bodyPr wrap="none">
            <a:spAutoFit/>
          </a:bodyPr>
          <a:lstStyle/>
          <a:p>
            <a:r>
              <a:rPr lang="en-US" altLang="zh-CN" sz="2000" b="1" dirty="0">
                <a:solidFill>
                  <a:srgbClr val="FFFF00"/>
                </a:solidFill>
              </a:rPr>
              <a:t>Mw8.9 USGS </a:t>
            </a:r>
            <a:r>
              <a:rPr lang="zh-CN" altLang="en-US" sz="2000" b="1" dirty="0">
                <a:solidFill>
                  <a:srgbClr val="FFFF00"/>
                </a:solidFill>
              </a:rPr>
              <a:t>（</a:t>
            </a:r>
            <a:r>
              <a:rPr lang="en-US" altLang="zh-CN" sz="2000" b="1" dirty="0">
                <a:solidFill>
                  <a:srgbClr val="FFFF00"/>
                </a:solidFill>
              </a:rPr>
              <a:t>March 11</a:t>
            </a:r>
            <a:r>
              <a:rPr lang="zh-CN" altLang="en-US" sz="2000" b="1" dirty="0">
                <a:solidFill>
                  <a:srgbClr val="FFFF00"/>
                </a:solidFill>
              </a:rPr>
              <a:t>）</a:t>
            </a:r>
          </a:p>
          <a:p>
            <a:r>
              <a:rPr lang="en-US" altLang="zh-CN" sz="2000" b="1" dirty="0">
                <a:solidFill>
                  <a:srgbClr val="FFFF00"/>
                </a:solidFill>
              </a:rPr>
              <a:t>Mw9.1 Global CMT (March 11)</a:t>
            </a:r>
          </a:p>
          <a:p>
            <a:r>
              <a:rPr lang="en-US" altLang="zh-CN" sz="2000" b="1" dirty="0">
                <a:solidFill>
                  <a:srgbClr val="FFFF00"/>
                </a:solidFill>
              </a:rPr>
              <a:t>Mw9.0 JMA (March 13)</a:t>
            </a:r>
          </a:p>
        </p:txBody>
      </p:sp>
      <p:sp>
        <p:nvSpPr>
          <p:cNvPr id="10" name="Text Box 12"/>
          <p:cNvSpPr txBox="1">
            <a:spLocks noChangeArrowheads="1"/>
          </p:cNvSpPr>
          <p:nvPr/>
        </p:nvSpPr>
        <p:spPr bwMode="auto">
          <a:xfrm>
            <a:off x="755650" y="44450"/>
            <a:ext cx="4537075" cy="19208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altLang="zh-CN" sz="4000" b="1" dirty="0">
                <a:solidFill>
                  <a:srgbClr val="FFFF00"/>
                </a:solidFill>
                <a:latin typeface="標楷體" pitchFamily="65" charset="-120"/>
                <a:ea typeface="標楷體" pitchFamily="65" charset="-120"/>
              </a:rPr>
              <a:t>2011</a:t>
            </a:r>
            <a:r>
              <a:rPr lang="zh-CN" altLang="en-US" sz="4000" b="1" dirty="0">
                <a:solidFill>
                  <a:srgbClr val="FFFF00"/>
                </a:solidFill>
                <a:latin typeface="標楷體" pitchFamily="65" charset="-120"/>
                <a:ea typeface="標楷體" pitchFamily="65" charset="-120"/>
              </a:rPr>
              <a:t>年</a:t>
            </a:r>
            <a:r>
              <a:rPr lang="en-US" altLang="zh-CN" sz="4000" b="1" dirty="0">
                <a:solidFill>
                  <a:srgbClr val="FFFF00"/>
                </a:solidFill>
                <a:latin typeface="標楷體" pitchFamily="65" charset="-120"/>
                <a:ea typeface="標楷體" pitchFamily="65" charset="-120"/>
              </a:rPr>
              <a:t>3</a:t>
            </a:r>
            <a:r>
              <a:rPr lang="zh-CN" altLang="en-US" sz="4000" b="1" dirty="0">
                <a:solidFill>
                  <a:srgbClr val="FFFF00"/>
                </a:solidFill>
                <a:latin typeface="標楷體" pitchFamily="65" charset="-120"/>
                <a:ea typeface="標楷體" pitchFamily="65" charset="-120"/>
              </a:rPr>
              <a:t>月</a:t>
            </a:r>
            <a:r>
              <a:rPr lang="en-US" altLang="zh-CN" sz="4000" b="1" dirty="0">
                <a:solidFill>
                  <a:srgbClr val="FFFF00"/>
                </a:solidFill>
                <a:latin typeface="標楷體" pitchFamily="65" charset="-120"/>
                <a:ea typeface="標楷體" pitchFamily="65" charset="-120"/>
              </a:rPr>
              <a:t>11</a:t>
            </a:r>
            <a:r>
              <a:rPr lang="zh-CN" altLang="en-US" sz="4000" b="1" dirty="0">
                <a:solidFill>
                  <a:srgbClr val="FFFF00"/>
                </a:solidFill>
                <a:latin typeface="標楷體" pitchFamily="65" charset="-120"/>
                <a:ea typeface="標楷體" pitchFamily="65" charset="-120"/>
              </a:rPr>
              <a:t>日</a:t>
            </a:r>
          </a:p>
          <a:p>
            <a:pPr>
              <a:defRPr/>
            </a:pPr>
            <a:r>
              <a:rPr lang="zh-CN" altLang="en-US" sz="4000" b="1" dirty="0">
                <a:solidFill>
                  <a:srgbClr val="FFFF00"/>
                </a:solidFill>
                <a:latin typeface="標楷體" pitchFamily="65" charset="-120"/>
                <a:ea typeface="標楷體" pitchFamily="65" charset="-120"/>
              </a:rPr>
              <a:t>日本本州</a:t>
            </a:r>
            <a:r>
              <a:rPr lang="zh-TW" altLang="en-US" sz="4000" b="1" dirty="0">
                <a:solidFill>
                  <a:srgbClr val="FFFF00"/>
                </a:solidFill>
                <a:latin typeface="標楷體" pitchFamily="65" charset="-120"/>
                <a:ea typeface="標楷體" pitchFamily="65" charset="-120"/>
              </a:rPr>
              <a:t>東</a:t>
            </a:r>
            <a:r>
              <a:rPr lang="zh-CN" altLang="en-US" sz="4000" b="1" dirty="0">
                <a:solidFill>
                  <a:srgbClr val="FFFF00"/>
                </a:solidFill>
                <a:latin typeface="標楷體" pitchFamily="65" charset="-120"/>
                <a:ea typeface="標楷體" pitchFamily="65" charset="-120"/>
              </a:rPr>
              <a:t>海岸</a:t>
            </a:r>
          </a:p>
          <a:p>
            <a:pPr>
              <a:defRPr/>
            </a:pPr>
            <a:r>
              <a:rPr lang="zh-CN" altLang="en-US" sz="4000" b="1" dirty="0">
                <a:solidFill>
                  <a:srgbClr val="FFFF00"/>
                </a:solidFill>
                <a:latin typeface="標楷體" pitchFamily="65" charset="-120"/>
                <a:ea typeface="標楷體" pitchFamily="65" charset="-120"/>
              </a:rPr>
              <a:t>宫城</a:t>
            </a:r>
            <a:r>
              <a:rPr lang="en-US" altLang="zh-CN" sz="4000" b="1" i="1" dirty="0">
                <a:solidFill>
                  <a:srgbClr val="FFFF00"/>
                </a:solidFill>
                <a:latin typeface="標楷體" pitchFamily="65" charset="-120"/>
                <a:ea typeface="標楷體" pitchFamily="65" charset="-120"/>
              </a:rPr>
              <a:t>M</a:t>
            </a:r>
            <a:r>
              <a:rPr lang="en-US" altLang="zh-CN" sz="4000" b="1" baseline="-25000" dirty="0">
                <a:solidFill>
                  <a:srgbClr val="FFFF00"/>
                </a:solidFill>
                <a:latin typeface="標楷體" pitchFamily="65" charset="-120"/>
                <a:ea typeface="標楷體" pitchFamily="65" charset="-120"/>
              </a:rPr>
              <a:t>W</a:t>
            </a:r>
            <a:r>
              <a:rPr lang="en-US" altLang="zh-CN" sz="4000" b="1" dirty="0">
                <a:solidFill>
                  <a:srgbClr val="FFFF00"/>
                </a:solidFill>
                <a:latin typeface="標楷體" pitchFamily="65" charset="-120"/>
                <a:ea typeface="標楷體" pitchFamily="65" charset="-120"/>
              </a:rPr>
              <a:t>9.0</a:t>
            </a:r>
            <a:r>
              <a:rPr lang="zh-CN" altLang="en-US" sz="4000" b="1" dirty="0">
                <a:solidFill>
                  <a:srgbClr val="FFFF00"/>
                </a:solidFill>
                <a:latin typeface="標楷體" pitchFamily="65" charset="-120"/>
                <a:ea typeface="標楷體" pitchFamily="65" charset="-120"/>
              </a:rPr>
              <a:t>地震</a:t>
            </a:r>
          </a:p>
        </p:txBody>
      </p:sp>
      <p:pic>
        <p:nvPicPr>
          <p:cNvPr id="11" name="Picture 1" descr="圖片1">
            <a:hlinkClick r:id="rId4"/>
          </p:cNvPr>
          <p:cNvPicPr>
            <a:picLocks noChangeAspect="1" noChangeArrowheads="1"/>
          </p:cNvPicPr>
          <p:nvPr/>
        </p:nvPicPr>
        <p:blipFill>
          <a:blip r:embed="rId5" cstate="print"/>
          <a:srcRect/>
          <a:stretch>
            <a:fillRect/>
          </a:stretch>
        </p:blipFill>
        <p:spPr bwMode="auto">
          <a:xfrm>
            <a:off x="971600" y="6093296"/>
            <a:ext cx="294865" cy="252000"/>
          </a:xfrm>
          <a:prstGeom prst="rect">
            <a:avLst/>
          </a:prstGeom>
          <a:noFill/>
          <a:ln w="9525">
            <a:noFill/>
            <a:miter lim="800000"/>
            <a:headEnd/>
            <a:tailEnd/>
          </a:ln>
        </p:spPr>
      </p:pic>
      <p:sp>
        <p:nvSpPr>
          <p:cNvPr id="12" name="矩形 11"/>
          <p:cNvSpPr/>
          <p:nvPr/>
        </p:nvSpPr>
        <p:spPr bwMode="auto">
          <a:xfrm>
            <a:off x="1257350" y="6058931"/>
            <a:ext cx="1146468" cy="307777"/>
          </a:xfrm>
          <a:prstGeom prst="rect">
            <a:avLst/>
          </a:prstGeom>
        </p:spPr>
        <p:txBody>
          <a:bodyPr wrap="none">
            <a:spAutoFit/>
          </a:bodyPr>
          <a:lstStyle/>
          <a:p>
            <a:pPr>
              <a:defRPr/>
            </a:pPr>
            <a:r>
              <a:rPr lang="en-US" altLang="zh-TW" sz="1400" dirty="0">
                <a:ea typeface="ＭＳ Ｐゴシック" charset="-128"/>
                <a:cs typeface="Times New Roman" pitchFamily="18" charset="0"/>
              </a:rPr>
              <a:t>Google Earth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lides"/>
          <p:cNvPicPr>
            <a:picLocks noChangeAspect="1" noChangeArrowheads="1"/>
          </p:cNvPicPr>
          <p:nvPr/>
        </p:nvPicPr>
        <p:blipFill>
          <a:blip r:embed="rId3" cstate="print"/>
          <a:srcRect/>
          <a:stretch>
            <a:fillRect/>
          </a:stretch>
        </p:blipFill>
        <p:spPr bwMode="auto">
          <a:xfrm>
            <a:off x="-19050" y="-14288"/>
            <a:ext cx="9182100" cy="6886576"/>
          </a:xfrm>
          <a:prstGeom prst="rect">
            <a:avLst/>
          </a:prstGeom>
          <a:noFill/>
          <a:ln w="9525">
            <a:noFill/>
            <a:miter lim="800000"/>
            <a:headEnd/>
            <a:tailEnd/>
          </a:ln>
        </p:spPr>
      </p:pic>
      <p:sp>
        <p:nvSpPr>
          <p:cNvPr id="3" name="AutoShape 3"/>
          <p:cNvSpPr>
            <a:spLocks noChangeArrowheads="1"/>
          </p:cNvSpPr>
          <p:nvPr/>
        </p:nvSpPr>
        <p:spPr bwMode="auto">
          <a:xfrm>
            <a:off x="5256213" y="2924175"/>
            <a:ext cx="468312" cy="431800"/>
          </a:xfrm>
          <a:prstGeom prst="star5">
            <a:avLst/>
          </a:prstGeom>
          <a:solidFill>
            <a:srgbClr val="FF0000"/>
          </a:solidFill>
          <a:ln w="9525">
            <a:solidFill>
              <a:schemeClr val="tx1"/>
            </a:solidFill>
            <a:miter lim="800000"/>
            <a:headEnd/>
            <a:tailEnd/>
          </a:ln>
          <a:effectLst/>
        </p:spPr>
        <p:txBody>
          <a:bodyPr wrap="none" anchor="ctr"/>
          <a:lstStyle/>
          <a:p>
            <a:pPr>
              <a:defRPr/>
            </a:pPr>
            <a:endParaRPr lang="zh-TW" altLang="en-US"/>
          </a:p>
        </p:txBody>
      </p:sp>
      <p:pic>
        <p:nvPicPr>
          <p:cNvPr id="4" name="Picture 1" descr="圖片1">
            <a:hlinkClick r:id="rId4"/>
          </p:cNvPr>
          <p:cNvPicPr>
            <a:picLocks noChangeAspect="1" noChangeArrowheads="1"/>
          </p:cNvPicPr>
          <p:nvPr/>
        </p:nvPicPr>
        <p:blipFill>
          <a:blip r:embed="rId5" cstate="print"/>
          <a:srcRect/>
          <a:stretch>
            <a:fillRect/>
          </a:stretch>
        </p:blipFill>
        <p:spPr bwMode="auto">
          <a:xfrm>
            <a:off x="323528" y="6453336"/>
            <a:ext cx="294865" cy="252000"/>
          </a:xfrm>
          <a:prstGeom prst="rect">
            <a:avLst/>
          </a:prstGeom>
          <a:noFill/>
          <a:ln w="9525">
            <a:noFill/>
            <a:miter lim="800000"/>
            <a:headEnd/>
            <a:tailEnd/>
          </a:ln>
        </p:spPr>
      </p:pic>
      <p:sp>
        <p:nvSpPr>
          <p:cNvPr id="5" name="矩形 4"/>
          <p:cNvSpPr/>
          <p:nvPr/>
        </p:nvSpPr>
        <p:spPr bwMode="auto">
          <a:xfrm>
            <a:off x="609278" y="6418971"/>
            <a:ext cx="1146468" cy="307777"/>
          </a:xfrm>
          <a:prstGeom prst="rect">
            <a:avLst/>
          </a:prstGeom>
        </p:spPr>
        <p:txBody>
          <a:bodyPr wrap="none">
            <a:spAutoFit/>
          </a:bodyPr>
          <a:lstStyle/>
          <a:p>
            <a:pPr>
              <a:defRPr/>
            </a:pPr>
            <a:r>
              <a:rPr lang="en-US" altLang="zh-TW" sz="1400" dirty="0">
                <a:ea typeface="ＭＳ Ｐゴシック" charset="-128"/>
                <a:cs typeface="Times New Roman" pitchFamily="18" charset="0"/>
              </a:rPr>
              <a:t>Google Earth</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47664" y="1052736"/>
            <a:ext cx="6264696" cy="504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658" name="Picture 2" descr="http://montessorimuddle.org/wp-content/uploads/2011/03/japan-plates.png"/>
          <p:cNvPicPr>
            <a:picLocks noChangeAspect="1" noChangeArrowheads="1"/>
          </p:cNvPicPr>
          <p:nvPr/>
        </p:nvPicPr>
        <p:blipFill>
          <a:blip r:embed="rId3" cstate="print"/>
          <a:srcRect/>
          <a:stretch>
            <a:fillRect/>
          </a:stretch>
        </p:blipFill>
        <p:spPr bwMode="auto">
          <a:xfrm>
            <a:off x="1835696" y="1196752"/>
            <a:ext cx="5657006" cy="4388903"/>
          </a:xfrm>
          <a:prstGeom prst="rect">
            <a:avLst/>
          </a:prstGeom>
          <a:noFill/>
        </p:spPr>
      </p:pic>
      <p:sp>
        <p:nvSpPr>
          <p:cNvPr id="5" name="矩形 4"/>
          <p:cNvSpPr/>
          <p:nvPr/>
        </p:nvSpPr>
        <p:spPr>
          <a:xfrm>
            <a:off x="2508378" y="5641503"/>
            <a:ext cx="1304396" cy="307777"/>
          </a:xfrm>
          <a:prstGeom prst="rect">
            <a:avLst/>
          </a:prstGeom>
        </p:spPr>
        <p:txBody>
          <a:bodyPr wrap="none">
            <a:spAutoFit/>
          </a:bodyPr>
          <a:lstStyle/>
          <a:p>
            <a:pPr fontAlgn="auto">
              <a:spcBef>
                <a:spcPts val="0"/>
              </a:spcBef>
              <a:spcAft>
                <a:spcPts val="0"/>
              </a:spcAft>
              <a:defRPr/>
            </a:pPr>
            <a:r>
              <a:rPr lang="en-US" altLang="zh-TW" sz="1400" dirty="0" smtClean="0">
                <a:solidFill>
                  <a:schemeClr val="bg1"/>
                </a:solidFill>
                <a:cs typeface="Times New Roman" pitchFamily="18" charset="0"/>
              </a:rPr>
              <a:t>Wiki Eric </a:t>
            </a:r>
            <a:r>
              <a:rPr lang="en-US" altLang="zh-TW" sz="1400" dirty="0" err="1" smtClean="0">
                <a:solidFill>
                  <a:schemeClr val="bg1"/>
                </a:solidFill>
                <a:cs typeface="Times New Roman" pitchFamily="18" charset="0"/>
              </a:rPr>
              <a:t>Gaba</a:t>
            </a:r>
            <a:endParaRPr lang="en-US" altLang="zh-TW" sz="1400" dirty="0" smtClean="0">
              <a:solidFill>
                <a:schemeClr val="bg1"/>
              </a:solidFill>
              <a:cs typeface="Times New Roman" pitchFamily="18" charset="0"/>
            </a:endParaRPr>
          </a:p>
        </p:txBody>
      </p:sp>
      <p:pic>
        <p:nvPicPr>
          <p:cNvPr id="6" name="Picture 7" descr="D:\清水地熱(燒過)\課程\地球的奧秘課程進度\創用CC\FGH.png">
            <a:hlinkClick r:id="rId4"/>
          </p:cNvPr>
          <p:cNvPicPr>
            <a:picLocks noChangeAspect="1" noChangeArrowheads="1"/>
          </p:cNvPicPr>
          <p:nvPr/>
        </p:nvPicPr>
        <p:blipFill>
          <a:blip r:embed="rId5" cstate="print"/>
          <a:srcRect/>
          <a:stretch>
            <a:fillRect/>
          </a:stretch>
        </p:blipFill>
        <p:spPr bwMode="auto">
          <a:xfrm>
            <a:off x="1835696" y="5661248"/>
            <a:ext cx="720725" cy="254000"/>
          </a:xfrm>
          <a:prstGeom prst="rect">
            <a:avLst/>
          </a:prstGeom>
          <a:noFill/>
          <a:ln w="9525">
            <a:noFill/>
            <a:miter lim="800000"/>
            <a:headEnd/>
            <a:tailEnd/>
          </a:ln>
        </p:spPr>
      </p:pic>
      <p:sp>
        <p:nvSpPr>
          <p:cNvPr id="7" name="文字方塊 6"/>
          <p:cNvSpPr txBox="1"/>
          <p:nvPr/>
        </p:nvSpPr>
        <p:spPr>
          <a:xfrm>
            <a:off x="2339752" y="404664"/>
            <a:ext cx="4503156" cy="584775"/>
          </a:xfrm>
          <a:prstGeom prst="rect">
            <a:avLst/>
          </a:prstGeom>
          <a:noFill/>
        </p:spPr>
        <p:txBody>
          <a:bodyPr wrap="none" rtlCol="0">
            <a:spAutoFit/>
          </a:bodyPr>
          <a:lstStyle/>
          <a:p>
            <a:r>
              <a:rPr lang="zh-TW" altLang="en-US" sz="3200" dirty="0" smtClean="0">
                <a:solidFill>
                  <a:srgbClr val="CCFFCC"/>
                </a:solidFill>
                <a:latin typeface="標楷體" pitchFamily="65" charset="-120"/>
                <a:ea typeface="標楷體" pitchFamily="65" charset="-120"/>
              </a:rPr>
              <a:t>日本</a:t>
            </a:r>
            <a:r>
              <a:rPr lang="en-US" altLang="zh-TW" sz="3200" dirty="0" smtClean="0">
                <a:solidFill>
                  <a:srgbClr val="CCFFCC"/>
                </a:solidFill>
                <a:latin typeface="標楷體" pitchFamily="65" charset="-120"/>
                <a:ea typeface="標楷體" pitchFamily="65" charset="-120"/>
              </a:rPr>
              <a:t>311</a:t>
            </a:r>
            <a:r>
              <a:rPr lang="zh-TW" altLang="en-US" sz="3200" dirty="0" smtClean="0">
                <a:solidFill>
                  <a:srgbClr val="CCFFCC"/>
                </a:solidFill>
                <a:latin typeface="標楷體" pitchFamily="65" charset="-120"/>
                <a:ea typeface="標楷體" pitchFamily="65" charset="-120"/>
              </a:rPr>
              <a:t>海嘯構造示意圖</a:t>
            </a:r>
            <a:endParaRPr lang="zh-TW" altLang="en-US" sz="3200" dirty="0">
              <a:solidFill>
                <a:srgbClr val="CCFFCC"/>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85800" y="381000"/>
            <a:ext cx="7772400" cy="1143000"/>
          </a:xfrm>
          <a:prstGeom prst="rect">
            <a:avLst/>
          </a:prstGeom>
          <a:noFill/>
          <a:ln w="9525">
            <a:noFill/>
            <a:miter lim="800000"/>
            <a:headEnd/>
            <a:tailEnd/>
          </a:ln>
        </p:spPr>
        <p:txBody>
          <a:bodyPr lIns="92075" tIns="46038" rIns="92075" bIns="46038" anchor="b"/>
          <a:lstStyle/>
          <a:p>
            <a:pPr algn="ctr"/>
            <a:r>
              <a:rPr lang="zh-TW" altLang="en-US" sz="5400" b="1">
                <a:solidFill>
                  <a:srgbClr val="FF0000"/>
                </a:solidFill>
                <a:latin typeface="Times New Roman" pitchFamily="18" charset="0"/>
                <a:ea typeface="標楷體" pitchFamily="65" charset="-120"/>
              </a:rPr>
              <a:t>形成地震的機制</a:t>
            </a:r>
            <a:endParaRPr lang="zh-TW" altLang="en-US" sz="4400">
              <a:solidFill>
                <a:schemeClr val="tx2"/>
              </a:solidFill>
              <a:latin typeface="Times New Roman" pitchFamily="18" charset="0"/>
            </a:endParaRPr>
          </a:p>
        </p:txBody>
      </p:sp>
      <p:sp>
        <p:nvSpPr>
          <p:cNvPr id="17411" name="Rectangle 5"/>
          <p:cNvSpPr>
            <a:spLocks noChangeArrowheads="1"/>
          </p:cNvSpPr>
          <p:nvPr/>
        </p:nvSpPr>
        <p:spPr bwMode="auto">
          <a:xfrm>
            <a:off x="2133600" y="2057400"/>
            <a:ext cx="6324600" cy="4114800"/>
          </a:xfrm>
          <a:prstGeom prst="rect">
            <a:avLst/>
          </a:prstGeom>
          <a:noFill/>
          <a:ln w="9525">
            <a:noFill/>
            <a:miter lim="800000"/>
            <a:headEnd/>
            <a:tailEnd/>
          </a:ln>
        </p:spPr>
        <p:txBody>
          <a:bodyPr lIns="92075" tIns="46038" rIns="92075" bIns="46038"/>
          <a:lstStyle/>
          <a:p>
            <a:pPr marL="342900" indent="-342900">
              <a:spcBef>
                <a:spcPct val="20000"/>
              </a:spcBef>
              <a:buClr>
                <a:srgbClr val="0000FF"/>
              </a:buClr>
              <a:buFontTx/>
              <a:buChar char="‧"/>
            </a:pPr>
            <a:r>
              <a:rPr lang="zh-TW" altLang="en-US" sz="4000" b="1">
                <a:latin typeface="Times New Roman" pitchFamily="18" charset="0"/>
                <a:ea typeface="標楷體" pitchFamily="65" charset="-120"/>
              </a:rPr>
              <a:t>火山噴發</a:t>
            </a:r>
          </a:p>
          <a:p>
            <a:pPr marL="342900" indent="-342900">
              <a:spcBef>
                <a:spcPct val="20000"/>
              </a:spcBef>
              <a:buClr>
                <a:srgbClr val="0000FF"/>
              </a:buClr>
              <a:buFontTx/>
              <a:buChar char="‧"/>
            </a:pPr>
            <a:r>
              <a:rPr lang="zh-TW" altLang="en-US" sz="4000" b="1">
                <a:latin typeface="Times New Roman" pitchFamily="18" charset="0"/>
                <a:ea typeface="標楷體" pitchFamily="65" charset="-120"/>
              </a:rPr>
              <a:t>隕石撞擊</a:t>
            </a:r>
          </a:p>
          <a:p>
            <a:pPr marL="342900" indent="-342900">
              <a:spcBef>
                <a:spcPct val="20000"/>
              </a:spcBef>
              <a:buClr>
                <a:srgbClr val="0000FF"/>
              </a:buClr>
              <a:buFontTx/>
              <a:buChar char="‧"/>
            </a:pPr>
            <a:r>
              <a:rPr lang="zh-TW" altLang="en-US" sz="4000" b="1">
                <a:latin typeface="Times New Roman" pitchFamily="18" charset="0"/>
                <a:ea typeface="標楷體" pitchFamily="65" charset="-120"/>
              </a:rPr>
              <a:t>斷層活動</a:t>
            </a:r>
          </a:p>
          <a:p>
            <a:pPr marL="342900" indent="-342900">
              <a:spcBef>
                <a:spcPct val="20000"/>
              </a:spcBef>
              <a:buClr>
                <a:srgbClr val="0000FF"/>
              </a:buClr>
              <a:buFontTx/>
              <a:buChar char="‧"/>
            </a:pPr>
            <a:r>
              <a:rPr lang="zh-TW" altLang="en-US" sz="4000" b="1">
                <a:latin typeface="Times New Roman" pitchFamily="18" charset="0"/>
                <a:ea typeface="標楷體" pitchFamily="65" charset="-120"/>
              </a:rPr>
              <a:t>核試爆</a:t>
            </a:r>
          </a:p>
          <a:p>
            <a:pPr marL="342900" indent="-342900">
              <a:spcBef>
                <a:spcPct val="20000"/>
              </a:spcBef>
              <a:buClr>
                <a:srgbClr val="0000FF"/>
              </a:buClr>
              <a:buFontTx/>
              <a:buChar char="‧"/>
            </a:pPr>
            <a:r>
              <a:rPr lang="zh-TW" altLang="en-US" sz="4000" b="1">
                <a:latin typeface="Times New Roman" pitchFamily="18" charset="0"/>
                <a:ea typeface="標楷體" pitchFamily="65" charset="-120"/>
              </a:rPr>
              <a:t>人工地震</a:t>
            </a:r>
            <a:endParaRPr lang="zh-TW" altLang="en-US" sz="3200" b="1">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3357554" y="0"/>
            <a:ext cx="4038600" cy="701675"/>
          </a:xfrm>
          <a:prstGeom prst="rect">
            <a:avLst/>
          </a:prstGeom>
          <a:noFill/>
          <a:ln w="9525">
            <a:noFill/>
            <a:miter lim="800000"/>
            <a:headEnd/>
            <a:tailEnd/>
          </a:ln>
        </p:spPr>
        <p:txBody>
          <a:bodyPr>
            <a:spAutoFit/>
          </a:bodyPr>
          <a:lstStyle/>
          <a:p>
            <a:pPr>
              <a:spcBef>
                <a:spcPct val="50000"/>
              </a:spcBef>
            </a:pPr>
            <a:r>
              <a:rPr lang="zh-TW" altLang="en-US" sz="4000" b="1" dirty="0">
                <a:solidFill>
                  <a:srgbClr val="FFC000"/>
                </a:solidFill>
                <a:latin typeface="Times New Roman" pitchFamily="18" charset="0"/>
                <a:ea typeface="標楷體" pitchFamily="65" charset="-120"/>
              </a:rPr>
              <a:t>火山活動</a:t>
            </a:r>
          </a:p>
        </p:txBody>
      </p:sp>
      <p:pic>
        <p:nvPicPr>
          <p:cNvPr id="71682" name="Picture 2" descr="File:Pinatubo ash plume 910612.jpg">
            <a:hlinkClick r:id="rId3"/>
          </p:cNvPr>
          <p:cNvPicPr>
            <a:picLocks noChangeAspect="1" noChangeArrowheads="1"/>
          </p:cNvPicPr>
          <p:nvPr/>
        </p:nvPicPr>
        <p:blipFill>
          <a:blip r:embed="rId4" cstate="print"/>
          <a:srcRect/>
          <a:stretch>
            <a:fillRect/>
          </a:stretch>
        </p:blipFill>
        <p:spPr bwMode="auto">
          <a:xfrm>
            <a:off x="1285852" y="857232"/>
            <a:ext cx="6286544" cy="5544733"/>
          </a:xfrm>
          <a:prstGeom prst="rect">
            <a:avLst/>
          </a:prstGeom>
          <a:noFill/>
        </p:spPr>
      </p:pic>
      <p:pic>
        <p:nvPicPr>
          <p:cNvPr id="6" name="Picture 1" descr="Public domain">
            <a:hlinkClick r:id="rId5"/>
          </p:cNvPr>
          <p:cNvPicPr>
            <a:picLocks noChangeAspect="1" noChangeArrowheads="1"/>
          </p:cNvPicPr>
          <p:nvPr/>
        </p:nvPicPr>
        <p:blipFill>
          <a:blip r:embed="rId6" cstate="print"/>
          <a:srcRect/>
          <a:stretch>
            <a:fillRect/>
          </a:stretch>
        </p:blipFill>
        <p:spPr bwMode="auto">
          <a:xfrm>
            <a:off x="1500166" y="6072206"/>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2643174" y="0"/>
            <a:ext cx="4267200" cy="1616075"/>
          </a:xfrm>
          <a:prstGeom prst="rect">
            <a:avLst/>
          </a:prstGeom>
          <a:noFill/>
          <a:ln w="9525">
            <a:noFill/>
            <a:miter lim="800000"/>
            <a:headEnd/>
            <a:tailEnd/>
          </a:ln>
        </p:spPr>
        <p:txBody>
          <a:bodyPr>
            <a:spAutoFit/>
          </a:bodyPr>
          <a:lstStyle/>
          <a:p>
            <a:pPr>
              <a:spcBef>
                <a:spcPct val="50000"/>
              </a:spcBef>
            </a:pPr>
            <a:r>
              <a:rPr lang="zh-TW" altLang="en-US" sz="4000" b="1" dirty="0">
                <a:solidFill>
                  <a:srgbClr val="FFC000"/>
                </a:solidFill>
                <a:latin typeface="Times New Roman" pitchFamily="18" charset="0"/>
                <a:ea typeface="標楷體" pitchFamily="65" charset="-120"/>
              </a:rPr>
              <a:t>隕石撞擊</a:t>
            </a:r>
          </a:p>
          <a:p>
            <a:pPr>
              <a:spcBef>
                <a:spcPct val="50000"/>
              </a:spcBef>
            </a:pPr>
            <a:endParaRPr lang="en-US" altLang="zh-TW" sz="4000" b="1" dirty="0">
              <a:solidFill>
                <a:srgbClr val="FFC000"/>
              </a:solidFill>
              <a:latin typeface="Times New Roman" pitchFamily="18" charset="0"/>
              <a:ea typeface="標楷體" pitchFamily="65" charset="-120"/>
            </a:endParaRPr>
          </a:p>
        </p:txBody>
      </p:sp>
      <p:pic>
        <p:nvPicPr>
          <p:cNvPr id="69634" name="Picture 2" descr="File:Meteor Crater - Arizona.jpg">
            <a:hlinkClick r:id="rId3"/>
          </p:cNvPr>
          <p:cNvPicPr>
            <a:picLocks noChangeAspect="1" noChangeArrowheads="1"/>
          </p:cNvPicPr>
          <p:nvPr/>
        </p:nvPicPr>
        <p:blipFill>
          <a:blip r:embed="rId4" cstate="print"/>
          <a:srcRect/>
          <a:stretch>
            <a:fillRect/>
          </a:stretch>
        </p:blipFill>
        <p:spPr bwMode="auto">
          <a:xfrm>
            <a:off x="285720" y="1000108"/>
            <a:ext cx="7620000" cy="5076826"/>
          </a:xfrm>
          <a:prstGeom prst="rect">
            <a:avLst/>
          </a:prstGeom>
          <a:noFill/>
        </p:spPr>
      </p:pic>
      <p:pic>
        <p:nvPicPr>
          <p:cNvPr id="5" name="Picture 1" descr="Public domain">
            <a:hlinkClick r:id="rId5"/>
          </p:cNvPr>
          <p:cNvPicPr>
            <a:picLocks noChangeAspect="1" noChangeArrowheads="1"/>
          </p:cNvPicPr>
          <p:nvPr/>
        </p:nvPicPr>
        <p:blipFill>
          <a:blip r:embed="rId6" cstate="print"/>
          <a:srcRect/>
          <a:stretch>
            <a:fillRect/>
          </a:stretch>
        </p:blipFill>
        <p:spPr bwMode="auto">
          <a:xfrm>
            <a:off x="571472" y="5643578"/>
            <a:ext cx="250825" cy="252412"/>
          </a:xfrm>
          <a:prstGeom prst="rect">
            <a:avLst/>
          </a:prstGeom>
          <a:noFill/>
          <a:ln w="9525">
            <a:noFill/>
            <a:miter lim="800000"/>
            <a:headEnd/>
            <a:tailEnd/>
          </a:ln>
        </p:spPr>
      </p:pic>
      <p:sp>
        <p:nvSpPr>
          <p:cNvPr id="7" name="矩形 6"/>
          <p:cNvSpPr/>
          <p:nvPr/>
        </p:nvSpPr>
        <p:spPr>
          <a:xfrm>
            <a:off x="2571736" y="571480"/>
            <a:ext cx="3392980" cy="461665"/>
          </a:xfrm>
          <a:prstGeom prst="rect">
            <a:avLst/>
          </a:prstGeom>
        </p:spPr>
        <p:txBody>
          <a:bodyPr wrap="none">
            <a:spAutoFit/>
          </a:bodyPr>
          <a:lstStyle/>
          <a:p>
            <a:r>
              <a:rPr lang="en-US" altLang="zh-TW" b="1" dirty="0" smtClean="0"/>
              <a:t>Meteor Crater - Arizona</a:t>
            </a:r>
            <a:endParaRPr lang="zh-TW"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10" y="5500702"/>
            <a:ext cx="5286412" cy="830997"/>
          </a:xfrm>
          <a:prstGeom prst="rect">
            <a:avLst/>
          </a:prstGeom>
        </p:spPr>
        <p:txBody>
          <a:bodyPr wrap="square">
            <a:spAutoFit/>
          </a:bodyPr>
          <a:lstStyle/>
          <a:p>
            <a:r>
              <a:rPr lang="en-US" altLang="zh-TW" dirty="0" smtClean="0"/>
              <a:t>P.205, Essentials of Geology: Stephen </a:t>
            </a:r>
            <a:r>
              <a:rPr lang="en-US" altLang="zh-TW" dirty="0" err="1" smtClean="0"/>
              <a:t>Marshak</a:t>
            </a:r>
            <a:r>
              <a:rPr lang="en-US" altLang="zh-TW" dirty="0" smtClean="0"/>
              <a:t>: W.W. Norton, New York.</a:t>
            </a:r>
            <a:endParaRPr lang="zh-TW" altLang="en-US" dirty="0"/>
          </a:p>
        </p:txBody>
      </p:sp>
      <p:sp>
        <p:nvSpPr>
          <p:cNvPr id="3" name="Text Box 5"/>
          <p:cNvSpPr txBox="1">
            <a:spLocks noChangeArrowheads="1"/>
          </p:cNvSpPr>
          <p:nvPr/>
        </p:nvSpPr>
        <p:spPr bwMode="auto">
          <a:xfrm>
            <a:off x="0" y="0"/>
            <a:ext cx="5184775" cy="701675"/>
          </a:xfrm>
          <a:prstGeom prst="rect">
            <a:avLst/>
          </a:prstGeom>
          <a:noFill/>
          <a:ln w="9525">
            <a:noFill/>
            <a:miter lim="800000"/>
            <a:headEnd/>
            <a:tailEnd/>
          </a:ln>
        </p:spPr>
        <p:txBody>
          <a:bodyPr>
            <a:spAutoFit/>
          </a:bodyPr>
          <a:lstStyle/>
          <a:p>
            <a:pPr>
              <a:spcBef>
                <a:spcPct val="50000"/>
              </a:spcBef>
            </a:pPr>
            <a:r>
              <a:rPr lang="zh-TW" altLang="en-US" sz="4000" b="1" dirty="0">
                <a:solidFill>
                  <a:srgbClr val="FF0000"/>
                </a:solidFill>
                <a:latin typeface="Times New Roman" pitchFamily="18" charset="0"/>
                <a:ea typeface="標楷體" pitchFamily="65" charset="-120"/>
              </a:rPr>
              <a:t>斷層作用</a:t>
            </a:r>
          </a:p>
        </p:txBody>
      </p:sp>
      <p:pic>
        <p:nvPicPr>
          <p:cNvPr id="4" name="Picture 2" descr="File:Fault types.png">
            <a:hlinkClick r:id="rId3"/>
          </p:cNvPr>
          <p:cNvPicPr>
            <a:picLocks noChangeAspect="1" noChangeArrowheads="1"/>
          </p:cNvPicPr>
          <p:nvPr/>
        </p:nvPicPr>
        <p:blipFill>
          <a:blip r:embed="rId4" cstate="print"/>
          <a:srcRect/>
          <a:stretch>
            <a:fillRect/>
          </a:stretch>
        </p:blipFill>
        <p:spPr bwMode="auto">
          <a:xfrm>
            <a:off x="6429388" y="214290"/>
            <a:ext cx="2286035" cy="5715090"/>
          </a:xfrm>
          <a:prstGeom prst="rect">
            <a:avLst/>
          </a:prstGeom>
          <a:noFill/>
        </p:spPr>
      </p:pic>
      <p:pic>
        <p:nvPicPr>
          <p:cNvPr id="6" name="Picture 1" descr="Public domain">
            <a:hlinkClick r:id="rId5"/>
          </p:cNvPr>
          <p:cNvPicPr>
            <a:picLocks noChangeAspect="1" noChangeArrowheads="1"/>
          </p:cNvPicPr>
          <p:nvPr/>
        </p:nvPicPr>
        <p:blipFill>
          <a:blip r:embed="rId6" cstate="print"/>
          <a:srcRect/>
          <a:stretch>
            <a:fillRect/>
          </a:stretch>
        </p:blipFill>
        <p:spPr bwMode="auto">
          <a:xfrm>
            <a:off x="6429388" y="5643578"/>
            <a:ext cx="250825" cy="252412"/>
          </a:xfrm>
          <a:prstGeom prst="rect">
            <a:avLst/>
          </a:prstGeom>
          <a:noFill/>
          <a:ln w="9525">
            <a:noFill/>
            <a:miter lim="800000"/>
            <a:headEnd/>
            <a:tailEnd/>
          </a:ln>
        </p:spPr>
      </p:pic>
      <p:pic>
        <p:nvPicPr>
          <p:cNvPr id="63489" name="Picture 1"/>
          <p:cNvPicPr>
            <a:picLocks noChangeAspect="1" noChangeArrowheads="1"/>
          </p:cNvPicPr>
          <p:nvPr/>
        </p:nvPicPr>
        <p:blipFill>
          <a:blip r:embed="rId7" cstate="print"/>
          <a:srcRect/>
          <a:stretch>
            <a:fillRect/>
          </a:stretch>
        </p:blipFill>
        <p:spPr bwMode="auto">
          <a:xfrm>
            <a:off x="899592" y="1700808"/>
            <a:ext cx="4438650" cy="3219450"/>
          </a:xfrm>
          <a:prstGeom prst="rect">
            <a:avLst/>
          </a:prstGeom>
          <a:noFill/>
          <a:ln w="9525">
            <a:noFill/>
            <a:miter lim="800000"/>
            <a:headEnd/>
            <a:tailEnd/>
          </a:ln>
        </p:spPr>
      </p:pic>
      <p:sp>
        <p:nvSpPr>
          <p:cNvPr id="8" name="矩形 7"/>
          <p:cNvSpPr/>
          <p:nvPr/>
        </p:nvSpPr>
        <p:spPr>
          <a:xfrm>
            <a:off x="1187624" y="4365104"/>
            <a:ext cx="4104456" cy="720080"/>
          </a:xfrm>
          <a:prstGeom prst="rect">
            <a:avLst/>
          </a:prstGeom>
        </p:spPr>
        <p:txBody>
          <a:bodyPr wrap="square">
            <a:spAutoFit/>
          </a:bodyPr>
          <a:lstStyle/>
          <a:p>
            <a:r>
              <a:rPr lang="zh-TW" altLang="en-US" sz="1000" dirty="0" smtClean="0">
                <a:solidFill>
                  <a:schemeClr val="bg1"/>
                </a:solidFill>
                <a:cs typeface="Times New Roman" pitchFamily="18" charset="0"/>
              </a:rPr>
              <a:t>本作品由</a:t>
            </a:r>
            <a:r>
              <a:rPr lang="en-US" altLang="zh-TW" sz="1000" dirty="0" smtClean="0">
                <a:solidFill>
                  <a:schemeClr val="bg1"/>
                </a:solidFill>
                <a:cs typeface="Times New Roman" pitchFamily="18" charset="0"/>
              </a:rPr>
              <a:t>W.W. Norton(</a:t>
            </a:r>
            <a:r>
              <a:rPr lang="zh-TW" altLang="en-US" sz="1000" dirty="0" smtClean="0">
                <a:solidFill>
                  <a:schemeClr val="bg1"/>
                </a:solidFill>
                <a:cs typeface="Times New Roman" pitchFamily="18" charset="0"/>
              </a:rPr>
              <a:t>龍登出版公司</a:t>
            </a:r>
            <a:r>
              <a:rPr lang="en-US" altLang="zh-TW" sz="1000" dirty="0" smtClean="0">
                <a:solidFill>
                  <a:schemeClr val="bg1"/>
                </a:solidFill>
                <a:cs typeface="Times New Roman" pitchFamily="18" charset="0"/>
              </a:rPr>
              <a:t>)</a:t>
            </a:r>
            <a:r>
              <a:rPr lang="zh-TW" altLang="en-US" sz="1000" dirty="0" smtClean="0">
                <a:solidFill>
                  <a:schemeClr val="bg1"/>
                </a:solidFill>
                <a:cs typeface="Times New Roman" pitchFamily="18" charset="0"/>
              </a:rPr>
              <a:t>權本課程</a:t>
            </a:r>
            <a:r>
              <a:rPr lang="zh-TW" altLang="en-US" sz="1000" dirty="0" smtClean="0">
                <a:solidFill>
                  <a:schemeClr val="bg1"/>
                </a:solidFill>
              </a:rPr>
              <a:t>：</a:t>
            </a:r>
            <a:r>
              <a:rPr lang="en-US" altLang="zh-TW" sz="1000" dirty="0" smtClean="0">
                <a:solidFill>
                  <a:schemeClr val="bg1"/>
                </a:solidFill>
              </a:rPr>
              <a:t>『</a:t>
            </a:r>
            <a:r>
              <a:rPr lang="zh-TW" altLang="en-US" sz="1000" dirty="0" smtClean="0">
                <a:solidFill>
                  <a:schemeClr val="bg1"/>
                </a:solidFill>
                <a:cs typeface="Times New Roman" pitchFamily="18" charset="0"/>
              </a:rPr>
              <a:t>地球的奧秘</a:t>
            </a:r>
            <a:r>
              <a:rPr lang="en-US" altLang="zh-TW" sz="1000" dirty="0" smtClean="0">
                <a:solidFill>
                  <a:schemeClr val="bg1"/>
                </a:solidFill>
              </a:rPr>
              <a:t>』</a:t>
            </a:r>
            <a:r>
              <a:rPr lang="zh-TW" altLang="en-US" sz="1000" dirty="0" smtClean="0">
                <a:solidFill>
                  <a:schemeClr val="bg1"/>
                </a:solidFill>
                <a:cs typeface="Times New Roman" pitchFamily="18" charset="0"/>
              </a:rPr>
              <a:t>使用，本資料庫無再授權他人使用之權利，您如需利用本作品，請另行向權利人取得授權。</a:t>
            </a:r>
          </a:p>
          <a:p>
            <a:endParaRPr lang="zh-TW" altLang="en-US" sz="1000" dirty="0">
              <a:solidFill>
                <a:schemeClr val="bg1"/>
              </a:solidFill>
            </a:endParaRPr>
          </a:p>
        </p:txBody>
      </p:sp>
      <p:pic>
        <p:nvPicPr>
          <p:cNvPr id="9" name="圖片 8" descr="F-icon_11.gif">
            <a:hlinkClick r:id="rId8"/>
          </p:cNvPr>
          <p:cNvPicPr>
            <a:picLocks/>
          </p:cNvPicPr>
          <p:nvPr/>
        </p:nvPicPr>
        <p:blipFill>
          <a:blip r:embed="rId9" cstate="print"/>
          <a:srcRect/>
          <a:stretch>
            <a:fillRect/>
          </a:stretch>
        </p:blipFill>
        <p:spPr bwMode="auto">
          <a:xfrm>
            <a:off x="971600" y="4437112"/>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85786" y="214290"/>
            <a:ext cx="7772400" cy="1143000"/>
          </a:xfrm>
          <a:prstGeom prst="rect">
            <a:avLst/>
          </a:prstGeom>
          <a:noFill/>
          <a:ln w="9525">
            <a:noFill/>
            <a:miter lim="800000"/>
            <a:headEnd/>
            <a:tailEnd/>
          </a:ln>
          <a:effectLst/>
        </p:spPr>
        <p:txBody>
          <a:bodyPr anchor="ctr"/>
          <a:lstStyle/>
          <a:p>
            <a:pPr algn="ctr">
              <a:defRPr/>
            </a:pPr>
            <a:r>
              <a:rPr lang="zh-TW" altLang="en-US" sz="4000" dirty="0">
                <a:solidFill>
                  <a:srgbClr val="FFC000"/>
                </a:solidFill>
                <a:effectLst>
                  <a:outerShdw blurRad="38100" dist="38100" dir="2700000" algn="tl">
                    <a:srgbClr val="000000"/>
                  </a:outerShdw>
                </a:effectLst>
                <a:latin typeface="Times New Roman" pitchFamily="18" charset="0"/>
                <a:ea typeface="標楷體" pitchFamily="65" charset="-120"/>
              </a:rPr>
              <a:t>彈性反彈理論</a:t>
            </a:r>
            <a:br>
              <a:rPr lang="zh-TW" altLang="en-US" sz="4000" dirty="0">
                <a:solidFill>
                  <a:srgbClr val="FFC000"/>
                </a:solidFill>
                <a:effectLst>
                  <a:outerShdw blurRad="38100" dist="38100" dir="2700000" algn="tl">
                    <a:srgbClr val="000000"/>
                  </a:outerShdw>
                </a:effectLst>
                <a:latin typeface="Times New Roman" pitchFamily="18" charset="0"/>
                <a:ea typeface="標楷體" pitchFamily="65" charset="-120"/>
              </a:rPr>
            </a:br>
            <a:r>
              <a:rPr lang="en-US" altLang="zh-TW" sz="4000" dirty="0">
                <a:solidFill>
                  <a:srgbClr val="FFC000"/>
                </a:solidFill>
                <a:effectLst>
                  <a:outerShdw blurRad="38100" dist="38100" dir="2700000" algn="tl">
                    <a:srgbClr val="000000"/>
                  </a:outerShdw>
                </a:effectLst>
                <a:latin typeface="Times New Roman" pitchFamily="18" charset="0"/>
                <a:ea typeface="標楷體" pitchFamily="65" charset="-120"/>
              </a:rPr>
              <a:t>(Elastic rebound theory)</a:t>
            </a:r>
          </a:p>
        </p:txBody>
      </p:sp>
      <p:pic>
        <p:nvPicPr>
          <p:cNvPr id="65538" name="Picture 2" descr="File:ElasticRebound Thum.png">
            <a:hlinkClick r:id="rId3"/>
          </p:cNvPr>
          <p:cNvPicPr>
            <a:picLocks noChangeAspect="1" noChangeArrowheads="1"/>
          </p:cNvPicPr>
          <p:nvPr/>
        </p:nvPicPr>
        <p:blipFill>
          <a:blip r:embed="rId4" cstate="print"/>
          <a:srcRect/>
          <a:stretch>
            <a:fillRect/>
          </a:stretch>
        </p:blipFill>
        <p:spPr bwMode="auto">
          <a:xfrm>
            <a:off x="2071670" y="1428736"/>
            <a:ext cx="5286412" cy="5139865"/>
          </a:xfrm>
          <a:prstGeom prst="rect">
            <a:avLst/>
          </a:prstGeom>
          <a:noFill/>
        </p:spPr>
      </p:pic>
      <p:sp>
        <p:nvSpPr>
          <p:cNvPr id="5" name="矩形 4"/>
          <p:cNvSpPr/>
          <p:nvPr/>
        </p:nvSpPr>
        <p:spPr>
          <a:xfrm>
            <a:off x="2987824" y="6165304"/>
            <a:ext cx="1245021" cy="307777"/>
          </a:xfrm>
          <a:prstGeom prst="rect">
            <a:avLst/>
          </a:prstGeom>
        </p:spPr>
        <p:txBody>
          <a:bodyPr wrap="none">
            <a:spAutoFit/>
          </a:bodyPr>
          <a:lstStyle/>
          <a:p>
            <a:r>
              <a:rPr lang="en-US" altLang="zh-TW" sz="1400" dirty="0" smtClean="0">
                <a:solidFill>
                  <a:schemeClr val="bg1"/>
                </a:solidFill>
              </a:rPr>
              <a:t>Wiki </a:t>
            </a:r>
            <a:r>
              <a:rPr lang="en-US" altLang="zh-TW" sz="1400" dirty="0" err="1" smtClean="0">
                <a:solidFill>
                  <a:schemeClr val="bg1"/>
                </a:solidFill>
              </a:rPr>
              <a:t>Bumfluff</a:t>
            </a:r>
            <a:endParaRPr lang="zh-TW" altLang="en-US" sz="1400" dirty="0">
              <a:solidFill>
                <a:schemeClr val="bg1"/>
              </a:solidFill>
            </a:endParaRPr>
          </a:p>
        </p:txBody>
      </p:sp>
      <p:pic>
        <p:nvPicPr>
          <p:cNvPr id="6" name="Picture 7" descr="D:\清水地熱(燒過)\課程\地球的奧秘課程進度\創用CC\FGH.png">
            <a:hlinkClick r:id="rId5"/>
          </p:cNvPr>
          <p:cNvPicPr>
            <a:picLocks noChangeAspect="1" noChangeArrowheads="1"/>
          </p:cNvPicPr>
          <p:nvPr/>
        </p:nvPicPr>
        <p:blipFill>
          <a:blip r:embed="rId6" cstate="print"/>
          <a:srcRect/>
          <a:stretch>
            <a:fillRect/>
          </a:stretch>
        </p:blipFill>
        <p:spPr bwMode="auto">
          <a:xfrm>
            <a:off x="2285984" y="6215082"/>
            <a:ext cx="720725" cy="25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1462"/>
            <a:ext cx="4714875" cy="7107238"/>
          </a:xfrm>
          <a:prstGeom prst="rect">
            <a:avLst/>
          </a:prstGeom>
        </p:spPr>
        <p:txBody>
          <a:bodyPr>
            <a:spAutoFit/>
          </a:bodyPr>
          <a:lstStyle/>
          <a:p>
            <a:pPr>
              <a:lnSpc>
                <a:spcPct val="150000"/>
              </a:lnSpc>
              <a:defRPr/>
            </a:pP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 </a:t>
            </a:r>
            <a:r>
              <a:rPr lang="zh-TW" altLang="zh-TW" sz="1700" dirty="0">
                <a:latin typeface="標楷體" pitchFamily="65" charset="-120"/>
                <a:ea typeface="標楷體" pitchFamily="65" charset="-120"/>
              </a:rPr>
              <a:t>上課內容：課程簡介</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b="1" dirty="0">
                <a:latin typeface="標楷體" pitchFamily="65" charset="-120"/>
                <a:ea typeface="標楷體" pitchFamily="65" charset="-120"/>
              </a:rPr>
              <a:t>週數：</a:t>
            </a:r>
            <a:r>
              <a:rPr lang="en-US" altLang="zh-TW" sz="1700" b="1" dirty="0">
                <a:latin typeface="標楷體" pitchFamily="65" charset="-120"/>
                <a:ea typeface="標楷體" pitchFamily="65" charset="-120"/>
              </a:rPr>
              <a:t>2 </a:t>
            </a:r>
            <a:r>
              <a:rPr lang="zh-TW" altLang="zh-TW" sz="1700" b="1" dirty="0">
                <a:latin typeface="標楷體" pitchFamily="65" charset="-120"/>
                <a:ea typeface="標楷體" pitchFamily="65" charset="-120"/>
              </a:rPr>
              <a:t>上課內容：星球的誕生</a:t>
            </a:r>
            <a:r>
              <a:rPr lang="en-US" altLang="zh-TW" sz="1700" b="1" dirty="0">
                <a:latin typeface="標楷體" pitchFamily="65" charset="-120"/>
                <a:ea typeface="標楷體" pitchFamily="65" charset="-120"/>
              </a:rPr>
              <a:t> </a:t>
            </a:r>
            <a:r>
              <a:rPr lang="en-US" altLang="zh-TW" sz="1700" dirty="0">
                <a:latin typeface="標楷體" pitchFamily="65" charset="-120"/>
                <a:ea typeface="標楷體" pitchFamily="65" charset="-120"/>
              </a:rPr>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3 </a:t>
            </a:r>
            <a:r>
              <a:rPr lang="zh-TW" altLang="zh-TW" sz="1700" dirty="0">
                <a:latin typeface="標楷體" pitchFamily="65" charset="-120"/>
                <a:ea typeface="標楷體" pitchFamily="65" charset="-120"/>
              </a:rPr>
              <a:t>上課內容：固體地球的演化</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4 </a:t>
            </a:r>
            <a:r>
              <a:rPr lang="zh-TW" altLang="zh-TW" sz="1700" dirty="0">
                <a:latin typeface="標楷體" pitchFamily="65" charset="-120"/>
                <a:ea typeface="標楷體" pitchFamily="65" charset="-120"/>
              </a:rPr>
              <a:t>上課內容：地體構造與地殼變動</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5 </a:t>
            </a:r>
            <a:r>
              <a:rPr lang="zh-TW" altLang="zh-TW" sz="1700" dirty="0">
                <a:latin typeface="標楷體" pitchFamily="65" charset="-120"/>
                <a:ea typeface="標楷體" pitchFamily="65" charset="-120"/>
              </a:rPr>
              <a:t>上課內容：大氣的形成與演化</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6 </a:t>
            </a:r>
            <a:r>
              <a:rPr lang="zh-TW" altLang="zh-TW" sz="1700" dirty="0">
                <a:latin typeface="標楷體" pitchFamily="65" charset="-120"/>
                <a:ea typeface="標楷體" pitchFamily="65" charset="-120"/>
              </a:rPr>
              <a:t>上課內容：海洋環境</a:t>
            </a:r>
            <a:r>
              <a:rPr lang="zh-TW" altLang="zh-TW" sz="1700" dirty="0" smtClean="0">
                <a:latin typeface="標楷體" pitchFamily="65" charset="-120"/>
                <a:ea typeface="標楷體" pitchFamily="65" charset="-120"/>
              </a:rPr>
              <a:t>與</a:t>
            </a:r>
            <a:r>
              <a:rPr lang="zh-TW" altLang="en-US" sz="1700" dirty="0" smtClean="0">
                <a:latin typeface="標楷體" pitchFamily="65" charset="-120"/>
                <a:ea typeface="標楷體" pitchFamily="65" charset="-120"/>
              </a:rPr>
              <a:t>氣候</a:t>
            </a:r>
            <a:r>
              <a:rPr lang="en-US" altLang="zh-TW" sz="1700" dirty="0" smtClean="0">
                <a:latin typeface="標楷體" pitchFamily="65" charset="-120"/>
                <a:ea typeface="標楷體" pitchFamily="65" charset="-120"/>
              </a:rPr>
              <a:t> </a:t>
            </a:r>
            <a:r>
              <a:rPr lang="en-US" altLang="zh-TW" sz="1700" dirty="0">
                <a:latin typeface="標楷體" pitchFamily="65" charset="-120"/>
                <a:ea typeface="標楷體" pitchFamily="65" charset="-120"/>
              </a:rPr>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7 </a:t>
            </a:r>
            <a:r>
              <a:rPr lang="zh-TW" altLang="zh-TW" sz="1700" dirty="0">
                <a:latin typeface="標楷體" pitchFamily="65" charset="-120"/>
                <a:ea typeface="標楷體" pitchFamily="65" charset="-120"/>
              </a:rPr>
              <a:t>上課內容：生物的起源和滅絕</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8 </a:t>
            </a:r>
            <a:r>
              <a:rPr lang="zh-TW" altLang="zh-TW" sz="1700" dirty="0">
                <a:latin typeface="標楷體" pitchFamily="65" charset="-120"/>
                <a:ea typeface="標楷體" pitchFamily="65" charset="-120"/>
              </a:rPr>
              <a:t>上課內容：火山活動</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9 </a:t>
            </a:r>
            <a:r>
              <a:rPr lang="zh-TW" altLang="zh-TW" sz="1700" dirty="0">
                <a:latin typeface="標楷體" pitchFamily="65" charset="-120"/>
                <a:ea typeface="標楷體" pitchFamily="65" charset="-120"/>
              </a:rPr>
              <a:t>上課內容：台灣的火山</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solidFill>
                  <a:schemeClr val="tx2">
                    <a:lumMod val="50000"/>
                  </a:schemeClr>
                </a:solidFill>
                <a:latin typeface="標楷體" pitchFamily="65" charset="-120"/>
                <a:ea typeface="標楷體" pitchFamily="65" charset="-120"/>
              </a:rPr>
              <a:t>週數：</a:t>
            </a:r>
            <a:r>
              <a:rPr lang="en-US" altLang="zh-TW" sz="1700" dirty="0">
                <a:solidFill>
                  <a:schemeClr val="tx2">
                    <a:lumMod val="50000"/>
                  </a:schemeClr>
                </a:solidFill>
                <a:latin typeface="標楷體" pitchFamily="65" charset="-120"/>
                <a:ea typeface="標楷體" pitchFamily="65" charset="-120"/>
              </a:rPr>
              <a:t>10 </a:t>
            </a:r>
            <a:r>
              <a:rPr lang="zh-TW" altLang="zh-TW" sz="1700" dirty="0">
                <a:solidFill>
                  <a:schemeClr val="tx2">
                    <a:lumMod val="50000"/>
                  </a:schemeClr>
                </a:solidFill>
                <a:latin typeface="標楷體" pitchFamily="65" charset="-120"/>
                <a:ea typeface="標楷體" pitchFamily="65" charset="-120"/>
              </a:rPr>
              <a:t>上課內容：期中考</a:t>
            </a:r>
            <a:r>
              <a:rPr lang="en-US" altLang="zh-TW" sz="1700" dirty="0">
                <a:solidFill>
                  <a:schemeClr val="tx2">
                    <a:lumMod val="50000"/>
                  </a:schemeClr>
                </a:solidFill>
                <a:latin typeface="標楷體" pitchFamily="65" charset="-120"/>
                <a:ea typeface="標楷體" pitchFamily="65" charset="-120"/>
              </a:rPr>
              <a:t> </a:t>
            </a:r>
            <a:r>
              <a:rPr lang="en-US" altLang="zh-TW" sz="1700" dirty="0">
                <a:latin typeface="標楷體" pitchFamily="65" charset="-120"/>
                <a:ea typeface="標楷體" pitchFamily="65" charset="-120"/>
              </a:rPr>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11 </a:t>
            </a:r>
            <a:r>
              <a:rPr lang="zh-TW" altLang="zh-TW" sz="1700" dirty="0">
                <a:latin typeface="標楷體" pitchFamily="65" charset="-120"/>
                <a:ea typeface="標楷體" pitchFamily="65" charset="-120"/>
              </a:rPr>
              <a:t>上課內容：地震與海嘯</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12 </a:t>
            </a:r>
            <a:r>
              <a:rPr lang="zh-TW" altLang="zh-TW" sz="1700" dirty="0">
                <a:latin typeface="標楷體" pitchFamily="65" charset="-120"/>
                <a:ea typeface="標楷體" pitchFamily="65" charset="-120"/>
              </a:rPr>
              <a:t>上課內容：台灣的地震</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13 </a:t>
            </a:r>
            <a:r>
              <a:rPr lang="zh-TW" altLang="zh-TW" sz="1700" dirty="0">
                <a:latin typeface="標楷體" pitchFamily="65" charset="-120"/>
                <a:ea typeface="標楷體" pitchFamily="65" charset="-120"/>
              </a:rPr>
              <a:t>上課內容：地表作用</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14 </a:t>
            </a:r>
            <a:r>
              <a:rPr lang="zh-TW" altLang="zh-TW" sz="1700" dirty="0">
                <a:latin typeface="標楷體" pitchFamily="65" charset="-120"/>
                <a:ea typeface="標楷體" pitchFamily="65" charset="-120"/>
              </a:rPr>
              <a:t>上課內容：地質資源</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15 </a:t>
            </a:r>
            <a:r>
              <a:rPr lang="zh-TW" altLang="zh-TW" sz="1700" dirty="0">
                <a:latin typeface="標楷體" pitchFamily="65" charset="-120"/>
                <a:ea typeface="標楷體" pitchFamily="65" charset="-120"/>
              </a:rPr>
              <a:t>上課內容：地質災害</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latin typeface="標楷體" pitchFamily="65" charset="-120"/>
                <a:ea typeface="標楷體" pitchFamily="65" charset="-120"/>
              </a:rPr>
              <a:t>週數：</a:t>
            </a:r>
            <a:r>
              <a:rPr lang="en-US" altLang="zh-TW" sz="1700" dirty="0">
                <a:latin typeface="標楷體" pitchFamily="65" charset="-120"/>
                <a:ea typeface="標楷體" pitchFamily="65" charset="-120"/>
              </a:rPr>
              <a:t>16 </a:t>
            </a:r>
            <a:r>
              <a:rPr lang="zh-TW" altLang="zh-TW" sz="1700" dirty="0">
                <a:latin typeface="標楷體" pitchFamily="65" charset="-120"/>
                <a:ea typeface="標楷體" pitchFamily="65" charset="-120"/>
              </a:rPr>
              <a:t>上課內容：環境變遷</a:t>
            </a:r>
            <a:r>
              <a:rPr lang="en-US" altLang="zh-TW" sz="1700" dirty="0">
                <a:latin typeface="標楷體" pitchFamily="65" charset="-120"/>
                <a:ea typeface="標楷體" pitchFamily="65" charset="-120"/>
              </a:rPr>
              <a:t> </a:t>
            </a:r>
            <a:br>
              <a:rPr lang="en-US" altLang="zh-TW" sz="1700" dirty="0">
                <a:latin typeface="標楷體" pitchFamily="65" charset="-120"/>
                <a:ea typeface="標楷體" pitchFamily="65" charset="-120"/>
              </a:rPr>
            </a:br>
            <a:r>
              <a:rPr lang="zh-TW" altLang="zh-TW" sz="1700" dirty="0">
                <a:solidFill>
                  <a:srgbClr val="FF66FF"/>
                </a:solidFill>
                <a:latin typeface="標楷體" pitchFamily="65" charset="-120"/>
                <a:ea typeface="標楷體" pitchFamily="65" charset="-120"/>
              </a:rPr>
              <a:t>週數：</a:t>
            </a:r>
            <a:r>
              <a:rPr lang="en-US" altLang="zh-TW" sz="1700" dirty="0">
                <a:solidFill>
                  <a:srgbClr val="FF66FF"/>
                </a:solidFill>
                <a:latin typeface="標楷體" pitchFamily="65" charset="-120"/>
                <a:ea typeface="標楷體" pitchFamily="65" charset="-120"/>
              </a:rPr>
              <a:t>17 </a:t>
            </a:r>
            <a:r>
              <a:rPr lang="zh-TW" altLang="zh-TW" sz="1700" dirty="0">
                <a:solidFill>
                  <a:srgbClr val="FF66FF"/>
                </a:solidFill>
                <a:latin typeface="標楷體" pitchFamily="65" charset="-120"/>
                <a:ea typeface="標楷體" pitchFamily="65" charset="-120"/>
              </a:rPr>
              <a:t>上課內容：端午節</a:t>
            </a:r>
            <a:r>
              <a:rPr lang="zh-TW" altLang="en-US" sz="1700" dirty="0">
                <a:solidFill>
                  <a:srgbClr val="FF66FF"/>
                </a:solidFill>
                <a:latin typeface="標楷體" pitchFamily="65" charset="-120"/>
                <a:ea typeface="標楷體" pitchFamily="65" charset="-120"/>
              </a:rPr>
              <a:t>放假</a:t>
            </a:r>
            <a:r>
              <a:rPr lang="en-US" altLang="zh-TW" sz="1700" dirty="0">
                <a:latin typeface="標楷體" pitchFamily="65" charset="-120"/>
                <a:ea typeface="標楷體" pitchFamily="65" charset="-120"/>
              </a:rPr>
              <a:t/>
            </a:r>
            <a:br>
              <a:rPr lang="en-US" altLang="zh-TW" sz="1700" dirty="0">
                <a:latin typeface="標楷體" pitchFamily="65" charset="-120"/>
                <a:ea typeface="標楷體" pitchFamily="65" charset="-120"/>
              </a:rPr>
            </a:br>
            <a:r>
              <a:rPr lang="zh-TW" altLang="zh-TW" sz="1700" dirty="0">
                <a:solidFill>
                  <a:srgbClr val="00FFFF"/>
                </a:solidFill>
                <a:latin typeface="標楷體" pitchFamily="65" charset="-120"/>
                <a:ea typeface="標楷體" pitchFamily="65" charset="-120"/>
              </a:rPr>
              <a:t>週數：</a:t>
            </a:r>
            <a:r>
              <a:rPr lang="en-US" altLang="zh-TW" sz="1700" dirty="0">
                <a:solidFill>
                  <a:srgbClr val="00FFFF"/>
                </a:solidFill>
                <a:latin typeface="標楷體" pitchFamily="65" charset="-120"/>
                <a:ea typeface="標楷體" pitchFamily="65" charset="-120"/>
              </a:rPr>
              <a:t>18 </a:t>
            </a:r>
            <a:r>
              <a:rPr lang="zh-TW" altLang="zh-TW" sz="1700" dirty="0">
                <a:solidFill>
                  <a:srgbClr val="00FFFF"/>
                </a:solidFill>
                <a:latin typeface="標楷體" pitchFamily="65" charset="-120"/>
                <a:ea typeface="標楷體" pitchFamily="65" charset="-120"/>
              </a:rPr>
              <a:t>上課內容：期末考</a:t>
            </a:r>
            <a:endParaRPr lang="zh-TW" altLang="en-US" sz="1700" dirty="0">
              <a:solidFill>
                <a:srgbClr val="00FFFF"/>
              </a:solidFill>
              <a:latin typeface="標楷體" pitchFamily="65" charset="-120"/>
              <a:ea typeface="標楷體" pitchFamily="65" charset="-120"/>
            </a:endParaRPr>
          </a:p>
        </p:txBody>
      </p:sp>
      <p:sp>
        <p:nvSpPr>
          <p:cNvPr id="5" name="文字方塊 4"/>
          <p:cNvSpPr txBox="1"/>
          <p:nvPr/>
        </p:nvSpPr>
        <p:spPr>
          <a:xfrm>
            <a:off x="4572000" y="571480"/>
            <a:ext cx="4572000" cy="1015663"/>
          </a:xfrm>
          <a:prstGeom prst="rect">
            <a:avLst/>
          </a:prstGeom>
          <a:noFill/>
        </p:spPr>
        <p:txBody>
          <a:bodyPr wrap="square">
            <a:spAutoFit/>
          </a:bodyPr>
          <a:lstStyle/>
          <a:p>
            <a:pPr>
              <a:defRPr/>
            </a:pPr>
            <a:r>
              <a:rPr lang="en-US" altLang="zh-TW" sz="6000" dirty="0" smtClean="0">
                <a:effectLst>
                  <a:glow rad="228600">
                    <a:schemeClr val="accent2">
                      <a:satMod val="175000"/>
                      <a:alpha val="40000"/>
                    </a:schemeClr>
                  </a:glow>
                </a:effectLst>
                <a:cs typeface="Times New Roman" pitchFamily="18" charset="0"/>
              </a:rPr>
              <a:t>LECTURE </a:t>
            </a:r>
            <a:r>
              <a:rPr lang="en-US" altLang="zh-TW" sz="6000" dirty="0" smtClean="0">
                <a:effectLst>
                  <a:glow rad="228600">
                    <a:schemeClr val="accent2">
                      <a:satMod val="175000"/>
                      <a:alpha val="40000"/>
                    </a:schemeClr>
                  </a:glow>
                </a:effectLst>
                <a:cs typeface="Times New Roman" pitchFamily="18" charset="0"/>
              </a:rPr>
              <a:t>10</a:t>
            </a:r>
            <a:endParaRPr lang="zh-TW" altLang="en-US" sz="6000" dirty="0">
              <a:effectLst>
                <a:glow rad="228600">
                  <a:schemeClr val="accent2">
                    <a:satMod val="175000"/>
                    <a:alpha val="40000"/>
                  </a:schemeClr>
                </a:glow>
              </a:effectLst>
              <a:cs typeface="Times New Roman" pitchFamily="18" charset="0"/>
            </a:endParaRPr>
          </a:p>
        </p:txBody>
      </p:sp>
      <p:sp>
        <p:nvSpPr>
          <p:cNvPr id="6" name="標題 4"/>
          <p:cNvSpPr txBox="1">
            <a:spLocks/>
          </p:cNvSpPr>
          <p:nvPr/>
        </p:nvSpPr>
        <p:spPr>
          <a:xfrm>
            <a:off x="5715008" y="2071678"/>
            <a:ext cx="3850242" cy="2301240"/>
          </a:xfrm>
          <a:prstGeom prst="rect">
            <a:avLst/>
          </a:prstGeom>
        </p:spPr>
        <p:txBody>
          <a:bodyPr>
            <a:norm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zh-TW" altLang="en-US" sz="4600" dirty="0" smtClean="0">
                <a:latin typeface="標楷體" pitchFamily="65" charset="-120"/>
                <a:ea typeface="標楷體" pitchFamily="65" charset="-120"/>
                <a:cs typeface="+mj-cs"/>
              </a:rPr>
              <a:t>地震與</a:t>
            </a:r>
            <a:r>
              <a:rPr kumimoji="0" lang="zh-TW" altLang="en-US" sz="4600" dirty="0">
                <a:latin typeface="標楷體" pitchFamily="65" charset="-120"/>
                <a:ea typeface="標楷體" pitchFamily="65" charset="-120"/>
                <a:cs typeface="+mj-cs"/>
              </a:rPr>
              <a:t>海嘯</a:t>
            </a:r>
            <a:endParaRPr kumimoji="0" lang="en-US" altLang="zh-TW" sz="4600" dirty="0" smtClean="0">
              <a:latin typeface="標楷體" pitchFamily="65" charset="-120"/>
              <a:ea typeface="標楷體" pitchFamily="65" charset="-120"/>
              <a:cs typeface="+mj-cs"/>
            </a:endParaRPr>
          </a:p>
        </p:txBody>
      </p:sp>
      <p:sp>
        <p:nvSpPr>
          <p:cNvPr id="7" name="矩形 6"/>
          <p:cNvSpPr/>
          <p:nvPr/>
        </p:nvSpPr>
        <p:spPr>
          <a:xfrm>
            <a:off x="0" y="3857628"/>
            <a:ext cx="4071934" cy="428628"/>
          </a:xfrm>
          <a:prstGeom prst="rect">
            <a:avLst/>
          </a:prstGeom>
          <a:noFill/>
          <a:ln w="3175">
            <a:solidFill>
              <a:srgbClr val="FF66FF"/>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027003"/>
            <a:ext cx="7572428" cy="830997"/>
          </a:xfrm>
          <a:prstGeom prst="rect">
            <a:avLst/>
          </a:prstGeom>
        </p:spPr>
        <p:txBody>
          <a:bodyPr wrap="square">
            <a:spAutoFit/>
          </a:bodyPr>
          <a:lstStyle/>
          <a:p>
            <a:r>
              <a:rPr lang="en-US" altLang="zh-TW" dirty="0" smtClean="0"/>
              <a:t>P. 209, Fig.8-8, Essentials of Geology: Stephen </a:t>
            </a:r>
            <a:r>
              <a:rPr lang="en-US" altLang="zh-TW" dirty="0" err="1" smtClean="0"/>
              <a:t>Marshak</a:t>
            </a:r>
            <a:r>
              <a:rPr lang="en-US" altLang="zh-TW" dirty="0" smtClean="0"/>
              <a:t>: W.W. Norton, New York.</a:t>
            </a:r>
            <a:endParaRPr lang="zh-TW" altLang="en-US" dirty="0"/>
          </a:p>
        </p:txBody>
      </p:sp>
      <p:pic>
        <p:nvPicPr>
          <p:cNvPr id="59393" name="Picture 1" descr="C:\Users\Get\Desktop\圖片2.png"/>
          <p:cNvPicPr>
            <a:picLocks noChangeAspect="1" noChangeArrowheads="1"/>
          </p:cNvPicPr>
          <p:nvPr/>
        </p:nvPicPr>
        <p:blipFill>
          <a:blip r:embed="rId3" cstate="print"/>
          <a:srcRect/>
          <a:stretch>
            <a:fillRect/>
          </a:stretch>
        </p:blipFill>
        <p:spPr bwMode="auto">
          <a:xfrm>
            <a:off x="1716088" y="792163"/>
            <a:ext cx="5711825" cy="5273675"/>
          </a:xfrm>
          <a:prstGeom prst="rect">
            <a:avLst/>
          </a:prstGeom>
          <a:noFill/>
        </p:spPr>
      </p:pic>
      <p:sp>
        <p:nvSpPr>
          <p:cNvPr id="7" name="矩形 6"/>
          <p:cNvSpPr/>
          <p:nvPr/>
        </p:nvSpPr>
        <p:spPr>
          <a:xfrm>
            <a:off x="1979712" y="5661248"/>
            <a:ext cx="5328592" cy="400110"/>
          </a:xfrm>
          <a:prstGeom prst="rect">
            <a:avLst/>
          </a:prstGeom>
          <a:solidFill>
            <a:schemeClr val="tx1"/>
          </a:solidFill>
        </p:spPr>
        <p:txBody>
          <a:bodyPr wrap="square">
            <a:spAutoFit/>
          </a:bodyPr>
          <a:lstStyle/>
          <a:p>
            <a:r>
              <a:rPr lang="zh-TW" altLang="en-US" sz="1000" dirty="0" smtClean="0">
                <a:solidFill>
                  <a:schemeClr val="bg1"/>
                </a:solidFill>
                <a:cs typeface="Times New Roman" pitchFamily="18" charset="0"/>
              </a:rPr>
              <a:t>本作品由</a:t>
            </a:r>
            <a:r>
              <a:rPr lang="en-US" altLang="zh-TW" sz="1000" dirty="0" smtClean="0">
                <a:solidFill>
                  <a:schemeClr val="bg1"/>
                </a:solidFill>
                <a:cs typeface="Times New Roman" pitchFamily="18" charset="0"/>
              </a:rPr>
              <a:t>W.W. Norton(</a:t>
            </a:r>
            <a:r>
              <a:rPr lang="zh-TW" altLang="en-US" sz="1000" dirty="0" smtClean="0">
                <a:solidFill>
                  <a:schemeClr val="bg1"/>
                </a:solidFill>
                <a:cs typeface="Times New Roman" pitchFamily="18" charset="0"/>
              </a:rPr>
              <a:t>龍登出版公司</a:t>
            </a:r>
            <a:r>
              <a:rPr lang="en-US" altLang="zh-TW" sz="1000" dirty="0" smtClean="0">
                <a:solidFill>
                  <a:schemeClr val="bg1"/>
                </a:solidFill>
                <a:cs typeface="Times New Roman" pitchFamily="18" charset="0"/>
              </a:rPr>
              <a:t>)</a:t>
            </a:r>
            <a:r>
              <a:rPr lang="zh-TW" altLang="en-US" sz="1000" dirty="0" smtClean="0">
                <a:solidFill>
                  <a:schemeClr val="bg1"/>
                </a:solidFill>
                <a:cs typeface="Times New Roman" pitchFamily="18" charset="0"/>
              </a:rPr>
              <a:t>權本課程</a:t>
            </a:r>
            <a:r>
              <a:rPr lang="zh-TW" altLang="en-US" sz="1000" dirty="0" smtClean="0">
                <a:solidFill>
                  <a:schemeClr val="bg1"/>
                </a:solidFill>
              </a:rPr>
              <a:t>：</a:t>
            </a:r>
            <a:r>
              <a:rPr lang="en-US" altLang="zh-TW" sz="1000" dirty="0" smtClean="0">
                <a:solidFill>
                  <a:schemeClr val="bg1"/>
                </a:solidFill>
              </a:rPr>
              <a:t>『</a:t>
            </a:r>
            <a:r>
              <a:rPr lang="zh-TW" altLang="en-US" sz="1000" dirty="0" smtClean="0">
                <a:solidFill>
                  <a:schemeClr val="bg1"/>
                </a:solidFill>
                <a:cs typeface="Times New Roman" pitchFamily="18" charset="0"/>
              </a:rPr>
              <a:t>地球的奧秘</a:t>
            </a:r>
            <a:r>
              <a:rPr lang="en-US" altLang="zh-TW" sz="1000" dirty="0" smtClean="0">
                <a:solidFill>
                  <a:schemeClr val="bg1"/>
                </a:solidFill>
              </a:rPr>
              <a:t>』</a:t>
            </a:r>
            <a:r>
              <a:rPr lang="zh-TW" altLang="en-US" sz="1000" dirty="0" smtClean="0">
                <a:solidFill>
                  <a:schemeClr val="bg1"/>
                </a:solidFill>
                <a:cs typeface="Times New Roman" pitchFamily="18" charset="0"/>
              </a:rPr>
              <a:t>使用，本資料庫無再授權他人使用之權利，您如需利用本作品，請另行向權利人取得授權</a:t>
            </a:r>
            <a:r>
              <a:rPr lang="zh-TW" altLang="en-US" sz="1000" dirty="0" smtClean="0">
                <a:solidFill>
                  <a:schemeClr val="bg1"/>
                </a:solidFill>
                <a:cs typeface="Times New Roman" pitchFamily="18" charset="0"/>
              </a:rPr>
              <a:t>。</a:t>
            </a:r>
            <a:endParaRPr lang="zh-TW" altLang="en-US" sz="1000" dirty="0" smtClean="0">
              <a:solidFill>
                <a:schemeClr val="bg1"/>
              </a:solidFill>
              <a:cs typeface="Times New Roman" pitchFamily="18" charset="0"/>
            </a:endParaRPr>
          </a:p>
        </p:txBody>
      </p:sp>
      <p:pic>
        <p:nvPicPr>
          <p:cNvPr id="8" name="圖片 7" descr="F-icon_11.gif">
            <a:hlinkClick r:id="rId4"/>
          </p:cNvPr>
          <p:cNvPicPr>
            <a:picLocks/>
          </p:cNvPicPr>
          <p:nvPr/>
        </p:nvPicPr>
        <p:blipFill>
          <a:blip r:embed="rId5" cstate="print"/>
          <a:srcRect/>
          <a:stretch>
            <a:fillRect/>
          </a:stretch>
        </p:blipFill>
        <p:spPr bwMode="auto">
          <a:xfrm>
            <a:off x="1763688" y="5733256"/>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a:spLocks noChangeArrowheads="1"/>
          </p:cNvSpPr>
          <p:nvPr/>
        </p:nvSpPr>
        <p:spPr bwMode="auto">
          <a:xfrm>
            <a:off x="755650" y="115888"/>
            <a:ext cx="7772400" cy="914400"/>
          </a:xfrm>
          <a:prstGeom prst="rect">
            <a:avLst/>
          </a:prstGeom>
          <a:noFill/>
          <a:ln w="9525">
            <a:noFill/>
            <a:miter lim="800000"/>
            <a:headEnd/>
            <a:tailEnd/>
          </a:ln>
        </p:spPr>
        <p:txBody>
          <a:bodyPr lIns="92075" tIns="46038" rIns="92075" bIns="46038" anchor="ctr"/>
          <a:lstStyle/>
          <a:p>
            <a:pPr algn="ctr"/>
            <a:r>
              <a:rPr lang="zh-TW" altLang="en-US" sz="4000" b="1">
                <a:solidFill>
                  <a:srgbClr val="FF0000"/>
                </a:solidFill>
                <a:ea typeface="標楷體" pitchFamily="65" charset="-120"/>
              </a:rPr>
              <a:t>全球地震帶</a:t>
            </a:r>
          </a:p>
        </p:txBody>
      </p:sp>
      <p:pic>
        <p:nvPicPr>
          <p:cNvPr id="61442" name="Picture 2" descr="File:Quake epicenters 1963-98.png">
            <a:hlinkClick r:id="rId3"/>
          </p:cNvPr>
          <p:cNvPicPr>
            <a:picLocks noChangeAspect="1" noChangeArrowheads="1"/>
          </p:cNvPicPr>
          <p:nvPr/>
        </p:nvPicPr>
        <p:blipFill>
          <a:blip r:embed="rId4" cstate="print"/>
          <a:srcRect/>
          <a:stretch>
            <a:fillRect/>
          </a:stretch>
        </p:blipFill>
        <p:spPr bwMode="auto">
          <a:xfrm>
            <a:off x="714348" y="1357298"/>
            <a:ext cx="7620000" cy="4762500"/>
          </a:xfrm>
          <a:prstGeom prst="rect">
            <a:avLst/>
          </a:prstGeom>
          <a:noFill/>
        </p:spPr>
      </p:pic>
      <p:pic>
        <p:nvPicPr>
          <p:cNvPr id="5" name="Picture 1" descr="Public domain">
            <a:hlinkClick r:id="rId5"/>
          </p:cNvPr>
          <p:cNvPicPr>
            <a:picLocks noChangeAspect="1" noChangeArrowheads="1"/>
          </p:cNvPicPr>
          <p:nvPr/>
        </p:nvPicPr>
        <p:blipFill>
          <a:blip r:embed="rId6" cstate="print"/>
          <a:srcRect/>
          <a:stretch>
            <a:fillRect/>
          </a:stretch>
        </p:blipFill>
        <p:spPr bwMode="auto">
          <a:xfrm>
            <a:off x="857224" y="5643578"/>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ChangeArrowheads="1"/>
          </p:cNvSpPr>
          <p:nvPr/>
        </p:nvSpPr>
        <p:spPr bwMode="auto">
          <a:xfrm>
            <a:off x="2124075" y="188913"/>
            <a:ext cx="5256213" cy="954750"/>
          </a:xfrm>
          <a:prstGeom prst="rect">
            <a:avLst/>
          </a:prstGeom>
          <a:noFill/>
          <a:ln w="9525">
            <a:noFill/>
            <a:miter lim="800000"/>
            <a:headEnd/>
            <a:tailEnd/>
          </a:ln>
        </p:spPr>
        <p:txBody>
          <a:bodyPr lIns="92075" tIns="46038" rIns="92075" bIns="46038">
            <a:spAutoFit/>
          </a:bodyPr>
          <a:lstStyle/>
          <a:p>
            <a:r>
              <a:rPr lang="en-US" altLang="zh-TW" sz="2800" b="1" dirty="0">
                <a:solidFill>
                  <a:schemeClr val="hlink"/>
                </a:solidFill>
                <a:latin typeface="Times New Roman" pitchFamily="18" charset="0"/>
                <a:ea typeface="華康魏碑體(P)" pitchFamily="66" charset="-120"/>
              </a:rPr>
              <a:t>1900</a:t>
            </a:r>
            <a:r>
              <a:rPr lang="zh-TW" altLang="en-US" sz="2800" b="1" dirty="0">
                <a:solidFill>
                  <a:schemeClr val="hlink"/>
                </a:solidFill>
                <a:latin typeface="Times New Roman" pitchFamily="18" charset="0"/>
                <a:ea typeface="華康魏碑體(P)" pitchFamily="66" charset="-120"/>
              </a:rPr>
              <a:t>年</a:t>
            </a:r>
            <a:r>
              <a:rPr lang="zh-TW" altLang="en-US" sz="2800" dirty="0">
                <a:solidFill>
                  <a:schemeClr val="hlink"/>
                </a:solidFill>
                <a:latin typeface="Times New Roman" pitchFamily="18" charset="0"/>
                <a:ea typeface="華康魏碑體(P)" pitchFamily="66" charset="-120"/>
              </a:rPr>
              <a:t>以來</a:t>
            </a:r>
            <a:r>
              <a:rPr lang="zh-TW" altLang="en-US" sz="2800" dirty="0" smtClean="0">
                <a:solidFill>
                  <a:schemeClr val="hlink"/>
                </a:solidFill>
                <a:latin typeface="Times New Roman" pitchFamily="18" charset="0"/>
                <a:ea typeface="華康魏碑體(P)" pitchFamily="66" charset="-120"/>
              </a:rPr>
              <a:t>全球大地震 </a:t>
            </a:r>
            <a:r>
              <a:rPr lang="en-US" altLang="zh-TW" sz="2800" dirty="0" smtClean="0">
                <a:solidFill>
                  <a:schemeClr val="hlink"/>
                </a:solidFill>
                <a:latin typeface="Times New Roman" pitchFamily="18" charset="0"/>
                <a:ea typeface="華康魏碑體(P)" pitchFamily="66" charset="-120"/>
              </a:rPr>
              <a:t>(M &gt; 8.5)</a:t>
            </a:r>
            <a:endParaRPr lang="zh-TW" altLang="en-US" sz="2800" dirty="0">
              <a:solidFill>
                <a:schemeClr val="hlink"/>
              </a:solidFill>
              <a:latin typeface="Times New Roman" pitchFamily="18" charset="0"/>
              <a:ea typeface="華康魏碑體(P)" pitchFamily="66" charset="-120"/>
            </a:endParaRPr>
          </a:p>
          <a:p>
            <a:r>
              <a:rPr lang="zh-TW" altLang="en-US" sz="2800" dirty="0">
                <a:solidFill>
                  <a:schemeClr val="hlink"/>
                </a:solidFill>
                <a:latin typeface="Times New Roman" pitchFamily="18" charset="0"/>
                <a:ea typeface="華康魏碑體(P)" pitchFamily="66" charset="-120"/>
              </a:rPr>
              <a:t>  </a:t>
            </a:r>
            <a:r>
              <a:rPr lang="en-US" altLang="zh-TW" sz="2800" dirty="0">
                <a:latin typeface="Times New Roman" pitchFamily="18" charset="0"/>
                <a:ea typeface="華康魏碑體(P)" pitchFamily="66" charset="-120"/>
              </a:rPr>
              <a:t>(</a:t>
            </a:r>
            <a:r>
              <a:rPr lang="zh-TW" altLang="en-US" sz="2800" dirty="0">
                <a:solidFill>
                  <a:srgbClr val="CC3300"/>
                </a:solidFill>
                <a:latin typeface="Times New Roman" pitchFamily="18" charset="0"/>
                <a:ea typeface="華康魏碑體(P)" pitchFamily="66" charset="-120"/>
              </a:rPr>
              <a:t>大地震溫床</a:t>
            </a:r>
            <a:r>
              <a:rPr lang="en-US" altLang="zh-TW" sz="2800" dirty="0">
                <a:solidFill>
                  <a:srgbClr val="CC3300"/>
                </a:solidFill>
                <a:latin typeface="Times New Roman" pitchFamily="18" charset="0"/>
                <a:ea typeface="華康魏碑體(P)" pitchFamily="66" charset="-120"/>
              </a:rPr>
              <a:t>-</a:t>
            </a:r>
            <a:r>
              <a:rPr lang="zh-TW" altLang="en-US" sz="2800" dirty="0">
                <a:solidFill>
                  <a:srgbClr val="CC3300"/>
                </a:solidFill>
                <a:latin typeface="Times New Roman" pitchFamily="18" charset="0"/>
                <a:ea typeface="華康魏碑體(P)" pitchFamily="66" charset="-120"/>
              </a:rPr>
              <a:t>太平洋隱沒帶</a:t>
            </a:r>
            <a:r>
              <a:rPr lang="en-US" altLang="zh-TW" sz="2800" dirty="0">
                <a:latin typeface="Times New Roman" pitchFamily="18" charset="0"/>
                <a:ea typeface="華康魏碑體(P)" pitchFamily="66" charset="-120"/>
              </a:rPr>
              <a:t>)</a:t>
            </a:r>
          </a:p>
        </p:txBody>
      </p:sp>
      <p:sp>
        <p:nvSpPr>
          <p:cNvPr id="24580" name="Rectangle 6"/>
          <p:cNvSpPr>
            <a:spLocks noChangeArrowheads="1"/>
          </p:cNvSpPr>
          <p:nvPr/>
        </p:nvSpPr>
        <p:spPr bwMode="auto">
          <a:xfrm>
            <a:off x="250825" y="1268413"/>
            <a:ext cx="3097213" cy="5329237"/>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南美洲智利</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祕魯</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墨西哥</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美國西部</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阿留申群島</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堪察加半島</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千島群島</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日本、琉球</a:t>
            </a:r>
          </a:p>
          <a:p>
            <a:pPr marL="342900" indent="-342900">
              <a:lnSpc>
                <a:spcPct val="90000"/>
              </a:lnSpc>
              <a:spcBef>
                <a:spcPct val="20000"/>
              </a:spcBef>
              <a:buClr>
                <a:schemeClr val="tx2"/>
              </a:buClr>
              <a:buFontTx/>
              <a:buChar char="•"/>
            </a:pPr>
            <a:r>
              <a:rPr lang="zh-TW" altLang="en-US" sz="2000">
                <a:solidFill>
                  <a:srgbClr val="CC3300"/>
                </a:solidFill>
                <a:latin typeface="華康魏碑體" pitchFamily="65" charset="-120"/>
                <a:ea typeface="華康魏碑體" pitchFamily="65" charset="-120"/>
              </a:rPr>
              <a:t>台灣</a:t>
            </a:r>
            <a:endParaRPr lang="zh-TW" altLang="en-US" sz="2000">
              <a:latin typeface="華康魏碑體" pitchFamily="65" charset="-120"/>
              <a:ea typeface="華康魏碑體" pitchFamily="65" charset="-120"/>
            </a:endParaRP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菲律賓</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印尼</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新幾內亞</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所羅門群島</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新喀里多尼亞</a:t>
            </a:r>
          </a:p>
          <a:p>
            <a:pPr marL="342900" indent="-342900">
              <a:lnSpc>
                <a:spcPct val="90000"/>
              </a:lnSpc>
              <a:spcBef>
                <a:spcPct val="20000"/>
              </a:spcBef>
              <a:buClr>
                <a:schemeClr val="tx2"/>
              </a:buClr>
              <a:buFontTx/>
              <a:buChar char="•"/>
            </a:pPr>
            <a:r>
              <a:rPr lang="zh-TW" altLang="en-US" sz="2000">
                <a:latin typeface="華康魏碑體" pitchFamily="65" charset="-120"/>
                <a:ea typeface="華康魏碑體" pitchFamily="65" charset="-120"/>
              </a:rPr>
              <a:t>紐西蘭</a:t>
            </a:r>
          </a:p>
        </p:txBody>
      </p:sp>
      <p:pic>
        <p:nvPicPr>
          <p:cNvPr id="55298" name="Picture 2" descr="Largest Earthquakes in the World Since 1900"/>
          <p:cNvPicPr>
            <a:picLocks noChangeAspect="1" noChangeArrowheads="1"/>
          </p:cNvPicPr>
          <p:nvPr/>
        </p:nvPicPr>
        <p:blipFill>
          <a:blip r:embed="rId3" cstate="print"/>
          <a:srcRect/>
          <a:stretch>
            <a:fillRect/>
          </a:stretch>
        </p:blipFill>
        <p:spPr bwMode="auto">
          <a:xfrm>
            <a:off x="2143108" y="1285860"/>
            <a:ext cx="7000892" cy="3961480"/>
          </a:xfrm>
          <a:prstGeom prst="rect">
            <a:avLst/>
          </a:prstGeom>
          <a:noFill/>
        </p:spPr>
      </p:pic>
      <p:pic>
        <p:nvPicPr>
          <p:cNvPr id="7" name="Picture 21" descr="\\140.112.59.229\資源平台\資源平台\版權\版權ICON與範例\F-公共財-book_mark_transparent-square.png">
            <a:hlinkClick r:id="rId4"/>
          </p:cNvPr>
          <p:cNvPicPr>
            <a:picLocks noChangeAspect="1" noChangeArrowheads="1"/>
          </p:cNvPicPr>
          <p:nvPr/>
        </p:nvPicPr>
        <p:blipFill>
          <a:blip r:embed="rId5" cstate="print"/>
          <a:srcRect/>
          <a:stretch>
            <a:fillRect/>
          </a:stretch>
        </p:blipFill>
        <p:spPr bwMode="auto">
          <a:xfrm>
            <a:off x="2699792" y="4941168"/>
            <a:ext cx="293687" cy="250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1484313"/>
            <a:ext cx="9036050" cy="4424362"/>
            <a:chOff x="46" y="754"/>
            <a:chExt cx="5692" cy="2787"/>
          </a:xfrm>
          <a:solidFill>
            <a:srgbClr val="CCFFCC"/>
          </a:solidFill>
        </p:grpSpPr>
        <p:sp>
          <p:nvSpPr>
            <p:cNvPr id="25604" name="Rectangle 5"/>
            <p:cNvSpPr>
              <a:spLocks noChangeArrowheads="1"/>
            </p:cNvSpPr>
            <p:nvPr/>
          </p:nvSpPr>
          <p:spPr bwMode="auto">
            <a:xfrm>
              <a:off x="5013" y="3310"/>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149.6 E</a:t>
              </a:r>
            </a:p>
          </p:txBody>
        </p:sp>
        <p:sp>
          <p:nvSpPr>
            <p:cNvPr id="25605" name="Rectangle 6"/>
            <p:cNvSpPr>
              <a:spLocks noChangeArrowheads="1"/>
            </p:cNvSpPr>
            <p:nvPr/>
          </p:nvSpPr>
          <p:spPr bwMode="auto">
            <a:xfrm>
              <a:off x="4423" y="3310"/>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44.9 N</a:t>
              </a:r>
            </a:p>
          </p:txBody>
        </p:sp>
        <p:sp>
          <p:nvSpPr>
            <p:cNvPr id="25606" name="Rectangle 7"/>
            <p:cNvSpPr>
              <a:spLocks noChangeArrowheads="1"/>
            </p:cNvSpPr>
            <p:nvPr/>
          </p:nvSpPr>
          <p:spPr bwMode="auto">
            <a:xfrm>
              <a:off x="3606" y="3310"/>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8.5</a:t>
              </a:r>
            </a:p>
          </p:txBody>
        </p:sp>
        <p:sp>
          <p:nvSpPr>
            <p:cNvPr id="25607" name="Rectangle 8"/>
            <p:cNvSpPr>
              <a:spLocks noChangeArrowheads="1"/>
            </p:cNvSpPr>
            <p:nvPr/>
          </p:nvSpPr>
          <p:spPr bwMode="auto">
            <a:xfrm>
              <a:off x="2835" y="3310"/>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1963 10 13 </a:t>
              </a:r>
            </a:p>
          </p:txBody>
        </p:sp>
        <p:sp>
          <p:nvSpPr>
            <p:cNvPr id="25608" name="Rectangle 9"/>
            <p:cNvSpPr>
              <a:spLocks noChangeArrowheads="1"/>
            </p:cNvSpPr>
            <p:nvPr/>
          </p:nvSpPr>
          <p:spPr bwMode="auto">
            <a:xfrm>
              <a:off x="362" y="3310"/>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Kuril Islands (</a:t>
              </a:r>
              <a:r>
                <a:rPr lang="zh-TW" altLang="en-US" sz="1600">
                  <a:solidFill>
                    <a:srgbClr val="000000"/>
                  </a:solidFill>
                  <a:ea typeface="華康魏碑體(P)" pitchFamily="66" charset="-120"/>
                </a:rPr>
                <a:t>千島群島</a:t>
              </a:r>
              <a:r>
                <a:rPr lang="en-US" altLang="zh-TW" sz="1600">
                  <a:solidFill>
                    <a:srgbClr val="000000"/>
                  </a:solidFill>
                </a:rPr>
                <a:t>)</a:t>
              </a:r>
            </a:p>
          </p:txBody>
        </p:sp>
        <p:sp>
          <p:nvSpPr>
            <p:cNvPr id="25609" name="Rectangle 10"/>
            <p:cNvSpPr>
              <a:spLocks noChangeArrowheads="1"/>
            </p:cNvSpPr>
            <p:nvPr/>
          </p:nvSpPr>
          <p:spPr bwMode="auto">
            <a:xfrm>
              <a:off x="46" y="3310"/>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11.</a:t>
              </a:r>
            </a:p>
          </p:txBody>
        </p:sp>
        <p:sp>
          <p:nvSpPr>
            <p:cNvPr id="25610" name="Rectangle 11"/>
            <p:cNvSpPr>
              <a:spLocks noChangeArrowheads="1"/>
            </p:cNvSpPr>
            <p:nvPr/>
          </p:nvSpPr>
          <p:spPr bwMode="auto">
            <a:xfrm>
              <a:off x="5013" y="3079"/>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131.62 E</a:t>
              </a:r>
            </a:p>
          </p:txBody>
        </p:sp>
        <p:sp>
          <p:nvSpPr>
            <p:cNvPr id="25611" name="Rectangle 12"/>
            <p:cNvSpPr>
              <a:spLocks noChangeArrowheads="1"/>
            </p:cNvSpPr>
            <p:nvPr/>
          </p:nvSpPr>
          <p:spPr bwMode="auto">
            <a:xfrm>
              <a:off x="4423" y="3079"/>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5.05 S</a:t>
              </a:r>
            </a:p>
          </p:txBody>
        </p:sp>
        <p:sp>
          <p:nvSpPr>
            <p:cNvPr id="25612" name="Rectangle 13"/>
            <p:cNvSpPr>
              <a:spLocks noChangeArrowheads="1"/>
            </p:cNvSpPr>
            <p:nvPr/>
          </p:nvSpPr>
          <p:spPr bwMode="auto">
            <a:xfrm>
              <a:off x="3606" y="3079"/>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8.5</a:t>
              </a:r>
            </a:p>
          </p:txBody>
        </p:sp>
        <p:sp>
          <p:nvSpPr>
            <p:cNvPr id="25613" name="Rectangle 14"/>
            <p:cNvSpPr>
              <a:spLocks noChangeArrowheads="1"/>
            </p:cNvSpPr>
            <p:nvPr/>
          </p:nvSpPr>
          <p:spPr bwMode="auto">
            <a:xfrm>
              <a:off x="2835" y="3079"/>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1938 02 01 </a:t>
              </a:r>
            </a:p>
          </p:txBody>
        </p:sp>
        <p:sp>
          <p:nvSpPr>
            <p:cNvPr id="25614" name="Rectangle 15"/>
            <p:cNvSpPr>
              <a:spLocks noChangeArrowheads="1"/>
            </p:cNvSpPr>
            <p:nvPr/>
          </p:nvSpPr>
          <p:spPr bwMode="auto">
            <a:xfrm>
              <a:off x="362" y="3079"/>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Banda Sea, Indonesia (</a:t>
              </a:r>
              <a:r>
                <a:rPr lang="zh-TW" altLang="en-US" sz="1600">
                  <a:solidFill>
                    <a:srgbClr val="000000"/>
                  </a:solidFill>
                  <a:ea typeface="華康魏碑體(P)" pitchFamily="66" charset="-120"/>
                </a:rPr>
                <a:t>印尼班達海</a:t>
              </a:r>
              <a:r>
                <a:rPr lang="en-US" altLang="zh-TW" sz="1600">
                  <a:solidFill>
                    <a:srgbClr val="000000"/>
                  </a:solidFill>
                </a:rPr>
                <a:t>)</a:t>
              </a:r>
            </a:p>
          </p:txBody>
        </p:sp>
        <p:sp>
          <p:nvSpPr>
            <p:cNvPr id="25615" name="Rectangle 16"/>
            <p:cNvSpPr>
              <a:spLocks noChangeArrowheads="1"/>
            </p:cNvSpPr>
            <p:nvPr/>
          </p:nvSpPr>
          <p:spPr bwMode="auto">
            <a:xfrm>
              <a:off x="46" y="3079"/>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10.</a:t>
              </a:r>
            </a:p>
          </p:txBody>
        </p:sp>
        <p:sp>
          <p:nvSpPr>
            <p:cNvPr id="25616" name="Rectangle 17"/>
            <p:cNvSpPr>
              <a:spLocks noChangeArrowheads="1"/>
            </p:cNvSpPr>
            <p:nvPr/>
          </p:nvSpPr>
          <p:spPr bwMode="auto">
            <a:xfrm>
              <a:off x="5013" y="2848"/>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161.0 E</a:t>
              </a:r>
            </a:p>
          </p:txBody>
        </p:sp>
        <p:sp>
          <p:nvSpPr>
            <p:cNvPr id="25617" name="Rectangle 18"/>
            <p:cNvSpPr>
              <a:spLocks noChangeArrowheads="1"/>
            </p:cNvSpPr>
            <p:nvPr/>
          </p:nvSpPr>
          <p:spPr bwMode="auto">
            <a:xfrm>
              <a:off x="4423" y="2848"/>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54.0 N</a:t>
              </a:r>
            </a:p>
          </p:txBody>
        </p:sp>
        <p:sp>
          <p:nvSpPr>
            <p:cNvPr id="25618" name="Rectangle 19"/>
            <p:cNvSpPr>
              <a:spLocks noChangeArrowheads="1"/>
            </p:cNvSpPr>
            <p:nvPr/>
          </p:nvSpPr>
          <p:spPr bwMode="auto">
            <a:xfrm>
              <a:off x="3606" y="2848"/>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8.5</a:t>
              </a:r>
            </a:p>
          </p:txBody>
        </p:sp>
        <p:sp>
          <p:nvSpPr>
            <p:cNvPr id="25619" name="Rectangle 20"/>
            <p:cNvSpPr>
              <a:spLocks noChangeArrowheads="1"/>
            </p:cNvSpPr>
            <p:nvPr/>
          </p:nvSpPr>
          <p:spPr bwMode="auto">
            <a:xfrm>
              <a:off x="2835" y="2848"/>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1923 02 03 </a:t>
              </a:r>
            </a:p>
          </p:txBody>
        </p:sp>
        <p:sp>
          <p:nvSpPr>
            <p:cNvPr id="25620" name="Rectangle 21"/>
            <p:cNvSpPr>
              <a:spLocks noChangeArrowheads="1"/>
            </p:cNvSpPr>
            <p:nvPr/>
          </p:nvSpPr>
          <p:spPr bwMode="auto">
            <a:xfrm>
              <a:off x="362" y="2848"/>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Kamchatka (</a:t>
              </a:r>
              <a:r>
                <a:rPr lang="zh-TW" altLang="en-US" sz="1600">
                  <a:solidFill>
                    <a:srgbClr val="000000"/>
                  </a:solidFill>
                  <a:ea typeface="華康魏碑體(P)" pitchFamily="66" charset="-120"/>
                </a:rPr>
                <a:t>堪察加半島</a:t>
              </a:r>
              <a:r>
                <a:rPr lang="en-US" altLang="zh-TW" sz="1600">
                  <a:solidFill>
                    <a:srgbClr val="000000"/>
                  </a:solidFill>
                </a:rPr>
                <a:t>)</a:t>
              </a:r>
            </a:p>
          </p:txBody>
        </p:sp>
        <p:sp>
          <p:nvSpPr>
            <p:cNvPr id="25621" name="Rectangle 22"/>
            <p:cNvSpPr>
              <a:spLocks noChangeArrowheads="1"/>
            </p:cNvSpPr>
            <p:nvPr/>
          </p:nvSpPr>
          <p:spPr bwMode="auto">
            <a:xfrm>
              <a:off x="46" y="2848"/>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9.</a:t>
              </a:r>
            </a:p>
          </p:txBody>
        </p:sp>
        <p:sp>
          <p:nvSpPr>
            <p:cNvPr id="25622" name="Rectangle 23"/>
            <p:cNvSpPr>
              <a:spLocks noChangeArrowheads="1"/>
            </p:cNvSpPr>
            <p:nvPr/>
          </p:nvSpPr>
          <p:spPr bwMode="auto">
            <a:xfrm>
              <a:off x="5013" y="2617"/>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96.5 E</a:t>
              </a:r>
            </a:p>
          </p:txBody>
        </p:sp>
        <p:sp>
          <p:nvSpPr>
            <p:cNvPr id="25623" name="Rectangle 24"/>
            <p:cNvSpPr>
              <a:spLocks noChangeArrowheads="1"/>
            </p:cNvSpPr>
            <p:nvPr/>
          </p:nvSpPr>
          <p:spPr bwMode="auto">
            <a:xfrm>
              <a:off x="4423" y="2617"/>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28.5 N</a:t>
              </a:r>
            </a:p>
          </p:txBody>
        </p:sp>
        <p:sp>
          <p:nvSpPr>
            <p:cNvPr id="25624" name="Rectangle 25"/>
            <p:cNvSpPr>
              <a:spLocks noChangeArrowheads="1"/>
            </p:cNvSpPr>
            <p:nvPr/>
          </p:nvSpPr>
          <p:spPr bwMode="auto">
            <a:xfrm>
              <a:off x="3606" y="2617"/>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8.6</a:t>
              </a:r>
            </a:p>
          </p:txBody>
        </p:sp>
        <p:sp>
          <p:nvSpPr>
            <p:cNvPr id="25625" name="Rectangle 26"/>
            <p:cNvSpPr>
              <a:spLocks noChangeArrowheads="1"/>
            </p:cNvSpPr>
            <p:nvPr/>
          </p:nvSpPr>
          <p:spPr bwMode="auto">
            <a:xfrm>
              <a:off x="2835" y="2617"/>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1950 08 15 </a:t>
              </a:r>
            </a:p>
          </p:txBody>
        </p:sp>
        <p:sp>
          <p:nvSpPr>
            <p:cNvPr id="25626" name="Rectangle 27"/>
            <p:cNvSpPr>
              <a:spLocks noChangeArrowheads="1"/>
            </p:cNvSpPr>
            <p:nvPr/>
          </p:nvSpPr>
          <p:spPr bwMode="auto">
            <a:xfrm>
              <a:off x="362" y="2617"/>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Assam – Tibet (</a:t>
              </a:r>
              <a:r>
                <a:rPr lang="zh-TW" altLang="en-US" sz="1600">
                  <a:solidFill>
                    <a:srgbClr val="000000"/>
                  </a:solidFill>
                  <a:latin typeface="華康魏碑體(P)" pitchFamily="66" charset="-120"/>
                  <a:ea typeface="華康魏碑體(P)" pitchFamily="66" charset="-120"/>
                </a:rPr>
                <a:t>印度阿薩姆</a:t>
              </a:r>
              <a:r>
                <a:rPr lang="en-US" altLang="zh-TW" sz="1600">
                  <a:solidFill>
                    <a:srgbClr val="000000"/>
                  </a:solidFill>
                  <a:latin typeface="華康魏碑體(P)" pitchFamily="66" charset="-120"/>
                  <a:ea typeface="華康魏碑體(P)" pitchFamily="66" charset="-120"/>
                </a:rPr>
                <a:t>-</a:t>
              </a:r>
              <a:r>
                <a:rPr lang="zh-TW" altLang="en-US" sz="1600">
                  <a:solidFill>
                    <a:srgbClr val="000000"/>
                  </a:solidFill>
                  <a:latin typeface="華康魏碑體(P)" pitchFamily="66" charset="-120"/>
                  <a:ea typeface="華康魏碑體(P)" pitchFamily="66" charset="-120"/>
                </a:rPr>
                <a:t>西藏</a:t>
              </a:r>
              <a:r>
                <a:rPr lang="en-US" altLang="zh-TW" sz="1600">
                  <a:solidFill>
                    <a:srgbClr val="000000"/>
                  </a:solidFill>
                </a:rPr>
                <a:t>)</a:t>
              </a:r>
            </a:p>
          </p:txBody>
        </p:sp>
        <p:sp>
          <p:nvSpPr>
            <p:cNvPr id="25627" name="Rectangle 28"/>
            <p:cNvSpPr>
              <a:spLocks noChangeArrowheads="1"/>
            </p:cNvSpPr>
            <p:nvPr/>
          </p:nvSpPr>
          <p:spPr bwMode="auto">
            <a:xfrm>
              <a:off x="46" y="2617"/>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8.</a:t>
              </a:r>
            </a:p>
          </p:txBody>
        </p:sp>
        <p:sp>
          <p:nvSpPr>
            <p:cNvPr id="25628" name="Rectangle 29"/>
            <p:cNvSpPr>
              <a:spLocks noChangeArrowheads="1"/>
            </p:cNvSpPr>
            <p:nvPr/>
          </p:nvSpPr>
          <p:spPr bwMode="auto">
            <a:xfrm>
              <a:off x="5013" y="2395"/>
              <a:ext cx="725" cy="222"/>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178.50 E</a:t>
              </a:r>
            </a:p>
          </p:txBody>
        </p:sp>
        <p:sp>
          <p:nvSpPr>
            <p:cNvPr id="25629" name="Rectangle 30"/>
            <p:cNvSpPr>
              <a:spLocks noChangeArrowheads="1"/>
            </p:cNvSpPr>
            <p:nvPr/>
          </p:nvSpPr>
          <p:spPr bwMode="auto">
            <a:xfrm>
              <a:off x="4423" y="2395"/>
              <a:ext cx="590" cy="222"/>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51.21 N</a:t>
              </a:r>
            </a:p>
          </p:txBody>
        </p:sp>
        <p:sp>
          <p:nvSpPr>
            <p:cNvPr id="25630" name="Rectangle 31"/>
            <p:cNvSpPr>
              <a:spLocks noChangeArrowheads="1"/>
            </p:cNvSpPr>
            <p:nvPr/>
          </p:nvSpPr>
          <p:spPr bwMode="auto">
            <a:xfrm>
              <a:off x="3606" y="2395"/>
              <a:ext cx="817" cy="222"/>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8.7</a:t>
              </a:r>
            </a:p>
          </p:txBody>
        </p:sp>
        <p:sp>
          <p:nvSpPr>
            <p:cNvPr id="25631" name="Rectangle 32"/>
            <p:cNvSpPr>
              <a:spLocks noChangeArrowheads="1"/>
            </p:cNvSpPr>
            <p:nvPr/>
          </p:nvSpPr>
          <p:spPr bwMode="auto">
            <a:xfrm>
              <a:off x="2835" y="2395"/>
              <a:ext cx="771" cy="222"/>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1965 02 04 </a:t>
              </a:r>
            </a:p>
          </p:txBody>
        </p:sp>
        <p:sp>
          <p:nvSpPr>
            <p:cNvPr id="25632" name="Rectangle 33"/>
            <p:cNvSpPr>
              <a:spLocks noChangeArrowheads="1"/>
            </p:cNvSpPr>
            <p:nvPr/>
          </p:nvSpPr>
          <p:spPr bwMode="auto">
            <a:xfrm>
              <a:off x="362" y="2395"/>
              <a:ext cx="2473" cy="222"/>
            </a:xfrm>
            <a:prstGeom prst="rect">
              <a:avLst/>
            </a:prstGeom>
            <a:grpFill/>
            <a:ln w="9525">
              <a:noFill/>
              <a:miter lim="800000"/>
              <a:headEnd/>
              <a:tailEnd/>
            </a:ln>
          </p:spPr>
          <p:txBody>
            <a:bodyPr lIns="92075" tIns="46038" rIns="92075" bIns="46038" anchor="ctr"/>
            <a:lstStyle/>
            <a:p>
              <a:r>
                <a:rPr lang="en-US" altLang="zh-TW" sz="1600">
                  <a:solidFill>
                    <a:srgbClr val="000000"/>
                  </a:solidFill>
                </a:rPr>
                <a:t>Rat Islands, Alaska (</a:t>
              </a:r>
              <a:r>
                <a:rPr lang="zh-TW" altLang="en-US" sz="1600">
                  <a:solidFill>
                    <a:srgbClr val="000000"/>
                  </a:solidFill>
                  <a:ea typeface="華康魏碑體(P)" pitchFamily="66" charset="-120"/>
                </a:rPr>
                <a:t>阿拉斯加</a:t>
              </a:r>
              <a:r>
                <a:rPr lang="en-US" altLang="zh-TW" sz="1600">
                  <a:solidFill>
                    <a:srgbClr val="000000"/>
                  </a:solidFill>
                </a:rPr>
                <a:t>)</a:t>
              </a:r>
            </a:p>
          </p:txBody>
        </p:sp>
        <p:sp>
          <p:nvSpPr>
            <p:cNvPr id="25633" name="Rectangle 34"/>
            <p:cNvSpPr>
              <a:spLocks noChangeArrowheads="1"/>
            </p:cNvSpPr>
            <p:nvPr/>
          </p:nvSpPr>
          <p:spPr bwMode="auto">
            <a:xfrm>
              <a:off x="46" y="2395"/>
              <a:ext cx="316" cy="222"/>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7.</a:t>
              </a:r>
            </a:p>
          </p:txBody>
        </p:sp>
        <p:sp>
          <p:nvSpPr>
            <p:cNvPr id="25634" name="Rectangle 35"/>
            <p:cNvSpPr>
              <a:spLocks noChangeArrowheads="1"/>
            </p:cNvSpPr>
            <p:nvPr/>
          </p:nvSpPr>
          <p:spPr bwMode="auto">
            <a:xfrm>
              <a:off x="5013" y="2164"/>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81.5 W</a:t>
              </a:r>
            </a:p>
          </p:txBody>
        </p:sp>
        <p:sp>
          <p:nvSpPr>
            <p:cNvPr id="25635" name="Rectangle 36"/>
            <p:cNvSpPr>
              <a:spLocks noChangeArrowheads="1"/>
            </p:cNvSpPr>
            <p:nvPr/>
          </p:nvSpPr>
          <p:spPr bwMode="auto">
            <a:xfrm>
              <a:off x="4423" y="2164"/>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1.0 N</a:t>
              </a:r>
            </a:p>
          </p:txBody>
        </p:sp>
        <p:sp>
          <p:nvSpPr>
            <p:cNvPr id="25636" name="Rectangle 37"/>
            <p:cNvSpPr>
              <a:spLocks noChangeArrowheads="1"/>
            </p:cNvSpPr>
            <p:nvPr/>
          </p:nvSpPr>
          <p:spPr bwMode="auto">
            <a:xfrm>
              <a:off x="3606" y="2164"/>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8.8</a:t>
              </a:r>
            </a:p>
          </p:txBody>
        </p:sp>
        <p:sp>
          <p:nvSpPr>
            <p:cNvPr id="25637" name="Rectangle 38"/>
            <p:cNvSpPr>
              <a:spLocks noChangeArrowheads="1"/>
            </p:cNvSpPr>
            <p:nvPr/>
          </p:nvSpPr>
          <p:spPr bwMode="auto">
            <a:xfrm>
              <a:off x="2835" y="2164"/>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1906 01 31 </a:t>
              </a:r>
            </a:p>
          </p:txBody>
        </p:sp>
        <p:sp>
          <p:nvSpPr>
            <p:cNvPr id="25638" name="Rectangle 39"/>
            <p:cNvSpPr>
              <a:spLocks noChangeArrowheads="1"/>
            </p:cNvSpPr>
            <p:nvPr/>
          </p:nvSpPr>
          <p:spPr bwMode="auto">
            <a:xfrm>
              <a:off x="362" y="2164"/>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Off the Coast of Ecuador (</a:t>
              </a:r>
              <a:r>
                <a:rPr lang="zh-TW" altLang="en-US" sz="1600">
                  <a:solidFill>
                    <a:srgbClr val="000000"/>
                  </a:solidFill>
                  <a:ea typeface="華康魏碑體(P)" pitchFamily="66" charset="-120"/>
                </a:rPr>
                <a:t>厄瓜多爾</a:t>
              </a:r>
              <a:r>
                <a:rPr lang="en-US" altLang="zh-TW" sz="1600">
                  <a:solidFill>
                    <a:srgbClr val="000000"/>
                  </a:solidFill>
                </a:rPr>
                <a:t>)</a:t>
              </a:r>
            </a:p>
          </p:txBody>
        </p:sp>
        <p:sp>
          <p:nvSpPr>
            <p:cNvPr id="25639" name="Rectangle 40"/>
            <p:cNvSpPr>
              <a:spLocks noChangeArrowheads="1"/>
            </p:cNvSpPr>
            <p:nvPr/>
          </p:nvSpPr>
          <p:spPr bwMode="auto">
            <a:xfrm>
              <a:off x="46" y="2164"/>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6.</a:t>
              </a:r>
            </a:p>
          </p:txBody>
        </p:sp>
        <p:sp>
          <p:nvSpPr>
            <p:cNvPr id="25640" name="Rectangle 41"/>
            <p:cNvSpPr>
              <a:spLocks noChangeArrowheads="1"/>
            </p:cNvSpPr>
            <p:nvPr/>
          </p:nvSpPr>
          <p:spPr bwMode="auto">
            <a:xfrm>
              <a:off x="5013" y="1933"/>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95.78 E</a:t>
              </a:r>
            </a:p>
          </p:txBody>
        </p:sp>
        <p:sp>
          <p:nvSpPr>
            <p:cNvPr id="25641" name="Rectangle 42"/>
            <p:cNvSpPr>
              <a:spLocks noChangeArrowheads="1"/>
            </p:cNvSpPr>
            <p:nvPr/>
          </p:nvSpPr>
          <p:spPr bwMode="auto">
            <a:xfrm>
              <a:off x="4423" y="1933"/>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3.30 N</a:t>
              </a:r>
            </a:p>
          </p:txBody>
        </p:sp>
        <p:sp>
          <p:nvSpPr>
            <p:cNvPr id="25642" name="Rectangle 43"/>
            <p:cNvSpPr>
              <a:spLocks noChangeArrowheads="1"/>
            </p:cNvSpPr>
            <p:nvPr/>
          </p:nvSpPr>
          <p:spPr bwMode="auto">
            <a:xfrm>
              <a:off x="3606" y="1933"/>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CC3300"/>
                  </a:solidFill>
                </a:rPr>
                <a:t>9.0</a:t>
              </a:r>
            </a:p>
          </p:txBody>
        </p:sp>
        <p:sp>
          <p:nvSpPr>
            <p:cNvPr id="25643" name="Rectangle 44"/>
            <p:cNvSpPr>
              <a:spLocks noChangeArrowheads="1"/>
            </p:cNvSpPr>
            <p:nvPr/>
          </p:nvSpPr>
          <p:spPr bwMode="auto">
            <a:xfrm>
              <a:off x="2835" y="1933"/>
              <a:ext cx="771" cy="231"/>
            </a:xfrm>
            <a:prstGeom prst="rect">
              <a:avLst/>
            </a:prstGeom>
            <a:grpFill/>
            <a:ln w="9525">
              <a:noFill/>
              <a:miter lim="800000"/>
              <a:headEnd/>
              <a:tailEnd/>
            </a:ln>
          </p:spPr>
          <p:txBody>
            <a:bodyPr lIns="92075" tIns="46038" rIns="92075" bIns="46038" anchor="ctr"/>
            <a:lstStyle/>
            <a:p>
              <a:r>
                <a:rPr lang="en-US" altLang="zh-TW" sz="1600">
                  <a:solidFill>
                    <a:srgbClr val="CC3300"/>
                  </a:solidFill>
                </a:rPr>
                <a:t>2004 12 26 </a:t>
              </a:r>
            </a:p>
          </p:txBody>
        </p:sp>
        <p:sp>
          <p:nvSpPr>
            <p:cNvPr id="25644" name="Rectangle 45"/>
            <p:cNvSpPr>
              <a:spLocks noChangeArrowheads="1"/>
            </p:cNvSpPr>
            <p:nvPr/>
          </p:nvSpPr>
          <p:spPr bwMode="auto">
            <a:xfrm>
              <a:off x="362" y="1933"/>
              <a:ext cx="2473" cy="231"/>
            </a:xfrm>
            <a:prstGeom prst="rect">
              <a:avLst/>
            </a:prstGeom>
            <a:grpFill/>
            <a:ln w="9525">
              <a:noFill/>
              <a:miter lim="800000"/>
              <a:headEnd/>
              <a:tailEnd/>
            </a:ln>
          </p:spPr>
          <p:txBody>
            <a:bodyPr lIns="92075" tIns="46038" rIns="92075" bIns="46038" anchor="ctr"/>
            <a:lstStyle/>
            <a:p>
              <a:r>
                <a:rPr lang="en-US" altLang="zh-TW" sz="1600">
                  <a:solidFill>
                    <a:srgbClr val="0033CC"/>
                  </a:solidFill>
                </a:rPr>
                <a:t>West Coast of Sumatra (</a:t>
              </a:r>
              <a:r>
                <a:rPr lang="zh-TW" altLang="en-US" sz="1600">
                  <a:solidFill>
                    <a:srgbClr val="CC3300"/>
                  </a:solidFill>
                  <a:ea typeface="華康魏碑體(P)" pitchFamily="66" charset="-120"/>
                </a:rPr>
                <a:t>蘇門答臘外海</a:t>
              </a:r>
              <a:r>
                <a:rPr lang="en-US" altLang="zh-TW" sz="1600">
                  <a:solidFill>
                    <a:srgbClr val="0033CC"/>
                  </a:solidFill>
                </a:rPr>
                <a:t>)</a:t>
              </a:r>
            </a:p>
          </p:txBody>
        </p:sp>
        <p:sp>
          <p:nvSpPr>
            <p:cNvPr id="25645" name="Rectangle 46"/>
            <p:cNvSpPr>
              <a:spLocks noChangeArrowheads="1"/>
            </p:cNvSpPr>
            <p:nvPr/>
          </p:nvSpPr>
          <p:spPr bwMode="auto">
            <a:xfrm>
              <a:off x="46" y="1933"/>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4.</a:t>
              </a:r>
            </a:p>
          </p:txBody>
        </p:sp>
        <p:sp>
          <p:nvSpPr>
            <p:cNvPr id="25646" name="Rectangle 47"/>
            <p:cNvSpPr>
              <a:spLocks noChangeArrowheads="1"/>
            </p:cNvSpPr>
            <p:nvPr/>
          </p:nvSpPr>
          <p:spPr bwMode="auto">
            <a:xfrm>
              <a:off x="5013" y="1699"/>
              <a:ext cx="725" cy="234"/>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160.06 E</a:t>
              </a:r>
            </a:p>
          </p:txBody>
        </p:sp>
        <p:sp>
          <p:nvSpPr>
            <p:cNvPr id="25647" name="Rectangle 48"/>
            <p:cNvSpPr>
              <a:spLocks noChangeArrowheads="1"/>
            </p:cNvSpPr>
            <p:nvPr/>
          </p:nvSpPr>
          <p:spPr bwMode="auto">
            <a:xfrm>
              <a:off x="4423" y="1699"/>
              <a:ext cx="590" cy="234"/>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52.76 N</a:t>
              </a:r>
            </a:p>
          </p:txBody>
        </p:sp>
        <p:sp>
          <p:nvSpPr>
            <p:cNvPr id="25648" name="Rectangle 49"/>
            <p:cNvSpPr>
              <a:spLocks noChangeArrowheads="1"/>
            </p:cNvSpPr>
            <p:nvPr/>
          </p:nvSpPr>
          <p:spPr bwMode="auto">
            <a:xfrm>
              <a:off x="3606" y="1699"/>
              <a:ext cx="817" cy="234"/>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9.0</a:t>
              </a:r>
            </a:p>
          </p:txBody>
        </p:sp>
        <p:sp>
          <p:nvSpPr>
            <p:cNvPr id="25649" name="Rectangle 50"/>
            <p:cNvSpPr>
              <a:spLocks noChangeArrowheads="1"/>
            </p:cNvSpPr>
            <p:nvPr/>
          </p:nvSpPr>
          <p:spPr bwMode="auto">
            <a:xfrm>
              <a:off x="2835" y="1699"/>
              <a:ext cx="771" cy="234"/>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1952 11 04 </a:t>
              </a:r>
            </a:p>
          </p:txBody>
        </p:sp>
        <p:sp>
          <p:nvSpPr>
            <p:cNvPr id="25650" name="Rectangle 51"/>
            <p:cNvSpPr>
              <a:spLocks noChangeArrowheads="1"/>
            </p:cNvSpPr>
            <p:nvPr/>
          </p:nvSpPr>
          <p:spPr bwMode="auto">
            <a:xfrm>
              <a:off x="362" y="1699"/>
              <a:ext cx="2473" cy="234"/>
            </a:xfrm>
            <a:prstGeom prst="rect">
              <a:avLst/>
            </a:prstGeom>
            <a:grpFill/>
            <a:ln w="9525">
              <a:noFill/>
              <a:miter lim="800000"/>
              <a:headEnd/>
              <a:tailEnd/>
            </a:ln>
          </p:spPr>
          <p:txBody>
            <a:bodyPr lIns="92075" tIns="46038" rIns="92075" bIns="46038" anchor="ctr"/>
            <a:lstStyle/>
            <a:p>
              <a:r>
                <a:rPr lang="en-US" altLang="zh-TW" sz="1600">
                  <a:solidFill>
                    <a:srgbClr val="000000"/>
                  </a:solidFill>
                </a:rPr>
                <a:t>Kamchatka (</a:t>
              </a:r>
              <a:r>
                <a:rPr lang="zh-TW" altLang="en-US" sz="1600">
                  <a:solidFill>
                    <a:srgbClr val="000000"/>
                  </a:solidFill>
                  <a:ea typeface="華康魏碑體(P)" pitchFamily="66" charset="-120"/>
                </a:rPr>
                <a:t>堪察加半島</a:t>
              </a:r>
              <a:r>
                <a:rPr lang="en-US" altLang="zh-TW" sz="1600">
                  <a:solidFill>
                    <a:srgbClr val="000000"/>
                  </a:solidFill>
                </a:rPr>
                <a:t>)</a:t>
              </a:r>
            </a:p>
          </p:txBody>
        </p:sp>
        <p:sp>
          <p:nvSpPr>
            <p:cNvPr id="25651" name="Rectangle 52"/>
            <p:cNvSpPr>
              <a:spLocks noChangeArrowheads="1"/>
            </p:cNvSpPr>
            <p:nvPr/>
          </p:nvSpPr>
          <p:spPr bwMode="auto">
            <a:xfrm>
              <a:off x="46" y="1699"/>
              <a:ext cx="316" cy="234"/>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4.</a:t>
              </a:r>
            </a:p>
          </p:txBody>
        </p:sp>
        <p:sp>
          <p:nvSpPr>
            <p:cNvPr id="25652" name="Rectangle 53"/>
            <p:cNvSpPr>
              <a:spLocks noChangeArrowheads="1"/>
            </p:cNvSpPr>
            <p:nvPr/>
          </p:nvSpPr>
          <p:spPr bwMode="auto">
            <a:xfrm>
              <a:off x="5013" y="1468"/>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175.39 W</a:t>
              </a:r>
            </a:p>
          </p:txBody>
        </p:sp>
        <p:sp>
          <p:nvSpPr>
            <p:cNvPr id="25653" name="Rectangle 54"/>
            <p:cNvSpPr>
              <a:spLocks noChangeArrowheads="1"/>
            </p:cNvSpPr>
            <p:nvPr/>
          </p:nvSpPr>
          <p:spPr bwMode="auto">
            <a:xfrm>
              <a:off x="4423" y="1468"/>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51.56 N</a:t>
              </a:r>
            </a:p>
          </p:txBody>
        </p:sp>
        <p:sp>
          <p:nvSpPr>
            <p:cNvPr id="25654" name="Rectangle 55"/>
            <p:cNvSpPr>
              <a:spLocks noChangeArrowheads="1"/>
            </p:cNvSpPr>
            <p:nvPr/>
          </p:nvSpPr>
          <p:spPr bwMode="auto">
            <a:xfrm>
              <a:off x="3606" y="1468"/>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9.1</a:t>
              </a:r>
            </a:p>
          </p:txBody>
        </p:sp>
        <p:sp>
          <p:nvSpPr>
            <p:cNvPr id="25655" name="Rectangle 56"/>
            <p:cNvSpPr>
              <a:spLocks noChangeArrowheads="1"/>
            </p:cNvSpPr>
            <p:nvPr/>
          </p:nvSpPr>
          <p:spPr bwMode="auto">
            <a:xfrm>
              <a:off x="2835" y="1468"/>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1957 03 09 </a:t>
              </a:r>
            </a:p>
          </p:txBody>
        </p:sp>
        <p:sp>
          <p:nvSpPr>
            <p:cNvPr id="25656" name="Rectangle 57"/>
            <p:cNvSpPr>
              <a:spLocks noChangeArrowheads="1"/>
            </p:cNvSpPr>
            <p:nvPr/>
          </p:nvSpPr>
          <p:spPr bwMode="auto">
            <a:xfrm>
              <a:off x="362" y="1468"/>
              <a:ext cx="2473" cy="231"/>
            </a:xfrm>
            <a:prstGeom prst="rect">
              <a:avLst/>
            </a:prstGeom>
            <a:grpFill/>
            <a:ln w="9525">
              <a:noFill/>
              <a:miter lim="800000"/>
              <a:headEnd/>
              <a:tailEnd/>
            </a:ln>
          </p:spPr>
          <p:txBody>
            <a:bodyPr lIns="92075" tIns="46038" rIns="92075" bIns="46038" anchor="ctr"/>
            <a:lstStyle/>
            <a:p>
              <a:r>
                <a:rPr lang="en-US" altLang="zh-TW" sz="1600" dirty="0">
                  <a:solidFill>
                    <a:srgbClr val="000000"/>
                  </a:solidFill>
                </a:rPr>
                <a:t>Andreanof Islands, Alaska (</a:t>
              </a:r>
              <a:r>
                <a:rPr lang="zh-TW" altLang="en-US" sz="1600" dirty="0">
                  <a:solidFill>
                    <a:srgbClr val="000000"/>
                  </a:solidFill>
                  <a:ea typeface="華康魏碑體(P)" pitchFamily="66" charset="-120"/>
                </a:rPr>
                <a:t>阿拉斯加</a:t>
              </a:r>
              <a:r>
                <a:rPr lang="en-US" altLang="zh-TW" sz="1600" dirty="0">
                  <a:solidFill>
                    <a:srgbClr val="000000"/>
                  </a:solidFill>
                </a:rPr>
                <a:t>)</a:t>
              </a:r>
            </a:p>
          </p:txBody>
        </p:sp>
        <p:sp>
          <p:nvSpPr>
            <p:cNvPr id="25657" name="Rectangle 58"/>
            <p:cNvSpPr>
              <a:spLocks noChangeArrowheads="1"/>
            </p:cNvSpPr>
            <p:nvPr/>
          </p:nvSpPr>
          <p:spPr bwMode="auto">
            <a:xfrm>
              <a:off x="46" y="1468"/>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3.</a:t>
              </a:r>
            </a:p>
          </p:txBody>
        </p:sp>
        <p:sp>
          <p:nvSpPr>
            <p:cNvPr id="25658" name="Rectangle 59"/>
            <p:cNvSpPr>
              <a:spLocks noChangeArrowheads="1"/>
            </p:cNvSpPr>
            <p:nvPr/>
          </p:nvSpPr>
          <p:spPr bwMode="auto">
            <a:xfrm>
              <a:off x="5013" y="1237"/>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147.65 W</a:t>
              </a:r>
            </a:p>
          </p:txBody>
        </p:sp>
        <p:sp>
          <p:nvSpPr>
            <p:cNvPr id="25659" name="Rectangle 60"/>
            <p:cNvSpPr>
              <a:spLocks noChangeArrowheads="1"/>
            </p:cNvSpPr>
            <p:nvPr/>
          </p:nvSpPr>
          <p:spPr bwMode="auto">
            <a:xfrm>
              <a:off x="4423" y="1237"/>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61.02 N</a:t>
              </a:r>
            </a:p>
          </p:txBody>
        </p:sp>
        <p:sp>
          <p:nvSpPr>
            <p:cNvPr id="25660" name="Rectangle 61"/>
            <p:cNvSpPr>
              <a:spLocks noChangeArrowheads="1"/>
            </p:cNvSpPr>
            <p:nvPr/>
          </p:nvSpPr>
          <p:spPr bwMode="auto">
            <a:xfrm>
              <a:off x="3606" y="1237"/>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9.2</a:t>
              </a:r>
            </a:p>
          </p:txBody>
        </p:sp>
        <p:sp>
          <p:nvSpPr>
            <p:cNvPr id="25661" name="Rectangle 62"/>
            <p:cNvSpPr>
              <a:spLocks noChangeArrowheads="1"/>
            </p:cNvSpPr>
            <p:nvPr/>
          </p:nvSpPr>
          <p:spPr bwMode="auto">
            <a:xfrm>
              <a:off x="2835" y="1237"/>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1964 03 28 </a:t>
              </a:r>
            </a:p>
          </p:txBody>
        </p:sp>
        <p:sp>
          <p:nvSpPr>
            <p:cNvPr id="25662" name="Rectangle 63"/>
            <p:cNvSpPr>
              <a:spLocks noChangeArrowheads="1"/>
            </p:cNvSpPr>
            <p:nvPr/>
          </p:nvSpPr>
          <p:spPr bwMode="auto">
            <a:xfrm>
              <a:off x="362" y="1237"/>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Prince William Sound, Alaska (</a:t>
              </a:r>
              <a:r>
                <a:rPr lang="zh-TW" altLang="en-US" sz="1600">
                  <a:solidFill>
                    <a:srgbClr val="000000"/>
                  </a:solidFill>
                  <a:ea typeface="華康魏碑體(P)" pitchFamily="66" charset="-120"/>
                </a:rPr>
                <a:t>阿拉斯加</a:t>
              </a:r>
              <a:r>
                <a:rPr lang="en-US" altLang="zh-TW" sz="1600">
                  <a:solidFill>
                    <a:srgbClr val="000000"/>
                  </a:solidFill>
                </a:rPr>
                <a:t>)</a:t>
              </a:r>
            </a:p>
          </p:txBody>
        </p:sp>
        <p:sp>
          <p:nvSpPr>
            <p:cNvPr id="25663" name="Rectangle 64"/>
            <p:cNvSpPr>
              <a:spLocks noChangeArrowheads="1"/>
            </p:cNvSpPr>
            <p:nvPr/>
          </p:nvSpPr>
          <p:spPr bwMode="auto">
            <a:xfrm>
              <a:off x="46" y="1237"/>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2.</a:t>
              </a:r>
            </a:p>
          </p:txBody>
        </p:sp>
        <p:sp>
          <p:nvSpPr>
            <p:cNvPr id="25664" name="Rectangle 65"/>
            <p:cNvSpPr>
              <a:spLocks noChangeArrowheads="1"/>
            </p:cNvSpPr>
            <p:nvPr/>
          </p:nvSpPr>
          <p:spPr bwMode="auto">
            <a:xfrm>
              <a:off x="5013" y="1006"/>
              <a:ext cx="725"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73.05 W</a:t>
              </a:r>
            </a:p>
          </p:txBody>
        </p:sp>
        <p:sp>
          <p:nvSpPr>
            <p:cNvPr id="25665" name="Rectangle 66"/>
            <p:cNvSpPr>
              <a:spLocks noChangeArrowheads="1"/>
            </p:cNvSpPr>
            <p:nvPr/>
          </p:nvSpPr>
          <p:spPr bwMode="auto">
            <a:xfrm>
              <a:off x="4423" y="1006"/>
              <a:ext cx="590" cy="231"/>
            </a:xfrm>
            <a:prstGeom prst="rect">
              <a:avLst/>
            </a:prstGeom>
            <a:grpFill/>
            <a:ln w="9525">
              <a:noFill/>
              <a:miter lim="800000"/>
              <a:headEnd/>
              <a:tailEnd/>
            </a:ln>
          </p:spPr>
          <p:txBody>
            <a:bodyPr lIns="92075" tIns="46038" rIns="92075" bIns="46038" anchor="ctr"/>
            <a:lstStyle/>
            <a:p>
              <a:pPr algn="r"/>
              <a:r>
                <a:rPr lang="en-US" altLang="zh-TW" sz="1600">
                  <a:solidFill>
                    <a:srgbClr val="000000"/>
                  </a:solidFill>
                </a:rPr>
                <a:t>38.24 S</a:t>
              </a:r>
            </a:p>
          </p:txBody>
        </p:sp>
        <p:sp>
          <p:nvSpPr>
            <p:cNvPr id="25666" name="Rectangle 67"/>
            <p:cNvSpPr>
              <a:spLocks noChangeArrowheads="1"/>
            </p:cNvSpPr>
            <p:nvPr/>
          </p:nvSpPr>
          <p:spPr bwMode="auto">
            <a:xfrm>
              <a:off x="3606" y="1006"/>
              <a:ext cx="817" cy="231"/>
            </a:xfrm>
            <a:prstGeom prst="rect">
              <a:avLst/>
            </a:prstGeom>
            <a:grpFill/>
            <a:ln w="9525">
              <a:noFill/>
              <a:miter lim="800000"/>
              <a:headEnd/>
              <a:tailEnd/>
            </a:ln>
          </p:spPr>
          <p:txBody>
            <a:bodyPr lIns="92075" tIns="46038" rIns="92075" bIns="46038" anchor="ctr"/>
            <a:lstStyle/>
            <a:p>
              <a:pPr algn="ctr"/>
              <a:r>
                <a:rPr lang="en-US" altLang="zh-TW" sz="1600">
                  <a:solidFill>
                    <a:srgbClr val="000000"/>
                  </a:solidFill>
                </a:rPr>
                <a:t>9.5</a:t>
              </a:r>
            </a:p>
          </p:txBody>
        </p:sp>
        <p:sp>
          <p:nvSpPr>
            <p:cNvPr id="25667" name="Rectangle 68"/>
            <p:cNvSpPr>
              <a:spLocks noChangeArrowheads="1"/>
            </p:cNvSpPr>
            <p:nvPr/>
          </p:nvSpPr>
          <p:spPr bwMode="auto">
            <a:xfrm>
              <a:off x="2835" y="1006"/>
              <a:ext cx="771"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1960 05 22 </a:t>
              </a:r>
            </a:p>
          </p:txBody>
        </p:sp>
        <p:sp>
          <p:nvSpPr>
            <p:cNvPr id="25668" name="Rectangle 69"/>
            <p:cNvSpPr>
              <a:spLocks noChangeArrowheads="1"/>
            </p:cNvSpPr>
            <p:nvPr/>
          </p:nvSpPr>
          <p:spPr bwMode="auto">
            <a:xfrm>
              <a:off x="362" y="1006"/>
              <a:ext cx="2473" cy="231"/>
            </a:xfrm>
            <a:prstGeom prst="rect">
              <a:avLst/>
            </a:prstGeom>
            <a:grpFill/>
            <a:ln w="9525">
              <a:noFill/>
              <a:miter lim="800000"/>
              <a:headEnd/>
              <a:tailEnd/>
            </a:ln>
          </p:spPr>
          <p:txBody>
            <a:bodyPr lIns="92075" tIns="46038" rIns="92075" bIns="46038" anchor="ctr"/>
            <a:lstStyle/>
            <a:p>
              <a:r>
                <a:rPr lang="en-US" altLang="zh-TW" sz="1600">
                  <a:solidFill>
                    <a:srgbClr val="000000"/>
                  </a:solidFill>
                </a:rPr>
                <a:t>Chile (</a:t>
              </a:r>
              <a:r>
                <a:rPr lang="zh-TW" altLang="en-US" sz="1600">
                  <a:solidFill>
                    <a:srgbClr val="000000"/>
                  </a:solidFill>
                  <a:ea typeface="華康魏碑體(P)" pitchFamily="66" charset="-120"/>
                </a:rPr>
                <a:t>智利</a:t>
              </a:r>
              <a:r>
                <a:rPr lang="en-US" altLang="zh-TW" sz="1600">
                  <a:solidFill>
                    <a:srgbClr val="000000"/>
                  </a:solidFill>
                </a:rPr>
                <a:t>)</a:t>
              </a:r>
            </a:p>
          </p:txBody>
        </p:sp>
        <p:sp>
          <p:nvSpPr>
            <p:cNvPr id="25669" name="Rectangle 70"/>
            <p:cNvSpPr>
              <a:spLocks noChangeArrowheads="1"/>
            </p:cNvSpPr>
            <p:nvPr/>
          </p:nvSpPr>
          <p:spPr bwMode="auto">
            <a:xfrm>
              <a:off x="46" y="1006"/>
              <a:ext cx="316" cy="231"/>
            </a:xfrm>
            <a:prstGeom prst="rect">
              <a:avLst/>
            </a:prstGeom>
            <a:grpFill/>
            <a:ln w="9525">
              <a:noFill/>
              <a:miter lim="800000"/>
              <a:headEnd/>
              <a:tailEnd/>
            </a:ln>
          </p:spPr>
          <p:txBody>
            <a:bodyPr lIns="92075" tIns="46038" rIns="92075" bIns="46038" anchor="ctr"/>
            <a:lstStyle/>
            <a:p>
              <a:pPr algn="r"/>
              <a:r>
                <a:rPr lang="en-US" altLang="zh-TW" sz="1600" b="1">
                  <a:solidFill>
                    <a:srgbClr val="FF0000"/>
                  </a:solidFill>
                </a:rPr>
                <a:t>1.</a:t>
              </a:r>
            </a:p>
          </p:txBody>
        </p:sp>
        <p:sp>
          <p:nvSpPr>
            <p:cNvPr id="25670" name="Rectangle 71"/>
            <p:cNvSpPr>
              <a:spLocks noChangeArrowheads="1"/>
            </p:cNvSpPr>
            <p:nvPr/>
          </p:nvSpPr>
          <p:spPr bwMode="auto">
            <a:xfrm>
              <a:off x="4423" y="754"/>
              <a:ext cx="1315" cy="252"/>
            </a:xfrm>
            <a:prstGeom prst="rect">
              <a:avLst/>
            </a:prstGeom>
            <a:grpFill/>
            <a:ln w="9525">
              <a:noFill/>
              <a:miter lim="800000"/>
              <a:headEnd/>
              <a:tailEnd/>
            </a:ln>
          </p:spPr>
          <p:txBody>
            <a:bodyPr lIns="92075" tIns="46038" rIns="92075" bIns="46038"/>
            <a:lstStyle/>
            <a:p>
              <a:r>
                <a:rPr lang="en-US" altLang="zh-TW" sz="1600" b="1">
                  <a:solidFill>
                    <a:srgbClr val="000000"/>
                  </a:solidFill>
                </a:rPr>
                <a:t>Coordinates</a:t>
              </a:r>
            </a:p>
          </p:txBody>
        </p:sp>
        <p:sp>
          <p:nvSpPr>
            <p:cNvPr id="25671" name="Rectangle 72"/>
            <p:cNvSpPr>
              <a:spLocks noChangeArrowheads="1"/>
            </p:cNvSpPr>
            <p:nvPr/>
          </p:nvSpPr>
          <p:spPr bwMode="auto">
            <a:xfrm>
              <a:off x="3606" y="754"/>
              <a:ext cx="817" cy="252"/>
            </a:xfrm>
            <a:prstGeom prst="rect">
              <a:avLst/>
            </a:prstGeom>
            <a:grpFill/>
            <a:ln w="9525">
              <a:noFill/>
              <a:miter lim="800000"/>
              <a:headEnd/>
              <a:tailEnd/>
            </a:ln>
          </p:spPr>
          <p:txBody>
            <a:bodyPr lIns="92075" tIns="46038" rIns="92075" bIns="46038"/>
            <a:lstStyle/>
            <a:p>
              <a:r>
                <a:rPr lang="en-US" altLang="zh-TW" sz="1600" b="1">
                  <a:solidFill>
                    <a:srgbClr val="000000"/>
                  </a:solidFill>
                </a:rPr>
                <a:t>Magnitude</a:t>
              </a:r>
            </a:p>
          </p:txBody>
        </p:sp>
        <p:sp>
          <p:nvSpPr>
            <p:cNvPr id="25672" name="Rectangle 73"/>
            <p:cNvSpPr>
              <a:spLocks noChangeArrowheads="1"/>
            </p:cNvSpPr>
            <p:nvPr/>
          </p:nvSpPr>
          <p:spPr bwMode="auto">
            <a:xfrm>
              <a:off x="2835" y="754"/>
              <a:ext cx="771" cy="252"/>
            </a:xfrm>
            <a:prstGeom prst="rect">
              <a:avLst/>
            </a:prstGeom>
            <a:grpFill/>
            <a:ln w="9525">
              <a:noFill/>
              <a:miter lim="800000"/>
              <a:headEnd/>
              <a:tailEnd/>
            </a:ln>
          </p:spPr>
          <p:txBody>
            <a:bodyPr lIns="92075" tIns="46038" rIns="92075" bIns="46038"/>
            <a:lstStyle/>
            <a:p>
              <a:r>
                <a:rPr lang="en-US" altLang="zh-TW" sz="1600" b="1">
                  <a:solidFill>
                    <a:srgbClr val="000000"/>
                  </a:solidFill>
                </a:rPr>
                <a:t>Date UTC</a:t>
              </a:r>
            </a:p>
          </p:txBody>
        </p:sp>
        <p:sp>
          <p:nvSpPr>
            <p:cNvPr id="25673" name="Rectangle 74"/>
            <p:cNvSpPr>
              <a:spLocks noChangeArrowheads="1"/>
            </p:cNvSpPr>
            <p:nvPr/>
          </p:nvSpPr>
          <p:spPr bwMode="auto">
            <a:xfrm>
              <a:off x="362" y="754"/>
              <a:ext cx="2473" cy="252"/>
            </a:xfrm>
            <a:prstGeom prst="rect">
              <a:avLst/>
            </a:prstGeom>
            <a:grpFill/>
            <a:ln w="9525">
              <a:noFill/>
              <a:miter lim="800000"/>
              <a:headEnd/>
              <a:tailEnd/>
            </a:ln>
          </p:spPr>
          <p:txBody>
            <a:bodyPr lIns="92075" tIns="46038" rIns="92075" bIns="46038"/>
            <a:lstStyle/>
            <a:p>
              <a:r>
                <a:rPr lang="en-US" altLang="zh-TW" sz="1600" b="1">
                  <a:solidFill>
                    <a:srgbClr val="000000"/>
                  </a:solidFill>
                </a:rPr>
                <a:t>Location</a:t>
              </a:r>
            </a:p>
          </p:txBody>
        </p:sp>
        <p:sp>
          <p:nvSpPr>
            <p:cNvPr id="25674" name="Rectangle 75"/>
            <p:cNvSpPr>
              <a:spLocks noChangeArrowheads="1"/>
            </p:cNvSpPr>
            <p:nvPr/>
          </p:nvSpPr>
          <p:spPr bwMode="auto">
            <a:xfrm>
              <a:off x="46" y="754"/>
              <a:ext cx="316" cy="252"/>
            </a:xfrm>
            <a:prstGeom prst="rect">
              <a:avLst/>
            </a:prstGeom>
            <a:grpFill/>
            <a:ln w="9525">
              <a:noFill/>
              <a:miter lim="800000"/>
              <a:headEnd/>
              <a:tailEnd/>
            </a:ln>
          </p:spPr>
          <p:txBody>
            <a:bodyPr lIns="92075" tIns="46038" rIns="92075" bIns="46038"/>
            <a:lstStyle/>
            <a:p>
              <a:r>
                <a:rPr lang="en-US" altLang="zh-TW" sz="1600" b="1">
                  <a:solidFill>
                    <a:srgbClr val="000000"/>
                  </a:solidFill>
                </a:rPr>
                <a:t> </a:t>
              </a:r>
            </a:p>
          </p:txBody>
        </p:sp>
        <p:sp>
          <p:nvSpPr>
            <p:cNvPr id="25675" name="Line 76"/>
            <p:cNvSpPr>
              <a:spLocks noChangeShapeType="1"/>
            </p:cNvSpPr>
            <p:nvPr/>
          </p:nvSpPr>
          <p:spPr bwMode="auto">
            <a:xfrm>
              <a:off x="46" y="754"/>
              <a:ext cx="5692" cy="0"/>
            </a:xfrm>
            <a:prstGeom prst="line">
              <a:avLst/>
            </a:prstGeom>
            <a:grpFill/>
            <a:ln w="9525">
              <a:noFill/>
              <a:round/>
              <a:headEnd type="none" w="sm" len="sm"/>
              <a:tailEnd type="none" w="sm" len="sm"/>
            </a:ln>
          </p:spPr>
          <p:txBody>
            <a:bodyPr/>
            <a:lstStyle/>
            <a:p>
              <a:endParaRPr lang="zh-TW" altLang="en-US"/>
            </a:p>
          </p:txBody>
        </p:sp>
        <p:sp>
          <p:nvSpPr>
            <p:cNvPr id="25676" name="Line 77"/>
            <p:cNvSpPr>
              <a:spLocks noChangeShapeType="1"/>
            </p:cNvSpPr>
            <p:nvPr/>
          </p:nvSpPr>
          <p:spPr bwMode="auto">
            <a:xfrm>
              <a:off x="46" y="3541"/>
              <a:ext cx="5692" cy="0"/>
            </a:xfrm>
            <a:prstGeom prst="line">
              <a:avLst/>
            </a:prstGeom>
            <a:grpFill/>
            <a:ln w="9525">
              <a:noFill/>
              <a:round/>
              <a:headEnd type="none" w="sm" len="sm"/>
              <a:tailEnd type="none" w="sm" len="sm"/>
            </a:ln>
          </p:spPr>
          <p:txBody>
            <a:bodyPr/>
            <a:lstStyle/>
            <a:p>
              <a:endParaRPr lang="zh-TW" altLang="en-US"/>
            </a:p>
          </p:txBody>
        </p:sp>
        <p:sp>
          <p:nvSpPr>
            <p:cNvPr id="25677" name="Line 78"/>
            <p:cNvSpPr>
              <a:spLocks noChangeShapeType="1"/>
            </p:cNvSpPr>
            <p:nvPr/>
          </p:nvSpPr>
          <p:spPr bwMode="auto">
            <a:xfrm>
              <a:off x="46" y="754"/>
              <a:ext cx="0" cy="2787"/>
            </a:xfrm>
            <a:prstGeom prst="line">
              <a:avLst/>
            </a:prstGeom>
            <a:grpFill/>
            <a:ln w="9525">
              <a:noFill/>
              <a:round/>
              <a:headEnd type="none" w="sm" len="sm"/>
              <a:tailEnd type="none" w="sm" len="sm"/>
            </a:ln>
          </p:spPr>
          <p:txBody>
            <a:bodyPr/>
            <a:lstStyle/>
            <a:p>
              <a:endParaRPr lang="zh-TW" altLang="en-US"/>
            </a:p>
          </p:txBody>
        </p:sp>
        <p:sp>
          <p:nvSpPr>
            <p:cNvPr id="25678" name="Line 79"/>
            <p:cNvSpPr>
              <a:spLocks noChangeShapeType="1"/>
            </p:cNvSpPr>
            <p:nvPr/>
          </p:nvSpPr>
          <p:spPr bwMode="auto">
            <a:xfrm>
              <a:off x="5738" y="754"/>
              <a:ext cx="0" cy="2787"/>
            </a:xfrm>
            <a:prstGeom prst="line">
              <a:avLst/>
            </a:prstGeom>
            <a:grpFill/>
            <a:ln w="9525">
              <a:noFill/>
              <a:round/>
              <a:headEnd type="none" w="sm" len="sm"/>
              <a:tailEnd type="none" w="sm" len="sm"/>
            </a:ln>
          </p:spPr>
          <p:txBody>
            <a:bodyPr/>
            <a:lstStyle/>
            <a:p>
              <a:endParaRPr lang="zh-TW" altLang="en-US"/>
            </a:p>
          </p:txBody>
        </p:sp>
      </p:grpSp>
      <p:sp>
        <p:nvSpPr>
          <p:cNvPr id="25603" name="Rectangle 80"/>
          <p:cNvSpPr>
            <a:spLocks noChangeArrowheads="1"/>
          </p:cNvSpPr>
          <p:nvPr/>
        </p:nvSpPr>
        <p:spPr bwMode="auto">
          <a:xfrm>
            <a:off x="1835150" y="333375"/>
            <a:ext cx="6049963" cy="701675"/>
          </a:xfrm>
          <a:prstGeom prst="rect">
            <a:avLst/>
          </a:prstGeom>
          <a:noFill/>
          <a:ln w="9525">
            <a:noFill/>
            <a:miter lim="800000"/>
            <a:headEnd/>
            <a:tailEnd/>
          </a:ln>
        </p:spPr>
        <p:txBody>
          <a:bodyPr lIns="92075" tIns="46038" rIns="92075" bIns="46038">
            <a:spAutoFit/>
          </a:bodyPr>
          <a:lstStyle/>
          <a:p>
            <a:pPr algn="ctr"/>
            <a:r>
              <a:rPr lang="en-US" altLang="zh-TW" sz="4000" b="1">
                <a:solidFill>
                  <a:srgbClr val="FF3300"/>
                </a:solidFill>
                <a:latin typeface="標楷體" pitchFamily="65" charset="-120"/>
                <a:ea typeface="標楷體" pitchFamily="65" charset="-120"/>
              </a:rPr>
              <a:t>1900</a:t>
            </a:r>
            <a:r>
              <a:rPr lang="zh-TW" altLang="en-US" sz="4000" b="1">
                <a:solidFill>
                  <a:srgbClr val="FF3300"/>
                </a:solidFill>
                <a:latin typeface="標楷體" pitchFamily="65" charset="-120"/>
                <a:ea typeface="標楷體" pitchFamily="65" charset="-120"/>
              </a:rPr>
              <a:t>年</a:t>
            </a:r>
            <a:r>
              <a:rPr lang="zh-TW" altLang="en-US" sz="4000">
                <a:solidFill>
                  <a:srgbClr val="FF3300"/>
                </a:solidFill>
                <a:latin typeface="標楷體" pitchFamily="65" charset="-120"/>
                <a:ea typeface="標楷體" pitchFamily="65" charset="-120"/>
              </a:rPr>
              <a:t>以來全球十大地震</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世界地震分布特征-2'"/>
          <p:cNvPicPr>
            <a:picLocks noChangeAspect="1" noChangeArrowheads="1"/>
          </p:cNvPicPr>
          <p:nvPr/>
        </p:nvPicPr>
        <p:blipFill>
          <a:blip r:embed="rId3" cstate="print"/>
          <a:srcRect/>
          <a:stretch>
            <a:fillRect/>
          </a:stretch>
        </p:blipFill>
        <p:spPr bwMode="auto">
          <a:xfrm>
            <a:off x="144463" y="2428875"/>
            <a:ext cx="8820150" cy="2800350"/>
          </a:xfrm>
          <a:prstGeom prst="rect">
            <a:avLst/>
          </a:prstGeom>
          <a:noFill/>
          <a:ln w="9525">
            <a:noFill/>
            <a:miter lim="800000"/>
            <a:headEnd/>
            <a:tailEnd/>
          </a:ln>
        </p:spPr>
      </p:pic>
      <p:pic>
        <p:nvPicPr>
          <p:cNvPr id="3" name="Picture 5" descr="世界地震分布特征-2"/>
          <p:cNvPicPr>
            <a:picLocks noChangeAspect="1" noChangeArrowheads="1"/>
          </p:cNvPicPr>
          <p:nvPr/>
        </p:nvPicPr>
        <p:blipFill>
          <a:blip r:embed="rId4" cstate="print"/>
          <a:srcRect/>
          <a:stretch>
            <a:fillRect/>
          </a:stretch>
        </p:blipFill>
        <p:spPr bwMode="auto">
          <a:xfrm>
            <a:off x="144463" y="2428875"/>
            <a:ext cx="8820150" cy="2800350"/>
          </a:xfrm>
          <a:prstGeom prst="rect">
            <a:avLst/>
          </a:prstGeom>
          <a:noFill/>
          <a:ln w="9525">
            <a:noFill/>
            <a:miter lim="800000"/>
            <a:headEnd/>
            <a:tailEnd/>
          </a:ln>
        </p:spPr>
      </p:pic>
      <p:sp>
        <p:nvSpPr>
          <p:cNvPr id="26628" name="Text Box 6"/>
          <p:cNvSpPr txBox="1">
            <a:spLocks noChangeArrowheads="1"/>
          </p:cNvSpPr>
          <p:nvPr/>
        </p:nvSpPr>
        <p:spPr bwMode="auto">
          <a:xfrm>
            <a:off x="1785918" y="571480"/>
            <a:ext cx="5594350" cy="523875"/>
          </a:xfrm>
          <a:prstGeom prst="rect">
            <a:avLst/>
          </a:prstGeom>
          <a:noFill/>
          <a:ln w="9525">
            <a:noFill/>
            <a:miter lim="800000"/>
            <a:headEnd/>
            <a:tailEnd/>
          </a:ln>
        </p:spPr>
        <p:txBody>
          <a:bodyPr wrap="none">
            <a:spAutoFit/>
          </a:bodyPr>
          <a:lstStyle/>
          <a:p>
            <a:r>
              <a:rPr lang="zh-CN" altLang="en-US" sz="2800" b="1" dirty="0">
                <a:ea typeface="SimHei" pitchFamily="2" charset="-122"/>
              </a:rPr>
              <a:t>未</a:t>
            </a:r>
            <a:r>
              <a:rPr lang="zh-TW" altLang="en-US" sz="2800" b="1" dirty="0">
                <a:ea typeface="SimHei" pitchFamily="2" charset="-122"/>
              </a:rPr>
              <a:t>來</a:t>
            </a:r>
            <a:r>
              <a:rPr lang="zh-CN" altLang="en-US" sz="2800" b="1" dirty="0">
                <a:ea typeface="SimHei" pitchFamily="2" charset="-122"/>
              </a:rPr>
              <a:t>大地震震</a:t>
            </a:r>
            <a:r>
              <a:rPr lang="zh-TW" altLang="en-US" sz="2800" b="1" dirty="0">
                <a:ea typeface="SimHei" pitchFamily="2" charset="-122"/>
              </a:rPr>
              <a:t>級</a:t>
            </a:r>
            <a:r>
              <a:rPr lang="zh-CN" altLang="en-US" sz="2800" b="1" dirty="0">
                <a:ea typeface="SimHei" pitchFamily="2" charset="-122"/>
              </a:rPr>
              <a:t>分布、活</a:t>
            </a:r>
            <a:r>
              <a:rPr lang="zh-TW" altLang="en-US" sz="2800" b="1" dirty="0">
                <a:ea typeface="SimHei" pitchFamily="2" charset="-122"/>
              </a:rPr>
              <a:t>躍時間</a:t>
            </a:r>
            <a:r>
              <a:rPr lang="zh-CN" altLang="en-US" sz="2800" b="1" dirty="0">
                <a:ea typeface="SimHei" pitchFamily="2" charset="-122"/>
              </a:rPr>
              <a:t>？</a:t>
            </a:r>
          </a:p>
        </p:txBody>
      </p:sp>
      <p:pic>
        <p:nvPicPr>
          <p:cNvPr id="5" name="Picture 24" descr="世界地震分布特征-3"/>
          <p:cNvPicPr>
            <a:picLocks noChangeAspect="1" noChangeArrowheads="1"/>
          </p:cNvPicPr>
          <p:nvPr/>
        </p:nvPicPr>
        <p:blipFill>
          <a:blip r:embed="rId5" cstate="print"/>
          <a:srcRect/>
          <a:stretch>
            <a:fillRect/>
          </a:stretch>
        </p:blipFill>
        <p:spPr bwMode="auto">
          <a:xfrm>
            <a:off x="107950" y="2420938"/>
            <a:ext cx="8856663" cy="2806700"/>
          </a:xfrm>
          <a:prstGeom prst="rect">
            <a:avLst/>
          </a:prstGeom>
          <a:noFill/>
          <a:ln w="9525">
            <a:noFill/>
            <a:miter lim="800000"/>
            <a:headEnd/>
            <a:tailEnd/>
          </a:ln>
        </p:spPr>
      </p:pic>
      <p:grpSp>
        <p:nvGrpSpPr>
          <p:cNvPr id="2" name="Group 29"/>
          <p:cNvGrpSpPr>
            <a:grpSpLocks/>
          </p:cNvGrpSpPr>
          <p:nvPr/>
        </p:nvGrpSpPr>
        <p:grpSpPr bwMode="auto">
          <a:xfrm>
            <a:off x="3846513" y="1628775"/>
            <a:ext cx="1338262" cy="1368425"/>
            <a:chOff x="2423" y="1026"/>
            <a:chExt cx="843" cy="862"/>
          </a:xfrm>
        </p:grpSpPr>
        <p:sp>
          <p:nvSpPr>
            <p:cNvPr id="26646" name="Line 26"/>
            <p:cNvSpPr>
              <a:spLocks noChangeShapeType="1"/>
            </p:cNvSpPr>
            <p:nvPr/>
          </p:nvSpPr>
          <p:spPr bwMode="auto">
            <a:xfrm flipV="1">
              <a:off x="2835" y="1389"/>
              <a:ext cx="0" cy="181"/>
            </a:xfrm>
            <a:prstGeom prst="line">
              <a:avLst/>
            </a:prstGeom>
            <a:noFill/>
            <a:ln w="9525">
              <a:solidFill>
                <a:schemeClr val="tx1"/>
              </a:solidFill>
              <a:round/>
              <a:headEnd/>
              <a:tailEnd/>
            </a:ln>
          </p:spPr>
          <p:txBody>
            <a:bodyPr/>
            <a:lstStyle/>
            <a:p>
              <a:endParaRPr lang="zh-TW" altLang="en-US"/>
            </a:p>
          </p:txBody>
        </p:sp>
        <p:sp>
          <p:nvSpPr>
            <p:cNvPr id="26647" name="Line 27"/>
            <p:cNvSpPr>
              <a:spLocks noChangeShapeType="1"/>
            </p:cNvSpPr>
            <p:nvPr/>
          </p:nvSpPr>
          <p:spPr bwMode="auto">
            <a:xfrm flipV="1">
              <a:off x="2562" y="1389"/>
              <a:ext cx="137" cy="499"/>
            </a:xfrm>
            <a:prstGeom prst="line">
              <a:avLst/>
            </a:prstGeom>
            <a:noFill/>
            <a:ln w="9525">
              <a:solidFill>
                <a:schemeClr val="tx1"/>
              </a:solidFill>
              <a:round/>
              <a:headEnd/>
              <a:tailEnd/>
            </a:ln>
          </p:spPr>
          <p:txBody>
            <a:bodyPr/>
            <a:lstStyle/>
            <a:p>
              <a:endParaRPr lang="zh-TW" altLang="en-US"/>
            </a:p>
          </p:txBody>
        </p:sp>
        <p:sp>
          <p:nvSpPr>
            <p:cNvPr id="26648" name="Line 28"/>
            <p:cNvSpPr>
              <a:spLocks noChangeShapeType="1"/>
            </p:cNvSpPr>
            <p:nvPr/>
          </p:nvSpPr>
          <p:spPr bwMode="auto">
            <a:xfrm flipV="1">
              <a:off x="2971" y="1389"/>
              <a:ext cx="0" cy="363"/>
            </a:xfrm>
            <a:prstGeom prst="line">
              <a:avLst/>
            </a:prstGeom>
            <a:noFill/>
            <a:ln w="9525">
              <a:solidFill>
                <a:schemeClr val="tx1"/>
              </a:solidFill>
              <a:round/>
              <a:headEnd/>
              <a:tailEnd/>
            </a:ln>
          </p:spPr>
          <p:txBody>
            <a:bodyPr/>
            <a:lstStyle/>
            <a:p>
              <a:endParaRPr lang="zh-TW" altLang="en-US"/>
            </a:p>
          </p:txBody>
        </p:sp>
        <p:sp>
          <p:nvSpPr>
            <p:cNvPr id="26649" name="Text Box 25"/>
            <p:cNvSpPr txBox="1">
              <a:spLocks noChangeArrowheads="1"/>
            </p:cNvSpPr>
            <p:nvPr/>
          </p:nvSpPr>
          <p:spPr bwMode="auto">
            <a:xfrm>
              <a:off x="2423" y="1026"/>
              <a:ext cx="843" cy="407"/>
            </a:xfrm>
            <a:prstGeom prst="rect">
              <a:avLst/>
            </a:prstGeom>
            <a:solidFill>
              <a:schemeClr val="bg1"/>
            </a:solidFill>
            <a:ln w="9525">
              <a:solidFill>
                <a:schemeClr val="tx1"/>
              </a:solidFill>
              <a:miter lim="800000"/>
              <a:headEnd/>
              <a:tailEnd/>
            </a:ln>
          </p:spPr>
          <p:txBody>
            <a:bodyPr wrap="none">
              <a:spAutoFit/>
            </a:bodyPr>
            <a:lstStyle/>
            <a:p>
              <a:pPr algn="ctr"/>
              <a:r>
                <a:rPr lang="zh-CN" altLang="en-US">
                  <a:ea typeface="SimHei" pitchFamily="2" charset="-122"/>
                </a:rPr>
                <a:t>太平洋</a:t>
              </a:r>
              <a:r>
                <a:rPr lang="zh-TW" altLang="en-US">
                  <a:ea typeface="SimHei" pitchFamily="2" charset="-122"/>
                </a:rPr>
                <a:t>板塊</a:t>
              </a:r>
              <a:endParaRPr lang="zh-CN" altLang="en-US">
                <a:ea typeface="SimHei" pitchFamily="2" charset="-122"/>
              </a:endParaRPr>
            </a:p>
            <a:p>
              <a:pPr algn="ctr"/>
              <a:r>
                <a:rPr lang="zh-TW" altLang="en-US">
                  <a:ea typeface="SimHei" pitchFamily="2" charset="-122"/>
                </a:rPr>
                <a:t>邊</a:t>
              </a:r>
              <a:r>
                <a:rPr lang="zh-CN" altLang="en-US">
                  <a:ea typeface="SimHei" pitchFamily="2" charset="-122"/>
                </a:rPr>
                <a:t>界</a:t>
              </a:r>
            </a:p>
          </p:txBody>
        </p:sp>
      </p:grpSp>
      <p:grpSp>
        <p:nvGrpSpPr>
          <p:cNvPr id="4" name="Group 43"/>
          <p:cNvGrpSpPr>
            <a:grpSpLocks/>
          </p:cNvGrpSpPr>
          <p:nvPr/>
        </p:nvGrpSpPr>
        <p:grpSpPr bwMode="auto">
          <a:xfrm>
            <a:off x="6084888" y="1989138"/>
            <a:ext cx="1082675" cy="935037"/>
            <a:chOff x="3833" y="1253"/>
            <a:chExt cx="682" cy="589"/>
          </a:xfrm>
        </p:grpSpPr>
        <p:sp>
          <p:nvSpPr>
            <p:cNvPr id="26644" name="Line 31"/>
            <p:cNvSpPr>
              <a:spLocks noChangeShapeType="1"/>
            </p:cNvSpPr>
            <p:nvPr/>
          </p:nvSpPr>
          <p:spPr bwMode="auto">
            <a:xfrm flipH="1" flipV="1">
              <a:off x="4286" y="1570"/>
              <a:ext cx="182" cy="272"/>
            </a:xfrm>
            <a:prstGeom prst="line">
              <a:avLst/>
            </a:prstGeom>
            <a:noFill/>
            <a:ln w="9525">
              <a:solidFill>
                <a:schemeClr val="tx1"/>
              </a:solidFill>
              <a:round/>
              <a:headEnd/>
              <a:tailEnd/>
            </a:ln>
          </p:spPr>
          <p:txBody>
            <a:bodyPr/>
            <a:lstStyle/>
            <a:p>
              <a:endParaRPr lang="zh-TW" altLang="en-US"/>
            </a:p>
          </p:txBody>
        </p:sp>
        <p:sp>
          <p:nvSpPr>
            <p:cNvPr id="26645" name="Text Box 34"/>
            <p:cNvSpPr txBox="1">
              <a:spLocks noChangeArrowheads="1"/>
            </p:cNvSpPr>
            <p:nvPr/>
          </p:nvSpPr>
          <p:spPr bwMode="auto">
            <a:xfrm>
              <a:off x="3833" y="1253"/>
              <a:ext cx="682" cy="330"/>
            </a:xfrm>
            <a:prstGeom prst="rect">
              <a:avLst/>
            </a:prstGeom>
            <a:solidFill>
              <a:schemeClr val="bg1"/>
            </a:solidFill>
            <a:ln w="9525">
              <a:solidFill>
                <a:schemeClr val="tx1"/>
              </a:solidFill>
              <a:miter lim="800000"/>
              <a:headEnd/>
              <a:tailEnd/>
            </a:ln>
          </p:spPr>
          <p:txBody>
            <a:bodyPr wrap="none">
              <a:spAutoFit/>
            </a:bodyPr>
            <a:lstStyle/>
            <a:p>
              <a:pPr algn="ctr"/>
              <a:r>
                <a:rPr lang="zh-CN" altLang="en-US" sz="1400">
                  <a:ea typeface="SimHei" pitchFamily="2" charset="-122"/>
                </a:rPr>
                <a:t>印度洋板</a:t>
              </a:r>
              <a:r>
                <a:rPr lang="zh-TW" altLang="en-US" sz="1400">
                  <a:ea typeface="SimHei" pitchFamily="2" charset="-122"/>
                </a:rPr>
                <a:t>塊</a:t>
              </a:r>
              <a:endParaRPr lang="zh-CN" altLang="en-US" sz="1400">
                <a:ea typeface="SimHei" pitchFamily="2" charset="-122"/>
              </a:endParaRPr>
            </a:p>
            <a:p>
              <a:pPr algn="ctr"/>
              <a:r>
                <a:rPr lang="zh-TW" altLang="en-US" sz="1400">
                  <a:ea typeface="SimHei" pitchFamily="2" charset="-122"/>
                </a:rPr>
                <a:t>東邊</a:t>
              </a:r>
              <a:r>
                <a:rPr lang="zh-CN" altLang="en-US" sz="1400">
                  <a:ea typeface="SimHei" pitchFamily="2" charset="-122"/>
                </a:rPr>
                <a:t>界</a:t>
              </a:r>
            </a:p>
          </p:txBody>
        </p:sp>
      </p:grpSp>
      <p:grpSp>
        <p:nvGrpSpPr>
          <p:cNvPr id="6" name="Group 42"/>
          <p:cNvGrpSpPr>
            <a:grpSpLocks/>
          </p:cNvGrpSpPr>
          <p:nvPr/>
        </p:nvGrpSpPr>
        <p:grpSpPr bwMode="auto">
          <a:xfrm>
            <a:off x="7019925" y="1341438"/>
            <a:ext cx="1082675" cy="1655762"/>
            <a:chOff x="4422" y="845"/>
            <a:chExt cx="682" cy="1043"/>
          </a:xfrm>
        </p:grpSpPr>
        <p:sp>
          <p:nvSpPr>
            <p:cNvPr id="26642" name="Line 36"/>
            <p:cNvSpPr>
              <a:spLocks noChangeShapeType="1"/>
            </p:cNvSpPr>
            <p:nvPr/>
          </p:nvSpPr>
          <p:spPr bwMode="auto">
            <a:xfrm flipV="1">
              <a:off x="4785" y="1162"/>
              <a:ext cx="0" cy="726"/>
            </a:xfrm>
            <a:prstGeom prst="line">
              <a:avLst/>
            </a:prstGeom>
            <a:noFill/>
            <a:ln w="9525">
              <a:solidFill>
                <a:schemeClr val="tx1"/>
              </a:solidFill>
              <a:round/>
              <a:headEnd/>
              <a:tailEnd/>
            </a:ln>
          </p:spPr>
          <p:txBody>
            <a:bodyPr/>
            <a:lstStyle/>
            <a:p>
              <a:endParaRPr lang="zh-TW" altLang="en-US"/>
            </a:p>
          </p:txBody>
        </p:sp>
        <p:sp>
          <p:nvSpPr>
            <p:cNvPr id="26643" name="Text Box 35"/>
            <p:cNvSpPr txBox="1">
              <a:spLocks noChangeArrowheads="1"/>
            </p:cNvSpPr>
            <p:nvPr/>
          </p:nvSpPr>
          <p:spPr bwMode="auto">
            <a:xfrm>
              <a:off x="4422" y="845"/>
              <a:ext cx="682" cy="330"/>
            </a:xfrm>
            <a:prstGeom prst="rect">
              <a:avLst/>
            </a:prstGeom>
            <a:solidFill>
              <a:schemeClr val="bg1"/>
            </a:solidFill>
            <a:ln w="9525">
              <a:solidFill>
                <a:schemeClr val="tx1"/>
              </a:solidFill>
              <a:miter lim="800000"/>
              <a:headEnd/>
              <a:tailEnd/>
            </a:ln>
          </p:spPr>
          <p:txBody>
            <a:bodyPr wrap="none">
              <a:spAutoFit/>
            </a:bodyPr>
            <a:lstStyle/>
            <a:p>
              <a:pPr algn="ctr"/>
              <a:r>
                <a:rPr lang="zh-CN" altLang="en-US" sz="1400">
                  <a:ea typeface="SimHei" pitchFamily="2" charset="-122"/>
                </a:rPr>
                <a:t>太平洋板</a:t>
              </a:r>
              <a:r>
                <a:rPr lang="zh-TW" altLang="en-US" sz="1400">
                  <a:ea typeface="SimHei" pitchFamily="2" charset="-122"/>
                </a:rPr>
                <a:t>塊</a:t>
              </a:r>
              <a:endParaRPr lang="zh-CN" altLang="en-US" sz="1400">
                <a:ea typeface="SimHei" pitchFamily="2" charset="-122"/>
              </a:endParaRPr>
            </a:p>
            <a:p>
              <a:pPr algn="ctr"/>
              <a:r>
                <a:rPr lang="zh-TW" altLang="en-US" sz="1400">
                  <a:ea typeface="SimHei" pitchFamily="2" charset="-122"/>
                </a:rPr>
                <a:t>東邊</a:t>
              </a:r>
              <a:r>
                <a:rPr lang="zh-CN" altLang="en-US" sz="1400">
                  <a:ea typeface="SimHei" pitchFamily="2" charset="-122"/>
                </a:rPr>
                <a:t>界</a:t>
              </a:r>
            </a:p>
          </p:txBody>
        </p:sp>
      </p:grpSp>
      <p:sp>
        <p:nvSpPr>
          <p:cNvPr id="17" name="Text Box 37"/>
          <p:cNvSpPr txBox="1">
            <a:spLocks noChangeArrowheads="1"/>
          </p:cNvSpPr>
          <p:nvPr/>
        </p:nvSpPr>
        <p:spPr bwMode="auto">
          <a:xfrm>
            <a:off x="8101013" y="2566988"/>
            <a:ext cx="649287" cy="1006475"/>
          </a:xfrm>
          <a:prstGeom prst="rect">
            <a:avLst/>
          </a:prstGeom>
          <a:noFill/>
          <a:ln w="9525">
            <a:noFill/>
            <a:miter lim="800000"/>
            <a:headEnd/>
            <a:tailEnd/>
          </a:ln>
        </p:spPr>
        <p:txBody>
          <a:bodyPr wrap="none">
            <a:spAutoFit/>
          </a:bodyPr>
          <a:lstStyle/>
          <a:p>
            <a:r>
              <a:rPr lang="en-US" altLang="zh-CN" sz="6000" b="1"/>
              <a:t>?</a:t>
            </a:r>
          </a:p>
        </p:txBody>
      </p:sp>
      <p:sp>
        <p:nvSpPr>
          <p:cNvPr id="18" name="Oval 44"/>
          <p:cNvSpPr>
            <a:spLocks noChangeArrowheads="1"/>
          </p:cNvSpPr>
          <p:nvPr/>
        </p:nvSpPr>
        <p:spPr bwMode="auto">
          <a:xfrm>
            <a:off x="7380288" y="3429000"/>
            <a:ext cx="1296987" cy="863600"/>
          </a:xfrm>
          <a:prstGeom prst="ellipse">
            <a:avLst/>
          </a:prstGeom>
          <a:solidFill>
            <a:srgbClr val="FFFF00">
              <a:alpha val="25098"/>
            </a:srgbClr>
          </a:solidFill>
          <a:ln w="9525">
            <a:solidFill>
              <a:schemeClr val="tx1"/>
            </a:solidFill>
            <a:round/>
            <a:headEnd/>
            <a:tailEnd/>
          </a:ln>
        </p:spPr>
        <p:txBody>
          <a:bodyPr wrap="none" anchor="ctr"/>
          <a:lstStyle/>
          <a:p>
            <a:endParaRPr lang="zh-TW" altLang="en-US"/>
          </a:p>
        </p:txBody>
      </p:sp>
      <p:sp>
        <p:nvSpPr>
          <p:cNvPr id="19" name="Text Box 45"/>
          <p:cNvSpPr txBox="1">
            <a:spLocks noChangeArrowheads="1"/>
          </p:cNvSpPr>
          <p:nvPr/>
        </p:nvSpPr>
        <p:spPr bwMode="auto">
          <a:xfrm>
            <a:off x="-32" y="5249863"/>
            <a:ext cx="7827784" cy="1569660"/>
          </a:xfrm>
          <a:prstGeom prst="rect">
            <a:avLst/>
          </a:prstGeom>
          <a:noFill/>
          <a:ln w="9525">
            <a:noFill/>
            <a:miter lim="800000"/>
            <a:headEnd/>
            <a:tailEnd/>
          </a:ln>
        </p:spPr>
        <p:txBody>
          <a:bodyPr wrap="none">
            <a:spAutoFit/>
          </a:bodyPr>
          <a:lstStyle/>
          <a:p>
            <a:r>
              <a:rPr lang="zh-CN" altLang="en-US" dirty="0">
                <a:ea typeface="SimHei" pitchFamily="2" charset="-122"/>
              </a:rPr>
              <a:t>大地震活</a:t>
            </a:r>
            <a:r>
              <a:rPr lang="zh-TW" altLang="en-US" dirty="0">
                <a:ea typeface="SimHei" pitchFamily="2" charset="-122"/>
              </a:rPr>
              <a:t>躍</a:t>
            </a:r>
            <a:r>
              <a:rPr lang="zh-CN" altLang="en-US" dirty="0">
                <a:ea typeface="SimHei" pitchFamily="2" charset="-122"/>
              </a:rPr>
              <a:t>期的周期可能</a:t>
            </a:r>
            <a:r>
              <a:rPr lang="zh-TW" altLang="en-US" dirty="0">
                <a:ea typeface="SimHei" pitchFamily="2" charset="-122"/>
              </a:rPr>
              <a:t>為</a:t>
            </a:r>
            <a:r>
              <a:rPr lang="en-US" altLang="zh-CN" dirty="0">
                <a:ea typeface="SimHei" pitchFamily="2" charset="-122"/>
              </a:rPr>
              <a:t>40-50</a:t>
            </a:r>
            <a:r>
              <a:rPr lang="zh-CN" altLang="en-US" dirty="0">
                <a:ea typeface="SimHei" pitchFamily="2" charset="-122"/>
              </a:rPr>
              <a:t>年。</a:t>
            </a:r>
          </a:p>
          <a:p>
            <a:r>
              <a:rPr lang="zh-CN" altLang="en-US" dirty="0">
                <a:ea typeface="SimHei" pitchFamily="2" charset="-122"/>
              </a:rPr>
              <a:t>未</a:t>
            </a:r>
            <a:r>
              <a:rPr lang="zh-TW" altLang="en-US" dirty="0">
                <a:ea typeface="SimHei" pitchFamily="2" charset="-122"/>
              </a:rPr>
              <a:t>來</a:t>
            </a:r>
            <a:r>
              <a:rPr lang="en-US" altLang="zh-CN" dirty="0">
                <a:ea typeface="SimHei" pitchFamily="2" charset="-122"/>
              </a:rPr>
              <a:t>20</a:t>
            </a:r>
            <a:r>
              <a:rPr lang="zh-CN" altLang="en-US" dirty="0">
                <a:ea typeface="SimHei" pitchFamily="2" charset="-122"/>
              </a:rPr>
              <a:t>年内</a:t>
            </a:r>
            <a:r>
              <a:rPr lang="zh-TW" altLang="en-US" dirty="0">
                <a:ea typeface="SimHei" pitchFamily="2" charset="-122"/>
              </a:rPr>
              <a:t>發</a:t>
            </a:r>
            <a:r>
              <a:rPr lang="zh-CN" altLang="en-US" dirty="0">
                <a:ea typeface="SimHei" pitchFamily="2" charset="-122"/>
              </a:rPr>
              <a:t>生</a:t>
            </a:r>
            <a:r>
              <a:rPr lang="en-US" altLang="zh-CN" dirty="0">
                <a:ea typeface="SimHei" pitchFamily="2" charset="-122"/>
              </a:rPr>
              <a:t>9</a:t>
            </a:r>
            <a:r>
              <a:rPr lang="zh-CN" altLang="en-US" dirty="0">
                <a:ea typeface="SimHei" pitchFamily="2" charset="-122"/>
              </a:rPr>
              <a:t>级以上地震的可能性比</a:t>
            </a:r>
            <a:r>
              <a:rPr lang="zh-TW" altLang="en-US" dirty="0">
                <a:ea typeface="SimHei" pitchFamily="2" charset="-122"/>
              </a:rPr>
              <a:t>較</a:t>
            </a:r>
            <a:r>
              <a:rPr lang="zh-CN" altLang="en-US" dirty="0">
                <a:ea typeface="SimHei" pitchFamily="2" charset="-122"/>
              </a:rPr>
              <a:t>小。</a:t>
            </a:r>
          </a:p>
          <a:p>
            <a:r>
              <a:rPr lang="zh-CN" altLang="en-US" dirty="0">
                <a:ea typeface="SimHei" pitchFamily="2" charset="-122"/>
              </a:rPr>
              <a:t>未</a:t>
            </a:r>
            <a:r>
              <a:rPr lang="zh-TW" altLang="en-US" dirty="0">
                <a:ea typeface="SimHei" pitchFamily="2" charset="-122"/>
              </a:rPr>
              <a:t>來幾</a:t>
            </a:r>
            <a:r>
              <a:rPr lang="zh-CN" altLang="en-US" dirty="0">
                <a:ea typeface="SimHei" pitchFamily="2" charset="-122"/>
              </a:rPr>
              <a:t>年内可能</a:t>
            </a:r>
            <a:r>
              <a:rPr lang="zh-TW" altLang="en-US" dirty="0">
                <a:ea typeface="SimHei" pitchFamily="2" charset="-122"/>
              </a:rPr>
              <a:t>發</a:t>
            </a:r>
            <a:r>
              <a:rPr lang="zh-CN" altLang="en-US" dirty="0">
                <a:ea typeface="SimHei" pitchFamily="2" charset="-122"/>
              </a:rPr>
              <a:t>生</a:t>
            </a:r>
            <a:r>
              <a:rPr lang="zh-TW" altLang="en-US" dirty="0">
                <a:ea typeface="SimHei" pitchFamily="2" charset="-122"/>
              </a:rPr>
              <a:t>幾</a:t>
            </a:r>
            <a:r>
              <a:rPr lang="zh-CN" altLang="en-US" dirty="0">
                <a:ea typeface="SimHei" pitchFamily="2" charset="-122"/>
              </a:rPr>
              <a:t>次</a:t>
            </a:r>
            <a:r>
              <a:rPr lang="en-US" altLang="zh-CN" dirty="0">
                <a:ea typeface="SimHei" pitchFamily="2" charset="-122"/>
              </a:rPr>
              <a:t>8</a:t>
            </a:r>
            <a:r>
              <a:rPr lang="zh-CN" altLang="en-US" dirty="0">
                <a:ea typeface="SimHei" pitchFamily="2" charset="-122"/>
              </a:rPr>
              <a:t>级以上地震，近</a:t>
            </a:r>
            <a:r>
              <a:rPr lang="en-US" altLang="zh-CN" dirty="0">
                <a:ea typeface="SimHei" pitchFamily="2" charset="-122"/>
              </a:rPr>
              <a:t>1-2</a:t>
            </a:r>
            <a:r>
              <a:rPr lang="zh-CN" altLang="en-US" dirty="0">
                <a:ea typeface="SimHei" pitchFamily="2" charset="-122"/>
              </a:rPr>
              <a:t>年内可能</a:t>
            </a:r>
            <a:r>
              <a:rPr lang="zh-CN" altLang="en-US" dirty="0" smtClean="0">
                <a:ea typeface="SimHei" pitchFamily="2" charset="-122"/>
              </a:rPr>
              <a:t>有</a:t>
            </a:r>
            <a:endParaRPr lang="en-US" altLang="zh-CN" dirty="0" smtClean="0">
              <a:ea typeface="SimHei" pitchFamily="2" charset="-122"/>
            </a:endParaRPr>
          </a:p>
          <a:p>
            <a:r>
              <a:rPr lang="en-US" altLang="zh-CN" dirty="0" smtClean="0">
                <a:ea typeface="SimHei" pitchFamily="2" charset="-122"/>
              </a:rPr>
              <a:t>8.5</a:t>
            </a:r>
            <a:r>
              <a:rPr lang="zh-TW" altLang="en-US" dirty="0">
                <a:ea typeface="SimHei" pitchFamily="2" charset="-122"/>
              </a:rPr>
              <a:t>級</a:t>
            </a:r>
            <a:r>
              <a:rPr lang="zh-CN" altLang="en-US" dirty="0">
                <a:ea typeface="SimHei" pitchFamily="2" charset="-122"/>
              </a:rPr>
              <a:t>左右地震</a:t>
            </a:r>
            <a:r>
              <a:rPr lang="zh-TW" altLang="en-US" dirty="0">
                <a:ea typeface="SimHei" pitchFamily="2" charset="-122"/>
              </a:rPr>
              <a:t>發</a:t>
            </a:r>
            <a:r>
              <a:rPr lang="zh-CN" altLang="en-US" dirty="0">
                <a:ea typeface="SimHei" pitchFamily="2" charset="-122"/>
              </a:rPr>
              <a:t>生。</a:t>
            </a:r>
          </a:p>
        </p:txBody>
      </p:sp>
      <p:sp>
        <p:nvSpPr>
          <p:cNvPr id="20" name="Text Box 46"/>
          <p:cNvSpPr txBox="1">
            <a:spLocks noChangeArrowheads="1"/>
          </p:cNvSpPr>
          <p:nvPr/>
        </p:nvSpPr>
        <p:spPr bwMode="auto">
          <a:xfrm>
            <a:off x="2714612" y="0"/>
            <a:ext cx="4206875" cy="461962"/>
          </a:xfrm>
          <a:prstGeom prst="rect">
            <a:avLst/>
          </a:prstGeom>
          <a:solidFill>
            <a:srgbClr val="FFFF99"/>
          </a:solidFill>
          <a:ln w="9525">
            <a:noFill/>
            <a:miter lim="800000"/>
            <a:headEnd/>
            <a:tailEnd/>
          </a:ln>
        </p:spPr>
        <p:txBody>
          <a:bodyPr wrap="none">
            <a:spAutoFit/>
          </a:bodyPr>
          <a:lstStyle/>
          <a:p>
            <a:r>
              <a:rPr lang="zh-CN" altLang="en-US" sz="2400" b="1" dirty="0">
                <a:solidFill>
                  <a:srgbClr val="FF0000"/>
                </a:solidFill>
                <a:ea typeface="SimHei" pitchFamily="2" charset="-122"/>
              </a:rPr>
              <a:t>未</a:t>
            </a:r>
            <a:r>
              <a:rPr lang="zh-TW" altLang="en-US" sz="2400" b="1" dirty="0">
                <a:solidFill>
                  <a:srgbClr val="FF0000"/>
                </a:solidFill>
                <a:ea typeface="SimHei" pitchFamily="2" charset="-122"/>
              </a:rPr>
              <a:t>來</a:t>
            </a:r>
            <a:r>
              <a:rPr lang="zh-CN" altLang="en-US" sz="2400" b="1" dirty="0">
                <a:solidFill>
                  <a:srgbClr val="FF0000"/>
                </a:solidFill>
                <a:ea typeface="SimHei" pitchFamily="2" charset="-122"/>
              </a:rPr>
              <a:t>可能</a:t>
            </a:r>
            <a:r>
              <a:rPr lang="zh-TW" altLang="en-US" sz="2400" b="1" dirty="0">
                <a:solidFill>
                  <a:srgbClr val="FF0000"/>
                </a:solidFill>
                <a:ea typeface="SimHei" pitchFamily="2" charset="-122"/>
              </a:rPr>
              <a:t>發</a:t>
            </a:r>
            <a:r>
              <a:rPr lang="zh-CN" altLang="en-US" sz="2400" b="1" dirty="0">
                <a:solidFill>
                  <a:srgbClr val="FF0000"/>
                </a:solidFill>
                <a:ea typeface="SimHei" pitchFamily="2" charset="-122"/>
              </a:rPr>
              <a:t>生大地震的</a:t>
            </a:r>
            <a:r>
              <a:rPr lang="zh-TW" altLang="en-US" sz="2400" b="1" dirty="0">
                <a:solidFill>
                  <a:srgbClr val="FF0000"/>
                </a:solidFill>
                <a:ea typeface="SimHei" pitchFamily="2" charset="-122"/>
              </a:rPr>
              <a:t>區</a:t>
            </a:r>
            <a:r>
              <a:rPr lang="zh-CN" altLang="en-US" sz="2400" b="1" dirty="0">
                <a:solidFill>
                  <a:srgbClr val="FF0000"/>
                </a:solidFill>
                <a:ea typeface="SimHei" pitchFamily="2" charset="-122"/>
              </a:rPr>
              <a:t>域？</a:t>
            </a:r>
          </a:p>
        </p:txBody>
      </p:sp>
      <p:grpSp>
        <p:nvGrpSpPr>
          <p:cNvPr id="7" name="Group 51"/>
          <p:cNvGrpSpPr>
            <a:grpSpLocks/>
          </p:cNvGrpSpPr>
          <p:nvPr/>
        </p:nvGrpSpPr>
        <p:grpSpPr bwMode="auto">
          <a:xfrm>
            <a:off x="2051050" y="2587625"/>
            <a:ext cx="5257800" cy="509588"/>
            <a:chOff x="1292" y="1630"/>
            <a:chExt cx="3312" cy="321"/>
          </a:xfrm>
        </p:grpSpPr>
        <p:sp>
          <p:nvSpPr>
            <p:cNvPr id="26638" name="Line 47"/>
            <p:cNvSpPr>
              <a:spLocks noChangeShapeType="1"/>
            </p:cNvSpPr>
            <p:nvPr/>
          </p:nvSpPr>
          <p:spPr bwMode="auto">
            <a:xfrm>
              <a:off x="2835" y="1706"/>
              <a:ext cx="1769" cy="0"/>
            </a:xfrm>
            <a:prstGeom prst="line">
              <a:avLst/>
            </a:prstGeom>
            <a:noFill/>
            <a:ln w="57150">
              <a:solidFill>
                <a:srgbClr val="FF3399"/>
              </a:solidFill>
              <a:round/>
              <a:headEnd type="triangle" w="med" len="med"/>
              <a:tailEnd type="triangle" w="med" len="med"/>
            </a:ln>
          </p:spPr>
          <p:txBody>
            <a:bodyPr/>
            <a:lstStyle/>
            <a:p>
              <a:endParaRPr lang="zh-TW" altLang="en-US"/>
            </a:p>
          </p:txBody>
        </p:sp>
        <p:sp>
          <p:nvSpPr>
            <p:cNvPr id="26639" name="Text Box 48"/>
            <p:cNvSpPr txBox="1">
              <a:spLocks noChangeArrowheads="1"/>
            </p:cNvSpPr>
            <p:nvPr/>
          </p:nvSpPr>
          <p:spPr bwMode="auto">
            <a:xfrm>
              <a:off x="3321" y="1739"/>
              <a:ext cx="797" cy="212"/>
            </a:xfrm>
            <a:prstGeom prst="rect">
              <a:avLst/>
            </a:prstGeom>
            <a:noFill/>
            <a:ln w="9525">
              <a:noFill/>
              <a:miter lim="800000"/>
              <a:headEnd/>
              <a:tailEnd/>
            </a:ln>
          </p:spPr>
          <p:txBody>
            <a:bodyPr wrap="none">
              <a:spAutoFit/>
            </a:bodyPr>
            <a:lstStyle/>
            <a:p>
              <a:r>
                <a:rPr lang="en-US" altLang="zh-CN" b="1" i="1">
                  <a:solidFill>
                    <a:srgbClr val="CC0066"/>
                  </a:solidFill>
                  <a:latin typeface="Arial Black" pitchFamily="34" charset="0"/>
                </a:rPr>
                <a:t>~50 years</a:t>
              </a:r>
            </a:p>
          </p:txBody>
        </p:sp>
        <p:sp>
          <p:nvSpPr>
            <p:cNvPr id="26640" name="Line 49"/>
            <p:cNvSpPr>
              <a:spLocks noChangeShapeType="1"/>
            </p:cNvSpPr>
            <p:nvPr/>
          </p:nvSpPr>
          <p:spPr bwMode="auto">
            <a:xfrm>
              <a:off x="1292" y="1888"/>
              <a:ext cx="1452" cy="0"/>
            </a:xfrm>
            <a:prstGeom prst="line">
              <a:avLst/>
            </a:prstGeom>
            <a:noFill/>
            <a:ln w="57150">
              <a:solidFill>
                <a:srgbClr val="FF3399"/>
              </a:solidFill>
              <a:round/>
              <a:headEnd type="triangle" w="med" len="med"/>
              <a:tailEnd type="triangle" w="med" len="med"/>
            </a:ln>
          </p:spPr>
          <p:txBody>
            <a:bodyPr/>
            <a:lstStyle/>
            <a:p>
              <a:endParaRPr lang="zh-TW" altLang="en-US"/>
            </a:p>
          </p:txBody>
        </p:sp>
        <p:sp>
          <p:nvSpPr>
            <p:cNvPr id="26641" name="Text Box 50"/>
            <p:cNvSpPr txBox="1">
              <a:spLocks noChangeArrowheads="1"/>
            </p:cNvSpPr>
            <p:nvPr/>
          </p:nvSpPr>
          <p:spPr bwMode="auto">
            <a:xfrm>
              <a:off x="1610" y="1630"/>
              <a:ext cx="797" cy="212"/>
            </a:xfrm>
            <a:prstGeom prst="rect">
              <a:avLst/>
            </a:prstGeom>
            <a:noFill/>
            <a:ln w="9525">
              <a:noFill/>
              <a:miter lim="800000"/>
              <a:headEnd/>
              <a:tailEnd/>
            </a:ln>
          </p:spPr>
          <p:txBody>
            <a:bodyPr wrap="none">
              <a:spAutoFit/>
            </a:bodyPr>
            <a:lstStyle/>
            <a:p>
              <a:r>
                <a:rPr lang="en-US" altLang="zh-CN" b="1" i="1">
                  <a:solidFill>
                    <a:srgbClr val="CC0066"/>
                  </a:solidFill>
                  <a:latin typeface="Arial Black" pitchFamily="34" charset="0"/>
                </a:rPr>
                <a:t>~40 years</a:t>
              </a:r>
            </a:p>
          </p:txBody>
        </p:sp>
      </p:grpSp>
      <p:sp>
        <p:nvSpPr>
          <p:cNvPr id="28" name="文字方塊 27"/>
          <p:cNvSpPr txBox="1"/>
          <p:nvPr/>
        </p:nvSpPr>
        <p:spPr>
          <a:xfrm>
            <a:off x="8022114" y="5229200"/>
            <a:ext cx="877163" cy="369332"/>
          </a:xfrm>
          <a:prstGeom prst="rect">
            <a:avLst/>
          </a:prstGeom>
          <a:noFill/>
        </p:spPr>
        <p:txBody>
          <a:bodyPr wrap="none" rtlCol="0">
            <a:spAutoFit/>
          </a:bodyPr>
          <a:lstStyle/>
          <a:p>
            <a:r>
              <a:rPr lang="zh-TW" altLang="en-US" sz="1800" dirty="0" smtClean="0">
                <a:latin typeface="+mn-ea"/>
                <a:ea typeface="+mn-ea"/>
              </a:rPr>
              <a:t>李海兵</a:t>
            </a:r>
            <a:endParaRPr lang="zh-TW" altLang="en-US" sz="1800" dirty="0">
              <a:latin typeface="+mn-ea"/>
              <a:ea typeface="+mn-ea"/>
            </a:endParaRPr>
          </a:p>
        </p:txBody>
      </p:sp>
      <p:pic>
        <p:nvPicPr>
          <p:cNvPr id="29" name="Picture 15" descr="cc">
            <a:hlinkClick r:id="rId6"/>
          </p:cNvPr>
          <p:cNvPicPr>
            <a:picLocks noChangeAspect="1" noChangeArrowheads="1"/>
          </p:cNvPicPr>
          <p:nvPr/>
        </p:nvPicPr>
        <p:blipFill>
          <a:blip r:embed="rId7" cstate="print"/>
          <a:srcRect/>
          <a:stretch>
            <a:fillRect/>
          </a:stretch>
        </p:blipFill>
        <p:spPr bwMode="auto">
          <a:xfrm>
            <a:off x="7308304" y="5301208"/>
            <a:ext cx="704708" cy="25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0" y="1484313"/>
            <a:ext cx="9144000" cy="4727575"/>
          </a:xfrm>
          <a:prstGeom prst="rect">
            <a:avLst/>
          </a:prstGeom>
          <a:noFill/>
          <a:ln w="9525">
            <a:noFill/>
            <a:miter lim="800000"/>
            <a:headEnd/>
            <a:tailEnd/>
          </a:ln>
        </p:spPr>
      </p:pic>
      <p:sp>
        <p:nvSpPr>
          <p:cNvPr id="27651" name="Rectangle 3"/>
          <p:cNvSpPr>
            <a:spLocks noChangeArrowheads="1"/>
          </p:cNvSpPr>
          <p:nvPr/>
        </p:nvSpPr>
        <p:spPr bwMode="auto">
          <a:xfrm>
            <a:off x="2916238" y="404813"/>
            <a:ext cx="3090911" cy="523220"/>
          </a:xfrm>
          <a:prstGeom prst="rect">
            <a:avLst/>
          </a:prstGeom>
          <a:noFill/>
          <a:ln w="9525">
            <a:noFill/>
            <a:miter lim="800000"/>
            <a:headEnd/>
            <a:tailEnd/>
          </a:ln>
        </p:spPr>
        <p:txBody>
          <a:bodyPr wrap="none">
            <a:spAutoFit/>
          </a:bodyPr>
          <a:lstStyle/>
          <a:p>
            <a:r>
              <a:rPr lang="en-US" altLang="zh-CN" sz="2800" b="1" dirty="0">
                <a:solidFill>
                  <a:srgbClr val="FFC000"/>
                </a:solidFill>
              </a:rPr>
              <a:t>Mw&gt;8.0 since 1950</a:t>
            </a:r>
          </a:p>
        </p:txBody>
      </p:sp>
      <p:sp>
        <p:nvSpPr>
          <p:cNvPr id="6" name="文字方塊 5"/>
          <p:cNvSpPr txBox="1"/>
          <p:nvPr/>
        </p:nvSpPr>
        <p:spPr>
          <a:xfrm>
            <a:off x="1000100" y="5786454"/>
            <a:ext cx="877163" cy="369332"/>
          </a:xfrm>
          <a:prstGeom prst="rect">
            <a:avLst/>
          </a:prstGeom>
          <a:noFill/>
        </p:spPr>
        <p:txBody>
          <a:bodyPr wrap="none" rtlCol="0">
            <a:spAutoFit/>
          </a:bodyPr>
          <a:lstStyle/>
          <a:p>
            <a:r>
              <a:rPr lang="zh-TW" altLang="en-US" sz="1800" dirty="0" smtClean="0">
                <a:latin typeface="+mn-ea"/>
                <a:ea typeface="+mn-ea"/>
              </a:rPr>
              <a:t>李海兵</a:t>
            </a:r>
            <a:endParaRPr lang="zh-TW" altLang="en-US" sz="1800" dirty="0">
              <a:latin typeface="+mn-ea"/>
              <a:ea typeface="+mn-ea"/>
            </a:endParaRPr>
          </a:p>
        </p:txBody>
      </p:sp>
      <p:pic>
        <p:nvPicPr>
          <p:cNvPr id="7" name="Picture 15" descr="cc">
            <a:hlinkClick r:id="rId4"/>
          </p:cNvPr>
          <p:cNvPicPr>
            <a:picLocks noChangeAspect="1" noChangeArrowheads="1"/>
          </p:cNvPicPr>
          <p:nvPr/>
        </p:nvPicPr>
        <p:blipFill>
          <a:blip r:embed="rId5" cstate="print"/>
          <a:srcRect/>
          <a:stretch>
            <a:fillRect/>
          </a:stretch>
        </p:blipFill>
        <p:spPr bwMode="auto">
          <a:xfrm>
            <a:off x="323528" y="5805264"/>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creen shot 2011-03-15 at 13"/>
          <p:cNvPicPr>
            <a:picLocks noChangeAspect="1" noChangeArrowheads="1"/>
          </p:cNvPicPr>
          <p:nvPr/>
        </p:nvPicPr>
        <p:blipFill>
          <a:blip r:embed="rId3" cstate="print"/>
          <a:srcRect/>
          <a:stretch>
            <a:fillRect/>
          </a:stretch>
        </p:blipFill>
        <p:spPr bwMode="auto">
          <a:xfrm>
            <a:off x="0" y="0"/>
            <a:ext cx="9144000" cy="6910388"/>
          </a:xfrm>
          <a:prstGeom prst="rect">
            <a:avLst/>
          </a:prstGeom>
          <a:noFill/>
          <a:ln w="9525">
            <a:noFill/>
            <a:miter lim="800000"/>
            <a:headEnd/>
            <a:tailEnd/>
          </a:ln>
        </p:spPr>
      </p:pic>
      <p:sp>
        <p:nvSpPr>
          <p:cNvPr id="3" name="Freeform 3"/>
          <p:cNvSpPr>
            <a:spLocks/>
          </p:cNvSpPr>
          <p:nvPr/>
        </p:nvSpPr>
        <p:spPr bwMode="auto">
          <a:xfrm>
            <a:off x="3851275" y="1460500"/>
            <a:ext cx="3529013" cy="2112963"/>
          </a:xfrm>
          <a:custGeom>
            <a:avLst/>
            <a:gdLst>
              <a:gd name="T0" fmla="*/ 0 w 2223"/>
              <a:gd name="T1" fmla="*/ 197 h 1331"/>
              <a:gd name="T2" fmla="*/ 91 w 2223"/>
              <a:gd name="T3" fmla="*/ 287 h 1331"/>
              <a:gd name="T4" fmla="*/ 273 w 2223"/>
              <a:gd name="T5" fmla="*/ 333 h 1331"/>
              <a:gd name="T6" fmla="*/ 454 w 2223"/>
              <a:gd name="T7" fmla="*/ 333 h 1331"/>
              <a:gd name="T8" fmla="*/ 635 w 2223"/>
              <a:gd name="T9" fmla="*/ 287 h 1331"/>
              <a:gd name="T10" fmla="*/ 772 w 2223"/>
              <a:gd name="T11" fmla="*/ 242 h 1331"/>
              <a:gd name="T12" fmla="*/ 1044 w 2223"/>
              <a:gd name="T13" fmla="*/ 106 h 1331"/>
              <a:gd name="T14" fmla="*/ 1089 w 2223"/>
              <a:gd name="T15" fmla="*/ 15 h 1331"/>
              <a:gd name="T16" fmla="*/ 1225 w 2223"/>
              <a:gd name="T17" fmla="*/ 15 h 1331"/>
              <a:gd name="T18" fmla="*/ 1316 w 2223"/>
              <a:gd name="T19" fmla="*/ 61 h 1331"/>
              <a:gd name="T20" fmla="*/ 1452 w 2223"/>
              <a:gd name="T21" fmla="*/ 242 h 1331"/>
              <a:gd name="T22" fmla="*/ 1543 w 2223"/>
              <a:gd name="T23" fmla="*/ 333 h 1331"/>
              <a:gd name="T24" fmla="*/ 1633 w 2223"/>
              <a:gd name="T25" fmla="*/ 514 h 1331"/>
              <a:gd name="T26" fmla="*/ 1633 w 2223"/>
              <a:gd name="T27" fmla="*/ 650 h 1331"/>
              <a:gd name="T28" fmla="*/ 1724 w 2223"/>
              <a:gd name="T29" fmla="*/ 832 h 1331"/>
              <a:gd name="T30" fmla="*/ 1815 w 2223"/>
              <a:gd name="T31" fmla="*/ 922 h 1331"/>
              <a:gd name="T32" fmla="*/ 2042 w 2223"/>
              <a:gd name="T33" fmla="*/ 1195 h 1331"/>
              <a:gd name="T34" fmla="*/ 2132 w 2223"/>
              <a:gd name="T35" fmla="*/ 1285 h 1331"/>
              <a:gd name="T36" fmla="*/ 2223 w 2223"/>
              <a:gd name="T37" fmla="*/ 1331 h 13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3"/>
              <a:gd name="T58" fmla="*/ 0 h 1331"/>
              <a:gd name="T59" fmla="*/ 2223 w 2223"/>
              <a:gd name="T60" fmla="*/ 1331 h 13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3" h="1331">
                <a:moveTo>
                  <a:pt x="0" y="197"/>
                </a:moveTo>
                <a:cubicBezTo>
                  <a:pt x="23" y="230"/>
                  <a:pt x="46" y="264"/>
                  <a:pt x="91" y="287"/>
                </a:cubicBezTo>
                <a:cubicBezTo>
                  <a:pt x="136" y="310"/>
                  <a:pt x="213" y="325"/>
                  <a:pt x="273" y="333"/>
                </a:cubicBezTo>
                <a:cubicBezTo>
                  <a:pt x="333" y="341"/>
                  <a:pt x="394" y="341"/>
                  <a:pt x="454" y="333"/>
                </a:cubicBezTo>
                <a:cubicBezTo>
                  <a:pt x="514" y="325"/>
                  <a:pt x="582" y="302"/>
                  <a:pt x="635" y="287"/>
                </a:cubicBezTo>
                <a:cubicBezTo>
                  <a:pt x="688" y="272"/>
                  <a:pt x="704" y="272"/>
                  <a:pt x="772" y="242"/>
                </a:cubicBezTo>
                <a:cubicBezTo>
                  <a:pt x="840" y="212"/>
                  <a:pt x="991" y="144"/>
                  <a:pt x="1044" y="106"/>
                </a:cubicBezTo>
                <a:cubicBezTo>
                  <a:pt x="1097" y="68"/>
                  <a:pt x="1059" y="30"/>
                  <a:pt x="1089" y="15"/>
                </a:cubicBezTo>
                <a:cubicBezTo>
                  <a:pt x="1119" y="0"/>
                  <a:pt x="1187" y="7"/>
                  <a:pt x="1225" y="15"/>
                </a:cubicBezTo>
                <a:cubicBezTo>
                  <a:pt x="1263" y="23"/>
                  <a:pt x="1278" y="23"/>
                  <a:pt x="1316" y="61"/>
                </a:cubicBezTo>
                <a:cubicBezTo>
                  <a:pt x="1354" y="99"/>
                  <a:pt x="1414" y="197"/>
                  <a:pt x="1452" y="242"/>
                </a:cubicBezTo>
                <a:cubicBezTo>
                  <a:pt x="1490" y="287"/>
                  <a:pt x="1513" y="288"/>
                  <a:pt x="1543" y="333"/>
                </a:cubicBezTo>
                <a:cubicBezTo>
                  <a:pt x="1573" y="378"/>
                  <a:pt x="1618" y="461"/>
                  <a:pt x="1633" y="514"/>
                </a:cubicBezTo>
                <a:cubicBezTo>
                  <a:pt x="1648" y="567"/>
                  <a:pt x="1618" y="597"/>
                  <a:pt x="1633" y="650"/>
                </a:cubicBezTo>
                <a:cubicBezTo>
                  <a:pt x="1648" y="703"/>
                  <a:pt x="1694" y="787"/>
                  <a:pt x="1724" y="832"/>
                </a:cubicBezTo>
                <a:cubicBezTo>
                  <a:pt x="1754" y="877"/>
                  <a:pt x="1762" y="862"/>
                  <a:pt x="1815" y="922"/>
                </a:cubicBezTo>
                <a:cubicBezTo>
                  <a:pt x="1868" y="982"/>
                  <a:pt x="1989" y="1134"/>
                  <a:pt x="2042" y="1195"/>
                </a:cubicBezTo>
                <a:cubicBezTo>
                  <a:pt x="2095" y="1256"/>
                  <a:pt x="2102" y="1262"/>
                  <a:pt x="2132" y="1285"/>
                </a:cubicBezTo>
                <a:cubicBezTo>
                  <a:pt x="2162" y="1308"/>
                  <a:pt x="2208" y="1323"/>
                  <a:pt x="2223" y="1331"/>
                </a:cubicBezTo>
              </a:path>
            </a:pathLst>
          </a:custGeom>
          <a:noFill/>
          <a:ln w="190500">
            <a:solidFill>
              <a:srgbClr val="FF3399">
                <a:alpha val="39999"/>
              </a:srgbClr>
            </a:solidFill>
            <a:round/>
            <a:headEnd/>
            <a:tailEnd/>
          </a:ln>
        </p:spPr>
        <p:txBody>
          <a:bodyPr/>
          <a:lstStyle/>
          <a:p>
            <a:endParaRPr lang="zh-TW" altLang="en-US"/>
          </a:p>
        </p:txBody>
      </p:sp>
      <p:sp>
        <p:nvSpPr>
          <p:cNvPr id="4" name="Freeform 4"/>
          <p:cNvSpPr>
            <a:spLocks/>
          </p:cNvSpPr>
          <p:nvPr/>
        </p:nvSpPr>
        <p:spPr bwMode="auto">
          <a:xfrm>
            <a:off x="2257425" y="2852738"/>
            <a:ext cx="658813" cy="647700"/>
          </a:xfrm>
          <a:custGeom>
            <a:avLst/>
            <a:gdLst>
              <a:gd name="T0" fmla="*/ 415 w 415"/>
              <a:gd name="T1" fmla="*/ 0 h 408"/>
              <a:gd name="T2" fmla="*/ 369 w 415"/>
              <a:gd name="T3" fmla="*/ 45 h 408"/>
              <a:gd name="T4" fmla="*/ 279 w 415"/>
              <a:gd name="T5" fmla="*/ 91 h 408"/>
              <a:gd name="T6" fmla="*/ 233 w 415"/>
              <a:gd name="T7" fmla="*/ 91 h 408"/>
              <a:gd name="T8" fmla="*/ 188 w 415"/>
              <a:gd name="T9" fmla="*/ 136 h 408"/>
              <a:gd name="T10" fmla="*/ 143 w 415"/>
              <a:gd name="T11" fmla="*/ 227 h 408"/>
              <a:gd name="T12" fmla="*/ 52 w 415"/>
              <a:gd name="T13" fmla="*/ 272 h 408"/>
              <a:gd name="T14" fmla="*/ 7 w 415"/>
              <a:gd name="T15" fmla="*/ 318 h 408"/>
              <a:gd name="T16" fmla="*/ 7 w 415"/>
              <a:gd name="T17" fmla="*/ 408 h 4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5"/>
              <a:gd name="T28" fmla="*/ 0 h 408"/>
              <a:gd name="T29" fmla="*/ 415 w 415"/>
              <a:gd name="T30" fmla="*/ 408 h 4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5" h="408">
                <a:moveTo>
                  <a:pt x="415" y="0"/>
                </a:moveTo>
                <a:cubicBezTo>
                  <a:pt x="403" y="15"/>
                  <a:pt x="392" y="30"/>
                  <a:pt x="369" y="45"/>
                </a:cubicBezTo>
                <a:cubicBezTo>
                  <a:pt x="346" y="60"/>
                  <a:pt x="302" y="83"/>
                  <a:pt x="279" y="91"/>
                </a:cubicBezTo>
                <a:cubicBezTo>
                  <a:pt x="256" y="99"/>
                  <a:pt x="248" y="84"/>
                  <a:pt x="233" y="91"/>
                </a:cubicBezTo>
                <a:cubicBezTo>
                  <a:pt x="218" y="98"/>
                  <a:pt x="203" y="113"/>
                  <a:pt x="188" y="136"/>
                </a:cubicBezTo>
                <a:cubicBezTo>
                  <a:pt x="173" y="159"/>
                  <a:pt x="166" y="204"/>
                  <a:pt x="143" y="227"/>
                </a:cubicBezTo>
                <a:cubicBezTo>
                  <a:pt x="120" y="250"/>
                  <a:pt x="75" y="257"/>
                  <a:pt x="52" y="272"/>
                </a:cubicBezTo>
                <a:cubicBezTo>
                  <a:pt x="29" y="287"/>
                  <a:pt x="14" y="295"/>
                  <a:pt x="7" y="318"/>
                </a:cubicBezTo>
                <a:cubicBezTo>
                  <a:pt x="0" y="341"/>
                  <a:pt x="7" y="393"/>
                  <a:pt x="7" y="408"/>
                </a:cubicBezTo>
              </a:path>
            </a:pathLst>
          </a:custGeom>
          <a:noFill/>
          <a:ln w="127000">
            <a:solidFill>
              <a:srgbClr val="FFFF00">
                <a:alpha val="41960"/>
              </a:srgbClr>
            </a:solidFill>
            <a:round/>
            <a:headEnd/>
            <a:tailEnd/>
          </a:ln>
        </p:spPr>
        <p:txBody>
          <a:bodyPr/>
          <a:lstStyle/>
          <a:p>
            <a:endParaRPr lang="zh-TW" altLang="en-US"/>
          </a:p>
        </p:txBody>
      </p:sp>
      <p:sp>
        <p:nvSpPr>
          <p:cNvPr id="5" name="Text Box 5"/>
          <p:cNvSpPr txBox="1">
            <a:spLocks noChangeArrowheads="1"/>
          </p:cNvSpPr>
          <p:nvPr/>
        </p:nvSpPr>
        <p:spPr bwMode="auto">
          <a:xfrm>
            <a:off x="1547813" y="4149725"/>
            <a:ext cx="5616575" cy="9461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2800" b="1" dirty="0">
                <a:solidFill>
                  <a:schemeClr val="bg1"/>
                </a:solidFill>
                <a:latin typeface="標楷體" pitchFamily="65" charset="-120"/>
                <a:ea typeface="標楷體" pitchFamily="65" charset="-120"/>
              </a:rPr>
              <a:t>日本宫城大地震（</a:t>
            </a:r>
            <a:r>
              <a:rPr lang="en-US" altLang="zh-CN" sz="2800" b="1" dirty="0">
                <a:solidFill>
                  <a:schemeClr val="bg1"/>
                </a:solidFill>
                <a:latin typeface="標楷體" pitchFamily="65" charset="-120"/>
                <a:ea typeface="標楷體" pitchFamily="65" charset="-120"/>
              </a:rPr>
              <a:t>Mw9.0</a:t>
            </a:r>
            <a:r>
              <a:rPr lang="zh-CN" altLang="en-US" sz="2800" b="1" dirty="0">
                <a:solidFill>
                  <a:schemeClr val="bg1"/>
                </a:solidFill>
                <a:latin typeface="標楷體" pitchFamily="65" charset="-120"/>
                <a:ea typeface="標楷體" pitchFamily="65" charset="-120"/>
              </a:rPr>
              <a:t>）</a:t>
            </a:r>
            <a:r>
              <a:rPr lang="zh-TW" altLang="en-US" sz="2800" b="1" dirty="0">
                <a:solidFill>
                  <a:schemeClr val="bg1"/>
                </a:solidFill>
                <a:latin typeface="標楷體" pitchFamily="65" charset="-120"/>
                <a:ea typeface="標楷體" pitchFamily="65" charset="-120"/>
              </a:rPr>
              <a:t>後</a:t>
            </a:r>
            <a:endParaRPr lang="zh-CN" altLang="en-US" sz="2800" b="1" dirty="0">
              <a:solidFill>
                <a:schemeClr val="bg1"/>
              </a:solidFill>
              <a:latin typeface="標楷體" pitchFamily="65" charset="-120"/>
              <a:ea typeface="標楷體" pitchFamily="65" charset="-120"/>
            </a:endParaRPr>
          </a:p>
          <a:p>
            <a:pPr algn="ctr">
              <a:defRPr/>
            </a:pPr>
            <a:r>
              <a:rPr lang="zh-CN" altLang="en-US" sz="2800" b="1" dirty="0">
                <a:solidFill>
                  <a:schemeClr val="bg1"/>
                </a:solidFill>
                <a:latin typeface="標楷體" pitchFamily="65" charset="-120"/>
                <a:ea typeface="標楷體" pitchFamily="65" charset="-120"/>
              </a:rPr>
              <a:t>未</a:t>
            </a:r>
            <a:r>
              <a:rPr lang="zh-TW" altLang="en-US" sz="2800" b="1" dirty="0">
                <a:solidFill>
                  <a:schemeClr val="bg1"/>
                </a:solidFill>
                <a:latin typeface="標楷體" pitchFamily="65" charset="-120"/>
                <a:ea typeface="標楷體" pitchFamily="65" charset="-120"/>
              </a:rPr>
              <a:t>來</a:t>
            </a:r>
            <a:r>
              <a:rPr lang="zh-CN" altLang="en-US" sz="2800" b="1" dirty="0">
                <a:solidFill>
                  <a:schemeClr val="bg1"/>
                </a:solidFill>
                <a:latin typeface="標楷體" pitchFamily="65" charset="-120"/>
                <a:ea typeface="標楷體" pitchFamily="65" charset="-120"/>
              </a:rPr>
              <a:t>可能的大地震活</a:t>
            </a:r>
            <a:r>
              <a:rPr lang="zh-TW" altLang="en-US" sz="2800" b="1" dirty="0">
                <a:solidFill>
                  <a:schemeClr val="bg1"/>
                </a:solidFill>
                <a:latin typeface="標楷體" pitchFamily="65" charset="-120"/>
                <a:ea typeface="標楷體" pitchFamily="65" charset="-120"/>
              </a:rPr>
              <a:t>動區</a:t>
            </a:r>
            <a:r>
              <a:rPr lang="zh-CN" altLang="en-US" sz="2800" b="1" dirty="0">
                <a:solidFill>
                  <a:schemeClr val="bg1"/>
                </a:solidFill>
                <a:latin typeface="標楷體" pitchFamily="65" charset="-120"/>
                <a:ea typeface="標楷體" pitchFamily="65" charset="-120"/>
              </a:rPr>
              <a:t>域</a:t>
            </a:r>
          </a:p>
        </p:txBody>
      </p:sp>
      <p:sp>
        <p:nvSpPr>
          <p:cNvPr id="6" name="AutoShape 6"/>
          <p:cNvSpPr>
            <a:spLocks noChangeArrowheads="1"/>
          </p:cNvSpPr>
          <p:nvPr/>
        </p:nvSpPr>
        <p:spPr bwMode="auto">
          <a:xfrm>
            <a:off x="2771775" y="2420938"/>
            <a:ext cx="503238" cy="477837"/>
          </a:xfrm>
          <a:prstGeom prst="star5">
            <a:avLst/>
          </a:prstGeom>
          <a:solidFill>
            <a:srgbClr val="FF0000"/>
          </a:solidFill>
          <a:ln w="28575">
            <a:solidFill>
              <a:schemeClr val="tx1"/>
            </a:solidFill>
            <a:miter lim="800000"/>
            <a:headEnd/>
            <a:tailEnd/>
          </a:ln>
          <a:effectLst/>
        </p:spPr>
        <p:txBody>
          <a:bodyPr wrap="none" anchor="ctr"/>
          <a:lstStyle/>
          <a:p>
            <a:pPr>
              <a:defRPr/>
            </a:pPr>
            <a:endParaRPr lang="zh-TW" altLang="en-US"/>
          </a:p>
        </p:txBody>
      </p:sp>
      <p:sp>
        <p:nvSpPr>
          <p:cNvPr id="7" name="Text Box 8"/>
          <p:cNvSpPr txBox="1">
            <a:spLocks noChangeArrowheads="1"/>
          </p:cNvSpPr>
          <p:nvPr/>
        </p:nvSpPr>
        <p:spPr bwMode="auto">
          <a:xfrm>
            <a:off x="1998663" y="5322888"/>
            <a:ext cx="6516687" cy="523875"/>
          </a:xfrm>
          <a:prstGeom prst="rect">
            <a:avLst/>
          </a:prstGeom>
          <a:noFill/>
          <a:ln w="9525">
            <a:noFill/>
            <a:miter lim="800000"/>
            <a:headEnd/>
            <a:tailEnd/>
          </a:ln>
        </p:spPr>
        <p:txBody>
          <a:bodyPr wrap="none">
            <a:spAutoFit/>
          </a:bodyPr>
          <a:lstStyle/>
          <a:p>
            <a:r>
              <a:rPr lang="en-US" altLang="zh-CN" sz="2800" b="1" dirty="0">
                <a:solidFill>
                  <a:srgbClr val="FFFF00"/>
                </a:solidFill>
                <a:latin typeface="標楷體" pitchFamily="65" charset="-120"/>
                <a:ea typeface="標楷體" pitchFamily="65" charset="-120"/>
              </a:rPr>
              <a:t>1</a:t>
            </a:r>
            <a:r>
              <a:rPr lang="zh-CN" altLang="en-US" sz="2800" b="1" dirty="0">
                <a:solidFill>
                  <a:srgbClr val="FFFF00"/>
                </a:solidFill>
                <a:latin typeface="標楷體" pitchFamily="65" charset="-120"/>
                <a:ea typeface="標楷體" pitchFamily="65" charset="-120"/>
              </a:rPr>
              <a:t>、菲律</a:t>
            </a:r>
            <a:r>
              <a:rPr lang="zh-TW" altLang="en-US" sz="2800" b="1" dirty="0">
                <a:solidFill>
                  <a:srgbClr val="FFFF00"/>
                </a:solidFill>
                <a:latin typeface="標楷體" pitchFamily="65" charset="-120"/>
                <a:ea typeface="標楷體" pitchFamily="65" charset="-120"/>
              </a:rPr>
              <a:t>賓</a:t>
            </a:r>
            <a:r>
              <a:rPr lang="zh-CN" altLang="en-US" sz="2800" b="1" dirty="0">
                <a:solidFill>
                  <a:srgbClr val="FFFF00"/>
                </a:solidFill>
                <a:latin typeface="標楷體" pitchFamily="65" charset="-120"/>
                <a:ea typeface="標楷體" pitchFamily="65" charset="-120"/>
              </a:rPr>
              <a:t>板</a:t>
            </a:r>
            <a:r>
              <a:rPr lang="zh-TW" altLang="en-US" sz="2800" b="1" dirty="0">
                <a:solidFill>
                  <a:srgbClr val="FFFF00"/>
                </a:solidFill>
                <a:latin typeface="標楷體" pitchFamily="65" charset="-120"/>
                <a:ea typeface="標楷體" pitchFamily="65" charset="-120"/>
              </a:rPr>
              <a:t>塊與歐亞</a:t>
            </a:r>
            <a:r>
              <a:rPr lang="zh-CN" altLang="en-US" sz="2800" b="1" dirty="0">
                <a:solidFill>
                  <a:srgbClr val="FFFF00"/>
                </a:solidFill>
                <a:latin typeface="標楷體" pitchFamily="65" charset="-120"/>
                <a:ea typeface="標楷體" pitchFamily="65" charset="-120"/>
              </a:rPr>
              <a:t>板</a:t>
            </a:r>
            <a:r>
              <a:rPr lang="zh-TW" altLang="en-US" sz="2800" b="1" dirty="0">
                <a:solidFill>
                  <a:srgbClr val="FFFF00"/>
                </a:solidFill>
                <a:latin typeface="標楷體" pitchFamily="65" charset="-120"/>
                <a:ea typeface="標楷體" pitchFamily="65" charset="-120"/>
              </a:rPr>
              <a:t>塊</a:t>
            </a:r>
            <a:r>
              <a:rPr lang="zh-CN" altLang="en-US" sz="2800" b="1" dirty="0">
                <a:solidFill>
                  <a:srgbClr val="FFFF00"/>
                </a:solidFill>
                <a:latin typeface="標楷體" pitchFamily="65" charset="-120"/>
                <a:ea typeface="標楷體" pitchFamily="65" charset="-120"/>
              </a:rPr>
              <a:t>接</a:t>
            </a:r>
            <a:r>
              <a:rPr lang="zh-TW" altLang="en-US" sz="2800" b="1" dirty="0">
                <a:solidFill>
                  <a:srgbClr val="FFFF00"/>
                </a:solidFill>
                <a:latin typeface="標楷體" pitchFamily="65" charset="-120"/>
                <a:ea typeface="標楷體" pitchFamily="65" charset="-120"/>
              </a:rPr>
              <a:t>觸邊</a:t>
            </a:r>
            <a:r>
              <a:rPr lang="zh-CN" altLang="en-US" sz="2800" b="1" dirty="0">
                <a:solidFill>
                  <a:srgbClr val="FFFF00"/>
                </a:solidFill>
                <a:latin typeface="標楷體" pitchFamily="65" charset="-120"/>
                <a:ea typeface="標楷體" pitchFamily="65" charset="-120"/>
              </a:rPr>
              <a:t>界</a:t>
            </a:r>
            <a:r>
              <a:rPr lang="zh-TW" altLang="en-US" sz="2800" b="1" dirty="0">
                <a:solidFill>
                  <a:srgbClr val="FFFF00"/>
                </a:solidFill>
                <a:latin typeface="標楷體" pitchFamily="65" charset="-120"/>
                <a:ea typeface="標楷體" pitchFamily="65" charset="-120"/>
              </a:rPr>
              <a:t>區</a:t>
            </a:r>
            <a:r>
              <a:rPr lang="zh-CN" altLang="en-US" sz="2800" b="1" dirty="0">
                <a:solidFill>
                  <a:srgbClr val="FFFF00"/>
                </a:solidFill>
                <a:latin typeface="標楷體" pitchFamily="65" charset="-120"/>
                <a:ea typeface="標楷體" pitchFamily="65" charset="-120"/>
              </a:rPr>
              <a:t>域</a:t>
            </a:r>
          </a:p>
        </p:txBody>
      </p:sp>
      <p:sp>
        <p:nvSpPr>
          <p:cNvPr id="8" name="Text Box 9"/>
          <p:cNvSpPr txBox="1">
            <a:spLocks noChangeArrowheads="1"/>
          </p:cNvSpPr>
          <p:nvPr/>
        </p:nvSpPr>
        <p:spPr bwMode="auto">
          <a:xfrm>
            <a:off x="2000250" y="6005513"/>
            <a:ext cx="6516688" cy="523875"/>
          </a:xfrm>
          <a:prstGeom prst="rect">
            <a:avLst/>
          </a:prstGeom>
          <a:noFill/>
          <a:ln w="9525">
            <a:noFill/>
            <a:miter lim="800000"/>
            <a:headEnd/>
            <a:tailEnd/>
          </a:ln>
        </p:spPr>
        <p:txBody>
          <a:bodyPr wrap="none">
            <a:spAutoFit/>
          </a:bodyPr>
          <a:lstStyle/>
          <a:p>
            <a:r>
              <a:rPr lang="en-US" altLang="zh-CN" sz="2800" b="1">
                <a:solidFill>
                  <a:srgbClr val="FF66FF"/>
                </a:solidFill>
                <a:latin typeface="標楷體" pitchFamily="65" charset="-120"/>
                <a:ea typeface="標楷體" pitchFamily="65" charset="-120"/>
              </a:rPr>
              <a:t>2</a:t>
            </a:r>
            <a:r>
              <a:rPr lang="zh-CN" altLang="en-US" sz="2800" b="1">
                <a:solidFill>
                  <a:srgbClr val="FF66FF"/>
                </a:solidFill>
                <a:latin typeface="標楷體" pitchFamily="65" charset="-120"/>
                <a:ea typeface="標楷體" pitchFamily="65" charset="-120"/>
              </a:rPr>
              <a:t>、太平洋板</a:t>
            </a:r>
            <a:r>
              <a:rPr lang="zh-TW" altLang="en-US" sz="2800" b="1">
                <a:solidFill>
                  <a:srgbClr val="FF66FF"/>
                </a:solidFill>
                <a:latin typeface="標楷體" pitchFamily="65" charset="-120"/>
                <a:ea typeface="標楷體" pitchFamily="65" charset="-120"/>
              </a:rPr>
              <a:t>塊</a:t>
            </a:r>
            <a:r>
              <a:rPr lang="zh-CN" altLang="en-US" sz="2800" b="1">
                <a:solidFill>
                  <a:srgbClr val="FF66FF"/>
                </a:solidFill>
                <a:latin typeface="標楷體" pitchFamily="65" charset="-120"/>
                <a:ea typeface="標楷體" pitchFamily="65" charset="-120"/>
              </a:rPr>
              <a:t>北部</a:t>
            </a:r>
            <a:r>
              <a:rPr lang="zh-TW" altLang="en-US" sz="2800" b="1">
                <a:solidFill>
                  <a:srgbClr val="FF66FF"/>
                </a:solidFill>
                <a:latin typeface="標楷體" pitchFamily="65" charset="-120"/>
                <a:ea typeface="標楷體" pitchFamily="65" charset="-120"/>
              </a:rPr>
              <a:t>邊</a:t>
            </a:r>
            <a:r>
              <a:rPr lang="zh-CN" altLang="en-US" sz="2800" b="1">
                <a:solidFill>
                  <a:srgbClr val="FF66FF"/>
                </a:solidFill>
                <a:latin typeface="標楷體" pitchFamily="65" charset="-120"/>
                <a:ea typeface="標楷體" pitchFamily="65" charset="-120"/>
              </a:rPr>
              <a:t>界和</a:t>
            </a:r>
            <a:r>
              <a:rPr lang="zh-TW" altLang="en-US" sz="2800" b="1">
                <a:solidFill>
                  <a:srgbClr val="FF66FF"/>
                </a:solidFill>
                <a:latin typeface="標楷體" pitchFamily="65" charset="-120"/>
                <a:ea typeface="標楷體" pitchFamily="65" charset="-120"/>
              </a:rPr>
              <a:t>東</a:t>
            </a:r>
            <a:r>
              <a:rPr lang="zh-CN" altLang="en-US" sz="2800" b="1">
                <a:solidFill>
                  <a:srgbClr val="FF66FF"/>
                </a:solidFill>
                <a:latin typeface="標楷體" pitchFamily="65" charset="-120"/>
                <a:ea typeface="標楷體" pitchFamily="65" charset="-120"/>
              </a:rPr>
              <a:t>部</a:t>
            </a:r>
            <a:r>
              <a:rPr lang="zh-TW" altLang="en-US" sz="2800" b="1">
                <a:solidFill>
                  <a:srgbClr val="FF66FF"/>
                </a:solidFill>
                <a:latin typeface="標楷體" pitchFamily="65" charset="-120"/>
                <a:ea typeface="標楷體" pitchFamily="65" charset="-120"/>
              </a:rPr>
              <a:t>邊</a:t>
            </a:r>
            <a:r>
              <a:rPr lang="zh-CN" altLang="en-US" sz="2800" b="1">
                <a:solidFill>
                  <a:srgbClr val="FF66FF"/>
                </a:solidFill>
                <a:latin typeface="標楷體" pitchFamily="65" charset="-120"/>
                <a:ea typeface="標楷體" pitchFamily="65" charset="-120"/>
              </a:rPr>
              <a:t>界北部</a:t>
            </a:r>
          </a:p>
        </p:txBody>
      </p:sp>
      <p:sp>
        <p:nvSpPr>
          <p:cNvPr id="11" name="文字方塊 10"/>
          <p:cNvSpPr txBox="1"/>
          <p:nvPr/>
        </p:nvSpPr>
        <p:spPr>
          <a:xfrm>
            <a:off x="1000100" y="6286520"/>
            <a:ext cx="877163" cy="369332"/>
          </a:xfrm>
          <a:prstGeom prst="rect">
            <a:avLst/>
          </a:prstGeom>
          <a:noFill/>
        </p:spPr>
        <p:txBody>
          <a:bodyPr wrap="none" rtlCol="0">
            <a:spAutoFit/>
          </a:bodyPr>
          <a:lstStyle/>
          <a:p>
            <a:r>
              <a:rPr lang="zh-TW" altLang="en-US" sz="1800" dirty="0" smtClean="0">
                <a:latin typeface="+mn-ea"/>
                <a:ea typeface="+mn-ea"/>
              </a:rPr>
              <a:t>李海兵</a:t>
            </a:r>
            <a:endParaRPr lang="zh-TW" altLang="en-US" sz="1800" dirty="0">
              <a:latin typeface="+mn-ea"/>
              <a:ea typeface="+mn-ea"/>
            </a:endParaRPr>
          </a:p>
        </p:txBody>
      </p:sp>
      <p:pic>
        <p:nvPicPr>
          <p:cNvPr id="12" name="Picture 15" descr="cc">
            <a:hlinkClick r:id="rId4"/>
          </p:cNvPr>
          <p:cNvPicPr>
            <a:picLocks noChangeAspect="1" noChangeArrowheads="1"/>
          </p:cNvPicPr>
          <p:nvPr/>
        </p:nvPicPr>
        <p:blipFill>
          <a:blip r:embed="rId5" cstate="print"/>
          <a:srcRect/>
          <a:stretch>
            <a:fillRect/>
          </a:stretch>
        </p:blipFill>
        <p:spPr bwMode="auto">
          <a:xfrm>
            <a:off x="323528" y="6309320"/>
            <a:ext cx="704708" cy="25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50825" y="188913"/>
            <a:ext cx="7489825" cy="701675"/>
          </a:xfrm>
          <a:prstGeom prst="rect">
            <a:avLst/>
          </a:prstGeom>
          <a:noFill/>
          <a:ln w="9525">
            <a:noFill/>
            <a:miter lim="800000"/>
            <a:headEnd/>
            <a:tailEnd/>
          </a:ln>
        </p:spPr>
        <p:txBody>
          <a:bodyPr>
            <a:spAutoFit/>
          </a:bodyPr>
          <a:lstStyle/>
          <a:p>
            <a:pPr>
              <a:spcBef>
                <a:spcPct val="50000"/>
              </a:spcBef>
            </a:pPr>
            <a:r>
              <a:rPr lang="zh-TW" altLang="en-US" sz="4000" b="1" dirty="0">
                <a:solidFill>
                  <a:srgbClr val="FFC000"/>
                </a:solidFill>
                <a:latin typeface="Times New Roman" pitchFamily="18" charset="0"/>
                <a:ea typeface="標楷體" pitchFamily="65" charset="-120"/>
              </a:rPr>
              <a:t>研究古地震</a:t>
            </a:r>
            <a:r>
              <a:rPr lang="en-US" altLang="zh-TW" sz="4000" b="1" dirty="0">
                <a:solidFill>
                  <a:srgbClr val="FFC000"/>
                </a:solidFill>
                <a:latin typeface="Times New Roman" pitchFamily="18" charset="0"/>
                <a:ea typeface="標楷體" pitchFamily="65" charset="-120"/>
              </a:rPr>
              <a:t>--</a:t>
            </a:r>
            <a:r>
              <a:rPr lang="zh-TW" altLang="en-US" sz="4000" b="1" dirty="0">
                <a:solidFill>
                  <a:srgbClr val="FFC000"/>
                </a:solidFill>
                <a:latin typeface="Times New Roman" pitchFamily="18" charset="0"/>
                <a:ea typeface="標楷體" pitchFamily="65" charset="-120"/>
              </a:rPr>
              <a:t>地表地形探測</a:t>
            </a:r>
          </a:p>
        </p:txBody>
      </p:sp>
      <p:pic>
        <p:nvPicPr>
          <p:cNvPr id="29699" name="Picture 5"/>
          <p:cNvPicPr>
            <a:picLocks noChangeAspect="1" noChangeArrowheads="1"/>
          </p:cNvPicPr>
          <p:nvPr/>
        </p:nvPicPr>
        <p:blipFill>
          <a:blip r:embed="rId3" cstate="print"/>
          <a:srcRect/>
          <a:stretch>
            <a:fillRect/>
          </a:stretch>
        </p:blipFill>
        <p:spPr bwMode="auto">
          <a:xfrm>
            <a:off x="900113" y="836613"/>
            <a:ext cx="7488237" cy="5962650"/>
          </a:xfrm>
          <a:prstGeom prst="rect">
            <a:avLst/>
          </a:prstGeom>
          <a:noFill/>
          <a:ln w="9525">
            <a:noFill/>
            <a:miter lim="800000"/>
            <a:headEnd/>
            <a:tailEnd/>
          </a:ln>
        </p:spPr>
      </p:pic>
      <p:sp>
        <p:nvSpPr>
          <p:cNvPr id="6" name="文字方塊 5"/>
          <p:cNvSpPr txBox="1"/>
          <p:nvPr/>
        </p:nvSpPr>
        <p:spPr>
          <a:xfrm>
            <a:off x="1785918" y="6488668"/>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pic>
        <p:nvPicPr>
          <p:cNvPr id="7" name="Picture 15" descr="cc">
            <a:hlinkClick r:id="rId4"/>
          </p:cNvPr>
          <p:cNvPicPr>
            <a:picLocks noChangeAspect="1" noChangeArrowheads="1"/>
          </p:cNvPicPr>
          <p:nvPr/>
        </p:nvPicPr>
        <p:blipFill>
          <a:blip r:embed="rId5" cstate="print"/>
          <a:srcRect/>
          <a:stretch>
            <a:fillRect/>
          </a:stretch>
        </p:blipFill>
        <p:spPr bwMode="auto">
          <a:xfrm>
            <a:off x="1043608" y="6561376"/>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DSC09163"/>
          <p:cNvPicPr>
            <a:picLocks noChangeAspect="1" noChangeArrowheads="1"/>
          </p:cNvPicPr>
          <p:nvPr/>
        </p:nvPicPr>
        <p:blipFill>
          <a:blip r:embed="rId3" cstate="print"/>
          <a:srcRect/>
          <a:stretch>
            <a:fillRect/>
          </a:stretch>
        </p:blipFill>
        <p:spPr bwMode="auto">
          <a:xfrm>
            <a:off x="0" y="0"/>
            <a:ext cx="4643438" cy="3482975"/>
          </a:xfrm>
          <a:prstGeom prst="rect">
            <a:avLst/>
          </a:prstGeom>
          <a:noFill/>
          <a:ln w="9525">
            <a:noFill/>
            <a:miter lim="800000"/>
            <a:headEnd/>
            <a:tailEnd/>
          </a:ln>
        </p:spPr>
      </p:pic>
      <p:pic>
        <p:nvPicPr>
          <p:cNvPr id="30723" name="Picture 5" descr="DSC09165"/>
          <p:cNvPicPr>
            <a:picLocks noChangeAspect="1" noChangeArrowheads="1"/>
          </p:cNvPicPr>
          <p:nvPr/>
        </p:nvPicPr>
        <p:blipFill>
          <a:blip r:embed="rId4" cstate="print"/>
          <a:srcRect/>
          <a:stretch>
            <a:fillRect/>
          </a:stretch>
        </p:blipFill>
        <p:spPr bwMode="auto">
          <a:xfrm>
            <a:off x="4500563" y="0"/>
            <a:ext cx="4643437" cy="3484563"/>
          </a:xfrm>
          <a:prstGeom prst="rect">
            <a:avLst/>
          </a:prstGeom>
          <a:noFill/>
          <a:ln w="9525">
            <a:noFill/>
            <a:miter lim="800000"/>
            <a:headEnd/>
            <a:tailEnd/>
          </a:ln>
        </p:spPr>
      </p:pic>
      <p:pic>
        <p:nvPicPr>
          <p:cNvPr id="30724" name="Picture 8" descr="DSC09197"/>
          <p:cNvPicPr>
            <a:picLocks noChangeAspect="1" noChangeArrowheads="1"/>
          </p:cNvPicPr>
          <p:nvPr/>
        </p:nvPicPr>
        <p:blipFill>
          <a:blip r:embed="rId5" cstate="print"/>
          <a:srcRect/>
          <a:stretch>
            <a:fillRect/>
          </a:stretch>
        </p:blipFill>
        <p:spPr bwMode="auto">
          <a:xfrm>
            <a:off x="0" y="3446463"/>
            <a:ext cx="4572000" cy="3430587"/>
          </a:xfrm>
          <a:prstGeom prst="rect">
            <a:avLst/>
          </a:prstGeom>
          <a:noFill/>
          <a:ln w="9525">
            <a:noFill/>
            <a:miter lim="800000"/>
            <a:headEnd/>
            <a:tailEnd/>
          </a:ln>
        </p:spPr>
      </p:pic>
      <p:pic>
        <p:nvPicPr>
          <p:cNvPr id="30725" name="Picture 9" descr="DSC09202"/>
          <p:cNvPicPr>
            <a:picLocks noChangeAspect="1" noChangeArrowheads="1"/>
          </p:cNvPicPr>
          <p:nvPr/>
        </p:nvPicPr>
        <p:blipFill>
          <a:blip r:embed="rId6" cstate="print"/>
          <a:srcRect/>
          <a:stretch>
            <a:fillRect/>
          </a:stretch>
        </p:blipFill>
        <p:spPr bwMode="auto">
          <a:xfrm>
            <a:off x="4572000" y="3429000"/>
            <a:ext cx="4572000" cy="3429000"/>
          </a:xfrm>
          <a:prstGeom prst="rect">
            <a:avLst/>
          </a:prstGeom>
          <a:noFill/>
          <a:ln w="9525">
            <a:noFill/>
            <a:miter lim="800000"/>
            <a:headEnd/>
            <a:tailEnd/>
          </a:ln>
        </p:spPr>
      </p:pic>
      <p:sp>
        <p:nvSpPr>
          <p:cNvPr id="30726" name="Text Box 10"/>
          <p:cNvSpPr txBox="1">
            <a:spLocks noChangeArrowheads="1"/>
          </p:cNvSpPr>
          <p:nvPr/>
        </p:nvSpPr>
        <p:spPr bwMode="auto">
          <a:xfrm>
            <a:off x="250825" y="188913"/>
            <a:ext cx="5184775" cy="701675"/>
          </a:xfrm>
          <a:prstGeom prst="rect">
            <a:avLst/>
          </a:prstGeom>
          <a:noFill/>
          <a:ln w="9525">
            <a:noFill/>
            <a:miter lim="800000"/>
            <a:headEnd/>
            <a:tailEnd/>
          </a:ln>
        </p:spPr>
        <p:txBody>
          <a:bodyPr>
            <a:spAutoFit/>
          </a:bodyPr>
          <a:lstStyle/>
          <a:p>
            <a:pPr>
              <a:spcBef>
                <a:spcPct val="50000"/>
              </a:spcBef>
            </a:pPr>
            <a:r>
              <a:rPr lang="zh-TW" altLang="en-US" sz="4000" b="1">
                <a:solidFill>
                  <a:srgbClr val="FF0000"/>
                </a:solidFill>
                <a:latin typeface="Times New Roman" pitchFamily="18" charset="0"/>
                <a:ea typeface="標楷體" pitchFamily="65" charset="-120"/>
              </a:rPr>
              <a:t>地震挖溝研究</a:t>
            </a:r>
          </a:p>
        </p:txBody>
      </p:sp>
      <p:sp>
        <p:nvSpPr>
          <p:cNvPr id="8" name="文字方塊 7"/>
          <p:cNvSpPr txBox="1"/>
          <p:nvPr/>
        </p:nvSpPr>
        <p:spPr>
          <a:xfrm>
            <a:off x="1000100" y="6345816"/>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sp>
        <p:nvSpPr>
          <p:cNvPr id="10" name="文字方塊 9"/>
          <p:cNvSpPr txBox="1"/>
          <p:nvPr/>
        </p:nvSpPr>
        <p:spPr>
          <a:xfrm>
            <a:off x="5480787" y="6357958"/>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sp>
        <p:nvSpPr>
          <p:cNvPr id="12" name="文字方塊 11"/>
          <p:cNvSpPr txBox="1"/>
          <p:nvPr/>
        </p:nvSpPr>
        <p:spPr>
          <a:xfrm>
            <a:off x="857224" y="2928934"/>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sp>
        <p:nvSpPr>
          <p:cNvPr id="14" name="文字方塊 13"/>
          <p:cNvSpPr txBox="1"/>
          <p:nvPr/>
        </p:nvSpPr>
        <p:spPr>
          <a:xfrm>
            <a:off x="5500694" y="2928934"/>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pic>
        <p:nvPicPr>
          <p:cNvPr id="15" name="Picture 15" descr="cc">
            <a:hlinkClick r:id="rId7"/>
          </p:cNvPr>
          <p:cNvPicPr>
            <a:picLocks noChangeAspect="1" noChangeArrowheads="1"/>
          </p:cNvPicPr>
          <p:nvPr/>
        </p:nvPicPr>
        <p:blipFill>
          <a:blip r:embed="rId8" cstate="print"/>
          <a:srcRect/>
          <a:stretch>
            <a:fillRect/>
          </a:stretch>
        </p:blipFill>
        <p:spPr bwMode="auto">
          <a:xfrm>
            <a:off x="338900" y="6381328"/>
            <a:ext cx="704708" cy="252000"/>
          </a:xfrm>
          <a:prstGeom prst="rect">
            <a:avLst/>
          </a:prstGeom>
          <a:noFill/>
          <a:ln w="9525">
            <a:noFill/>
            <a:miter lim="800000"/>
            <a:headEnd/>
            <a:tailEnd/>
          </a:ln>
        </p:spPr>
      </p:pic>
      <p:pic>
        <p:nvPicPr>
          <p:cNvPr id="16" name="Picture 15" descr="cc">
            <a:hlinkClick r:id="rId7"/>
          </p:cNvPr>
          <p:cNvPicPr>
            <a:picLocks noChangeAspect="1" noChangeArrowheads="1"/>
          </p:cNvPicPr>
          <p:nvPr/>
        </p:nvPicPr>
        <p:blipFill>
          <a:blip r:embed="rId8" cstate="print"/>
          <a:srcRect/>
          <a:stretch>
            <a:fillRect/>
          </a:stretch>
        </p:blipFill>
        <p:spPr bwMode="auto">
          <a:xfrm>
            <a:off x="4788024" y="6381328"/>
            <a:ext cx="704708" cy="252000"/>
          </a:xfrm>
          <a:prstGeom prst="rect">
            <a:avLst/>
          </a:prstGeom>
          <a:noFill/>
          <a:ln w="9525">
            <a:noFill/>
            <a:miter lim="800000"/>
            <a:headEnd/>
            <a:tailEnd/>
          </a:ln>
        </p:spPr>
      </p:pic>
      <p:pic>
        <p:nvPicPr>
          <p:cNvPr id="17" name="Picture 15" descr="cc">
            <a:hlinkClick r:id="rId7"/>
          </p:cNvPr>
          <p:cNvPicPr>
            <a:picLocks noChangeAspect="1" noChangeArrowheads="1"/>
          </p:cNvPicPr>
          <p:nvPr/>
        </p:nvPicPr>
        <p:blipFill>
          <a:blip r:embed="rId8" cstate="print"/>
          <a:srcRect/>
          <a:stretch>
            <a:fillRect/>
          </a:stretch>
        </p:blipFill>
        <p:spPr bwMode="auto">
          <a:xfrm>
            <a:off x="179512" y="2996952"/>
            <a:ext cx="704708" cy="252000"/>
          </a:xfrm>
          <a:prstGeom prst="rect">
            <a:avLst/>
          </a:prstGeom>
          <a:noFill/>
          <a:ln w="9525">
            <a:noFill/>
            <a:miter lim="800000"/>
            <a:headEnd/>
            <a:tailEnd/>
          </a:ln>
        </p:spPr>
      </p:pic>
      <p:pic>
        <p:nvPicPr>
          <p:cNvPr id="18" name="Picture 15" descr="cc">
            <a:hlinkClick r:id="rId7"/>
          </p:cNvPr>
          <p:cNvPicPr>
            <a:picLocks noChangeAspect="1" noChangeArrowheads="1"/>
          </p:cNvPicPr>
          <p:nvPr/>
        </p:nvPicPr>
        <p:blipFill>
          <a:blip r:embed="rId8" cstate="print"/>
          <a:srcRect/>
          <a:stretch>
            <a:fillRect/>
          </a:stretch>
        </p:blipFill>
        <p:spPr bwMode="auto">
          <a:xfrm>
            <a:off x="4788024" y="2924944"/>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539750" y="188913"/>
            <a:ext cx="7772400" cy="576262"/>
          </a:xfrm>
          <a:prstGeom prst="rect">
            <a:avLst/>
          </a:prstGeom>
          <a:noFill/>
          <a:ln w="9525">
            <a:noFill/>
            <a:miter lim="800000"/>
            <a:headEnd/>
            <a:tailEnd/>
          </a:ln>
          <a:effectLst/>
        </p:spPr>
        <p:txBody>
          <a:bodyPr anchor="b"/>
          <a:lstStyle/>
          <a:p>
            <a:pPr algn="ctr">
              <a:defRPr/>
            </a:pPr>
            <a:r>
              <a:rPr lang="zh-TW" altLang="en-US" sz="4000" b="1">
                <a:solidFill>
                  <a:srgbClr val="FFFF66"/>
                </a:solidFill>
                <a:effectLst>
                  <a:outerShdw blurRad="38100" dist="38100" dir="2700000" algn="tl">
                    <a:srgbClr val="000000"/>
                  </a:outerShdw>
                </a:effectLst>
                <a:latin typeface="標楷體" pitchFamily="65" charset="-120"/>
                <a:ea typeface="標楷體" pitchFamily="65" charset="-120"/>
              </a:rPr>
              <a:t>古地震研究不用槽溝</a:t>
            </a:r>
            <a:r>
              <a:rPr lang="en-US" altLang="zh-TW" sz="4000" b="1">
                <a:solidFill>
                  <a:srgbClr val="FFFF66"/>
                </a:solidFill>
                <a:effectLst>
                  <a:outerShdw blurRad="38100" dist="38100" dir="2700000" algn="tl">
                    <a:srgbClr val="000000"/>
                  </a:outerShdw>
                </a:effectLst>
                <a:latin typeface="標楷體" pitchFamily="65" charset="-120"/>
                <a:ea typeface="標楷體" pitchFamily="65" charset="-120"/>
              </a:rPr>
              <a:t>?</a:t>
            </a:r>
            <a:r>
              <a:rPr kumimoji="0" lang="zh-TW" altLang="en-US" sz="4000" b="1">
                <a:solidFill>
                  <a:srgbClr val="FFFF66"/>
                </a:solidFill>
                <a:effectLst>
                  <a:outerShdw blurRad="38100" dist="38100" dir="2700000" algn="tl">
                    <a:srgbClr val="000000"/>
                  </a:outerShdw>
                </a:effectLst>
                <a:latin typeface="標楷體" pitchFamily="65" charset="-120"/>
                <a:ea typeface="標楷體" pitchFamily="65" charset="-120"/>
              </a:rPr>
              <a:t>用珊瑚</a:t>
            </a:r>
            <a:r>
              <a:rPr kumimoji="0" lang="en-US" altLang="zh-TW" sz="4000" b="1">
                <a:solidFill>
                  <a:srgbClr val="FFFF66"/>
                </a:solidFill>
                <a:effectLst>
                  <a:outerShdw blurRad="38100" dist="38100" dir="2700000" algn="tl">
                    <a:srgbClr val="000000"/>
                  </a:outerShdw>
                </a:effectLst>
                <a:latin typeface="標楷體" pitchFamily="65" charset="-120"/>
                <a:ea typeface="標楷體" pitchFamily="65" charset="-120"/>
              </a:rPr>
              <a:t>!</a:t>
            </a:r>
            <a:r>
              <a:rPr kumimoji="0" lang="en-US" altLang="zh-TW" sz="4000">
                <a:solidFill>
                  <a:schemeClr val="tx2"/>
                </a:solidFill>
                <a:effectLst>
                  <a:outerShdw blurRad="38100" dist="38100" dir="2700000" algn="tl">
                    <a:srgbClr val="000000"/>
                  </a:outerShdw>
                </a:effectLst>
                <a:latin typeface="標楷體" pitchFamily="65" charset="-120"/>
                <a:ea typeface="標楷體" pitchFamily="65" charset="-120"/>
              </a:rPr>
              <a:t> </a:t>
            </a:r>
          </a:p>
        </p:txBody>
      </p:sp>
      <p:sp>
        <p:nvSpPr>
          <p:cNvPr id="70661" name="Text Box 5"/>
          <p:cNvSpPr txBox="1">
            <a:spLocks noChangeArrowheads="1"/>
          </p:cNvSpPr>
          <p:nvPr/>
        </p:nvSpPr>
        <p:spPr bwMode="auto">
          <a:xfrm>
            <a:off x="1547664" y="908720"/>
            <a:ext cx="7848600" cy="1006475"/>
          </a:xfrm>
          <a:prstGeom prst="rect">
            <a:avLst/>
          </a:prstGeom>
          <a:noFill/>
          <a:ln w="9525">
            <a:noFill/>
            <a:miter lim="800000"/>
            <a:headEnd/>
            <a:tailEnd/>
          </a:ln>
        </p:spPr>
        <p:txBody>
          <a:bodyPr>
            <a:spAutoFit/>
          </a:bodyPr>
          <a:lstStyle/>
          <a:p>
            <a:pPr eaLnBrk="0" hangingPunct="0"/>
            <a:r>
              <a:rPr kumimoji="0" lang="en-US" altLang="zh-TW" sz="2800" b="1" dirty="0">
                <a:solidFill>
                  <a:srgbClr val="66FFFF"/>
                </a:solidFill>
                <a:latin typeface="PLATSCH" pitchFamily="2" charset="0"/>
              </a:rPr>
              <a:t> Said Kerry </a:t>
            </a:r>
            <a:r>
              <a:rPr kumimoji="0" lang="en-US" altLang="zh-TW" sz="2800" b="1" dirty="0" err="1">
                <a:solidFill>
                  <a:srgbClr val="66FFFF"/>
                </a:solidFill>
                <a:latin typeface="PLATSCH" pitchFamily="2" charset="0"/>
              </a:rPr>
              <a:t>Sieh</a:t>
            </a:r>
            <a:r>
              <a:rPr kumimoji="0" lang="en-US" altLang="zh-TW" sz="2800" b="1" dirty="0">
                <a:solidFill>
                  <a:srgbClr val="66FFFF"/>
                </a:solidFill>
                <a:latin typeface="PLATSCH" pitchFamily="2" charset="0"/>
              </a:rPr>
              <a:t> and Danny </a:t>
            </a:r>
            <a:r>
              <a:rPr kumimoji="0" lang="en-US" altLang="zh-TW" sz="2800" b="1" dirty="0" err="1">
                <a:solidFill>
                  <a:srgbClr val="66FFFF"/>
                </a:solidFill>
                <a:latin typeface="PLATSCH" pitchFamily="2" charset="0"/>
              </a:rPr>
              <a:t>Natawidjaja</a:t>
            </a:r>
            <a:r>
              <a:rPr kumimoji="0" lang="en-US" altLang="zh-TW" sz="2800" b="1" dirty="0">
                <a:solidFill>
                  <a:srgbClr val="66FFFF"/>
                </a:solidFill>
                <a:latin typeface="PLATSCH" pitchFamily="2" charset="0"/>
              </a:rPr>
              <a:t> (Caltech)</a:t>
            </a:r>
            <a:r>
              <a:rPr kumimoji="0" lang="en-US" altLang="zh-TW" sz="3200" dirty="0">
                <a:solidFill>
                  <a:srgbClr val="66FFFF"/>
                </a:solidFill>
                <a:latin typeface="PLATSCH" pitchFamily="2" charset="0"/>
              </a:rPr>
              <a:t> </a:t>
            </a:r>
          </a:p>
        </p:txBody>
      </p:sp>
      <p:pic>
        <p:nvPicPr>
          <p:cNvPr id="70663" name="Picture 7" descr="angsa-slab-trio"/>
          <p:cNvPicPr>
            <a:picLocks noChangeAspect="1" noChangeArrowheads="1"/>
          </p:cNvPicPr>
          <p:nvPr/>
        </p:nvPicPr>
        <p:blipFill>
          <a:blip r:embed="rId3" cstate="print"/>
          <a:srcRect/>
          <a:stretch>
            <a:fillRect/>
          </a:stretch>
        </p:blipFill>
        <p:spPr bwMode="auto">
          <a:xfrm>
            <a:off x="2780580" y="1484784"/>
            <a:ext cx="3303588" cy="4868862"/>
          </a:xfrm>
          <a:prstGeom prst="rect">
            <a:avLst/>
          </a:prstGeom>
          <a:noFill/>
          <a:ln w="9525">
            <a:noFill/>
            <a:miter lim="800000"/>
            <a:headEnd/>
            <a:tailEnd/>
          </a:ln>
        </p:spPr>
      </p:pic>
      <p:grpSp>
        <p:nvGrpSpPr>
          <p:cNvPr id="2" name="群組 17"/>
          <p:cNvGrpSpPr/>
          <p:nvPr/>
        </p:nvGrpSpPr>
        <p:grpSpPr>
          <a:xfrm>
            <a:off x="2852018" y="5984338"/>
            <a:ext cx="2272122" cy="334405"/>
            <a:chOff x="214282" y="6345816"/>
            <a:chExt cx="2272122" cy="334405"/>
          </a:xfrm>
        </p:grpSpPr>
        <p:pic>
          <p:nvPicPr>
            <p:cNvPr id="19" name="Picture 15" descr="\\140.112.59.229\資源平台\資源平台\版權\版權ICON與範例\Creative Commens台灣2.5\icon_by-nc-nd.tiff">
              <a:hlinkClick r:id="rId4"/>
            </p:cNvPr>
            <p:cNvPicPr>
              <a:picLocks noChangeAspect="1" noChangeArrowheads="1"/>
            </p:cNvPicPr>
            <p:nvPr/>
          </p:nvPicPr>
          <p:blipFill>
            <a:blip r:embed="rId5" cstate="print"/>
            <a:srcRect/>
            <a:stretch>
              <a:fillRect/>
            </a:stretch>
          </p:blipFill>
          <p:spPr bwMode="auto">
            <a:xfrm>
              <a:off x="214282" y="6429396"/>
              <a:ext cx="719137" cy="250825"/>
            </a:xfrm>
            <a:prstGeom prst="rect">
              <a:avLst/>
            </a:prstGeom>
            <a:noFill/>
            <a:ln w="9525">
              <a:noFill/>
              <a:miter lim="800000"/>
              <a:headEnd/>
              <a:tailEnd/>
            </a:ln>
          </p:spPr>
        </p:pic>
        <p:sp>
          <p:nvSpPr>
            <p:cNvPr id="20" name="文字方塊 19"/>
            <p:cNvSpPr txBox="1"/>
            <p:nvPr/>
          </p:nvSpPr>
          <p:spPr>
            <a:xfrm>
              <a:off x="1000100" y="6345816"/>
              <a:ext cx="1486304" cy="307777"/>
            </a:xfrm>
            <a:prstGeom prst="rect">
              <a:avLst/>
            </a:prstGeom>
            <a:noFill/>
          </p:spPr>
          <p:txBody>
            <a:bodyPr wrap="none" rtlCol="0">
              <a:spAutoFit/>
            </a:bodyPr>
            <a:lstStyle/>
            <a:p>
              <a:pPr fontAlgn="auto">
                <a:spcBef>
                  <a:spcPts val="0"/>
                </a:spcBef>
                <a:spcAft>
                  <a:spcPts val="0"/>
                </a:spcAft>
                <a:defRPr/>
              </a:pPr>
              <a:r>
                <a:rPr lang="zh-TW" altLang="en-US" sz="1400" dirty="0" smtClean="0"/>
                <a:t>臺灣大學 沈川洲</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dissolve">
                                      <p:cBhvr>
                                        <p:cTn id="7" dur="500"/>
                                        <p:tgtEl>
                                          <p:spTgt spid="706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wipe(left)">
                                      <p:cBhvr>
                                        <p:cTn id="11"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574675" y="571500"/>
            <a:ext cx="8245475" cy="1311275"/>
          </a:xfrm>
          <a:prstGeom prst="rect">
            <a:avLst/>
          </a:prstGeom>
          <a:noFill/>
          <a:ln w="9525">
            <a:noFill/>
            <a:miter lim="800000"/>
            <a:headEnd/>
            <a:tailEnd/>
          </a:ln>
          <a:effectLst/>
        </p:spPr>
        <p:txBody>
          <a:bodyPr anchor="b">
            <a:spAutoFit/>
          </a:bodyPr>
          <a:lstStyle/>
          <a:p>
            <a:pPr algn="ctr">
              <a:defRPr/>
            </a:pPr>
            <a:r>
              <a:rPr lang="en-US" altLang="zh-TW" sz="4000" b="1" dirty="0">
                <a:solidFill>
                  <a:srgbClr val="FFC000"/>
                </a:solidFill>
                <a:effectLst>
                  <a:outerShdw blurRad="38100" dist="38100" dir="2700000" algn="tl">
                    <a:srgbClr val="000000"/>
                  </a:outerShdw>
                </a:effectLst>
                <a:ea typeface="標楷體" pitchFamily="65" charset="-120"/>
                <a:cs typeface="Times New Roman" pitchFamily="18" charset="0"/>
              </a:rPr>
              <a:t>Sumatra Earthquake, Tsunami and Hazard Mitigation</a:t>
            </a:r>
          </a:p>
        </p:txBody>
      </p:sp>
      <p:sp>
        <p:nvSpPr>
          <p:cNvPr id="5123" name="Text Box 5"/>
          <p:cNvSpPr txBox="1">
            <a:spLocks noChangeArrowheads="1"/>
          </p:cNvSpPr>
          <p:nvPr/>
        </p:nvSpPr>
        <p:spPr bwMode="auto">
          <a:xfrm>
            <a:off x="1042988" y="2133600"/>
            <a:ext cx="7273925" cy="641350"/>
          </a:xfrm>
          <a:prstGeom prst="rect">
            <a:avLst/>
          </a:prstGeom>
          <a:noFill/>
          <a:ln w="9525">
            <a:noFill/>
            <a:miter lim="800000"/>
            <a:headEnd/>
            <a:tailEnd/>
          </a:ln>
        </p:spPr>
        <p:txBody>
          <a:bodyPr>
            <a:spAutoFit/>
          </a:bodyPr>
          <a:lstStyle/>
          <a:p>
            <a:pPr eaLnBrk="0" hangingPunct="0"/>
            <a:r>
              <a:rPr kumimoji="0" lang="en-US" altLang="zh-TW" sz="3600" dirty="0">
                <a:solidFill>
                  <a:schemeClr val="accent2"/>
                </a:solidFill>
                <a:latin typeface="PLATSCH" pitchFamily="2" charset="0"/>
              </a:rPr>
              <a:t>How science can save lives? </a:t>
            </a:r>
          </a:p>
        </p:txBody>
      </p:sp>
      <p:sp>
        <p:nvSpPr>
          <p:cNvPr id="5124" name="Text Box 6"/>
          <p:cNvSpPr txBox="1">
            <a:spLocks noChangeArrowheads="1"/>
          </p:cNvSpPr>
          <p:nvPr/>
        </p:nvSpPr>
        <p:spPr bwMode="auto">
          <a:xfrm>
            <a:off x="467544" y="2780928"/>
            <a:ext cx="8243887" cy="1800225"/>
          </a:xfrm>
          <a:prstGeom prst="rect">
            <a:avLst/>
          </a:prstGeom>
          <a:noFill/>
          <a:ln w="9525">
            <a:noFill/>
            <a:miter lim="800000"/>
            <a:headEnd/>
            <a:tailEnd/>
          </a:ln>
        </p:spPr>
        <p:txBody>
          <a:bodyPr>
            <a:spAutoFit/>
          </a:bodyPr>
          <a:lstStyle/>
          <a:p>
            <a:pPr eaLnBrk="0" hangingPunct="0"/>
            <a:r>
              <a:rPr kumimoji="0" lang="en-US" altLang="zh-TW" sz="2800" b="1" i="1" dirty="0">
                <a:solidFill>
                  <a:srgbClr val="CCFFCC"/>
                </a:solidFill>
                <a:latin typeface="PLATSCH" pitchFamily="2" charset="0"/>
              </a:rPr>
              <a:t>We know plenty about earthquakes, but we don't always apply the knowledge</a:t>
            </a:r>
            <a:r>
              <a:rPr kumimoji="0" lang="en-US" altLang="zh-TW" sz="900" dirty="0">
                <a:solidFill>
                  <a:srgbClr val="CCFFCC"/>
                </a:solidFill>
                <a:latin typeface="PLATSCH" pitchFamily="2" charset="0"/>
              </a:rPr>
              <a:t> </a:t>
            </a:r>
            <a:r>
              <a:rPr kumimoji="0" lang="en-US" altLang="zh-TW" sz="2800" dirty="0">
                <a:solidFill>
                  <a:srgbClr val="CCFFCC"/>
                </a:solidFill>
                <a:latin typeface="PLATSCH" pitchFamily="2" charset="0"/>
              </a:rPr>
              <a:t>…</a:t>
            </a:r>
          </a:p>
          <a:p>
            <a:pPr eaLnBrk="0" hangingPunct="0"/>
            <a:endParaRPr kumimoji="0" lang="en-US" altLang="zh-TW" sz="2800" dirty="0">
              <a:solidFill>
                <a:srgbClr val="CCFFCC"/>
              </a:solidFill>
              <a:latin typeface="PLATSCH" pitchFamily="2" charset="0"/>
            </a:endParaRPr>
          </a:p>
          <a:p>
            <a:pPr eaLnBrk="0" hangingPunct="0"/>
            <a:r>
              <a:rPr kumimoji="0" lang="en-US" altLang="zh-TW" sz="2800" dirty="0">
                <a:solidFill>
                  <a:srgbClr val="CCFFCC"/>
                </a:solidFill>
                <a:latin typeface="PLATSCH" pitchFamily="2" charset="0"/>
              </a:rPr>
              <a:t>Kerry </a:t>
            </a:r>
            <a:r>
              <a:rPr kumimoji="0" lang="en-US" altLang="zh-TW" sz="2800" dirty="0" err="1">
                <a:solidFill>
                  <a:srgbClr val="CCFFCC"/>
                </a:solidFill>
                <a:latin typeface="PLATSCH" pitchFamily="2" charset="0"/>
              </a:rPr>
              <a:t>Sieh</a:t>
            </a:r>
            <a:r>
              <a:rPr kumimoji="0" lang="en-US" altLang="zh-TW" sz="2800" dirty="0">
                <a:solidFill>
                  <a:srgbClr val="CCFFCC"/>
                </a:solidFill>
                <a:latin typeface="PLATSCH" pitchFamily="2" charset="0"/>
              </a:rPr>
              <a:t>, Professor of Caltech</a:t>
            </a:r>
          </a:p>
        </p:txBody>
      </p:sp>
      <p:pic>
        <p:nvPicPr>
          <p:cNvPr id="6" name="Picture 4"/>
          <p:cNvPicPr>
            <a:picLocks noChangeArrowheads="1"/>
          </p:cNvPicPr>
          <p:nvPr/>
        </p:nvPicPr>
        <p:blipFill>
          <a:blip r:embed="rId3" cstate="print"/>
          <a:srcRect/>
          <a:stretch>
            <a:fillRect/>
          </a:stretch>
        </p:blipFill>
        <p:spPr bwMode="auto">
          <a:xfrm>
            <a:off x="4427984" y="3789040"/>
            <a:ext cx="4176464" cy="2520280"/>
          </a:xfrm>
          <a:prstGeom prst="rect">
            <a:avLst/>
          </a:prstGeom>
          <a:noFill/>
          <a:ln w="9525">
            <a:noFill/>
            <a:miter lim="800000"/>
            <a:headEnd/>
            <a:tailEnd/>
          </a:ln>
        </p:spPr>
      </p:pic>
      <p:pic>
        <p:nvPicPr>
          <p:cNvPr id="7" name="Picture 1" descr="Public domain">
            <a:hlinkClick r:id="rId4"/>
          </p:cNvPr>
          <p:cNvPicPr>
            <a:picLocks noChangeAspect="1" noChangeArrowheads="1"/>
          </p:cNvPicPr>
          <p:nvPr/>
        </p:nvPicPr>
        <p:blipFill>
          <a:blip r:embed="rId5" cstate="print"/>
          <a:srcRect/>
          <a:stretch>
            <a:fillRect/>
          </a:stretch>
        </p:blipFill>
        <p:spPr bwMode="auto">
          <a:xfrm>
            <a:off x="4572000" y="5949280"/>
            <a:ext cx="250825" cy="25241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Rig-3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Text Box 5"/>
          <p:cNvSpPr txBox="1">
            <a:spLocks noChangeArrowheads="1"/>
          </p:cNvSpPr>
          <p:nvPr/>
        </p:nvSpPr>
        <p:spPr bwMode="auto">
          <a:xfrm>
            <a:off x="0" y="0"/>
            <a:ext cx="5184775" cy="701675"/>
          </a:xfrm>
          <a:prstGeom prst="rect">
            <a:avLst/>
          </a:prstGeom>
          <a:noFill/>
          <a:ln w="9525">
            <a:noFill/>
            <a:miter lim="800000"/>
            <a:headEnd/>
            <a:tailEnd/>
          </a:ln>
        </p:spPr>
        <p:txBody>
          <a:bodyPr>
            <a:spAutoFit/>
          </a:bodyPr>
          <a:lstStyle/>
          <a:p>
            <a:pPr>
              <a:spcBef>
                <a:spcPct val="50000"/>
              </a:spcBef>
            </a:pPr>
            <a:r>
              <a:rPr lang="zh-TW" altLang="en-US" sz="4000" b="1">
                <a:solidFill>
                  <a:srgbClr val="FF0000"/>
                </a:solidFill>
                <a:latin typeface="Times New Roman" pitchFamily="18" charset="0"/>
                <a:ea typeface="標楷體" pitchFamily="65" charset="-120"/>
              </a:rPr>
              <a:t>深鑽斷層帶研究</a:t>
            </a:r>
          </a:p>
        </p:txBody>
      </p:sp>
      <p:sp>
        <p:nvSpPr>
          <p:cNvPr id="5" name="文字方塊 4"/>
          <p:cNvSpPr txBox="1"/>
          <p:nvPr/>
        </p:nvSpPr>
        <p:spPr>
          <a:xfrm>
            <a:off x="1000100" y="6345816"/>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pic>
        <p:nvPicPr>
          <p:cNvPr id="7" name="Picture 15" descr="cc">
            <a:hlinkClick r:id="rId4"/>
          </p:cNvPr>
          <p:cNvPicPr>
            <a:picLocks noChangeAspect="1" noChangeArrowheads="1"/>
          </p:cNvPicPr>
          <p:nvPr/>
        </p:nvPicPr>
        <p:blipFill>
          <a:blip r:embed="rId5" cstate="print"/>
          <a:srcRect/>
          <a:stretch>
            <a:fillRect/>
          </a:stretch>
        </p:blipFill>
        <p:spPr bwMode="auto">
          <a:xfrm>
            <a:off x="323528" y="6381328"/>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7"/>
          <p:cNvSpPr>
            <a:spLocks noChangeArrowheads="1"/>
          </p:cNvSpPr>
          <p:nvPr/>
        </p:nvSpPr>
        <p:spPr bwMode="auto">
          <a:xfrm>
            <a:off x="685800" y="533400"/>
            <a:ext cx="3048000" cy="641350"/>
          </a:xfrm>
          <a:prstGeom prst="rect">
            <a:avLst/>
          </a:prstGeom>
          <a:noFill/>
          <a:ln w="9525">
            <a:noFill/>
            <a:miter lim="800000"/>
            <a:headEnd/>
            <a:tailEnd/>
          </a:ln>
          <a:effectLst/>
        </p:spPr>
        <p:txBody>
          <a:bodyPr anchor="b">
            <a:spAutoFit/>
          </a:bodyPr>
          <a:lstStyle/>
          <a:p>
            <a:pPr algn="ctr">
              <a:defRPr/>
            </a:pPr>
            <a:r>
              <a:rPr lang="zh-TW" altLang="en-US" sz="3600">
                <a:solidFill>
                  <a:srgbClr val="FFFF00"/>
                </a:solidFill>
                <a:effectLst>
                  <a:outerShdw blurRad="38100" dist="38100" dir="2700000" algn="tl">
                    <a:srgbClr val="000000"/>
                  </a:outerShdw>
                </a:effectLst>
                <a:latin typeface="標楷體" pitchFamily="65" charset="-120"/>
                <a:ea typeface="標楷體" pitchFamily="65" charset="-120"/>
              </a:rPr>
              <a:t>地震前兆現象</a:t>
            </a:r>
          </a:p>
        </p:txBody>
      </p:sp>
      <p:sp>
        <p:nvSpPr>
          <p:cNvPr id="33795" name="Text Box 8"/>
          <p:cNvSpPr txBox="1">
            <a:spLocks noChangeArrowheads="1"/>
          </p:cNvSpPr>
          <p:nvPr/>
        </p:nvSpPr>
        <p:spPr bwMode="auto">
          <a:xfrm>
            <a:off x="609600" y="1524000"/>
            <a:ext cx="8077200" cy="3381375"/>
          </a:xfrm>
          <a:prstGeom prst="rect">
            <a:avLst/>
          </a:prstGeom>
          <a:noFill/>
          <a:ln w="9525">
            <a:noFill/>
            <a:miter lim="800000"/>
            <a:headEnd/>
            <a:tailEnd/>
          </a:ln>
        </p:spPr>
        <p:txBody>
          <a:bodyPr>
            <a:spAutoFit/>
          </a:bodyPr>
          <a:lstStyle/>
          <a:p>
            <a:pPr marL="457200" indent="-457200"/>
            <a:r>
              <a:rPr lang="zh-TW" altLang="en-US" sz="3200">
                <a:solidFill>
                  <a:schemeClr val="tx2"/>
                </a:solidFill>
                <a:latin typeface="標楷體" pitchFamily="65" charset="-120"/>
                <a:ea typeface="標楷體" pitchFamily="65" charset="-120"/>
              </a:rPr>
              <a:t>地震發生的五個步驟：</a:t>
            </a:r>
          </a:p>
          <a:p>
            <a:pPr marL="457200" indent="-457200">
              <a:buFontTx/>
              <a:buAutoNum type="arabicPeriod"/>
            </a:pPr>
            <a:r>
              <a:rPr lang="zh-TW" altLang="en-US" sz="3200">
                <a:solidFill>
                  <a:schemeClr val="tx2"/>
                </a:solidFill>
                <a:latin typeface="標楷體" pitchFamily="65" charset="-120"/>
                <a:ea typeface="標楷體" pitchFamily="65" charset="-120"/>
              </a:rPr>
              <a:t>板塊擠壓，地殼累積彈性應變</a:t>
            </a:r>
          </a:p>
          <a:p>
            <a:pPr marL="457200" indent="-457200">
              <a:buFontTx/>
              <a:buAutoNum type="arabicPeriod"/>
            </a:pPr>
            <a:r>
              <a:rPr lang="zh-TW" altLang="en-US" sz="3200">
                <a:solidFill>
                  <a:schemeClr val="tx2"/>
                </a:solidFill>
                <a:latin typeface="標楷體" pitchFamily="65" charset="-120"/>
                <a:ea typeface="標楷體" pitchFamily="65" charset="-120"/>
              </a:rPr>
              <a:t>地殼發生膨縮及發展微裂隙</a:t>
            </a:r>
          </a:p>
          <a:p>
            <a:pPr marL="457200" indent="-457200">
              <a:buFontTx/>
              <a:buAutoNum type="arabicPeriod"/>
            </a:pPr>
            <a:r>
              <a:rPr lang="zh-TW" altLang="en-US" sz="3200">
                <a:solidFill>
                  <a:schemeClr val="tx2"/>
                </a:solidFill>
                <a:latin typeface="標楷體" pitchFamily="65" charset="-120"/>
                <a:ea typeface="標楷體" pitchFamily="65" charset="-120"/>
              </a:rPr>
              <a:t>斷層帶上有流體侵入及變形</a:t>
            </a:r>
          </a:p>
          <a:p>
            <a:pPr marL="457200" indent="-457200">
              <a:buFontTx/>
              <a:buAutoNum type="arabicPeriod"/>
            </a:pPr>
            <a:r>
              <a:rPr lang="zh-TW" altLang="en-US" sz="3200">
                <a:solidFill>
                  <a:schemeClr val="tx2"/>
                </a:solidFill>
                <a:latin typeface="標楷體" pitchFamily="65" charset="-120"/>
                <a:ea typeface="標楷體" pitchFamily="65" charset="-120"/>
              </a:rPr>
              <a:t>發生地震</a:t>
            </a:r>
          </a:p>
          <a:p>
            <a:pPr marL="457200" indent="-457200">
              <a:buFontTx/>
              <a:buAutoNum type="arabicPeriod"/>
            </a:pPr>
            <a:r>
              <a:rPr lang="zh-TW" altLang="en-US" sz="3200">
                <a:solidFill>
                  <a:schemeClr val="tx2"/>
                </a:solidFill>
                <a:latin typeface="標楷體" pitchFamily="65" charset="-120"/>
                <a:ea typeface="標楷體" pitchFamily="65" charset="-120"/>
              </a:rPr>
              <a:t>餘震後應力突然陡降</a:t>
            </a:r>
          </a:p>
          <a:p>
            <a:pPr marL="457200" indent="-457200" algn="ctr"/>
            <a:endParaRPr lang="en-US" altLang="zh-TW" sz="2400">
              <a:latin typeface="標楷體" pitchFamily="65" charset="-120"/>
              <a:ea typeface="標楷體" pitchFamily="65" charset="-120"/>
            </a:endParaRPr>
          </a:p>
        </p:txBody>
      </p:sp>
      <p:sp>
        <p:nvSpPr>
          <p:cNvPr id="33796" name="Text Box 9"/>
          <p:cNvSpPr txBox="1">
            <a:spLocks noChangeArrowheads="1"/>
          </p:cNvSpPr>
          <p:nvPr/>
        </p:nvSpPr>
        <p:spPr bwMode="auto">
          <a:xfrm>
            <a:off x="609600" y="5410200"/>
            <a:ext cx="7804150" cy="457200"/>
          </a:xfrm>
          <a:prstGeom prst="rect">
            <a:avLst/>
          </a:prstGeom>
          <a:noFill/>
          <a:ln w="9525">
            <a:noFill/>
            <a:miter lim="800000"/>
            <a:headEnd/>
            <a:tailEnd/>
          </a:ln>
        </p:spPr>
        <p:txBody>
          <a:bodyPr wrap="none">
            <a:spAutoFit/>
          </a:bodyPr>
          <a:lstStyle/>
          <a:p>
            <a:pPr algn="ctr"/>
            <a:r>
              <a:rPr lang="zh-TW" altLang="en-US" sz="2400">
                <a:solidFill>
                  <a:srgbClr val="66FFFF"/>
                </a:solidFill>
                <a:latin typeface="Times New Roman" pitchFamily="18" charset="0"/>
                <a:ea typeface="標楷體" pitchFamily="65" charset="-120"/>
              </a:rPr>
              <a:t>前三個步驟的地震孕育期中，地殼或多或少會有前兆發生</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ChangeArrowheads="1"/>
          </p:cNvSpPr>
          <p:nvPr/>
        </p:nvSpPr>
        <p:spPr bwMode="auto">
          <a:xfrm>
            <a:off x="304800" y="304800"/>
            <a:ext cx="8637588" cy="641350"/>
          </a:xfrm>
          <a:prstGeom prst="rect">
            <a:avLst/>
          </a:prstGeom>
          <a:noFill/>
          <a:ln w="9525">
            <a:noFill/>
            <a:miter lim="800000"/>
            <a:headEnd/>
            <a:tailEnd/>
          </a:ln>
          <a:effectLst/>
        </p:spPr>
        <p:txBody>
          <a:bodyPr anchor="b">
            <a:spAutoFit/>
          </a:bodyPr>
          <a:lstStyle/>
          <a:p>
            <a:pPr algn="ctr">
              <a:defRPr/>
            </a:pPr>
            <a:r>
              <a:rPr lang="zh-TW" altLang="en-US" sz="3600">
                <a:solidFill>
                  <a:srgbClr val="FFFF00"/>
                </a:solidFill>
                <a:effectLst>
                  <a:outerShdw blurRad="38100" dist="38100" dir="2700000" algn="tl">
                    <a:srgbClr val="000000"/>
                  </a:outerShdw>
                </a:effectLst>
                <a:latin typeface="標楷體" pitchFamily="65" charset="-120"/>
                <a:ea typeface="標楷體" pitchFamily="65" charset="-120"/>
              </a:rPr>
              <a:t>地震前兆現象</a:t>
            </a:r>
          </a:p>
        </p:txBody>
      </p:sp>
      <p:sp>
        <p:nvSpPr>
          <p:cNvPr id="34819" name="Text Box 5"/>
          <p:cNvSpPr txBox="1">
            <a:spLocks noChangeArrowheads="1"/>
          </p:cNvSpPr>
          <p:nvPr/>
        </p:nvSpPr>
        <p:spPr bwMode="auto">
          <a:xfrm>
            <a:off x="381000" y="923925"/>
            <a:ext cx="8534400" cy="5934075"/>
          </a:xfrm>
          <a:prstGeom prst="rect">
            <a:avLst/>
          </a:prstGeom>
          <a:noFill/>
          <a:ln w="9525">
            <a:noFill/>
            <a:miter lim="800000"/>
            <a:headEnd/>
            <a:tailEnd/>
          </a:ln>
        </p:spPr>
        <p:txBody>
          <a:bodyPr>
            <a:spAutoFit/>
          </a:bodyPr>
          <a:lstStyle/>
          <a:p>
            <a:r>
              <a:rPr lang="zh-TW" altLang="en-US" sz="2400">
                <a:solidFill>
                  <a:srgbClr val="99FF33"/>
                </a:solidFill>
                <a:latin typeface="標楷體" pitchFamily="65" charset="-120"/>
                <a:ea typeface="標楷體" pitchFamily="65" charset="-120"/>
              </a:rPr>
              <a:t>前震活動增加</a:t>
            </a:r>
          </a:p>
          <a:p>
            <a:r>
              <a:rPr lang="zh-TW" altLang="en-US" sz="2400">
                <a:solidFill>
                  <a:srgbClr val="99FF33"/>
                </a:solidFill>
                <a:latin typeface="標楷體" pitchFamily="65" charset="-120"/>
                <a:ea typeface="標楷體" pitchFamily="65" charset="-120"/>
              </a:rPr>
              <a:t>地殼變形、地傾斜和海平面變化</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應變計，</a:t>
            </a:r>
            <a:r>
              <a:rPr lang="en-US" altLang="zh-TW" sz="2400">
                <a:latin typeface="標楷體" pitchFamily="65" charset="-120"/>
                <a:ea typeface="標楷體" pitchFamily="65" charset="-120"/>
              </a:rPr>
              <a:t>GPS</a:t>
            </a:r>
            <a:r>
              <a:rPr lang="zh-TW" altLang="en-US" sz="2400">
                <a:latin typeface="標楷體" pitchFamily="65" charset="-120"/>
                <a:ea typeface="標楷體" pitchFamily="65" charset="-120"/>
              </a:rPr>
              <a:t>連續追踪站</a:t>
            </a:r>
          </a:p>
          <a:p>
            <a:r>
              <a:rPr lang="zh-TW" altLang="en-US" sz="2400">
                <a:solidFill>
                  <a:srgbClr val="99FF33"/>
                </a:solidFill>
                <a:latin typeface="標楷體" pitchFamily="65" charset="-120"/>
                <a:ea typeface="標楷體" pitchFamily="65" charset="-120"/>
              </a:rPr>
              <a:t>地下水化學成分</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氯離子</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氡濃度</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氦同位素變化</a:t>
            </a:r>
            <a:r>
              <a:rPr lang="en-US" altLang="zh-TW" sz="2400">
                <a:latin typeface="Times New Roman" pitchFamily="18" charset="0"/>
                <a:ea typeface="標楷體" pitchFamily="65" charset="-120"/>
              </a:rPr>
              <a:t>…</a:t>
            </a:r>
            <a:endParaRPr lang="en-US" altLang="zh-TW" sz="2400">
              <a:latin typeface="標楷體" pitchFamily="65" charset="-120"/>
              <a:ea typeface="標楷體" pitchFamily="65" charset="-120"/>
            </a:endParaRPr>
          </a:p>
          <a:p>
            <a:r>
              <a:rPr lang="zh-TW" altLang="en-US" sz="2400">
                <a:solidFill>
                  <a:srgbClr val="99FF33"/>
                </a:solidFill>
                <a:latin typeface="標楷體" pitchFamily="65" charset="-120"/>
                <a:ea typeface="標楷體" pitchFamily="65" charset="-120"/>
              </a:rPr>
              <a:t>地下水位的變化</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混濁</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變色</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不正常水位上落</a:t>
            </a:r>
          </a:p>
          <a:p>
            <a:r>
              <a:rPr lang="zh-TW" altLang="en-US" sz="2400">
                <a:solidFill>
                  <a:srgbClr val="99FF33"/>
                </a:solidFill>
                <a:latin typeface="標楷體" pitchFamily="65" charset="-120"/>
                <a:ea typeface="標楷體" pitchFamily="65" charset="-120"/>
              </a:rPr>
              <a:t>地下電位</a:t>
            </a:r>
            <a:r>
              <a:rPr lang="en-US" altLang="zh-TW" sz="2400">
                <a:solidFill>
                  <a:srgbClr val="99FF33"/>
                </a:solidFill>
                <a:latin typeface="標楷體" pitchFamily="65" charset="-120"/>
                <a:ea typeface="標楷體" pitchFamily="65" charset="-120"/>
              </a:rPr>
              <a:t>/</a:t>
            </a:r>
            <a:r>
              <a:rPr lang="zh-TW" altLang="en-US" sz="2400">
                <a:solidFill>
                  <a:srgbClr val="99FF33"/>
                </a:solidFill>
                <a:latin typeface="標楷體" pitchFamily="65" charset="-120"/>
                <a:ea typeface="標楷體" pitchFamily="65" charset="-120"/>
              </a:rPr>
              <a:t>電流</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利用合歡屬樹木測量地底電位</a:t>
            </a:r>
          </a:p>
          <a:p>
            <a:r>
              <a:rPr lang="zh-TW" altLang="en-US" sz="2400">
                <a:solidFill>
                  <a:srgbClr val="99FF33"/>
                </a:solidFill>
                <a:latin typeface="標楷體" pitchFamily="65" charset="-120"/>
                <a:ea typeface="標楷體" pitchFamily="65" charset="-120"/>
              </a:rPr>
              <a:t>地震波傳播速度變化</a:t>
            </a:r>
          </a:p>
          <a:p>
            <a:r>
              <a:rPr lang="zh-TW" altLang="en-US" sz="2400">
                <a:solidFill>
                  <a:srgbClr val="99FF33"/>
                </a:solidFill>
                <a:latin typeface="標楷體" pitchFamily="65" charset="-120"/>
                <a:ea typeface="標楷體" pitchFamily="65" charset="-120"/>
              </a:rPr>
              <a:t>地溫的異常變化等</a:t>
            </a:r>
            <a:r>
              <a:rPr lang="en-US" altLang="zh-TW" sz="2400">
                <a:solidFill>
                  <a:srgbClr val="99FF33"/>
                </a:solidFill>
                <a:latin typeface="標楷體" pitchFamily="65" charset="-120"/>
                <a:ea typeface="標楷體" pitchFamily="65" charset="-120"/>
              </a:rPr>
              <a:t>/</a:t>
            </a:r>
            <a:r>
              <a:rPr lang="zh-TW" altLang="en-US" sz="2400">
                <a:solidFill>
                  <a:srgbClr val="99FF33"/>
                </a:solidFill>
                <a:latin typeface="標楷體" pitchFamily="65" charset="-120"/>
                <a:ea typeface="標楷體" pitchFamily="65" charset="-120"/>
              </a:rPr>
              <a:t>地光</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大範圍岩層受力，地應力的不斷增強導致岩層出現裂縫，使岩石釋放出二氧化碳、甲烷、氫氣和氮氣等氣體。地表電磁場的異常變化會轟擊這些氣體，使它們釋放出熱量，產生熱紅外線異常，而導致震區低空大氣增溫，可利用衛星紅外掃描儀進行掃描。 </a:t>
            </a:r>
          </a:p>
          <a:p>
            <a:r>
              <a:rPr lang="zh-TW" altLang="en-US" sz="2400">
                <a:solidFill>
                  <a:srgbClr val="99FF33"/>
                </a:solidFill>
                <a:latin typeface="標楷體" pitchFamily="65" charset="-120"/>
                <a:ea typeface="標楷體" pitchFamily="65" charset="-120"/>
              </a:rPr>
              <a:t>地嗚</a:t>
            </a:r>
          </a:p>
          <a:p>
            <a:r>
              <a:rPr lang="zh-TW" altLang="en-US" sz="2400">
                <a:solidFill>
                  <a:srgbClr val="99FF33"/>
                </a:solidFill>
                <a:latin typeface="標楷體" pitchFamily="65" charset="-120"/>
                <a:ea typeface="標楷體" pitchFamily="65" charset="-120"/>
              </a:rPr>
              <a:t>動物異常</a:t>
            </a:r>
          </a:p>
          <a:p>
            <a:r>
              <a:rPr lang="zh-TW" altLang="en-US" sz="2400">
                <a:solidFill>
                  <a:srgbClr val="99FF33"/>
                </a:solidFill>
                <a:latin typeface="標楷體" pitchFamily="65" charset="-120"/>
                <a:ea typeface="標楷體" pitchFamily="65" charset="-120"/>
              </a:rPr>
              <a:t>電離層異常</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台灣地區在大地震（</a:t>
            </a:r>
            <a:r>
              <a:rPr lang="en-US" altLang="zh-TW" sz="2400">
                <a:latin typeface="標楷體" pitchFamily="65" charset="-120"/>
                <a:ea typeface="標楷體" pitchFamily="65" charset="-120"/>
              </a:rPr>
              <a:t>M≧6</a:t>
            </a:r>
            <a:r>
              <a:rPr lang="zh-TW" altLang="en-US" sz="2400">
                <a:latin typeface="標楷體" pitchFamily="65" charset="-120"/>
                <a:ea typeface="標楷體" pitchFamily="65" charset="-120"/>
              </a:rPr>
              <a:t>）發生前的電離層中電子密度的變化</a:t>
            </a:r>
            <a:r>
              <a:rPr lang="zh-TW" altLang="en-US" sz="2400">
                <a:latin typeface="新細明體" pitchFamily="18" charset="-120"/>
              </a:rPr>
              <a:t> </a:t>
            </a:r>
            <a:endParaRPr lang="zh-TW" altLang="en-US" sz="2400">
              <a:latin typeface="標楷體" pitchFamily="65" charset="-120"/>
              <a:ea typeface="標楷體" pitchFamily="65" charset="-120"/>
            </a:endParaRPr>
          </a:p>
          <a:p>
            <a:endParaRPr lang="en-US" altLang="zh-TW" sz="240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ChangeArrowheads="1"/>
          </p:cNvSpPr>
          <p:nvPr/>
        </p:nvSpPr>
        <p:spPr bwMode="auto">
          <a:xfrm>
            <a:off x="250825" y="188913"/>
            <a:ext cx="8893175" cy="523220"/>
          </a:xfrm>
          <a:prstGeom prst="rect">
            <a:avLst/>
          </a:prstGeom>
          <a:noFill/>
          <a:ln w="9525">
            <a:noFill/>
            <a:miter lim="800000"/>
            <a:headEnd/>
            <a:tailEnd/>
          </a:ln>
          <a:effectLst/>
        </p:spPr>
        <p:txBody>
          <a:bodyPr anchor="b">
            <a:spAutoFit/>
          </a:bodyPr>
          <a:lstStyle/>
          <a:p>
            <a:pPr algn="ctr">
              <a:defRPr/>
            </a:pPr>
            <a:r>
              <a:rPr lang="zh-TW" altLang="en-US" sz="2800" dirty="0" smtClean="0">
                <a:solidFill>
                  <a:schemeClr val="tx2"/>
                </a:solidFill>
                <a:effectLst>
                  <a:outerShdw blurRad="38100" dist="38100" dir="2700000" algn="tl">
                    <a:srgbClr val="000000"/>
                  </a:outerShdw>
                </a:effectLst>
                <a:latin typeface="Arial" pitchFamily="34" charset="0"/>
              </a:rPr>
              <a:t>曾報導過動物在地震前的反應</a:t>
            </a:r>
            <a:r>
              <a:rPr lang="en-US" altLang="zh-TW" sz="2800" dirty="0" smtClean="0">
                <a:solidFill>
                  <a:schemeClr val="tx2"/>
                </a:solidFill>
                <a:effectLst>
                  <a:outerShdw blurRad="38100" dist="38100" dir="2700000" algn="tl">
                    <a:srgbClr val="000000"/>
                  </a:outerShdw>
                </a:effectLst>
                <a:latin typeface="Arial" pitchFamily="34" charset="0"/>
              </a:rPr>
              <a:t>(</a:t>
            </a:r>
            <a:r>
              <a:rPr lang="zh-TW" altLang="en-US" sz="2800" dirty="0" smtClean="0">
                <a:solidFill>
                  <a:schemeClr val="tx2"/>
                </a:solidFill>
                <a:effectLst>
                  <a:outerShdw blurRad="38100" dist="38100" dir="2700000" algn="tl">
                    <a:srgbClr val="000000"/>
                  </a:outerShdw>
                </a:effectLst>
                <a:latin typeface="Arial" pitchFamily="34" charset="0"/>
              </a:rPr>
              <a:t>空間和時間的分布</a:t>
            </a:r>
            <a:r>
              <a:rPr lang="en-US" altLang="zh-TW" sz="2800" dirty="0" smtClean="0">
                <a:solidFill>
                  <a:schemeClr val="tx2"/>
                </a:solidFill>
                <a:effectLst>
                  <a:outerShdw blurRad="38100" dist="38100" dir="2700000" algn="tl">
                    <a:srgbClr val="000000"/>
                  </a:outerShdw>
                </a:effectLst>
                <a:latin typeface="Arial" pitchFamily="34" charset="0"/>
              </a:rPr>
              <a:t>) </a:t>
            </a:r>
            <a:endParaRPr lang="en-US" altLang="zh-TW" sz="2800" dirty="0">
              <a:solidFill>
                <a:schemeClr val="tx2"/>
              </a:solidFill>
              <a:effectLst>
                <a:outerShdw blurRad="38100" dist="38100" dir="2700000" algn="tl">
                  <a:srgbClr val="000000"/>
                </a:outerShdw>
              </a:effectLst>
              <a:latin typeface="Arial" pitchFamily="34" charset="0"/>
            </a:endParaRPr>
          </a:p>
        </p:txBody>
      </p:sp>
      <p:graphicFrame>
        <p:nvGraphicFramePr>
          <p:cNvPr id="5" name="表格 4"/>
          <p:cNvGraphicFramePr>
            <a:graphicFrameLocks noGrp="1"/>
          </p:cNvGraphicFramePr>
          <p:nvPr/>
        </p:nvGraphicFramePr>
        <p:xfrm>
          <a:off x="0" y="928670"/>
          <a:ext cx="9143998" cy="5159336"/>
        </p:xfrm>
        <a:graphic>
          <a:graphicData uri="http://schemas.openxmlformats.org/drawingml/2006/table">
            <a:tbl>
              <a:tblPr/>
              <a:tblGrid>
                <a:gridCol w="1142510"/>
                <a:gridCol w="1142510"/>
                <a:gridCol w="1143163"/>
                <a:gridCol w="1143163"/>
                <a:gridCol w="1143163"/>
                <a:gridCol w="1143163"/>
                <a:gridCol w="1143163"/>
                <a:gridCol w="1143163"/>
              </a:tblGrid>
              <a:tr h="329714">
                <a:tc gridSpan="8">
                  <a:txBody>
                    <a:bodyPr/>
                    <a:lstStyle/>
                    <a:p>
                      <a:pPr algn="ctr">
                        <a:spcAft>
                          <a:spcPts val="0"/>
                        </a:spcAft>
                      </a:pPr>
                      <a:r>
                        <a:rPr lang="zh-TW" sz="2800" b="1" kern="100" dirty="0">
                          <a:solidFill>
                            <a:srgbClr val="FFFF00"/>
                          </a:solidFill>
                          <a:latin typeface="標楷體" pitchFamily="65" charset="-120"/>
                          <a:ea typeface="標楷體" pitchFamily="65" charset="-120"/>
                          <a:cs typeface="Times New Roman"/>
                        </a:rPr>
                        <a:t>距地震發生時的時間</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29714">
                <a:tc>
                  <a:txBody>
                    <a:bodyPr/>
                    <a:lstStyle/>
                    <a:p>
                      <a:pPr>
                        <a:spcAft>
                          <a:spcPts val="0"/>
                        </a:spcAft>
                      </a:pPr>
                      <a:endParaRPr lang="en-US" sz="2000" b="1" kern="100" dirty="0">
                        <a:solidFill>
                          <a:srgbClr val="FFFF00"/>
                        </a:solidFill>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1-2</a:t>
                      </a:r>
                      <a:r>
                        <a:rPr lang="zh-TW" sz="2000" b="1" kern="100" dirty="0">
                          <a:solidFill>
                            <a:srgbClr val="FFFF00"/>
                          </a:solidFill>
                          <a:latin typeface="標楷體" pitchFamily="65" charset="-120"/>
                          <a:ea typeface="標楷體" pitchFamily="65" charset="-120"/>
                          <a:cs typeface="Times New Roman"/>
                        </a:rPr>
                        <a:t>分</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10-30</a:t>
                      </a:r>
                      <a:r>
                        <a:rPr lang="zh-TW" sz="2000" b="1" kern="100" dirty="0">
                          <a:solidFill>
                            <a:srgbClr val="FFFF00"/>
                          </a:solidFill>
                          <a:latin typeface="標楷體" pitchFamily="65" charset="-120"/>
                          <a:ea typeface="標楷體" pitchFamily="65" charset="-120"/>
                          <a:cs typeface="Times New Roman"/>
                        </a:rPr>
                        <a:t>分</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1-4</a:t>
                      </a:r>
                      <a:r>
                        <a:rPr lang="zh-TW" sz="2000" b="1" kern="100" dirty="0">
                          <a:solidFill>
                            <a:srgbClr val="FFFF00"/>
                          </a:solidFill>
                          <a:latin typeface="標楷體" pitchFamily="65" charset="-120"/>
                          <a:ea typeface="標楷體" pitchFamily="65" charset="-120"/>
                          <a:cs typeface="Times New Roman"/>
                        </a:rPr>
                        <a:t>小時</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6-12</a:t>
                      </a:r>
                      <a:r>
                        <a:rPr lang="zh-TW" sz="2000" b="1" kern="100" dirty="0">
                          <a:solidFill>
                            <a:srgbClr val="FFFF00"/>
                          </a:solidFill>
                          <a:latin typeface="標楷體" pitchFamily="65" charset="-120"/>
                          <a:ea typeface="標楷體" pitchFamily="65" charset="-120"/>
                          <a:cs typeface="Times New Roman"/>
                        </a:rPr>
                        <a:t>小時</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1</a:t>
                      </a:r>
                      <a:r>
                        <a:rPr lang="zh-TW" sz="2000" b="1" kern="100" dirty="0">
                          <a:solidFill>
                            <a:srgbClr val="FFFF00"/>
                          </a:solidFill>
                          <a:latin typeface="標楷體" pitchFamily="65" charset="-120"/>
                          <a:ea typeface="標楷體" pitchFamily="65" charset="-120"/>
                          <a:cs typeface="Times New Roman"/>
                        </a:rPr>
                        <a:t>天</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2000" b="1" kern="100" dirty="0">
                          <a:solidFill>
                            <a:srgbClr val="FFFF00"/>
                          </a:solidFill>
                          <a:latin typeface="標楷體" pitchFamily="65" charset="-120"/>
                          <a:ea typeface="標楷體" pitchFamily="65" charset="-120"/>
                          <a:cs typeface="Times New Roman"/>
                        </a:rPr>
                        <a:t>幾天</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2000" b="1" kern="100" dirty="0">
                          <a:solidFill>
                            <a:srgbClr val="FFFF00"/>
                          </a:solidFill>
                          <a:latin typeface="標楷體" pitchFamily="65" charset="-120"/>
                          <a:ea typeface="標楷體" pitchFamily="65" charset="-120"/>
                          <a:cs typeface="Times New Roman"/>
                        </a:rPr>
                        <a:t>幾週</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9142">
                <a:tc>
                  <a:txBody>
                    <a:bodyPr/>
                    <a:lstStyle/>
                    <a:p>
                      <a:pPr>
                        <a:spcAft>
                          <a:spcPts val="0"/>
                        </a:spcAft>
                      </a:pPr>
                      <a:r>
                        <a:rPr lang="zh-TW" sz="2000" b="1" kern="100" dirty="0">
                          <a:solidFill>
                            <a:srgbClr val="FFFF00"/>
                          </a:solidFill>
                          <a:latin typeface="標楷體" pitchFamily="65" charset="-120"/>
                          <a:ea typeface="標楷體" pitchFamily="65" charset="-120"/>
                          <a:cs typeface="Times New Roman"/>
                        </a:rPr>
                        <a:t>震央附近</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青蛙</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、鳥</a:t>
                      </a:r>
                      <a:r>
                        <a:rPr lang="en-US" sz="1600" b="1" kern="100" dirty="0">
                          <a:latin typeface="標楷體" pitchFamily="65" charset="-120"/>
                          <a:ea typeface="標楷體" pitchFamily="65" charset="-120"/>
                          <a:cs typeface="Times New Roman"/>
                        </a:rPr>
                        <a:t>(2)</a:t>
                      </a:r>
                      <a:r>
                        <a:rPr lang="zh-TW" sz="1600" b="1" kern="100" dirty="0">
                          <a:latin typeface="標楷體" pitchFamily="65" charset="-120"/>
                          <a:ea typeface="標楷體" pitchFamily="65" charset="-120"/>
                          <a:cs typeface="Times New Roman"/>
                        </a:rPr>
                        <a:t>、牛</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、馬</a:t>
                      </a:r>
                      <a:r>
                        <a:rPr lang="en-US" sz="1600" b="1" kern="100" dirty="0">
                          <a:latin typeface="標楷體" pitchFamily="65" charset="-120"/>
                          <a:ea typeface="標楷體" pitchFamily="65" charset="-120"/>
                          <a:cs typeface="Times New Roman"/>
                        </a:rPr>
                        <a:t>(3)</a:t>
                      </a: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(3)</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(2)</a:t>
                      </a:r>
                      <a:r>
                        <a:rPr lang="zh-TW" sz="1600" b="1" kern="100" dirty="0">
                          <a:latin typeface="標楷體" pitchFamily="65" charset="-120"/>
                          <a:ea typeface="標楷體" pitchFamily="65" charset="-120"/>
                          <a:cs typeface="Times New Roman"/>
                        </a:rPr>
                        <a:t>、鳥</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、老鷹</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、牛</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(4)</a:t>
                      </a: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、貓</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、鹿</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、馬</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(3)</a:t>
                      </a: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、貓</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牛</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9142">
                <a:tc>
                  <a:txBody>
                    <a:bodyPr/>
                    <a:lstStyle/>
                    <a:p>
                      <a:pPr>
                        <a:spcAft>
                          <a:spcPts val="0"/>
                        </a:spcAft>
                      </a:pPr>
                      <a:r>
                        <a:rPr lang="en-US" sz="2000" b="1" kern="100">
                          <a:solidFill>
                            <a:srgbClr val="FFFF00"/>
                          </a:solidFill>
                          <a:latin typeface="標楷體" pitchFamily="65" charset="-120"/>
                          <a:ea typeface="標楷體" pitchFamily="65" charset="-120"/>
                          <a:cs typeface="Times New Roman"/>
                        </a:rPr>
                        <a:t>20-50</a:t>
                      </a:r>
                      <a:r>
                        <a:rPr lang="zh-TW" sz="2000" b="1" kern="100">
                          <a:solidFill>
                            <a:srgbClr val="FFFF00"/>
                          </a:solidFill>
                          <a:latin typeface="標楷體" pitchFamily="65" charset="-120"/>
                          <a:ea typeface="標楷體" pitchFamily="65" charset="-120"/>
                          <a:cs typeface="Times New Roman"/>
                        </a:rPr>
                        <a:t>公里</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、鳥</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、老鷹</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、鳥</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(3)</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、青蛙</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(3)</a:t>
                      </a: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、牛</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28">
                <a:tc>
                  <a:txBody>
                    <a:bodyPr/>
                    <a:lstStyle/>
                    <a:p>
                      <a:pPr>
                        <a:spcAft>
                          <a:spcPts val="0"/>
                        </a:spcAft>
                      </a:pPr>
                      <a:r>
                        <a:rPr lang="en-US" sz="2000" b="1" kern="100">
                          <a:solidFill>
                            <a:srgbClr val="FFFF00"/>
                          </a:solidFill>
                          <a:latin typeface="標楷體" pitchFamily="65" charset="-120"/>
                          <a:ea typeface="標楷體" pitchFamily="65" charset="-120"/>
                          <a:cs typeface="Times New Roman"/>
                        </a:rPr>
                        <a:t>70-100</a:t>
                      </a:r>
                      <a:r>
                        <a:rPr lang="zh-TW" sz="2000" b="1" kern="100">
                          <a:solidFill>
                            <a:srgbClr val="FFFF00"/>
                          </a:solidFill>
                          <a:latin typeface="標楷體" pitchFamily="65" charset="-120"/>
                          <a:ea typeface="標楷體" pitchFamily="65" charset="-120"/>
                          <a:cs typeface="Times New Roman"/>
                        </a:rPr>
                        <a:t>公里</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馬</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、雞</a:t>
                      </a:r>
                      <a:r>
                        <a:rPr lang="en-US" sz="1600" b="1" kern="100">
                          <a:latin typeface="標楷體" pitchFamily="65" charset="-120"/>
                          <a:ea typeface="標楷體" pitchFamily="65" charset="-120"/>
                          <a:cs typeface="Times New Roman"/>
                        </a:rPr>
                        <a:t>(2)</a:t>
                      </a:r>
                      <a:r>
                        <a:rPr lang="zh-TW" sz="1600" b="1" kern="100">
                          <a:latin typeface="標楷體" pitchFamily="65" charset="-120"/>
                          <a:ea typeface="標楷體" pitchFamily="65" charset="-120"/>
                          <a:cs typeface="Times New Roman"/>
                        </a:rPr>
                        <a:t>、魚</a:t>
                      </a:r>
                      <a:r>
                        <a:rPr lang="en-US" sz="1600" b="1" kern="100">
                          <a:latin typeface="標楷體" pitchFamily="65" charset="-120"/>
                          <a:ea typeface="標楷體" pitchFamily="65" charset="-120"/>
                          <a:cs typeface="Times New Roman"/>
                        </a:rPr>
                        <a:t>(2)</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青蛙</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、烏龜</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鹿</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貓</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、牛</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馬</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、狗</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(3)</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捻魚</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、蛇</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(2)</a:t>
                      </a: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28">
                <a:tc>
                  <a:txBody>
                    <a:bodyPr/>
                    <a:lstStyle/>
                    <a:p>
                      <a:pPr>
                        <a:spcAft>
                          <a:spcPts val="0"/>
                        </a:spcAft>
                      </a:pPr>
                      <a:r>
                        <a:rPr lang="en-US" sz="2000" b="1" kern="100">
                          <a:solidFill>
                            <a:srgbClr val="FFFF00"/>
                          </a:solidFill>
                          <a:latin typeface="標楷體" pitchFamily="65" charset="-120"/>
                          <a:ea typeface="標楷體" pitchFamily="65" charset="-120"/>
                          <a:cs typeface="Times New Roman"/>
                        </a:rPr>
                        <a:t>150-200</a:t>
                      </a:r>
                      <a:r>
                        <a:rPr lang="zh-TW" sz="2000" b="1" kern="100">
                          <a:solidFill>
                            <a:srgbClr val="FFFF00"/>
                          </a:solidFill>
                          <a:latin typeface="標楷體" pitchFamily="65" charset="-120"/>
                          <a:ea typeface="標楷體" pitchFamily="65" charset="-120"/>
                          <a:cs typeface="Times New Roman"/>
                        </a:rPr>
                        <a:t>公里</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鳥</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、馬</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鳥</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、魚</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、鰻魚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魚</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雞</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、老鷹</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、老鼠</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雞</a:t>
                      </a:r>
                      <a:r>
                        <a:rPr lang="en-US" sz="1600" b="1" kern="100" dirty="0">
                          <a:latin typeface="標楷體" pitchFamily="65" charset="-120"/>
                          <a:ea typeface="標楷體" pitchFamily="65" charset="-120"/>
                          <a:cs typeface="Times New Roman"/>
                        </a:rPr>
                        <a:t>(1)</a:t>
                      </a:r>
                      <a:r>
                        <a:rPr lang="zh-TW" sz="1600" b="1" kern="100" dirty="0">
                          <a:latin typeface="標楷體" pitchFamily="65" charset="-120"/>
                          <a:ea typeface="標楷體" pitchFamily="65" charset="-120"/>
                          <a:cs typeface="Times New Roman"/>
                        </a:rPr>
                        <a:t>、鰻魚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老鼠</a:t>
                      </a:r>
                      <a:r>
                        <a:rPr lang="en-US" sz="1600" b="1" kern="100" dirty="0">
                          <a:latin typeface="標楷體" pitchFamily="65" charset="-120"/>
                          <a:ea typeface="標楷體" pitchFamily="65" charset="-120"/>
                          <a:cs typeface="Times New Roman"/>
                        </a:rPr>
                        <a:t>(2)</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14">
                <a:tc>
                  <a:txBody>
                    <a:bodyPr/>
                    <a:lstStyle/>
                    <a:p>
                      <a:pPr>
                        <a:spcAft>
                          <a:spcPts val="0"/>
                        </a:spcAft>
                      </a:pPr>
                      <a:r>
                        <a:rPr lang="en-US" sz="2000" b="1" kern="100" dirty="0">
                          <a:solidFill>
                            <a:srgbClr val="FFFF00"/>
                          </a:solidFill>
                          <a:latin typeface="標楷體" pitchFamily="65" charset="-120"/>
                          <a:ea typeface="標楷體" pitchFamily="65" charset="-120"/>
                          <a:cs typeface="Times New Roman"/>
                        </a:rPr>
                        <a:t>&gt;200</a:t>
                      </a:r>
                      <a:r>
                        <a:rPr lang="zh-TW" sz="2000" b="1" kern="100" dirty="0">
                          <a:solidFill>
                            <a:srgbClr val="FFFF00"/>
                          </a:solidFill>
                          <a:latin typeface="標楷體" pitchFamily="65" charset="-120"/>
                          <a:ea typeface="標楷體" pitchFamily="65" charset="-120"/>
                          <a:cs typeface="Times New Roman"/>
                        </a:rPr>
                        <a:t>公里</a:t>
                      </a: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狗</a:t>
                      </a:r>
                      <a:r>
                        <a:rPr lang="en-US" sz="1600" b="1" kern="100">
                          <a:latin typeface="標楷體" pitchFamily="65" charset="-120"/>
                          <a:ea typeface="標楷體" pitchFamily="65" charset="-120"/>
                          <a:cs typeface="Times New Roman"/>
                        </a:rPr>
                        <a:t>(1)</a:t>
                      </a:r>
                      <a:r>
                        <a:rPr lang="zh-TW" sz="1600" b="1" kern="100">
                          <a:latin typeface="標楷體" pitchFamily="65" charset="-120"/>
                          <a:ea typeface="標楷體" pitchFamily="65" charset="-120"/>
                          <a:cs typeface="Times New Roman"/>
                        </a:rPr>
                        <a:t>、馬</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牛</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魚</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latin typeface="標楷體" pitchFamily="65" charset="-120"/>
                          <a:ea typeface="標楷體" pitchFamily="65" charset="-120"/>
                          <a:cs typeface="Times New Roman"/>
                        </a:rPr>
                        <a:t>魚</a:t>
                      </a:r>
                      <a:r>
                        <a:rPr lang="en-US" sz="1600" b="1" kern="100">
                          <a:latin typeface="標楷體" pitchFamily="65" charset="-120"/>
                          <a:ea typeface="標楷體" pitchFamily="65" charset="-120"/>
                          <a:cs typeface="Times New Roman"/>
                        </a:rPr>
                        <a:t>(1)</a:t>
                      </a:r>
                      <a:endParaRPr lang="zh-TW" sz="1600" b="1" kern="10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latin typeface="標楷體" pitchFamily="65" charset="-120"/>
                          <a:ea typeface="標楷體" pitchFamily="65" charset="-120"/>
                          <a:cs typeface="Times New Roman"/>
                        </a:rPr>
                        <a:t>魚</a:t>
                      </a:r>
                      <a:r>
                        <a:rPr lang="en-US" sz="1600" b="1" kern="100" dirty="0">
                          <a:latin typeface="標楷體" pitchFamily="65" charset="-120"/>
                          <a:ea typeface="標楷體" pitchFamily="65" charset="-120"/>
                          <a:cs typeface="Times New Roman"/>
                        </a:rPr>
                        <a:t>(1)</a:t>
                      </a:r>
                      <a:endParaRPr lang="zh-TW" sz="1600" b="1" kern="100" dirty="0">
                        <a:latin typeface="標楷體" pitchFamily="65" charset="-120"/>
                        <a:ea typeface="標楷體" pitchFamily="65" charset="-120"/>
                        <a:cs typeface="Times New Roman"/>
                      </a:endParaRPr>
                    </a:p>
                  </a:txBody>
                  <a:tcPr marL="46979" marR="46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37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2" name="Picture 1" descr="C:\Users\zebradog\AppData\Local\Microsoft\Windows\Temporary Internet Files\Content.IE5\30X3M91W\MC900426442[1].wmf"/>
          <p:cNvPicPr>
            <a:picLocks noChangeAspect="1" noChangeArrowheads="1"/>
          </p:cNvPicPr>
          <p:nvPr/>
        </p:nvPicPr>
        <p:blipFill>
          <a:blip r:embed="rId3" cstate="print"/>
          <a:srcRect/>
          <a:stretch>
            <a:fillRect/>
          </a:stretch>
        </p:blipFill>
        <p:spPr bwMode="auto">
          <a:xfrm>
            <a:off x="9501222" y="6286520"/>
            <a:ext cx="427723" cy="377415"/>
          </a:xfrm>
          <a:prstGeom prst="rect">
            <a:avLst/>
          </a:prstGeom>
          <a:noFill/>
        </p:spPr>
      </p:pic>
      <p:pic>
        <p:nvPicPr>
          <p:cNvPr id="33794" name="Picture 2" descr="C:\Users\zebradog\AppData\Local\Microsoft\Windows\Temporary Internet Files\Content.IE5\IPLEDX0I\MC900445628[1].wmf"/>
          <p:cNvPicPr>
            <a:picLocks noChangeAspect="1" noChangeArrowheads="1"/>
          </p:cNvPicPr>
          <p:nvPr/>
        </p:nvPicPr>
        <p:blipFill>
          <a:blip r:embed="rId4" cstate="print"/>
          <a:srcRect/>
          <a:stretch>
            <a:fillRect/>
          </a:stretch>
        </p:blipFill>
        <p:spPr bwMode="auto">
          <a:xfrm>
            <a:off x="9358346" y="3357562"/>
            <a:ext cx="389529" cy="447484"/>
          </a:xfrm>
          <a:prstGeom prst="rect">
            <a:avLst/>
          </a:prstGeom>
          <a:noFill/>
        </p:spPr>
      </p:pic>
      <p:pic>
        <p:nvPicPr>
          <p:cNvPr id="33796" name="Picture 4" descr="C:\Users\zebradog\AppData\Local\Microsoft\Windows\Temporary Internet Files\Content.IE5\UMF0OUUI\MC900417416[1].wmf"/>
          <p:cNvPicPr>
            <a:picLocks noChangeAspect="1" noChangeArrowheads="1"/>
          </p:cNvPicPr>
          <p:nvPr/>
        </p:nvPicPr>
        <p:blipFill>
          <a:blip r:embed="rId5" cstate="print"/>
          <a:srcRect/>
          <a:stretch>
            <a:fillRect/>
          </a:stretch>
        </p:blipFill>
        <p:spPr bwMode="auto">
          <a:xfrm>
            <a:off x="9429784" y="2571744"/>
            <a:ext cx="390387" cy="425758"/>
          </a:xfrm>
          <a:prstGeom prst="rect">
            <a:avLst/>
          </a:prstGeom>
          <a:noFill/>
        </p:spPr>
      </p:pic>
      <p:pic>
        <p:nvPicPr>
          <p:cNvPr id="33797" name="Picture 5" descr="C:\Users\zebradog\AppData\Local\Microsoft\Windows\Temporary Internet Files\Content.IE5\30X3M91W\MC900417456[1].wmf"/>
          <p:cNvPicPr>
            <a:picLocks noChangeAspect="1" noChangeArrowheads="1"/>
          </p:cNvPicPr>
          <p:nvPr/>
        </p:nvPicPr>
        <p:blipFill>
          <a:blip r:embed="rId6" cstate="print"/>
          <a:srcRect/>
          <a:stretch>
            <a:fillRect/>
          </a:stretch>
        </p:blipFill>
        <p:spPr bwMode="auto">
          <a:xfrm>
            <a:off x="9358346" y="1000108"/>
            <a:ext cx="459954" cy="551945"/>
          </a:xfrm>
          <a:prstGeom prst="rect">
            <a:avLst/>
          </a:prstGeom>
          <a:noFill/>
        </p:spPr>
      </p:pic>
      <p:pic>
        <p:nvPicPr>
          <p:cNvPr id="33798" name="Picture 6" descr="C:\Users\zebradog\AppData\Local\Microsoft\Windows\Temporary Internet Files\Content.IE5\30X3M91W\MC900438167[1].wmf"/>
          <p:cNvPicPr>
            <a:picLocks noChangeAspect="1" noChangeArrowheads="1"/>
          </p:cNvPicPr>
          <p:nvPr/>
        </p:nvPicPr>
        <p:blipFill>
          <a:blip r:embed="rId7" cstate="print"/>
          <a:srcRect/>
          <a:stretch>
            <a:fillRect/>
          </a:stretch>
        </p:blipFill>
        <p:spPr bwMode="auto">
          <a:xfrm>
            <a:off x="9358346" y="1785926"/>
            <a:ext cx="411155" cy="520327"/>
          </a:xfrm>
          <a:prstGeom prst="rect">
            <a:avLst/>
          </a:prstGeom>
          <a:noFill/>
        </p:spPr>
      </p:pic>
      <p:pic>
        <p:nvPicPr>
          <p:cNvPr id="33799" name="Picture 7" descr="C:\Users\zebradog\AppData\Local\Microsoft\Windows\Temporary Internet Files\Content.IE5\UMF0OUUI\MC900445110[1].wmf"/>
          <p:cNvPicPr>
            <a:picLocks noChangeAspect="1" noChangeArrowheads="1"/>
          </p:cNvPicPr>
          <p:nvPr/>
        </p:nvPicPr>
        <p:blipFill>
          <a:blip r:embed="rId8" cstate="print"/>
          <a:srcRect/>
          <a:stretch>
            <a:fillRect/>
          </a:stretch>
        </p:blipFill>
        <p:spPr bwMode="auto">
          <a:xfrm>
            <a:off x="9358346" y="428604"/>
            <a:ext cx="555866" cy="439363"/>
          </a:xfrm>
          <a:prstGeom prst="rect">
            <a:avLst/>
          </a:prstGeom>
          <a:noFill/>
        </p:spPr>
      </p:pic>
      <p:pic>
        <p:nvPicPr>
          <p:cNvPr id="33800" name="Picture 8" descr="C:\Users\zebradog\AppData\Local\Microsoft\Windows\Temporary Internet Files\Content.IE5\30X3M91W\MC900445102[1].wmf"/>
          <p:cNvPicPr>
            <a:picLocks noChangeAspect="1" noChangeArrowheads="1"/>
          </p:cNvPicPr>
          <p:nvPr/>
        </p:nvPicPr>
        <p:blipFill>
          <a:blip r:embed="rId9" cstate="print"/>
          <a:srcRect/>
          <a:stretch>
            <a:fillRect/>
          </a:stretch>
        </p:blipFill>
        <p:spPr bwMode="auto">
          <a:xfrm>
            <a:off x="9501222" y="4786322"/>
            <a:ext cx="436822" cy="464392"/>
          </a:xfrm>
          <a:prstGeom prst="rect">
            <a:avLst/>
          </a:prstGeom>
          <a:noFill/>
        </p:spPr>
      </p:pic>
      <p:pic>
        <p:nvPicPr>
          <p:cNvPr id="33801" name="Picture 9" descr="C:\Users\zebradog\AppData\Local\Microsoft\Windows\Temporary Internet Files\Content.IE5\IPLEDX0I\MC900203072[1].wmf"/>
          <p:cNvPicPr>
            <a:picLocks noChangeAspect="1" noChangeArrowheads="1"/>
          </p:cNvPicPr>
          <p:nvPr/>
        </p:nvPicPr>
        <p:blipFill>
          <a:blip r:embed="rId10" cstate="print"/>
          <a:srcRect/>
          <a:stretch>
            <a:fillRect/>
          </a:stretch>
        </p:blipFill>
        <p:spPr bwMode="auto">
          <a:xfrm>
            <a:off x="9358346" y="5429264"/>
            <a:ext cx="579153" cy="687464"/>
          </a:xfrm>
          <a:prstGeom prst="rect">
            <a:avLst/>
          </a:prstGeom>
          <a:noFill/>
        </p:spPr>
      </p:pic>
      <p:pic>
        <p:nvPicPr>
          <p:cNvPr id="33802" name="Picture 10" descr="C:\Users\zebradog\AppData\Local\Microsoft\Windows\Temporary Internet Files\Content.IE5\IPLEDX0I\MC900441383[1].wmf"/>
          <p:cNvPicPr>
            <a:picLocks noChangeAspect="1" noChangeArrowheads="1"/>
          </p:cNvPicPr>
          <p:nvPr/>
        </p:nvPicPr>
        <p:blipFill>
          <a:blip r:embed="rId11" cstate="print"/>
          <a:srcRect/>
          <a:stretch>
            <a:fillRect/>
          </a:stretch>
        </p:blipFill>
        <p:spPr bwMode="auto">
          <a:xfrm>
            <a:off x="9358346" y="4000504"/>
            <a:ext cx="611179" cy="611179"/>
          </a:xfrm>
          <a:prstGeom prst="rect">
            <a:avLst/>
          </a:prstGeom>
          <a:noFill/>
        </p:spPr>
      </p:pic>
      <p:pic>
        <p:nvPicPr>
          <p:cNvPr id="33803" name="Picture 11" descr="C:\Users\zebradog\AppData\Local\Microsoft\Windows\Temporary Internet Files\Content.IE5\ASIXZJWM\MC900445100[1].wmf"/>
          <p:cNvPicPr>
            <a:picLocks noChangeAspect="1" noChangeArrowheads="1"/>
          </p:cNvPicPr>
          <p:nvPr/>
        </p:nvPicPr>
        <p:blipFill>
          <a:blip r:embed="rId12" cstate="print"/>
          <a:srcRect/>
          <a:stretch>
            <a:fillRect/>
          </a:stretch>
        </p:blipFill>
        <p:spPr bwMode="auto">
          <a:xfrm>
            <a:off x="9929850" y="928670"/>
            <a:ext cx="375114" cy="525657"/>
          </a:xfrm>
          <a:prstGeom prst="rect">
            <a:avLst/>
          </a:prstGeom>
          <a:noFill/>
        </p:spPr>
      </p:pic>
      <p:pic>
        <p:nvPicPr>
          <p:cNvPr id="33804" name="Picture 12" descr="C:\Users\zebradog\AppData\Local\Microsoft\Windows\Temporary Internet Files\Content.IE5\UMF0OUUI\MC900111382[1].wmf"/>
          <p:cNvPicPr>
            <a:picLocks noChangeAspect="1" noChangeArrowheads="1"/>
          </p:cNvPicPr>
          <p:nvPr/>
        </p:nvPicPr>
        <p:blipFill>
          <a:blip r:embed="rId13" cstate="print"/>
          <a:srcRect/>
          <a:stretch>
            <a:fillRect/>
          </a:stretch>
        </p:blipFill>
        <p:spPr bwMode="auto">
          <a:xfrm>
            <a:off x="9786974" y="1785926"/>
            <a:ext cx="708214" cy="102469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317500" y="52388"/>
            <a:ext cx="8637588" cy="1431925"/>
          </a:xfrm>
          <a:prstGeom prst="rect">
            <a:avLst/>
          </a:prstGeom>
          <a:noFill/>
          <a:ln w="9525">
            <a:noFill/>
            <a:miter lim="800000"/>
            <a:headEnd/>
            <a:tailEnd/>
          </a:ln>
          <a:effectLst/>
        </p:spPr>
        <p:txBody>
          <a:bodyPr anchor="b">
            <a:spAutoFit/>
          </a:bodyPr>
          <a:lstStyle/>
          <a:p>
            <a:pPr algn="ctr">
              <a:defRPr/>
            </a:pP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地震預測</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a:t>
            </a:r>
            <a:r>
              <a:rPr lang="en-US" altLang="zh-TW" sz="4400">
                <a:solidFill>
                  <a:schemeClr val="tx2"/>
                </a:solidFill>
                <a:effectLst>
                  <a:outerShdw blurRad="38100" dist="38100" dir="2700000" algn="tl">
                    <a:srgbClr val="000000"/>
                  </a:outerShdw>
                </a:effectLst>
                <a:latin typeface="Arial" pitchFamily="34" charset="0"/>
              </a:rPr>
              <a:t> </a:t>
            </a:r>
            <a:br>
              <a:rPr lang="en-US" altLang="zh-TW" sz="4400">
                <a:solidFill>
                  <a:schemeClr val="tx2"/>
                </a:solidFill>
                <a:effectLst>
                  <a:outerShdw blurRad="38100" dist="38100" dir="2700000" algn="tl">
                    <a:srgbClr val="000000"/>
                  </a:outerShdw>
                </a:effectLst>
                <a:latin typeface="Arial" pitchFamily="34" charset="0"/>
              </a:rPr>
            </a:br>
            <a:r>
              <a:rPr lang="en-US" altLang="zh-TW" sz="3200">
                <a:solidFill>
                  <a:schemeClr val="tx2"/>
                </a:solidFill>
                <a:effectLst>
                  <a:outerShdw blurRad="38100" dist="38100" dir="2700000" algn="tl">
                    <a:srgbClr val="000000"/>
                  </a:outerShdw>
                </a:effectLst>
                <a:latin typeface="Arial"/>
                <a:ea typeface="標楷體" pitchFamily="65" charset="-120"/>
              </a:rPr>
              <a:t>“</a:t>
            </a:r>
            <a:r>
              <a:rPr lang="zh-TW" altLang="en-US" sz="3200">
                <a:solidFill>
                  <a:schemeClr val="tx2"/>
                </a:solidFill>
                <a:effectLst>
                  <a:outerShdw blurRad="38100" dist="38100" dir="2700000" algn="tl">
                    <a:srgbClr val="000000"/>
                  </a:outerShdw>
                </a:effectLst>
                <a:latin typeface="標楷體" pitchFamily="65" charset="-120"/>
                <a:ea typeface="標楷體" pitchFamily="65" charset="-120"/>
              </a:rPr>
              <a:t>地震預測</a:t>
            </a:r>
            <a:r>
              <a:rPr lang="zh-TW" altLang="en-US" sz="3200">
                <a:solidFill>
                  <a:schemeClr val="tx2"/>
                </a:solidFill>
                <a:effectLst>
                  <a:outerShdw blurRad="38100" dist="38100" dir="2700000" algn="tl">
                    <a:srgbClr val="000000"/>
                  </a:outerShdw>
                </a:effectLst>
                <a:latin typeface="Arial"/>
                <a:ea typeface="標楷體" pitchFamily="65" charset="-120"/>
              </a:rPr>
              <a:t>”</a:t>
            </a:r>
            <a:r>
              <a:rPr lang="zh-TW" altLang="en-US" sz="3200">
                <a:solidFill>
                  <a:schemeClr val="tx2"/>
                </a:solidFill>
                <a:effectLst>
                  <a:outerShdw blurRad="38100" dist="38100" dir="2700000" algn="tl">
                    <a:srgbClr val="000000"/>
                  </a:outerShdw>
                </a:effectLst>
                <a:latin typeface="標楷體" pitchFamily="65" charset="-120"/>
                <a:ea typeface="標楷體" pitchFamily="65" charset="-120"/>
              </a:rPr>
              <a:t>的重新思考</a:t>
            </a:r>
            <a:r>
              <a:rPr lang="zh-TW" altLang="en-US" sz="4400">
                <a:solidFill>
                  <a:schemeClr val="tx2"/>
                </a:solidFill>
                <a:effectLst>
                  <a:outerShdw blurRad="38100" dist="38100" dir="2700000" algn="tl">
                    <a:srgbClr val="000000"/>
                  </a:outerShdw>
                </a:effectLst>
                <a:latin typeface="Arial" pitchFamily="34" charset="0"/>
              </a:rPr>
              <a:t> </a:t>
            </a:r>
          </a:p>
        </p:txBody>
      </p:sp>
      <p:sp>
        <p:nvSpPr>
          <p:cNvPr id="36867" name="Rectangle 5"/>
          <p:cNvSpPr>
            <a:spLocks noChangeArrowheads="1"/>
          </p:cNvSpPr>
          <p:nvPr/>
        </p:nvSpPr>
        <p:spPr bwMode="auto">
          <a:xfrm>
            <a:off x="381000" y="1524000"/>
            <a:ext cx="8208963" cy="1335088"/>
          </a:xfrm>
          <a:prstGeom prst="rect">
            <a:avLst/>
          </a:prstGeom>
          <a:noFill/>
          <a:ln w="9525">
            <a:noFill/>
            <a:miter lim="800000"/>
            <a:headEnd/>
            <a:tailEnd/>
          </a:ln>
        </p:spPr>
        <p:txBody>
          <a:bodyPr/>
          <a:lstStyle/>
          <a:p>
            <a:pPr marL="342900" indent="-342900">
              <a:spcBef>
                <a:spcPct val="20000"/>
              </a:spcBef>
              <a:buClr>
                <a:schemeClr val="tx2"/>
              </a:buClr>
              <a:buFontTx/>
              <a:buChar char="•"/>
            </a:pPr>
            <a:r>
              <a:rPr lang="zh-TW" altLang="en-US" sz="2400">
                <a:solidFill>
                  <a:srgbClr val="99FF33"/>
                </a:solidFill>
                <a:latin typeface="標楷體" pitchFamily="65" charset="-120"/>
                <a:ea typeface="標楷體" pitchFamily="65" charset="-120"/>
              </a:rPr>
              <a:t>時間</a:t>
            </a:r>
            <a:r>
              <a:rPr lang="en-US" altLang="zh-TW" sz="2400">
                <a:solidFill>
                  <a:srgbClr val="99FF33"/>
                </a:solidFill>
                <a:latin typeface="Times New Roman" pitchFamily="18" charset="0"/>
                <a:ea typeface="標楷體" pitchFamily="65" charset="-120"/>
              </a:rPr>
              <a:t>(When?)</a:t>
            </a:r>
            <a:r>
              <a:rPr lang="en-US" altLang="zh-TW" sz="2400">
                <a:solidFill>
                  <a:srgbClr val="99FF33"/>
                </a:solidFill>
                <a:latin typeface="標楷體" pitchFamily="65" charset="-120"/>
                <a:ea typeface="標楷體" pitchFamily="65" charset="-120"/>
              </a:rPr>
              <a:t>: </a:t>
            </a:r>
          </a:p>
          <a:p>
            <a:pPr marL="342900" indent="-342900">
              <a:spcBef>
                <a:spcPct val="20000"/>
              </a:spcBef>
              <a:buClr>
                <a:schemeClr val="tx2"/>
              </a:buClr>
              <a:buFontTx/>
              <a:buChar char="•"/>
            </a:pPr>
            <a:r>
              <a:rPr lang="zh-TW" altLang="en-US" sz="2400">
                <a:solidFill>
                  <a:srgbClr val="99FF33"/>
                </a:solidFill>
                <a:latin typeface="標楷體" pitchFamily="65" charset="-120"/>
                <a:ea typeface="標楷體" pitchFamily="65" charset="-120"/>
              </a:rPr>
              <a:t>地點</a:t>
            </a:r>
            <a:r>
              <a:rPr lang="en-US" altLang="zh-TW" sz="2400">
                <a:solidFill>
                  <a:srgbClr val="99FF33"/>
                </a:solidFill>
                <a:latin typeface="Times New Roman" pitchFamily="18" charset="0"/>
                <a:ea typeface="標楷體" pitchFamily="65" charset="-120"/>
              </a:rPr>
              <a:t>(Where?)</a:t>
            </a:r>
            <a:r>
              <a:rPr lang="en-US" altLang="zh-TW" sz="2400">
                <a:solidFill>
                  <a:srgbClr val="99FF33"/>
                </a:solidFill>
                <a:latin typeface="標楷體" pitchFamily="65" charset="-120"/>
                <a:ea typeface="標楷體" pitchFamily="65" charset="-120"/>
              </a:rPr>
              <a:t>:</a:t>
            </a:r>
          </a:p>
          <a:p>
            <a:pPr marL="342900" indent="-342900">
              <a:spcBef>
                <a:spcPct val="20000"/>
              </a:spcBef>
              <a:buClr>
                <a:schemeClr val="tx2"/>
              </a:buClr>
              <a:buFontTx/>
              <a:buChar char="•"/>
            </a:pPr>
            <a:r>
              <a:rPr lang="zh-TW" altLang="en-US" sz="2400">
                <a:solidFill>
                  <a:srgbClr val="99FF33"/>
                </a:solidFill>
                <a:latin typeface="標楷體" pitchFamily="65" charset="-120"/>
                <a:ea typeface="標楷體" pitchFamily="65" charset="-120"/>
              </a:rPr>
              <a:t>大小</a:t>
            </a:r>
            <a:r>
              <a:rPr lang="en-US" altLang="zh-TW" sz="2400">
                <a:solidFill>
                  <a:srgbClr val="99FF33"/>
                </a:solidFill>
                <a:latin typeface="Times New Roman" pitchFamily="18" charset="0"/>
                <a:ea typeface="標楷體" pitchFamily="65" charset="-120"/>
              </a:rPr>
              <a:t>(What is its magnitude?)</a:t>
            </a:r>
          </a:p>
        </p:txBody>
      </p:sp>
      <p:sp>
        <p:nvSpPr>
          <p:cNvPr id="36868" name="Text Box 6"/>
          <p:cNvSpPr txBox="1">
            <a:spLocks noChangeArrowheads="1"/>
          </p:cNvSpPr>
          <p:nvPr/>
        </p:nvSpPr>
        <p:spPr bwMode="auto">
          <a:xfrm>
            <a:off x="381000" y="2971800"/>
            <a:ext cx="8305800" cy="3378200"/>
          </a:xfrm>
          <a:prstGeom prst="rect">
            <a:avLst/>
          </a:prstGeom>
          <a:noFill/>
          <a:ln w="9525">
            <a:noFill/>
            <a:miter lim="800000"/>
            <a:headEnd/>
            <a:tailEnd/>
          </a:ln>
        </p:spPr>
        <p:txBody>
          <a:bodyPr>
            <a:spAutoFit/>
          </a:bodyPr>
          <a:lstStyle/>
          <a:p>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我們檢查其他的自然現象例如火山爆發，暴風雨以及氣候變化，就像地震一樣也是非常複雜的作用。每一種作用都有它的可預測，可能預測，以及先天性不可預測的因素。自然的系統很複雜，並不表示某些時間、空間、和尺度的預測是不可能的。針對活動性非常高的斷層片段，大地震的長期，甚至中期，預測是可能的。預測未來會發生一個週期以上的大地震有其先天性不可行因素，因為大地震發生前會有許多非線性的地震作用。未來地震科學在數十年的內的進展有賴於在某些活動區域增加監測研究。</a:t>
            </a:r>
            <a:r>
              <a:rPr lang="zh-TW" altLang="en-US" sz="2400">
                <a:latin typeface="Times New Roman" pitchFamily="18" charset="0"/>
              </a:rPr>
              <a:t> </a:t>
            </a:r>
          </a:p>
        </p:txBody>
      </p:sp>
      <p:sp>
        <p:nvSpPr>
          <p:cNvPr id="36869" name="Text Box 7"/>
          <p:cNvSpPr txBox="1">
            <a:spLocks noChangeArrowheads="1"/>
          </p:cNvSpPr>
          <p:nvPr/>
        </p:nvSpPr>
        <p:spPr bwMode="auto">
          <a:xfrm>
            <a:off x="6781800" y="6324600"/>
            <a:ext cx="1803400" cy="366713"/>
          </a:xfrm>
          <a:prstGeom prst="rect">
            <a:avLst/>
          </a:prstGeom>
          <a:noFill/>
          <a:ln w="9525">
            <a:noFill/>
            <a:miter lim="800000"/>
            <a:headEnd/>
            <a:tailEnd/>
          </a:ln>
        </p:spPr>
        <p:txBody>
          <a:bodyPr wrap="none">
            <a:spAutoFit/>
          </a:bodyPr>
          <a:lstStyle/>
          <a:p>
            <a:pPr algn="ctr"/>
            <a:r>
              <a:rPr lang="en-US" altLang="zh-TW">
                <a:solidFill>
                  <a:srgbClr val="66FFFF"/>
                </a:solidFill>
                <a:latin typeface="Times New Roman" pitchFamily="18" charset="0"/>
              </a:rPr>
              <a:t>Sykes et al., 1999</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228600" y="457200"/>
            <a:ext cx="8674100" cy="641350"/>
          </a:xfrm>
          <a:prstGeom prst="rect">
            <a:avLst/>
          </a:prstGeom>
          <a:noFill/>
          <a:ln w="9525">
            <a:noFill/>
            <a:miter lim="800000"/>
            <a:headEnd/>
            <a:tailEnd/>
          </a:ln>
          <a:effectLst/>
        </p:spPr>
        <p:txBody>
          <a:bodyPr anchor="b">
            <a:spAutoFit/>
          </a:bodyPr>
          <a:lstStyle/>
          <a:p>
            <a:pPr algn="ctr">
              <a:defRPr/>
            </a:pP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海城地震</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a:t>
            </a: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教科書唯一記載預測成功之地震</a:t>
            </a:r>
          </a:p>
        </p:txBody>
      </p:sp>
      <p:sp>
        <p:nvSpPr>
          <p:cNvPr id="37891" name="Text Box 5"/>
          <p:cNvSpPr txBox="1">
            <a:spLocks noChangeArrowheads="1"/>
          </p:cNvSpPr>
          <p:nvPr/>
        </p:nvSpPr>
        <p:spPr bwMode="auto">
          <a:xfrm>
            <a:off x="381000" y="1219200"/>
            <a:ext cx="8382000" cy="4838700"/>
          </a:xfrm>
          <a:prstGeom prst="rect">
            <a:avLst/>
          </a:prstGeom>
          <a:noFill/>
          <a:ln w="9525">
            <a:noFill/>
            <a:miter lim="800000"/>
            <a:headEnd/>
            <a:tailEnd/>
          </a:ln>
        </p:spPr>
        <p:txBody>
          <a:bodyPr>
            <a:spAutoFit/>
          </a:bodyPr>
          <a:lstStyle/>
          <a:p>
            <a:r>
              <a:rPr lang="en-US" altLang="zh-TW" sz="2400">
                <a:latin typeface="標楷體" pitchFamily="65" charset="-120"/>
                <a:ea typeface="標楷體" pitchFamily="65" charset="-120"/>
              </a:rPr>
              <a:t>70</a:t>
            </a:r>
            <a:r>
              <a:rPr lang="zh-TW" altLang="en-US" sz="2400">
                <a:latin typeface="標楷體" pitchFamily="65" charset="-120"/>
                <a:ea typeface="標楷體" pitchFamily="65" charset="-120"/>
              </a:rPr>
              <a:t>年代是科學家自傲可預測地震的全盛期</a:t>
            </a:r>
            <a:r>
              <a:rPr lang="en-US" altLang="zh-TW" sz="2400">
                <a:latin typeface="Times New Roman" pitchFamily="18" charset="0"/>
                <a:ea typeface="標楷體" pitchFamily="65" charset="-120"/>
              </a:rPr>
              <a:t>……</a:t>
            </a:r>
            <a:r>
              <a:rPr lang="en-US" altLang="zh-TW" sz="2400">
                <a:latin typeface="標楷體" pitchFamily="65" charset="-120"/>
                <a:ea typeface="標楷體" pitchFamily="65" charset="-120"/>
              </a:rPr>
              <a:t>.</a:t>
            </a:r>
            <a:endParaRPr lang="en-US" altLang="zh-TW" sz="2400">
              <a:latin typeface="Times New Roman" pitchFamily="18" charset="0"/>
            </a:endParaRPr>
          </a:p>
          <a:p>
            <a:r>
              <a:rPr lang="zh-TW" altLang="en-US" sz="2400">
                <a:latin typeface="標楷體" pitchFamily="65" charset="-120"/>
                <a:ea typeface="標楷體" pitchFamily="65" charset="-120"/>
              </a:rPr>
              <a:t>這個發展被大肆宣傳，全球的媒體以及科學文獻中都有記載，象徵著實際預測的進步。為了烘抬熱鬧，中國政府在</a:t>
            </a:r>
            <a:r>
              <a:rPr lang="en-US" altLang="zh-TW" sz="2400">
                <a:latin typeface="標楷體" pitchFamily="65" charset="-120"/>
                <a:ea typeface="標楷體" pitchFamily="65" charset="-120"/>
              </a:rPr>
              <a:t>1975</a:t>
            </a:r>
            <a:r>
              <a:rPr lang="zh-TW" altLang="en-US" sz="2400">
                <a:latin typeface="標楷體" pitchFamily="65" charset="-120"/>
                <a:ea typeface="標楷體" pitchFamily="65" charset="-120"/>
              </a:rPr>
              <a:t>年宣佈成功的預測了一個規模</a:t>
            </a:r>
            <a:r>
              <a:rPr lang="en-US" altLang="zh-TW" sz="2400">
                <a:latin typeface="標楷體" pitchFamily="65" charset="-120"/>
                <a:ea typeface="標楷體" pitchFamily="65" charset="-120"/>
              </a:rPr>
              <a:t>7.5</a:t>
            </a:r>
            <a:r>
              <a:rPr lang="zh-TW" altLang="en-US" sz="2400">
                <a:latin typeface="標楷體" pitchFamily="65" charset="-120"/>
                <a:ea typeface="標楷體" pitchFamily="65" charset="-120"/>
              </a:rPr>
              <a:t>的地震，而且海城市</a:t>
            </a:r>
            <a:r>
              <a:rPr lang="en-US" altLang="zh-TW" sz="2400">
                <a:latin typeface="標楷體" pitchFamily="65" charset="-120"/>
                <a:ea typeface="標楷體" pitchFamily="65" charset="-120"/>
              </a:rPr>
              <a:t>(</a:t>
            </a:r>
            <a:r>
              <a:rPr lang="en-US" altLang="zh-TW" sz="2400">
                <a:latin typeface="Times New Roman" pitchFamily="18" charset="0"/>
                <a:ea typeface="標楷體" pitchFamily="65" charset="-120"/>
              </a:rPr>
              <a:t>Haicheng</a:t>
            </a:r>
            <a:r>
              <a:rPr lang="en-US" altLang="zh-TW" sz="2400">
                <a:latin typeface="標楷體" pitchFamily="65" charset="-120"/>
                <a:ea typeface="標楷體" pitchFamily="65" charset="-120"/>
              </a:rPr>
              <a:t>)</a:t>
            </a:r>
            <a:r>
              <a:rPr lang="zh-TW" altLang="en-US" sz="2400">
                <a:latin typeface="標楷體" pitchFamily="65" charset="-120"/>
                <a:ea typeface="標楷體" pitchFamily="65" charset="-120"/>
              </a:rPr>
              <a:t>的市民在事先就已經被疏散，解救了數千人的性命。然而這個陶醉是短暫的。</a:t>
            </a:r>
            <a:r>
              <a:rPr lang="en-US" altLang="zh-TW" sz="2400">
                <a:latin typeface="標楷體" pitchFamily="65" charset="-120"/>
                <a:ea typeface="標楷體" pitchFamily="65" charset="-120"/>
              </a:rPr>
              <a:t>1976</a:t>
            </a:r>
            <a:r>
              <a:rPr lang="zh-TW" altLang="en-US" sz="2400">
                <a:latin typeface="標楷體" pitchFamily="65" charset="-120"/>
                <a:ea typeface="標楷體" pitchFamily="65" charset="-120"/>
              </a:rPr>
              <a:t>年一個美國研究群去參觀中國，並調查海城的預測。他們發現，這個區域的預測可能是異常顯著的前震序列的（必然）結果，它與普遍的大眾狂熱以及文化大革命宣告：「地震預測可以被</a:t>
            </a:r>
            <a:r>
              <a:rPr lang="zh-TW" altLang="en-US" sz="2400">
                <a:latin typeface="Times New Roman" pitchFamily="18" charset="0"/>
                <a:ea typeface="標楷體" pitchFamily="65" charset="-120"/>
              </a:rPr>
              <a:t>“</a:t>
            </a:r>
            <a:r>
              <a:rPr lang="zh-TW" altLang="en-US" sz="2400">
                <a:latin typeface="標楷體" pitchFamily="65" charset="-120"/>
                <a:ea typeface="標楷體" pitchFamily="65" charset="-120"/>
              </a:rPr>
              <a:t>廣大的群眾</a:t>
            </a:r>
            <a:r>
              <a:rPr lang="zh-TW" altLang="en-US" sz="2400">
                <a:latin typeface="Times New Roman" pitchFamily="18" charset="0"/>
                <a:ea typeface="標楷體" pitchFamily="65" charset="-120"/>
              </a:rPr>
              <a:t>”</a:t>
            </a:r>
            <a:r>
              <a:rPr lang="zh-TW" altLang="en-US" sz="2400">
                <a:latin typeface="標楷體" pitchFamily="65" charset="-120"/>
                <a:ea typeface="標楷體" pitchFamily="65" charset="-120"/>
              </a:rPr>
              <a:t>努力不懈來完成」一起共鳴而達到高潮。然而當我們判斷這個預測的價值時，它並不能引導出任何方法足以轉換成西方的科學技術。而在</a:t>
            </a:r>
            <a:r>
              <a:rPr lang="en-US" altLang="zh-TW" sz="2400">
                <a:latin typeface="標楷體" pitchFamily="65" charset="-120"/>
                <a:ea typeface="標楷體" pitchFamily="65" charset="-120"/>
              </a:rPr>
              <a:t>1976</a:t>
            </a:r>
            <a:r>
              <a:rPr lang="zh-TW" altLang="en-US" sz="2400">
                <a:latin typeface="標楷體" pitchFamily="65" charset="-120"/>
                <a:ea typeface="標楷體" pitchFamily="65" charset="-120"/>
              </a:rPr>
              <a:t>年，中國北部發生了著名的、未預測到的、大災難型的唐山地震，造成約</a:t>
            </a:r>
            <a:r>
              <a:rPr lang="en-US" altLang="zh-TW" sz="2400">
                <a:latin typeface="標楷體" pitchFamily="65" charset="-120"/>
                <a:ea typeface="標楷體" pitchFamily="65" charset="-120"/>
              </a:rPr>
              <a:t>250,000</a:t>
            </a:r>
            <a:r>
              <a:rPr lang="zh-TW" altLang="en-US" sz="2400">
                <a:latin typeface="標楷體" pitchFamily="65" charset="-120"/>
                <a:ea typeface="標楷體" pitchFamily="65" charset="-120"/>
              </a:rPr>
              <a:t>人喪生，更加深了這個覺醒。</a:t>
            </a:r>
            <a:r>
              <a:rPr lang="zh-TW" altLang="en-US" sz="2400">
                <a:latin typeface="Times New Roman" pitchFamily="18" charset="0"/>
              </a:rPr>
              <a:t> </a:t>
            </a:r>
          </a:p>
        </p:txBody>
      </p:sp>
      <p:sp>
        <p:nvSpPr>
          <p:cNvPr id="37892" name="Text Box 6"/>
          <p:cNvSpPr txBox="1">
            <a:spLocks noChangeArrowheads="1"/>
          </p:cNvSpPr>
          <p:nvPr/>
        </p:nvSpPr>
        <p:spPr bwMode="auto">
          <a:xfrm>
            <a:off x="179512" y="5924128"/>
            <a:ext cx="8261350" cy="457200"/>
          </a:xfrm>
          <a:prstGeom prst="rect">
            <a:avLst/>
          </a:prstGeom>
          <a:noFill/>
          <a:ln w="9525">
            <a:noFill/>
            <a:miter lim="800000"/>
            <a:headEnd/>
            <a:tailEnd/>
          </a:ln>
        </p:spPr>
        <p:txBody>
          <a:bodyPr wrap="none">
            <a:spAutoFit/>
          </a:bodyPr>
          <a:lstStyle/>
          <a:p>
            <a:pPr algn="ctr"/>
            <a:r>
              <a:rPr lang="en-US" altLang="zh-TW" sz="2000" b="1" dirty="0" err="1">
                <a:solidFill>
                  <a:srgbClr val="66FFFF"/>
                </a:solidFill>
                <a:latin typeface="標楷體" pitchFamily="65" charset="-120"/>
                <a:ea typeface="標楷體" pitchFamily="65" charset="-120"/>
              </a:rPr>
              <a:t>Scholz</a:t>
            </a:r>
            <a:r>
              <a:rPr lang="en-US" altLang="zh-TW" sz="2000" b="1" dirty="0">
                <a:solidFill>
                  <a:srgbClr val="66FFFF"/>
                </a:solidFill>
                <a:latin typeface="標楷體" pitchFamily="65" charset="-120"/>
                <a:ea typeface="標楷體" pitchFamily="65" charset="-120"/>
              </a:rPr>
              <a:t> C., 1997, </a:t>
            </a:r>
            <a:r>
              <a:rPr lang="zh-TW" altLang="en-US" sz="2000" b="1" dirty="0">
                <a:solidFill>
                  <a:srgbClr val="66FFFF"/>
                </a:solidFill>
                <a:latin typeface="標楷體" pitchFamily="65" charset="-120"/>
                <a:ea typeface="標楷體" pitchFamily="65" charset="-120"/>
              </a:rPr>
              <a:t>地震預測發生了什麼問題</a:t>
            </a:r>
            <a:r>
              <a:rPr lang="en-US" altLang="zh-TW" sz="2000" b="1" dirty="0">
                <a:solidFill>
                  <a:srgbClr val="66FFFF"/>
                </a:solidFill>
                <a:latin typeface="標楷體" pitchFamily="65" charset="-120"/>
                <a:ea typeface="標楷體" pitchFamily="65" charset="-120"/>
              </a:rPr>
              <a:t>? </a:t>
            </a:r>
            <a:r>
              <a:rPr lang="en-US" altLang="zh-TW" sz="2000" b="1" dirty="0" err="1">
                <a:solidFill>
                  <a:srgbClr val="66FFFF"/>
                </a:solidFill>
                <a:latin typeface="標楷體" pitchFamily="65" charset="-120"/>
                <a:ea typeface="標楷體" pitchFamily="65" charset="-120"/>
              </a:rPr>
              <a:t>Geotimes</a:t>
            </a:r>
            <a:r>
              <a:rPr lang="en-US" altLang="zh-TW" sz="2000" b="1" dirty="0">
                <a:solidFill>
                  <a:srgbClr val="66FFFF"/>
                </a:solidFill>
                <a:latin typeface="標楷體" pitchFamily="65" charset="-120"/>
                <a:ea typeface="標楷體" pitchFamily="65" charset="-120"/>
              </a:rPr>
              <a:t>, </a:t>
            </a:r>
            <a:r>
              <a:rPr lang="zh-TW" altLang="en-US" sz="2000" b="1" dirty="0">
                <a:solidFill>
                  <a:srgbClr val="66FFFF"/>
                </a:solidFill>
                <a:latin typeface="標楷體" pitchFamily="65" charset="-120"/>
                <a:ea typeface="標楷體" pitchFamily="65" charset="-120"/>
              </a:rPr>
              <a:t>盧佳遇教授譯</a:t>
            </a:r>
            <a:r>
              <a:rPr lang="zh-TW" altLang="en-US" sz="2400" dirty="0">
                <a:solidFill>
                  <a:srgbClr val="66FFFF"/>
                </a:solidFill>
                <a:latin typeface="Times New Roman" pitchFamily="18" charset="0"/>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317500" y="722313"/>
            <a:ext cx="8637588" cy="762000"/>
          </a:xfrm>
          <a:prstGeom prst="rect">
            <a:avLst/>
          </a:prstGeom>
          <a:noFill/>
          <a:ln w="9525">
            <a:noFill/>
            <a:miter lim="800000"/>
            <a:headEnd/>
            <a:tailEnd/>
          </a:ln>
          <a:effectLst/>
        </p:spPr>
        <p:txBody>
          <a:bodyPr anchor="b">
            <a:spAutoFit/>
          </a:bodyPr>
          <a:lstStyle/>
          <a:p>
            <a:pPr algn="ctr">
              <a:defRPr/>
            </a:pPr>
            <a:r>
              <a:rPr lang="zh-TW" altLang="en-US" sz="4400">
                <a:solidFill>
                  <a:schemeClr val="tx2"/>
                </a:solidFill>
                <a:effectLst>
                  <a:outerShdw blurRad="38100" dist="38100" dir="2700000" algn="tl">
                    <a:srgbClr val="000000"/>
                  </a:outerShdw>
                </a:effectLst>
                <a:latin typeface="Arial" pitchFamily="34" charset="0"/>
                <a:ea typeface="標楷體" pitchFamily="65" charset="-120"/>
              </a:rPr>
              <a:t>即時強震網於速報系統之運用</a:t>
            </a:r>
          </a:p>
        </p:txBody>
      </p:sp>
      <p:sp>
        <p:nvSpPr>
          <p:cNvPr id="38915" name="Rectangle 5"/>
          <p:cNvSpPr>
            <a:spLocks noChangeArrowheads="1"/>
          </p:cNvSpPr>
          <p:nvPr/>
        </p:nvSpPr>
        <p:spPr bwMode="auto">
          <a:xfrm>
            <a:off x="328613" y="1941513"/>
            <a:ext cx="8208962" cy="4114800"/>
          </a:xfrm>
          <a:prstGeom prst="rect">
            <a:avLst/>
          </a:prstGeom>
          <a:noFill/>
          <a:ln w="9525">
            <a:noFill/>
            <a:miter lim="800000"/>
            <a:headEnd/>
            <a:tailEnd/>
          </a:ln>
        </p:spPr>
        <p:txBody>
          <a:bodyPr/>
          <a:lstStyle/>
          <a:p>
            <a:pPr marL="342900" indent="-342900">
              <a:spcBef>
                <a:spcPct val="20000"/>
              </a:spcBef>
              <a:buClr>
                <a:schemeClr val="tx2"/>
              </a:buClr>
              <a:buFontTx/>
              <a:buChar char="•"/>
            </a:pPr>
            <a:r>
              <a:rPr kumimoji="0" lang="zh-TW" altLang="en-US" sz="4000">
                <a:solidFill>
                  <a:schemeClr val="tx2"/>
                </a:solidFill>
                <a:latin typeface="標楷體" pitchFamily="65" charset="-120"/>
                <a:ea typeface="標楷體" pitchFamily="65" charset="-120"/>
              </a:rPr>
              <a:t>為在地震發生後的數十秒至數分鐘內提出地震資訊，資訊包含地震位置、規模、震度分佈圖及重要設施搖晃情形。速報的資訊將可以減低二度的災害、加速救災反應及災後恢復。</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Great Wave off Kanagawa2.jpg">
            <a:hlinkClick r:id="rId3"/>
          </p:cNvPr>
          <p:cNvPicPr>
            <a:picLocks noChangeAspect="1" noChangeArrowheads="1"/>
          </p:cNvPicPr>
          <p:nvPr/>
        </p:nvPicPr>
        <p:blipFill>
          <a:blip r:embed="rId4" cstate="print"/>
          <a:srcRect/>
          <a:stretch>
            <a:fillRect/>
          </a:stretch>
        </p:blipFill>
        <p:spPr bwMode="auto">
          <a:xfrm>
            <a:off x="623188" y="1124744"/>
            <a:ext cx="7897625" cy="5400000"/>
          </a:xfrm>
          <a:prstGeom prst="rect">
            <a:avLst/>
          </a:prstGeom>
          <a:noFill/>
        </p:spPr>
      </p:pic>
      <p:sp>
        <p:nvSpPr>
          <p:cNvPr id="39939" name="Text Box 5"/>
          <p:cNvSpPr txBox="1">
            <a:spLocks noChangeArrowheads="1"/>
          </p:cNvSpPr>
          <p:nvPr/>
        </p:nvSpPr>
        <p:spPr bwMode="auto">
          <a:xfrm>
            <a:off x="3571868" y="285728"/>
            <a:ext cx="3743325" cy="641350"/>
          </a:xfrm>
          <a:prstGeom prst="rect">
            <a:avLst/>
          </a:prstGeom>
          <a:noFill/>
          <a:ln w="9525">
            <a:noFill/>
            <a:miter lim="800000"/>
            <a:headEnd/>
            <a:tailEnd/>
          </a:ln>
        </p:spPr>
        <p:txBody>
          <a:bodyPr>
            <a:spAutoFit/>
          </a:bodyPr>
          <a:lstStyle/>
          <a:p>
            <a:pPr>
              <a:spcBef>
                <a:spcPct val="50000"/>
              </a:spcBef>
            </a:pPr>
            <a:r>
              <a:rPr lang="zh-TW" altLang="en-US" sz="3600" b="1" dirty="0">
                <a:solidFill>
                  <a:srgbClr val="FFFF00"/>
                </a:solidFill>
                <a:ea typeface="標楷體" pitchFamily="65" charset="-120"/>
              </a:rPr>
              <a:t>海  嘯</a:t>
            </a:r>
          </a:p>
        </p:txBody>
      </p:sp>
      <p:pic>
        <p:nvPicPr>
          <p:cNvPr id="4" name="Picture 1" descr="Public domain">
            <a:hlinkClick r:id="rId5"/>
          </p:cNvPr>
          <p:cNvPicPr>
            <a:picLocks noChangeAspect="1" noChangeArrowheads="1"/>
          </p:cNvPicPr>
          <p:nvPr/>
        </p:nvPicPr>
        <p:blipFill>
          <a:blip r:embed="rId6" cstate="print"/>
          <a:srcRect/>
          <a:stretch>
            <a:fillRect/>
          </a:stretch>
        </p:blipFill>
        <p:spPr bwMode="auto">
          <a:xfrm>
            <a:off x="755576" y="6165304"/>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le:SH-60B helicopter flies over Sendai.jpg">
            <a:hlinkClick r:id="rId3"/>
          </p:cNvPr>
          <p:cNvPicPr>
            <a:picLocks noChangeAspect="1" noChangeArrowheads="1"/>
          </p:cNvPicPr>
          <p:nvPr/>
        </p:nvPicPr>
        <p:blipFill>
          <a:blip r:embed="rId4" cstate="print"/>
          <a:srcRect/>
          <a:stretch>
            <a:fillRect/>
          </a:stretch>
        </p:blipFill>
        <p:spPr bwMode="auto">
          <a:xfrm>
            <a:off x="1500166" y="3090917"/>
            <a:ext cx="5643570" cy="3767083"/>
          </a:xfrm>
          <a:prstGeom prst="rect">
            <a:avLst/>
          </a:prstGeom>
          <a:noFill/>
        </p:spPr>
      </p:pic>
      <p:pic>
        <p:nvPicPr>
          <p:cNvPr id="5" name="Picture 1" descr="Public domain">
            <a:hlinkClick r:id="rId5"/>
          </p:cNvPr>
          <p:cNvPicPr>
            <a:picLocks noChangeAspect="1" noChangeArrowheads="1"/>
          </p:cNvPicPr>
          <p:nvPr/>
        </p:nvPicPr>
        <p:blipFill>
          <a:blip r:embed="rId6" cstate="print"/>
          <a:srcRect/>
          <a:stretch>
            <a:fillRect/>
          </a:stretch>
        </p:blipFill>
        <p:spPr bwMode="auto">
          <a:xfrm>
            <a:off x="1643042" y="6500834"/>
            <a:ext cx="250825" cy="252412"/>
          </a:xfrm>
          <a:prstGeom prst="rect">
            <a:avLst/>
          </a:prstGeom>
          <a:noFill/>
          <a:ln w="9525">
            <a:noFill/>
            <a:miter lim="800000"/>
            <a:headEnd/>
            <a:tailEnd/>
          </a:ln>
        </p:spPr>
      </p:pic>
      <p:sp>
        <p:nvSpPr>
          <p:cNvPr id="7" name="矩形 6"/>
          <p:cNvSpPr/>
          <p:nvPr/>
        </p:nvSpPr>
        <p:spPr>
          <a:xfrm>
            <a:off x="285720" y="0"/>
            <a:ext cx="3067699" cy="461665"/>
          </a:xfrm>
          <a:prstGeom prst="rect">
            <a:avLst/>
          </a:prstGeom>
        </p:spPr>
        <p:txBody>
          <a:bodyPr wrap="none">
            <a:spAutoFit/>
          </a:bodyPr>
          <a:lstStyle/>
          <a:p>
            <a:r>
              <a:rPr lang="en-US" altLang="zh-TW" b="1" dirty="0" err="1" smtClean="0"/>
              <a:t>SendaiAirport</a:t>
            </a:r>
            <a:r>
              <a:rPr lang="en-US" altLang="zh-TW" b="1" dirty="0" smtClean="0"/>
              <a:t>-March</a:t>
            </a:r>
            <a:endParaRPr lang="zh-TW" altLang="en-US" dirty="0"/>
          </a:p>
        </p:txBody>
      </p:sp>
      <p:pic>
        <p:nvPicPr>
          <p:cNvPr id="30724" name="Picture 4" descr="File:SendaiAirportMarch16.jpg">
            <a:hlinkClick r:id="rId7"/>
          </p:cNvPr>
          <p:cNvPicPr>
            <a:picLocks noChangeAspect="1" noChangeArrowheads="1"/>
          </p:cNvPicPr>
          <p:nvPr/>
        </p:nvPicPr>
        <p:blipFill>
          <a:blip r:embed="rId8" cstate="print"/>
          <a:srcRect/>
          <a:stretch>
            <a:fillRect/>
          </a:stretch>
        </p:blipFill>
        <p:spPr bwMode="auto">
          <a:xfrm>
            <a:off x="214282" y="428603"/>
            <a:ext cx="5214974" cy="3220247"/>
          </a:xfrm>
          <a:prstGeom prst="rect">
            <a:avLst/>
          </a:prstGeom>
          <a:noFill/>
        </p:spPr>
      </p:pic>
      <p:pic>
        <p:nvPicPr>
          <p:cNvPr id="10" name="Picture 1" descr="Public domain">
            <a:hlinkClick r:id="rId5"/>
          </p:cNvPr>
          <p:cNvPicPr>
            <a:picLocks noChangeAspect="1" noChangeArrowheads="1"/>
          </p:cNvPicPr>
          <p:nvPr/>
        </p:nvPicPr>
        <p:blipFill>
          <a:blip r:embed="rId6" cstate="print"/>
          <a:srcRect/>
          <a:stretch>
            <a:fillRect/>
          </a:stretch>
        </p:blipFill>
        <p:spPr bwMode="auto">
          <a:xfrm>
            <a:off x="285720" y="3248026"/>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214546" y="282339"/>
            <a:ext cx="7243787" cy="646331"/>
          </a:xfrm>
          <a:prstGeom prst="rect">
            <a:avLst/>
          </a:prstGeom>
          <a:noFill/>
          <a:ln w="9525">
            <a:noFill/>
            <a:miter lim="800000"/>
            <a:headEnd/>
            <a:tailEnd/>
          </a:ln>
        </p:spPr>
        <p:txBody>
          <a:bodyPr wrap="square">
            <a:spAutoFit/>
          </a:bodyPr>
          <a:lstStyle/>
          <a:p>
            <a:pPr>
              <a:spcBef>
                <a:spcPct val="50000"/>
              </a:spcBef>
            </a:pPr>
            <a:r>
              <a:rPr lang="zh-TW" altLang="en-US" sz="3600" b="1" dirty="0" smtClean="0">
                <a:solidFill>
                  <a:srgbClr val="CCFFCC"/>
                </a:solidFill>
                <a:ea typeface="標楷體" pitchFamily="65" charset="-120"/>
              </a:rPr>
              <a:t>海堤不足以抵擋海嘯</a:t>
            </a:r>
            <a:endParaRPr lang="zh-TW" altLang="en-US" sz="3600" b="1" dirty="0">
              <a:solidFill>
                <a:srgbClr val="CCFFCC"/>
              </a:solidFill>
              <a:ea typeface="標楷體" pitchFamily="65" charset="-120"/>
            </a:endParaRPr>
          </a:p>
        </p:txBody>
      </p:sp>
      <p:pic>
        <p:nvPicPr>
          <p:cNvPr id="21506" name="Picture 2" descr="File:Tsunami wall.jpg">
            <a:hlinkClick r:id="rId3"/>
          </p:cNvPr>
          <p:cNvPicPr>
            <a:picLocks noChangeAspect="1" noChangeArrowheads="1"/>
          </p:cNvPicPr>
          <p:nvPr/>
        </p:nvPicPr>
        <p:blipFill>
          <a:blip r:embed="rId4" cstate="print"/>
          <a:srcRect/>
          <a:stretch>
            <a:fillRect/>
          </a:stretch>
        </p:blipFill>
        <p:spPr bwMode="auto">
          <a:xfrm>
            <a:off x="428596" y="1285860"/>
            <a:ext cx="3714776" cy="4953035"/>
          </a:xfrm>
          <a:prstGeom prst="rect">
            <a:avLst/>
          </a:prstGeom>
          <a:noFill/>
        </p:spPr>
      </p:pic>
      <p:sp>
        <p:nvSpPr>
          <p:cNvPr id="9" name="矩形 8"/>
          <p:cNvSpPr/>
          <p:nvPr/>
        </p:nvSpPr>
        <p:spPr>
          <a:xfrm>
            <a:off x="1259632" y="5877272"/>
            <a:ext cx="1783437" cy="307777"/>
          </a:xfrm>
          <a:prstGeom prst="rect">
            <a:avLst/>
          </a:prstGeom>
        </p:spPr>
        <p:txBody>
          <a:bodyPr wrap="none">
            <a:spAutoFit/>
          </a:bodyPr>
          <a:lstStyle/>
          <a:p>
            <a:r>
              <a:rPr lang="en-US" altLang="zh-TW" sz="1400" dirty="0" smtClean="0"/>
              <a:t>Wiki Rudolf </a:t>
            </a:r>
            <a:r>
              <a:rPr lang="en-US" altLang="zh-TW" sz="1400" dirty="0" err="1" smtClean="0"/>
              <a:t>Ammann</a:t>
            </a:r>
            <a:endParaRPr lang="en-US" altLang="zh-TW" sz="1400" dirty="0"/>
          </a:p>
        </p:txBody>
      </p:sp>
      <p:pic>
        <p:nvPicPr>
          <p:cNvPr id="7" name="Picture 25" descr="\\140.112.59.229\資源平台\資源平台\版權\版權ICON與範例\Creative Commens台灣2.5\icon_by.tiff">
            <a:hlinkClick r:id="rId5"/>
          </p:cNvPr>
          <p:cNvPicPr>
            <a:picLocks noChangeAspect="1" noChangeArrowheads="1"/>
          </p:cNvPicPr>
          <p:nvPr/>
        </p:nvPicPr>
        <p:blipFill>
          <a:blip r:embed="rId6" cstate="print"/>
          <a:srcRect/>
          <a:stretch>
            <a:fillRect/>
          </a:stretch>
        </p:blipFill>
        <p:spPr bwMode="auto">
          <a:xfrm>
            <a:off x="539311" y="5913304"/>
            <a:ext cx="720321" cy="252000"/>
          </a:xfrm>
          <a:prstGeom prst="rect">
            <a:avLst/>
          </a:prstGeom>
          <a:noFill/>
          <a:ln w="9525">
            <a:noFill/>
            <a:miter lim="800000"/>
            <a:headEnd/>
            <a:tailEnd/>
          </a:ln>
        </p:spPr>
      </p:pic>
      <p:sp>
        <p:nvSpPr>
          <p:cNvPr id="8" name="矩形 7"/>
          <p:cNvSpPr/>
          <p:nvPr/>
        </p:nvSpPr>
        <p:spPr>
          <a:xfrm>
            <a:off x="4283968" y="3284984"/>
            <a:ext cx="4572000" cy="1200329"/>
          </a:xfrm>
          <a:prstGeom prst="rect">
            <a:avLst/>
          </a:prstGeom>
        </p:spPr>
        <p:txBody>
          <a:bodyPr>
            <a:spAutoFit/>
          </a:bodyPr>
          <a:lstStyle/>
          <a:p>
            <a:pPr eaLnBrk="0" hangingPunct="0">
              <a:spcBef>
                <a:spcPct val="30000"/>
              </a:spcBef>
              <a:defRPr/>
            </a:pPr>
            <a:r>
              <a:rPr lang="en-US" altLang="zh-TW" dirty="0" smtClean="0">
                <a:cs typeface="Times New Roman" pitchFamily="18" charset="0"/>
                <a:hlinkClick r:id="rId7"/>
              </a:rPr>
              <a:t>http://www.nytimes.com/2011/03/14/world/asia/14seawalls.html?pagewanted=all</a:t>
            </a:r>
            <a:endParaRPr lang="en-US" altLang="zh-TW" dirty="0" smtClean="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ChangeArrowheads="1"/>
          </p:cNvSpPr>
          <p:nvPr/>
        </p:nvSpPr>
        <p:spPr bwMode="auto">
          <a:xfrm>
            <a:off x="685800" y="411163"/>
            <a:ext cx="8001000" cy="1066800"/>
          </a:xfrm>
          <a:prstGeom prst="rect">
            <a:avLst/>
          </a:prstGeom>
          <a:noFill/>
          <a:ln w="9525">
            <a:noFill/>
            <a:miter lim="800000"/>
            <a:headEnd/>
            <a:tailEnd/>
          </a:ln>
          <a:effectLst/>
        </p:spPr>
        <p:txBody>
          <a:bodyPr anchor="b">
            <a:spAutoFit/>
          </a:bodyPr>
          <a:lstStyle/>
          <a:p>
            <a:pPr algn="ctr">
              <a:defRPr/>
            </a:pP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過去八百年來造成死亡紀錄超過</a:t>
            </a:r>
            <a:r>
              <a:rPr lang="en-US" altLang="zh-TW" sz="3200" b="1">
                <a:solidFill>
                  <a:schemeClr val="tx2"/>
                </a:solidFill>
                <a:effectLst>
                  <a:outerShdw blurRad="38100" dist="38100" dir="2700000" algn="tl">
                    <a:srgbClr val="000000"/>
                  </a:outerShdw>
                </a:effectLst>
                <a:latin typeface="標楷體" pitchFamily="65" charset="-120"/>
                <a:ea typeface="標楷體" pitchFamily="65" charset="-120"/>
              </a:rPr>
              <a:t>50,000</a:t>
            </a: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人的地震</a:t>
            </a:r>
          </a:p>
        </p:txBody>
      </p:sp>
      <p:sp>
        <p:nvSpPr>
          <p:cNvPr id="6147" name="Text Box 5"/>
          <p:cNvSpPr txBox="1">
            <a:spLocks noChangeArrowheads="1"/>
          </p:cNvSpPr>
          <p:nvPr/>
        </p:nvSpPr>
        <p:spPr bwMode="auto">
          <a:xfrm>
            <a:off x="1050925" y="2481263"/>
            <a:ext cx="184150" cy="457200"/>
          </a:xfrm>
          <a:prstGeom prst="rect">
            <a:avLst/>
          </a:prstGeom>
          <a:noFill/>
          <a:ln w="9525">
            <a:noFill/>
            <a:miter lim="800000"/>
            <a:headEnd/>
            <a:tailEnd/>
          </a:ln>
        </p:spPr>
        <p:txBody>
          <a:bodyPr wrap="none">
            <a:spAutoFit/>
          </a:bodyPr>
          <a:lstStyle/>
          <a:p>
            <a:pPr algn="ctr"/>
            <a:endParaRPr lang="zh-TW" altLang="zh-TW" sz="2400">
              <a:latin typeface="Times New Roman" pitchFamily="18" charset="0"/>
            </a:endParaRPr>
          </a:p>
        </p:txBody>
      </p:sp>
      <p:sp>
        <p:nvSpPr>
          <p:cNvPr id="6148" name="Text Box 6"/>
          <p:cNvSpPr txBox="1">
            <a:spLocks noChangeArrowheads="1"/>
          </p:cNvSpPr>
          <p:nvPr/>
        </p:nvSpPr>
        <p:spPr bwMode="auto">
          <a:xfrm>
            <a:off x="304800" y="1600200"/>
            <a:ext cx="8686800" cy="4838700"/>
          </a:xfrm>
          <a:prstGeom prst="rect">
            <a:avLst/>
          </a:prstGeom>
          <a:noFill/>
          <a:ln w="9525">
            <a:noFill/>
            <a:miter lim="800000"/>
            <a:headEnd/>
            <a:tailEnd/>
          </a:ln>
        </p:spPr>
        <p:txBody>
          <a:bodyPr>
            <a:spAutoFit/>
          </a:bodyPr>
          <a:lstStyle/>
          <a:p>
            <a:r>
              <a:rPr lang="en-US" altLang="zh-TW" sz="2400" b="1">
                <a:solidFill>
                  <a:srgbClr val="99FF33"/>
                </a:solidFill>
                <a:latin typeface="Times New Roman" pitchFamily="18" charset="0"/>
              </a:rPr>
              <a:t>Place</a:t>
            </a:r>
            <a:r>
              <a:rPr lang="en-US" altLang="zh-TW" sz="2400" b="1">
                <a:latin typeface="Times New Roman" pitchFamily="18" charset="0"/>
              </a:rPr>
              <a:t>                                     </a:t>
            </a:r>
            <a:r>
              <a:rPr lang="en-US" altLang="zh-TW" sz="2400" b="1">
                <a:solidFill>
                  <a:srgbClr val="99FF33"/>
                </a:solidFill>
                <a:latin typeface="Times New Roman" pitchFamily="18" charset="0"/>
              </a:rPr>
              <a:t>Date</a:t>
            </a:r>
            <a:r>
              <a:rPr lang="en-US" altLang="zh-TW" sz="2400" b="1">
                <a:latin typeface="Times New Roman" pitchFamily="18" charset="0"/>
              </a:rPr>
              <a:t>       </a:t>
            </a:r>
            <a:r>
              <a:rPr lang="en-US" altLang="zh-TW" sz="2400" b="1">
                <a:solidFill>
                  <a:srgbClr val="99FF33"/>
                </a:solidFill>
                <a:latin typeface="Times New Roman" pitchFamily="18" charset="0"/>
              </a:rPr>
              <a:t>Estimated Number of Deaths</a:t>
            </a:r>
            <a:r>
              <a:rPr lang="en-US" altLang="zh-TW" sz="2400" b="1">
                <a:latin typeface="Times New Roman" pitchFamily="18" charset="0"/>
              </a:rPr>
              <a:t> </a:t>
            </a:r>
          </a:p>
          <a:p>
            <a:r>
              <a:rPr lang="en-US" altLang="zh-TW" sz="2400" b="1">
                <a:latin typeface="Times New Roman" pitchFamily="18" charset="0"/>
              </a:rPr>
              <a:t>Silica, Turkey                  </a:t>
            </a:r>
            <a:r>
              <a:rPr lang="en-US" altLang="zh-TW" sz="2400">
                <a:latin typeface="Times New Roman" pitchFamily="18" charset="0"/>
              </a:rPr>
              <a:t>    </a:t>
            </a:r>
            <a:r>
              <a:rPr lang="en-US" altLang="zh-TW" sz="2400" b="1">
                <a:latin typeface="Times New Roman" pitchFamily="18" charset="0"/>
              </a:rPr>
              <a:t>1268                        60,000                       </a:t>
            </a:r>
            <a:endParaRPr lang="en-US" altLang="zh-TW" sz="2400">
              <a:latin typeface="Times New Roman" pitchFamily="18" charset="0"/>
            </a:endParaRPr>
          </a:p>
          <a:p>
            <a:r>
              <a:rPr lang="zh-TW" altLang="en-US" sz="2400" b="1">
                <a:latin typeface="標楷體" pitchFamily="65" charset="-120"/>
                <a:ea typeface="標楷體" pitchFamily="65" charset="-120"/>
              </a:rPr>
              <a:t>吉林</a:t>
            </a:r>
            <a:r>
              <a:rPr lang="en-US" altLang="zh-TW" sz="2400" b="1">
                <a:latin typeface="標楷體" pitchFamily="65" charset="-120"/>
                <a:ea typeface="標楷體" pitchFamily="65" charset="-120"/>
              </a:rPr>
              <a:t>, </a:t>
            </a:r>
            <a:r>
              <a:rPr lang="zh-TW" altLang="en-US" sz="2400" b="1">
                <a:latin typeface="標楷體" pitchFamily="65" charset="-120"/>
                <a:ea typeface="標楷體" pitchFamily="65" charset="-120"/>
              </a:rPr>
              <a:t>中國</a:t>
            </a:r>
            <a:r>
              <a:rPr lang="zh-TW" altLang="en-US" sz="2400">
                <a:latin typeface="Times New Roman" pitchFamily="18" charset="0"/>
              </a:rPr>
              <a:t>                          </a:t>
            </a:r>
            <a:r>
              <a:rPr lang="en-US" altLang="zh-TW" sz="2400" b="1">
                <a:latin typeface="Times New Roman" pitchFamily="18" charset="0"/>
              </a:rPr>
              <a:t>1290</a:t>
            </a:r>
            <a:r>
              <a:rPr lang="en-US" altLang="zh-TW" sz="2400">
                <a:latin typeface="Times New Roman" pitchFamily="18" charset="0"/>
              </a:rPr>
              <a:t>                       </a:t>
            </a:r>
            <a:r>
              <a:rPr lang="en-US" altLang="zh-TW" sz="2400" b="1">
                <a:latin typeface="Times New Roman" pitchFamily="18" charset="0"/>
              </a:rPr>
              <a:t>100,000</a:t>
            </a:r>
            <a:r>
              <a:rPr lang="en-US" altLang="zh-TW" sz="2400">
                <a:latin typeface="Times New Roman" pitchFamily="18" charset="0"/>
              </a:rPr>
              <a:t> </a:t>
            </a:r>
          </a:p>
          <a:p>
            <a:r>
              <a:rPr lang="en-US" altLang="zh-TW" sz="2400" b="1">
                <a:latin typeface="Times New Roman" pitchFamily="18" charset="0"/>
              </a:rPr>
              <a:t>Naples, Italy</a:t>
            </a:r>
            <a:r>
              <a:rPr lang="en-US" altLang="zh-TW" sz="2400">
                <a:latin typeface="Times New Roman" pitchFamily="18" charset="0"/>
              </a:rPr>
              <a:t>                        </a:t>
            </a:r>
            <a:r>
              <a:rPr lang="en-US" altLang="zh-TW" sz="2400" b="1">
                <a:latin typeface="Times New Roman" pitchFamily="18" charset="0"/>
              </a:rPr>
              <a:t>1456</a:t>
            </a:r>
            <a:r>
              <a:rPr lang="en-US" altLang="zh-TW" sz="2400">
                <a:latin typeface="Times New Roman" pitchFamily="18" charset="0"/>
              </a:rPr>
              <a:t>                         </a:t>
            </a:r>
            <a:r>
              <a:rPr lang="en-US" altLang="zh-TW" sz="2400" b="1">
                <a:latin typeface="Times New Roman" pitchFamily="18" charset="0"/>
              </a:rPr>
              <a:t>60,000</a:t>
            </a:r>
            <a:r>
              <a:rPr lang="en-US" altLang="zh-TW" sz="2400">
                <a:latin typeface="Times New Roman" pitchFamily="18" charset="0"/>
              </a:rPr>
              <a:t> </a:t>
            </a:r>
          </a:p>
          <a:p>
            <a:r>
              <a:rPr lang="zh-TW" altLang="en-US" sz="2400" b="1">
                <a:solidFill>
                  <a:srgbClr val="66FFFF"/>
                </a:solidFill>
                <a:latin typeface="標楷體" pitchFamily="65" charset="-120"/>
                <a:ea typeface="標楷體" pitchFamily="65" charset="-120"/>
              </a:rPr>
              <a:t>陜西華州</a:t>
            </a:r>
            <a:r>
              <a:rPr lang="en-US" altLang="zh-TW" sz="2400" b="1">
                <a:solidFill>
                  <a:srgbClr val="66FFFF"/>
                </a:solidFill>
                <a:latin typeface="標楷體" pitchFamily="65" charset="-120"/>
                <a:ea typeface="標楷體" pitchFamily="65" charset="-120"/>
              </a:rPr>
              <a:t>,</a:t>
            </a:r>
            <a:r>
              <a:rPr lang="zh-TW" altLang="en-US" sz="2400" b="1">
                <a:solidFill>
                  <a:srgbClr val="66FFFF"/>
                </a:solidFill>
                <a:latin typeface="標楷體" pitchFamily="65" charset="-120"/>
                <a:ea typeface="標楷體" pitchFamily="65" charset="-120"/>
              </a:rPr>
              <a:t>中國</a:t>
            </a:r>
            <a:r>
              <a:rPr lang="zh-TW" altLang="en-US" sz="2400">
                <a:solidFill>
                  <a:srgbClr val="66FFFF"/>
                </a:solidFill>
                <a:latin typeface="Times New Roman" pitchFamily="18" charset="0"/>
              </a:rPr>
              <a:t>                    </a:t>
            </a:r>
            <a:r>
              <a:rPr lang="en-US" altLang="zh-TW" sz="2400" b="1">
                <a:solidFill>
                  <a:srgbClr val="66FFFF"/>
                </a:solidFill>
                <a:latin typeface="Times New Roman" pitchFamily="18" charset="0"/>
              </a:rPr>
              <a:t>1556</a:t>
            </a:r>
            <a:r>
              <a:rPr lang="en-US" altLang="zh-TW" sz="2400">
                <a:solidFill>
                  <a:srgbClr val="66FFFF"/>
                </a:solidFill>
                <a:latin typeface="Times New Roman" pitchFamily="18" charset="0"/>
              </a:rPr>
              <a:t>                       </a:t>
            </a:r>
            <a:r>
              <a:rPr lang="en-US" altLang="zh-TW" sz="2400" b="1">
                <a:solidFill>
                  <a:srgbClr val="66FFFF"/>
                </a:solidFill>
                <a:latin typeface="Times New Roman" pitchFamily="18" charset="0"/>
              </a:rPr>
              <a:t>830,000</a:t>
            </a:r>
            <a:r>
              <a:rPr lang="en-US" altLang="zh-TW" sz="2400">
                <a:solidFill>
                  <a:srgbClr val="66FFFF"/>
                </a:solidFill>
                <a:latin typeface="Times New Roman" pitchFamily="18" charset="0"/>
              </a:rPr>
              <a:t> </a:t>
            </a:r>
            <a:endParaRPr lang="en-US" altLang="zh-TW" sz="2400">
              <a:latin typeface="Times New Roman" pitchFamily="18" charset="0"/>
            </a:endParaRPr>
          </a:p>
          <a:p>
            <a:r>
              <a:rPr lang="en-US" altLang="zh-TW" sz="2400" b="1">
                <a:latin typeface="Times New Roman" pitchFamily="18" charset="0"/>
              </a:rPr>
              <a:t>Shemaka, USSR</a:t>
            </a:r>
            <a:r>
              <a:rPr lang="en-US" altLang="zh-TW" sz="2400">
                <a:solidFill>
                  <a:srgbClr val="66FFFF"/>
                </a:solidFill>
                <a:latin typeface="Times New Roman" pitchFamily="18" charset="0"/>
              </a:rPr>
              <a:t> </a:t>
            </a:r>
            <a:r>
              <a:rPr lang="en-US" altLang="zh-TW" sz="2400">
                <a:latin typeface="Times New Roman" pitchFamily="18" charset="0"/>
              </a:rPr>
              <a:t>                 </a:t>
            </a:r>
            <a:r>
              <a:rPr lang="en-US" altLang="zh-TW" sz="2400" b="1">
                <a:latin typeface="Times New Roman" pitchFamily="18" charset="0"/>
              </a:rPr>
              <a:t>1667                         80,000 </a:t>
            </a:r>
            <a:endParaRPr lang="en-US" altLang="zh-TW" sz="2400">
              <a:latin typeface="Times New Roman" pitchFamily="18" charset="0"/>
            </a:endParaRPr>
          </a:p>
          <a:p>
            <a:r>
              <a:rPr lang="en-US" altLang="zh-TW" sz="2400" b="1">
                <a:latin typeface="Times New Roman" pitchFamily="18" charset="0"/>
              </a:rPr>
              <a:t>Naples, Italy</a:t>
            </a:r>
            <a:r>
              <a:rPr lang="en-US" altLang="zh-TW" sz="2400">
                <a:latin typeface="Times New Roman" pitchFamily="18" charset="0"/>
              </a:rPr>
              <a:t>                         </a:t>
            </a:r>
            <a:r>
              <a:rPr lang="en-US" altLang="zh-TW" sz="2400" b="1">
                <a:latin typeface="Times New Roman" pitchFamily="18" charset="0"/>
              </a:rPr>
              <a:t>1693</a:t>
            </a:r>
            <a:r>
              <a:rPr lang="en-US" altLang="zh-TW" sz="2400">
                <a:latin typeface="Times New Roman" pitchFamily="18" charset="0"/>
              </a:rPr>
              <a:t>                         </a:t>
            </a:r>
            <a:r>
              <a:rPr lang="en-US" altLang="zh-TW" sz="2400" b="1">
                <a:latin typeface="Times New Roman" pitchFamily="18" charset="0"/>
              </a:rPr>
              <a:t>93,000</a:t>
            </a:r>
          </a:p>
          <a:p>
            <a:r>
              <a:rPr lang="en-US" altLang="zh-TW" sz="2400" b="1">
                <a:latin typeface="Times New Roman" pitchFamily="18" charset="0"/>
              </a:rPr>
              <a:t>Catalina, Italy                      1693                         60,000</a:t>
            </a:r>
            <a:r>
              <a:rPr lang="en-US" altLang="zh-TW" sz="2400">
                <a:latin typeface="Times New Roman" pitchFamily="18" charset="0"/>
              </a:rPr>
              <a:t> </a:t>
            </a:r>
          </a:p>
          <a:p>
            <a:r>
              <a:rPr lang="zh-TW" altLang="en-US" sz="2400" b="1">
                <a:latin typeface="標楷體" pitchFamily="65" charset="-120"/>
                <a:ea typeface="標楷體" pitchFamily="65" charset="-120"/>
              </a:rPr>
              <a:t>北京</a:t>
            </a:r>
            <a:r>
              <a:rPr lang="en-US" altLang="zh-TW" sz="2400" b="1">
                <a:latin typeface="標楷體" pitchFamily="65" charset="-120"/>
                <a:ea typeface="標楷體" pitchFamily="65" charset="-120"/>
              </a:rPr>
              <a:t>, </a:t>
            </a:r>
            <a:r>
              <a:rPr lang="zh-TW" altLang="en-US" sz="2400" b="1">
                <a:latin typeface="標楷體" pitchFamily="65" charset="-120"/>
                <a:ea typeface="標楷體" pitchFamily="65" charset="-120"/>
              </a:rPr>
              <a:t>中國</a:t>
            </a:r>
            <a:r>
              <a:rPr lang="zh-TW" altLang="en-US" sz="2400">
                <a:latin typeface="Times New Roman" pitchFamily="18" charset="0"/>
              </a:rPr>
              <a:t>                           </a:t>
            </a:r>
            <a:r>
              <a:rPr lang="en-US" altLang="zh-TW" sz="2400" b="1">
                <a:latin typeface="Times New Roman" pitchFamily="18" charset="0"/>
              </a:rPr>
              <a:t>1731</a:t>
            </a:r>
            <a:r>
              <a:rPr lang="en-US" altLang="zh-TW" sz="2400">
                <a:latin typeface="Times New Roman" pitchFamily="18" charset="0"/>
              </a:rPr>
              <a:t>                       </a:t>
            </a:r>
            <a:r>
              <a:rPr lang="en-US" altLang="zh-TW" sz="2400" b="1">
                <a:latin typeface="Times New Roman" pitchFamily="18" charset="0"/>
              </a:rPr>
              <a:t>100,000</a:t>
            </a:r>
            <a:r>
              <a:rPr lang="en-US" altLang="zh-TW" sz="2400">
                <a:latin typeface="Times New Roman" pitchFamily="18" charset="0"/>
              </a:rPr>
              <a:t> </a:t>
            </a:r>
          </a:p>
          <a:p>
            <a:r>
              <a:rPr lang="en-US" altLang="zh-TW" sz="2400" b="1">
                <a:latin typeface="Times New Roman" pitchFamily="18" charset="0"/>
              </a:rPr>
              <a:t>Calcutta, India</a:t>
            </a:r>
            <a:r>
              <a:rPr lang="en-US" altLang="zh-TW" sz="2400">
                <a:latin typeface="Times New Roman" pitchFamily="18" charset="0"/>
              </a:rPr>
              <a:t>                     </a:t>
            </a:r>
            <a:r>
              <a:rPr lang="en-US" altLang="zh-TW" sz="2400" b="1">
                <a:latin typeface="Times New Roman" pitchFamily="18" charset="0"/>
              </a:rPr>
              <a:t>1737</a:t>
            </a:r>
            <a:r>
              <a:rPr lang="en-US" altLang="zh-TW" sz="2400">
                <a:latin typeface="Times New Roman" pitchFamily="18" charset="0"/>
              </a:rPr>
              <a:t>                        </a:t>
            </a:r>
            <a:r>
              <a:rPr lang="en-US" altLang="zh-TW" sz="2400" b="1">
                <a:latin typeface="Times New Roman" pitchFamily="18" charset="0"/>
              </a:rPr>
              <a:t>300,000</a:t>
            </a:r>
            <a:r>
              <a:rPr lang="en-US" altLang="zh-TW" sz="2400">
                <a:latin typeface="Times New Roman" pitchFamily="18" charset="0"/>
              </a:rPr>
              <a:t> </a:t>
            </a:r>
          </a:p>
          <a:p>
            <a:r>
              <a:rPr lang="en-US" altLang="zh-TW" sz="2400" b="1">
                <a:latin typeface="Times New Roman" pitchFamily="18" charset="0"/>
              </a:rPr>
              <a:t>Lisbon, Portugal</a:t>
            </a:r>
            <a:r>
              <a:rPr lang="en-US" altLang="zh-TW" sz="2400">
                <a:latin typeface="Times New Roman" pitchFamily="18" charset="0"/>
              </a:rPr>
              <a:t>                  </a:t>
            </a:r>
            <a:r>
              <a:rPr lang="en-US" altLang="zh-TW" sz="2400" b="1">
                <a:latin typeface="Times New Roman" pitchFamily="18" charset="0"/>
              </a:rPr>
              <a:t>1755</a:t>
            </a:r>
            <a:r>
              <a:rPr lang="en-US" altLang="zh-TW" sz="2400">
                <a:latin typeface="Times New Roman" pitchFamily="18" charset="0"/>
              </a:rPr>
              <a:t>                          </a:t>
            </a:r>
            <a:r>
              <a:rPr lang="en-US" altLang="zh-TW" sz="2400" b="1">
                <a:latin typeface="Times New Roman" pitchFamily="18" charset="0"/>
              </a:rPr>
              <a:t>60,000</a:t>
            </a:r>
            <a:r>
              <a:rPr lang="en-US" altLang="zh-TW" sz="2400">
                <a:latin typeface="Times New Roman" pitchFamily="18" charset="0"/>
              </a:rPr>
              <a:t> </a:t>
            </a:r>
          </a:p>
          <a:p>
            <a:r>
              <a:rPr lang="en-US" altLang="zh-TW" sz="2400" b="1">
                <a:latin typeface="Times New Roman" pitchFamily="18" charset="0"/>
              </a:rPr>
              <a:t>Calsbria, Italy</a:t>
            </a:r>
            <a:r>
              <a:rPr lang="en-US" altLang="zh-TW" sz="2400">
                <a:latin typeface="Times New Roman" pitchFamily="18" charset="0"/>
              </a:rPr>
              <a:t>                      </a:t>
            </a:r>
            <a:r>
              <a:rPr lang="en-US" altLang="zh-TW" sz="2400" b="1">
                <a:latin typeface="Times New Roman" pitchFamily="18" charset="0"/>
              </a:rPr>
              <a:t>1783                          50,000 </a:t>
            </a:r>
          </a:p>
          <a:p>
            <a:r>
              <a:rPr lang="en-US" altLang="zh-TW" sz="2400" b="1">
                <a:latin typeface="Times New Roman" pitchFamily="18" charset="0"/>
              </a:rPr>
              <a:t>Messina, Italy                       1908                        160,000 </a:t>
            </a:r>
            <a:r>
              <a:rPr lang="en-US" altLang="zh-TW" sz="2400">
                <a:latin typeface="Times New Roman" pitchFamily="18" charset="0"/>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0" y="5135563"/>
            <a:ext cx="9144000" cy="0"/>
          </a:xfrm>
          <a:prstGeom prst="rect">
            <a:avLst/>
          </a:prstGeom>
          <a:noFill/>
          <a:ln w="9525">
            <a:noFill/>
            <a:miter lim="800000"/>
            <a:headEnd/>
            <a:tailEnd/>
          </a:ln>
        </p:spPr>
        <p:txBody>
          <a:bodyPr wrap="none" lIns="92075" tIns="46038" rIns="92075" bIns="46038" anchor="ctr">
            <a:spAutoFit/>
          </a:bodyPr>
          <a:lstStyle/>
          <a:p>
            <a:endParaRPr lang="zh-TW" altLang="zh-TW"/>
          </a:p>
        </p:txBody>
      </p:sp>
      <p:sp>
        <p:nvSpPr>
          <p:cNvPr id="79877" name="Rectangle 5"/>
          <p:cNvSpPr>
            <a:spLocks noChangeArrowheads="1"/>
          </p:cNvSpPr>
          <p:nvPr/>
        </p:nvSpPr>
        <p:spPr bwMode="auto">
          <a:xfrm>
            <a:off x="457200" y="-100013"/>
            <a:ext cx="8229600" cy="1143001"/>
          </a:xfrm>
          <a:prstGeom prst="rect">
            <a:avLst/>
          </a:prstGeom>
          <a:noFill/>
          <a:ln w="9525">
            <a:noFill/>
            <a:miter lim="800000"/>
            <a:headEnd/>
            <a:tailEnd/>
          </a:ln>
          <a:effectLst/>
        </p:spPr>
        <p:txBody>
          <a:bodyPr lIns="92075" tIns="46038" rIns="92075" bIns="46038" anchor="ctr"/>
          <a:lstStyle/>
          <a:p>
            <a:pPr algn="ctr">
              <a:defRPr/>
            </a:pPr>
            <a:r>
              <a:rPr lang="en-US" altLang="zh-TW" sz="3200" dirty="0">
                <a:solidFill>
                  <a:srgbClr val="FFC000"/>
                </a:solidFill>
                <a:effectLst>
                  <a:outerShdw blurRad="38100" dist="38100" dir="2700000" algn="tl">
                    <a:srgbClr val="000000"/>
                  </a:outerShdw>
                </a:effectLst>
                <a:latin typeface="標楷體" pitchFamily="65" charset="-120"/>
                <a:ea typeface="標楷體" pitchFamily="65" charset="-120"/>
              </a:rPr>
              <a:t>1990</a:t>
            </a:r>
            <a:r>
              <a:rPr lang="zh-TW" altLang="en-US" sz="3200" dirty="0">
                <a:solidFill>
                  <a:srgbClr val="FFC000"/>
                </a:solidFill>
                <a:effectLst>
                  <a:outerShdw blurRad="38100" dist="38100" dir="2700000" algn="tl">
                    <a:srgbClr val="000000"/>
                  </a:outerShdw>
                </a:effectLst>
                <a:latin typeface="標楷體" pitchFamily="65" charset="-120"/>
                <a:ea typeface="標楷體" pitchFamily="65" charset="-120"/>
              </a:rPr>
              <a:t>年來海嘯災害</a:t>
            </a:r>
          </a:p>
        </p:txBody>
      </p:sp>
      <p:grpSp>
        <p:nvGrpSpPr>
          <p:cNvPr id="2" name="Group 6"/>
          <p:cNvGrpSpPr>
            <a:grpSpLocks/>
          </p:cNvGrpSpPr>
          <p:nvPr/>
        </p:nvGrpSpPr>
        <p:grpSpPr bwMode="auto">
          <a:xfrm>
            <a:off x="611188" y="981075"/>
            <a:ext cx="8229600" cy="5153025"/>
            <a:chOff x="385" y="799"/>
            <a:chExt cx="5184" cy="3246"/>
          </a:xfrm>
        </p:grpSpPr>
        <p:sp>
          <p:nvSpPr>
            <p:cNvPr id="43013" name="Rectangle 7"/>
            <p:cNvSpPr>
              <a:spLocks noChangeArrowheads="1"/>
            </p:cNvSpPr>
            <p:nvPr/>
          </p:nvSpPr>
          <p:spPr bwMode="auto">
            <a:xfrm>
              <a:off x="4532" y="3796"/>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印度洋沿岸</a:t>
              </a:r>
            </a:p>
          </p:txBody>
        </p:sp>
        <p:sp>
          <p:nvSpPr>
            <p:cNvPr id="43014" name="Rectangle 8"/>
            <p:cNvSpPr>
              <a:spLocks noChangeArrowheads="1"/>
            </p:cNvSpPr>
            <p:nvPr/>
          </p:nvSpPr>
          <p:spPr bwMode="auto">
            <a:xfrm>
              <a:off x="3354" y="3796"/>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300,000 </a:t>
              </a:r>
            </a:p>
          </p:txBody>
        </p:sp>
        <p:sp>
          <p:nvSpPr>
            <p:cNvPr id="43015" name="Rectangle 9"/>
            <p:cNvSpPr>
              <a:spLocks noChangeArrowheads="1"/>
            </p:cNvSpPr>
            <p:nvPr/>
          </p:nvSpPr>
          <p:spPr bwMode="auto">
            <a:xfrm>
              <a:off x="2349" y="3796"/>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10 m </a:t>
              </a:r>
            </a:p>
          </p:txBody>
        </p:sp>
        <p:sp>
          <p:nvSpPr>
            <p:cNvPr id="43016" name="Rectangle 10"/>
            <p:cNvSpPr>
              <a:spLocks noChangeArrowheads="1"/>
            </p:cNvSpPr>
            <p:nvPr/>
          </p:nvSpPr>
          <p:spPr bwMode="auto">
            <a:xfrm>
              <a:off x="1422" y="3796"/>
              <a:ext cx="927"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CC3300"/>
                  </a:solidFill>
                  <a:latin typeface="Times New Roman" pitchFamily="18" charset="0"/>
                </a:rPr>
                <a:t>9.0 </a:t>
              </a:r>
            </a:p>
          </p:txBody>
        </p:sp>
        <p:sp>
          <p:nvSpPr>
            <p:cNvPr id="43017" name="Rectangle 11"/>
            <p:cNvSpPr>
              <a:spLocks noChangeArrowheads="1"/>
            </p:cNvSpPr>
            <p:nvPr/>
          </p:nvSpPr>
          <p:spPr bwMode="auto">
            <a:xfrm>
              <a:off x="385" y="3796"/>
              <a:ext cx="1037"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CC3300"/>
                  </a:solidFill>
                  <a:latin typeface="Times New Roman" pitchFamily="18" charset="0"/>
                </a:rPr>
                <a:t>2004-12-26 </a:t>
              </a:r>
            </a:p>
          </p:txBody>
        </p:sp>
        <p:sp>
          <p:nvSpPr>
            <p:cNvPr id="43018" name="Rectangle 12"/>
            <p:cNvSpPr>
              <a:spLocks noChangeArrowheads="1"/>
            </p:cNvSpPr>
            <p:nvPr/>
          </p:nvSpPr>
          <p:spPr bwMode="auto">
            <a:xfrm>
              <a:off x="4532" y="3547"/>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祕魯</a:t>
              </a:r>
            </a:p>
          </p:txBody>
        </p:sp>
        <p:sp>
          <p:nvSpPr>
            <p:cNvPr id="43019" name="Rectangle 13"/>
            <p:cNvSpPr>
              <a:spLocks noChangeArrowheads="1"/>
            </p:cNvSpPr>
            <p:nvPr/>
          </p:nvSpPr>
          <p:spPr bwMode="auto">
            <a:xfrm>
              <a:off x="3354" y="3547"/>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50 </a:t>
              </a:r>
            </a:p>
          </p:txBody>
        </p:sp>
        <p:sp>
          <p:nvSpPr>
            <p:cNvPr id="43020" name="Rectangle 14"/>
            <p:cNvSpPr>
              <a:spLocks noChangeArrowheads="1"/>
            </p:cNvSpPr>
            <p:nvPr/>
          </p:nvSpPr>
          <p:spPr bwMode="auto">
            <a:xfrm>
              <a:off x="2349" y="3547"/>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5 m</a:t>
              </a:r>
              <a:r>
                <a:rPr lang="en-US" altLang="zh-TW">
                  <a:solidFill>
                    <a:srgbClr val="008000"/>
                  </a:solidFill>
                  <a:latin typeface="Times New Roman" pitchFamily="18" charset="0"/>
                </a:rPr>
                <a:t> </a:t>
              </a:r>
            </a:p>
          </p:txBody>
        </p:sp>
        <p:sp>
          <p:nvSpPr>
            <p:cNvPr id="43021" name="Rectangle 15"/>
            <p:cNvSpPr>
              <a:spLocks noChangeArrowheads="1"/>
            </p:cNvSpPr>
            <p:nvPr/>
          </p:nvSpPr>
          <p:spPr bwMode="auto">
            <a:xfrm>
              <a:off x="1422" y="3547"/>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8.3 </a:t>
              </a:r>
            </a:p>
          </p:txBody>
        </p:sp>
        <p:sp>
          <p:nvSpPr>
            <p:cNvPr id="43022" name="Rectangle 16"/>
            <p:cNvSpPr>
              <a:spLocks noChangeArrowheads="1"/>
            </p:cNvSpPr>
            <p:nvPr/>
          </p:nvSpPr>
          <p:spPr bwMode="auto">
            <a:xfrm>
              <a:off x="385" y="3547"/>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2001-06-23 </a:t>
              </a:r>
            </a:p>
          </p:txBody>
        </p:sp>
        <p:sp>
          <p:nvSpPr>
            <p:cNvPr id="43023" name="Rectangle 17"/>
            <p:cNvSpPr>
              <a:spLocks noChangeArrowheads="1"/>
            </p:cNvSpPr>
            <p:nvPr/>
          </p:nvSpPr>
          <p:spPr bwMode="auto">
            <a:xfrm>
              <a:off x="4532" y="3298"/>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新幾內亞</a:t>
              </a:r>
            </a:p>
          </p:txBody>
        </p:sp>
        <p:sp>
          <p:nvSpPr>
            <p:cNvPr id="43024" name="Rectangle 18"/>
            <p:cNvSpPr>
              <a:spLocks noChangeArrowheads="1"/>
            </p:cNvSpPr>
            <p:nvPr/>
          </p:nvSpPr>
          <p:spPr bwMode="auto">
            <a:xfrm>
              <a:off x="3354" y="3298"/>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2,000 </a:t>
              </a:r>
            </a:p>
          </p:txBody>
        </p:sp>
        <p:sp>
          <p:nvSpPr>
            <p:cNvPr id="43025" name="Rectangle 19"/>
            <p:cNvSpPr>
              <a:spLocks noChangeArrowheads="1"/>
            </p:cNvSpPr>
            <p:nvPr/>
          </p:nvSpPr>
          <p:spPr bwMode="auto">
            <a:xfrm>
              <a:off x="2349" y="3298"/>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15 m</a:t>
              </a:r>
              <a:r>
                <a:rPr lang="en-US" altLang="zh-TW">
                  <a:solidFill>
                    <a:srgbClr val="008000"/>
                  </a:solidFill>
                  <a:latin typeface="Times New Roman" pitchFamily="18" charset="0"/>
                </a:rPr>
                <a:t> </a:t>
              </a:r>
            </a:p>
          </p:txBody>
        </p:sp>
        <p:sp>
          <p:nvSpPr>
            <p:cNvPr id="43026" name="Rectangle 20"/>
            <p:cNvSpPr>
              <a:spLocks noChangeArrowheads="1"/>
            </p:cNvSpPr>
            <p:nvPr/>
          </p:nvSpPr>
          <p:spPr bwMode="auto">
            <a:xfrm>
              <a:off x="1422" y="3298"/>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7.0 </a:t>
              </a:r>
            </a:p>
          </p:txBody>
        </p:sp>
        <p:sp>
          <p:nvSpPr>
            <p:cNvPr id="43027" name="Rectangle 21"/>
            <p:cNvSpPr>
              <a:spLocks noChangeArrowheads="1"/>
            </p:cNvSpPr>
            <p:nvPr/>
          </p:nvSpPr>
          <p:spPr bwMode="auto">
            <a:xfrm>
              <a:off x="385" y="3298"/>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1998-07-17 </a:t>
              </a:r>
            </a:p>
          </p:txBody>
        </p:sp>
        <p:sp>
          <p:nvSpPr>
            <p:cNvPr id="43028" name="Rectangle 22"/>
            <p:cNvSpPr>
              <a:spLocks noChangeArrowheads="1"/>
            </p:cNvSpPr>
            <p:nvPr/>
          </p:nvSpPr>
          <p:spPr bwMode="auto">
            <a:xfrm>
              <a:off x="4532" y="3049"/>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祕魯</a:t>
              </a:r>
            </a:p>
          </p:txBody>
        </p:sp>
        <p:sp>
          <p:nvSpPr>
            <p:cNvPr id="43029" name="Rectangle 23"/>
            <p:cNvSpPr>
              <a:spLocks noChangeArrowheads="1"/>
            </p:cNvSpPr>
            <p:nvPr/>
          </p:nvSpPr>
          <p:spPr bwMode="auto">
            <a:xfrm>
              <a:off x="3354" y="3049"/>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12 </a:t>
              </a:r>
            </a:p>
          </p:txBody>
        </p:sp>
        <p:sp>
          <p:nvSpPr>
            <p:cNvPr id="43030" name="Rectangle 24"/>
            <p:cNvSpPr>
              <a:spLocks noChangeArrowheads="1"/>
            </p:cNvSpPr>
            <p:nvPr/>
          </p:nvSpPr>
          <p:spPr bwMode="auto">
            <a:xfrm>
              <a:off x="2349" y="3049"/>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5 m </a:t>
              </a:r>
            </a:p>
          </p:txBody>
        </p:sp>
        <p:sp>
          <p:nvSpPr>
            <p:cNvPr id="43031" name="Rectangle 25"/>
            <p:cNvSpPr>
              <a:spLocks noChangeArrowheads="1"/>
            </p:cNvSpPr>
            <p:nvPr/>
          </p:nvSpPr>
          <p:spPr bwMode="auto">
            <a:xfrm>
              <a:off x="1422" y="3049"/>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7.5 </a:t>
              </a:r>
            </a:p>
          </p:txBody>
        </p:sp>
        <p:sp>
          <p:nvSpPr>
            <p:cNvPr id="43032" name="Rectangle 26"/>
            <p:cNvSpPr>
              <a:spLocks noChangeArrowheads="1"/>
            </p:cNvSpPr>
            <p:nvPr/>
          </p:nvSpPr>
          <p:spPr bwMode="auto">
            <a:xfrm>
              <a:off x="385" y="3049"/>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1996-02-21 </a:t>
              </a:r>
            </a:p>
          </p:txBody>
        </p:sp>
        <p:sp>
          <p:nvSpPr>
            <p:cNvPr id="43033" name="Rectangle 27"/>
            <p:cNvSpPr>
              <a:spLocks noChangeArrowheads="1"/>
            </p:cNvSpPr>
            <p:nvPr/>
          </p:nvSpPr>
          <p:spPr bwMode="auto">
            <a:xfrm>
              <a:off x="4532" y="2646"/>
              <a:ext cx="1037" cy="403"/>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菲律賓明答那峨島</a:t>
              </a:r>
            </a:p>
          </p:txBody>
        </p:sp>
        <p:sp>
          <p:nvSpPr>
            <p:cNvPr id="43034" name="Rectangle 28"/>
            <p:cNvSpPr>
              <a:spLocks noChangeArrowheads="1"/>
            </p:cNvSpPr>
            <p:nvPr/>
          </p:nvSpPr>
          <p:spPr bwMode="auto">
            <a:xfrm>
              <a:off x="3354" y="2646"/>
              <a:ext cx="1178" cy="403"/>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70 </a:t>
              </a:r>
            </a:p>
          </p:txBody>
        </p:sp>
        <p:sp>
          <p:nvSpPr>
            <p:cNvPr id="43035" name="Rectangle 29"/>
            <p:cNvSpPr>
              <a:spLocks noChangeArrowheads="1"/>
            </p:cNvSpPr>
            <p:nvPr/>
          </p:nvSpPr>
          <p:spPr bwMode="auto">
            <a:xfrm>
              <a:off x="2349" y="2646"/>
              <a:ext cx="1005" cy="403"/>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7 m </a:t>
              </a:r>
            </a:p>
          </p:txBody>
        </p:sp>
        <p:sp>
          <p:nvSpPr>
            <p:cNvPr id="43036" name="Rectangle 30"/>
            <p:cNvSpPr>
              <a:spLocks noChangeArrowheads="1"/>
            </p:cNvSpPr>
            <p:nvPr/>
          </p:nvSpPr>
          <p:spPr bwMode="auto">
            <a:xfrm>
              <a:off x="1422" y="2646"/>
              <a:ext cx="927" cy="403"/>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7.1 </a:t>
              </a:r>
            </a:p>
          </p:txBody>
        </p:sp>
        <p:sp>
          <p:nvSpPr>
            <p:cNvPr id="43037" name="Rectangle 31"/>
            <p:cNvSpPr>
              <a:spLocks noChangeArrowheads="1"/>
            </p:cNvSpPr>
            <p:nvPr/>
          </p:nvSpPr>
          <p:spPr bwMode="auto">
            <a:xfrm>
              <a:off x="385" y="2646"/>
              <a:ext cx="1037" cy="403"/>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1994-11-14 </a:t>
              </a:r>
            </a:p>
          </p:txBody>
        </p:sp>
        <p:sp>
          <p:nvSpPr>
            <p:cNvPr id="43038" name="Rectangle 32"/>
            <p:cNvSpPr>
              <a:spLocks noChangeArrowheads="1"/>
            </p:cNvSpPr>
            <p:nvPr/>
          </p:nvSpPr>
          <p:spPr bwMode="auto">
            <a:xfrm>
              <a:off x="4532" y="2397"/>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千島群島</a:t>
              </a:r>
            </a:p>
          </p:txBody>
        </p:sp>
        <p:sp>
          <p:nvSpPr>
            <p:cNvPr id="43039" name="Rectangle 33"/>
            <p:cNvSpPr>
              <a:spLocks noChangeArrowheads="1"/>
            </p:cNvSpPr>
            <p:nvPr/>
          </p:nvSpPr>
          <p:spPr bwMode="auto">
            <a:xfrm>
              <a:off x="3354" y="2397"/>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11</a:t>
              </a:r>
            </a:p>
          </p:txBody>
        </p:sp>
        <p:sp>
          <p:nvSpPr>
            <p:cNvPr id="43040" name="Rectangle 34"/>
            <p:cNvSpPr>
              <a:spLocks noChangeArrowheads="1"/>
            </p:cNvSpPr>
            <p:nvPr/>
          </p:nvSpPr>
          <p:spPr bwMode="auto">
            <a:xfrm>
              <a:off x="2349" y="2397"/>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11 m</a:t>
              </a:r>
            </a:p>
          </p:txBody>
        </p:sp>
        <p:sp>
          <p:nvSpPr>
            <p:cNvPr id="43041" name="Rectangle 35"/>
            <p:cNvSpPr>
              <a:spLocks noChangeArrowheads="1"/>
            </p:cNvSpPr>
            <p:nvPr/>
          </p:nvSpPr>
          <p:spPr bwMode="auto">
            <a:xfrm>
              <a:off x="1422" y="2397"/>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8.1</a:t>
              </a:r>
            </a:p>
          </p:txBody>
        </p:sp>
        <p:sp>
          <p:nvSpPr>
            <p:cNvPr id="43042" name="Rectangle 36"/>
            <p:cNvSpPr>
              <a:spLocks noChangeArrowheads="1"/>
            </p:cNvSpPr>
            <p:nvPr/>
          </p:nvSpPr>
          <p:spPr bwMode="auto">
            <a:xfrm>
              <a:off x="385" y="2397"/>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1994-10-4</a:t>
              </a:r>
            </a:p>
          </p:txBody>
        </p:sp>
        <p:sp>
          <p:nvSpPr>
            <p:cNvPr id="43043" name="Rectangle 37"/>
            <p:cNvSpPr>
              <a:spLocks noChangeArrowheads="1"/>
            </p:cNvSpPr>
            <p:nvPr/>
          </p:nvSpPr>
          <p:spPr bwMode="auto">
            <a:xfrm>
              <a:off x="4532" y="2148"/>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印尼爪哇</a:t>
              </a:r>
            </a:p>
          </p:txBody>
        </p:sp>
        <p:sp>
          <p:nvSpPr>
            <p:cNvPr id="43044" name="Rectangle 38"/>
            <p:cNvSpPr>
              <a:spLocks noChangeArrowheads="1"/>
            </p:cNvSpPr>
            <p:nvPr/>
          </p:nvSpPr>
          <p:spPr bwMode="auto">
            <a:xfrm>
              <a:off x="3354" y="2148"/>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220</a:t>
              </a:r>
            </a:p>
          </p:txBody>
        </p:sp>
        <p:sp>
          <p:nvSpPr>
            <p:cNvPr id="43045" name="Rectangle 39"/>
            <p:cNvSpPr>
              <a:spLocks noChangeArrowheads="1"/>
            </p:cNvSpPr>
            <p:nvPr/>
          </p:nvSpPr>
          <p:spPr bwMode="auto">
            <a:xfrm>
              <a:off x="2349" y="2148"/>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14 m</a:t>
              </a:r>
            </a:p>
          </p:txBody>
        </p:sp>
        <p:sp>
          <p:nvSpPr>
            <p:cNvPr id="43046" name="Rectangle 40"/>
            <p:cNvSpPr>
              <a:spLocks noChangeArrowheads="1"/>
            </p:cNvSpPr>
            <p:nvPr/>
          </p:nvSpPr>
          <p:spPr bwMode="auto">
            <a:xfrm>
              <a:off x="1422" y="2148"/>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7.2</a:t>
              </a:r>
            </a:p>
          </p:txBody>
        </p:sp>
        <p:sp>
          <p:nvSpPr>
            <p:cNvPr id="43047" name="Rectangle 41"/>
            <p:cNvSpPr>
              <a:spLocks noChangeArrowheads="1"/>
            </p:cNvSpPr>
            <p:nvPr/>
          </p:nvSpPr>
          <p:spPr bwMode="auto">
            <a:xfrm>
              <a:off x="385" y="2148"/>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1994-6-2</a:t>
              </a:r>
            </a:p>
          </p:txBody>
        </p:sp>
        <p:sp>
          <p:nvSpPr>
            <p:cNvPr id="43048" name="Rectangle 42"/>
            <p:cNvSpPr>
              <a:spLocks noChangeArrowheads="1"/>
            </p:cNvSpPr>
            <p:nvPr/>
          </p:nvSpPr>
          <p:spPr bwMode="auto">
            <a:xfrm>
              <a:off x="4532" y="1899"/>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日本北海道</a:t>
              </a:r>
            </a:p>
          </p:txBody>
        </p:sp>
        <p:sp>
          <p:nvSpPr>
            <p:cNvPr id="43049" name="Rectangle 43"/>
            <p:cNvSpPr>
              <a:spLocks noChangeArrowheads="1"/>
            </p:cNvSpPr>
            <p:nvPr/>
          </p:nvSpPr>
          <p:spPr bwMode="auto">
            <a:xfrm>
              <a:off x="3354" y="1899"/>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200</a:t>
              </a:r>
            </a:p>
          </p:txBody>
        </p:sp>
        <p:sp>
          <p:nvSpPr>
            <p:cNvPr id="43050" name="Rectangle 44"/>
            <p:cNvSpPr>
              <a:spLocks noChangeArrowheads="1"/>
            </p:cNvSpPr>
            <p:nvPr/>
          </p:nvSpPr>
          <p:spPr bwMode="auto">
            <a:xfrm>
              <a:off x="2349" y="1899"/>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30 m</a:t>
              </a:r>
            </a:p>
          </p:txBody>
        </p:sp>
        <p:sp>
          <p:nvSpPr>
            <p:cNvPr id="43051" name="Rectangle 45"/>
            <p:cNvSpPr>
              <a:spLocks noChangeArrowheads="1"/>
            </p:cNvSpPr>
            <p:nvPr/>
          </p:nvSpPr>
          <p:spPr bwMode="auto">
            <a:xfrm>
              <a:off x="1422" y="1899"/>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7.6</a:t>
              </a:r>
            </a:p>
          </p:txBody>
        </p:sp>
        <p:sp>
          <p:nvSpPr>
            <p:cNvPr id="43052" name="Rectangle 46"/>
            <p:cNvSpPr>
              <a:spLocks noChangeArrowheads="1"/>
            </p:cNvSpPr>
            <p:nvPr/>
          </p:nvSpPr>
          <p:spPr bwMode="auto">
            <a:xfrm>
              <a:off x="385" y="1899"/>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1993-7-12</a:t>
              </a:r>
            </a:p>
          </p:txBody>
        </p:sp>
        <p:sp>
          <p:nvSpPr>
            <p:cNvPr id="43053" name="Rectangle 47"/>
            <p:cNvSpPr>
              <a:spLocks noChangeArrowheads="1"/>
            </p:cNvSpPr>
            <p:nvPr/>
          </p:nvSpPr>
          <p:spPr bwMode="auto">
            <a:xfrm>
              <a:off x="4532" y="1496"/>
              <a:ext cx="1037" cy="403"/>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印尼佛羅列斯島</a:t>
              </a:r>
            </a:p>
          </p:txBody>
        </p:sp>
        <p:sp>
          <p:nvSpPr>
            <p:cNvPr id="43054" name="Rectangle 48"/>
            <p:cNvSpPr>
              <a:spLocks noChangeArrowheads="1"/>
            </p:cNvSpPr>
            <p:nvPr/>
          </p:nvSpPr>
          <p:spPr bwMode="auto">
            <a:xfrm>
              <a:off x="3354" y="1496"/>
              <a:ext cx="1178" cy="403"/>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1,000</a:t>
              </a:r>
            </a:p>
          </p:txBody>
        </p:sp>
        <p:sp>
          <p:nvSpPr>
            <p:cNvPr id="43055" name="Rectangle 49"/>
            <p:cNvSpPr>
              <a:spLocks noChangeArrowheads="1"/>
            </p:cNvSpPr>
            <p:nvPr/>
          </p:nvSpPr>
          <p:spPr bwMode="auto">
            <a:xfrm>
              <a:off x="2349" y="1496"/>
              <a:ext cx="1005" cy="403"/>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26 m </a:t>
              </a:r>
            </a:p>
          </p:txBody>
        </p:sp>
        <p:sp>
          <p:nvSpPr>
            <p:cNvPr id="43056" name="Rectangle 50"/>
            <p:cNvSpPr>
              <a:spLocks noChangeArrowheads="1"/>
            </p:cNvSpPr>
            <p:nvPr/>
          </p:nvSpPr>
          <p:spPr bwMode="auto">
            <a:xfrm>
              <a:off x="1422" y="1496"/>
              <a:ext cx="927" cy="403"/>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7.5</a:t>
              </a:r>
            </a:p>
          </p:txBody>
        </p:sp>
        <p:sp>
          <p:nvSpPr>
            <p:cNvPr id="43057" name="Rectangle 51"/>
            <p:cNvSpPr>
              <a:spLocks noChangeArrowheads="1"/>
            </p:cNvSpPr>
            <p:nvPr/>
          </p:nvSpPr>
          <p:spPr bwMode="auto">
            <a:xfrm>
              <a:off x="385" y="1496"/>
              <a:ext cx="1037" cy="403"/>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1992-12-12</a:t>
              </a:r>
            </a:p>
          </p:txBody>
        </p:sp>
        <p:sp>
          <p:nvSpPr>
            <p:cNvPr id="43058" name="Rectangle 52"/>
            <p:cNvSpPr>
              <a:spLocks noChangeArrowheads="1"/>
            </p:cNvSpPr>
            <p:nvPr/>
          </p:nvSpPr>
          <p:spPr bwMode="auto">
            <a:xfrm>
              <a:off x="4532" y="1247"/>
              <a:ext cx="1037" cy="249"/>
            </a:xfrm>
            <a:prstGeom prst="rect">
              <a:avLst/>
            </a:prstGeom>
            <a:noFill/>
            <a:ln w="9525">
              <a:noFill/>
              <a:miter lim="800000"/>
              <a:headEnd/>
              <a:tailEnd/>
            </a:ln>
          </p:spPr>
          <p:txBody>
            <a:bodyPr lIns="92075" tIns="46038" rIns="92075" bIns="46038"/>
            <a:lstStyle/>
            <a:p>
              <a:pPr marL="342900" indent="-342900"/>
              <a:r>
                <a:rPr lang="zh-TW" altLang="en-US">
                  <a:latin typeface="Times New Roman" pitchFamily="18" charset="0"/>
                  <a:ea typeface="華康魏碑體" pitchFamily="65" charset="-120"/>
                </a:rPr>
                <a:t>尼加拉瓜</a:t>
              </a:r>
            </a:p>
          </p:txBody>
        </p:sp>
        <p:sp>
          <p:nvSpPr>
            <p:cNvPr id="43059" name="Rectangle 53"/>
            <p:cNvSpPr>
              <a:spLocks noChangeArrowheads="1"/>
            </p:cNvSpPr>
            <p:nvPr/>
          </p:nvSpPr>
          <p:spPr bwMode="auto">
            <a:xfrm>
              <a:off x="3354" y="1247"/>
              <a:ext cx="1178" cy="249"/>
            </a:xfrm>
            <a:prstGeom prst="rect">
              <a:avLst/>
            </a:prstGeom>
            <a:noFill/>
            <a:ln w="9525">
              <a:noFill/>
              <a:miter lim="800000"/>
              <a:headEnd/>
              <a:tailEnd/>
            </a:ln>
          </p:spPr>
          <p:txBody>
            <a:bodyPr lIns="92075" tIns="46038" rIns="92075" bIns="46038" anchor="ctr"/>
            <a:lstStyle/>
            <a:p>
              <a:pPr marL="342900" indent="-342900"/>
              <a:r>
                <a:rPr lang="en-US" altLang="zh-TW" sz="2000">
                  <a:solidFill>
                    <a:srgbClr val="FF0000"/>
                  </a:solidFill>
                  <a:latin typeface="Times New Roman" pitchFamily="18" charset="0"/>
                </a:rPr>
                <a:t>170</a:t>
              </a:r>
            </a:p>
          </p:txBody>
        </p:sp>
        <p:sp>
          <p:nvSpPr>
            <p:cNvPr id="43060" name="Rectangle 54"/>
            <p:cNvSpPr>
              <a:spLocks noChangeArrowheads="1"/>
            </p:cNvSpPr>
            <p:nvPr/>
          </p:nvSpPr>
          <p:spPr bwMode="auto">
            <a:xfrm>
              <a:off x="2349" y="1247"/>
              <a:ext cx="1005" cy="249"/>
            </a:xfrm>
            <a:prstGeom prst="rect">
              <a:avLst/>
            </a:prstGeom>
            <a:noFill/>
            <a:ln w="9525">
              <a:noFill/>
              <a:miter lim="800000"/>
              <a:headEnd/>
              <a:tailEnd/>
            </a:ln>
          </p:spPr>
          <p:txBody>
            <a:bodyPr lIns="92075" tIns="46038" rIns="92075" bIns="46038" anchor="ctr"/>
            <a:lstStyle/>
            <a:p>
              <a:pPr marL="342900" indent="-342900"/>
              <a:r>
                <a:rPr lang="en-US" altLang="zh-TW">
                  <a:solidFill>
                    <a:srgbClr val="FF3300"/>
                  </a:solidFill>
                  <a:latin typeface="Times New Roman" pitchFamily="18" charset="0"/>
                </a:rPr>
                <a:t>10 m</a:t>
              </a:r>
            </a:p>
          </p:txBody>
        </p:sp>
        <p:sp>
          <p:nvSpPr>
            <p:cNvPr id="43061" name="Rectangle 55"/>
            <p:cNvSpPr>
              <a:spLocks noChangeArrowheads="1"/>
            </p:cNvSpPr>
            <p:nvPr/>
          </p:nvSpPr>
          <p:spPr bwMode="auto">
            <a:xfrm>
              <a:off x="1422" y="1247"/>
              <a:ext cx="92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7.2</a:t>
              </a:r>
            </a:p>
          </p:txBody>
        </p:sp>
        <p:sp>
          <p:nvSpPr>
            <p:cNvPr id="43062" name="Rectangle 56"/>
            <p:cNvSpPr>
              <a:spLocks noChangeArrowheads="1"/>
            </p:cNvSpPr>
            <p:nvPr/>
          </p:nvSpPr>
          <p:spPr bwMode="auto">
            <a:xfrm>
              <a:off x="385" y="1247"/>
              <a:ext cx="1037" cy="249"/>
            </a:xfrm>
            <a:prstGeom prst="rect">
              <a:avLst/>
            </a:prstGeom>
            <a:noFill/>
            <a:ln w="9525">
              <a:noFill/>
              <a:miter lim="800000"/>
              <a:headEnd/>
              <a:tailEnd/>
            </a:ln>
          </p:spPr>
          <p:txBody>
            <a:bodyPr lIns="92075" tIns="46038" rIns="92075" bIns="46038" anchor="ctr"/>
            <a:lstStyle/>
            <a:p>
              <a:pPr marL="342900" indent="-342900"/>
              <a:r>
                <a:rPr lang="en-US" altLang="zh-TW">
                  <a:latin typeface="Times New Roman" pitchFamily="18" charset="0"/>
                </a:rPr>
                <a:t>1992-9-2</a:t>
              </a:r>
            </a:p>
          </p:txBody>
        </p:sp>
        <p:sp>
          <p:nvSpPr>
            <p:cNvPr id="43063" name="Rectangle 57"/>
            <p:cNvSpPr>
              <a:spLocks noChangeArrowheads="1"/>
            </p:cNvSpPr>
            <p:nvPr/>
          </p:nvSpPr>
          <p:spPr bwMode="auto">
            <a:xfrm>
              <a:off x="4532" y="799"/>
              <a:ext cx="1037" cy="448"/>
            </a:xfrm>
            <a:prstGeom prst="rect">
              <a:avLst/>
            </a:prstGeom>
            <a:noFill/>
            <a:ln w="9525">
              <a:noFill/>
              <a:miter lim="800000"/>
              <a:headEnd/>
              <a:tailEnd/>
            </a:ln>
          </p:spPr>
          <p:txBody>
            <a:bodyPr lIns="92075" tIns="46038" rIns="92075" bIns="46038" anchor="ctr"/>
            <a:lstStyle/>
            <a:p>
              <a:pPr marL="342900" indent="-342900"/>
              <a:r>
                <a:rPr lang="zh-TW" altLang="en-US" sz="2400">
                  <a:solidFill>
                    <a:srgbClr val="FFFF00"/>
                  </a:solidFill>
                  <a:latin typeface="標楷體" pitchFamily="65" charset="-120"/>
                  <a:ea typeface="標楷體" pitchFamily="65" charset="-120"/>
                </a:rPr>
                <a:t>地點</a:t>
              </a:r>
            </a:p>
          </p:txBody>
        </p:sp>
        <p:sp>
          <p:nvSpPr>
            <p:cNvPr id="43064" name="Rectangle 58"/>
            <p:cNvSpPr>
              <a:spLocks noChangeArrowheads="1"/>
            </p:cNvSpPr>
            <p:nvPr/>
          </p:nvSpPr>
          <p:spPr bwMode="auto">
            <a:xfrm>
              <a:off x="3354" y="799"/>
              <a:ext cx="1178" cy="448"/>
            </a:xfrm>
            <a:prstGeom prst="rect">
              <a:avLst/>
            </a:prstGeom>
            <a:noFill/>
            <a:ln w="9525">
              <a:noFill/>
              <a:miter lim="800000"/>
              <a:headEnd/>
              <a:tailEnd/>
            </a:ln>
          </p:spPr>
          <p:txBody>
            <a:bodyPr lIns="92075" tIns="46038" rIns="92075" bIns="46038" anchor="ctr"/>
            <a:lstStyle/>
            <a:p>
              <a:pPr marL="342900" indent="-342900"/>
              <a:r>
                <a:rPr lang="zh-TW" altLang="en-US" sz="2400">
                  <a:solidFill>
                    <a:srgbClr val="FFFF00"/>
                  </a:solidFill>
                  <a:latin typeface="標楷體" pitchFamily="65" charset="-120"/>
                  <a:ea typeface="標楷體" pitchFamily="65" charset="-120"/>
                </a:rPr>
                <a:t>死亡人數</a:t>
              </a:r>
            </a:p>
          </p:txBody>
        </p:sp>
        <p:sp>
          <p:nvSpPr>
            <p:cNvPr id="43065" name="Rectangle 59"/>
            <p:cNvSpPr>
              <a:spLocks noChangeArrowheads="1"/>
            </p:cNvSpPr>
            <p:nvPr/>
          </p:nvSpPr>
          <p:spPr bwMode="auto">
            <a:xfrm>
              <a:off x="2349" y="799"/>
              <a:ext cx="1005" cy="448"/>
            </a:xfrm>
            <a:prstGeom prst="rect">
              <a:avLst/>
            </a:prstGeom>
            <a:noFill/>
            <a:ln w="9525">
              <a:noFill/>
              <a:miter lim="800000"/>
              <a:headEnd/>
              <a:tailEnd/>
            </a:ln>
          </p:spPr>
          <p:txBody>
            <a:bodyPr lIns="92075" tIns="46038" rIns="92075" bIns="46038" anchor="ctr"/>
            <a:lstStyle/>
            <a:p>
              <a:pPr marL="342900" indent="-342900"/>
              <a:r>
                <a:rPr lang="zh-TW" altLang="en-US" sz="2400">
                  <a:solidFill>
                    <a:srgbClr val="FFFF00"/>
                  </a:solidFill>
                  <a:latin typeface="標楷體" pitchFamily="65" charset="-120"/>
                  <a:ea typeface="標楷體" pitchFamily="65" charset="-120"/>
                </a:rPr>
                <a:t>海嘯高度</a:t>
              </a:r>
            </a:p>
          </p:txBody>
        </p:sp>
        <p:sp>
          <p:nvSpPr>
            <p:cNvPr id="43066" name="Rectangle 60"/>
            <p:cNvSpPr>
              <a:spLocks noChangeArrowheads="1"/>
            </p:cNvSpPr>
            <p:nvPr/>
          </p:nvSpPr>
          <p:spPr bwMode="auto">
            <a:xfrm>
              <a:off x="1422" y="799"/>
              <a:ext cx="927" cy="448"/>
            </a:xfrm>
            <a:prstGeom prst="rect">
              <a:avLst/>
            </a:prstGeom>
            <a:noFill/>
            <a:ln w="9525">
              <a:noFill/>
              <a:miter lim="800000"/>
              <a:headEnd/>
              <a:tailEnd/>
            </a:ln>
          </p:spPr>
          <p:txBody>
            <a:bodyPr lIns="92075" tIns="46038" rIns="92075" bIns="46038" anchor="ctr"/>
            <a:lstStyle/>
            <a:p>
              <a:pPr marL="342900" indent="-342900"/>
              <a:r>
                <a:rPr lang="zh-TW" altLang="en-US" sz="2400">
                  <a:solidFill>
                    <a:srgbClr val="FFFF00"/>
                  </a:solidFill>
                  <a:latin typeface="標楷體" pitchFamily="65" charset="-120"/>
                  <a:ea typeface="標楷體" pitchFamily="65" charset="-120"/>
                </a:rPr>
                <a:t>地震規模</a:t>
              </a:r>
            </a:p>
          </p:txBody>
        </p:sp>
        <p:sp>
          <p:nvSpPr>
            <p:cNvPr id="43067" name="Rectangle 61"/>
            <p:cNvSpPr>
              <a:spLocks noChangeArrowheads="1"/>
            </p:cNvSpPr>
            <p:nvPr/>
          </p:nvSpPr>
          <p:spPr bwMode="auto">
            <a:xfrm>
              <a:off x="385" y="799"/>
              <a:ext cx="1037" cy="448"/>
            </a:xfrm>
            <a:prstGeom prst="rect">
              <a:avLst/>
            </a:prstGeom>
            <a:noFill/>
            <a:ln w="9525">
              <a:noFill/>
              <a:miter lim="800000"/>
              <a:headEnd/>
              <a:tailEnd/>
            </a:ln>
          </p:spPr>
          <p:txBody>
            <a:bodyPr lIns="92075" tIns="46038" rIns="92075" bIns="46038" anchor="ctr"/>
            <a:lstStyle/>
            <a:p>
              <a:pPr marL="342900" indent="-342900"/>
              <a:r>
                <a:rPr lang="zh-TW" altLang="en-US" sz="2400">
                  <a:solidFill>
                    <a:srgbClr val="FFFF00"/>
                  </a:solidFill>
                  <a:latin typeface="標楷體" pitchFamily="65" charset="-120"/>
                  <a:ea typeface="標楷體" pitchFamily="65" charset="-120"/>
                </a:rPr>
                <a:t>日期</a:t>
              </a:r>
            </a:p>
          </p:txBody>
        </p:sp>
        <p:sp>
          <p:nvSpPr>
            <p:cNvPr id="43068" name="Line 62"/>
            <p:cNvSpPr>
              <a:spLocks noChangeShapeType="1"/>
            </p:cNvSpPr>
            <p:nvPr/>
          </p:nvSpPr>
          <p:spPr bwMode="auto">
            <a:xfrm>
              <a:off x="385" y="799"/>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69" name="Line 63"/>
            <p:cNvSpPr>
              <a:spLocks noChangeShapeType="1"/>
            </p:cNvSpPr>
            <p:nvPr/>
          </p:nvSpPr>
          <p:spPr bwMode="auto">
            <a:xfrm>
              <a:off x="385" y="4045"/>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70" name="Line 64"/>
            <p:cNvSpPr>
              <a:spLocks noChangeShapeType="1"/>
            </p:cNvSpPr>
            <p:nvPr/>
          </p:nvSpPr>
          <p:spPr bwMode="auto">
            <a:xfrm>
              <a:off x="385"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1" name="Line 65"/>
            <p:cNvSpPr>
              <a:spLocks noChangeShapeType="1"/>
            </p:cNvSpPr>
            <p:nvPr/>
          </p:nvSpPr>
          <p:spPr bwMode="auto">
            <a:xfrm>
              <a:off x="5569"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2" name="Line 66"/>
            <p:cNvSpPr>
              <a:spLocks noChangeShapeType="1"/>
            </p:cNvSpPr>
            <p:nvPr/>
          </p:nvSpPr>
          <p:spPr bwMode="auto">
            <a:xfrm>
              <a:off x="385" y="1247"/>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73" name="Line 67"/>
            <p:cNvSpPr>
              <a:spLocks noChangeShapeType="1"/>
            </p:cNvSpPr>
            <p:nvPr/>
          </p:nvSpPr>
          <p:spPr bwMode="auto">
            <a:xfrm>
              <a:off x="1422"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4" name="Line 68"/>
            <p:cNvSpPr>
              <a:spLocks noChangeShapeType="1"/>
            </p:cNvSpPr>
            <p:nvPr/>
          </p:nvSpPr>
          <p:spPr bwMode="auto">
            <a:xfrm>
              <a:off x="2349"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5" name="Line 69"/>
            <p:cNvSpPr>
              <a:spLocks noChangeShapeType="1"/>
            </p:cNvSpPr>
            <p:nvPr/>
          </p:nvSpPr>
          <p:spPr bwMode="auto">
            <a:xfrm>
              <a:off x="3354"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6" name="Line 70"/>
            <p:cNvSpPr>
              <a:spLocks noChangeShapeType="1"/>
            </p:cNvSpPr>
            <p:nvPr/>
          </p:nvSpPr>
          <p:spPr bwMode="auto">
            <a:xfrm>
              <a:off x="4532" y="799"/>
              <a:ext cx="0" cy="3246"/>
            </a:xfrm>
            <a:prstGeom prst="line">
              <a:avLst/>
            </a:prstGeom>
            <a:noFill/>
            <a:ln w="12700">
              <a:solidFill>
                <a:srgbClr val="000000"/>
              </a:solidFill>
              <a:round/>
              <a:headEnd type="none" w="sm" len="sm"/>
              <a:tailEnd type="none" w="sm" len="sm"/>
            </a:ln>
          </p:spPr>
          <p:txBody>
            <a:bodyPr/>
            <a:lstStyle/>
            <a:p>
              <a:endParaRPr lang="zh-TW" altLang="en-US"/>
            </a:p>
          </p:txBody>
        </p:sp>
        <p:sp>
          <p:nvSpPr>
            <p:cNvPr id="43077" name="Line 71"/>
            <p:cNvSpPr>
              <a:spLocks noChangeShapeType="1"/>
            </p:cNvSpPr>
            <p:nvPr/>
          </p:nvSpPr>
          <p:spPr bwMode="auto">
            <a:xfrm>
              <a:off x="385" y="1496"/>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78" name="Line 72"/>
            <p:cNvSpPr>
              <a:spLocks noChangeShapeType="1"/>
            </p:cNvSpPr>
            <p:nvPr/>
          </p:nvSpPr>
          <p:spPr bwMode="auto">
            <a:xfrm>
              <a:off x="385" y="1899"/>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79" name="Line 73"/>
            <p:cNvSpPr>
              <a:spLocks noChangeShapeType="1"/>
            </p:cNvSpPr>
            <p:nvPr/>
          </p:nvSpPr>
          <p:spPr bwMode="auto">
            <a:xfrm>
              <a:off x="385" y="2148"/>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0" name="Line 74"/>
            <p:cNvSpPr>
              <a:spLocks noChangeShapeType="1"/>
            </p:cNvSpPr>
            <p:nvPr/>
          </p:nvSpPr>
          <p:spPr bwMode="auto">
            <a:xfrm>
              <a:off x="385" y="2397"/>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1" name="Line 75"/>
            <p:cNvSpPr>
              <a:spLocks noChangeShapeType="1"/>
            </p:cNvSpPr>
            <p:nvPr/>
          </p:nvSpPr>
          <p:spPr bwMode="auto">
            <a:xfrm>
              <a:off x="385" y="2646"/>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2" name="Line 76"/>
            <p:cNvSpPr>
              <a:spLocks noChangeShapeType="1"/>
            </p:cNvSpPr>
            <p:nvPr/>
          </p:nvSpPr>
          <p:spPr bwMode="auto">
            <a:xfrm>
              <a:off x="385" y="3049"/>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3" name="Line 77"/>
            <p:cNvSpPr>
              <a:spLocks noChangeShapeType="1"/>
            </p:cNvSpPr>
            <p:nvPr/>
          </p:nvSpPr>
          <p:spPr bwMode="auto">
            <a:xfrm>
              <a:off x="385" y="3298"/>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4" name="Line 78"/>
            <p:cNvSpPr>
              <a:spLocks noChangeShapeType="1"/>
            </p:cNvSpPr>
            <p:nvPr/>
          </p:nvSpPr>
          <p:spPr bwMode="auto">
            <a:xfrm>
              <a:off x="385" y="3547"/>
              <a:ext cx="5184" cy="0"/>
            </a:xfrm>
            <a:prstGeom prst="line">
              <a:avLst/>
            </a:prstGeom>
            <a:noFill/>
            <a:ln w="12700">
              <a:solidFill>
                <a:srgbClr val="000000"/>
              </a:solidFill>
              <a:round/>
              <a:headEnd type="none" w="sm" len="sm"/>
              <a:tailEnd type="none" w="sm" len="sm"/>
            </a:ln>
          </p:spPr>
          <p:txBody>
            <a:bodyPr/>
            <a:lstStyle/>
            <a:p>
              <a:endParaRPr lang="zh-TW" altLang="en-US"/>
            </a:p>
          </p:txBody>
        </p:sp>
        <p:sp>
          <p:nvSpPr>
            <p:cNvPr id="43085" name="Line 79"/>
            <p:cNvSpPr>
              <a:spLocks noChangeShapeType="1"/>
            </p:cNvSpPr>
            <p:nvPr/>
          </p:nvSpPr>
          <p:spPr bwMode="auto">
            <a:xfrm>
              <a:off x="385" y="3796"/>
              <a:ext cx="5184" cy="0"/>
            </a:xfrm>
            <a:prstGeom prst="line">
              <a:avLst/>
            </a:prstGeom>
            <a:noFill/>
            <a:ln w="12700">
              <a:solidFill>
                <a:srgbClr val="000000"/>
              </a:solidFill>
              <a:round/>
              <a:headEnd type="none" w="sm" len="sm"/>
              <a:tailEnd type="none" w="sm" len="sm"/>
            </a:ln>
          </p:spPr>
          <p:txBody>
            <a:bodyPr/>
            <a:lstStyle/>
            <a:p>
              <a:endParaRPr lang="zh-TW" alt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5"/>
          <p:cNvSpPr>
            <a:spLocks noChangeArrowheads="1"/>
          </p:cNvSpPr>
          <p:nvPr/>
        </p:nvSpPr>
        <p:spPr bwMode="auto">
          <a:xfrm>
            <a:off x="3044839" y="1428736"/>
            <a:ext cx="3455987" cy="3097212"/>
          </a:xfrm>
          <a:prstGeom prst="rect">
            <a:avLst/>
          </a:prstGeom>
          <a:noFill/>
          <a:ln w="9525">
            <a:noFill/>
            <a:miter lim="800000"/>
            <a:headEnd/>
            <a:tailEnd/>
          </a:ln>
        </p:spPr>
        <p:txBody>
          <a:bodyPr lIns="92075" tIns="46038" rIns="92075" bIns="46038"/>
          <a:lstStyle/>
          <a:p>
            <a:pPr marL="342900" indent="-342900">
              <a:spcBef>
                <a:spcPct val="20000"/>
              </a:spcBef>
              <a:buFontTx/>
              <a:buChar char="•"/>
            </a:pPr>
            <a:r>
              <a:rPr lang="zh-TW" altLang="en-US" sz="2800" b="1" dirty="0" smtClean="0">
                <a:solidFill>
                  <a:srgbClr val="FFC000"/>
                </a:solidFill>
                <a:latin typeface="標楷體" pitchFamily="65" charset="-120"/>
                <a:ea typeface="標楷體" pitchFamily="65" charset="-120"/>
              </a:rPr>
              <a:t>海底</a:t>
            </a:r>
            <a:r>
              <a:rPr lang="zh-TW" altLang="en-US" sz="2800" b="1" dirty="0">
                <a:solidFill>
                  <a:srgbClr val="FFC000"/>
                </a:solidFill>
                <a:latin typeface="標楷體" pitchFamily="65" charset="-120"/>
                <a:ea typeface="標楷體" pitchFamily="65" charset="-120"/>
              </a:rPr>
              <a:t>地震</a:t>
            </a:r>
          </a:p>
          <a:p>
            <a:pPr marL="342900" indent="-342900">
              <a:spcBef>
                <a:spcPct val="20000"/>
              </a:spcBef>
              <a:buFontTx/>
              <a:buChar char="•"/>
            </a:pPr>
            <a:r>
              <a:rPr lang="zh-TW" altLang="en-US" sz="2800" b="1" dirty="0">
                <a:solidFill>
                  <a:srgbClr val="FFC000"/>
                </a:solidFill>
                <a:latin typeface="標楷體" pitchFamily="65" charset="-120"/>
                <a:ea typeface="標楷體" pitchFamily="65" charset="-120"/>
              </a:rPr>
              <a:t>火山噴發</a:t>
            </a:r>
          </a:p>
          <a:p>
            <a:pPr marL="342900" indent="-342900">
              <a:spcBef>
                <a:spcPct val="20000"/>
              </a:spcBef>
              <a:buFontTx/>
              <a:buChar char="•"/>
            </a:pPr>
            <a:r>
              <a:rPr lang="zh-TW" altLang="en-US" sz="2800" b="1" dirty="0">
                <a:solidFill>
                  <a:srgbClr val="FFC000"/>
                </a:solidFill>
                <a:latin typeface="標楷體" pitchFamily="65" charset="-120"/>
                <a:ea typeface="標楷體" pitchFamily="65" charset="-120"/>
              </a:rPr>
              <a:t>海岸山崩</a:t>
            </a:r>
          </a:p>
          <a:p>
            <a:pPr marL="342900" indent="-342900">
              <a:spcBef>
                <a:spcPct val="20000"/>
              </a:spcBef>
              <a:buFontTx/>
              <a:buChar char="•"/>
            </a:pPr>
            <a:r>
              <a:rPr lang="zh-TW" altLang="en-US" sz="2800" b="1" dirty="0">
                <a:solidFill>
                  <a:srgbClr val="FFC000"/>
                </a:solidFill>
                <a:latin typeface="標楷體" pitchFamily="65" charset="-120"/>
                <a:ea typeface="標楷體" pitchFamily="65" charset="-120"/>
              </a:rPr>
              <a:t>隕石撞擊</a:t>
            </a:r>
          </a:p>
        </p:txBody>
      </p:sp>
      <p:sp>
        <p:nvSpPr>
          <p:cNvPr id="4" name="矩形 3"/>
          <p:cNvSpPr/>
          <p:nvPr/>
        </p:nvSpPr>
        <p:spPr>
          <a:xfrm>
            <a:off x="3143240" y="357166"/>
            <a:ext cx="2571768" cy="646331"/>
          </a:xfrm>
          <a:prstGeom prst="rect">
            <a:avLst/>
          </a:prstGeom>
        </p:spPr>
        <p:txBody>
          <a:bodyPr wrap="square">
            <a:spAutoFit/>
          </a:bodyPr>
          <a:lstStyle/>
          <a:p>
            <a:pPr marL="342900" lvl="0" indent="-342900">
              <a:spcBef>
                <a:spcPct val="20000"/>
              </a:spcBef>
            </a:pPr>
            <a:r>
              <a:rPr lang="zh-TW" altLang="en-US" sz="3600" b="1" dirty="0" smtClean="0">
                <a:solidFill>
                  <a:srgbClr val="FFFF00"/>
                </a:solidFill>
                <a:latin typeface="標楷體" pitchFamily="65" charset="-120"/>
                <a:ea typeface="標楷體" pitchFamily="65" charset="-120"/>
              </a:rPr>
              <a:t>海嘯成因</a:t>
            </a:r>
            <a:endParaRPr lang="zh-TW" altLang="en-US" sz="3600" b="1" dirty="0">
              <a:solidFill>
                <a:srgbClr val="FFFF00"/>
              </a:solidFill>
              <a:latin typeface="標楷體" pitchFamily="65" charset="-120"/>
              <a:ea typeface="標楷體" pitchFamily="65" charset="-120"/>
            </a:endParaRPr>
          </a:p>
        </p:txBody>
      </p:sp>
      <p:pic>
        <p:nvPicPr>
          <p:cNvPr id="18434" name="Picture 2" descr="File:Tsunami Evacuation Route signage south of Aberdeen Washington.jpg">
            <a:hlinkClick r:id="rId3"/>
          </p:cNvPr>
          <p:cNvPicPr>
            <a:picLocks noChangeAspect="1" noChangeArrowheads="1"/>
          </p:cNvPicPr>
          <p:nvPr/>
        </p:nvPicPr>
        <p:blipFill>
          <a:blip r:embed="rId4" cstate="print"/>
          <a:srcRect/>
          <a:stretch>
            <a:fillRect/>
          </a:stretch>
        </p:blipFill>
        <p:spPr bwMode="auto">
          <a:xfrm>
            <a:off x="3000364" y="3500438"/>
            <a:ext cx="3151445" cy="3145716"/>
          </a:xfrm>
          <a:prstGeom prst="rect">
            <a:avLst/>
          </a:prstGeom>
          <a:noFill/>
        </p:spPr>
      </p:pic>
      <p:sp>
        <p:nvSpPr>
          <p:cNvPr id="6" name="矩形 5"/>
          <p:cNvSpPr/>
          <p:nvPr/>
        </p:nvSpPr>
        <p:spPr>
          <a:xfrm>
            <a:off x="3779912" y="6309320"/>
            <a:ext cx="1398973" cy="307777"/>
          </a:xfrm>
          <a:prstGeom prst="rect">
            <a:avLst/>
          </a:prstGeom>
        </p:spPr>
        <p:txBody>
          <a:bodyPr wrap="none">
            <a:spAutoFit/>
          </a:bodyPr>
          <a:lstStyle/>
          <a:p>
            <a:r>
              <a:rPr lang="en-US" altLang="zh-TW" sz="1400" dirty="0" smtClean="0"/>
              <a:t>Wiki Patriarca12</a:t>
            </a:r>
            <a:endParaRPr lang="en-US" altLang="zh-TW" sz="1400" dirty="0"/>
          </a:p>
        </p:txBody>
      </p:sp>
      <p:pic>
        <p:nvPicPr>
          <p:cNvPr id="7" name="Picture 25" descr="\\140.112.59.229\資源平台\資源平台\版權\版權ICON與範例\Creative Commens台灣2.5\icon_by.tiff">
            <a:hlinkClick r:id="rId5"/>
          </p:cNvPr>
          <p:cNvPicPr>
            <a:picLocks noChangeAspect="1" noChangeArrowheads="1"/>
          </p:cNvPicPr>
          <p:nvPr/>
        </p:nvPicPr>
        <p:blipFill>
          <a:blip r:embed="rId6" cstate="print"/>
          <a:srcRect/>
          <a:stretch>
            <a:fillRect/>
          </a:stretch>
        </p:blipFill>
        <p:spPr bwMode="auto">
          <a:xfrm>
            <a:off x="3059832" y="6381328"/>
            <a:ext cx="720321"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5"/>
          <p:cNvSpPr txBox="1">
            <a:spLocks noChangeArrowheads="1"/>
          </p:cNvSpPr>
          <p:nvPr/>
        </p:nvSpPr>
        <p:spPr bwMode="auto">
          <a:xfrm>
            <a:off x="250825" y="188913"/>
            <a:ext cx="5184775" cy="701675"/>
          </a:xfrm>
          <a:prstGeom prst="rect">
            <a:avLst/>
          </a:prstGeom>
          <a:noFill/>
          <a:ln w="9525">
            <a:noFill/>
            <a:miter lim="800000"/>
            <a:headEnd/>
            <a:tailEnd/>
          </a:ln>
        </p:spPr>
        <p:txBody>
          <a:bodyPr>
            <a:spAutoFit/>
          </a:bodyPr>
          <a:lstStyle/>
          <a:p>
            <a:pPr>
              <a:spcBef>
                <a:spcPct val="50000"/>
              </a:spcBef>
            </a:pPr>
            <a:r>
              <a:rPr lang="zh-TW" altLang="en-US" sz="4000" b="1" dirty="0">
                <a:solidFill>
                  <a:srgbClr val="FF0000"/>
                </a:solidFill>
                <a:latin typeface="Times New Roman" pitchFamily="18" charset="0"/>
                <a:ea typeface="標楷體" pitchFamily="65" charset="-120"/>
              </a:rPr>
              <a:t>地震海嘯形成示意圖</a:t>
            </a:r>
          </a:p>
        </p:txBody>
      </p:sp>
      <p:sp>
        <p:nvSpPr>
          <p:cNvPr id="4" name="矩形 3"/>
          <p:cNvSpPr/>
          <p:nvPr/>
        </p:nvSpPr>
        <p:spPr>
          <a:xfrm>
            <a:off x="214282" y="5715016"/>
            <a:ext cx="7572428" cy="830997"/>
          </a:xfrm>
          <a:prstGeom prst="rect">
            <a:avLst/>
          </a:prstGeom>
        </p:spPr>
        <p:txBody>
          <a:bodyPr wrap="square">
            <a:spAutoFit/>
          </a:bodyPr>
          <a:lstStyle/>
          <a:p>
            <a:r>
              <a:rPr lang="en-US" altLang="zh-TW" dirty="0" smtClean="0"/>
              <a:t>P. 223, Fig.8-24, Essentials of Geology: Stephen </a:t>
            </a:r>
            <a:r>
              <a:rPr lang="en-US" altLang="zh-TW" dirty="0" err="1" smtClean="0"/>
              <a:t>Marshak</a:t>
            </a:r>
            <a:r>
              <a:rPr lang="en-US" altLang="zh-TW" dirty="0" smtClean="0"/>
              <a:t>: W.W. Norton, New York.</a:t>
            </a:r>
            <a:endParaRPr lang="zh-TW" altLang="en-US" dirty="0"/>
          </a:p>
        </p:txBody>
      </p:sp>
      <p:pic>
        <p:nvPicPr>
          <p:cNvPr id="16385" name="Picture 1" descr="C:\Users\Get\Desktop\圖片3.png"/>
          <p:cNvPicPr>
            <a:picLocks noChangeAspect="1" noChangeArrowheads="1"/>
          </p:cNvPicPr>
          <p:nvPr/>
        </p:nvPicPr>
        <p:blipFill>
          <a:blip r:embed="rId3" cstate="print"/>
          <a:srcRect/>
          <a:stretch>
            <a:fillRect/>
          </a:stretch>
        </p:blipFill>
        <p:spPr bwMode="auto">
          <a:xfrm>
            <a:off x="1547664" y="1268760"/>
            <a:ext cx="5794697" cy="3811240"/>
          </a:xfrm>
          <a:prstGeom prst="rect">
            <a:avLst/>
          </a:prstGeom>
          <a:noFill/>
        </p:spPr>
      </p:pic>
      <p:sp>
        <p:nvSpPr>
          <p:cNvPr id="7" name="矩形 6"/>
          <p:cNvSpPr/>
          <p:nvPr/>
        </p:nvSpPr>
        <p:spPr>
          <a:xfrm>
            <a:off x="1835696" y="4653136"/>
            <a:ext cx="5472608" cy="553998"/>
          </a:xfrm>
          <a:prstGeom prst="rect">
            <a:avLst/>
          </a:prstGeom>
        </p:spPr>
        <p:txBody>
          <a:bodyPr wrap="square">
            <a:spAutoFit/>
          </a:bodyPr>
          <a:lstStyle/>
          <a:p>
            <a:r>
              <a:rPr lang="zh-TW" altLang="en-US" sz="1000" dirty="0" smtClean="0">
                <a:solidFill>
                  <a:schemeClr val="bg1"/>
                </a:solidFill>
                <a:cs typeface="Times New Roman" pitchFamily="18" charset="0"/>
              </a:rPr>
              <a:t>本作品由</a:t>
            </a:r>
            <a:r>
              <a:rPr lang="en-US" altLang="zh-TW" sz="1000" dirty="0" smtClean="0">
                <a:solidFill>
                  <a:schemeClr val="bg1"/>
                </a:solidFill>
                <a:cs typeface="Times New Roman" pitchFamily="18" charset="0"/>
              </a:rPr>
              <a:t>W.W. Norton(</a:t>
            </a:r>
            <a:r>
              <a:rPr lang="zh-TW" altLang="en-US" sz="1000" dirty="0" smtClean="0">
                <a:solidFill>
                  <a:schemeClr val="bg1"/>
                </a:solidFill>
                <a:cs typeface="Times New Roman" pitchFamily="18" charset="0"/>
              </a:rPr>
              <a:t>龍登出版公司</a:t>
            </a:r>
            <a:r>
              <a:rPr lang="en-US" altLang="zh-TW" sz="1000" dirty="0" smtClean="0">
                <a:solidFill>
                  <a:schemeClr val="bg1"/>
                </a:solidFill>
                <a:cs typeface="Times New Roman" pitchFamily="18" charset="0"/>
              </a:rPr>
              <a:t>)</a:t>
            </a:r>
            <a:r>
              <a:rPr lang="zh-TW" altLang="en-US" sz="1000" dirty="0" smtClean="0">
                <a:solidFill>
                  <a:schemeClr val="bg1"/>
                </a:solidFill>
                <a:cs typeface="Times New Roman" pitchFamily="18" charset="0"/>
              </a:rPr>
              <a:t>權本課程</a:t>
            </a:r>
            <a:r>
              <a:rPr lang="zh-TW" altLang="en-US" sz="1000" dirty="0" smtClean="0">
                <a:solidFill>
                  <a:schemeClr val="bg1"/>
                </a:solidFill>
              </a:rPr>
              <a:t>：</a:t>
            </a:r>
            <a:r>
              <a:rPr lang="en-US" altLang="zh-TW" sz="1000" dirty="0" smtClean="0">
                <a:solidFill>
                  <a:schemeClr val="bg1"/>
                </a:solidFill>
              </a:rPr>
              <a:t>『</a:t>
            </a:r>
            <a:r>
              <a:rPr lang="zh-TW" altLang="en-US" sz="1000" dirty="0" smtClean="0">
                <a:solidFill>
                  <a:schemeClr val="bg1"/>
                </a:solidFill>
                <a:cs typeface="Times New Roman" pitchFamily="18" charset="0"/>
              </a:rPr>
              <a:t>地球的奧秘</a:t>
            </a:r>
            <a:r>
              <a:rPr lang="en-US" altLang="zh-TW" sz="1000" dirty="0" smtClean="0">
                <a:solidFill>
                  <a:schemeClr val="bg1"/>
                </a:solidFill>
              </a:rPr>
              <a:t>』</a:t>
            </a:r>
            <a:r>
              <a:rPr lang="zh-TW" altLang="en-US" sz="1000" dirty="0" smtClean="0">
                <a:solidFill>
                  <a:schemeClr val="bg1"/>
                </a:solidFill>
                <a:cs typeface="Times New Roman" pitchFamily="18" charset="0"/>
              </a:rPr>
              <a:t>使用，本資料庫無再授權他人使用之權利，您如需利用本作品，請另行向權利人取得授權。</a:t>
            </a:r>
          </a:p>
          <a:p>
            <a:endParaRPr lang="zh-TW" altLang="en-US" sz="1000" dirty="0">
              <a:solidFill>
                <a:schemeClr val="bg1"/>
              </a:solidFill>
            </a:endParaRPr>
          </a:p>
        </p:txBody>
      </p:sp>
      <p:pic>
        <p:nvPicPr>
          <p:cNvPr id="8" name="圖片 7" descr="F-icon_11.gif">
            <a:hlinkClick r:id="rId4"/>
          </p:cNvPr>
          <p:cNvPicPr>
            <a:picLocks/>
          </p:cNvPicPr>
          <p:nvPr/>
        </p:nvPicPr>
        <p:blipFill>
          <a:blip r:embed="rId5" cstate="print"/>
          <a:srcRect/>
          <a:stretch>
            <a:fillRect/>
          </a:stretch>
        </p:blipFill>
        <p:spPr bwMode="auto">
          <a:xfrm>
            <a:off x="1619672" y="4725144"/>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a:grpSpLocks/>
          </p:cNvGrpSpPr>
          <p:nvPr/>
        </p:nvGrpSpPr>
        <p:grpSpPr bwMode="auto">
          <a:xfrm>
            <a:off x="0" y="0"/>
            <a:ext cx="9144000" cy="6854825"/>
            <a:chOff x="0" y="0"/>
            <a:chExt cx="9144000" cy="6854825"/>
          </a:xfrm>
        </p:grpSpPr>
        <p:pic>
          <p:nvPicPr>
            <p:cNvPr id="46083" name="Picture 4" descr="145km-1"/>
            <p:cNvPicPr>
              <a:picLocks noChangeAspect="1" noChangeArrowheads="1"/>
            </p:cNvPicPr>
            <p:nvPr/>
          </p:nvPicPr>
          <p:blipFill>
            <a:blip r:embed="rId3" cstate="print"/>
            <a:srcRect r="11734"/>
            <a:stretch>
              <a:fillRect/>
            </a:stretch>
          </p:blipFill>
          <p:spPr bwMode="auto">
            <a:xfrm>
              <a:off x="0" y="0"/>
              <a:ext cx="9144000" cy="6854825"/>
            </a:xfrm>
            <a:prstGeom prst="rect">
              <a:avLst/>
            </a:prstGeom>
            <a:noFill/>
            <a:ln w="9525">
              <a:noFill/>
              <a:miter lim="800000"/>
              <a:headEnd/>
              <a:tailEnd/>
            </a:ln>
          </p:spPr>
        </p:pic>
        <p:sp>
          <p:nvSpPr>
            <p:cNvPr id="46084" name="Freeform 14"/>
            <p:cNvSpPr>
              <a:spLocks/>
            </p:cNvSpPr>
            <p:nvPr/>
          </p:nvSpPr>
          <p:spPr bwMode="auto">
            <a:xfrm>
              <a:off x="4500563" y="692150"/>
              <a:ext cx="2519362" cy="5257800"/>
            </a:xfrm>
            <a:custGeom>
              <a:avLst/>
              <a:gdLst>
                <a:gd name="T0" fmla="*/ 771 w 1587"/>
                <a:gd name="T1" fmla="*/ 0 h 3312"/>
                <a:gd name="T2" fmla="*/ 725 w 1587"/>
                <a:gd name="T3" fmla="*/ 681 h 3312"/>
                <a:gd name="T4" fmla="*/ 680 w 1587"/>
                <a:gd name="T5" fmla="*/ 953 h 3312"/>
                <a:gd name="T6" fmla="*/ 680 w 1587"/>
                <a:gd name="T7" fmla="*/ 1406 h 3312"/>
                <a:gd name="T8" fmla="*/ 635 w 1587"/>
                <a:gd name="T9" fmla="*/ 1769 h 3312"/>
                <a:gd name="T10" fmla="*/ 363 w 1587"/>
                <a:gd name="T11" fmla="*/ 2268 h 3312"/>
                <a:gd name="T12" fmla="*/ 136 w 1587"/>
                <a:gd name="T13" fmla="*/ 2586 h 3312"/>
                <a:gd name="T14" fmla="*/ 45 w 1587"/>
                <a:gd name="T15" fmla="*/ 2858 h 3312"/>
                <a:gd name="T16" fmla="*/ 0 w 1587"/>
                <a:gd name="T17" fmla="*/ 3085 h 3312"/>
                <a:gd name="T18" fmla="*/ 45 w 1587"/>
                <a:gd name="T19" fmla="*/ 3176 h 3312"/>
                <a:gd name="T20" fmla="*/ 635 w 1587"/>
                <a:gd name="T21" fmla="*/ 3312 h 3312"/>
                <a:gd name="T22" fmla="*/ 861 w 1587"/>
                <a:gd name="T23" fmla="*/ 2949 h 3312"/>
                <a:gd name="T24" fmla="*/ 1134 w 1587"/>
                <a:gd name="T25" fmla="*/ 2495 h 3312"/>
                <a:gd name="T26" fmla="*/ 1315 w 1587"/>
                <a:gd name="T27" fmla="*/ 2178 h 3312"/>
                <a:gd name="T28" fmla="*/ 1451 w 1587"/>
                <a:gd name="T29" fmla="*/ 1769 h 3312"/>
                <a:gd name="T30" fmla="*/ 1497 w 1587"/>
                <a:gd name="T31" fmla="*/ 1361 h 3312"/>
                <a:gd name="T32" fmla="*/ 1497 w 1587"/>
                <a:gd name="T33" fmla="*/ 953 h 3312"/>
                <a:gd name="T34" fmla="*/ 1497 w 1587"/>
                <a:gd name="T35" fmla="*/ 409 h 3312"/>
                <a:gd name="T36" fmla="*/ 1587 w 1587"/>
                <a:gd name="T37" fmla="*/ 46 h 3312"/>
                <a:gd name="T38" fmla="*/ 771 w 1587"/>
                <a:gd name="T39" fmla="*/ 0 h 3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87"/>
                <a:gd name="T61" fmla="*/ 0 h 3312"/>
                <a:gd name="T62" fmla="*/ 1587 w 1587"/>
                <a:gd name="T63" fmla="*/ 3312 h 3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87" h="3312">
                  <a:moveTo>
                    <a:pt x="771" y="0"/>
                  </a:moveTo>
                  <a:lnTo>
                    <a:pt x="725" y="681"/>
                  </a:lnTo>
                  <a:lnTo>
                    <a:pt x="680" y="953"/>
                  </a:lnTo>
                  <a:lnTo>
                    <a:pt x="680" y="1406"/>
                  </a:lnTo>
                  <a:lnTo>
                    <a:pt x="635" y="1769"/>
                  </a:lnTo>
                  <a:lnTo>
                    <a:pt x="363" y="2268"/>
                  </a:lnTo>
                  <a:lnTo>
                    <a:pt x="136" y="2586"/>
                  </a:lnTo>
                  <a:lnTo>
                    <a:pt x="45" y="2858"/>
                  </a:lnTo>
                  <a:lnTo>
                    <a:pt x="0" y="3085"/>
                  </a:lnTo>
                  <a:lnTo>
                    <a:pt x="45" y="3176"/>
                  </a:lnTo>
                  <a:lnTo>
                    <a:pt x="635" y="3312"/>
                  </a:lnTo>
                  <a:lnTo>
                    <a:pt x="861" y="2949"/>
                  </a:lnTo>
                  <a:lnTo>
                    <a:pt x="1134" y="2495"/>
                  </a:lnTo>
                  <a:lnTo>
                    <a:pt x="1315" y="2178"/>
                  </a:lnTo>
                  <a:lnTo>
                    <a:pt x="1451" y="1769"/>
                  </a:lnTo>
                  <a:lnTo>
                    <a:pt x="1497" y="1361"/>
                  </a:lnTo>
                  <a:lnTo>
                    <a:pt x="1497" y="953"/>
                  </a:lnTo>
                  <a:lnTo>
                    <a:pt x="1497" y="409"/>
                  </a:lnTo>
                  <a:lnTo>
                    <a:pt x="1587" y="46"/>
                  </a:lnTo>
                  <a:lnTo>
                    <a:pt x="771" y="0"/>
                  </a:lnTo>
                  <a:close/>
                </a:path>
              </a:pathLst>
            </a:custGeom>
            <a:solidFill>
              <a:srgbClr val="FF99FF">
                <a:alpha val="25882"/>
              </a:srgbClr>
            </a:solidFill>
            <a:ln w="9525">
              <a:noFill/>
              <a:round/>
              <a:headEnd/>
              <a:tailEnd/>
            </a:ln>
          </p:spPr>
          <p:txBody>
            <a:bodyPr/>
            <a:lstStyle/>
            <a:p>
              <a:endParaRPr lang="zh-TW" altLang="en-US"/>
            </a:p>
          </p:txBody>
        </p:sp>
        <p:sp>
          <p:nvSpPr>
            <p:cNvPr id="46085" name="Freeform 12"/>
            <p:cNvSpPr>
              <a:spLocks/>
            </p:cNvSpPr>
            <p:nvPr/>
          </p:nvSpPr>
          <p:spPr bwMode="auto">
            <a:xfrm>
              <a:off x="2843213" y="692150"/>
              <a:ext cx="2881312" cy="5113338"/>
            </a:xfrm>
            <a:custGeom>
              <a:avLst/>
              <a:gdLst>
                <a:gd name="T0" fmla="*/ 1815 w 1815"/>
                <a:gd name="T1" fmla="*/ 0 h 3221"/>
                <a:gd name="T2" fmla="*/ 1724 w 1815"/>
                <a:gd name="T3" fmla="*/ 590 h 3221"/>
                <a:gd name="T4" fmla="*/ 1724 w 1815"/>
                <a:gd name="T5" fmla="*/ 1225 h 3221"/>
                <a:gd name="T6" fmla="*/ 1679 w 1815"/>
                <a:gd name="T7" fmla="*/ 1679 h 3221"/>
                <a:gd name="T8" fmla="*/ 1361 w 1815"/>
                <a:gd name="T9" fmla="*/ 2268 h 3221"/>
                <a:gd name="T10" fmla="*/ 1089 w 1815"/>
                <a:gd name="T11" fmla="*/ 2767 h 3221"/>
                <a:gd name="T12" fmla="*/ 1044 w 1815"/>
                <a:gd name="T13" fmla="*/ 2994 h 3221"/>
                <a:gd name="T14" fmla="*/ 1044 w 1815"/>
                <a:gd name="T15" fmla="*/ 3221 h 3221"/>
                <a:gd name="T16" fmla="*/ 0 w 1815"/>
                <a:gd name="T17" fmla="*/ 2858 h 3221"/>
                <a:gd name="T18" fmla="*/ 136 w 1815"/>
                <a:gd name="T19" fmla="*/ 2495 h 3221"/>
                <a:gd name="T20" fmla="*/ 499 w 1815"/>
                <a:gd name="T21" fmla="*/ 1996 h 3221"/>
                <a:gd name="T22" fmla="*/ 726 w 1815"/>
                <a:gd name="T23" fmla="*/ 1452 h 3221"/>
                <a:gd name="T24" fmla="*/ 817 w 1815"/>
                <a:gd name="T25" fmla="*/ 726 h 3221"/>
                <a:gd name="T26" fmla="*/ 908 w 1815"/>
                <a:gd name="T27" fmla="*/ 91 h 3221"/>
                <a:gd name="T28" fmla="*/ 953 w 1815"/>
                <a:gd name="T29" fmla="*/ 0 h 3221"/>
                <a:gd name="T30" fmla="*/ 1815 w 1815"/>
                <a:gd name="T31" fmla="*/ 0 h 32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5"/>
                <a:gd name="T49" fmla="*/ 0 h 3221"/>
                <a:gd name="T50" fmla="*/ 1815 w 1815"/>
                <a:gd name="T51" fmla="*/ 3221 h 32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5" h="3221">
                  <a:moveTo>
                    <a:pt x="1815" y="0"/>
                  </a:moveTo>
                  <a:lnTo>
                    <a:pt x="1724" y="590"/>
                  </a:lnTo>
                  <a:lnTo>
                    <a:pt x="1724" y="1225"/>
                  </a:lnTo>
                  <a:lnTo>
                    <a:pt x="1679" y="1679"/>
                  </a:lnTo>
                  <a:lnTo>
                    <a:pt x="1361" y="2268"/>
                  </a:lnTo>
                  <a:lnTo>
                    <a:pt x="1089" y="2767"/>
                  </a:lnTo>
                  <a:lnTo>
                    <a:pt x="1044" y="2994"/>
                  </a:lnTo>
                  <a:lnTo>
                    <a:pt x="1044" y="3221"/>
                  </a:lnTo>
                  <a:lnTo>
                    <a:pt x="0" y="2858"/>
                  </a:lnTo>
                  <a:lnTo>
                    <a:pt x="136" y="2495"/>
                  </a:lnTo>
                  <a:lnTo>
                    <a:pt x="499" y="1996"/>
                  </a:lnTo>
                  <a:lnTo>
                    <a:pt x="726" y="1452"/>
                  </a:lnTo>
                  <a:lnTo>
                    <a:pt x="817" y="726"/>
                  </a:lnTo>
                  <a:lnTo>
                    <a:pt x="908" y="91"/>
                  </a:lnTo>
                  <a:lnTo>
                    <a:pt x="953" y="0"/>
                  </a:lnTo>
                  <a:lnTo>
                    <a:pt x="1815" y="0"/>
                  </a:lnTo>
                  <a:close/>
                </a:path>
              </a:pathLst>
            </a:custGeom>
            <a:solidFill>
              <a:srgbClr val="00CCFF">
                <a:alpha val="32156"/>
              </a:srgbClr>
            </a:solidFill>
            <a:ln w="9525">
              <a:noFill/>
              <a:round/>
              <a:headEnd/>
              <a:tailEnd/>
            </a:ln>
          </p:spPr>
          <p:txBody>
            <a:bodyPr/>
            <a:lstStyle/>
            <a:p>
              <a:endParaRPr lang="zh-TW" altLang="en-US"/>
            </a:p>
          </p:txBody>
        </p:sp>
        <p:sp>
          <p:nvSpPr>
            <p:cNvPr id="46086" name="Text Box 10"/>
            <p:cNvSpPr txBox="1">
              <a:spLocks noChangeArrowheads="1"/>
            </p:cNvSpPr>
            <p:nvPr/>
          </p:nvSpPr>
          <p:spPr bwMode="auto">
            <a:xfrm>
              <a:off x="5724525" y="2198688"/>
              <a:ext cx="1028700" cy="366712"/>
            </a:xfrm>
            <a:prstGeom prst="rect">
              <a:avLst/>
            </a:prstGeom>
            <a:noFill/>
            <a:ln w="9525">
              <a:noFill/>
              <a:miter lim="800000"/>
              <a:headEnd/>
              <a:tailEnd/>
            </a:ln>
          </p:spPr>
          <p:txBody>
            <a:bodyPr wrap="none">
              <a:spAutoFit/>
            </a:bodyPr>
            <a:lstStyle/>
            <a:p>
              <a:r>
                <a:rPr lang="en-US" altLang="zh-CN" b="1">
                  <a:solidFill>
                    <a:schemeClr val="bg1"/>
                  </a:solidFill>
                </a:rPr>
                <a:t>~145km</a:t>
              </a:r>
            </a:p>
          </p:txBody>
        </p:sp>
        <p:sp>
          <p:nvSpPr>
            <p:cNvPr id="46087" name="Text Box 13"/>
            <p:cNvSpPr txBox="1">
              <a:spLocks noChangeArrowheads="1"/>
            </p:cNvSpPr>
            <p:nvPr/>
          </p:nvSpPr>
          <p:spPr bwMode="auto">
            <a:xfrm>
              <a:off x="4140200" y="1628775"/>
              <a:ext cx="1261884" cy="523220"/>
            </a:xfrm>
            <a:prstGeom prst="rect">
              <a:avLst/>
            </a:prstGeom>
            <a:noFill/>
            <a:ln w="9525">
              <a:noFill/>
              <a:miter lim="800000"/>
              <a:headEnd/>
              <a:tailEnd/>
            </a:ln>
          </p:spPr>
          <p:txBody>
            <a:bodyPr wrap="none">
              <a:spAutoFit/>
            </a:bodyPr>
            <a:lstStyle/>
            <a:p>
              <a:r>
                <a:rPr lang="zh-CN" altLang="en-US" sz="2800">
                  <a:solidFill>
                    <a:schemeClr val="bg1"/>
                  </a:solidFill>
                  <a:ea typeface="SimHei" pitchFamily="2" charset="-122"/>
                </a:rPr>
                <a:t>沉降</a:t>
              </a:r>
              <a:r>
                <a:rPr lang="zh-TW" altLang="en-US" sz="2800">
                  <a:solidFill>
                    <a:schemeClr val="bg1"/>
                  </a:solidFill>
                  <a:ea typeface="SimHei" pitchFamily="2" charset="-122"/>
                </a:rPr>
                <a:t>區</a:t>
              </a:r>
              <a:endParaRPr lang="zh-CN" altLang="en-US" sz="2800">
                <a:solidFill>
                  <a:schemeClr val="bg1"/>
                </a:solidFill>
                <a:ea typeface="SimHei" pitchFamily="2" charset="-122"/>
              </a:endParaRPr>
            </a:p>
          </p:txBody>
        </p:sp>
        <p:sp>
          <p:nvSpPr>
            <p:cNvPr id="46088" name="Freeform 9"/>
            <p:cNvSpPr>
              <a:spLocks/>
            </p:cNvSpPr>
            <p:nvPr/>
          </p:nvSpPr>
          <p:spPr bwMode="auto">
            <a:xfrm>
              <a:off x="4500563" y="765175"/>
              <a:ext cx="1223962" cy="4751388"/>
            </a:xfrm>
            <a:custGeom>
              <a:avLst/>
              <a:gdLst>
                <a:gd name="T0" fmla="*/ 771 w 771"/>
                <a:gd name="T1" fmla="*/ 0 h 2993"/>
                <a:gd name="T2" fmla="*/ 725 w 771"/>
                <a:gd name="T3" fmla="*/ 317 h 2993"/>
                <a:gd name="T4" fmla="*/ 680 w 771"/>
                <a:gd name="T5" fmla="*/ 862 h 2993"/>
                <a:gd name="T6" fmla="*/ 680 w 771"/>
                <a:gd name="T7" fmla="*/ 1360 h 2993"/>
                <a:gd name="T8" fmla="*/ 589 w 771"/>
                <a:gd name="T9" fmla="*/ 1723 h 2993"/>
                <a:gd name="T10" fmla="*/ 272 w 771"/>
                <a:gd name="T11" fmla="*/ 2313 h 2993"/>
                <a:gd name="T12" fmla="*/ 45 w 771"/>
                <a:gd name="T13" fmla="*/ 2721 h 2993"/>
                <a:gd name="T14" fmla="*/ 0 w 771"/>
                <a:gd name="T15" fmla="*/ 2993 h 2993"/>
                <a:gd name="T16" fmla="*/ 0 60000 65536"/>
                <a:gd name="T17" fmla="*/ 0 60000 65536"/>
                <a:gd name="T18" fmla="*/ 0 60000 65536"/>
                <a:gd name="T19" fmla="*/ 0 60000 65536"/>
                <a:gd name="T20" fmla="*/ 0 60000 65536"/>
                <a:gd name="T21" fmla="*/ 0 60000 65536"/>
                <a:gd name="T22" fmla="*/ 0 60000 65536"/>
                <a:gd name="T23" fmla="*/ 0 60000 65536"/>
                <a:gd name="T24" fmla="*/ 0 w 771"/>
                <a:gd name="T25" fmla="*/ 0 h 2993"/>
                <a:gd name="T26" fmla="*/ 771 w 771"/>
                <a:gd name="T27" fmla="*/ 2993 h 2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1" h="2993">
                  <a:moveTo>
                    <a:pt x="771" y="0"/>
                  </a:moveTo>
                  <a:cubicBezTo>
                    <a:pt x="755" y="86"/>
                    <a:pt x="740" y="173"/>
                    <a:pt x="725" y="317"/>
                  </a:cubicBezTo>
                  <a:cubicBezTo>
                    <a:pt x="710" y="461"/>
                    <a:pt x="687" y="688"/>
                    <a:pt x="680" y="862"/>
                  </a:cubicBezTo>
                  <a:cubicBezTo>
                    <a:pt x="673" y="1036"/>
                    <a:pt x="695" y="1216"/>
                    <a:pt x="680" y="1360"/>
                  </a:cubicBezTo>
                  <a:cubicBezTo>
                    <a:pt x="665" y="1504"/>
                    <a:pt x="657" y="1564"/>
                    <a:pt x="589" y="1723"/>
                  </a:cubicBezTo>
                  <a:cubicBezTo>
                    <a:pt x="521" y="1882"/>
                    <a:pt x="363" y="2147"/>
                    <a:pt x="272" y="2313"/>
                  </a:cubicBezTo>
                  <a:cubicBezTo>
                    <a:pt x="181" y="2479"/>
                    <a:pt x="90" y="2608"/>
                    <a:pt x="45" y="2721"/>
                  </a:cubicBezTo>
                  <a:cubicBezTo>
                    <a:pt x="0" y="2834"/>
                    <a:pt x="0" y="2913"/>
                    <a:pt x="0" y="2993"/>
                  </a:cubicBezTo>
                </a:path>
              </a:pathLst>
            </a:custGeom>
            <a:noFill/>
            <a:ln w="57150">
              <a:solidFill>
                <a:srgbClr val="FF9900"/>
              </a:solidFill>
              <a:round/>
              <a:headEnd/>
              <a:tailEnd/>
            </a:ln>
          </p:spPr>
          <p:txBody>
            <a:bodyPr/>
            <a:lstStyle/>
            <a:p>
              <a:endParaRPr lang="zh-TW" altLang="en-US"/>
            </a:p>
          </p:txBody>
        </p:sp>
        <p:sp>
          <p:nvSpPr>
            <p:cNvPr id="9" name="AutoShape 6"/>
            <p:cNvSpPr>
              <a:spLocks noChangeArrowheads="1"/>
            </p:cNvSpPr>
            <p:nvPr/>
          </p:nvSpPr>
          <p:spPr bwMode="auto">
            <a:xfrm>
              <a:off x="5364163" y="3079750"/>
              <a:ext cx="215900" cy="204788"/>
            </a:xfrm>
            <a:prstGeom prst="star5">
              <a:avLst/>
            </a:prstGeom>
            <a:solidFill>
              <a:srgbClr val="FF0000"/>
            </a:solidFill>
            <a:ln w="9525">
              <a:solidFill>
                <a:schemeClr val="tx1"/>
              </a:solidFill>
              <a:miter lim="800000"/>
              <a:headEnd/>
              <a:tailEnd/>
            </a:ln>
            <a:effectLst/>
          </p:spPr>
          <p:txBody>
            <a:bodyPr wrap="none" anchor="ctr"/>
            <a:lstStyle/>
            <a:p>
              <a:pPr>
                <a:defRPr/>
              </a:pPr>
              <a:endParaRPr lang="zh-TW" altLang="en-US"/>
            </a:p>
          </p:txBody>
        </p:sp>
        <p:sp>
          <p:nvSpPr>
            <p:cNvPr id="46090" name="Text Box 15"/>
            <p:cNvSpPr txBox="1">
              <a:spLocks noChangeArrowheads="1"/>
            </p:cNvSpPr>
            <p:nvPr/>
          </p:nvSpPr>
          <p:spPr bwMode="auto">
            <a:xfrm>
              <a:off x="5481638" y="3486150"/>
              <a:ext cx="1261884" cy="523220"/>
            </a:xfrm>
            <a:prstGeom prst="rect">
              <a:avLst/>
            </a:prstGeom>
            <a:noFill/>
            <a:ln w="9525">
              <a:noFill/>
              <a:miter lim="800000"/>
              <a:headEnd/>
              <a:tailEnd/>
            </a:ln>
          </p:spPr>
          <p:txBody>
            <a:bodyPr wrap="none">
              <a:spAutoFit/>
            </a:bodyPr>
            <a:lstStyle/>
            <a:p>
              <a:r>
                <a:rPr lang="zh-CN" altLang="en-US" sz="2800">
                  <a:solidFill>
                    <a:schemeClr val="bg1"/>
                  </a:solidFill>
                  <a:ea typeface="SimHei" pitchFamily="2" charset="-122"/>
                </a:rPr>
                <a:t>隆升</a:t>
              </a:r>
              <a:r>
                <a:rPr lang="zh-TW" altLang="en-US" sz="2800">
                  <a:solidFill>
                    <a:schemeClr val="bg1"/>
                  </a:solidFill>
                  <a:ea typeface="SimHei" pitchFamily="2" charset="-122"/>
                </a:rPr>
                <a:t>區</a:t>
              </a:r>
              <a:endParaRPr lang="zh-CN" altLang="en-US" sz="2800">
                <a:solidFill>
                  <a:schemeClr val="bg1"/>
                </a:solidFill>
                <a:ea typeface="SimHei" pitchFamily="2" charset="-122"/>
              </a:endParaRPr>
            </a:p>
          </p:txBody>
        </p:sp>
        <p:sp>
          <p:nvSpPr>
            <p:cNvPr id="46091" name="Text Box 17"/>
            <p:cNvSpPr txBox="1">
              <a:spLocks noChangeArrowheads="1"/>
            </p:cNvSpPr>
            <p:nvPr/>
          </p:nvSpPr>
          <p:spPr bwMode="auto">
            <a:xfrm>
              <a:off x="3967163" y="3141663"/>
              <a:ext cx="1252537" cy="519112"/>
            </a:xfrm>
            <a:prstGeom prst="rect">
              <a:avLst/>
            </a:prstGeom>
            <a:noFill/>
            <a:ln w="9525">
              <a:noFill/>
              <a:miter lim="800000"/>
              <a:headEnd/>
              <a:tailEnd/>
            </a:ln>
          </p:spPr>
          <p:txBody>
            <a:bodyPr wrap="none">
              <a:spAutoFit/>
            </a:bodyPr>
            <a:lstStyle/>
            <a:p>
              <a:r>
                <a:rPr lang="en-US" altLang="zh-CN" sz="2800" b="1">
                  <a:solidFill>
                    <a:srgbClr val="FFFF00"/>
                  </a:solidFill>
                </a:rPr>
                <a:t>Mw9.0</a:t>
              </a:r>
            </a:p>
          </p:txBody>
        </p:sp>
        <p:sp>
          <p:nvSpPr>
            <p:cNvPr id="46092" name="Line 11"/>
            <p:cNvSpPr>
              <a:spLocks noChangeShapeType="1"/>
            </p:cNvSpPr>
            <p:nvPr/>
          </p:nvSpPr>
          <p:spPr bwMode="auto">
            <a:xfrm>
              <a:off x="5580063" y="2636838"/>
              <a:ext cx="1296987" cy="71437"/>
            </a:xfrm>
            <a:prstGeom prst="line">
              <a:avLst/>
            </a:prstGeom>
            <a:noFill/>
            <a:ln w="9525">
              <a:solidFill>
                <a:schemeClr val="bg1"/>
              </a:solidFill>
              <a:round/>
              <a:headEnd type="triangle" w="med" len="med"/>
              <a:tailEnd type="triangle" w="med" len="med"/>
            </a:ln>
          </p:spPr>
          <p:txBody>
            <a:bodyPr/>
            <a:lstStyle/>
            <a:p>
              <a:endParaRPr lang="zh-TW" altLang="en-US"/>
            </a:p>
          </p:txBody>
        </p:sp>
      </p:grpSp>
      <p:sp>
        <p:nvSpPr>
          <p:cNvPr id="15" name="文字方塊 14"/>
          <p:cNvSpPr txBox="1"/>
          <p:nvPr/>
        </p:nvSpPr>
        <p:spPr>
          <a:xfrm>
            <a:off x="1000100" y="6286520"/>
            <a:ext cx="877163" cy="369332"/>
          </a:xfrm>
          <a:prstGeom prst="rect">
            <a:avLst/>
          </a:prstGeom>
          <a:noFill/>
        </p:spPr>
        <p:txBody>
          <a:bodyPr wrap="none" rtlCol="0">
            <a:spAutoFit/>
          </a:bodyPr>
          <a:lstStyle/>
          <a:p>
            <a:r>
              <a:rPr lang="zh-TW" altLang="en-US" sz="1800" dirty="0" smtClean="0">
                <a:latin typeface="+mn-ea"/>
                <a:ea typeface="+mn-ea"/>
              </a:rPr>
              <a:t>李海兵</a:t>
            </a:r>
            <a:endParaRPr lang="zh-TW" altLang="en-US" sz="1800" dirty="0">
              <a:latin typeface="+mn-ea"/>
              <a:ea typeface="+mn-ea"/>
            </a:endParaRPr>
          </a:p>
        </p:txBody>
      </p:sp>
      <p:pic>
        <p:nvPicPr>
          <p:cNvPr id="16" name="Picture 15" descr="cc">
            <a:hlinkClick r:id="rId4"/>
          </p:cNvPr>
          <p:cNvPicPr>
            <a:picLocks noChangeAspect="1" noChangeArrowheads="1"/>
          </p:cNvPicPr>
          <p:nvPr/>
        </p:nvPicPr>
        <p:blipFill>
          <a:blip r:embed="rId5" cstate="print"/>
          <a:srcRect/>
          <a:stretch>
            <a:fillRect/>
          </a:stretch>
        </p:blipFill>
        <p:spPr bwMode="auto">
          <a:xfrm>
            <a:off x="338900" y="6320206"/>
            <a:ext cx="704708"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Line 3"/>
          <p:cNvSpPr>
            <a:spLocks noChangeShapeType="1"/>
          </p:cNvSpPr>
          <p:nvPr/>
        </p:nvSpPr>
        <p:spPr bwMode="auto">
          <a:xfrm flipV="1">
            <a:off x="6516688" y="5445125"/>
            <a:ext cx="360362" cy="215900"/>
          </a:xfrm>
          <a:prstGeom prst="line">
            <a:avLst/>
          </a:prstGeom>
          <a:noFill/>
          <a:ln w="38100">
            <a:solidFill>
              <a:srgbClr val="FF0000"/>
            </a:solidFill>
            <a:round/>
            <a:headEnd/>
            <a:tailEnd/>
          </a:ln>
        </p:spPr>
        <p:txBody>
          <a:bodyPr/>
          <a:lstStyle/>
          <a:p>
            <a:endParaRPr lang="zh-TW" altLang="en-US"/>
          </a:p>
        </p:txBody>
      </p:sp>
      <p:sp>
        <p:nvSpPr>
          <p:cNvPr id="47108" name="Line 4"/>
          <p:cNvSpPr>
            <a:spLocks noChangeShapeType="1"/>
          </p:cNvSpPr>
          <p:nvPr/>
        </p:nvSpPr>
        <p:spPr bwMode="auto">
          <a:xfrm flipV="1">
            <a:off x="6156325" y="5589588"/>
            <a:ext cx="792163" cy="215900"/>
          </a:xfrm>
          <a:prstGeom prst="line">
            <a:avLst/>
          </a:prstGeom>
          <a:noFill/>
          <a:ln w="38100">
            <a:solidFill>
              <a:srgbClr val="FF0000"/>
            </a:solidFill>
            <a:round/>
            <a:headEnd/>
            <a:tailEnd/>
          </a:ln>
        </p:spPr>
        <p:txBody>
          <a:bodyPr/>
          <a:lstStyle/>
          <a:p>
            <a:endParaRPr lang="zh-TW" altLang="en-US"/>
          </a:p>
        </p:txBody>
      </p:sp>
      <p:pic>
        <p:nvPicPr>
          <p:cNvPr id="12290" name="Picture 2" descr="File:Eq-gen3.svg">
            <a:hlinkClick r:id="rId3"/>
          </p:cNvPr>
          <p:cNvPicPr>
            <a:picLocks noChangeAspect="1" noChangeArrowheads="1"/>
          </p:cNvPicPr>
          <p:nvPr/>
        </p:nvPicPr>
        <p:blipFill>
          <a:blip r:embed="rId4" cstate="print"/>
          <a:srcRect/>
          <a:stretch>
            <a:fillRect/>
          </a:stretch>
        </p:blipFill>
        <p:spPr bwMode="auto">
          <a:xfrm>
            <a:off x="428596" y="785794"/>
            <a:ext cx="8060765" cy="5143536"/>
          </a:xfrm>
          <a:prstGeom prst="rect">
            <a:avLst/>
          </a:prstGeom>
          <a:noFill/>
        </p:spPr>
      </p:pic>
      <p:sp>
        <p:nvSpPr>
          <p:cNvPr id="6" name="Text Box 5"/>
          <p:cNvSpPr txBox="1">
            <a:spLocks noChangeArrowheads="1"/>
          </p:cNvSpPr>
          <p:nvPr/>
        </p:nvSpPr>
        <p:spPr bwMode="auto">
          <a:xfrm>
            <a:off x="250825" y="188913"/>
            <a:ext cx="8536017" cy="707886"/>
          </a:xfrm>
          <a:prstGeom prst="rect">
            <a:avLst/>
          </a:prstGeom>
          <a:noFill/>
          <a:ln w="9525">
            <a:noFill/>
            <a:miter lim="800000"/>
            <a:headEnd/>
            <a:tailEnd/>
          </a:ln>
        </p:spPr>
        <p:txBody>
          <a:bodyPr wrap="square">
            <a:spAutoFit/>
          </a:bodyPr>
          <a:lstStyle/>
          <a:p>
            <a:pPr>
              <a:spcBef>
                <a:spcPct val="50000"/>
              </a:spcBef>
            </a:pPr>
            <a:r>
              <a:rPr lang="zh-TW" altLang="en-US" sz="4000" b="1" dirty="0" smtClean="0">
                <a:solidFill>
                  <a:srgbClr val="FF0000"/>
                </a:solidFill>
                <a:latin typeface="Times New Roman" pitchFamily="18" charset="0"/>
                <a:ea typeface="標楷體" pitchFamily="65" charset="-120"/>
              </a:rPr>
              <a:t>日本</a:t>
            </a:r>
            <a:r>
              <a:rPr lang="en-US" altLang="zh-TW" sz="4000" b="1" dirty="0" smtClean="0">
                <a:solidFill>
                  <a:srgbClr val="FF0000"/>
                </a:solidFill>
                <a:latin typeface="Times New Roman" pitchFamily="18" charset="0"/>
                <a:ea typeface="標楷體" pitchFamily="65" charset="-120"/>
              </a:rPr>
              <a:t>2011</a:t>
            </a:r>
            <a:r>
              <a:rPr lang="zh-TW" altLang="en-US" sz="4000" b="1" dirty="0" smtClean="0">
                <a:solidFill>
                  <a:srgbClr val="FF0000"/>
                </a:solidFill>
                <a:latin typeface="Times New Roman" pitchFamily="18" charset="0"/>
                <a:ea typeface="標楷體" pitchFamily="65" charset="-120"/>
              </a:rPr>
              <a:t>年地震</a:t>
            </a:r>
            <a:r>
              <a:rPr lang="zh-TW" altLang="en-US" sz="4000" b="1" dirty="0">
                <a:solidFill>
                  <a:srgbClr val="FF0000"/>
                </a:solidFill>
                <a:latin typeface="Times New Roman" pitchFamily="18" charset="0"/>
                <a:ea typeface="標楷體" pitchFamily="65" charset="-120"/>
              </a:rPr>
              <a:t>海嘯形成示意圖</a:t>
            </a:r>
          </a:p>
        </p:txBody>
      </p:sp>
      <p:pic>
        <p:nvPicPr>
          <p:cNvPr id="8" name="Picture 1" descr="Public domain">
            <a:hlinkClick r:id="rId5"/>
          </p:cNvPr>
          <p:cNvPicPr>
            <a:picLocks noChangeAspect="1" noChangeArrowheads="1"/>
          </p:cNvPicPr>
          <p:nvPr/>
        </p:nvPicPr>
        <p:blipFill>
          <a:blip r:embed="rId6" cstate="print"/>
          <a:srcRect/>
          <a:stretch>
            <a:fillRect/>
          </a:stretch>
        </p:blipFill>
        <p:spPr bwMode="auto">
          <a:xfrm>
            <a:off x="500034" y="5357826"/>
            <a:ext cx="250825" cy="252412"/>
          </a:xfrm>
          <a:prstGeom prst="rect">
            <a:avLst/>
          </a:prstGeom>
          <a:noFill/>
          <a:ln w="9525">
            <a:noFill/>
            <a:miter lim="800000"/>
            <a:headEnd/>
            <a:tailEnd/>
          </a:ln>
        </p:spPr>
      </p:pic>
      <p:sp>
        <p:nvSpPr>
          <p:cNvPr id="9" name="矩形 8"/>
          <p:cNvSpPr/>
          <p:nvPr/>
        </p:nvSpPr>
        <p:spPr>
          <a:xfrm>
            <a:off x="571472" y="5715016"/>
            <a:ext cx="7786742" cy="646331"/>
          </a:xfrm>
          <a:prstGeom prst="rect">
            <a:avLst/>
          </a:prstGeom>
        </p:spPr>
        <p:txBody>
          <a:bodyPr wrap="square">
            <a:spAutoFit/>
          </a:bodyPr>
          <a:lstStyle/>
          <a:p>
            <a:r>
              <a:rPr lang="en-US" altLang="zh-TW" sz="1800" dirty="0" smtClean="0"/>
              <a:t>Brian F. Atwater, Marco </a:t>
            </a:r>
            <a:r>
              <a:rPr lang="en-US" altLang="zh-TW" sz="1800" dirty="0" err="1" smtClean="0"/>
              <a:t>Cisternas</a:t>
            </a:r>
            <a:r>
              <a:rPr lang="en-US" altLang="zh-TW" sz="1800" dirty="0" smtClean="0"/>
              <a:t> V., Joanne Bourgeois, Walter C. Dudley, James W. </a:t>
            </a:r>
            <a:r>
              <a:rPr lang="en-US" altLang="zh-TW" sz="1800" dirty="0" err="1" smtClean="0"/>
              <a:t>Hendley</a:t>
            </a:r>
            <a:r>
              <a:rPr lang="en-US" altLang="zh-TW" sz="1800" dirty="0" smtClean="0"/>
              <a:t> II, and Peter </a:t>
            </a:r>
            <a:r>
              <a:rPr lang="en-US" altLang="zh-TW" sz="1800" dirty="0" err="1" smtClean="0"/>
              <a:t>H.Stauffer</a:t>
            </a:r>
            <a:endParaRPr lang="en-US" altLang="zh-TW" sz="1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457200" y="274638"/>
            <a:ext cx="8229600" cy="777875"/>
          </a:xfrm>
          <a:prstGeom prst="rect">
            <a:avLst/>
          </a:prstGeom>
          <a:noFill/>
          <a:ln w="9525">
            <a:noFill/>
            <a:miter lim="800000"/>
            <a:headEnd/>
            <a:tailEnd/>
          </a:ln>
          <a:effectLst/>
        </p:spPr>
        <p:txBody>
          <a:bodyPr lIns="92075" tIns="46038" rIns="92075" bIns="46038" anchor="ctr"/>
          <a:lstStyle/>
          <a:p>
            <a:pPr algn="ctr">
              <a:defRPr/>
            </a:pPr>
            <a:r>
              <a:rPr lang="zh-TW" altLang="en-US" sz="3200" b="1" dirty="0">
                <a:solidFill>
                  <a:srgbClr val="FFC000"/>
                </a:solidFill>
                <a:effectLst>
                  <a:outerShdw blurRad="38100" dist="38100" dir="2700000" algn="tl">
                    <a:srgbClr val="000000"/>
                  </a:outerShdw>
                </a:effectLst>
                <a:latin typeface="Arial" pitchFamily="34" charset="0"/>
                <a:ea typeface="標楷體" pitchFamily="65" charset="-120"/>
              </a:rPr>
              <a:t>火山爆發</a:t>
            </a:r>
          </a:p>
        </p:txBody>
      </p:sp>
      <p:pic>
        <p:nvPicPr>
          <p:cNvPr id="48131" name="Picture 5"/>
          <p:cNvPicPr>
            <a:picLocks noChangeArrowheads="1"/>
          </p:cNvPicPr>
          <p:nvPr/>
        </p:nvPicPr>
        <p:blipFill>
          <a:blip r:embed="rId3" cstate="print"/>
          <a:srcRect/>
          <a:stretch>
            <a:fillRect/>
          </a:stretch>
        </p:blipFill>
        <p:spPr bwMode="auto">
          <a:xfrm>
            <a:off x="1692275" y="1125538"/>
            <a:ext cx="5241925" cy="5413375"/>
          </a:xfrm>
          <a:prstGeom prst="rect">
            <a:avLst/>
          </a:prstGeom>
          <a:noFill/>
          <a:ln w="9525">
            <a:noFill/>
            <a:miter lim="800000"/>
            <a:headEnd/>
            <a:tailEnd/>
          </a:ln>
        </p:spPr>
      </p:pic>
      <p:pic>
        <p:nvPicPr>
          <p:cNvPr id="4" name="Picture 1" descr="Public domain">
            <a:hlinkClick r:id="rId4"/>
          </p:cNvPr>
          <p:cNvPicPr>
            <a:picLocks noChangeAspect="1" noChangeArrowheads="1"/>
          </p:cNvPicPr>
          <p:nvPr/>
        </p:nvPicPr>
        <p:blipFill>
          <a:blip r:embed="rId5" cstate="print"/>
          <a:srcRect/>
          <a:stretch>
            <a:fillRect/>
          </a:stretch>
        </p:blipFill>
        <p:spPr bwMode="auto">
          <a:xfrm>
            <a:off x="1928794" y="6143644"/>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File:Krakatoa evolution map-fr.gif">
            <a:hlinkClick r:id="rId3"/>
          </p:cNvPr>
          <p:cNvPicPr>
            <a:picLocks noChangeAspect="1" noChangeArrowheads="1" noCrop="1"/>
          </p:cNvPicPr>
          <p:nvPr/>
        </p:nvPicPr>
        <p:blipFill>
          <a:blip r:embed="rId4" cstate="print"/>
          <a:srcRect/>
          <a:stretch>
            <a:fillRect/>
          </a:stretch>
        </p:blipFill>
        <p:spPr bwMode="auto">
          <a:xfrm>
            <a:off x="4214810" y="1571612"/>
            <a:ext cx="2381250" cy="2381250"/>
          </a:xfrm>
          <a:prstGeom prst="rect">
            <a:avLst/>
          </a:prstGeom>
          <a:noFill/>
        </p:spPr>
      </p:pic>
      <p:sp>
        <p:nvSpPr>
          <p:cNvPr id="81924" name="Rectangle 4"/>
          <p:cNvSpPr>
            <a:spLocks noChangeArrowheads="1"/>
          </p:cNvSpPr>
          <p:nvPr/>
        </p:nvSpPr>
        <p:spPr bwMode="auto">
          <a:xfrm>
            <a:off x="684213" y="188913"/>
            <a:ext cx="7772400" cy="1143000"/>
          </a:xfrm>
          <a:prstGeom prst="rect">
            <a:avLst/>
          </a:prstGeom>
          <a:noFill/>
          <a:ln w="9525">
            <a:noFill/>
            <a:miter lim="800000"/>
            <a:headEnd/>
            <a:tailEnd/>
          </a:ln>
          <a:effectLst/>
        </p:spPr>
        <p:txBody>
          <a:bodyPr anchor="ctr"/>
          <a:lstStyle/>
          <a:p>
            <a:pPr algn="ctr">
              <a:defRPr/>
            </a:pPr>
            <a:r>
              <a:rPr lang="en-US" altLang="zh-TW" sz="3200" dirty="0">
                <a:solidFill>
                  <a:schemeClr val="tx2"/>
                </a:solidFill>
                <a:effectLst>
                  <a:outerShdw blurRad="38100" dist="38100" dir="2700000" algn="tl">
                    <a:srgbClr val="000000"/>
                  </a:outerShdw>
                </a:effectLst>
                <a:latin typeface="Times New Roman" pitchFamily="18" charset="0"/>
              </a:rPr>
              <a:t>The Great Tsunami of August 26, 1883 from the Explosion of the Krakatau Volcano ("</a:t>
            </a:r>
            <a:r>
              <a:rPr lang="en-US" altLang="zh-TW" sz="3200" dirty="0" err="1">
                <a:solidFill>
                  <a:schemeClr val="tx2"/>
                </a:solidFill>
                <a:effectLst>
                  <a:outerShdw blurRad="38100" dist="38100" dir="2700000" algn="tl">
                    <a:srgbClr val="000000"/>
                  </a:outerShdw>
                </a:effectLst>
                <a:latin typeface="Times New Roman" pitchFamily="18" charset="0"/>
              </a:rPr>
              <a:t>Krakatoa</a:t>
            </a:r>
            <a:r>
              <a:rPr lang="en-US" altLang="zh-TW" sz="3200" dirty="0">
                <a:solidFill>
                  <a:schemeClr val="tx2"/>
                </a:solidFill>
                <a:effectLst>
                  <a:outerShdw blurRad="38100" dist="38100" dir="2700000" algn="tl">
                    <a:srgbClr val="000000"/>
                  </a:outerShdw>
                </a:effectLst>
                <a:latin typeface="Times New Roman" pitchFamily="18" charset="0"/>
              </a:rPr>
              <a:t>" in Indonesia )</a:t>
            </a:r>
          </a:p>
        </p:txBody>
      </p:sp>
      <p:sp>
        <p:nvSpPr>
          <p:cNvPr id="49157" name="Text Box 7"/>
          <p:cNvSpPr txBox="1">
            <a:spLocks noChangeArrowheads="1"/>
          </p:cNvSpPr>
          <p:nvPr/>
        </p:nvSpPr>
        <p:spPr bwMode="auto">
          <a:xfrm>
            <a:off x="5076825" y="5805488"/>
            <a:ext cx="3503613" cy="822325"/>
          </a:xfrm>
          <a:prstGeom prst="rect">
            <a:avLst/>
          </a:prstGeom>
          <a:noFill/>
          <a:ln w="9525">
            <a:noFill/>
            <a:miter lim="800000"/>
            <a:headEnd/>
            <a:tailEnd/>
          </a:ln>
        </p:spPr>
        <p:txBody>
          <a:bodyPr wrap="none">
            <a:spAutoFit/>
          </a:bodyPr>
          <a:lstStyle/>
          <a:p>
            <a:pPr eaLnBrk="0" hangingPunct="0"/>
            <a:r>
              <a:rPr kumimoji="0" lang="en-US" altLang="zh-TW" sz="2400">
                <a:solidFill>
                  <a:srgbClr val="66FFFF"/>
                </a:solidFill>
                <a:latin typeface="PLATSCH" pitchFamily="2" charset="0"/>
              </a:rPr>
              <a:t>Island of Sumatra : 22 m</a:t>
            </a:r>
          </a:p>
          <a:p>
            <a:pPr eaLnBrk="0" hangingPunct="0"/>
            <a:r>
              <a:rPr kumimoji="0" lang="en-US" altLang="zh-TW" sz="2400">
                <a:solidFill>
                  <a:srgbClr val="66FFFF"/>
                </a:solidFill>
                <a:latin typeface="PLATSCH" pitchFamily="2" charset="0"/>
              </a:rPr>
              <a:t>Island of Java : 10-35 m</a:t>
            </a:r>
          </a:p>
        </p:txBody>
      </p:sp>
      <p:sp>
        <p:nvSpPr>
          <p:cNvPr id="49158" name="Text Box 8"/>
          <p:cNvSpPr txBox="1">
            <a:spLocks noChangeArrowheads="1"/>
          </p:cNvSpPr>
          <p:nvPr/>
        </p:nvSpPr>
        <p:spPr bwMode="auto">
          <a:xfrm>
            <a:off x="4932363" y="4365625"/>
            <a:ext cx="4211637" cy="1311275"/>
          </a:xfrm>
          <a:prstGeom prst="rect">
            <a:avLst/>
          </a:prstGeom>
          <a:noFill/>
          <a:ln w="9525">
            <a:noFill/>
            <a:miter lim="800000"/>
            <a:headEnd/>
            <a:tailEnd/>
          </a:ln>
        </p:spPr>
        <p:txBody>
          <a:bodyPr>
            <a:spAutoFit/>
          </a:bodyPr>
          <a:lstStyle/>
          <a:p>
            <a:pPr eaLnBrk="0" hangingPunct="0"/>
            <a:r>
              <a:rPr kumimoji="0" lang="en-US" altLang="zh-TW" sz="2000" dirty="0">
                <a:solidFill>
                  <a:srgbClr val="66FFFF"/>
                </a:solidFill>
                <a:latin typeface="PLATSCH" pitchFamily="2" charset="0"/>
              </a:rPr>
              <a:t>295 towns and villages in the </a:t>
            </a:r>
            <a:r>
              <a:rPr kumimoji="0" lang="en-US" altLang="zh-TW" sz="2000" dirty="0" err="1">
                <a:solidFill>
                  <a:srgbClr val="66FFFF"/>
                </a:solidFill>
                <a:latin typeface="PLATSCH" pitchFamily="2" charset="0"/>
              </a:rPr>
              <a:t>Sunda</a:t>
            </a:r>
            <a:r>
              <a:rPr kumimoji="0" lang="en-US" altLang="zh-TW" sz="2000" dirty="0">
                <a:solidFill>
                  <a:srgbClr val="66FFFF"/>
                </a:solidFill>
                <a:latin typeface="PLATSCH" pitchFamily="2" charset="0"/>
              </a:rPr>
              <a:t> Strait in Western Java and Southern Sumatra destroyed. 36,417 people were drowned.</a:t>
            </a:r>
            <a:r>
              <a:rPr kumimoji="0" lang="en-US" altLang="zh-TW" dirty="0">
                <a:solidFill>
                  <a:srgbClr val="66FFFF"/>
                </a:solidFill>
                <a:latin typeface="PLATSCH" pitchFamily="2" charset="0"/>
              </a:rPr>
              <a:t> </a:t>
            </a:r>
          </a:p>
        </p:txBody>
      </p:sp>
      <p:pic>
        <p:nvPicPr>
          <p:cNvPr id="11" name="Picture 7" descr="D:\清水地熱(燒過)\課程\地球的奧秘課程進度\創用CC\FGH.png">
            <a:hlinkClick r:id="rId5"/>
          </p:cNvPr>
          <p:cNvPicPr>
            <a:picLocks noChangeAspect="1" noChangeArrowheads="1"/>
          </p:cNvPicPr>
          <p:nvPr/>
        </p:nvPicPr>
        <p:blipFill>
          <a:blip r:embed="rId6" cstate="print"/>
          <a:srcRect/>
          <a:stretch>
            <a:fillRect/>
          </a:stretch>
        </p:blipFill>
        <p:spPr bwMode="auto">
          <a:xfrm>
            <a:off x="4214810" y="3929066"/>
            <a:ext cx="720725" cy="254000"/>
          </a:xfrm>
          <a:prstGeom prst="rect">
            <a:avLst/>
          </a:prstGeom>
          <a:noFill/>
          <a:ln w="9525">
            <a:noFill/>
            <a:miter lim="800000"/>
            <a:headEnd/>
            <a:tailEnd/>
          </a:ln>
        </p:spPr>
      </p:pic>
      <p:sp>
        <p:nvSpPr>
          <p:cNvPr id="12" name="矩形 11"/>
          <p:cNvSpPr/>
          <p:nvPr/>
        </p:nvSpPr>
        <p:spPr>
          <a:xfrm>
            <a:off x="4932040" y="3861048"/>
            <a:ext cx="1139286" cy="307777"/>
          </a:xfrm>
          <a:prstGeom prst="rect">
            <a:avLst/>
          </a:prstGeom>
        </p:spPr>
        <p:txBody>
          <a:bodyPr wrap="none">
            <a:spAutoFit/>
          </a:bodyPr>
          <a:lstStyle/>
          <a:p>
            <a:r>
              <a:rPr lang="en-US" altLang="zh-TW" sz="1400" dirty="0" smtClean="0"/>
              <a:t>Wiki </a:t>
            </a:r>
            <a:r>
              <a:rPr lang="en-US" altLang="zh-TW" sz="1400" dirty="0" err="1" smtClean="0"/>
              <a:t>Sémhur</a:t>
            </a:r>
            <a:endParaRPr lang="en-US" altLang="zh-TW" sz="1400" dirty="0"/>
          </a:p>
        </p:txBody>
      </p:sp>
      <p:pic>
        <p:nvPicPr>
          <p:cNvPr id="19462" name="Picture 6" descr="File:Sunda strait map v3.png">
            <a:hlinkClick r:id="rId7"/>
          </p:cNvPr>
          <p:cNvPicPr>
            <a:picLocks noChangeAspect="1" noChangeArrowheads="1"/>
          </p:cNvPicPr>
          <p:nvPr/>
        </p:nvPicPr>
        <p:blipFill>
          <a:blip r:embed="rId8" cstate="print"/>
          <a:srcRect/>
          <a:stretch>
            <a:fillRect/>
          </a:stretch>
        </p:blipFill>
        <p:spPr bwMode="auto">
          <a:xfrm>
            <a:off x="71438" y="1559818"/>
            <a:ext cx="4143372" cy="5083892"/>
          </a:xfrm>
          <a:prstGeom prst="rect">
            <a:avLst/>
          </a:prstGeom>
          <a:noFill/>
        </p:spPr>
      </p:pic>
      <p:pic>
        <p:nvPicPr>
          <p:cNvPr id="15" name="Picture 1" descr="Public domain">
            <a:hlinkClick r:id="rId9"/>
          </p:cNvPr>
          <p:cNvPicPr>
            <a:picLocks noChangeAspect="1" noChangeArrowheads="1"/>
          </p:cNvPicPr>
          <p:nvPr/>
        </p:nvPicPr>
        <p:blipFill>
          <a:blip r:embed="rId10" cstate="print"/>
          <a:srcRect/>
          <a:stretch>
            <a:fillRect/>
          </a:stretch>
        </p:blipFill>
        <p:spPr bwMode="auto">
          <a:xfrm>
            <a:off x="214282" y="6357958"/>
            <a:ext cx="250825" cy="252412"/>
          </a:xfrm>
          <a:prstGeom prst="rect">
            <a:avLst/>
          </a:prstGeom>
          <a:noFill/>
          <a:ln w="9525">
            <a:noFill/>
            <a:miter lim="800000"/>
            <a:headEnd/>
            <a:tailEnd/>
          </a:ln>
        </p:spPr>
      </p:pic>
      <p:pic>
        <p:nvPicPr>
          <p:cNvPr id="19466" name="Picture 10" descr="File:Krakatoa 01.JPG">
            <a:hlinkClick r:id="rId11"/>
          </p:cNvPr>
          <p:cNvPicPr>
            <a:picLocks noChangeAspect="1" noChangeArrowheads="1"/>
          </p:cNvPicPr>
          <p:nvPr/>
        </p:nvPicPr>
        <p:blipFill>
          <a:blip r:embed="rId12" cstate="print"/>
          <a:srcRect/>
          <a:stretch>
            <a:fillRect/>
          </a:stretch>
        </p:blipFill>
        <p:spPr bwMode="auto">
          <a:xfrm>
            <a:off x="6643702" y="1571612"/>
            <a:ext cx="2500298" cy="1671218"/>
          </a:xfrm>
          <a:prstGeom prst="rect">
            <a:avLst/>
          </a:prstGeom>
          <a:noFill/>
        </p:spPr>
      </p:pic>
      <p:pic>
        <p:nvPicPr>
          <p:cNvPr id="18" name="Picture 1" descr="Public domain">
            <a:hlinkClick r:id="rId9"/>
          </p:cNvPr>
          <p:cNvPicPr>
            <a:picLocks noChangeAspect="1" noChangeArrowheads="1"/>
          </p:cNvPicPr>
          <p:nvPr/>
        </p:nvPicPr>
        <p:blipFill>
          <a:blip r:embed="rId10" cstate="print"/>
          <a:srcRect/>
          <a:stretch>
            <a:fillRect/>
          </a:stretch>
        </p:blipFill>
        <p:spPr bwMode="auto">
          <a:xfrm>
            <a:off x="6715140" y="2962274"/>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5"/>
          <p:cNvSpPr txBox="1">
            <a:spLocks noChangeArrowheads="1"/>
          </p:cNvSpPr>
          <p:nvPr/>
        </p:nvSpPr>
        <p:spPr bwMode="auto">
          <a:xfrm>
            <a:off x="1403350" y="333375"/>
            <a:ext cx="4392613" cy="519113"/>
          </a:xfrm>
          <a:prstGeom prst="rect">
            <a:avLst/>
          </a:prstGeom>
          <a:noFill/>
          <a:ln w="9525">
            <a:noFill/>
            <a:miter lim="800000"/>
            <a:headEnd/>
            <a:tailEnd/>
          </a:ln>
        </p:spPr>
        <p:txBody>
          <a:bodyPr>
            <a:spAutoFit/>
          </a:bodyPr>
          <a:lstStyle/>
          <a:p>
            <a:pPr>
              <a:spcBef>
                <a:spcPct val="50000"/>
              </a:spcBef>
            </a:pPr>
            <a:r>
              <a:rPr lang="en-US" altLang="zh-TW" sz="2800" b="1" dirty="0" err="1">
                <a:solidFill>
                  <a:srgbClr val="FFFF00"/>
                </a:solidFill>
                <a:latin typeface="Times New Roman" pitchFamily="18" charset="0"/>
              </a:rPr>
              <a:t>Unzen</a:t>
            </a:r>
            <a:r>
              <a:rPr lang="en-US" altLang="zh-TW" sz="2800" b="1" dirty="0">
                <a:solidFill>
                  <a:srgbClr val="FFFF00"/>
                </a:solidFill>
                <a:latin typeface="Times New Roman" pitchFamily="18" charset="0"/>
              </a:rPr>
              <a:t> Volcano, 1792</a:t>
            </a:r>
          </a:p>
        </p:txBody>
      </p:sp>
      <p:pic>
        <p:nvPicPr>
          <p:cNvPr id="17410" name="Picture 2" descr="File:Unzen pyroclastic and lahar deposits.jpg">
            <a:hlinkClick r:id="rId3"/>
          </p:cNvPr>
          <p:cNvPicPr>
            <a:picLocks noChangeAspect="1" noChangeArrowheads="1"/>
          </p:cNvPicPr>
          <p:nvPr/>
        </p:nvPicPr>
        <p:blipFill>
          <a:blip r:embed="rId4" cstate="print"/>
          <a:srcRect/>
          <a:stretch>
            <a:fillRect/>
          </a:stretch>
        </p:blipFill>
        <p:spPr bwMode="auto">
          <a:xfrm>
            <a:off x="357158" y="1214422"/>
            <a:ext cx="7620000" cy="4762500"/>
          </a:xfrm>
          <a:prstGeom prst="rect">
            <a:avLst/>
          </a:prstGeom>
          <a:noFill/>
        </p:spPr>
      </p:pic>
      <p:pic>
        <p:nvPicPr>
          <p:cNvPr id="5" name="Picture 1" descr="Public domain">
            <a:hlinkClick r:id="rId5"/>
          </p:cNvPr>
          <p:cNvPicPr>
            <a:picLocks noChangeAspect="1" noChangeArrowheads="1"/>
          </p:cNvPicPr>
          <p:nvPr/>
        </p:nvPicPr>
        <p:blipFill>
          <a:blip r:embed="rId6" cstate="print"/>
          <a:srcRect/>
          <a:stretch>
            <a:fillRect/>
          </a:stretch>
        </p:blipFill>
        <p:spPr bwMode="auto">
          <a:xfrm>
            <a:off x="500034" y="5500702"/>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14282" y="1285860"/>
            <a:ext cx="4500594" cy="4071966"/>
          </a:xfrm>
          <a:prstGeom prst="rect">
            <a:avLst/>
          </a:prstGeom>
          <a:gradFill flip="none" rotWithShape="1">
            <a:gsLst>
              <a:gs pos="0">
                <a:schemeClr val="tx2">
                  <a:lumMod val="90000"/>
                  <a:shade val="30000"/>
                  <a:satMod val="115000"/>
                </a:schemeClr>
              </a:gs>
              <a:gs pos="50000">
                <a:schemeClr val="tx2">
                  <a:lumMod val="90000"/>
                  <a:shade val="67500"/>
                  <a:satMod val="115000"/>
                </a:schemeClr>
              </a:gs>
              <a:gs pos="100000">
                <a:schemeClr val="tx2">
                  <a:lumMod val="9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780" name="Rectangle 4"/>
          <p:cNvSpPr>
            <a:spLocks noChangeArrowheads="1"/>
          </p:cNvSpPr>
          <p:nvPr/>
        </p:nvSpPr>
        <p:spPr bwMode="auto">
          <a:xfrm>
            <a:off x="457200" y="274638"/>
            <a:ext cx="8229600" cy="777875"/>
          </a:xfrm>
          <a:prstGeom prst="rect">
            <a:avLst/>
          </a:prstGeom>
          <a:noFill/>
          <a:ln w="9525">
            <a:noFill/>
            <a:miter lim="800000"/>
            <a:headEnd/>
            <a:tailEnd/>
          </a:ln>
          <a:effectLst/>
        </p:spPr>
        <p:txBody>
          <a:bodyPr lIns="92075" tIns="46038" rIns="92075" bIns="46038" anchor="ctr"/>
          <a:lstStyle/>
          <a:p>
            <a:pPr algn="ctr">
              <a:defRPr/>
            </a:pPr>
            <a:r>
              <a:rPr lang="zh-TW" altLang="en-US" sz="3200" b="1">
                <a:solidFill>
                  <a:srgbClr val="FF3300"/>
                </a:solidFill>
                <a:effectLst>
                  <a:outerShdw blurRad="38100" dist="38100" dir="2700000" algn="tl">
                    <a:srgbClr val="000000"/>
                  </a:outerShdw>
                </a:effectLst>
                <a:latin typeface="Arial" pitchFamily="34" charset="0"/>
                <a:ea typeface="標楷體" pitchFamily="65" charset="-120"/>
              </a:rPr>
              <a:t>隕石撞擊</a:t>
            </a:r>
          </a:p>
        </p:txBody>
      </p:sp>
      <p:sp>
        <p:nvSpPr>
          <p:cNvPr id="10" name="手繪多邊形 9"/>
          <p:cNvSpPr/>
          <p:nvPr/>
        </p:nvSpPr>
        <p:spPr>
          <a:xfrm>
            <a:off x="1583140" y="2279176"/>
            <a:ext cx="941696" cy="1119117"/>
          </a:xfrm>
          <a:custGeom>
            <a:avLst/>
            <a:gdLst>
              <a:gd name="connsiteX0" fmla="*/ 109182 w 941696"/>
              <a:gd name="connsiteY0" fmla="*/ 313899 h 1119117"/>
              <a:gd name="connsiteX1" fmla="*/ 136478 w 941696"/>
              <a:gd name="connsiteY1" fmla="*/ 218364 h 1119117"/>
              <a:gd name="connsiteX2" fmla="*/ 163773 w 941696"/>
              <a:gd name="connsiteY2" fmla="*/ 109182 h 1119117"/>
              <a:gd name="connsiteX3" fmla="*/ 354842 w 941696"/>
              <a:gd name="connsiteY3" fmla="*/ 68239 h 1119117"/>
              <a:gd name="connsiteX4" fmla="*/ 614150 w 941696"/>
              <a:gd name="connsiteY4" fmla="*/ 0 h 1119117"/>
              <a:gd name="connsiteX5" fmla="*/ 668741 w 941696"/>
              <a:gd name="connsiteY5" fmla="*/ 150125 h 1119117"/>
              <a:gd name="connsiteX6" fmla="*/ 914400 w 941696"/>
              <a:gd name="connsiteY6" fmla="*/ 382137 h 1119117"/>
              <a:gd name="connsiteX7" fmla="*/ 873457 w 941696"/>
              <a:gd name="connsiteY7" fmla="*/ 518615 h 1119117"/>
              <a:gd name="connsiteX8" fmla="*/ 941696 w 941696"/>
              <a:gd name="connsiteY8" fmla="*/ 736979 h 1119117"/>
              <a:gd name="connsiteX9" fmla="*/ 709684 w 941696"/>
              <a:gd name="connsiteY9" fmla="*/ 1050878 h 1119117"/>
              <a:gd name="connsiteX10" fmla="*/ 504967 w 941696"/>
              <a:gd name="connsiteY10" fmla="*/ 1119117 h 1119117"/>
              <a:gd name="connsiteX11" fmla="*/ 313899 w 941696"/>
              <a:gd name="connsiteY11" fmla="*/ 1091821 h 1119117"/>
              <a:gd name="connsiteX12" fmla="*/ 136478 w 941696"/>
              <a:gd name="connsiteY12" fmla="*/ 1009934 h 1119117"/>
              <a:gd name="connsiteX13" fmla="*/ 0 w 941696"/>
              <a:gd name="connsiteY13" fmla="*/ 846161 h 1119117"/>
              <a:gd name="connsiteX14" fmla="*/ 13648 w 941696"/>
              <a:gd name="connsiteY14" fmla="*/ 668740 h 1119117"/>
              <a:gd name="connsiteX15" fmla="*/ 0 w 941696"/>
              <a:gd name="connsiteY15" fmla="*/ 491320 h 1119117"/>
              <a:gd name="connsiteX16" fmla="*/ 54591 w 941696"/>
              <a:gd name="connsiteY16" fmla="*/ 395785 h 1119117"/>
              <a:gd name="connsiteX17" fmla="*/ 109182 w 941696"/>
              <a:gd name="connsiteY17" fmla="*/ 313899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1696" h="1119117">
                <a:moveTo>
                  <a:pt x="109182" y="313899"/>
                </a:moveTo>
                <a:lnTo>
                  <a:pt x="136478" y="218364"/>
                </a:lnTo>
                <a:lnTo>
                  <a:pt x="163773" y="109182"/>
                </a:lnTo>
                <a:lnTo>
                  <a:pt x="354842" y="68239"/>
                </a:lnTo>
                <a:lnTo>
                  <a:pt x="614150" y="0"/>
                </a:lnTo>
                <a:lnTo>
                  <a:pt x="668741" y="150125"/>
                </a:lnTo>
                <a:lnTo>
                  <a:pt x="914400" y="382137"/>
                </a:lnTo>
                <a:lnTo>
                  <a:pt x="873457" y="518615"/>
                </a:lnTo>
                <a:lnTo>
                  <a:pt x="941696" y="736979"/>
                </a:lnTo>
                <a:lnTo>
                  <a:pt x="709684" y="1050878"/>
                </a:lnTo>
                <a:lnTo>
                  <a:pt x="504967" y="1119117"/>
                </a:lnTo>
                <a:lnTo>
                  <a:pt x="313899" y="1091821"/>
                </a:lnTo>
                <a:lnTo>
                  <a:pt x="136478" y="1009934"/>
                </a:lnTo>
                <a:lnTo>
                  <a:pt x="0" y="846161"/>
                </a:lnTo>
                <a:lnTo>
                  <a:pt x="13648" y="668740"/>
                </a:lnTo>
                <a:lnTo>
                  <a:pt x="0" y="491320"/>
                </a:lnTo>
                <a:lnTo>
                  <a:pt x="54591" y="395785"/>
                </a:lnTo>
                <a:lnTo>
                  <a:pt x="109182" y="313899"/>
                </a:ln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 name="手繪多邊形 11"/>
          <p:cNvSpPr/>
          <p:nvPr/>
        </p:nvSpPr>
        <p:spPr>
          <a:xfrm>
            <a:off x="214282" y="2811439"/>
            <a:ext cx="4326341" cy="2552131"/>
          </a:xfrm>
          <a:custGeom>
            <a:avLst/>
            <a:gdLst>
              <a:gd name="connsiteX0" fmla="*/ 27296 w 4326341"/>
              <a:gd name="connsiteY0" fmla="*/ 477671 h 2552131"/>
              <a:gd name="connsiteX1" fmla="*/ 300251 w 4326341"/>
              <a:gd name="connsiteY1" fmla="*/ 477671 h 2552131"/>
              <a:gd name="connsiteX2" fmla="*/ 491320 w 4326341"/>
              <a:gd name="connsiteY2" fmla="*/ 450376 h 2552131"/>
              <a:gd name="connsiteX3" fmla="*/ 600502 w 4326341"/>
              <a:gd name="connsiteY3" fmla="*/ 436728 h 2552131"/>
              <a:gd name="connsiteX4" fmla="*/ 655093 w 4326341"/>
              <a:gd name="connsiteY4" fmla="*/ 354842 h 2552131"/>
              <a:gd name="connsiteX5" fmla="*/ 682388 w 4326341"/>
              <a:gd name="connsiteY5" fmla="*/ 191068 h 2552131"/>
              <a:gd name="connsiteX6" fmla="*/ 682388 w 4326341"/>
              <a:gd name="connsiteY6" fmla="*/ 54591 h 2552131"/>
              <a:gd name="connsiteX7" fmla="*/ 723332 w 4326341"/>
              <a:gd name="connsiteY7" fmla="*/ 0 h 2552131"/>
              <a:gd name="connsiteX8" fmla="*/ 900753 w 4326341"/>
              <a:gd name="connsiteY8" fmla="*/ 136477 h 2552131"/>
              <a:gd name="connsiteX9" fmla="*/ 1119117 w 4326341"/>
              <a:gd name="connsiteY9" fmla="*/ 395785 h 2552131"/>
              <a:gd name="connsiteX10" fmla="*/ 1323833 w 4326341"/>
              <a:gd name="connsiteY10" fmla="*/ 641445 h 2552131"/>
              <a:gd name="connsiteX11" fmla="*/ 1692323 w 4326341"/>
              <a:gd name="connsiteY11" fmla="*/ 955343 h 2552131"/>
              <a:gd name="connsiteX12" fmla="*/ 1869744 w 4326341"/>
              <a:gd name="connsiteY12" fmla="*/ 996286 h 2552131"/>
              <a:gd name="connsiteX13" fmla="*/ 2210938 w 4326341"/>
              <a:gd name="connsiteY13" fmla="*/ 873457 h 2552131"/>
              <a:gd name="connsiteX14" fmla="*/ 2320120 w 4326341"/>
              <a:gd name="connsiteY14" fmla="*/ 736979 h 2552131"/>
              <a:gd name="connsiteX15" fmla="*/ 2511188 w 4326341"/>
              <a:gd name="connsiteY15" fmla="*/ 600501 h 2552131"/>
              <a:gd name="connsiteX16" fmla="*/ 2702257 w 4326341"/>
              <a:gd name="connsiteY16" fmla="*/ 313898 h 2552131"/>
              <a:gd name="connsiteX17" fmla="*/ 2825087 w 4326341"/>
              <a:gd name="connsiteY17" fmla="*/ 150125 h 2552131"/>
              <a:gd name="connsiteX18" fmla="*/ 3002508 w 4326341"/>
              <a:gd name="connsiteY18" fmla="*/ 0 h 2552131"/>
              <a:gd name="connsiteX19" fmla="*/ 3098042 w 4326341"/>
              <a:gd name="connsiteY19" fmla="*/ 13648 h 2552131"/>
              <a:gd name="connsiteX20" fmla="*/ 3084394 w 4326341"/>
              <a:gd name="connsiteY20" fmla="*/ 136477 h 2552131"/>
              <a:gd name="connsiteX21" fmla="*/ 3098042 w 4326341"/>
              <a:gd name="connsiteY21" fmla="*/ 259307 h 2552131"/>
              <a:gd name="connsiteX22" fmla="*/ 3220872 w 4326341"/>
              <a:gd name="connsiteY22" fmla="*/ 368489 h 2552131"/>
              <a:gd name="connsiteX23" fmla="*/ 3398293 w 4326341"/>
              <a:gd name="connsiteY23" fmla="*/ 423080 h 2552131"/>
              <a:gd name="connsiteX24" fmla="*/ 3575714 w 4326341"/>
              <a:gd name="connsiteY24" fmla="*/ 409433 h 2552131"/>
              <a:gd name="connsiteX25" fmla="*/ 3807726 w 4326341"/>
              <a:gd name="connsiteY25" fmla="*/ 423080 h 2552131"/>
              <a:gd name="connsiteX26" fmla="*/ 3889612 w 4326341"/>
              <a:gd name="connsiteY26" fmla="*/ 450376 h 2552131"/>
              <a:gd name="connsiteX27" fmla="*/ 4107977 w 4326341"/>
              <a:gd name="connsiteY27" fmla="*/ 464024 h 2552131"/>
              <a:gd name="connsiteX28" fmla="*/ 4326341 w 4326341"/>
              <a:gd name="connsiteY28" fmla="*/ 464024 h 2552131"/>
              <a:gd name="connsiteX29" fmla="*/ 4312693 w 4326341"/>
              <a:gd name="connsiteY29" fmla="*/ 2497540 h 2552131"/>
              <a:gd name="connsiteX30" fmla="*/ 81887 w 4326341"/>
              <a:gd name="connsiteY30" fmla="*/ 2552131 h 2552131"/>
              <a:gd name="connsiteX31" fmla="*/ 0 w 4326341"/>
              <a:gd name="connsiteY31" fmla="*/ 2497540 h 2552131"/>
              <a:gd name="connsiteX32" fmla="*/ 13648 w 4326341"/>
              <a:gd name="connsiteY32" fmla="*/ 423080 h 25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26341" h="2552131">
                <a:moveTo>
                  <a:pt x="27296" y="477671"/>
                </a:moveTo>
                <a:lnTo>
                  <a:pt x="300251" y="477671"/>
                </a:lnTo>
                <a:lnTo>
                  <a:pt x="491320" y="450376"/>
                </a:lnTo>
                <a:lnTo>
                  <a:pt x="600502" y="436728"/>
                </a:lnTo>
                <a:lnTo>
                  <a:pt x="655093" y="354842"/>
                </a:lnTo>
                <a:lnTo>
                  <a:pt x="682388" y="191068"/>
                </a:lnTo>
                <a:lnTo>
                  <a:pt x="682388" y="54591"/>
                </a:lnTo>
                <a:lnTo>
                  <a:pt x="723332" y="0"/>
                </a:lnTo>
                <a:lnTo>
                  <a:pt x="900753" y="136477"/>
                </a:lnTo>
                <a:lnTo>
                  <a:pt x="1119117" y="395785"/>
                </a:lnTo>
                <a:lnTo>
                  <a:pt x="1323833" y="641445"/>
                </a:lnTo>
                <a:lnTo>
                  <a:pt x="1692323" y="955343"/>
                </a:lnTo>
                <a:lnTo>
                  <a:pt x="1869744" y="996286"/>
                </a:lnTo>
                <a:lnTo>
                  <a:pt x="2210938" y="873457"/>
                </a:lnTo>
                <a:lnTo>
                  <a:pt x="2320120" y="736979"/>
                </a:lnTo>
                <a:lnTo>
                  <a:pt x="2511188" y="600501"/>
                </a:lnTo>
                <a:lnTo>
                  <a:pt x="2702257" y="313898"/>
                </a:lnTo>
                <a:lnTo>
                  <a:pt x="2825087" y="150125"/>
                </a:lnTo>
                <a:lnTo>
                  <a:pt x="3002508" y="0"/>
                </a:lnTo>
                <a:lnTo>
                  <a:pt x="3098042" y="13648"/>
                </a:lnTo>
                <a:lnTo>
                  <a:pt x="3084394" y="136477"/>
                </a:lnTo>
                <a:lnTo>
                  <a:pt x="3098042" y="259307"/>
                </a:lnTo>
                <a:lnTo>
                  <a:pt x="3220872" y="368489"/>
                </a:lnTo>
                <a:lnTo>
                  <a:pt x="3398293" y="423080"/>
                </a:lnTo>
                <a:lnTo>
                  <a:pt x="3575714" y="409433"/>
                </a:lnTo>
                <a:lnTo>
                  <a:pt x="3807726" y="423080"/>
                </a:lnTo>
                <a:lnTo>
                  <a:pt x="3889612" y="450376"/>
                </a:lnTo>
                <a:lnTo>
                  <a:pt x="4107977" y="464024"/>
                </a:lnTo>
                <a:lnTo>
                  <a:pt x="4326341" y="464024"/>
                </a:lnTo>
                <a:cubicBezTo>
                  <a:pt x="4321792" y="1141863"/>
                  <a:pt x="4317242" y="1819701"/>
                  <a:pt x="4312693" y="2497540"/>
                </a:cubicBezTo>
                <a:lnTo>
                  <a:pt x="81887" y="2552131"/>
                </a:lnTo>
                <a:lnTo>
                  <a:pt x="0" y="2497540"/>
                </a:lnTo>
                <a:cubicBezTo>
                  <a:pt x="4549" y="1806053"/>
                  <a:pt x="9099" y="1114567"/>
                  <a:pt x="13648" y="423080"/>
                </a:cubicBezTo>
              </a:path>
            </a:pathLst>
          </a:cu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path path="circle">
              <a:fillToRect l="50000" t="50000" r="50000" b="50000"/>
            </a:path>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4" name="直線單箭頭接點 13"/>
          <p:cNvCxnSpPr/>
          <p:nvPr/>
        </p:nvCxnSpPr>
        <p:spPr>
          <a:xfrm rot="16200000" flipH="1">
            <a:off x="2321703" y="3821909"/>
            <a:ext cx="714380" cy="500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rot="16200000" flipH="1">
            <a:off x="1785918" y="4214818"/>
            <a:ext cx="1000132" cy="14287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rot="5400000">
            <a:off x="1500166" y="4143380"/>
            <a:ext cx="785818" cy="21431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弧形 18"/>
          <p:cNvSpPr/>
          <p:nvPr/>
        </p:nvSpPr>
        <p:spPr>
          <a:xfrm rot="9629755">
            <a:off x="1698016" y="3198221"/>
            <a:ext cx="914400" cy="914400"/>
          </a:xfrm>
          <a:prstGeom prst="arc">
            <a:avLst>
              <a:gd name="adj1" fmla="val 11136167"/>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 name="弧形 19"/>
          <p:cNvSpPr/>
          <p:nvPr/>
        </p:nvSpPr>
        <p:spPr>
          <a:xfrm rot="9629755">
            <a:off x="1514485" y="3408356"/>
            <a:ext cx="1271443" cy="979503"/>
          </a:xfrm>
          <a:prstGeom prst="arc">
            <a:avLst>
              <a:gd name="adj1" fmla="val 11136167"/>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1" name="弧形 20"/>
          <p:cNvSpPr/>
          <p:nvPr/>
        </p:nvSpPr>
        <p:spPr>
          <a:xfrm rot="9629755">
            <a:off x="1466947" y="3675532"/>
            <a:ext cx="1638075" cy="938406"/>
          </a:xfrm>
          <a:prstGeom prst="arc">
            <a:avLst>
              <a:gd name="adj1" fmla="val 11136167"/>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3" name="直線接點 22"/>
          <p:cNvCxnSpPr/>
          <p:nvPr/>
        </p:nvCxnSpPr>
        <p:spPr>
          <a:xfrm rot="16200000" flipH="1">
            <a:off x="1500166" y="1785926"/>
            <a:ext cx="714380" cy="1428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rot="16200000" flipH="1">
            <a:off x="1678761" y="1893083"/>
            <a:ext cx="714380" cy="714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rot="16200000" flipH="1">
            <a:off x="1357290" y="1785926"/>
            <a:ext cx="714380" cy="2857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rot="9629755">
            <a:off x="1071038" y="1047547"/>
            <a:ext cx="1558660" cy="2404557"/>
          </a:xfrm>
          <a:prstGeom prst="arc">
            <a:avLst>
              <a:gd name="adj1" fmla="val 11136167"/>
              <a:gd name="adj2" fmla="val 0"/>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向右箭號 28"/>
          <p:cNvSpPr/>
          <p:nvPr/>
        </p:nvSpPr>
        <p:spPr>
          <a:xfrm>
            <a:off x="3214678" y="2928934"/>
            <a:ext cx="428628" cy="1428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 name="向右箭號 29"/>
          <p:cNvSpPr/>
          <p:nvPr/>
        </p:nvSpPr>
        <p:spPr>
          <a:xfrm rot="10800000">
            <a:off x="500034" y="2928934"/>
            <a:ext cx="428628" cy="1428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 name="文字方塊 30"/>
          <p:cNvSpPr txBox="1"/>
          <p:nvPr/>
        </p:nvSpPr>
        <p:spPr>
          <a:xfrm>
            <a:off x="1700079" y="2681583"/>
            <a:ext cx="800219" cy="461665"/>
          </a:xfrm>
          <a:prstGeom prst="rect">
            <a:avLst/>
          </a:prstGeom>
          <a:noFill/>
        </p:spPr>
        <p:txBody>
          <a:bodyPr wrap="none" rtlCol="0">
            <a:spAutoFit/>
          </a:bodyPr>
          <a:lstStyle/>
          <a:p>
            <a:r>
              <a:rPr lang="zh-TW" altLang="en-US" dirty="0" smtClean="0">
                <a:solidFill>
                  <a:schemeClr val="bg1">
                    <a:lumMod val="95000"/>
                    <a:lumOff val="5000"/>
                  </a:schemeClr>
                </a:solidFill>
                <a:latin typeface="+mn-ea"/>
                <a:ea typeface="+mn-ea"/>
              </a:rPr>
              <a:t>隕石</a:t>
            </a:r>
            <a:endParaRPr lang="zh-TW" altLang="en-US" dirty="0">
              <a:solidFill>
                <a:schemeClr val="bg1">
                  <a:lumMod val="95000"/>
                  <a:lumOff val="5000"/>
                </a:schemeClr>
              </a:solidFill>
              <a:latin typeface="+mn-ea"/>
              <a:ea typeface="+mn-ea"/>
            </a:endParaRPr>
          </a:p>
        </p:txBody>
      </p:sp>
      <p:sp>
        <p:nvSpPr>
          <p:cNvPr id="32" name="文字方塊 31"/>
          <p:cNvSpPr txBox="1"/>
          <p:nvPr/>
        </p:nvSpPr>
        <p:spPr>
          <a:xfrm>
            <a:off x="1071538" y="4214818"/>
            <a:ext cx="800219" cy="461665"/>
          </a:xfrm>
          <a:prstGeom prst="rect">
            <a:avLst/>
          </a:prstGeom>
          <a:noFill/>
        </p:spPr>
        <p:txBody>
          <a:bodyPr wrap="none" rtlCol="0">
            <a:spAutoFit/>
          </a:bodyPr>
          <a:lstStyle/>
          <a:p>
            <a:r>
              <a:rPr lang="zh-TW" altLang="en-US" dirty="0" smtClean="0">
                <a:latin typeface="+mn-ea"/>
                <a:ea typeface="+mn-ea"/>
              </a:rPr>
              <a:t>震波</a:t>
            </a:r>
            <a:endParaRPr lang="zh-TW" altLang="en-US" dirty="0">
              <a:latin typeface="+mn-ea"/>
              <a:ea typeface="+mn-ea"/>
            </a:endParaRPr>
          </a:p>
        </p:txBody>
      </p:sp>
      <p:sp>
        <p:nvSpPr>
          <p:cNvPr id="33" name="手繪多邊形 32"/>
          <p:cNvSpPr/>
          <p:nvPr/>
        </p:nvSpPr>
        <p:spPr>
          <a:xfrm>
            <a:off x="191069" y="3166281"/>
            <a:ext cx="4558352" cy="2361062"/>
          </a:xfrm>
          <a:custGeom>
            <a:avLst/>
            <a:gdLst>
              <a:gd name="connsiteX0" fmla="*/ 4517409 w 4558352"/>
              <a:gd name="connsiteY0" fmla="*/ 0 h 2361062"/>
              <a:gd name="connsiteX1" fmla="*/ 4558352 w 4558352"/>
              <a:gd name="connsiteY1" fmla="*/ 2361062 h 2361062"/>
              <a:gd name="connsiteX2" fmla="*/ 0 w 4558352"/>
              <a:gd name="connsiteY2" fmla="*/ 2347415 h 2361062"/>
              <a:gd name="connsiteX3" fmla="*/ 27295 w 4558352"/>
              <a:gd name="connsiteY3" fmla="*/ 1801504 h 2361062"/>
              <a:gd name="connsiteX4" fmla="*/ 272955 w 4558352"/>
              <a:gd name="connsiteY4" fmla="*/ 1869743 h 2361062"/>
              <a:gd name="connsiteX5" fmla="*/ 477671 w 4558352"/>
              <a:gd name="connsiteY5" fmla="*/ 1842447 h 2361062"/>
              <a:gd name="connsiteX6" fmla="*/ 600501 w 4558352"/>
              <a:gd name="connsiteY6" fmla="*/ 1856095 h 2361062"/>
              <a:gd name="connsiteX7" fmla="*/ 750627 w 4558352"/>
              <a:gd name="connsiteY7" fmla="*/ 1869743 h 2361062"/>
              <a:gd name="connsiteX8" fmla="*/ 955343 w 4558352"/>
              <a:gd name="connsiteY8" fmla="*/ 1828800 h 2361062"/>
              <a:gd name="connsiteX9" fmla="*/ 1091821 w 4558352"/>
              <a:gd name="connsiteY9" fmla="*/ 1774209 h 2361062"/>
              <a:gd name="connsiteX10" fmla="*/ 1269241 w 4558352"/>
              <a:gd name="connsiteY10" fmla="*/ 1787856 h 2361062"/>
              <a:gd name="connsiteX11" fmla="*/ 1378424 w 4558352"/>
              <a:gd name="connsiteY11" fmla="*/ 1787856 h 2361062"/>
              <a:gd name="connsiteX12" fmla="*/ 1501253 w 4558352"/>
              <a:gd name="connsiteY12" fmla="*/ 1787856 h 2361062"/>
              <a:gd name="connsiteX13" fmla="*/ 1637731 w 4558352"/>
              <a:gd name="connsiteY13" fmla="*/ 1828800 h 2361062"/>
              <a:gd name="connsiteX14" fmla="*/ 1637731 w 4558352"/>
              <a:gd name="connsiteY14" fmla="*/ 1828800 h 2361062"/>
              <a:gd name="connsiteX15" fmla="*/ 1856095 w 4558352"/>
              <a:gd name="connsiteY15" fmla="*/ 1719618 h 2361062"/>
              <a:gd name="connsiteX16" fmla="*/ 2047164 w 4558352"/>
              <a:gd name="connsiteY16" fmla="*/ 1692322 h 2361062"/>
              <a:gd name="connsiteX17" fmla="*/ 2183641 w 4558352"/>
              <a:gd name="connsiteY17" fmla="*/ 1705970 h 2361062"/>
              <a:gd name="connsiteX18" fmla="*/ 2251880 w 4558352"/>
              <a:gd name="connsiteY18" fmla="*/ 1746913 h 2361062"/>
              <a:gd name="connsiteX19" fmla="*/ 2415653 w 4558352"/>
              <a:gd name="connsiteY19" fmla="*/ 1746913 h 2361062"/>
              <a:gd name="connsiteX20" fmla="*/ 2538483 w 4558352"/>
              <a:gd name="connsiteY20" fmla="*/ 1746913 h 2361062"/>
              <a:gd name="connsiteX21" fmla="*/ 2661313 w 4558352"/>
              <a:gd name="connsiteY21" fmla="*/ 1678674 h 2361062"/>
              <a:gd name="connsiteX22" fmla="*/ 2838734 w 4558352"/>
              <a:gd name="connsiteY22" fmla="*/ 1583140 h 2361062"/>
              <a:gd name="connsiteX23" fmla="*/ 2961564 w 4558352"/>
              <a:gd name="connsiteY23" fmla="*/ 1555844 h 2361062"/>
              <a:gd name="connsiteX24" fmla="*/ 3029803 w 4558352"/>
              <a:gd name="connsiteY24" fmla="*/ 1460310 h 2361062"/>
              <a:gd name="connsiteX25" fmla="*/ 3179928 w 4558352"/>
              <a:gd name="connsiteY25" fmla="*/ 1392071 h 2361062"/>
              <a:gd name="connsiteX26" fmla="*/ 3370997 w 4558352"/>
              <a:gd name="connsiteY26" fmla="*/ 1296537 h 2361062"/>
              <a:gd name="connsiteX27" fmla="*/ 3534770 w 4558352"/>
              <a:gd name="connsiteY27" fmla="*/ 1146412 h 2361062"/>
              <a:gd name="connsiteX28" fmla="*/ 3562065 w 4558352"/>
              <a:gd name="connsiteY28" fmla="*/ 1078173 h 2361062"/>
              <a:gd name="connsiteX29" fmla="*/ 3698543 w 4558352"/>
              <a:gd name="connsiteY29" fmla="*/ 968991 h 2361062"/>
              <a:gd name="connsiteX30" fmla="*/ 3725838 w 4558352"/>
              <a:gd name="connsiteY30" fmla="*/ 859809 h 2361062"/>
              <a:gd name="connsiteX31" fmla="*/ 3753134 w 4558352"/>
              <a:gd name="connsiteY31" fmla="*/ 682388 h 2361062"/>
              <a:gd name="connsiteX32" fmla="*/ 3835021 w 4558352"/>
              <a:gd name="connsiteY32" fmla="*/ 504967 h 2361062"/>
              <a:gd name="connsiteX33" fmla="*/ 3957850 w 4558352"/>
              <a:gd name="connsiteY33" fmla="*/ 354841 h 2361062"/>
              <a:gd name="connsiteX34" fmla="*/ 4039737 w 4558352"/>
              <a:gd name="connsiteY34" fmla="*/ 150125 h 2361062"/>
              <a:gd name="connsiteX35" fmla="*/ 4189862 w 4558352"/>
              <a:gd name="connsiteY35" fmla="*/ 95534 h 2361062"/>
              <a:gd name="connsiteX36" fmla="*/ 4517409 w 4558352"/>
              <a:gd name="connsiteY36" fmla="*/ 0 h 23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58352" h="2361062">
                <a:moveTo>
                  <a:pt x="4517409" y="0"/>
                </a:moveTo>
                <a:lnTo>
                  <a:pt x="4558352" y="2361062"/>
                </a:lnTo>
                <a:lnTo>
                  <a:pt x="0" y="2347415"/>
                </a:lnTo>
                <a:lnTo>
                  <a:pt x="27295" y="1801504"/>
                </a:lnTo>
                <a:lnTo>
                  <a:pt x="272955" y="1869743"/>
                </a:lnTo>
                <a:lnTo>
                  <a:pt x="477671" y="1842447"/>
                </a:lnTo>
                <a:lnTo>
                  <a:pt x="600501" y="1856095"/>
                </a:lnTo>
                <a:lnTo>
                  <a:pt x="750627" y="1869743"/>
                </a:lnTo>
                <a:lnTo>
                  <a:pt x="955343" y="1828800"/>
                </a:lnTo>
                <a:lnTo>
                  <a:pt x="1091821" y="1774209"/>
                </a:lnTo>
                <a:lnTo>
                  <a:pt x="1269241" y="1787856"/>
                </a:lnTo>
                <a:lnTo>
                  <a:pt x="1378424" y="1787856"/>
                </a:lnTo>
                <a:lnTo>
                  <a:pt x="1501253" y="1787856"/>
                </a:lnTo>
                <a:lnTo>
                  <a:pt x="1637731" y="1828800"/>
                </a:lnTo>
                <a:lnTo>
                  <a:pt x="1637731" y="1828800"/>
                </a:lnTo>
                <a:lnTo>
                  <a:pt x="1856095" y="1719618"/>
                </a:lnTo>
                <a:lnTo>
                  <a:pt x="2047164" y="1692322"/>
                </a:lnTo>
                <a:lnTo>
                  <a:pt x="2183641" y="1705970"/>
                </a:lnTo>
                <a:lnTo>
                  <a:pt x="2251880" y="1746913"/>
                </a:lnTo>
                <a:lnTo>
                  <a:pt x="2415653" y="1746913"/>
                </a:lnTo>
                <a:lnTo>
                  <a:pt x="2538483" y="1746913"/>
                </a:lnTo>
                <a:lnTo>
                  <a:pt x="2661313" y="1678674"/>
                </a:lnTo>
                <a:lnTo>
                  <a:pt x="2838734" y="1583140"/>
                </a:lnTo>
                <a:lnTo>
                  <a:pt x="2961564" y="1555844"/>
                </a:lnTo>
                <a:lnTo>
                  <a:pt x="3029803" y="1460310"/>
                </a:lnTo>
                <a:lnTo>
                  <a:pt x="3179928" y="1392071"/>
                </a:lnTo>
                <a:lnTo>
                  <a:pt x="3370997" y="1296537"/>
                </a:lnTo>
                <a:lnTo>
                  <a:pt x="3534770" y="1146412"/>
                </a:lnTo>
                <a:lnTo>
                  <a:pt x="3562065" y="1078173"/>
                </a:lnTo>
                <a:lnTo>
                  <a:pt x="3698543" y="968991"/>
                </a:lnTo>
                <a:lnTo>
                  <a:pt x="3725838" y="859809"/>
                </a:lnTo>
                <a:lnTo>
                  <a:pt x="3753134" y="682388"/>
                </a:lnTo>
                <a:lnTo>
                  <a:pt x="3835021" y="504967"/>
                </a:lnTo>
                <a:lnTo>
                  <a:pt x="3957850" y="354841"/>
                </a:lnTo>
                <a:lnTo>
                  <a:pt x="4039737" y="150125"/>
                </a:lnTo>
                <a:lnTo>
                  <a:pt x="4189862" y="95534"/>
                </a:lnTo>
                <a:lnTo>
                  <a:pt x="4517409"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6" name="文字方塊 35"/>
          <p:cNvSpPr txBox="1"/>
          <p:nvPr/>
        </p:nvSpPr>
        <p:spPr>
          <a:xfrm>
            <a:off x="1051631" y="5143512"/>
            <a:ext cx="877163" cy="369332"/>
          </a:xfrm>
          <a:prstGeom prst="rect">
            <a:avLst/>
          </a:prstGeom>
          <a:noFill/>
        </p:spPr>
        <p:txBody>
          <a:bodyPr wrap="none" rtlCol="0">
            <a:spAutoFit/>
          </a:bodyPr>
          <a:lstStyle/>
          <a:p>
            <a:r>
              <a:rPr lang="zh-TW" altLang="en-US" sz="1800" dirty="0" smtClean="0">
                <a:solidFill>
                  <a:schemeClr val="bg1"/>
                </a:solidFill>
                <a:latin typeface="+mn-ea"/>
                <a:ea typeface="+mn-ea"/>
              </a:rPr>
              <a:t>宋聖榮</a:t>
            </a:r>
            <a:endParaRPr lang="zh-TW" altLang="en-US" sz="1800" dirty="0">
              <a:solidFill>
                <a:schemeClr val="bg1"/>
              </a:solidFill>
              <a:latin typeface="+mn-ea"/>
              <a:ea typeface="+mn-ea"/>
            </a:endParaRPr>
          </a:p>
        </p:txBody>
      </p:sp>
      <p:pic>
        <p:nvPicPr>
          <p:cNvPr id="27" name="Picture 15" descr="cc">
            <a:hlinkClick r:id="rId3"/>
          </p:cNvPr>
          <p:cNvPicPr>
            <a:picLocks noChangeAspect="1" noChangeArrowheads="1"/>
          </p:cNvPicPr>
          <p:nvPr/>
        </p:nvPicPr>
        <p:blipFill>
          <a:blip r:embed="rId4" cstate="print"/>
          <a:srcRect/>
          <a:stretch>
            <a:fillRect/>
          </a:stretch>
        </p:blipFill>
        <p:spPr bwMode="auto">
          <a:xfrm>
            <a:off x="395536" y="5157192"/>
            <a:ext cx="704708" cy="252000"/>
          </a:xfrm>
          <a:prstGeom prst="rect">
            <a:avLst/>
          </a:prstGeom>
          <a:noFill/>
          <a:ln w="9525">
            <a:noFill/>
            <a:miter lim="800000"/>
            <a:headEnd/>
            <a:tailEnd/>
          </a:ln>
        </p:spPr>
      </p:pic>
      <p:grpSp>
        <p:nvGrpSpPr>
          <p:cNvPr id="38" name="群組 37"/>
          <p:cNvGrpSpPr/>
          <p:nvPr/>
        </p:nvGrpSpPr>
        <p:grpSpPr>
          <a:xfrm>
            <a:off x="5067300" y="857232"/>
            <a:ext cx="4076700" cy="5459639"/>
            <a:chOff x="5067300" y="857232"/>
            <a:chExt cx="4076700" cy="5459639"/>
          </a:xfrm>
        </p:grpSpPr>
        <p:pic>
          <p:nvPicPr>
            <p:cNvPr id="34" name="Picture 6"/>
            <p:cNvPicPr>
              <a:picLocks noChangeArrowheads="1"/>
            </p:cNvPicPr>
            <p:nvPr/>
          </p:nvPicPr>
          <p:blipFill>
            <a:blip r:embed="rId5" cstate="print"/>
            <a:srcRect/>
            <a:stretch>
              <a:fillRect/>
            </a:stretch>
          </p:blipFill>
          <p:spPr bwMode="auto">
            <a:xfrm>
              <a:off x="5067300" y="857232"/>
              <a:ext cx="4076700" cy="5307012"/>
            </a:xfrm>
            <a:prstGeom prst="rect">
              <a:avLst/>
            </a:prstGeom>
            <a:noFill/>
            <a:ln w="9525">
              <a:noFill/>
              <a:miter lim="800000"/>
              <a:headEnd/>
              <a:tailEnd/>
            </a:ln>
          </p:spPr>
        </p:pic>
        <p:sp>
          <p:nvSpPr>
            <p:cNvPr id="35" name="矩形 34"/>
            <p:cNvSpPr/>
            <p:nvPr/>
          </p:nvSpPr>
          <p:spPr>
            <a:xfrm>
              <a:off x="5292080" y="5301208"/>
              <a:ext cx="3851920" cy="1015663"/>
            </a:xfrm>
            <a:prstGeom prst="rect">
              <a:avLst/>
            </a:prstGeom>
          </p:spPr>
          <p:txBody>
            <a:bodyPr wrap="square">
              <a:spAutoFit/>
            </a:bodyPr>
            <a:lstStyle/>
            <a:p>
              <a:r>
                <a:rPr lang="en-US" altLang="zh-TW" sz="1000" dirty="0" smtClean="0">
                  <a:solidFill>
                    <a:schemeClr val="bg1"/>
                  </a:solidFill>
                  <a:cs typeface="Times New Roman" pitchFamily="18" charset="0"/>
                </a:rPr>
                <a:t>Steven N. Ward University of California Santa Cruz</a:t>
              </a:r>
            </a:p>
            <a:p>
              <a:r>
                <a:rPr lang="zh-TW" altLang="en-US" sz="1000" dirty="0" smtClean="0">
                  <a:solidFill>
                    <a:schemeClr val="bg1"/>
                  </a:solidFill>
                  <a:cs typeface="Times New Roman" pitchFamily="18" charset="0"/>
                </a:rPr>
                <a:t>本作品由</a:t>
              </a:r>
              <a:r>
                <a:rPr lang="en-US" altLang="zh-TW" sz="1000" b="1" dirty="0" smtClean="0">
                  <a:solidFill>
                    <a:schemeClr val="bg1"/>
                  </a:solidFill>
                  <a:cs typeface="Times New Roman" pitchFamily="18" charset="0"/>
                </a:rPr>
                <a:t>Steven N. Ward  University of California Santa Cruz   </a:t>
              </a:r>
              <a:r>
                <a:rPr lang="en-US" altLang="zh-TW" sz="1000" dirty="0" smtClean="0">
                  <a:solidFill>
                    <a:schemeClr val="bg1"/>
                  </a:solidFill>
                  <a:cs typeface="Times New Roman" pitchFamily="18" charset="0"/>
                </a:rPr>
                <a:t>(http://es.ucsc.edu/~ward)</a:t>
              </a:r>
              <a:r>
                <a:rPr lang="zh-TW" altLang="en-US" sz="1000" dirty="0" smtClean="0">
                  <a:solidFill>
                    <a:schemeClr val="bg1"/>
                  </a:solidFill>
                  <a:cs typeface="Times New Roman" pitchFamily="18" charset="0"/>
                </a:rPr>
                <a:t>教授授權本課程：</a:t>
              </a:r>
              <a:r>
                <a:rPr lang="en-US" altLang="zh-TW" sz="1000" dirty="0" smtClean="0">
                  <a:solidFill>
                    <a:schemeClr val="bg1"/>
                  </a:solidFill>
                  <a:cs typeface="Times New Roman" pitchFamily="18" charset="0"/>
                </a:rPr>
                <a:t>『</a:t>
              </a:r>
              <a:r>
                <a:rPr lang="zh-TW" altLang="en-US" sz="1000" dirty="0" smtClean="0">
                  <a:solidFill>
                    <a:schemeClr val="bg1"/>
                  </a:solidFill>
                  <a:cs typeface="Times New Roman" pitchFamily="18" charset="0"/>
                </a:rPr>
                <a:t>地球的奧秘</a:t>
              </a:r>
              <a:r>
                <a:rPr lang="en-US" altLang="zh-TW" sz="1000" dirty="0" smtClean="0">
                  <a:solidFill>
                    <a:schemeClr val="bg1"/>
                  </a:solidFill>
                  <a:cs typeface="Times New Roman" pitchFamily="18" charset="0"/>
                </a:rPr>
                <a:t>』</a:t>
              </a:r>
              <a:r>
                <a:rPr lang="zh-TW" altLang="en-US" sz="1000" dirty="0" smtClean="0">
                  <a:solidFill>
                    <a:schemeClr val="bg1"/>
                  </a:solidFill>
                  <a:cs typeface="Times New Roman" pitchFamily="18" charset="0"/>
                </a:rPr>
                <a:t>使用，本資料庫無再授權他人使用之權利，您如需利用本作品，請另行向權利人取得授權。</a:t>
              </a:r>
            </a:p>
            <a:p>
              <a:r>
                <a:rPr lang="en-US" altLang="zh-TW" sz="1000" dirty="0" smtClean="0">
                  <a:solidFill>
                    <a:schemeClr val="bg1"/>
                  </a:solidFill>
                  <a:cs typeface="Times New Roman" pitchFamily="18" charset="0"/>
                </a:rPr>
                <a:t> </a:t>
              </a:r>
              <a:endParaRPr lang="zh-TW" altLang="en-US" sz="1000" dirty="0">
                <a:solidFill>
                  <a:schemeClr val="bg1"/>
                </a:solidFill>
              </a:endParaRPr>
            </a:p>
          </p:txBody>
        </p:sp>
        <p:pic>
          <p:nvPicPr>
            <p:cNvPr id="37" name="圖片 36" descr="F-icon_11.gif">
              <a:hlinkClick r:id="rId6"/>
            </p:cNvPr>
            <p:cNvPicPr>
              <a:picLocks/>
            </p:cNvPicPr>
            <p:nvPr/>
          </p:nvPicPr>
          <p:blipFill>
            <a:blip r:embed="rId7" cstate="print"/>
            <a:srcRect/>
            <a:stretch>
              <a:fillRect/>
            </a:stretch>
          </p:blipFill>
          <p:spPr bwMode="auto">
            <a:xfrm>
              <a:off x="5076056" y="5733256"/>
              <a:ext cx="252413" cy="25241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ChangeArrowheads="1"/>
          </p:cNvSpPr>
          <p:nvPr/>
        </p:nvSpPr>
        <p:spPr bwMode="auto">
          <a:xfrm>
            <a:off x="317500" y="385763"/>
            <a:ext cx="8637588" cy="1098550"/>
          </a:xfrm>
          <a:prstGeom prst="rect">
            <a:avLst/>
          </a:prstGeom>
          <a:noFill/>
          <a:ln w="9525">
            <a:noFill/>
            <a:miter lim="800000"/>
            <a:headEnd/>
            <a:tailEnd/>
          </a:ln>
          <a:effectLst/>
        </p:spPr>
        <p:txBody>
          <a:bodyPr anchor="b">
            <a:spAutoFit/>
          </a:bodyPr>
          <a:lstStyle/>
          <a:p>
            <a:pPr algn="ctr">
              <a:defRPr/>
            </a:pPr>
            <a:r>
              <a:rPr lang="zh-TW" altLang="en-US" sz="6600">
                <a:solidFill>
                  <a:srgbClr val="FFFF00"/>
                </a:solidFill>
                <a:effectLst>
                  <a:outerShdw blurRad="38100" dist="38100" dir="2700000" algn="tl">
                    <a:srgbClr val="000000"/>
                  </a:outerShdw>
                </a:effectLst>
                <a:latin typeface="Times New Roman" pitchFamily="18" charset="0"/>
                <a:ea typeface="標楷體" pitchFamily="65" charset="-120"/>
              </a:rPr>
              <a:t>海嘯的傳播</a:t>
            </a:r>
          </a:p>
        </p:txBody>
      </p:sp>
      <p:sp>
        <p:nvSpPr>
          <p:cNvPr id="1028" name="Rectangle 6"/>
          <p:cNvSpPr>
            <a:spLocks noChangeArrowheads="1"/>
          </p:cNvSpPr>
          <p:nvPr/>
        </p:nvSpPr>
        <p:spPr bwMode="auto">
          <a:xfrm>
            <a:off x="250825" y="1989138"/>
            <a:ext cx="4968875" cy="4362450"/>
          </a:xfrm>
          <a:prstGeom prst="rect">
            <a:avLst/>
          </a:prstGeom>
          <a:noFill/>
          <a:ln w="9525">
            <a:noFill/>
            <a:miter lim="800000"/>
            <a:headEnd/>
            <a:tailEnd/>
          </a:ln>
        </p:spPr>
        <p:txBody>
          <a:bodyPr>
            <a:spAutoFit/>
          </a:bodyPr>
          <a:lstStyle/>
          <a:p>
            <a:r>
              <a:rPr lang="zh-TW" altLang="en-US" sz="2800" b="1">
                <a:solidFill>
                  <a:srgbClr val="66FFFF"/>
                </a:solidFill>
                <a:latin typeface="標楷體" pitchFamily="65" charset="-120"/>
                <a:ea typeface="標楷體" pitchFamily="65" charset="-120"/>
              </a:rPr>
              <a:t>海嘯在深海處的傳播速度快。在深度</a:t>
            </a:r>
            <a:r>
              <a:rPr lang="en-US" altLang="zh-TW" sz="2800" b="1">
                <a:solidFill>
                  <a:srgbClr val="66FFFF"/>
                </a:solidFill>
                <a:latin typeface="標楷體" pitchFamily="65" charset="-120"/>
                <a:ea typeface="標楷體" pitchFamily="65" charset="-120"/>
              </a:rPr>
              <a:t>4000</a:t>
            </a:r>
            <a:r>
              <a:rPr lang="zh-TW" altLang="en-US" sz="2800" b="1">
                <a:solidFill>
                  <a:srgbClr val="66FFFF"/>
                </a:solidFill>
                <a:latin typeface="標楷體" pitchFamily="65" charset="-120"/>
                <a:ea typeface="標楷體" pitchFamily="65" charset="-120"/>
              </a:rPr>
              <a:t>公尺的海水中，速度約為</a:t>
            </a:r>
            <a:r>
              <a:rPr lang="en-US" altLang="zh-TW" sz="2800" b="1">
                <a:solidFill>
                  <a:srgbClr val="66FFFF"/>
                </a:solidFill>
                <a:latin typeface="標楷體" pitchFamily="65" charset="-120"/>
                <a:ea typeface="標楷體" pitchFamily="65" charset="-120"/>
              </a:rPr>
              <a:t>200m/sec</a:t>
            </a:r>
            <a:r>
              <a:rPr lang="zh-TW" altLang="en-US" sz="2800" b="1">
                <a:solidFill>
                  <a:srgbClr val="66FFFF"/>
                </a:solidFill>
                <a:latin typeface="標楷體" pitchFamily="65" charset="-120"/>
                <a:ea typeface="標楷體" pitchFamily="65" charset="-120"/>
              </a:rPr>
              <a:t>。即橫渡太平洋的海嘯其速度相當於噴射機的速度。舉例而言，</a:t>
            </a:r>
            <a:r>
              <a:rPr lang="en-US" altLang="zh-TW" sz="2800" b="1">
                <a:solidFill>
                  <a:srgbClr val="66FFFF"/>
                </a:solidFill>
                <a:latin typeface="標楷體" pitchFamily="65" charset="-120"/>
                <a:ea typeface="標楷體" pitchFamily="65" charset="-120"/>
              </a:rPr>
              <a:t>1960</a:t>
            </a:r>
            <a:r>
              <a:rPr lang="zh-TW" altLang="en-US" sz="2800" b="1">
                <a:solidFill>
                  <a:srgbClr val="66FFFF"/>
                </a:solidFill>
                <a:latin typeface="標楷體" pitchFamily="65" charset="-120"/>
                <a:ea typeface="標楷體" pitchFamily="65" charset="-120"/>
              </a:rPr>
              <a:t>年</a:t>
            </a:r>
            <a:r>
              <a:rPr lang="en-US" altLang="zh-TW" sz="2800" b="1">
                <a:solidFill>
                  <a:srgbClr val="66FFFF"/>
                </a:solidFill>
                <a:latin typeface="標楷體" pitchFamily="65" charset="-120"/>
                <a:ea typeface="標楷體" pitchFamily="65" charset="-120"/>
              </a:rPr>
              <a:t>5</a:t>
            </a:r>
            <a:r>
              <a:rPr lang="zh-TW" altLang="en-US" sz="2800" b="1">
                <a:solidFill>
                  <a:srgbClr val="66FFFF"/>
                </a:solidFill>
                <a:latin typeface="標楷體" pitchFamily="65" charset="-120"/>
                <a:ea typeface="標楷體" pitchFamily="65" charset="-120"/>
              </a:rPr>
              <a:t>月</a:t>
            </a:r>
            <a:r>
              <a:rPr lang="en-US" altLang="zh-TW" sz="2800" b="1">
                <a:solidFill>
                  <a:srgbClr val="66FFFF"/>
                </a:solidFill>
                <a:latin typeface="標楷體" pitchFamily="65" charset="-120"/>
                <a:ea typeface="標楷體" pitchFamily="65" charset="-120"/>
              </a:rPr>
              <a:t>23</a:t>
            </a:r>
            <a:r>
              <a:rPr lang="zh-TW" altLang="en-US" sz="2800" b="1">
                <a:solidFill>
                  <a:srgbClr val="66FFFF"/>
                </a:solidFill>
                <a:latin typeface="標楷體" pitchFamily="65" charset="-120"/>
                <a:ea typeface="標楷體" pitchFamily="65" charset="-120"/>
              </a:rPr>
              <a:t>日南美洲智利發生大地震所引起的海嘯，約</a:t>
            </a:r>
            <a:r>
              <a:rPr lang="en-US" altLang="zh-TW" sz="2800" b="1">
                <a:solidFill>
                  <a:srgbClr val="66FFFF"/>
                </a:solidFill>
                <a:latin typeface="標楷體" pitchFamily="65" charset="-120"/>
                <a:ea typeface="標楷體" pitchFamily="65" charset="-120"/>
              </a:rPr>
              <a:t>23</a:t>
            </a:r>
            <a:r>
              <a:rPr lang="zh-TW" altLang="en-US" sz="2800" b="1">
                <a:solidFill>
                  <a:srgbClr val="66FFFF"/>
                </a:solidFill>
                <a:latin typeface="標楷體" pitchFamily="65" charset="-120"/>
                <a:ea typeface="標楷體" pitchFamily="65" charset="-120"/>
              </a:rPr>
              <a:t>小時後侵襲日本，並造成二百多人死亡，</a:t>
            </a:r>
            <a:r>
              <a:rPr lang="en-US" altLang="zh-TW" sz="2800" b="1">
                <a:solidFill>
                  <a:srgbClr val="66FFFF"/>
                </a:solidFill>
                <a:latin typeface="標楷體" pitchFamily="65" charset="-120"/>
                <a:ea typeface="標楷體" pitchFamily="65" charset="-120"/>
              </a:rPr>
              <a:t>25</a:t>
            </a:r>
            <a:r>
              <a:rPr lang="zh-TW" altLang="en-US" sz="2800" b="1">
                <a:solidFill>
                  <a:srgbClr val="66FFFF"/>
                </a:solidFill>
                <a:latin typeface="標楷體" pitchFamily="65" charset="-120"/>
                <a:ea typeface="標楷體" pitchFamily="65" charset="-120"/>
              </a:rPr>
              <a:t>小時後海嘯波到達台灣。</a:t>
            </a:r>
          </a:p>
        </p:txBody>
      </p:sp>
      <p:graphicFrame>
        <p:nvGraphicFramePr>
          <p:cNvPr id="1026" name="Object 7"/>
          <p:cNvGraphicFramePr>
            <a:graphicFrameLocks noChangeAspect="1"/>
          </p:cNvGraphicFramePr>
          <p:nvPr/>
        </p:nvGraphicFramePr>
        <p:xfrm>
          <a:off x="5580063" y="2659063"/>
          <a:ext cx="3311525" cy="1439862"/>
        </p:xfrm>
        <a:graphic>
          <a:graphicData uri="http://schemas.openxmlformats.org/presentationml/2006/ole">
            <mc:AlternateContent xmlns:mc="http://schemas.openxmlformats.org/markup-compatibility/2006">
              <mc:Choice xmlns:v="urn:schemas-microsoft-com:vml" Requires="v">
                <p:oleObj spid="_x0000_s2051" name="方程式" r:id="rId4" imgW="583920" imgH="253800" progId="Equation.3">
                  <p:embed/>
                </p:oleObj>
              </mc:Choice>
              <mc:Fallback>
                <p:oleObj name="方程式" r:id="rId4" imgW="583920" imgH="2538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659063"/>
                        <a:ext cx="3311525" cy="1439862"/>
                      </a:xfrm>
                      <a:prstGeom prst="rect">
                        <a:avLst/>
                      </a:prstGeom>
                      <a:solidFill>
                        <a:srgbClr val="FFFF00"/>
                      </a:solidFill>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755650" y="762000"/>
            <a:ext cx="7704138" cy="1066800"/>
          </a:xfrm>
          <a:prstGeom prst="rect">
            <a:avLst/>
          </a:prstGeom>
          <a:noFill/>
          <a:ln w="9525">
            <a:noFill/>
            <a:miter lim="800000"/>
            <a:headEnd/>
            <a:tailEnd/>
          </a:ln>
          <a:effectLst/>
        </p:spPr>
        <p:txBody>
          <a:bodyPr anchor="b">
            <a:spAutoFit/>
          </a:bodyPr>
          <a:lstStyle/>
          <a:p>
            <a:pPr algn="ctr">
              <a:defRPr/>
            </a:pP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過去八百年來造成死亡紀錄超過</a:t>
            </a:r>
            <a:r>
              <a:rPr lang="en-US" altLang="zh-TW" sz="3200" b="1">
                <a:solidFill>
                  <a:schemeClr val="tx2"/>
                </a:solidFill>
                <a:effectLst>
                  <a:outerShdw blurRad="38100" dist="38100" dir="2700000" algn="tl">
                    <a:srgbClr val="000000"/>
                  </a:outerShdw>
                </a:effectLst>
                <a:latin typeface="標楷體" pitchFamily="65" charset="-120"/>
                <a:ea typeface="標楷體" pitchFamily="65" charset="-120"/>
              </a:rPr>
              <a:t>50,000</a:t>
            </a: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人的地震</a:t>
            </a:r>
          </a:p>
        </p:txBody>
      </p:sp>
      <p:sp>
        <p:nvSpPr>
          <p:cNvPr id="7171" name="Text Box 5"/>
          <p:cNvSpPr txBox="1">
            <a:spLocks noChangeArrowheads="1"/>
          </p:cNvSpPr>
          <p:nvPr/>
        </p:nvSpPr>
        <p:spPr bwMode="auto">
          <a:xfrm>
            <a:off x="304800" y="2209800"/>
            <a:ext cx="8686800" cy="2647950"/>
          </a:xfrm>
          <a:prstGeom prst="rect">
            <a:avLst/>
          </a:prstGeom>
          <a:noFill/>
          <a:ln w="9525">
            <a:noFill/>
            <a:miter lim="800000"/>
            <a:headEnd/>
            <a:tailEnd/>
          </a:ln>
        </p:spPr>
        <p:txBody>
          <a:bodyPr>
            <a:spAutoFit/>
          </a:bodyPr>
          <a:lstStyle/>
          <a:p>
            <a:r>
              <a:rPr lang="en-US" altLang="zh-TW" sz="2400" b="1">
                <a:solidFill>
                  <a:srgbClr val="99FF33"/>
                </a:solidFill>
                <a:latin typeface="Times New Roman" pitchFamily="18" charset="0"/>
              </a:rPr>
              <a:t> Place</a:t>
            </a:r>
            <a:r>
              <a:rPr lang="en-US" altLang="zh-TW" sz="2400" b="1">
                <a:latin typeface="Times New Roman" pitchFamily="18" charset="0"/>
              </a:rPr>
              <a:t>                                    </a:t>
            </a:r>
            <a:r>
              <a:rPr lang="en-US" altLang="zh-TW" sz="2400" b="1">
                <a:solidFill>
                  <a:srgbClr val="99FF33"/>
                </a:solidFill>
                <a:latin typeface="Times New Roman" pitchFamily="18" charset="0"/>
              </a:rPr>
              <a:t>Date</a:t>
            </a:r>
            <a:r>
              <a:rPr lang="en-US" altLang="zh-TW" sz="2400" b="1">
                <a:latin typeface="Times New Roman" pitchFamily="18" charset="0"/>
              </a:rPr>
              <a:t>       </a:t>
            </a:r>
            <a:r>
              <a:rPr lang="en-US" altLang="zh-TW" sz="2400" b="1">
                <a:solidFill>
                  <a:srgbClr val="99FF33"/>
                </a:solidFill>
                <a:latin typeface="Times New Roman" pitchFamily="18" charset="0"/>
              </a:rPr>
              <a:t>Estimated Number of Deaths</a:t>
            </a:r>
            <a:r>
              <a:rPr lang="zh-TW" altLang="en-US" sz="2400" b="1">
                <a:latin typeface="標楷體" pitchFamily="65" charset="-120"/>
                <a:ea typeface="標楷體" pitchFamily="65" charset="-120"/>
              </a:rPr>
              <a:t>甘肅</a:t>
            </a:r>
            <a:r>
              <a:rPr lang="en-US" altLang="zh-TW" sz="2400" b="1">
                <a:latin typeface="標楷體" pitchFamily="65" charset="-120"/>
                <a:ea typeface="標楷體" pitchFamily="65" charset="-120"/>
              </a:rPr>
              <a:t>, </a:t>
            </a:r>
            <a:r>
              <a:rPr lang="zh-TW" altLang="en-US" sz="2400" b="1">
                <a:latin typeface="標楷體" pitchFamily="65" charset="-120"/>
                <a:ea typeface="標楷體" pitchFamily="65" charset="-120"/>
              </a:rPr>
              <a:t>中國</a:t>
            </a:r>
            <a:r>
              <a:rPr lang="zh-TW" altLang="en-US" sz="2400" b="1">
                <a:latin typeface="Times New Roman" pitchFamily="18" charset="0"/>
              </a:rPr>
              <a:t>                          </a:t>
            </a:r>
            <a:r>
              <a:rPr lang="en-US" altLang="zh-TW" sz="2400" b="1">
                <a:latin typeface="Times New Roman" pitchFamily="18" charset="0"/>
              </a:rPr>
              <a:t>1920                        180,000 </a:t>
            </a:r>
            <a:endParaRPr lang="en-US" altLang="zh-TW" sz="2400">
              <a:latin typeface="Times New Roman" pitchFamily="18" charset="0"/>
            </a:endParaRPr>
          </a:p>
          <a:p>
            <a:r>
              <a:rPr lang="en-US" altLang="zh-TW" sz="2400" b="1">
                <a:latin typeface="標楷體" pitchFamily="65" charset="-120"/>
              </a:rPr>
              <a:t>Tokyo,Yokohama,Japan</a:t>
            </a:r>
            <a:r>
              <a:rPr lang="en-US" altLang="zh-TW" sz="2400" b="1">
                <a:latin typeface="標楷體" pitchFamily="65" charset="-120"/>
                <a:ea typeface="標楷體" pitchFamily="65" charset="-120"/>
              </a:rPr>
              <a:t>   </a:t>
            </a:r>
            <a:r>
              <a:rPr lang="en-US" altLang="zh-TW" sz="2400" b="1">
                <a:latin typeface="Times New Roman" pitchFamily="18" charset="0"/>
              </a:rPr>
              <a:t>1923 </a:t>
            </a:r>
            <a:r>
              <a:rPr lang="en-US" altLang="zh-TW" sz="2400">
                <a:latin typeface="Times New Roman" pitchFamily="18" charset="0"/>
              </a:rPr>
              <a:t>                       </a:t>
            </a:r>
            <a:r>
              <a:rPr lang="en-US" altLang="zh-TW" sz="2400" b="1">
                <a:latin typeface="Times New Roman" pitchFamily="18" charset="0"/>
              </a:rPr>
              <a:t>100,000</a:t>
            </a:r>
            <a:r>
              <a:rPr lang="en-US" altLang="zh-TW" sz="2400">
                <a:latin typeface="Times New Roman" pitchFamily="18" charset="0"/>
              </a:rPr>
              <a:t> </a:t>
            </a:r>
          </a:p>
          <a:p>
            <a:r>
              <a:rPr lang="zh-TW" altLang="en-US" sz="2400" b="1">
                <a:latin typeface="標楷體" pitchFamily="65" charset="-120"/>
                <a:ea typeface="標楷體" pitchFamily="65" charset="-120"/>
              </a:rPr>
              <a:t>甘肅</a:t>
            </a:r>
            <a:r>
              <a:rPr lang="en-US" altLang="zh-TW" sz="2400" b="1">
                <a:latin typeface="標楷體" pitchFamily="65" charset="-120"/>
                <a:ea typeface="標楷體" pitchFamily="65" charset="-120"/>
              </a:rPr>
              <a:t>, </a:t>
            </a:r>
            <a:r>
              <a:rPr lang="zh-TW" altLang="en-US" sz="2400" b="1">
                <a:latin typeface="標楷體" pitchFamily="65" charset="-120"/>
                <a:ea typeface="標楷體" pitchFamily="65" charset="-120"/>
              </a:rPr>
              <a:t>中國</a:t>
            </a:r>
            <a:r>
              <a:rPr lang="zh-TW" altLang="en-US" sz="2400" b="1">
                <a:latin typeface="Times New Roman" pitchFamily="18" charset="0"/>
              </a:rPr>
              <a:t> </a:t>
            </a:r>
            <a:r>
              <a:rPr lang="zh-TW" altLang="en-US" sz="2400">
                <a:latin typeface="Times New Roman" pitchFamily="18" charset="0"/>
              </a:rPr>
              <a:t>                         </a:t>
            </a:r>
            <a:r>
              <a:rPr lang="en-US" altLang="zh-TW" sz="2400" b="1">
                <a:latin typeface="Times New Roman" pitchFamily="18" charset="0"/>
              </a:rPr>
              <a:t>1932</a:t>
            </a:r>
            <a:r>
              <a:rPr lang="en-US" altLang="zh-TW" sz="2400">
                <a:latin typeface="Times New Roman" pitchFamily="18" charset="0"/>
              </a:rPr>
              <a:t>                         </a:t>
            </a:r>
            <a:r>
              <a:rPr lang="en-US" altLang="zh-TW" sz="2400" b="1">
                <a:latin typeface="Times New Roman" pitchFamily="18" charset="0"/>
              </a:rPr>
              <a:t>70,000</a:t>
            </a:r>
            <a:r>
              <a:rPr lang="en-US" altLang="zh-TW" sz="2400">
                <a:latin typeface="Times New Roman" pitchFamily="18" charset="0"/>
              </a:rPr>
              <a:t> </a:t>
            </a:r>
          </a:p>
          <a:p>
            <a:r>
              <a:rPr lang="en-US" altLang="zh-TW" sz="2400" b="1">
                <a:latin typeface="Times New Roman" pitchFamily="18" charset="0"/>
              </a:rPr>
              <a:t>Quetta, Pakistan</a:t>
            </a:r>
            <a:r>
              <a:rPr lang="en-US" altLang="zh-TW" sz="2400">
                <a:latin typeface="Times New Roman" pitchFamily="18" charset="0"/>
              </a:rPr>
              <a:t>                 </a:t>
            </a:r>
            <a:r>
              <a:rPr lang="en-US" altLang="zh-TW" sz="2400" b="1">
                <a:latin typeface="Times New Roman" pitchFamily="18" charset="0"/>
              </a:rPr>
              <a:t>1935                          60,000</a:t>
            </a:r>
          </a:p>
          <a:p>
            <a:r>
              <a:rPr lang="zh-TW" altLang="en-US" sz="2400" b="1">
                <a:solidFill>
                  <a:srgbClr val="66FFFF"/>
                </a:solidFill>
                <a:latin typeface="標楷體" pitchFamily="65" charset="-120"/>
                <a:ea typeface="標楷體" pitchFamily="65" charset="-120"/>
              </a:rPr>
              <a:t>唐山</a:t>
            </a:r>
            <a:r>
              <a:rPr lang="en-US" altLang="zh-TW" sz="2400" b="1">
                <a:solidFill>
                  <a:srgbClr val="66FFFF"/>
                </a:solidFill>
                <a:latin typeface="標楷體" pitchFamily="65" charset="-120"/>
                <a:ea typeface="標楷體" pitchFamily="65" charset="-120"/>
              </a:rPr>
              <a:t>, </a:t>
            </a:r>
            <a:r>
              <a:rPr lang="zh-TW" altLang="en-US" sz="2400" b="1">
                <a:solidFill>
                  <a:srgbClr val="66FFFF"/>
                </a:solidFill>
                <a:latin typeface="標楷體" pitchFamily="65" charset="-120"/>
                <a:ea typeface="標楷體" pitchFamily="65" charset="-120"/>
              </a:rPr>
              <a:t>中國             </a:t>
            </a:r>
            <a:r>
              <a:rPr lang="en-US" altLang="zh-TW" sz="2400" b="1">
                <a:solidFill>
                  <a:srgbClr val="66FFFF"/>
                </a:solidFill>
                <a:latin typeface="Times New Roman" pitchFamily="18" charset="0"/>
              </a:rPr>
              <a:t>1976</a:t>
            </a:r>
            <a:r>
              <a:rPr lang="en-US" altLang="zh-TW" sz="2400">
                <a:solidFill>
                  <a:srgbClr val="66FFFF"/>
                </a:solidFill>
                <a:latin typeface="Times New Roman" pitchFamily="18" charset="0"/>
              </a:rPr>
              <a:t>                        </a:t>
            </a:r>
            <a:r>
              <a:rPr lang="en-US" altLang="zh-TW" sz="2400" b="1">
                <a:solidFill>
                  <a:srgbClr val="66FFFF"/>
                </a:solidFill>
                <a:latin typeface="Times New Roman" pitchFamily="18" charset="0"/>
              </a:rPr>
              <a:t>240,000</a:t>
            </a:r>
          </a:p>
          <a:p>
            <a:r>
              <a:rPr lang="en-US" altLang="zh-TW" sz="2400" b="1">
                <a:latin typeface="Times New Roman" pitchFamily="18" charset="0"/>
              </a:rPr>
              <a:t> Iran                                     1990                           52,000</a:t>
            </a:r>
            <a:r>
              <a:rPr lang="en-US" altLang="zh-TW" sz="2400">
                <a:latin typeface="Times New Roman" pitchFamily="18"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N-sumatra--animation"/>
          <p:cNvPicPr>
            <a:picLocks noChangeAspect="1" noChangeArrowheads="1" noCrop="1"/>
          </p:cNvPicPr>
          <p:nvPr/>
        </p:nvPicPr>
        <p:blipFill>
          <a:blip r:embed="rId3" cstate="print"/>
          <a:srcRect/>
          <a:stretch>
            <a:fillRect/>
          </a:stretch>
        </p:blipFill>
        <p:spPr bwMode="auto">
          <a:xfrm>
            <a:off x="0" y="596900"/>
            <a:ext cx="9144000" cy="5664200"/>
          </a:xfrm>
          <a:prstGeom prst="rect">
            <a:avLst/>
          </a:prstGeom>
          <a:noFill/>
          <a:ln w="9525">
            <a:noFill/>
            <a:miter lim="800000"/>
            <a:headEnd/>
            <a:tailEnd/>
          </a:ln>
        </p:spPr>
      </p:pic>
      <p:pic>
        <p:nvPicPr>
          <p:cNvPr id="3" name="圖片 2" descr="F-icon_11.gif">
            <a:hlinkClick r:id="rId4"/>
          </p:cNvPr>
          <p:cNvPicPr>
            <a:picLocks/>
          </p:cNvPicPr>
          <p:nvPr/>
        </p:nvPicPr>
        <p:blipFill>
          <a:blip r:embed="rId5" cstate="print"/>
          <a:srcRect/>
          <a:stretch>
            <a:fillRect/>
          </a:stretch>
        </p:blipFill>
        <p:spPr bwMode="auto">
          <a:xfrm>
            <a:off x="71115" y="5960166"/>
            <a:ext cx="252413" cy="252412"/>
          </a:xfrm>
          <a:prstGeom prst="rect">
            <a:avLst/>
          </a:prstGeom>
          <a:noFill/>
          <a:ln w="9525">
            <a:noFill/>
            <a:miter lim="800000"/>
            <a:headEnd/>
            <a:tailEnd/>
          </a:ln>
        </p:spPr>
      </p:pic>
      <p:sp>
        <p:nvSpPr>
          <p:cNvPr id="4" name="矩形 3"/>
          <p:cNvSpPr/>
          <p:nvPr/>
        </p:nvSpPr>
        <p:spPr>
          <a:xfrm>
            <a:off x="323528" y="5877272"/>
            <a:ext cx="8820472" cy="576064"/>
          </a:xfrm>
          <a:prstGeom prst="rect">
            <a:avLst/>
          </a:prstGeom>
        </p:spPr>
        <p:txBody>
          <a:bodyPr wrap="square">
            <a:spAutoFit/>
          </a:bodyPr>
          <a:lstStyle/>
          <a:p>
            <a:r>
              <a:rPr lang="en-US" altLang="zh-TW" sz="1000" dirty="0" smtClean="0">
                <a:solidFill>
                  <a:schemeClr val="bg1"/>
                </a:solidFill>
                <a:cs typeface="Times New Roman" pitchFamily="18" charset="0"/>
              </a:rPr>
              <a:t>Ocean Engineering Research Center Dr. </a:t>
            </a:r>
            <a:r>
              <a:rPr lang="en-US" altLang="zh-TW" sz="1000" dirty="0" err="1" smtClean="0">
                <a:solidFill>
                  <a:schemeClr val="bg1"/>
                </a:solidFill>
                <a:cs typeface="Times New Roman" pitchFamily="18" charset="0"/>
              </a:rPr>
              <a:t>Ahmet</a:t>
            </a:r>
            <a:r>
              <a:rPr lang="en-US" altLang="zh-TW" sz="1000" dirty="0" smtClean="0">
                <a:solidFill>
                  <a:schemeClr val="bg1"/>
                </a:solidFill>
                <a:cs typeface="Times New Roman" pitchFamily="18" charset="0"/>
              </a:rPr>
              <a:t> C. </a:t>
            </a:r>
            <a:r>
              <a:rPr lang="en-US" altLang="zh-TW" sz="1000" dirty="0" err="1" smtClean="0">
                <a:solidFill>
                  <a:schemeClr val="bg1"/>
                </a:solidFill>
                <a:cs typeface="Times New Roman" pitchFamily="18" charset="0"/>
              </a:rPr>
              <a:t>Yalciner</a:t>
            </a:r>
            <a:endParaRPr lang="en-US" altLang="zh-TW" sz="1000" dirty="0" smtClean="0">
              <a:solidFill>
                <a:schemeClr val="bg1"/>
              </a:solidFill>
              <a:cs typeface="Times New Roman" pitchFamily="18" charset="0"/>
            </a:endParaRPr>
          </a:p>
          <a:p>
            <a:r>
              <a:rPr lang="zh-TW" altLang="en-US" sz="1000" dirty="0" smtClean="0">
                <a:solidFill>
                  <a:schemeClr val="bg1"/>
                </a:solidFill>
                <a:cs typeface="Times New Roman" pitchFamily="18" charset="0"/>
              </a:rPr>
              <a:t>本作品由</a:t>
            </a:r>
            <a:r>
              <a:rPr lang="en-US" altLang="zh-TW" sz="1000" dirty="0" smtClean="0">
                <a:solidFill>
                  <a:schemeClr val="bg1"/>
                </a:solidFill>
                <a:cs typeface="Times New Roman" pitchFamily="18" charset="0"/>
              </a:rPr>
              <a:t>Dr. </a:t>
            </a:r>
            <a:r>
              <a:rPr lang="en-US" altLang="zh-TW" sz="1000" dirty="0" err="1" smtClean="0">
                <a:solidFill>
                  <a:schemeClr val="bg1"/>
                </a:solidFill>
                <a:cs typeface="Times New Roman" pitchFamily="18" charset="0"/>
              </a:rPr>
              <a:t>Ahmet</a:t>
            </a:r>
            <a:r>
              <a:rPr lang="en-US" altLang="zh-TW" sz="1000" dirty="0" smtClean="0">
                <a:solidFill>
                  <a:schemeClr val="bg1"/>
                </a:solidFill>
                <a:cs typeface="Times New Roman" pitchFamily="18" charset="0"/>
              </a:rPr>
              <a:t> C. </a:t>
            </a:r>
            <a:r>
              <a:rPr lang="en-US" altLang="zh-TW" sz="1000" dirty="0" err="1" smtClean="0">
                <a:solidFill>
                  <a:schemeClr val="bg1"/>
                </a:solidFill>
                <a:cs typeface="Times New Roman" pitchFamily="18" charset="0"/>
              </a:rPr>
              <a:t>Yalciner</a:t>
            </a:r>
            <a:r>
              <a:rPr lang="zh-TW" altLang="en-US" sz="1000" dirty="0" smtClean="0">
                <a:solidFill>
                  <a:schemeClr val="bg1"/>
                </a:solidFill>
                <a:cs typeface="Times New Roman" pitchFamily="18" charset="0"/>
              </a:rPr>
              <a:t>教授授權本課程：</a:t>
            </a:r>
            <a:r>
              <a:rPr lang="en-US" altLang="zh-TW" sz="1000" dirty="0" smtClean="0">
                <a:solidFill>
                  <a:schemeClr val="bg1"/>
                </a:solidFill>
              </a:rPr>
              <a:t>『</a:t>
            </a:r>
            <a:r>
              <a:rPr lang="zh-TW" altLang="en-US" sz="1000" dirty="0" smtClean="0">
                <a:solidFill>
                  <a:schemeClr val="bg1"/>
                </a:solidFill>
                <a:cs typeface="Times New Roman" pitchFamily="18" charset="0"/>
              </a:rPr>
              <a:t>地球的奧秘</a:t>
            </a:r>
            <a:r>
              <a:rPr lang="en-US" altLang="zh-TW" sz="1000" dirty="0" smtClean="0">
                <a:solidFill>
                  <a:schemeClr val="bg1"/>
                </a:solidFill>
              </a:rPr>
              <a:t>』</a:t>
            </a:r>
            <a:r>
              <a:rPr lang="zh-TW" altLang="en-US" sz="1000" dirty="0" smtClean="0">
                <a:solidFill>
                  <a:schemeClr val="bg1"/>
                </a:solidFill>
                <a:cs typeface="Times New Roman" pitchFamily="18" charset="0"/>
              </a:rPr>
              <a:t>使用，本資料庫無再授權他人使用之權利，您如需利用本作品，請另行向權利人取得授權。</a:t>
            </a:r>
          </a:p>
          <a:p>
            <a:endParaRPr lang="en-US" altLang="zh-TW" sz="1000" dirty="0" smtClean="0">
              <a:solidFill>
                <a:schemeClr val="bg1"/>
              </a:solidFill>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2011Sendai-NOAA-Energylhvpd9-05.jpg">
            <a:hlinkClick r:id="rId3"/>
          </p:cNvPr>
          <p:cNvPicPr>
            <a:picLocks noChangeAspect="1" noChangeArrowheads="1"/>
          </p:cNvPicPr>
          <p:nvPr/>
        </p:nvPicPr>
        <p:blipFill>
          <a:blip r:embed="rId4" cstate="print"/>
          <a:srcRect/>
          <a:stretch>
            <a:fillRect/>
          </a:stretch>
        </p:blipFill>
        <p:spPr bwMode="auto">
          <a:xfrm>
            <a:off x="214282" y="0"/>
            <a:ext cx="8721334" cy="6072230"/>
          </a:xfrm>
          <a:prstGeom prst="rect">
            <a:avLst/>
          </a:prstGeom>
          <a:noFill/>
        </p:spPr>
      </p:pic>
      <p:pic>
        <p:nvPicPr>
          <p:cNvPr id="4" name="Picture 1" descr="Public domain">
            <a:hlinkClick r:id="rId5"/>
          </p:cNvPr>
          <p:cNvPicPr>
            <a:picLocks noChangeAspect="1" noChangeArrowheads="1"/>
          </p:cNvPicPr>
          <p:nvPr/>
        </p:nvPicPr>
        <p:blipFill>
          <a:blip r:embed="rId6" cstate="print"/>
          <a:srcRect/>
          <a:stretch>
            <a:fillRect/>
          </a:stretch>
        </p:blipFill>
        <p:spPr bwMode="auto">
          <a:xfrm>
            <a:off x="539552" y="5517232"/>
            <a:ext cx="250825" cy="252412"/>
          </a:xfrm>
          <a:prstGeom prst="rect">
            <a:avLst/>
          </a:prstGeom>
          <a:noFill/>
          <a:ln w="9525">
            <a:noFill/>
            <a:miter lim="800000"/>
            <a:headEnd/>
            <a:tailEnd/>
          </a:ln>
        </p:spPr>
      </p:pic>
      <p:sp>
        <p:nvSpPr>
          <p:cNvPr id="5" name="矩形 4"/>
          <p:cNvSpPr/>
          <p:nvPr/>
        </p:nvSpPr>
        <p:spPr>
          <a:xfrm>
            <a:off x="-32" y="6215082"/>
            <a:ext cx="10287040" cy="369332"/>
          </a:xfrm>
          <a:prstGeom prst="rect">
            <a:avLst/>
          </a:prstGeom>
        </p:spPr>
        <p:txBody>
          <a:bodyPr wrap="square">
            <a:spAutoFit/>
          </a:bodyPr>
          <a:lstStyle/>
          <a:p>
            <a:r>
              <a:rPr lang="en-US" altLang="zh-TW" sz="1800" dirty="0" smtClean="0"/>
              <a:t>West Coast &amp; Alaska Tsunami Warning Center, National Oceanic and Atmospheric Administration</a:t>
            </a:r>
            <a:endParaRPr lang="en-US" altLang="zh-TW" sz="1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zh-TW">
              <a:solidFill>
                <a:srgbClr val="FFFFFF"/>
              </a:solidFill>
              <a:latin typeface="Calibri" pitchFamily="34" charset="0"/>
              <a:ea typeface="SimSun" pitchFamily="2" charset="-122"/>
              <a:cs typeface="Arial" pitchFamily="34" charset="0"/>
            </a:endParaRPr>
          </a:p>
        </p:txBody>
      </p:sp>
      <p:sp>
        <p:nvSpPr>
          <p:cNvPr id="54275" name="TextBox 9"/>
          <p:cNvSpPr txBox="1">
            <a:spLocks noChangeArrowheads="1"/>
          </p:cNvSpPr>
          <p:nvPr/>
        </p:nvSpPr>
        <p:spPr bwMode="auto">
          <a:xfrm>
            <a:off x="304800" y="642918"/>
            <a:ext cx="2532063" cy="3138487"/>
          </a:xfrm>
          <a:prstGeom prst="rect">
            <a:avLst/>
          </a:prstGeom>
          <a:noFill/>
          <a:ln w="9525">
            <a:noFill/>
            <a:miter lim="800000"/>
            <a:headEnd/>
            <a:tailEnd/>
          </a:ln>
        </p:spPr>
        <p:txBody>
          <a:bodyPr>
            <a:spAutoFit/>
          </a:bodyPr>
          <a:lstStyle/>
          <a:p>
            <a:r>
              <a:rPr lang="en-US" altLang="zh-CN" dirty="0">
                <a:cs typeface="Arial" charset="0"/>
              </a:rPr>
              <a:t>Projected travel times for the arrival of the tsunami waves across the Pacific.</a:t>
            </a:r>
          </a:p>
          <a:p>
            <a:endParaRPr lang="en-US" altLang="zh-CN" dirty="0">
              <a:cs typeface="Arial" charset="0"/>
            </a:endParaRPr>
          </a:p>
          <a:p>
            <a:r>
              <a:rPr lang="en-US" altLang="zh-CN" dirty="0">
                <a:cs typeface="Arial" charset="0"/>
              </a:rPr>
              <a:t>Nearby the earthquake there is very little time to evacuate, however, in many other region there is advance warning.</a:t>
            </a:r>
          </a:p>
        </p:txBody>
      </p:sp>
      <p:sp>
        <p:nvSpPr>
          <p:cNvPr id="54278" name="TextBox 7"/>
          <p:cNvSpPr txBox="1">
            <a:spLocks noChangeArrowheads="1"/>
          </p:cNvSpPr>
          <p:nvPr/>
        </p:nvSpPr>
        <p:spPr bwMode="auto">
          <a:xfrm>
            <a:off x="285720" y="5256238"/>
            <a:ext cx="2438400" cy="1816100"/>
          </a:xfrm>
          <a:prstGeom prst="rect">
            <a:avLst/>
          </a:prstGeom>
          <a:noFill/>
          <a:ln w="9525">
            <a:noFill/>
            <a:miter lim="800000"/>
            <a:headEnd/>
            <a:tailEnd/>
          </a:ln>
        </p:spPr>
        <p:txBody>
          <a:bodyPr>
            <a:spAutoFit/>
          </a:bodyPr>
          <a:lstStyle/>
          <a:p>
            <a:r>
              <a:rPr lang="en-US" altLang="zh-CN" sz="1400" dirty="0">
                <a:cs typeface="Arial" charset="0"/>
              </a:rPr>
              <a:t>A tsunami map shows projected travel times for the Pacific Ocean. This map indicates forecasted times only, not that a wave traveling those distances has actually been generated.      NOAA</a:t>
            </a:r>
          </a:p>
        </p:txBody>
      </p:sp>
      <p:sp>
        <p:nvSpPr>
          <p:cNvPr id="7" name="Title 1"/>
          <p:cNvSpPr txBox="1">
            <a:spLocks/>
          </p:cNvSpPr>
          <p:nvPr/>
        </p:nvSpPr>
        <p:spPr>
          <a:xfrm>
            <a:off x="1643042" y="0"/>
            <a:ext cx="7899400" cy="762000"/>
          </a:xfrm>
          <a:prstGeom prst="rect">
            <a:avLst/>
          </a:prstGeom>
        </p:spPr>
        <p:txBody>
          <a:bodyPr anchor="ctr">
            <a:normAutofit/>
          </a:bodyPr>
          <a:lstStyle/>
          <a:p>
            <a:pPr>
              <a:lnSpc>
                <a:spcPct val="80000"/>
              </a:lnSpc>
              <a:defRPr/>
            </a:pPr>
            <a:r>
              <a:rPr lang="en-US" altLang="zh-CN" sz="1700" b="1" dirty="0">
                <a:solidFill>
                  <a:srgbClr val="11488B"/>
                </a:solidFill>
                <a:effectLst>
                  <a:outerShdw blurRad="38100" dist="38100" dir="2700000" algn="tl">
                    <a:srgbClr val="C0C0C0"/>
                  </a:outerShdw>
                </a:effectLst>
                <a:latin typeface="Calibri" pitchFamily="34" charset="0"/>
                <a:cs typeface="Arial" pitchFamily="34" charset="0"/>
              </a:rPr>
              <a:t/>
            </a:r>
            <a:br>
              <a:rPr lang="en-US" altLang="zh-CN" sz="1700" b="1" dirty="0">
                <a:solidFill>
                  <a:srgbClr val="11488B"/>
                </a:solidFill>
                <a:effectLst>
                  <a:outerShdw blurRad="38100" dist="38100" dir="2700000" algn="tl">
                    <a:srgbClr val="C0C0C0"/>
                  </a:outerShdw>
                </a:effectLst>
                <a:latin typeface="Calibri" pitchFamily="34" charset="0"/>
                <a:cs typeface="Arial" pitchFamily="34" charset="0"/>
              </a:rPr>
            </a:br>
            <a:r>
              <a:rPr lang="en-US" altLang="zh-CN" sz="2000" b="1" dirty="0">
                <a:solidFill>
                  <a:srgbClr val="FF0000"/>
                </a:solidFill>
                <a:effectLst>
                  <a:outerShdw blurRad="38100" dist="38100" dir="2700000" algn="tl">
                    <a:srgbClr val="C0C0C0"/>
                  </a:outerShdw>
                </a:effectLst>
                <a:cs typeface="Arial" pitchFamily="34" charset="0"/>
              </a:rPr>
              <a:t>Magnitude 9</a:t>
            </a:r>
            <a:r>
              <a:rPr lang="en-US" altLang="zh-TW" sz="2000" b="1" dirty="0">
                <a:solidFill>
                  <a:srgbClr val="FF0000"/>
                </a:solidFill>
                <a:effectLst>
                  <a:outerShdw blurRad="38100" dist="38100" dir="2700000" algn="tl">
                    <a:srgbClr val="C0C0C0"/>
                  </a:outerShdw>
                </a:effectLst>
                <a:cs typeface="Arial" pitchFamily="34" charset="0"/>
              </a:rPr>
              <a:t>.0</a:t>
            </a:r>
            <a:r>
              <a:rPr lang="en-US" altLang="zh-CN" sz="2000" b="1" dirty="0">
                <a:solidFill>
                  <a:srgbClr val="FF0000"/>
                </a:solidFill>
                <a:effectLst>
                  <a:outerShdw blurRad="38100" dist="38100" dir="2700000" algn="tl">
                    <a:srgbClr val="C0C0C0"/>
                  </a:outerShdw>
                </a:effectLst>
                <a:cs typeface="Arial" pitchFamily="34" charset="0"/>
              </a:rPr>
              <a:t> NEAR THE EAST COAST OF HONSHU, JAPAN</a:t>
            </a:r>
            <a:r>
              <a:rPr lang="en-US" altLang="zh-CN" sz="3500" b="1" dirty="0">
                <a:solidFill>
                  <a:srgbClr val="FF0000"/>
                </a:solidFill>
                <a:effectLst>
                  <a:outerShdw blurRad="38100" dist="38100" dir="2700000" algn="tl">
                    <a:srgbClr val="C0C0C0"/>
                  </a:outerShdw>
                </a:effectLst>
                <a:cs typeface="Arial" pitchFamily="34" charset="0"/>
              </a:rPr>
              <a:t/>
            </a:r>
            <a:br>
              <a:rPr lang="en-US" altLang="zh-CN" sz="3500" b="1" dirty="0">
                <a:solidFill>
                  <a:srgbClr val="FF0000"/>
                </a:solidFill>
                <a:effectLst>
                  <a:outerShdw blurRad="38100" dist="38100" dir="2700000" algn="tl">
                    <a:srgbClr val="C0C0C0"/>
                  </a:outerShdw>
                </a:effectLst>
                <a:cs typeface="Arial" pitchFamily="34" charset="0"/>
              </a:rPr>
            </a:br>
            <a:r>
              <a:rPr lang="en-US" altLang="zh-CN" sz="1500" b="1" dirty="0">
                <a:solidFill>
                  <a:srgbClr val="FF0000"/>
                </a:solidFill>
                <a:effectLst>
                  <a:outerShdw blurRad="38100" dist="38100" dir="2700000" algn="tl">
                    <a:srgbClr val="C0C0C0"/>
                  </a:outerShdw>
                </a:effectLst>
                <a:cs typeface="Arial" pitchFamily="34" charset="0"/>
              </a:rPr>
              <a:t>Friday,  March 11, 2011 at 05:46:23 UTC </a:t>
            </a:r>
            <a:endParaRPr lang="en-US" altLang="zh-CN" sz="1500" dirty="0">
              <a:solidFill>
                <a:srgbClr val="FF0000"/>
              </a:solidFill>
              <a:effectLst>
                <a:outerShdw blurRad="38100" dist="38100" dir="2700000" algn="tl">
                  <a:srgbClr val="C0C0C0"/>
                </a:outerShdw>
              </a:effectLst>
              <a:cs typeface="Arial" pitchFamily="34" charset="0"/>
            </a:endParaRPr>
          </a:p>
        </p:txBody>
      </p:sp>
      <p:pic>
        <p:nvPicPr>
          <p:cNvPr id="129026" name="Picture 2" descr="http://serc.carleton.edu/images/NAGTWorkshops/visualization/collections/2011_japan_earthquake_tsunami.jpg"/>
          <p:cNvPicPr>
            <a:picLocks noChangeAspect="1" noChangeArrowheads="1"/>
          </p:cNvPicPr>
          <p:nvPr/>
        </p:nvPicPr>
        <p:blipFill>
          <a:blip r:embed="rId3" cstate="print"/>
          <a:srcRect/>
          <a:stretch>
            <a:fillRect/>
          </a:stretch>
        </p:blipFill>
        <p:spPr bwMode="auto">
          <a:xfrm>
            <a:off x="2714612" y="1000108"/>
            <a:ext cx="6429388" cy="5007504"/>
          </a:xfrm>
          <a:prstGeom prst="rect">
            <a:avLst/>
          </a:prstGeom>
          <a:noFill/>
        </p:spPr>
      </p:pic>
      <p:pic>
        <p:nvPicPr>
          <p:cNvPr id="8" name="Picture 21" descr="\\140.112.59.229\資源平台\資源平台\版權\版權ICON與範例\F-公共財-book_mark_transparent-square.png">
            <a:hlinkClick r:id="rId4"/>
          </p:cNvPr>
          <p:cNvPicPr>
            <a:picLocks noChangeAspect="1" noChangeArrowheads="1"/>
          </p:cNvPicPr>
          <p:nvPr/>
        </p:nvPicPr>
        <p:blipFill>
          <a:blip r:embed="rId5" cstate="print"/>
          <a:srcRect/>
          <a:stretch>
            <a:fillRect/>
          </a:stretch>
        </p:blipFill>
        <p:spPr bwMode="auto">
          <a:xfrm>
            <a:off x="2765106" y="5733256"/>
            <a:ext cx="293687" cy="250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317500" y="477838"/>
            <a:ext cx="8637588" cy="1006475"/>
          </a:xfrm>
          <a:prstGeom prst="rect">
            <a:avLst/>
          </a:prstGeom>
          <a:noFill/>
          <a:ln w="9525">
            <a:noFill/>
            <a:miter lim="800000"/>
            <a:headEnd/>
            <a:tailEnd/>
          </a:ln>
          <a:effectLst/>
        </p:spPr>
        <p:txBody>
          <a:bodyPr anchor="b">
            <a:spAutoFit/>
          </a:bodyPr>
          <a:lstStyle/>
          <a:p>
            <a:pPr algn="ctr">
              <a:defRPr/>
            </a:pPr>
            <a:r>
              <a:rPr lang="zh-TW" altLang="en-US" sz="6000" b="1">
                <a:solidFill>
                  <a:srgbClr val="FFFF00"/>
                </a:solidFill>
                <a:effectLst>
                  <a:outerShdw blurRad="38100" dist="38100" dir="2700000" algn="tl">
                    <a:srgbClr val="000000"/>
                  </a:outerShdw>
                </a:effectLst>
                <a:latin typeface="Times New Roman" pitchFamily="18" charset="0"/>
                <a:ea typeface="標楷體" pitchFamily="65" charset="-120"/>
              </a:rPr>
              <a:t>海嘯的傳播</a:t>
            </a:r>
          </a:p>
        </p:txBody>
      </p:sp>
      <p:sp>
        <p:nvSpPr>
          <p:cNvPr id="55299" name="Rectangle 5"/>
          <p:cNvSpPr>
            <a:spLocks noChangeArrowheads="1"/>
          </p:cNvSpPr>
          <p:nvPr/>
        </p:nvSpPr>
        <p:spPr bwMode="auto">
          <a:xfrm>
            <a:off x="328613" y="1941513"/>
            <a:ext cx="8208962" cy="4114800"/>
          </a:xfrm>
          <a:prstGeom prst="rect">
            <a:avLst/>
          </a:prstGeom>
          <a:noFill/>
          <a:ln w="9525">
            <a:noFill/>
            <a:miter lim="800000"/>
            <a:headEnd/>
            <a:tailEnd/>
          </a:ln>
        </p:spPr>
        <p:txBody>
          <a:bodyPr/>
          <a:lstStyle/>
          <a:p>
            <a:pPr marL="342900" indent="-342900">
              <a:spcBef>
                <a:spcPct val="20000"/>
              </a:spcBef>
              <a:buClr>
                <a:schemeClr val="tx2"/>
              </a:buClr>
              <a:buFontTx/>
              <a:buChar char="•"/>
            </a:pPr>
            <a:r>
              <a:rPr lang="zh-TW" altLang="en-US" sz="3200" b="1">
                <a:ea typeface="標楷體" pitchFamily="65" charset="-120"/>
              </a:rPr>
              <a:t>不整齊的海岸地形，則容易造成海嘯能量的集中而釀成災害，以下則介紹幾種海嘯高度容易增大之類型： </a:t>
            </a:r>
          </a:p>
          <a:p>
            <a:pPr marL="342900" indent="-342900">
              <a:spcBef>
                <a:spcPct val="20000"/>
              </a:spcBef>
              <a:buClr>
                <a:schemeClr val="tx2"/>
              </a:buClr>
              <a:buFontTx/>
              <a:buChar char="•"/>
            </a:pPr>
            <a:r>
              <a:rPr lang="zh-TW" altLang="en-US" sz="3200" b="1">
                <a:ea typeface="標楷體" pitchFamily="65" charset="-120"/>
              </a:rPr>
              <a:t>淺海區的透鏡效應</a:t>
            </a:r>
          </a:p>
          <a:p>
            <a:pPr marL="342900" indent="-342900">
              <a:spcBef>
                <a:spcPct val="20000"/>
              </a:spcBef>
              <a:buClr>
                <a:schemeClr val="tx2"/>
              </a:buClr>
              <a:buFontTx/>
              <a:buChar char="•"/>
            </a:pPr>
            <a:r>
              <a:rPr lang="zh-TW" altLang="en-US" sz="3200" b="1">
                <a:ea typeface="標楷體" pitchFamily="65" charset="-120"/>
              </a:rPr>
              <a:t>在島嶼周圍之能量集中 </a:t>
            </a:r>
          </a:p>
          <a:p>
            <a:pPr marL="342900" indent="-342900">
              <a:spcBef>
                <a:spcPct val="20000"/>
              </a:spcBef>
              <a:buClr>
                <a:schemeClr val="tx2"/>
              </a:buClr>
              <a:buFontTx/>
              <a:buChar char="•"/>
            </a:pPr>
            <a:r>
              <a:rPr lang="zh-TW" altLang="en-US" sz="3200" b="1">
                <a:ea typeface="標楷體" pitchFamily="65" charset="-120"/>
              </a:rPr>
              <a:t>深的</a:t>
            </a:r>
            <a:r>
              <a:rPr lang="en-US" altLang="zh-TW" sz="3200" b="1">
                <a:ea typeface="標楷體" pitchFamily="65" charset="-120"/>
              </a:rPr>
              <a:t>V</a:t>
            </a:r>
            <a:r>
              <a:rPr lang="zh-TW" altLang="en-US" sz="3200" b="1">
                <a:ea typeface="標楷體" pitchFamily="65" charset="-120"/>
              </a:rPr>
              <a:t>字形海灣內之能量集中 </a:t>
            </a:r>
          </a:p>
          <a:p>
            <a:pPr marL="342900" indent="-342900">
              <a:spcBef>
                <a:spcPct val="20000"/>
              </a:spcBef>
              <a:buClr>
                <a:schemeClr val="tx2"/>
              </a:buClr>
              <a:buFontTx/>
              <a:buChar char="•"/>
            </a:pPr>
            <a:r>
              <a:rPr lang="zh-TW" altLang="en-US" sz="3200" b="1">
                <a:ea typeface="標楷體" pitchFamily="65" charset="-120"/>
              </a:rPr>
              <a:t>海灣和內海的共振</a:t>
            </a:r>
            <a:r>
              <a:rPr lang="zh-TW" altLang="en-US" sz="3200" b="1">
                <a:solidFill>
                  <a:srgbClr val="000000"/>
                </a:solidFill>
                <a:ea typeface="標楷體" pitchFamily="65" charset="-120"/>
              </a:rPr>
              <a:t> </a:t>
            </a:r>
          </a:p>
          <a:p>
            <a:pPr marL="342900" indent="-342900">
              <a:spcBef>
                <a:spcPct val="20000"/>
              </a:spcBef>
              <a:buClr>
                <a:schemeClr val="tx2"/>
              </a:buClr>
              <a:buFontTx/>
              <a:buChar char="•"/>
            </a:pPr>
            <a:endParaRPr lang="en-US" altLang="zh-TW" sz="32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785786" y="500042"/>
            <a:ext cx="7772400" cy="720725"/>
          </a:xfrm>
          <a:prstGeom prst="rect">
            <a:avLst/>
          </a:prstGeom>
          <a:noFill/>
          <a:ln w="9525">
            <a:noFill/>
            <a:miter lim="800000"/>
            <a:headEnd/>
            <a:tailEnd/>
          </a:ln>
          <a:effectLst/>
        </p:spPr>
        <p:txBody>
          <a:bodyPr anchor="ctr"/>
          <a:lstStyle/>
          <a:p>
            <a:pPr algn="ctr">
              <a:defRPr/>
            </a:pPr>
            <a:r>
              <a:rPr lang="en-US" altLang="zh-TW" sz="4000" dirty="0" smtClean="0">
                <a:solidFill>
                  <a:srgbClr val="CCFFCC"/>
                </a:solidFill>
                <a:effectLst>
                  <a:outerShdw blurRad="38100" dist="38100" dir="2700000" algn="tl">
                    <a:srgbClr val="000000"/>
                  </a:outerShdw>
                </a:effectLst>
                <a:ea typeface="標楷體" pitchFamily="65" charset="-120"/>
              </a:rPr>
              <a:t>2004</a:t>
            </a:r>
            <a:r>
              <a:rPr lang="zh-TW" altLang="en-US" sz="4000" dirty="0" smtClean="0">
                <a:solidFill>
                  <a:srgbClr val="CCFFCC"/>
                </a:solidFill>
                <a:effectLst>
                  <a:outerShdw blurRad="38100" dist="38100" dir="2700000" algn="tl">
                    <a:srgbClr val="000000"/>
                  </a:outerShdw>
                </a:effectLst>
                <a:ea typeface="標楷體" pitchFamily="65" charset="-120"/>
              </a:rPr>
              <a:t>年印度洋大地震</a:t>
            </a:r>
            <a:endParaRPr lang="en-US" altLang="zh-TW" sz="4000" dirty="0" smtClean="0">
              <a:solidFill>
                <a:srgbClr val="CCFFCC"/>
              </a:solidFill>
              <a:effectLst>
                <a:outerShdw blurRad="38100" dist="38100" dir="2700000" algn="tl">
                  <a:srgbClr val="000000"/>
                </a:outerShdw>
              </a:effectLst>
              <a:ea typeface="標楷體" pitchFamily="65" charset="-120"/>
            </a:endParaRPr>
          </a:p>
          <a:p>
            <a:pPr algn="ctr">
              <a:defRPr/>
            </a:pPr>
            <a:r>
              <a:rPr lang="zh-TW" altLang="en-US" sz="4000" dirty="0" smtClean="0">
                <a:solidFill>
                  <a:srgbClr val="CCFFCC"/>
                </a:solidFill>
                <a:effectLst>
                  <a:outerShdw blurRad="38100" dist="38100" dir="2700000" algn="tl">
                    <a:srgbClr val="000000"/>
                  </a:outerShdw>
                </a:effectLst>
                <a:ea typeface="標楷體" pitchFamily="65" charset="-120"/>
              </a:rPr>
              <a:t>南亞大海嘯</a:t>
            </a:r>
            <a:endParaRPr lang="en-US" altLang="zh-TW" sz="4000" dirty="0">
              <a:solidFill>
                <a:srgbClr val="CCFFCC"/>
              </a:solidFill>
              <a:effectLst>
                <a:outerShdw blurRad="38100" dist="38100" dir="2700000" algn="tl">
                  <a:srgbClr val="000000"/>
                </a:outerShdw>
              </a:effectLst>
              <a:ea typeface="標楷體" pitchFamily="65" charset="-120"/>
            </a:endParaRPr>
          </a:p>
        </p:txBody>
      </p:sp>
      <p:pic>
        <p:nvPicPr>
          <p:cNvPr id="124936" name="Picture 8" descr="File:Megatsunami-coast.jpg">
            <a:hlinkClick r:id="rId3"/>
          </p:cNvPr>
          <p:cNvPicPr>
            <a:picLocks noChangeAspect="1" noChangeArrowheads="1"/>
          </p:cNvPicPr>
          <p:nvPr/>
        </p:nvPicPr>
        <p:blipFill>
          <a:blip r:embed="rId4" cstate="print"/>
          <a:srcRect/>
          <a:stretch>
            <a:fillRect/>
          </a:stretch>
        </p:blipFill>
        <p:spPr bwMode="auto">
          <a:xfrm>
            <a:off x="5778087" y="2276872"/>
            <a:ext cx="3330417" cy="2220278"/>
          </a:xfrm>
          <a:prstGeom prst="rect">
            <a:avLst/>
          </a:prstGeom>
          <a:noFill/>
        </p:spPr>
      </p:pic>
      <p:pic>
        <p:nvPicPr>
          <p:cNvPr id="5" name="Picture 7" descr="D:\清水地熱(燒過)\課程\地球的奧秘課程進度\創用CC\FGH.png"/>
          <p:cNvPicPr>
            <a:picLocks noChangeAspect="1" noChangeArrowheads="1"/>
          </p:cNvPicPr>
          <p:nvPr/>
        </p:nvPicPr>
        <p:blipFill>
          <a:blip r:embed="rId5" cstate="print"/>
          <a:srcRect/>
          <a:stretch>
            <a:fillRect/>
          </a:stretch>
        </p:blipFill>
        <p:spPr bwMode="auto">
          <a:xfrm>
            <a:off x="4500562" y="4572008"/>
            <a:ext cx="720725" cy="254000"/>
          </a:xfrm>
          <a:prstGeom prst="rect">
            <a:avLst/>
          </a:prstGeom>
          <a:noFill/>
          <a:ln w="9525">
            <a:noFill/>
            <a:miter lim="800000"/>
            <a:headEnd/>
            <a:tailEnd/>
          </a:ln>
        </p:spPr>
      </p:pic>
      <p:pic>
        <p:nvPicPr>
          <p:cNvPr id="138242" name="Picture 2" descr="File:2004 tsunami animation.gif">
            <a:hlinkClick r:id="rId6"/>
          </p:cNvPr>
          <p:cNvPicPr>
            <a:picLocks noChangeAspect="1" noChangeArrowheads="1"/>
          </p:cNvPicPr>
          <p:nvPr/>
        </p:nvPicPr>
        <p:blipFill>
          <a:blip r:embed="rId7" cstate="print"/>
          <a:srcRect/>
          <a:stretch>
            <a:fillRect/>
          </a:stretch>
        </p:blipFill>
        <p:spPr bwMode="auto">
          <a:xfrm>
            <a:off x="0" y="2132856"/>
            <a:ext cx="5616624" cy="2829375"/>
          </a:xfrm>
          <a:prstGeom prst="rect">
            <a:avLst/>
          </a:prstGeom>
          <a:noFill/>
        </p:spPr>
      </p:pic>
      <p:pic>
        <p:nvPicPr>
          <p:cNvPr id="10" name="Picture 7" descr="D:\清水地熱(燒過)\課程\地球的奧秘課程進度\創用CC\FGH.png">
            <a:hlinkClick r:id="rId8"/>
          </p:cNvPr>
          <p:cNvPicPr>
            <a:picLocks noChangeAspect="1" noChangeArrowheads="1"/>
          </p:cNvPicPr>
          <p:nvPr/>
        </p:nvPicPr>
        <p:blipFill>
          <a:blip r:embed="rId5" cstate="print"/>
          <a:srcRect/>
          <a:stretch>
            <a:fillRect/>
          </a:stretch>
        </p:blipFill>
        <p:spPr bwMode="auto">
          <a:xfrm>
            <a:off x="5796136" y="4255120"/>
            <a:ext cx="720725" cy="254000"/>
          </a:xfrm>
          <a:prstGeom prst="rect">
            <a:avLst/>
          </a:prstGeom>
          <a:noFill/>
          <a:ln w="9525">
            <a:noFill/>
            <a:miter lim="800000"/>
            <a:headEnd/>
            <a:tailEnd/>
          </a:ln>
        </p:spPr>
      </p:pic>
      <p:sp>
        <p:nvSpPr>
          <p:cNvPr id="11" name="矩形 10"/>
          <p:cNvSpPr/>
          <p:nvPr/>
        </p:nvSpPr>
        <p:spPr>
          <a:xfrm>
            <a:off x="6515646" y="4192232"/>
            <a:ext cx="1532792" cy="307777"/>
          </a:xfrm>
          <a:prstGeom prst="rect">
            <a:avLst/>
          </a:prstGeom>
        </p:spPr>
        <p:txBody>
          <a:bodyPr wrap="none">
            <a:spAutoFit/>
          </a:bodyPr>
          <a:lstStyle/>
          <a:p>
            <a:pPr>
              <a:defRPr/>
            </a:pPr>
            <a:r>
              <a:rPr lang="en-US" altLang="zh-TW" sz="1400" dirty="0" smtClean="0">
                <a:solidFill>
                  <a:srgbClr val="262626"/>
                </a:solidFill>
                <a:cs typeface="Times New Roman" pitchFamily="18" charset="0"/>
              </a:rPr>
              <a:t>Wiki user: Wiki-</a:t>
            </a:r>
            <a:r>
              <a:rPr lang="en-US" altLang="zh-TW" sz="1400" dirty="0" err="1" smtClean="0">
                <a:solidFill>
                  <a:srgbClr val="262626"/>
                </a:solidFill>
                <a:cs typeface="Times New Roman" pitchFamily="18" charset="0"/>
              </a:rPr>
              <a:t>vr</a:t>
            </a:r>
            <a:endParaRPr lang="en-US" altLang="zh-TW" sz="1400" dirty="0" smtClean="0">
              <a:solidFill>
                <a:srgbClr val="262626"/>
              </a:solidFill>
              <a:cs typeface="Times New Roman" pitchFamily="18" charset="0"/>
            </a:endParaRPr>
          </a:p>
        </p:txBody>
      </p:sp>
      <p:pic>
        <p:nvPicPr>
          <p:cNvPr id="13" name="Picture 1" descr="Public domain">
            <a:hlinkClick r:id="rId9"/>
          </p:cNvPr>
          <p:cNvPicPr>
            <a:picLocks noChangeAspect="1" noChangeArrowheads="1"/>
          </p:cNvPicPr>
          <p:nvPr/>
        </p:nvPicPr>
        <p:blipFill>
          <a:blip r:embed="rId10" cstate="print"/>
          <a:srcRect/>
          <a:stretch>
            <a:fillRect/>
          </a:stretch>
        </p:blipFill>
        <p:spPr bwMode="auto">
          <a:xfrm>
            <a:off x="179512" y="4581128"/>
            <a:ext cx="241290" cy="268059"/>
          </a:xfrm>
          <a:prstGeom prst="rect">
            <a:avLst/>
          </a:prstGeom>
          <a:noFill/>
          <a:ln w="9525">
            <a:noFill/>
            <a:miter lim="800000"/>
            <a:headEnd/>
            <a:tailEnd/>
          </a:ln>
        </p:spPr>
      </p:pic>
      <p:sp>
        <p:nvSpPr>
          <p:cNvPr id="15" name="橢圓 14"/>
          <p:cNvSpPr/>
          <p:nvPr/>
        </p:nvSpPr>
        <p:spPr>
          <a:xfrm>
            <a:off x="3635896" y="2852936"/>
            <a:ext cx="216024"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684213" y="260350"/>
            <a:ext cx="7772400" cy="865188"/>
          </a:xfrm>
          <a:prstGeom prst="rect">
            <a:avLst/>
          </a:prstGeom>
          <a:noFill/>
          <a:ln w="9525">
            <a:noFill/>
            <a:miter lim="800000"/>
            <a:headEnd/>
            <a:tailEnd/>
          </a:ln>
          <a:effectLst/>
        </p:spPr>
        <p:txBody>
          <a:bodyPr anchor="ctr"/>
          <a:lstStyle/>
          <a:p>
            <a:pPr algn="ctr">
              <a:defRPr/>
            </a:pPr>
            <a:r>
              <a:rPr lang="en-US" altLang="zh-TW" sz="4000" dirty="0">
                <a:solidFill>
                  <a:schemeClr val="tx2"/>
                </a:solidFill>
                <a:effectLst>
                  <a:outerShdw blurRad="38100" dist="38100" dir="2700000" algn="tl">
                    <a:srgbClr val="000000"/>
                  </a:outerShdw>
                </a:effectLst>
                <a:latin typeface="Arial" pitchFamily="34" charset="0"/>
              </a:rPr>
              <a:t>Mega-Tsunami: </a:t>
            </a:r>
            <a:r>
              <a:rPr lang="en-US" altLang="zh-TW" sz="4000" dirty="0" err="1">
                <a:solidFill>
                  <a:schemeClr val="tx2"/>
                </a:solidFill>
                <a:effectLst>
                  <a:outerShdw blurRad="38100" dist="38100" dir="2700000" algn="tl">
                    <a:srgbClr val="000000"/>
                  </a:outerShdw>
                </a:effectLst>
                <a:latin typeface="Arial" pitchFamily="34" charset="0"/>
              </a:rPr>
              <a:t>Lituya</a:t>
            </a:r>
            <a:r>
              <a:rPr lang="en-US" altLang="zh-TW" sz="4000" dirty="0">
                <a:solidFill>
                  <a:schemeClr val="tx2"/>
                </a:solidFill>
                <a:effectLst>
                  <a:outerShdw blurRad="38100" dist="38100" dir="2700000" algn="tl">
                    <a:srgbClr val="000000"/>
                  </a:outerShdw>
                </a:effectLst>
                <a:latin typeface="Arial" pitchFamily="34" charset="0"/>
              </a:rPr>
              <a:t> Bay, Alaska, 1958</a:t>
            </a:r>
          </a:p>
        </p:txBody>
      </p:sp>
      <p:sp>
        <p:nvSpPr>
          <p:cNvPr id="57347" name="Rectangle 5"/>
          <p:cNvSpPr>
            <a:spLocks noChangeArrowheads="1"/>
          </p:cNvSpPr>
          <p:nvPr/>
        </p:nvSpPr>
        <p:spPr bwMode="auto">
          <a:xfrm>
            <a:off x="0" y="1673249"/>
            <a:ext cx="4608513" cy="5184775"/>
          </a:xfrm>
          <a:prstGeom prst="rect">
            <a:avLst/>
          </a:prstGeom>
          <a:noFill/>
          <a:ln w="9525">
            <a:noFill/>
            <a:miter lim="800000"/>
            <a:headEnd/>
            <a:tailEnd/>
          </a:ln>
        </p:spPr>
        <p:txBody>
          <a:bodyPr/>
          <a:lstStyle/>
          <a:p>
            <a:pPr marL="342900" indent="-342900">
              <a:lnSpc>
                <a:spcPct val="90000"/>
              </a:lnSpc>
              <a:spcBef>
                <a:spcPct val="20000"/>
              </a:spcBef>
              <a:buClr>
                <a:schemeClr val="tx2"/>
              </a:buClr>
            </a:pPr>
            <a:r>
              <a:rPr lang="en-US" altLang="zh-TW" sz="2400" dirty="0" err="1"/>
              <a:t>Lituya</a:t>
            </a:r>
            <a:r>
              <a:rPr lang="en-US" altLang="zh-TW" sz="2400" dirty="0"/>
              <a:t> Bay, Alaska is a T-Shaped bay, 7 miles long and up to 2 miles wide. </a:t>
            </a:r>
          </a:p>
          <a:p>
            <a:pPr marL="342900" indent="-342900">
              <a:lnSpc>
                <a:spcPct val="90000"/>
              </a:lnSpc>
              <a:spcBef>
                <a:spcPct val="20000"/>
              </a:spcBef>
              <a:buClr>
                <a:schemeClr val="tx2"/>
              </a:buClr>
            </a:pPr>
            <a:r>
              <a:rPr lang="en-US" altLang="zh-TW" sz="2400" dirty="0"/>
              <a:t>On July 8, 1958, an 7.5 Magnitude earthquake occurred along the </a:t>
            </a:r>
            <a:r>
              <a:rPr lang="en-US" altLang="zh-TW" sz="2400" dirty="0" err="1"/>
              <a:t>Fairweather</a:t>
            </a:r>
            <a:r>
              <a:rPr lang="en-US" altLang="zh-TW" sz="2400" dirty="0"/>
              <a:t> fault with an epicenter near </a:t>
            </a:r>
            <a:r>
              <a:rPr lang="en-US" altLang="zh-TW" sz="2400" dirty="0" err="1"/>
              <a:t>Lituya</a:t>
            </a:r>
            <a:r>
              <a:rPr lang="en-US" altLang="zh-TW" sz="2400" dirty="0"/>
              <a:t> Bay.</a:t>
            </a:r>
          </a:p>
          <a:p>
            <a:pPr marL="342900" indent="-342900">
              <a:lnSpc>
                <a:spcPct val="90000"/>
              </a:lnSpc>
              <a:spcBef>
                <a:spcPct val="20000"/>
              </a:spcBef>
              <a:buClr>
                <a:schemeClr val="tx2"/>
              </a:buClr>
            </a:pPr>
            <a:r>
              <a:rPr lang="en-US" altLang="zh-TW" sz="2400" dirty="0"/>
              <a:t>A mega-tsunami wave was generated that washed out trees to a maximum altitude of 520 meters at the entrance of Gilbert Inlet. Much of the rest of the shoreline of the Bay was denuded by the tsunami from 30 to 200 meters altitude.</a:t>
            </a:r>
          </a:p>
          <a:p>
            <a:pPr marL="342900" indent="-342900">
              <a:lnSpc>
                <a:spcPct val="90000"/>
              </a:lnSpc>
              <a:spcBef>
                <a:spcPct val="20000"/>
              </a:spcBef>
              <a:buClr>
                <a:schemeClr val="tx2"/>
              </a:buClr>
            </a:pPr>
            <a:endParaRPr lang="en-US" altLang="zh-TW" sz="2400" dirty="0"/>
          </a:p>
        </p:txBody>
      </p:sp>
      <p:pic>
        <p:nvPicPr>
          <p:cNvPr id="57348" name="Picture 6" descr="tsu58LituyaMiller"/>
          <p:cNvPicPr>
            <a:picLocks noChangeAspect="1" noChangeArrowheads="1"/>
          </p:cNvPicPr>
          <p:nvPr/>
        </p:nvPicPr>
        <p:blipFill>
          <a:blip r:embed="rId3" cstate="print"/>
          <a:srcRect/>
          <a:stretch>
            <a:fillRect/>
          </a:stretch>
        </p:blipFill>
        <p:spPr bwMode="auto">
          <a:xfrm>
            <a:off x="6143636" y="1142984"/>
            <a:ext cx="2748196" cy="1864353"/>
          </a:xfrm>
          <a:prstGeom prst="rect">
            <a:avLst/>
          </a:prstGeom>
          <a:noFill/>
          <a:ln w="9525">
            <a:noFill/>
            <a:miter lim="800000"/>
            <a:headEnd/>
            <a:tailEnd/>
          </a:ln>
        </p:spPr>
      </p:pic>
      <p:sp>
        <p:nvSpPr>
          <p:cNvPr id="57349" name="Text Box 7"/>
          <p:cNvSpPr txBox="1">
            <a:spLocks noChangeArrowheads="1"/>
          </p:cNvSpPr>
          <p:nvPr/>
        </p:nvSpPr>
        <p:spPr bwMode="auto">
          <a:xfrm>
            <a:off x="4500563" y="3141663"/>
            <a:ext cx="4643437" cy="3743325"/>
          </a:xfrm>
          <a:prstGeom prst="rect">
            <a:avLst/>
          </a:prstGeom>
          <a:noFill/>
          <a:ln w="9525">
            <a:noFill/>
            <a:miter lim="800000"/>
            <a:headEnd/>
            <a:tailEnd/>
          </a:ln>
        </p:spPr>
        <p:txBody>
          <a:bodyPr>
            <a:spAutoFit/>
          </a:bodyPr>
          <a:lstStyle/>
          <a:p>
            <a:pPr eaLnBrk="0" hangingPunct="0"/>
            <a:r>
              <a:rPr kumimoji="0" lang="en-US" altLang="zh-TW" sz="2400" dirty="0">
                <a:latin typeface="Times New Roman" pitchFamily="18" charset="0"/>
                <a:ea typeface="標楷體" pitchFamily="65" charset="-120"/>
              </a:rPr>
              <a:t>Landslide impact:</a:t>
            </a:r>
          </a:p>
          <a:p>
            <a:pPr eaLnBrk="0" hangingPunct="0"/>
            <a:r>
              <a:rPr kumimoji="0" lang="en-US" altLang="zh-TW" sz="2400" dirty="0">
                <a:latin typeface="Times New Roman" pitchFamily="18" charset="0"/>
                <a:ea typeface="標楷體" pitchFamily="65" charset="-120"/>
              </a:rPr>
              <a:t>A prism of rock that was 730 meters and 900 meters</a:t>
            </a:r>
          </a:p>
          <a:p>
            <a:pPr eaLnBrk="0" hangingPunct="0"/>
            <a:r>
              <a:rPr kumimoji="0" lang="en-US" altLang="zh-TW" sz="2400" dirty="0">
                <a:latin typeface="Times New Roman" pitchFamily="18" charset="0"/>
                <a:ea typeface="標楷體" pitchFamily="65" charset="-120"/>
              </a:rPr>
              <a:t>along the slope with a maximum thickness of 90 meters and average thickness of 45 meters</a:t>
            </a:r>
          </a:p>
          <a:p>
            <a:pPr eaLnBrk="0" hangingPunct="0"/>
            <a:r>
              <a:rPr kumimoji="0" lang="en-US" altLang="zh-TW" sz="2400" dirty="0">
                <a:latin typeface="Times New Roman" pitchFamily="18" charset="0"/>
                <a:ea typeface="標楷體" pitchFamily="65" charset="-120"/>
              </a:rPr>
              <a:t>normal to the slope, and a center of gravity at about 600 meters altitude. this results in an approximate volume of 30 million cubic meters</a:t>
            </a:r>
            <a:endParaRPr kumimoji="0" lang="en-US" altLang="zh-TW" sz="2400" dirty="0">
              <a:solidFill>
                <a:srgbClr val="66FFFF"/>
              </a:solidFill>
              <a:latin typeface="PLATSCH" pitchFamily="2" charset="0"/>
            </a:endParaRPr>
          </a:p>
        </p:txBody>
      </p:sp>
      <p:pic>
        <p:nvPicPr>
          <p:cNvPr id="6" name="Picture 1" descr="Public domain">
            <a:hlinkClick r:id="rId4"/>
          </p:cNvPr>
          <p:cNvPicPr>
            <a:picLocks noChangeAspect="1" noChangeArrowheads="1"/>
          </p:cNvPicPr>
          <p:nvPr/>
        </p:nvPicPr>
        <p:blipFill>
          <a:blip r:embed="rId5" cstate="print"/>
          <a:srcRect/>
          <a:stretch>
            <a:fillRect/>
          </a:stretch>
        </p:blipFill>
        <p:spPr bwMode="auto">
          <a:xfrm>
            <a:off x="6228185" y="2636912"/>
            <a:ext cx="226835"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字方塊 1"/>
          <p:cNvSpPr txBox="1">
            <a:spLocks noChangeArrowheads="1"/>
          </p:cNvSpPr>
          <p:nvPr/>
        </p:nvSpPr>
        <p:spPr bwMode="auto">
          <a:xfrm>
            <a:off x="3203575" y="2500313"/>
            <a:ext cx="2749550" cy="708025"/>
          </a:xfrm>
          <a:prstGeom prst="rect">
            <a:avLst/>
          </a:prstGeom>
          <a:noFill/>
          <a:ln w="9525">
            <a:noFill/>
            <a:miter lim="800000"/>
            <a:headEnd/>
            <a:tailEnd/>
          </a:ln>
        </p:spPr>
        <p:txBody>
          <a:bodyPr wrap="none">
            <a:spAutoFit/>
          </a:bodyPr>
          <a:lstStyle/>
          <a:p>
            <a:r>
              <a:rPr lang="zh-TW" altLang="en-US" sz="4000" dirty="0">
                <a:latin typeface="標楷體" pitchFamily="65" charset="-120"/>
                <a:ea typeface="標楷體" pitchFamily="65" charset="-120"/>
              </a:rPr>
              <a:t>版權聲明頁</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36513" y="109539"/>
          <a:ext cx="9180513" cy="6735793"/>
        </p:xfrm>
        <a:graphic>
          <a:graphicData uri="http://schemas.openxmlformats.org/drawingml/2006/table">
            <a:tbl>
              <a:tblPr firstRow="1" bandRow="1">
                <a:tableStyleId>{5FD0F851-EC5A-4D38-B0AD-8093EC10F338}</a:tableStyleId>
              </a:tblPr>
              <a:tblGrid>
                <a:gridCol w="2174758"/>
                <a:gridCol w="1376308"/>
                <a:gridCol w="5629447"/>
              </a:tblGrid>
              <a:tr h="497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237460">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user: </a:t>
                      </a:r>
                      <a:r>
                        <a:rPr lang="en-US" altLang="zh-TW" sz="1400" dirty="0" err="1" smtClean="0">
                          <a:latin typeface="Times New Roman" pitchFamily="18" charset="0"/>
                          <a:cs typeface="Times New Roman" pitchFamily="18" charset="0"/>
                        </a:rPr>
                        <a:t>Durova</a:t>
                      </a:r>
                      <a:endParaRPr lang="en-US" altLang="zh-TW" sz="1400" dirty="0" smtClean="0">
                        <a:latin typeface="Times New Roman" pitchFamily="18" charset="0"/>
                        <a:cs typeface="Times New Roman" pitchFamily="18" charset="0"/>
                      </a:endParaRPr>
                    </a:p>
                    <a:p>
                      <a:r>
                        <a:rPr lang="en-US" altLang="zh-TW" sz="1400" dirty="0" smtClean="0">
                          <a:latin typeface="Times New Roman" pitchFamily="18" charset="0"/>
                          <a:cs typeface="Times New Roman" pitchFamily="18" charset="0"/>
                          <a:hlinkClick r:id="rId3"/>
                        </a:rPr>
                        <a:t>http://en.wikipedia.org/wiki/File:Great_Wave_off_Kanagawa2.jpg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25012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 Kate Barton, David Howell, and Joe Vigil</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hlinkClick r:id="rId4"/>
                        </a:rPr>
                        <a:t>http://en.wikipedia.org/wiki/File:Sanandreas.jpg</a:t>
                      </a:r>
                      <a:endParaRPr lang="en-US" altLang="zh-TW" sz="1400" dirty="0" smtClean="0">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25012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err="1" smtClean="0">
                          <a:latin typeface="Times New Roman" pitchFamily="18" charset="0"/>
                          <a:cs typeface="Times New Roman" pitchFamily="18" charset="0"/>
                        </a:rPr>
                        <a:t>Ikluft</a:t>
                      </a:r>
                      <a:endParaRPr lang="en-US" altLang="zh-TW" sz="1400" dirty="0" smtClean="0">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hlinkClick r:id="rId5"/>
                        </a:rPr>
                        <a:t>http://en.wikipedia.org/wiki/File:Kluft-photo-Carrizo-Plain-Nov-2007-Img_0327.jpg</a:t>
                      </a:r>
                      <a:endParaRPr lang="en-US" altLang="zh-TW" sz="1400" dirty="0" smtClean="0">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25012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Chadwick, H. D. (US Gov War Department. </a:t>
                      </a:r>
                      <a:endParaRPr lang="zh-TW" altLang="en-US" sz="1400" dirty="0" smtClean="0">
                        <a:latin typeface="Times New Roman" pitchFamily="18" charset="0"/>
                        <a:cs typeface="Times New Roman" pitchFamily="18" charset="0"/>
                      </a:endParaRPr>
                    </a:p>
                    <a:p>
                      <a:pPr eaLnBrk="1" hangingPunct="1">
                        <a:spcBef>
                          <a:spcPct val="0"/>
                        </a:spcBef>
                      </a:pPr>
                      <a:r>
                        <a:rPr lang="en-US" altLang="zh-TW" sz="1400" dirty="0" smtClean="0">
                          <a:latin typeface="Times New Roman" pitchFamily="18" charset="0"/>
                          <a:cs typeface="Times New Roman" pitchFamily="18" charset="0"/>
                        </a:rPr>
                        <a:t>Office of the Chief Signal Officer.)</a:t>
                      </a:r>
                    </a:p>
                    <a:p>
                      <a:pPr eaLnBrk="1" hangingPunct="1">
                        <a:spcBef>
                          <a:spcPct val="0"/>
                        </a:spcBef>
                      </a:pPr>
                      <a:r>
                        <a:rPr lang="en-US" altLang="zh-TW" sz="1400" dirty="0" smtClean="0">
                          <a:latin typeface="Times New Roman" pitchFamily="18" charset="0"/>
                          <a:cs typeface="Times New Roman" pitchFamily="18" charset="0"/>
                          <a:hlinkClick r:id="rId6"/>
                        </a:rPr>
                        <a:t>http://en.wikipedia.org/wiki/File:Sfearthquake2.jpg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25012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zh-TW" altLang="en-US" sz="1400" dirty="0" smtClean="0">
                          <a:latin typeface="Times New Roman" pitchFamily="18" charset="0"/>
                          <a:cs typeface="Times New Roman" pitchFamily="18" charset="0"/>
                        </a:rPr>
                        <a:t>臺灣大學 宋聖榮</a:t>
                      </a:r>
                      <a:endParaRPr lang="zh-TW" altLang="en-US" sz="14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12" name="Picture 1" descr="Public domain">
            <a:hlinkClick r:id="rId7"/>
          </p:cNvPr>
          <p:cNvPicPr>
            <a:picLocks noChangeAspect="1" noChangeArrowheads="1"/>
          </p:cNvPicPr>
          <p:nvPr/>
        </p:nvPicPr>
        <p:blipFill>
          <a:blip r:embed="rId8" cstate="print"/>
          <a:srcRect/>
          <a:stretch>
            <a:fillRect/>
          </a:stretch>
        </p:blipFill>
        <p:spPr bwMode="auto">
          <a:xfrm>
            <a:off x="2709011" y="2346680"/>
            <a:ext cx="241290" cy="268059"/>
          </a:xfrm>
          <a:prstGeom prst="rect">
            <a:avLst/>
          </a:prstGeom>
          <a:noFill/>
          <a:ln w="9525">
            <a:noFill/>
            <a:miter lim="800000"/>
            <a:headEnd/>
            <a:tailEnd/>
          </a:ln>
        </p:spPr>
      </p:pic>
      <p:pic>
        <p:nvPicPr>
          <p:cNvPr id="10" name="Picture 2" descr="File:Sanandreas.jpg">
            <a:hlinkClick r:id="rId9"/>
          </p:cNvPr>
          <p:cNvPicPr>
            <a:picLocks noChangeAspect="1" noChangeArrowheads="1"/>
          </p:cNvPicPr>
          <p:nvPr/>
        </p:nvPicPr>
        <p:blipFill>
          <a:blip r:embed="rId10" cstate="print"/>
          <a:srcRect/>
          <a:stretch>
            <a:fillRect/>
          </a:stretch>
        </p:blipFill>
        <p:spPr bwMode="auto">
          <a:xfrm>
            <a:off x="755576" y="2060928"/>
            <a:ext cx="576000" cy="720000"/>
          </a:xfrm>
          <a:prstGeom prst="rect">
            <a:avLst/>
          </a:prstGeom>
          <a:noFill/>
        </p:spPr>
      </p:pic>
      <p:pic>
        <p:nvPicPr>
          <p:cNvPr id="11" name="Picture 4" descr="File:Kluft-photo-Carrizo-Plain-Nov-2007-Img 0327.jpg">
            <a:hlinkClick r:id="rId11"/>
          </p:cNvPr>
          <p:cNvPicPr>
            <a:picLocks noChangeAspect="1" noChangeArrowheads="1"/>
          </p:cNvPicPr>
          <p:nvPr/>
        </p:nvPicPr>
        <p:blipFill>
          <a:blip r:embed="rId12" cstate="print"/>
          <a:srcRect/>
          <a:stretch>
            <a:fillRect/>
          </a:stretch>
        </p:blipFill>
        <p:spPr bwMode="auto">
          <a:xfrm>
            <a:off x="539552" y="3285064"/>
            <a:ext cx="1080675" cy="720000"/>
          </a:xfrm>
          <a:prstGeom prst="rect">
            <a:avLst/>
          </a:prstGeom>
          <a:noFill/>
        </p:spPr>
      </p:pic>
      <p:pic>
        <p:nvPicPr>
          <p:cNvPr id="13" name="Picture 6" descr="File:Sfearthquake2.jpg">
            <a:hlinkClick r:id="rId13"/>
          </p:cNvPr>
          <p:cNvPicPr>
            <a:picLocks noChangeAspect="1" noChangeArrowheads="1"/>
          </p:cNvPicPr>
          <p:nvPr/>
        </p:nvPicPr>
        <p:blipFill>
          <a:blip r:embed="rId14" cstate="print"/>
          <a:srcRect/>
          <a:stretch>
            <a:fillRect/>
          </a:stretch>
        </p:blipFill>
        <p:spPr bwMode="auto">
          <a:xfrm>
            <a:off x="611560" y="4509120"/>
            <a:ext cx="930350" cy="720000"/>
          </a:xfrm>
          <a:prstGeom prst="rect">
            <a:avLst/>
          </a:prstGeom>
          <a:noFill/>
        </p:spPr>
      </p:pic>
      <p:pic>
        <p:nvPicPr>
          <p:cNvPr id="16" name="Picture 1" descr="Public domain">
            <a:hlinkClick r:id="rId7"/>
          </p:cNvPr>
          <p:cNvPicPr>
            <a:picLocks noChangeAspect="1" noChangeArrowheads="1"/>
          </p:cNvPicPr>
          <p:nvPr/>
        </p:nvPicPr>
        <p:blipFill>
          <a:blip r:embed="rId8" cstate="print"/>
          <a:srcRect/>
          <a:stretch>
            <a:fillRect/>
          </a:stretch>
        </p:blipFill>
        <p:spPr bwMode="auto">
          <a:xfrm>
            <a:off x="2779309" y="4651996"/>
            <a:ext cx="241290" cy="268059"/>
          </a:xfrm>
          <a:prstGeom prst="rect">
            <a:avLst/>
          </a:prstGeom>
          <a:noFill/>
          <a:ln w="9525">
            <a:noFill/>
            <a:miter lim="800000"/>
            <a:headEnd/>
            <a:tailEnd/>
          </a:ln>
        </p:spPr>
      </p:pic>
      <p:pic>
        <p:nvPicPr>
          <p:cNvPr id="17" name="Picture 7" descr="D:\清水地熱(燒過)\課程\地球的奧秘課程進度\創用CC\FGH.png">
            <a:hlinkClick r:id="rId15"/>
          </p:cNvPr>
          <p:cNvPicPr>
            <a:picLocks noChangeAspect="1" noChangeArrowheads="1"/>
          </p:cNvPicPr>
          <p:nvPr/>
        </p:nvPicPr>
        <p:blipFill>
          <a:blip r:embed="rId16" cstate="print"/>
          <a:srcRect/>
          <a:stretch>
            <a:fillRect/>
          </a:stretch>
        </p:blipFill>
        <p:spPr bwMode="auto">
          <a:xfrm>
            <a:off x="2467584" y="3499378"/>
            <a:ext cx="720725" cy="254000"/>
          </a:xfrm>
          <a:prstGeom prst="rect">
            <a:avLst/>
          </a:prstGeom>
          <a:noFill/>
          <a:ln w="9525">
            <a:noFill/>
            <a:miter lim="800000"/>
            <a:headEnd/>
            <a:tailEnd/>
          </a:ln>
        </p:spPr>
      </p:pic>
      <p:pic>
        <p:nvPicPr>
          <p:cNvPr id="18" name="Picture 4" descr="石崗壩-1"/>
          <p:cNvPicPr>
            <a:picLocks noChangeAspect="1" noChangeArrowheads="1"/>
          </p:cNvPicPr>
          <p:nvPr/>
        </p:nvPicPr>
        <p:blipFill>
          <a:blip r:embed="rId17" cstate="print"/>
          <a:srcRect/>
          <a:stretch>
            <a:fillRect/>
          </a:stretch>
        </p:blipFill>
        <p:spPr bwMode="auto">
          <a:xfrm>
            <a:off x="571472" y="5805264"/>
            <a:ext cx="959778" cy="720000"/>
          </a:xfrm>
          <a:prstGeom prst="rect">
            <a:avLst/>
          </a:prstGeom>
          <a:noFill/>
          <a:ln w="9525">
            <a:noFill/>
            <a:miter lim="800000"/>
            <a:headEnd/>
            <a:tailEnd/>
          </a:ln>
        </p:spPr>
      </p:pic>
      <p:pic>
        <p:nvPicPr>
          <p:cNvPr id="19" name="Picture 7">
            <a:hlinkClick r:id="rId18"/>
          </p:cNvPr>
          <p:cNvPicPr>
            <a:picLocks noChangeArrowheads="1"/>
          </p:cNvPicPr>
          <p:nvPr/>
        </p:nvPicPr>
        <p:blipFill>
          <a:blip r:embed="rId19" cstate="print"/>
          <a:srcRect l="10982" t="76173" r="73645" b="14063"/>
          <a:stretch>
            <a:fillRect/>
          </a:stretch>
        </p:blipFill>
        <p:spPr bwMode="auto">
          <a:xfrm>
            <a:off x="2500298" y="6019578"/>
            <a:ext cx="719137" cy="252412"/>
          </a:xfrm>
          <a:prstGeom prst="rect">
            <a:avLst/>
          </a:prstGeom>
          <a:noFill/>
          <a:ln w="9525">
            <a:noFill/>
            <a:miter lim="800000"/>
            <a:headEnd/>
            <a:tailEnd/>
          </a:ln>
        </p:spPr>
      </p:pic>
      <p:pic>
        <p:nvPicPr>
          <p:cNvPr id="14" name="Picture 4"/>
          <p:cNvPicPr>
            <a:picLocks noChangeArrowheads="1"/>
          </p:cNvPicPr>
          <p:nvPr/>
        </p:nvPicPr>
        <p:blipFill>
          <a:blip r:embed="rId20" cstate="print"/>
          <a:srcRect/>
          <a:stretch>
            <a:fillRect/>
          </a:stretch>
        </p:blipFill>
        <p:spPr bwMode="auto">
          <a:xfrm>
            <a:off x="467544" y="836712"/>
            <a:ext cx="1080000" cy="720000"/>
          </a:xfrm>
          <a:prstGeom prst="rect">
            <a:avLst/>
          </a:prstGeom>
          <a:noFill/>
          <a:ln w="9525">
            <a:noFill/>
            <a:miter lim="800000"/>
            <a:headEnd/>
            <a:tailEnd/>
          </a:ln>
        </p:spPr>
      </p:pic>
      <p:pic>
        <p:nvPicPr>
          <p:cNvPr id="15" name="Picture 1" descr="Public domain">
            <a:hlinkClick r:id="rId7"/>
          </p:cNvPr>
          <p:cNvPicPr>
            <a:picLocks noChangeAspect="1" noChangeArrowheads="1"/>
          </p:cNvPicPr>
          <p:nvPr/>
        </p:nvPicPr>
        <p:blipFill>
          <a:blip r:embed="rId8" cstate="print"/>
          <a:srcRect/>
          <a:stretch>
            <a:fillRect/>
          </a:stretch>
        </p:blipFill>
        <p:spPr bwMode="auto">
          <a:xfrm>
            <a:off x="2699792" y="1052736"/>
            <a:ext cx="241290" cy="268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 y="115888"/>
          <a:ext cx="8892480" cy="6553472"/>
        </p:xfrm>
        <a:graphic>
          <a:graphicData uri="http://schemas.openxmlformats.org/drawingml/2006/table">
            <a:tbl>
              <a:tblPr firstRow="1" bandRow="1">
                <a:tableStyleId>{5FD0F851-EC5A-4D38-B0AD-8093EC10F338}</a:tableStyleId>
              </a:tblPr>
              <a:tblGrid>
                <a:gridCol w="2026415"/>
                <a:gridCol w="1447203"/>
                <a:gridCol w="5418862"/>
              </a:tblGrid>
              <a:tr h="487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02616">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Wiki user:</a:t>
                      </a:r>
                      <a:r>
                        <a:rPr lang="en-US" altLang="zh-TW" sz="1400" baseline="0" dirty="0" smtClean="0">
                          <a:latin typeface="Times New Roman" pitchFamily="18" charset="0"/>
                          <a:cs typeface="Times New Roman" pitchFamily="18" charset="0"/>
                        </a:rPr>
                        <a:t> Cantus</a:t>
                      </a:r>
                      <a:endParaRPr lang="en-US" altLang="zh-TW" sz="1400" dirty="0" smtClean="0">
                        <a:latin typeface="Times New Roman" pitchFamily="18" charset="0"/>
                        <a:cs typeface="Times New Roman" pitchFamily="18" charset="0"/>
                      </a:endParaRPr>
                    </a:p>
                    <a:p>
                      <a:pPr eaLnBrk="1" hangingPunct="1">
                        <a:spcBef>
                          <a:spcPct val="0"/>
                        </a:spcBef>
                      </a:pPr>
                      <a:r>
                        <a:rPr lang="en-US" altLang="zh-TW" sz="1400" dirty="0" smtClean="0">
                          <a:latin typeface="Times New Roman" pitchFamily="18" charset="0"/>
                          <a:cs typeface="Times New Roman" pitchFamily="18" charset="0"/>
                          <a:hlinkClick r:id="rId2"/>
                        </a:rPr>
                        <a:t>http://zh.wikipedia.org/wiki/File:2004_Indian_Ocean_earthquake_-_affected_countries.png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2357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1400" dirty="0" smtClean="0">
                          <a:solidFill>
                            <a:schemeClr val="tx1"/>
                          </a:solidFill>
                          <a:latin typeface="Times New Roman" pitchFamily="18" charset="0"/>
                          <a:cs typeface="Times New Roman" pitchFamily="18" charset="0"/>
                        </a:rPr>
                        <a:t>Google</a:t>
                      </a:r>
                      <a:r>
                        <a:rPr lang="zh-TW" altLang="en-US" sz="1400" dirty="0" smtClean="0">
                          <a:solidFill>
                            <a:schemeClr val="tx1"/>
                          </a:solidFill>
                          <a:latin typeface="Times New Roman" pitchFamily="18" charset="0"/>
                          <a:cs typeface="Times New Roman" pitchFamily="18" charset="0"/>
                        </a:rPr>
                        <a:t> </a:t>
                      </a:r>
                      <a:r>
                        <a:rPr lang="en-US" altLang="zh-TW" sz="1400" dirty="0" smtClean="0">
                          <a:solidFill>
                            <a:schemeClr val="tx1"/>
                          </a:solidFill>
                          <a:latin typeface="Times New Roman" pitchFamily="18" charset="0"/>
                          <a:cs typeface="Times New Roman" pitchFamily="18" charset="0"/>
                        </a:rPr>
                        <a:t>Earth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hlinkClick r:id="rId3"/>
                        </a:rPr>
                        <a:t>http://www.google.com/earth/index.html</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2357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hlinkClick r:id="rId3"/>
                        </a:rPr>
                        <a:t>http://www.google.com/earth/index.html</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2357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Wiki Eric </a:t>
                      </a:r>
                      <a:r>
                        <a:rPr lang="en-US" altLang="zh-TW" sz="1400" dirty="0" err="1" smtClean="0">
                          <a:latin typeface="Times New Roman" pitchFamily="18" charset="0"/>
                          <a:cs typeface="Times New Roman" pitchFamily="18" charset="0"/>
                        </a:rPr>
                        <a:t>Gaba</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4"/>
                        </a:rPr>
                        <a:t>http://commons.wikimedia.org/wiki/File:Tectonic_plates_boundaries_detailed-en.svg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92870">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D. Harlow</a:t>
                      </a:r>
                    </a:p>
                    <a:p>
                      <a:pPr eaLnBrk="1" hangingPunct="1">
                        <a:spcBef>
                          <a:spcPct val="0"/>
                        </a:spcBef>
                      </a:pPr>
                      <a:r>
                        <a:rPr lang="en-US" altLang="zh-TW" sz="1400" dirty="0" smtClean="0">
                          <a:latin typeface="Times New Roman" pitchFamily="18" charset="0"/>
                          <a:cs typeface="Times New Roman" pitchFamily="18" charset="0"/>
                          <a:hlinkClick r:id="rId5"/>
                        </a:rPr>
                        <a:t>http://en.wikipedia.org/wiki/File:Pinatubo_ash_plume_910612.jpg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Picture 2" descr="File:2004 Indian Ocean earthquake - affected countries.png">
            <a:hlinkClick r:id="rId6"/>
          </p:cNvPr>
          <p:cNvPicPr>
            <a:picLocks noChangeAspect="1" noChangeArrowheads="1"/>
          </p:cNvPicPr>
          <p:nvPr/>
        </p:nvPicPr>
        <p:blipFill>
          <a:blip r:embed="rId7" cstate="print"/>
          <a:srcRect/>
          <a:stretch>
            <a:fillRect/>
          </a:stretch>
        </p:blipFill>
        <p:spPr bwMode="auto">
          <a:xfrm>
            <a:off x="500034" y="764784"/>
            <a:ext cx="1090588" cy="720000"/>
          </a:xfrm>
          <a:prstGeom prst="rect">
            <a:avLst/>
          </a:prstGeom>
          <a:noFill/>
        </p:spPr>
      </p:pic>
      <p:pic>
        <p:nvPicPr>
          <p:cNvPr id="7" name="Picture 7" descr="D:\清水地熱(燒過)\課程\地球的奧秘課程進度\創用CC\FGH.png">
            <a:hlinkClick r:id="rId8"/>
          </p:cNvPr>
          <p:cNvPicPr>
            <a:picLocks noChangeAspect="1" noChangeArrowheads="1"/>
          </p:cNvPicPr>
          <p:nvPr/>
        </p:nvPicPr>
        <p:blipFill>
          <a:blip r:embed="rId9" cstate="print"/>
          <a:srcRect/>
          <a:stretch>
            <a:fillRect/>
          </a:stretch>
        </p:blipFill>
        <p:spPr bwMode="auto">
          <a:xfrm>
            <a:off x="2528037" y="979098"/>
            <a:ext cx="720725" cy="254000"/>
          </a:xfrm>
          <a:prstGeom prst="rect">
            <a:avLst/>
          </a:prstGeom>
          <a:noFill/>
          <a:ln w="9525">
            <a:noFill/>
            <a:miter lim="800000"/>
            <a:headEnd/>
            <a:tailEnd/>
          </a:ln>
        </p:spPr>
      </p:pic>
      <p:pic>
        <p:nvPicPr>
          <p:cNvPr id="8" name="Picture 2" descr="slides"/>
          <p:cNvPicPr>
            <a:picLocks noChangeAspect="1" noChangeArrowheads="1"/>
          </p:cNvPicPr>
          <p:nvPr/>
        </p:nvPicPr>
        <p:blipFill>
          <a:blip r:embed="rId10" cstate="print"/>
          <a:srcRect/>
          <a:stretch>
            <a:fillRect/>
          </a:stretch>
        </p:blipFill>
        <p:spPr bwMode="auto">
          <a:xfrm>
            <a:off x="642910" y="1916832"/>
            <a:ext cx="960000" cy="720000"/>
          </a:xfrm>
          <a:prstGeom prst="rect">
            <a:avLst/>
          </a:prstGeom>
          <a:noFill/>
          <a:ln w="9525">
            <a:noFill/>
            <a:miter lim="800000"/>
            <a:headEnd/>
            <a:tailEnd/>
          </a:ln>
        </p:spPr>
      </p:pic>
      <p:pic>
        <p:nvPicPr>
          <p:cNvPr id="9" name="Picture 2" descr="slides"/>
          <p:cNvPicPr>
            <a:picLocks noChangeAspect="1" noChangeArrowheads="1"/>
          </p:cNvPicPr>
          <p:nvPr/>
        </p:nvPicPr>
        <p:blipFill>
          <a:blip r:embed="rId11" cstate="print"/>
          <a:srcRect/>
          <a:stretch>
            <a:fillRect/>
          </a:stretch>
        </p:blipFill>
        <p:spPr bwMode="auto">
          <a:xfrm>
            <a:off x="642910" y="3213056"/>
            <a:ext cx="960000" cy="720000"/>
          </a:xfrm>
          <a:prstGeom prst="rect">
            <a:avLst/>
          </a:prstGeom>
          <a:noFill/>
          <a:ln w="9525">
            <a:noFill/>
            <a:miter lim="800000"/>
            <a:headEnd/>
            <a:tailEnd/>
          </a:ln>
        </p:spPr>
      </p:pic>
      <p:pic>
        <p:nvPicPr>
          <p:cNvPr id="10" name="Picture 2" descr="http://montessorimuddle.org/wp-content/uploads/2011/03/japan-plates.png"/>
          <p:cNvPicPr>
            <a:picLocks noChangeAspect="1" noChangeArrowheads="1"/>
          </p:cNvPicPr>
          <p:nvPr/>
        </p:nvPicPr>
        <p:blipFill>
          <a:blip r:embed="rId12" cstate="print"/>
          <a:srcRect/>
          <a:stretch>
            <a:fillRect/>
          </a:stretch>
        </p:blipFill>
        <p:spPr bwMode="auto">
          <a:xfrm>
            <a:off x="642910" y="4437192"/>
            <a:ext cx="928032" cy="720000"/>
          </a:xfrm>
          <a:prstGeom prst="rect">
            <a:avLst/>
          </a:prstGeom>
          <a:noFill/>
        </p:spPr>
      </p:pic>
      <p:pic>
        <p:nvPicPr>
          <p:cNvPr id="12" name="Picture 2" descr="File:Pinatubo ash plume 910612.jpg">
            <a:hlinkClick r:id="rId13"/>
          </p:cNvPr>
          <p:cNvPicPr>
            <a:picLocks noChangeAspect="1" noChangeArrowheads="1"/>
          </p:cNvPicPr>
          <p:nvPr/>
        </p:nvPicPr>
        <p:blipFill>
          <a:blip r:embed="rId14" cstate="print"/>
          <a:srcRect/>
          <a:stretch>
            <a:fillRect/>
          </a:stretch>
        </p:blipFill>
        <p:spPr bwMode="auto">
          <a:xfrm>
            <a:off x="714348" y="5589240"/>
            <a:ext cx="816326" cy="720000"/>
          </a:xfrm>
          <a:prstGeom prst="rect">
            <a:avLst/>
          </a:prstGeom>
          <a:noFill/>
        </p:spPr>
      </p:pic>
      <p:pic>
        <p:nvPicPr>
          <p:cNvPr id="13" name="Picture 1" descr="Public domain">
            <a:hlinkClick r:id="rId15"/>
          </p:cNvPr>
          <p:cNvPicPr>
            <a:picLocks noChangeAspect="1" noChangeArrowheads="1"/>
          </p:cNvPicPr>
          <p:nvPr/>
        </p:nvPicPr>
        <p:blipFill>
          <a:blip r:embed="rId16" cstate="print"/>
          <a:srcRect/>
          <a:stretch>
            <a:fillRect/>
          </a:stretch>
        </p:blipFill>
        <p:spPr bwMode="auto">
          <a:xfrm>
            <a:off x="2767754" y="5874992"/>
            <a:ext cx="241290" cy="268059"/>
          </a:xfrm>
          <a:prstGeom prst="rect">
            <a:avLst/>
          </a:prstGeom>
          <a:noFill/>
          <a:ln w="9525">
            <a:noFill/>
            <a:miter lim="800000"/>
            <a:headEnd/>
            <a:tailEnd/>
          </a:ln>
        </p:spPr>
      </p:pic>
      <p:pic>
        <p:nvPicPr>
          <p:cNvPr id="14" name="Picture 7" descr="D:\清水地熱(燒過)\課程\地球的奧秘課程進度\創用CC\FGH.png">
            <a:hlinkClick r:id="rId17"/>
          </p:cNvPr>
          <p:cNvPicPr>
            <a:picLocks noChangeAspect="1" noChangeArrowheads="1"/>
          </p:cNvPicPr>
          <p:nvPr/>
        </p:nvPicPr>
        <p:blipFill>
          <a:blip r:embed="rId9" cstate="print"/>
          <a:srcRect/>
          <a:stretch>
            <a:fillRect/>
          </a:stretch>
        </p:blipFill>
        <p:spPr bwMode="auto">
          <a:xfrm>
            <a:off x="2528037" y="4655496"/>
            <a:ext cx="720725" cy="254000"/>
          </a:xfrm>
          <a:prstGeom prst="rect">
            <a:avLst/>
          </a:prstGeom>
          <a:noFill/>
          <a:ln w="9525">
            <a:noFill/>
            <a:miter lim="800000"/>
            <a:headEnd/>
            <a:tailEnd/>
          </a:ln>
        </p:spPr>
      </p:pic>
      <p:pic>
        <p:nvPicPr>
          <p:cNvPr id="15" name="Picture 1" descr="圖片1">
            <a:hlinkClick r:id="rId18"/>
          </p:cNvPr>
          <p:cNvPicPr>
            <a:picLocks noChangeAspect="1" noChangeArrowheads="1"/>
          </p:cNvPicPr>
          <p:nvPr/>
        </p:nvPicPr>
        <p:blipFill>
          <a:blip r:embed="rId19" cstate="print"/>
          <a:srcRect/>
          <a:stretch>
            <a:fillRect/>
          </a:stretch>
        </p:blipFill>
        <p:spPr bwMode="auto">
          <a:xfrm>
            <a:off x="2740967" y="2118606"/>
            <a:ext cx="294865" cy="252000"/>
          </a:xfrm>
          <a:prstGeom prst="rect">
            <a:avLst/>
          </a:prstGeom>
          <a:noFill/>
          <a:ln w="9525">
            <a:noFill/>
            <a:miter lim="800000"/>
            <a:headEnd/>
            <a:tailEnd/>
          </a:ln>
        </p:spPr>
      </p:pic>
      <p:pic>
        <p:nvPicPr>
          <p:cNvPr id="16" name="Picture 1" descr="圖片1">
            <a:hlinkClick r:id="rId18"/>
          </p:cNvPr>
          <p:cNvPicPr>
            <a:picLocks noChangeAspect="1" noChangeArrowheads="1"/>
          </p:cNvPicPr>
          <p:nvPr/>
        </p:nvPicPr>
        <p:blipFill>
          <a:blip r:embed="rId19" cstate="print"/>
          <a:srcRect/>
          <a:stretch>
            <a:fillRect/>
          </a:stretch>
        </p:blipFill>
        <p:spPr bwMode="auto">
          <a:xfrm>
            <a:off x="2740967" y="3423380"/>
            <a:ext cx="294865"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 y="115888"/>
          <a:ext cx="9144000" cy="6553471"/>
        </p:xfrm>
        <a:graphic>
          <a:graphicData uri="http://schemas.openxmlformats.org/drawingml/2006/table">
            <a:tbl>
              <a:tblPr firstRow="1" bandRow="1">
                <a:tableStyleId>{5FD0F851-EC5A-4D38-B0AD-8093EC10F338}</a:tableStyleId>
              </a:tblPr>
              <a:tblGrid>
                <a:gridCol w="2083731"/>
                <a:gridCol w="1488137"/>
                <a:gridCol w="5572132"/>
              </a:tblGrid>
              <a:tr h="4925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chemeClr val="tx1"/>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chemeClr val="tx1"/>
                          </a:solidFill>
                          <a:latin typeface="新細明體" pitchFamily="18" charset="-120"/>
                          <a:ea typeface="新細明體" pitchFamily="18" charset="-120"/>
                          <a:cs typeface="Times New Roman" pitchFamily="18" charset="0"/>
                        </a:rPr>
                        <a:t>授權條件</a:t>
                      </a:r>
                      <a:endParaRPr lang="zh-TW" altLang="en-US" sz="1400"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chemeClr val="tx1"/>
                          </a:solidFill>
                          <a:latin typeface="新細明體" pitchFamily="18" charset="-120"/>
                          <a:ea typeface="新細明體" pitchFamily="18" charset="-120"/>
                          <a:cs typeface="Times New Roman" pitchFamily="18" charset="0"/>
                        </a:rPr>
                        <a:t>來源</a:t>
                      </a:r>
                      <a:r>
                        <a:rPr lang="en-US" altLang="zh-TW" sz="1400" dirty="0" smtClean="0">
                          <a:solidFill>
                            <a:schemeClr val="tx1"/>
                          </a:solidFill>
                          <a:latin typeface="新細明體" pitchFamily="18" charset="-120"/>
                          <a:ea typeface="新細明體" pitchFamily="18" charset="-120"/>
                          <a:cs typeface="Times New Roman" pitchFamily="18" charset="0"/>
                        </a:rPr>
                        <a:t>/</a:t>
                      </a:r>
                      <a:r>
                        <a:rPr lang="zh-TW" altLang="en-US" sz="1400" dirty="0" smtClean="0">
                          <a:solidFill>
                            <a:schemeClr val="tx1"/>
                          </a:solidFill>
                          <a:latin typeface="新細明體" pitchFamily="18" charset="-120"/>
                          <a:ea typeface="新細明體" pitchFamily="18" charset="-120"/>
                          <a:cs typeface="Times New Roman" pitchFamily="18" charset="0"/>
                        </a:rPr>
                        <a:t>作者</a:t>
                      </a:r>
                      <a:endParaRPr lang="zh-TW" altLang="en-US" sz="1400"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13520">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solidFill>
                            <a:schemeClr val="tx1"/>
                          </a:solidFill>
                          <a:latin typeface="Times New Roman" pitchFamily="18" charset="0"/>
                          <a:cs typeface="Times New Roman" pitchFamily="18" charset="0"/>
                        </a:rPr>
                        <a:t>Wiki</a:t>
                      </a:r>
                      <a:r>
                        <a:rPr lang="en-US" altLang="zh-TW" sz="1400" baseline="0" dirty="0" smtClean="0">
                          <a:solidFill>
                            <a:schemeClr val="tx1"/>
                          </a:solidFill>
                          <a:latin typeface="Times New Roman" pitchFamily="18" charset="0"/>
                          <a:cs typeface="Times New Roman" pitchFamily="18" charset="0"/>
                        </a:rPr>
                        <a:t> </a:t>
                      </a:r>
                      <a:r>
                        <a:rPr lang="en-US" altLang="zh-TW" sz="1400" dirty="0" smtClean="0">
                          <a:solidFill>
                            <a:schemeClr val="tx1"/>
                          </a:solidFill>
                          <a:latin typeface="Times New Roman" pitchFamily="18" charset="0"/>
                          <a:cs typeface="Times New Roman" pitchFamily="18" charset="0"/>
                        </a:rPr>
                        <a:t>National Map Seamless Server</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hlinkClick r:id="rId3"/>
                        </a:rPr>
                        <a:t>http://zh.wikipedia.org/wiki/File:Meteor_Crater_-_Arizona.jpg</a:t>
                      </a:r>
                      <a:r>
                        <a:rPr lang="en-US" altLang="zh-TW" sz="1400" dirty="0" smtClean="0">
                          <a:solidFill>
                            <a:schemeClr val="tx1"/>
                          </a:solidFill>
                          <a:latin typeface="Times New Roman" pitchFamily="18" charset="0"/>
                          <a:cs typeface="Times New Roman" pitchFamily="18" charset="0"/>
                        </a:rPr>
                        <a:t> </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36853">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P.205, Essentials of Geology: Stephen </a:t>
                      </a:r>
                      <a:r>
                        <a:rPr lang="en-US" altLang="zh-TW" sz="1400" dirty="0" err="1" smtClean="0">
                          <a:solidFill>
                            <a:schemeClr val="tx1"/>
                          </a:solidFill>
                          <a:latin typeface="Times New Roman" pitchFamily="18" charset="0"/>
                          <a:cs typeface="Times New Roman" pitchFamily="18" charset="0"/>
                        </a:rPr>
                        <a:t>Marshak</a:t>
                      </a:r>
                      <a:r>
                        <a:rPr lang="en-US" altLang="zh-TW" sz="1400" dirty="0" smtClean="0">
                          <a:solidFill>
                            <a:schemeClr val="tx1"/>
                          </a:solidFill>
                          <a:latin typeface="Times New Roman" pitchFamily="18" charset="0"/>
                          <a:cs typeface="Times New Roman" pitchFamily="18" charset="0"/>
                        </a:rPr>
                        <a:t>: W.W. Norton, New York.</a:t>
                      </a:r>
                      <a:endParaRPr lang="zh-TW" altLang="en-US"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Times New Roman" pitchFamily="18" charset="0"/>
                          <a:ea typeface="新細明體" pitchFamily="18" charset="-120"/>
                          <a:cs typeface="Times New Roman" pitchFamily="18" charset="0"/>
                        </a:rPr>
                        <a:t>本作品由</a:t>
                      </a:r>
                      <a:r>
                        <a:rPr lang="en-US" altLang="zh-TW" sz="1400" dirty="0" smtClean="0">
                          <a:solidFill>
                            <a:schemeClr val="tx1"/>
                          </a:solidFill>
                          <a:latin typeface="Times New Roman" pitchFamily="18" charset="0"/>
                          <a:cs typeface="Times New Roman" pitchFamily="18" charset="0"/>
                        </a:rPr>
                        <a:t>W.W. Norton(</a:t>
                      </a:r>
                      <a:r>
                        <a:rPr lang="zh-TW" altLang="en-US" sz="1400" dirty="0" smtClean="0">
                          <a:solidFill>
                            <a:schemeClr val="tx1"/>
                          </a:solidFill>
                          <a:latin typeface="Times New Roman" pitchFamily="18" charset="0"/>
                          <a:cs typeface="Times New Roman" pitchFamily="18" charset="0"/>
                        </a:rPr>
                        <a:t>龍登出版公司</a:t>
                      </a:r>
                      <a:r>
                        <a:rPr lang="en-US" altLang="zh-TW" sz="1400" dirty="0" smtClean="0">
                          <a:solidFill>
                            <a:schemeClr val="tx1"/>
                          </a:solidFill>
                          <a:latin typeface="Times New Roman" pitchFamily="18" charset="0"/>
                          <a:cs typeface="Times New Roman" pitchFamily="18" charset="0"/>
                        </a:rPr>
                        <a:t>)</a:t>
                      </a:r>
                      <a:r>
                        <a:rPr lang="zh-TW" altLang="en-US" sz="1400" dirty="0" smtClean="0">
                          <a:solidFill>
                            <a:srgbClr val="D9D9D9"/>
                          </a:solidFill>
                          <a:latin typeface="Times New Roman" pitchFamily="18" charset="0"/>
                          <a:ea typeface="新細明體" pitchFamily="18" charset="-120"/>
                          <a:cs typeface="Times New Roman" pitchFamily="18" charset="0"/>
                        </a:rPr>
                        <a:t>權本課程</a:t>
                      </a:r>
                      <a:r>
                        <a:rPr lang="zh-TW" altLang="en-US" sz="1400" dirty="0" smtClean="0"/>
                        <a:t>：</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地球的奧秘</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使用，本資料庫無再授權他人使用之權利，您如需利用本作品，請另行向權利人取得授權。</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36853">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Wiki user: </a:t>
                      </a:r>
                      <a:r>
                        <a:rPr lang="en-US" altLang="zh-TW" sz="1400" dirty="0" err="1" smtClean="0">
                          <a:solidFill>
                            <a:schemeClr val="tx1"/>
                          </a:solidFill>
                          <a:latin typeface="Times New Roman" pitchFamily="18" charset="0"/>
                          <a:cs typeface="Times New Roman" pitchFamily="18" charset="0"/>
                        </a:rPr>
                        <a:t>Jide</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hlinkClick r:id="rId4"/>
                        </a:rPr>
                        <a:t>http://en.wikipedia.org/wiki/File:Fault_types.png</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36853">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Wiki </a:t>
                      </a:r>
                      <a:r>
                        <a:rPr lang="en-US" altLang="zh-TW" sz="1400" dirty="0" err="1" smtClean="0">
                          <a:solidFill>
                            <a:schemeClr val="tx1"/>
                          </a:solidFill>
                          <a:latin typeface="Times New Roman" pitchFamily="18" charset="0"/>
                          <a:cs typeface="Times New Roman" pitchFamily="18" charset="0"/>
                        </a:rPr>
                        <a:t>Bumfluff</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5"/>
                        </a:rPr>
                        <a:t>http://en.wikipedia.org/wiki/File:ElasticRebound_Thum.png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36853">
                <a:tc>
                  <a:txBody>
                    <a:bodyPr/>
                    <a:lstStyle/>
                    <a:p>
                      <a:endParaRPr lang="zh-TW" altLang="en-US" dirty="0">
                        <a:solidFill>
                          <a:schemeClr val="tx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tx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P. 209, Fig.8-8, Essentials of Geology: Stephen </a:t>
                      </a:r>
                      <a:r>
                        <a:rPr lang="en-US" altLang="zh-TW" sz="1400" dirty="0" err="1" smtClean="0">
                          <a:solidFill>
                            <a:schemeClr val="tx1"/>
                          </a:solidFill>
                          <a:latin typeface="Times New Roman" pitchFamily="18" charset="0"/>
                          <a:cs typeface="Times New Roman" pitchFamily="18" charset="0"/>
                        </a:rPr>
                        <a:t>Marshak</a:t>
                      </a:r>
                      <a:r>
                        <a:rPr lang="en-US" altLang="zh-TW" sz="1400" dirty="0" smtClean="0">
                          <a:solidFill>
                            <a:schemeClr val="tx1"/>
                          </a:solidFill>
                          <a:latin typeface="Times New Roman" pitchFamily="18" charset="0"/>
                          <a:cs typeface="Times New Roman" pitchFamily="18" charset="0"/>
                        </a:rPr>
                        <a:t>: W.W. Norton, New York.</a:t>
                      </a:r>
                      <a:r>
                        <a:rPr kumimoji="0" lang="en-US" altLang="zh-TW" sz="14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Times New Roman" pitchFamily="18" charset="0"/>
                          <a:ea typeface="新細明體" pitchFamily="18" charset="-120"/>
                          <a:cs typeface="Times New Roman" pitchFamily="18" charset="0"/>
                        </a:rPr>
                        <a:t>本作品由</a:t>
                      </a:r>
                      <a:r>
                        <a:rPr lang="en-US" altLang="zh-TW" sz="1400" dirty="0" smtClean="0">
                          <a:solidFill>
                            <a:schemeClr val="tx1"/>
                          </a:solidFill>
                          <a:latin typeface="Times New Roman" pitchFamily="18" charset="0"/>
                          <a:cs typeface="Times New Roman" pitchFamily="18" charset="0"/>
                        </a:rPr>
                        <a:t>W.W. Norton(</a:t>
                      </a:r>
                      <a:r>
                        <a:rPr lang="zh-TW" altLang="en-US" sz="1400" dirty="0" smtClean="0">
                          <a:solidFill>
                            <a:schemeClr val="tx1"/>
                          </a:solidFill>
                          <a:latin typeface="Times New Roman" pitchFamily="18" charset="0"/>
                          <a:cs typeface="Times New Roman" pitchFamily="18" charset="0"/>
                        </a:rPr>
                        <a:t>龍登出版公司</a:t>
                      </a:r>
                      <a:r>
                        <a:rPr lang="en-US" altLang="zh-TW" sz="1400" dirty="0" smtClean="0">
                          <a:solidFill>
                            <a:schemeClr val="tx1"/>
                          </a:solidFill>
                          <a:latin typeface="Times New Roman" pitchFamily="18" charset="0"/>
                          <a:cs typeface="Times New Roman" pitchFamily="18" charset="0"/>
                        </a:rPr>
                        <a:t>)</a:t>
                      </a:r>
                      <a:r>
                        <a:rPr lang="zh-TW" altLang="en-US" sz="1400" dirty="0" smtClean="0">
                          <a:solidFill>
                            <a:srgbClr val="D9D9D9"/>
                          </a:solidFill>
                          <a:latin typeface="Times New Roman" pitchFamily="18" charset="0"/>
                          <a:ea typeface="新細明體" pitchFamily="18" charset="-120"/>
                          <a:cs typeface="Times New Roman" pitchFamily="18" charset="0"/>
                        </a:rPr>
                        <a:t>權本課程</a:t>
                      </a:r>
                      <a:r>
                        <a:rPr lang="zh-TW" altLang="en-US" sz="1400" dirty="0" smtClean="0"/>
                        <a:t>：</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地球的奧秘</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使用，本資料庫無再授權他人使用之權利，您如需利用本作品，請另行向權利人取得授權。</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7920" name="Picture 1" descr="Public domain">
            <a:hlinkClick r:id="rId6"/>
          </p:cNvPr>
          <p:cNvPicPr>
            <a:picLocks noChangeAspect="1" noChangeArrowheads="1"/>
          </p:cNvPicPr>
          <p:nvPr/>
        </p:nvPicPr>
        <p:blipFill>
          <a:blip r:embed="rId7" cstate="print"/>
          <a:srcRect/>
          <a:stretch>
            <a:fillRect/>
          </a:stretch>
        </p:blipFill>
        <p:spPr bwMode="auto">
          <a:xfrm>
            <a:off x="2718718" y="1122544"/>
            <a:ext cx="250825" cy="252412"/>
          </a:xfrm>
          <a:prstGeom prst="rect">
            <a:avLst/>
          </a:prstGeom>
          <a:noFill/>
          <a:ln w="9525">
            <a:noFill/>
            <a:miter lim="800000"/>
            <a:headEnd/>
            <a:tailEnd/>
          </a:ln>
        </p:spPr>
      </p:pic>
      <p:pic>
        <p:nvPicPr>
          <p:cNvPr id="5" name="Picture 2" descr="File:Meteor Crater - Arizona.jpg">
            <a:hlinkClick r:id="rId8"/>
          </p:cNvPr>
          <p:cNvPicPr>
            <a:picLocks noChangeAspect="1" noChangeArrowheads="1"/>
          </p:cNvPicPr>
          <p:nvPr/>
        </p:nvPicPr>
        <p:blipFill>
          <a:blip r:embed="rId9" cstate="print"/>
          <a:srcRect/>
          <a:stretch>
            <a:fillRect/>
          </a:stretch>
        </p:blipFill>
        <p:spPr bwMode="auto">
          <a:xfrm>
            <a:off x="428596" y="836792"/>
            <a:ext cx="1080675" cy="720000"/>
          </a:xfrm>
          <a:prstGeom prst="rect">
            <a:avLst/>
          </a:prstGeom>
          <a:noFill/>
        </p:spPr>
      </p:pic>
      <p:pic>
        <p:nvPicPr>
          <p:cNvPr id="6" name="Picture 1" descr="Public domain">
            <a:hlinkClick r:id="rId6"/>
          </p:cNvPr>
          <p:cNvPicPr>
            <a:picLocks noChangeAspect="1" noChangeArrowheads="1"/>
          </p:cNvPicPr>
          <p:nvPr/>
        </p:nvPicPr>
        <p:blipFill>
          <a:blip r:embed="rId7" cstate="print"/>
          <a:srcRect/>
          <a:stretch>
            <a:fillRect/>
          </a:stretch>
        </p:blipFill>
        <p:spPr bwMode="auto">
          <a:xfrm>
            <a:off x="2718718" y="3498728"/>
            <a:ext cx="250825" cy="252412"/>
          </a:xfrm>
          <a:prstGeom prst="rect">
            <a:avLst/>
          </a:prstGeom>
          <a:noFill/>
          <a:ln w="9525">
            <a:noFill/>
            <a:miter lim="800000"/>
            <a:headEnd/>
            <a:tailEnd/>
          </a:ln>
        </p:spPr>
      </p:pic>
      <p:pic>
        <p:nvPicPr>
          <p:cNvPr id="7" name="Picture 2" descr="File:Fault types.png">
            <a:hlinkClick r:id="rId10"/>
          </p:cNvPr>
          <p:cNvPicPr>
            <a:picLocks noChangeAspect="1" noChangeArrowheads="1"/>
          </p:cNvPicPr>
          <p:nvPr/>
        </p:nvPicPr>
        <p:blipFill>
          <a:blip r:embed="rId11" cstate="print"/>
          <a:srcRect/>
          <a:stretch>
            <a:fillRect/>
          </a:stretch>
        </p:blipFill>
        <p:spPr bwMode="auto">
          <a:xfrm>
            <a:off x="827584" y="3212976"/>
            <a:ext cx="288000" cy="720000"/>
          </a:xfrm>
          <a:prstGeom prst="rect">
            <a:avLst/>
          </a:prstGeom>
          <a:noFill/>
        </p:spPr>
      </p:pic>
      <p:pic>
        <p:nvPicPr>
          <p:cNvPr id="112642" name="Picture 2" descr="C:\Users\Get\Desktop\圖片2.png"/>
          <p:cNvPicPr>
            <a:picLocks noChangeAspect="1" noChangeArrowheads="1"/>
          </p:cNvPicPr>
          <p:nvPr/>
        </p:nvPicPr>
        <p:blipFill>
          <a:blip r:embed="rId12" cstate="print"/>
          <a:srcRect/>
          <a:stretch>
            <a:fillRect/>
          </a:stretch>
        </p:blipFill>
        <p:spPr bwMode="auto">
          <a:xfrm>
            <a:off x="539552" y="5589240"/>
            <a:ext cx="935887" cy="864096"/>
          </a:xfrm>
          <a:prstGeom prst="rect">
            <a:avLst/>
          </a:prstGeom>
          <a:noFill/>
        </p:spPr>
      </p:pic>
      <p:pic>
        <p:nvPicPr>
          <p:cNvPr id="112643" name="Picture 3"/>
          <p:cNvPicPr>
            <a:picLocks noChangeAspect="1" noChangeArrowheads="1"/>
          </p:cNvPicPr>
          <p:nvPr/>
        </p:nvPicPr>
        <p:blipFill>
          <a:blip r:embed="rId13" cstate="print"/>
          <a:srcRect/>
          <a:stretch>
            <a:fillRect/>
          </a:stretch>
        </p:blipFill>
        <p:spPr bwMode="auto">
          <a:xfrm>
            <a:off x="467544" y="1916832"/>
            <a:ext cx="1092050" cy="792088"/>
          </a:xfrm>
          <a:prstGeom prst="rect">
            <a:avLst/>
          </a:prstGeom>
          <a:noFill/>
          <a:ln w="9525">
            <a:noFill/>
            <a:miter lim="800000"/>
            <a:headEnd/>
            <a:tailEnd/>
          </a:ln>
        </p:spPr>
      </p:pic>
      <p:pic>
        <p:nvPicPr>
          <p:cNvPr id="15" name="Picture 2" descr="File:ElasticRebound Thum.png">
            <a:hlinkClick r:id="rId14"/>
          </p:cNvPr>
          <p:cNvPicPr>
            <a:picLocks noChangeAspect="1" noChangeArrowheads="1"/>
          </p:cNvPicPr>
          <p:nvPr/>
        </p:nvPicPr>
        <p:blipFill>
          <a:blip r:embed="rId15" cstate="print"/>
          <a:srcRect/>
          <a:stretch>
            <a:fillRect/>
          </a:stretch>
        </p:blipFill>
        <p:spPr bwMode="auto">
          <a:xfrm>
            <a:off x="539552" y="4293096"/>
            <a:ext cx="946379" cy="920144"/>
          </a:xfrm>
          <a:prstGeom prst="rect">
            <a:avLst/>
          </a:prstGeom>
          <a:noFill/>
        </p:spPr>
      </p:pic>
      <p:pic>
        <p:nvPicPr>
          <p:cNvPr id="16" name="Picture 7" descr="D:\清水地熱(燒過)\課程\地球的奧秘課程進度\創用CC\FGH.png">
            <a:hlinkClick r:id="rId16"/>
          </p:cNvPr>
          <p:cNvPicPr>
            <a:picLocks noChangeAspect="1" noChangeArrowheads="1"/>
          </p:cNvPicPr>
          <p:nvPr/>
        </p:nvPicPr>
        <p:blipFill>
          <a:blip r:embed="rId17" cstate="print"/>
          <a:srcRect/>
          <a:stretch>
            <a:fillRect/>
          </a:stretch>
        </p:blipFill>
        <p:spPr bwMode="auto">
          <a:xfrm>
            <a:off x="2483768" y="4653136"/>
            <a:ext cx="720725" cy="254000"/>
          </a:xfrm>
          <a:prstGeom prst="rect">
            <a:avLst/>
          </a:prstGeom>
          <a:noFill/>
          <a:ln w="9525">
            <a:noFill/>
            <a:miter lim="800000"/>
            <a:headEnd/>
            <a:tailEnd/>
          </a:ln>
        </p:spPr>
      </p:pic>
      <p:pic>
        <p:nvPicPr>
          <p:cNvPr id="14" name="圖片 13" descr="F-icon_11.gif">
            <a:hlinkClick r:id="rId18"/>
          </p:cNvPr>
          <p:cNvPicPr>
            <a:picLocks/>
          </p:cNvPicPr>
          <p:nvPr/>
        </p:nvPicPr>
        <p:blipFill>
          <a:blip r:embed="rId19" cstate="print"/>
          <a:srcRect/>
          <a:stretch>
            <a:fillRect/>
          </a:stretch>
        </p:blipFill>
        <p:spPr bwMode="auto">
          <a:xfrm>
            <a:off x="2699792" y="6021288"/>
            <a:ext cx="252413" cy="252412"/>
          </a:xfrm>
          <a:prstGeom prst="rect">
            <a:avLst/>
          </a:prstGeom>
          <a:noFill/>
          <a:ln w="9525">
            <a:noFill/>
            <a:miter lim="800000"/>
            <a:headEnd/>
            <a:tailEnd/>
          </a:ln>
        </p:spPr>
      </p:pic>
      <p:pic>
        <p:nvPicPr>
          <p:cNvPr id="17" name="圖片 16" descr="F-icon_11.gif">
            <a:hlinkClick r:id="rId18"/>
          </p:cNvPr>
          <p:cNvPicPr>
            <a:picLocks/>
          </p:cNvPicPr>
          <p:nvPr/>
        </p:nvPicPr>
        <p:blipFill>
          <a:blip r:embed="rId19" cstate="print"/>
          <a:srcRect/>
          <a:stretch>
            <a:fillRect/>
          </a:stretch>
        </p:blipFill>
        <p:spPr bwMode="auto">
          <a:xfrm>
            <a:off x="2699792" y="2204864"/>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ChangeArrowheads="1"/>
          </p:cNvSpPr>
          <p:nvPr/>
        </p:nvSpPr>
        <p:spPr bwMode="auto">
          <a:xfrm>
            <a:off x="304800" y="609600"/>
            <a:ext cx="8637588" cy="1190625"/>
          </a:xfrm>
          <a:prstGeom prst="rect">
            <a:avLst/>
          </a:prstGeom>
          <a:noFill/>
          <a:ln w="9525">
            <a:noFill/>
            <a:miter lim="800000"/>
            <a:headEnd/>
            <a:tailEnd/>
          </a:ln>
          <a:effectLst/>
        </p:spPr>
        <p:txBody>
          <a:bodyPr anchor="b">
            <a:spAutoFit/>
          </a:bodyPr>
          <a:lstStyle/>
          <a:p>
            <a:pPr algn="ctr">
              <a:defRPr/>
            </a:pP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嘉靖三十四年十二月十二日陜西華州地震</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(1556</a:t>
            </a: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年</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1</a:t>
            </a: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月</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23</a:t>
            </a:r>
            <a:r>
              <a:rPr lang="zh-TW" altLang="en-US" sz="3600">
                <a:solidFill>
                  <a:schemeClr val="tx2"/>
                </a:solidFill>
                <a:effectLst>
                  <a:outerShdw blurRad="38100" dist="38100" dir="2700000" algn="tl">
                    <a:srgbClr val="000000"/>
                  </a:outerShdw>
                </a:effectLst>
                <a:latin typeface="標楷體" pitchFamily="65" charset="-120"/>
                <a:ea typeface="標楷體" pitchFamily="65" charset="-120"/>
              </a:rPr>
              <a:t>日</a:t>
            </a:r>
            <a:r>
              <a:rPr lang="en-US" altLang="zh-TW" sz="3600">
                <a:solidFill>
                  <a:schemeClr val="tx2"/>
                </a:solidFill>
                <a:effectLst>
                  <a:outerShdw blurRad="38100" dist="38100" dir="2700000" algn="tl">
                    <a:srgbClr val="000000"/>
                  </a:outerShdw>
                </a:effectLst>
                <a:latin typeface="標楷體" pitchFamily="65" charset="-120"/>
                <a:ea typeface="標楷體" pitchFamily="65" charset="-120"/>
              </a:rPr>
              <a:t>)</a:t>
            </a:r>
          </a:p>
        </p:txBody>
      </p:sp>
      <p:sp>
        <p:nvSpPr>
          <p:cNvPr id="8195" name="Text Box 5"/>
          <p:cNvSpPr txBox="1">
            <a:spLocks noChangeArrowheads="1"/>
          </p:cNvSpPr>
          <p:nvPr/>
        </p:nvSpPr>
        <p:spPr bwMode="auto">
          <a:xfrm>
            <a:off x="457200" y="1981200"/>
            <a:ext cx="7848600" cy="3081338"/>
          </a:xfrm>
          <a:prstGeom prst="rect">
            <a:avLst/>
          </a:prstGeom>
          <a:noFill/>
          <a:ln w="9525">
            <a:noFill/>
            <a:miter lim="800000"/>
            <a:headEnd/>
            <a:tailEnd/>
          </a:ln>
        </p:spPr>
        <p:txBody>
          <a:bodyPr>
            <a:spAutoFit/>
          </a:bodyPr>
          <a:lstStyle/>
          <a:p>
            <a:r>
              <a:rPr lang="zh-TW" altLang="en-US" sz="2800">
                <a:latin typeface="標楷體" pitchFamily="65" charset="-120"/>
                <a:ea typeface="標楷體" pitchFamily="65" charset="-120"/>
              </a:rPr>
              <a:t>嘉靖三十四年十二月十二日陜西華州地震，聲如轟雷，震憾搖蕩，人驚潰，起卧失措。川原坼裂，郊墟遷移，或壅為岡阜，或陷作溝渠，走山裂石，水湧沙溢。華岳終南山鳴，河壅數日。城垣、廟宇、官衙、民廬傾頹摧圮，壓死官吏、軍民奏報有名者八十三萬有奇，其不知名未經奏報者復不可數計</a:t>
            </a:r>
            <a:r>
              <a:rPr lang="en-US" altLang="zh-TW" sz="2800">
                <a:latin typeface="Times New Roman" pitchFamily="18" charset="0"/>
                <a:ea typeface="標楷體" pitchFamily="65" charset="-120"/>
              </a:rPr>
              <a:t>……</a:t>
            </a:r>
            <a:r>
              <a:rPr lang="en-US" altLang="zh-TW" sz="2800">
                <a:latin typeface="標楷體" pitchFamily="65" charset="-120"/>
                <a:ea typeface="標楷體" pitchFamily="65" charset="-120"/>
              </a:rPr>
              <a:t>.</a:t>
            </a:r>
          </a:p>
        </p:txBody>
      </p:sp>
      <p:sp>
        <p:nvSpPr>
          <p:cNvPr id="8196" name="Text Box 6"/>
          <p:cNvSpPr txBox="1">
            <a:spLocks noChangeArrowheads="1"/>
          </p:cNvSpPr>
          <p:nvPr/>
        </p:nvSpPr>
        <p:spPr bwMode="auto">
          <a:xfrm>
            <a:off x="609600" y="5562600"/>
            <a:ext cx="2851150" cy="396875"/>
          </a:xfrm>
          <a:prstGeom prst="rect">
            <a:avLst/>
          </a:prstGeom>
          <a:noFill/>
          <a:ln w="9525">
            <a:noFill/>
            <a:miter lim="800000"/>
            <a:headEnd/>
            <a:tailEnd/>
          </a:ln>
        </p:spPr>
        <p:txBody>
          <a:bodyPr wrap="none">
            <a:spAutoFit/>
          </a:bodyPr>
          <a:lstStyle/>
          <a:p>
            <a:pPr algn="ctr"/>
            <a:r>
              <a:rPr lang="zh-TW" altLang="en-US" sz="2000">
                <a:solidFill>
                  <a:srgbClr val="99FF33"/>
                </a:solidFill>
                <a:latin typeface="標楷體" pitchFamily="65" charset="-120"/>
                <a:ea typeface="標楷體" pitchFamily="65" charset="-120"/>
              </a:rPr>
              <a:t>明嘉靖實錄卷四三</a:t>
            </a:r>
            <a:r>
              <a:rPr lang="en-US" altLang="zh-TW" sz="2000">
                <a:solidFill>
                  <a:srgbClr val="99FF33"/>
                </a:solidFill>
                <a:latin typeface="標楷體" pitchFamily="65" charset="-120"/>
                <a:ea typeface="標楷體" pitchFamily="65" charset="-120"/>
              </a:rPr>
              <a:t>O</a:t>
            </a:r>
            <a:r>
              <a:rPr lang="zh-TW" altLang="en-US" sz="2000">
                <a:solidFill>
                  <a:srgbClr val="99FF33"/>
                </a:solidFill>
                <a:latin typeface="標楷體" pitchFamily="65" charset="-120"/>
                <a:ea typeface="標楷體" pitchFamily="65" charset="-120"/>
              </a:rPr>
              <a:t>頁三</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0" y="115888"/>
          <a:ext cx="9144001" cy="6663600"/>
        </p:xfrm>
        <a:graphic>
          <a:graphicData uri="http://schemas.openxmlformats.org/drawingml/2006/table">
            <a:tbl>
              <a:tblPr firstRow="1" bandRow="1">
                <a:tableStyleId>{5FD0F851-EC5A-4D38-B0AD-8093EC10F338}</a:tableStyleId>
              </a:tblPr>
              <a:tblGrid>
                <a:gridCol w="2083731"/>
                <a:gridCol w="1488137"/>
                <a:gridCol w="5572133"/>
              </a:tblGrid>
              <a:tr h="417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4398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NASA, DTAM project team</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hlinkClick r:id="rId2"/>
                        </a:rPr>
                        <a:t>http://en.wikipedia.org/wiki/File:Quake_epicenters_1963-98.png</a:t>
                      </a:r>
                      <a:r>
                        <a:rPr lang="zh-TW" altLang="en-US" sz="1400" dirty="0" smtClean="0">
                          <a:latin typeface="Times New Roman" pitchFamily="18" charset="0"/>
                          <a:cs typeface="Times New Roman" pitchFamily="18" charset="0"/>
                        </a:rPr>
                        <a:t> </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USGS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3"/>
                        </a:rPr>
                        <a:t>http://earthquake.usgs.gov/earthquakes/world/10_largest_world.php</a:t>
                      </a:r>
                      <a:r>
                        <a:rPr lang="zh-TW" altLang="en-US" sz="1400" dirty="0" smtClean="0">
                          <a:latin typeface="Times New Roman" pitchFamily="18" charset="0"/>
                          <a:cs typeface="Times New Roman" pitchFamily="18" charset="0"/>
                        </a:rPr>
                        <a:t>  </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TW" altLang="en-US" sz="1400" dirty="0" smtClean="0">
                          <a:latin typeface="Times New Roman" pitchFamily="18" charset="0"/>
                          <a:cs typeface="Times New Roman" pitchFamily="18" charset="0"/>
                        </a:rPr>
                        <a:t>中國地科院 李海兵</a:t>
                      </a:r>
                      <a:endParaRPr lang="zh-TW" altLang="en-US" sz="14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latin typeface="Times New Roman" pitchFamily="18" charset="0"/>
                          <a:cs typeface="Times New Roman" pitchFamily="18" charset="0"/>
                        </a:rPr>
                        <a:t>中國地科院 李海兵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latin typeface="Times New Roman" pitchFamily="18" charset="0"/>
                          <a:cs typeface="Times New Roman" pitchFamily="18" charset="0"/>
                        </a:rPr>
                        <a:t>中國地科院 李海兵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0791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latin typeface="Times New Roman" pitchFamily="18" charset="0"/>
                          <a:cs typeface="Times New Roman" pitchFamily="18" charset="0"/>
                        </a:rPr>
                        <a:t>臺灣大學 宋聖榮</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2" name="Picture 7">
            <a:hlinkClick r:id="rId4"/>
          </p:cNvPr>
          <p:cNvPicPr>
            <a:picLocks noChangeArrowheads="1"/>
          </p:cNvPicPr>
          <p:nvPr/>
        </p:nvPicPr>
        <p:blipFill>
          <a:blip r:embed="rId5" cstate="print"/>
          <a:srcRect l="10982" t="76173" r="73645" b="14063"/>
          <a:stretch>
            <a:fillRect/>
          </a:stretch>
        </p:blipFill>
        <p:spPr bwMode="auto">
          <a:xfrm>
            <a:off x="2519772" y="3000372"/>
            <a:ext cx="719137" cy="252412"/>
          </a:xfrm>
          <a:prstGeom prst="rect">
            <a:avLst/>
          </a:prstGeom>
          <a:noFill/>
          <a:ln w="9525">
            <a:noFill/>
            <a:miter lim="800000"/>
            <a:headEnd/>
            <a:tailEnd/>
          </a:ln>
        </p:spPr>
      </p:pic>
      <p:pic>
        <p:nvPicPr>
          <p:cNvPr id="8" name="Picture 2" descr="File:Quake epicenters 1963-98.png">
            <a:hlinkClick r:id="rId6"/>
          </p:cNvPr>
          <p:cNvPicPr>
            <a:picLocks noChangeAspect="1" noChangeArrowheads="1"/>
          </p:cNvPicPr>
          <p:nvPr/>
        </p:nvPicPr>
        <p:blipFill>
          <a:blip r:embed="rId7" cstate="print"/>
          <a:srcRect/>
          <a:stretch>
            <a:fillRect/>
          </a:stretch>
        </p:blipFill>
        <p:spPr bwMode="auto">
          <a:xfrm>
            <a:off x="500034" y="571480"/>
            <a:ext cx="1152000" cy="720000"/>
          </a:xfrm>
          <a:prstGeom prst="rect">
            <a:avLst/>
          </a:prstGeom>
          <a:noFill/>
        </p:spPr>
      </p:pic>
      <p:pic>
        <p:nvPicPr>
          <p:cNvPr id="9" name="Picture 1" descr="Public domain">
            <a:hlinkClick r:id="rId8"/>
          </p:cNvPr>
          <p:cNvPicPr>
            <a:picLocks noChangeAspect="1" noChangeArrowheads="1"/>
          </p:cNvPicPr>
          <p:nvPr/>
        </p:nvPicPr>
        <p:blipFill>
          <a:blip r:embed="rId9" cstate="print"/>
          <a:srcRect/>
          <a:stretch>
            <a:fillRect/>
          </a:stretch>
        </p:blipFill>
        <p:spPr bwMode="auto">
          <a:xfrm>
            <a:off x="2714612" y="928670"/>
            <a:ext cx="250825" cy="252412"/>
          </a:xfrm>
          <a:prstGeom prst="rect">
            <a:avLst/>
          </a:prstGeom>
          <a:noFill/>
          <a:ln w="9525">
            <a:noFill/>
            <a:miter lim="800000"/>
            <a:headEnd/>
            <a:tailEnd/>
          </a:ln>
        </p:spPr>
      </p:pic>
      <p:pic>
        <p:nvPicPr>
          <p:cNvPr id="10" name="Picture 2" descr="Largest Earthquakes in the World Since 1900"/>
          <p:cNvPicPr>
            <a:picLocks noChangeAspect="1" noChangeArrowheads="1"/>
          </p:cNvPicPr>
          <p:nvPr/>
        </p:nvPicPr>
        <p:blipFill>
          <a:blip r:embed="rId10" cstate="print"/>
          <a:srcRect/>
          <a:stretch>
            <a:fillRect/>
          </a:stretch>
        </p:blipFill>
        <p:spPr bwMode="auto">
          <a:xfrm>
            <a:off x="500034" y="1643050"/>
            <a:ext cx="1272414" cy="720000"/>
          </a:xfrm>
          <a:prstGeom prst="rect">
            <a:avLst/>
          </a:prstGeom>
          <a:noFill/>
        </p:spPr>
      </p:pic>
      <p:pic>
        <p:nvPicPr>
          <p:cNvPr id="13" name="Picture 24" descr="世界地震分布特征-3"/>
          <p:cNvPicPr>
            <a:picLocks noChangeAspect="1" noChangeArrowheads="1"/>
          </p:cNvPicPr>
          <p:nvPr/>
        </p:nvPicPr>
        <p:blipFill>
          <a:blip r:embed="rId11" cstate="print"/>
          <a:srcRect/>
          <a:stretch>
            <a:fillRect/>
          </a:stretch>
        </p:blipFill>
        <p:spPr bwMode="auto">
          <a:xfrm>
            <a:off x="0" y="2643182"/>
            <a:ext cx="2271991" cy="720000"/>
          </a:xfrm>
          <a:prstGeom prst="rect">
            <a:avLst/>
          </a:prstGeom>
          <a:noFill/>
          <a:ln w="9525">
            <a:noFill/>
            <a:miter lim="800000"/>
            <a:headEnd/>
            <a:tailEnd/>
          </a:ln>
        </p:spPr>
      </p:pic>
      <p:pic>
        <p:nvPicPr>
          <p:cNvPr id="14" name="Picture 2"/>
          <p:cNvPicPr>
            <a:picLocks noChangeAspect="1" noChangeArrowheads="1"/>
          </p:cNvPicPr>
          <p:nvPr/>
        </p:nvPicPr>
        <p:blipFill>
          <a:blip r:embed="rId12" cstate="print"/>
          <a:srcRect/>
          <a:stretch>
            <a:fillRect/>
          </a:stretch>
        </p:blipFill>
        <p:spPr bwMode="auto">
          <a:xfrm>
            <a:off x="357158" y="3714752"/>
            <a:ext cx="1392612" cy="720000"/>
          </a:xfrm>
          <a:prstGeom prst="rect">
            <a:avLst/>
          </a:prstGeom>
          <a:noFill/>
          <a:ln w="9525">
            <a:noFill/>
            <a:miter lim="800000"/>
            <a:headEnd/>
            <a:tailEnd/>
          </a:ln>
        </p:spPr>
      </p:pic>
      <p:pic>
        <p:nvPicPr>
          <p:cNvPr id="15" name="Picture 2" descr="Screen shot 2011-03-15 at 13"/>
          <p:cNvPicPr>
            <a:picLocks noChangeAspect="1" noChangeArrowheads="1"/>
          </p:cNvPicPr>
          <p:nvPr/>
        </p:nvPicPr>
        <p:blipFill>
          <a:blip r:embed="rId13" cstate="print"/>
          <a:srcRect/>
          <a:stretch>
            <a:fillRect/>
          </a:stretch>
        </p:blipFill>
        <p:spPr bwMode="auto">
          <a:xfrm>
            <a:off x="571472" y="4786322"/>
            <a:ext cx="952722" cy="720000"/>
          </a:xfrm>
          <a:prstGeom prst="rect">
            <a:avLst/>
          </a:prstGeom>
          <a:noFill/>
          <a:ln w="9525">
            <a:noFill/>
            <a:miter lim="800000"/>
            <a:headEnd/>
            <a:tailEnd/>
          </a:ln>
        </p:spPr>
      </p:pic>
      <p:pic>
        <p:nvPicPr>
          <p:cNvPr id="18" name="Picture 5"/>
          <p:cNvPicPr>
            <a:picLocks noChangeAspect="1" noChangeArrowheads="1"/>
          </p:cNvPicPr>
          <p:nvPr/>
        </p:nvPicPr>
        <p:blipFill>
          <a:blip r:embed="rId14" cstate="print"/>
          <a:srcRect/>
          <a:stretch>
            <a:fillRect/>
          </a:stretch>
        </p:blipFill>
        <p:spPr bwMode="auto">
          <a:xfrm>
            <a:off x="500034" y="5929330"/>
            <a:ext cx="904217" cy="720000"/>
          </a:xfrm>
          <a:prstGeom prst="rect">
            <a:avLst/>
          </a:prstGeom>
          <a:noFill/>
          <a:ln w="9525">
            <a:noFill/>
            <a:miter lim="800000"/>
            <a:headEnd/>
            <a:tailEnd/>
          </a:ln>
        </p:spPr>
      </p:pic>
      <p:pic>
        <p:nvPicPr>
          <p:cNvPr id="19" name="Picture 7">
            <a:hlinkClick r:id="rId4"/>
          </p:cNvPr>
          <p:cNvPicPr>
            <a:picLocks noChangeArrowheads="1"/>
          </p:cNvPicPr>
          <p:nvPr/>
        </p:nvPicPr>
        <p:blipFill>
          <a:blip r:embed="rId5" cstate="print"/>
          <a:srcRect l="10982" t="76173" r="73645" b="14063"/>
          <a:stretch>
            <a:fillRect/>
          </a:stretch>
        </p:blipFill>
        <p:spPr bwMode="auto">
          <a:xfrm>
            <a:off x="2519772" y="4005064"/>
            <a:ext cx="719137" cy="252412"/>
          </a:xfrm>
          <a:prstGeom prst="rect">
            <a:avLst/>
          </a:prstGeom>
          <a:noFill/>
          <a:ln w="9525">
            <a:noFill/>
            <a:miter lim="800000"/>
            <a:headEnd/>
            <a:tailEnd/>
          </a:ln>
        </p:spPr>
      </p:pic>
      <p:pic>
        <p:nvPicPr>
          <p:cNvPr id="20" name="Picture 7">
            <a:hlinkClick r:id="rId4"/>
          </p:cNvPr>
          <p:cNvPicPr>
            <a:picLocks noChangeArrowheads="1"/>
          </p:cNvPicPr>
          <p:nvPr/>
        </p:nvPicPr>
        <p:blipFill>
          <a:blip r:embed="rId5" cstate="print"/>
          <a:srcRect l="10982" t="76173" r="73645" b="14063"/>
          <a:stretch>
            <a:fillRect/>
          </a:stretch>
        </p:blipFill>
        <p:spPr bwMode="auto">
          <a:xfrm>
            <a:off x="2519772" y="5085184"/>
            <a:ext cx="719137" cy="252412"/>
          </a:xfrm>
          <a:prstGeom prst="rect">
            <a:avLst/>
          </a:prstGeom>
          <a:noFill/>
          <a:ln w="9525">
            <a:noFill/>
            <a:miter lim="800000"/>
            <a:headEnd/>
            <a:tailEnd/>
          </a:ln>
        </p:spPr>
      </p:pic>
      <p:pic>
        <p:nvPicPr>
          <p:cNvPr id="21" name="Picture 7">
            <a:hlinkClick r:id="rId4"/>
          </p:cNvPr>
          <p:cNvPicPr>
            <a:picLocks noChangeArrowheads="1"/>
          </p:cNvPicPr>
          <p:nvPr/>
        </p:nvPicPr>
        <p:blipFill>
          <a:blip r:embed="rId5" cstate="print"/>
          <a:srcRect l="10982" t="76173" r="73645" b="14063"/>
          <a:stretch>
            <a:fillRect/>
          </a:stretch>
        </p:blipFill>
        <p:spPr bwMode="auto">
          <a:xfrm>
            <a:off x="2519772" y="6165304"/>
            <a:ext cx="719137" cy="252412"/>
          </a:xfrm>
          <a:prstGeom prst="rect">
            <a:avLst/>
          </a:prstGeom>
          <a:noFill/>
          <a:ln w="9525">
            <a:noFill/>
            <a:miter lim="800000"/>
            <a:headEnd/>
            <a:tailEnd/>
          </a:ln>
        </p:spPr>
      </p:pic>
      <p:pic>
        <p:nvPicPr>
          <p:cNvPr id="22" name="Picture 21" descr="\\140.112.59.229\資源平台\資源平台\版權\版權ICON與範例\F-公共財-book_mark_transparent-square.png">
            <a:hlinkClick r:id="rId15"/>
          </p:cNvPr>
          <p:cNvPicPr>
            <a:picLocks noChangeAspect="1" noChangeArrowheads="1"/>
          </p:cNvPicPr>
          <p:nvPr/>
        </p:nvPicPr>
        <p:blipFill>
          <a:blip r:embed="rId16" cstate="print"/>
          <a:srcRect/>
          <a:stretch>
            <a:fillRect/>
          </a:stretch>
        </p:blipFill>
        <p:spPr bwMode="auto">
          <a:xfrm>
            <a:off x="2699792" y="1844824"/>
            <a:ext cx="293687" cy="250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 y="187895"/>
          <a:ext cx="9144000" cy="6409457"/>
        </p:xfrm>
        <a:graphic>
          <a:graphicData uri="http://schemas.openxmlformats.org/drawingml/2006/table">
            <a:tbl>
              <a:tblPr firstRow="1" bandRow="1">
                <a:tableStyleId>{5FD0F851-EC5A-4D38-B0AD-8093EC10F338}</a:tableStyleId>
              </a:tblPr>
              <a:tblGrid>
                <a:gridCol w="2083731"/>
                <a:gridCol w="1488137"/>
                <a:gridCol w="5572132"/>
              </a:tblGrid>
              <a:tr h="4817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89050">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臺灣大學 宋聖榮</a:t>
                      </a:r>
                    </a:p>
                    <a:p>
                      <a:endParaRPr lang="zh-TW"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0967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臺灣大學 宋聖榮</a:t>
                      </a:r>
                    </a:p>
                    <a:p>
                      <a:endParaRPr lang="zh-TW"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0967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臺灣大學 宋聖榮</a:t>
                      </a:r>
                    </a:p>
                    <a:p>
                      <a:endParaRPr lang="zh-TW"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0967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臺灣大學 宋聖榮</a:t>
                      </a:r>
                    </a:p>
                    <a:p>
                      <a:endParaRPr lang="zh-TW"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0967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臺灣大學 沈川洲</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 name="Picture 4" descr="DSC09163"/>
          <p:cNvPicPr>
            <a:picLocks noChangeAspect="1" noChangeArrowheads="1"/>
          </p:cNvPicPr>
          <p:nvPr/>
        </p:nvPicPr>
        <p:blipFill>
          <a:blip r:embed="rId2" cstate="print"/>
          <a:srcRect/>
          <a:stretch>
            <a:fillRect/>
          </a:stretch>
        </p:blipFill>
        <p:spPr bwMode="auto">
          <a:xfrm>
            <a:off x="357158" y="836792"/>
            <a:ext cx="959891" cy="720000"/>
          </a:xfrm>
          <a:prstGeom prst="rect">
            <a:avLst/>
          </a:prstGeom>
          <a:noFill/>
          <a:ln w="9525">
            <a:noFill/>
            <a:miter lim="800000"/>
            <a:headEnd/>
            <a:tailEnd/>
          </a:ln>
        </p:spPr>
      </p:pic>
      <p:pic>
        <p:nvPicPr>
          <p:cNvPr id="8" name="Picture 5" descr="DSC09165"/>
          <p:cNvPicPr>
            <a:picLocks noChangeAspect="1" noChangeArrowheads="1"/>
          </p:cNvPicPr>
          <p:nvPr/>
        </p:nvPicPr>
        <p:blipFill>
          <a:blip r:embed="rId3" cstate="print"/>
          <a:srcRect/>
          <a:stretch>
            <a:fillRect/>
          </a:stretch>
        </p:blipFill>
        <p:spPr bwMode="auto">
          <a:xfrm>
            <a:off x="357158" y="3301594"/>
            <a:ext cx="959453" cy="720000"/>
          </a:xfrm>
          <a:prstGeom prst="rect">
            <a:avLst/>
          </a:prstGeom>
          <a:noFill/>
          <a:ln w="9525">
            <a:noFill/>
            <a:miter lim="800000"/>
            <a:headEnd/>
            <a:tailEnd/>
          </a:ln>
        </p:spPr>
      </p:pic>
      <p:pic>
        <p:nvPicPr>
          <p:cNvPr id="9" name="Picture 8" descr="DSC09197"/>
          <p:cNvPicPr>
            <a:picLocks noChangeAspect="1" noChangeArrowheads="1"/>
          </p:cNvPicPr>
          <p:nvPr/>
        </p:nvPicPr>
        <p:blipFill>
          <a:blip r:embed="rId4" cstate="print"/>
          <a:srcRect/>
          <a:stretch>
            <a:fillRect/>
          </a:stretch>
        </p:blipFill>
        <p:spPr bwMode="auto">
          <a:xfrm>
            <a:off x="357158" y="1941422"/>
            <a:ext cx="959556" cy="720000"/>
          </a:xfrm>
          <a:prstGeom prst="rect">
            <a:avLst/>
          </a:prstGeom>
          <a:noFill/>
          <a:ln w="9525">
            <a:noFill/>
            <a:miter lim="800000"/>
            <a:headEnd/>
            <a:tailEnd/>
          </a:ln>
        </p:spPr>
      </p:pic>
      <p:pic>
        <p:nvPicPr>
          <p:cNvPr id="11" name="Picture 9" descr="DSC09202"/>
          <p:cNvPicPr>
            <a:picLocks noChangeAspect="1" noChangeArrowheads="1"/>
          </p:cNvPicPr>
          <p:nvPr/>
        </p:nvPicPr>
        <p:blipFill>
          <a:blip r:embed="rId5" cstate="print"/>
          <a:srcRect/>
          <a:stretch>
            <a:fillRect/>
          </a:stretch>
        </p:blipFill>
        <p:spPr bwMode="auto">
          <a:xfrm>
            <a:off x="357158" y="4373164"/>
            <a:ext cx="960000" cy="720000"/>
          </a:xfrm>
          <a:prstGeom prst="rect">
            <a:avLst/>
          </a:prstGeom>
          <a:noFill/>
          <a:ln w="9525">
            <a:noFill/>
            <a:miter lim="800000"/>
            <a:headEnd/>
            <a:tailEnd/>
          </a:ln>
        </p:spPr>
      </p:pic>
      <p:pic>
        <p:nvPicPr>
          <p:cNvPr id="13" name="Picture 7" descr="angsa-slab-trio"/>
          <p:cNvPicPr>
            <a:picLocks noChangeAspect="1" noChangeArrowheads="1"/>
          </p:cNvPicPr>
          <p:nvPr/>
        </p:nvPicPr>
        <p:blipFill>
          <a:blip r:embed="rId6" cstate="print"/>
          <a:srcRect/>
          <a:stretch>
            <a:fillRect/>
          </a:stretch>
        </p:blipFill>
        <p:spPr bwMode="auto">
          <a:xfrm>
            <a:off x="642910" y="5589320"/>
            <a:ext cx="488530" cy="720000"/>
          </a:xfrm>
          <a:prstGeom prst="rect">
            <a:avLst/>
          </a:prstGeom>
          <a:noFill/>
          <a:ln w="9525">
            <a:noFill/>
            <a:miter lim="800000"/>
            <a:headEnd/>
            <a:tailEnd/>
          </a:ln>
        </p:spPr>
      </p:pic>
      <p:pic>
        <p:nvPicPr>
          <p:cNvPr id="15" name="Picture 7">
            <a:hlinkClick r:id="rId7"/>
          </p:cNvPr>
          <p:cNvPicPr>
            <a:picLocks noChangeArrowheads="1"/>
          </p:cNvPicPr>
          <p:nvPr/>
        </p:nvPicPr>
        <p:blipFill>
          <a:blip r:embed="rId8" cstate="print"/>
          <a:srcRect l="10982" t="76173" r="73645" b="14063"/>
          <a:stretch>
            <a:fillRect/>
          </a:stretch>
        </p:blipFill>
        <p:spPr bwMode="auto">
          <a:xfrm>
            <a:off x="2447764" y="1105444"/>
            <a:ext cx="719137" cy="252412"/>
          </a:xfrm>
          <a:prstGeom prst="rect">
            <a:avLst/>
          </a:prstGeom>
          <a:noFill/>
          <a:ln w="9525">
            <a:noFill/>
            <a:miter lim="800000"/>
            <a:headEnd/>
            <a:tailEnd/>
          </a:ln>
        </p:spPr>
      </p:pic>
      <p:pic>
        <p:nvPicPr>
          <p:cNvPr id="16" name="Picture 7">
            <a:hlinkClick r:id="rId7"/>
          </p:cNvPr>
          <p:cNvPicPr>
            <a:picLocks noChangeArrowheads="1"/>
          </p:cNvPicPr>
          <p:nvPr/>
        </p:nvPicPr>
        <p:blipFill>
          <a:blip r:embed="rId8" cstate="print"/>
          <a:srcRect l="10982" t="76173" r="73645" b="14063"/>
          <a:stretch>
            <a:fillRect/>
          </a:stretch>
        </p:blipFill>
        <p:spPr bwMode="auto">
          <a:xfrm>
            <a:off x="2447764" y="2143196"/>
            <a:ext cx="719137" cy="252412"/>
          </a:xfrm>
          <a:prstGeom prst="rect">
            <a:avLst/>
          </a:prstGeom>
          <a:noFill/>
          <a:ln w="9525">
            <a:noFill/>
            <a:miter lim="800000"/>
            <a:headEnd/>
            <a:tailEnd/>
          </a:ln>
        </p:spPr>
      </p:pic>
      <p:pic>
        <p:nvPicPr>
          <p:cNvPr id="17" name="Picture 7">
            <a:hlinkClick r:id="rId7"/>
          </p:cNvPr>
          <p:cNvPicPr>
            <a:picLocks noChangeArrowheads="1"/>
          </p:cNvPicPr>
          <p:nvPr/>
        </p:nvPicPr>
        <p:blipFill>
          <a:blip r:embed="rId8" cstate="print"/>
          <a:srcRect l="10982" t="76173" r="73645" b="14063"/>
          <a:stretch>
            <a:fillRect/>
          </a:stretch>
        </p:blipFill>
        <p:spPr bwMode="auto">
          <a:xfrm>
            <a:off x="2447764" y="3583356"/>
            <a:ext cx="719137" cy="252412"/>
          </a:xfrm>
          <a:prstGeom prst="rect">
            <a:avLst/>
          </a:prstGeom>
          <a:noFill/>
          <a:ln w="9525">
            <a:noFill/>
            <a:miter lim="800000"/>
            <a:headEnd/>
            <a:tailEnd/>
          </a:ln>
        </p:spPr>
      </p:pic>
      <p:pic>
        <p:nvPicPr>
          <p:cNvPr id="20" name="Picture 7">
            <a:hlinkClick r:id="rId7"/>
          </p:cNvPr>
          <p:cNvPicPr>
            <a:picLocks noChangeArrowheads="1"/>
          </p:cNvPicPr>
          <p:nvPr/>
        </p:nvPicPr>
        <p:blipFill>
          <a:blip r:embed="rId8" cstate="print"/>
          <a:srcRect l="10982" t="76173" r="73645" b="14063"/>
          <a:stretch>
            <a:fillRect/>
          </a:stretch>
        </p:blipFill>
        <p:spPr bwMode="auto">
          <a:xfrm>
            <a:off x="2447764" y="4663476"/>
            <a:ext cx="719137" cy="252412"/>
          </a:xfrm>
          <a:prstGeom prst="rect">
            <a:avLst/>
          </a:prstGeom>
          <a:noFill/>
          <a:ln w="9525">
            <a:noFill/>
            <a:miter lim="800000"/>
            <a:headEnd/>
            <a:tailEnd/>
          </a:ln>
        </p:spPr>
      </p:pic>
      <p:pic>
        <p:nvPicPr>
          <p:cNvPr id="21" name="Picture 7">
            <a:hlinkClick r:id="rId7"/>
          </p:cNvPr>
          <p:cNvPicPr>
            <a:picLocks noChangeArrowheads="1"/>
          </p:cNvPicPr>
          <p:nvPr/>
        </p:nvPicPr>
        <p:blipFill>
          <a:blip r:embed="rId8" cstate="print"/>
          <a:srcRect l="10982" t="76173" r="73645" b="14063"/>
          <a:stretch>
            <a:fillRect/>
          </a:stretch>
        </p:blipFill>
        <p:spPr bwMode="auto">
          <a:xfrm>
            <a:off x="2447764" y="5768876"/>
            <a:ext cx="719137"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 y="115888"/>
          <a:ext cx="9144000" cy="6742111"/>
        </p:xfrm>
        <a:graphic>
          <a:graphicData uri="http://schemas.openxmlformats.org/drawingml/2006/table">
            <a:tbl>
              <a:tblPr firstRow="1" bandRow="1">
                <a:tableStyleId>{5FD0F851-EC5A-4D38-B0AD-8093EC10F338}</a:tableStyleId>
              </a:tblPr>
              <a:tblGrid>
                <a:gridCol w="2083731"/>
                <a:gridCol w="1273823"/>
                <a:gridCol w="5786446"/>
              </a:tblGrid>
              <a:tr h="5109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55072">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latin typeface="Times New Roman" pitchFamily="18" charset="0"/>
                          <a:cs typeface="Times New Roman" pitchFamily="18" charset="0"/>
                        </a:rPr>
                        <a:t>臺灣大學 宋聖榮</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5444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user: </a:t>
                      </a:r>
                      <a:r>
                        <a:rPr lang="en-US" altLang="zh-TW" sz="1400" dirty="0" err="1" smtClean="0">
                          <a:latin typeface="Times New Roman" pitchFamily="18" charset="0"/>
                          <a:cs typeface="Times New Roman" pitchFamily="18" charset="0"/>
                        </a:rPr>
                        <a:t>Durova</a:t>
                      </a:r>
                      <a:endParaRPr lang="en-US" altLang="zh-TW" sz="1400" dirty="0" smtClean="0">
                        <a:latin typeface="Times New Roman" pitchFamily="18" charset="0"/>
                        <a:cs typeface="Times New Roman" pitchFamily="18" charset="0"/>
                      </a:endParaRPr>
                    </a:p>
                    <a:p>
                      <a:r>
                        <a:rPr lang="en-US" altLang="zh-TW" sz="1400" dirty="0" smtClean="0">
                          <a:latin typeface="Times New Roman" pitchFamily="18" charset="0"/>
                          <a:cs typeface="Times New Roman" pitchFamily="18" charset="0"/>
                          <a:hlinkClick r:id="rId2"/>
                        </a:rPr>
                        <a:t>http://en.wikipedia.org/wiki/File:Great_Wave_off_Kanagawa2.jpg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8300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Samuel Morse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hlinkClick r:id="rId3"/>
                        </a:rPr>
                        <a:t>Http://en.wikipedia.org/wiki/File:SendaiAirportMarch16.jpg</a:t>
                      </a:r>
                      <a:endParaRPr lang="en-US" altLang="zh-TW" sz="1400" dirty="0" smtClean="0">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rPr>
                        <a:t>2011.11.12 visited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8300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U.S. Navy photo</a:t>
                      </a:r>
                    </a:p>
                    <a:p>
                      <a:r>
                        <a:rPr lang="en-US" altLang="zh-TW" sz="1400" dirty="0" smtClean="0">
                          <a:latin typeface="Times New Roman" pitchFamily="18" charset="0"/>
                          <a:cs typeface="Times New Roman" pitchFamily="18" charset="0"/>
                          <a:hlinkClick r:id="rId4"/>
                        </a:rPr>
                        <a:t>http://en.wikipedia.org/wiki/File:SH-60B_helicopter_flies_over_Sendai.jpg</a:t>
                      </a:r>
                      <a:endParaRPr lang="en-US" altLang="zh-TW" sz="1400" dirty="0" smtClean="0">
                        <a:latin typeface="Times New Roman" pitchFamily="18" charset="0"/>
                        <a:cs typeface="Times New Roman" pitchFamily="18" charset="0"/>
                      </a:endParaRPr>
                    </a:p>
                    <a:p>
                      <a:r>
                        <a:rPr lang="en-US" altLang="zh-TW" sz="1400" dirty="0" smtClean="0">
                          <a:latin typeface="Times New Roman" pitchFamily="18" charset="0"/>
                          <a:cs typeface="Times New Roman" pitchFamily="18" charset="0"/>
                        </a:rPr>
                        <a:t>2011.11.12 visited</a:t>
                      </a:r>
                      <a:endParaRPr lang="zh-TW" altLang="en-US" sz="14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355664">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Rudolf </a:t>
                      </a:r>
                      <a:r>
                        <a:rPr lang="en-US" altLang="zh-TW" sz="1400" dirty="0" err="1" smtClean="0">
                          <a:latin typeface="Times New Roman" pitchFamily="18" charset="0"/>
                          <a:cs typeface="Times New Roman" pitchFamily="18" charset="0"/>
                        </a:rPr>
                        <a:t>Ammann</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5"/>
                        </a:rPr>
                        <a:t>http://en.wikipedia.org/wiki/File:Tsunami_wall.jpg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Picture 4" descr="Rig-32"/>
          <p:cNvPicPr>
            <a:picLocks noChangeAspect="1" noChangeArrowheads="1"/>
          </p:cNvPicPr>
          <p:nvPr/>
        </p:nvPicPr>
        <p:blipFill>
          <a:blip r:embed="rId6" cstate="print"/>
          <a:srcRect/>
          <a:stretch>
            <a:fillRect/>
          </a:stretch>
        </p:blipFill>
        <p:spPr bwMode="auto">
          <a:xfrm>
            <a:off x="357158" y="836792"/>
            <a:ext cx="960000" cy="720000"/>
          </a:xfrm>
          <a:prstGeom prst="rect">
            <a:avLst/>
          </a:prstGeom>
          <a:noFill/>
          <a:ln w="9525">
            <a:noFill/>
            <a:miter lim="800000"/>
            <a:headEnd/>
            <a:tailEnd/>
          </a:ln>
        </p:spPr>
      </p:pic>
      <p:pic>
        <p:nvPicPr>
          <p:cNvPr id="7" name="Picture 1" descr="Public domain">
            <a:hlinkClick r:id="rId7"/>
          </p:cNvPr>
          <p:cNvPicPr>
            <a:picLocks noChangeAspect="1" noChangeArrowheads="1"/>
          </p:cNvPicPr>
          <p:nvPr/>
        </p:nvPicPr>
        <p:blipFill>
          <a:blip r:embed="rId8" cstate="print"/>
          <a:srcRect/>
          <a:stretch>
            <a:fillRect/>
          </a:stretch>
        </p:blipFill>
        <p:spPr bwMode="auto">
          <a:xfrm>
            <a:off x="2643174" y="2289412"/>
            <a:ext cx="250825" cy="252412"/>
          </a:xfrm>
          <a:prstGeom prst="rect">
            <a:avLst/>
          </a:prstGeom>
          <a:noFill/>
          <a:ln w="9525">
            <a:noFill/>
            <a:miter lim="800000"/>
            <a:headEnd/>
            <a:tailEnd/>
          </a:ln>
        </p:spPr>
      </p:pic>
      <p:pic>
        <p:nvPicPr>
          <p:cNvPr id="8" name="Picture 2" descr="File:SH-60B helicopter flies over Sendai.jpg">
            <a:hlinkClick r:id="rId9"/>
          </p:cNvPr>
          <p:cNvPicPr>
            <a:picLocks noChangeAspect="1" noChangeArrowheads="1"/>
          </p:cNvPicPr>
          <p:nvPr/>
        </p:nvPicPr>
        <p:blipFill>
          <a:blip r:embed="rId10" cstate="print"/>
          <a:srcRect/>
          <a:stretch>
            <a:fillRect/>
          </a:stretch>
        </p:blipFill>
        <p:spPr bwMode="auto">
          <a:xfrm>
            <a:off x="357158" y="4437192"/>
            <a:ext cx="1078652" cy="720000"/>
          </a:xfrm>
          <a:prstGeom prst="rect">
            <a:avLst/>
          </a:prstGeom>
          <a:noFill/>
        </p:spPr>
      </p:pic>
      <p:pic>
        <p:nvPicPr>
          <p:cNvPr id="9" name="Picture 4" descr="File:SendaiAirportMarch16.jpg">
            <a:hlinkClick r:id="rId11"/>
          </p:cNvPr>
          <p:cNvPicPr>
            <a:picLocks noChangeAspect="1" noChangeArrowheads="1"/>
          </p:cNvPicPr>
          <p:nvPr/>
        </p:nvPicPr>
        <p:blipFill>
          <a:blip r:embed="rId12" cstate="print"/>
          <a:srcRect/>
          <a:stretch>
            <a:fillRect/>
          </a:stretch>
        </p:blipFill>
        <p:spPr bwMode="auto">
          <a:xfrm>
            <a:off x="285720" y="3213056"/>
            <a:ext cx="1165992" cy="720000"/>
          </a:xfrm>
          <a:prstGeom prst="rect">
            <a:avLst/>
          </a:prstGeom>
          <a:noFill/>
        </p:spPr>
      </p:pic>
      <p:pic>
        <p:nvPicPr>
          <p:cNvPr id="10" name="Picture 1" descr="Public domain">
            <a:hlinkClick r:id="rId7"/>
          </p:cNvPr>
          <p:cNvPicPr>
            <a:picLocks noChangeAspect="1" noChangeArrowheads="1"/>
          </p:cNvPicPr>
          <p:nvPr/>
        </p:nvPicPr>
        <p:blipFill>
          <a:blip r:embed="rId8" cstate="print"/>
          <a:srcRect/>
          <a:stretch>
            <a:fillRect/>
          </a:stretch>
        </p:blipFill>
        <p:spPr bwMode="auto">
          <a:xfrm>
            <a:off x="2643174" y="3498808"/>
            <a:ext cx="250825" cy="252412"/>
          </a:xfrm>
          <a:prstGeom prst="rect">
            <a:avLst/>
          </a:prstGeom>
          <a:noFill/>
          <a:ln w="9525">
            <a:noFill/>
            <a:miter lim="800000"/>
            <a:headEnd/>
            <a:tailEnd/>
          </a:ln>
        </p:spPr>
      </p:pic>
      <p:pic>
        <p:nvPicPr>
          <p:cNvPr id="12" name="Picture 1" descr="Public domain">
            <a:hlinkClick r:id="rId7"/>
          </p:cNvPr>
          <p:cNvPicPr>
            <a:picLocks noChangeAspect="1" noChangeArrowheads="1"/>
          </p:cNvPicPr>
          <p:nvPr/>
        </p:nvPicPr>
        <p:blipFill>
          <a:blip r:embed="rId8" cstate="print"/>
          <a:srcRect/>
          <a:stretch>
            <a:fillRect/>
          </a:stretch>
        </p:blipFill>
        <p:spPr bwMode="auto">
          <a:xfrm>
            <a:off x="2643174" y="4651506"/>
            <a:ext cx="250825" cy="252412"/>
          </a:xfrm>
          <a:prstGeom prst="rect">
            <a:avLst/>
          </a:prstGeom>
          <a:noFill/>
          <a:ln w="9525">
            <a:noFill/>
            <a:miter lim="800000"/>
            <a:headEnd/>
            <a:tailEnd/>
          </a:ln>
        </p:spPr>
      </p:pic>
      <p:pic>
        <p:nvPicPr>
          <p:cNvPr id="14" name="Picture 2" descr="File:Tsunami wall.jpg">
            <a:hlinkClick r:id="rId13"/>
          </p:cNvPr>
          <p:cNvPicPr>
            <a:picLocks noChangeAspect="1" noChangeArrowheads="1"/>
          </p:cNvPicPr>
          <p:nvPr/>
        </p:nvPicPr>
        <p:blipFill>
          <a:blip r:embed="rId14" cstate="print"/>
          <a:srcRect/>
          <a:stretch>
            <a:fillRect/>
          </a:stretch>
        </p:blipFill>
        <p:spPr bwMode="auto">
          <a:xfrm>
            <a:off x="571472" y="5857892"/>
            <a:ext cx="540000" cy="720000"/>
          </a:xfrm>
          <a:prstGeom prst="rect">
            <a:avLst/>
          </a:prstGeom>
          <a:noFill/>
        </p:spPr>
      </p:pic>
      <p:pic>
        <p:nvPicPr>
          <p:cNvPr id="15" name="Picture 7">
            <a:hlinkClick r:id="rId15"/>
          </p:cNvPr>
          <p:cNvPicPr>
            <a:picLocks noChangeArrowheads="1"/>
          </p:cNvPicPr>
          <p:nvPr/>
        </p:nvPicPr>
        <p:blipFill>
          <a:blip r:embed="rId16" cstate="print"/>
          <a:srcRect l="10982" t="76173" r="73645" b="14063"/>
          <a:stretch>
            <a:fillRect/>
          </a:stretch>
        </p:blipFill>
        <p:spPr bwMode="auto">
          <a:xfrm>
            <a:off x="2339752" y="1102594"/>
            <a:ext cx="719137" cy="252412"/>
          </a:xfrm>
          <a:prstGeom prst="rect">
            <a:avLst/>
          </a:prstGeom>
          <a:noFill/>
          <a:ln w="9525">
            <a:noFill/>
            <a:miter lim="800000"/>
            <a:headEnd/>
            <a:tailEnd/>
          </a:ln>
        </p:spPr>
      </p:pic>
      <p:pic>
        <p:nvPicPr>
          <p:cNvPr id="116738" name="Picture 2" descr="Thumbnail for version as of 19:50, 26 December 2008">
            <a:hlinkClick r:id="rId17"/>
          </p:cNvPr>
          <p:cNvPicPr>
            <a:picLocks noChangeAspect="1" noChangeArrowheads="1"/>
          </p:cNvPicPr>
          <p:nvPr/>
        </p:nvPicPr>
        <p:blipFill>
          <a:blip r:embed="rId18" cstate="print"/>
          <a:srcRect/>
          <a:stretch>
            <a:fillRect/>
          </a:stretch>
        </p:blipFill>
        <p:spPr bwMode="auto">
          <a:xfrm>
            <a:off x="323528" y="1988840"/>
            <a:ext cx="1143000" cy="781051"/>
          </a:xfrm>
          <a:prstGeom prst="rect">
            <a:avLst/>
          </a:prstGeom>
          <a:noFill/>
        </p:spPr>
      </p:pic>
      <p:pic>
        <p:nvPicPr>
          <p:cNvPr id="17" name="Picture 25" descr="\\140.112.59.229\資源平台\資源平台\版權\版權ICON與範例\Creative Commens台灣2.5\icon_by.tiff">
            <a:hlinkClick r:id="rId19"/>
          </p:cNvPr>
          <p:cNvPicPr>
            <a:picLocks noChangeAspect="1" noChangeArrowheads="1"/>
          </p:cNvPicPr>
          <p:nvPr/>
        </p:nvPicPr>
        <p:blipFill>
          <a:blip r:embed="rId20" cstate="print"/>
          <a:srcRect/>
          <a:stretch>
            <a:fillRect/>
          </a:stretch>
        </p:blipFill>
        <p:spPr bwMode="auto">
          <a:xfrm>
            <a:off x="2339752" y="6165304"/>
            <a:ext cx="720321" cy="2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0" y="115888"/>
          <a:ext cx="9144001" cy="6774199"/>
        </p:xfrm>
        <a:graphic>
          <a:graphicData uri="http://schemas.openxmlformats.org/drawingml/2006/table">
            <a:tbl>
              <a:tblPr firstRow="1" bandRow="1">
                <a:tableStyleId>{5FD0F851-EC5A-4D38-B0AD-8093EC10F338}</a:tableStyleId>
              </a:tblPr>
              <a:tblGrid>
                <a:gridCol w="2083731"/>
                <a:gridCol w="1488137"/>
                <a:gridCol w="5572133"/>
              </a:tblGrid>
              <a:tr h="417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4398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tx1"/>
                        </a:solidFill>
                        <a:latin typeface="Times New Roman" pitchFamily="18" charset="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Wiki Patriarca12</a:t>
                      </a:r>
                    </a:p>
                    <a:p>
                      <a:pPr eaLnBrk="1" hangingPunct="1">
                        <a:spcBef>
                          <a:spcPct val="0"/>
                        </a:spcBef>
                      </a:pPr>
                      <a:r>
                        <a:rPr lang="en-US" altLang="zh-TW" sz="1400" dirty="0" smtClean="0">
                          <a:solidFill>
                            <a:schemeClr val="tx1"/>
                          </a:solidFill>
                          <a:latin typeface="Times New Roman" pitchFamily="18" charset="0"/>
                          <a:cs typeface="Times New Roman" pitchFamily="18" charset="0"/>
                          <a:hlinkClick r:id="rId3"/>
                        </a:rPr>
                        <a:t>http://en.wikipedia.org/wiki/File:Tsunami_Evacuation_Route_signage_south_of_Aberdeen_Washington.jpg</a:t>
                      </a:r>
                      <a:endParaRPr lang="en-US" altLang="zh-TW" sz="1400" dirty="0" smtClean="0">
                        <a:solidFill>
                          <a:schemeClr val="tx1"/>
                        </a:solidFill>
                        <a:latin typeface="Times New Roman" pitchFamily="18" charset="0"/>
                        <a:cs typeface="Times New Roman" pitchFamily="18" charset="0"/>
                      </a:endParaRPr>
                    </a:p>
                    <a:p>
                      <a:pPr eaLnBrk="1" hangingPunct="1">
                        <a:spcBef>
                          <a:spcPct val="0"/>
                        </a:spcBef>
                      </a:pPr>
                      <a:r>
                        <a:rPr lang="en-US" altLang="zh-TW" sz="1400" dirty="0" smtClean="0">
                          <a:solidFill>
                            <a:schemeClr val="tx1"/>
                          </a:solidFill>
                          <a:latin typeface="Times New Roman" pitchFamily="18" charset="0"/>
                          <a:cs typeface="Times New Roman" pitchFamily="18" charset="0"/>
                        </a:rPr>
                        <a:t>2011.11.12 visited</a:t>
                      </a:r>
                      <a:endParaRPr lang="zh-TW" altLang="en-US" sz="1400" dirty="0" smtClean="0">
                        <a:solidFill>
                          <a:schemeClr val="tx1"/>
                        </a:solidFill>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Times New Roman" pitchFamily="18" charset="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1400" dirty="0" smtClean="0">
                          <a:solidFill>
                            <a:schemeClr val="tx1"/>
                          </a:solidFill>
                          <a:latin typeface="Times New Roman" pitchFamily="18" charset="0"/>
                          <a:cs typeface="Times New Roman" pitchFamily="18" charset="0"/>
                        </a:rPr>
                        <a:t>P. 223, Fig.8-24, Essentials of Geology: Stephen </a:t>
                      </a:r>
                      <a:r>
                        <a:rPr lang="en-US" altLang="zh-TW" sz="1400" dirty="0" err="1" smtClean="0">
                          <a:solidFill>
                            <a:schemeClr val="tx1"/>
                          </a:solidFill>
                          <a:latin typeface="Times New Roman" pitchFamily="18" charset="0"/>
                          <a:cs typeface="Times New Roman" pitchFamily="18" charset="0"/>
                        </a:rPr>
                        <a:t>Marshak</a:t>
                      </a:r>
                      <a:r>
                        <a:rPr lang="en-US" altLang="zh-TW" sz="1400" dirty="0" smtClean="0">
                          <a:solidFill>
                            <a:schemeClr val="tx1"/>
                          </a:solidFill>
                          <a:latin typeface="Times New Roman" pitchFamily="18" charset="0"/>
                          <a:cs typeface="Times New Roman" pitchFamily="18" charset="0"/>
                        </a:rPr>
                        <a:t>: W.W. Norton, New York</a:t>
                      </a:r>
                      <a:endParaRPr kumimoji="0" lang="en-US" altLang="zh-TW" sz="1400" b="0" i="0" u="none" strike="noStrike" cap="none" normalizeH="0" baseline="0" dirty="0" smtClean="0">
                        <a:ln>
                          <a:noFill/>
                        </a:ln>
                        <a:solidFill>
                          <a:schemeClr val="tx1"/>
                        </a:solidFill>
                        <a:effectLst/>
                        <a:latin typeface="Arial" pitchFamily="34" charset="0"/>
                        <a:ea typeface="新細明體" pitchFamily="18" charset="-12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Times New Roman" pitchFamily="18" charset="0"/>
                          <a:ea typeface="新細明體" pitchFamily="18" charset="-120"/>
                          <a:cs typeface="Times New Roman" pitchFamily="18" charset="0"/>
                        </a:rPr>
                        <a:t>本作品由</a:t>
                      </a:r>
                      <a:r>
                        <a:rPr lang="en-US" altLang="zh-TW" sz="1400" dirty="0" smtClean="0">
                          <a:solidFill>
                            <a:schemeClr val="tx1"/>
                          </a:solidFill>
                          <a:latin typeface="Times New Roman" pitchFamily="18" charset="0"/>
                          <a:cs typeface="Times New Roman" pitchFamily="18" charset="0"/>
                        </a:rPr>
                        <a:t>W.W. Norton(</a:t>
                      </a:r>
                      <a:r>
                        <a:rPr lang="zh-TW" altLang="en-US" sz="1400" dirty="0" smtClean="0">
                          <a:solidFill>
                            <a:schemeClr val="tx1"/>
                          </a:solidFill>
                          <a:latin typeface="Times New Roman" pitchFamily="18" charset="0"/>
                          <a:cs typeface="Times New Roman" pitchFamily="18" charset="0"/>
                        </a:rPr>
                        <a:t>龍登出版公司</a:t>
                      </a:r>
                      <a:r>
                        <a:rPr lang="en-US" altLang="zh-TW" sz="1400" dirty="0" smtClean="0">
                          <a:solidFill>
                            <a:schemeClr val="tx1"/>
                          </a:solidFill>
                          <a:latin typeface="Times New Roman" pitchFamily="18" charset="0"/>
                          <a:cs typeface="Times New Roman" pitchFamily="18" charset="0"/>
                        </a:rPr>
                        <a:t>)</a:t>
                      </a:r>
                      <a:r>
                        <a:rPr lang="zh-TW" altLang="en-US" sz="1400" dirty="0" smtClean="0">
                          <a:solidFill>
                            <a:srgbClr val="D9D9D9"/>
                          </a:solidFill>
                          <a:latin typeface="Times New Roman" pitchFamily="18" charset="0"/>
                          <a:ea typeface="新細明體" pitchFamily="18" charset="-120"/>
                          <a:cs typeface="Times New Roman" pitchFamily="18" charset="0"/>
                        </a:rPr>
                        <a:t>權本課程</a:t>
                      </a:r>
                      <a:r>
                        <a:rPr lang="zh-TW" altLang="en-US" sz="1400" dirty="0" smtClean="0"/>
                        <a:t>：</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地球的奧秘</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使用，本資料庫無再授權他人使用之權利，您如需利用本作品，請另行向權利人取得授權。</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Times New Roman" pitchFamily="18" charset="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chemeClr val="tx1"/>
                          </a:solidFill>
                          <a:latin typeface="Times New Roman" pitchFamily="18" charset="0"/>
                          <a:cs typeface="Times New Roman" pitchFamily="18" charset="0"/>
                        </a:rPr>
                        <a:t>中國地科院 李海兵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tx1"/>
                        </a:solidFill>
                        <a:latin typeface="Times New Roman" pitchFamily="18" charset="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Wiki</a:t>
                      </a:r>
                      <a:r>
                        <a:rPr lang="en-US" altLang="zh-TW" sz="1400" baseline="0" dirty="0" smtClean="0">
                          <a:solidFill>
                            <a:schemeClr val="tx1"/>
                          </a:solidFill>
                          <a:latin typeface="Times New Roman" pitchFamily="18" charset="0"/>
                          <a:cs typeface="Times New Roman" pitchFamily="18" charset="0"/>
                        </a:rPr>
                        <a:t> </a:t>
                      </a:r>
                      <a:r>
                        <a:rPr lang="en-US" altLang="zh-TW" sz="1400" dirty="0" smtClean="0">
                          <a:solidFill>
                            <a:schemeClr val="tx1"/>
                          </a:solidFill>
                          <a:latin typeface="Times New Roman" pitchFamily="18" charset="0"/>
                          <a:cs typeface="Times New Roman" pitchFamily="18" charset="0"/>
                        </a:rPr>
                        <a:t>Brian F. Atwater, Marco </a:t>
                      </a:r>
                      <a:r>
                        <a:rPr lang="en-US" altLang="zh-TW" sz="1400" dirty="0" err="1" smtClean="0">
                          <a:solidFill>
                            <a:schemeClr val="tx1"/>
                          </a:solidFill>
                          <a:latin typeface="Times New Roman" pitchFamily="18" charset="0"/>
                          <a:cs typeface="Times New Roman" pitchFamily="18" charset="0"/>
                        </a:rPr>
                        <a:t>Cisternas</a:t>
                      </a:r>
                      <a:r>
                        <a:rPr lang="en-US" altLang="zh-TW" sz="1400" dirty="0" smtClean="0">
                          <a:solidFill>
                            <a:schemeClr val="tx1"/>
                          </a:solidFill>
                          <a:latin typeface="Times New Roman" pitchFamily="18" charset="0"/>
                          <a:cs typeface="Times New Roman" pitchFamily="18" charset="0"/>
                        </a:rPr>
                        <a:t> V., Joanne Bourgeois, Walter C. Dudley, James W. </a:t>
                      </a:r>
                      <a:r>
                        <a:rPr lang="en-US" altLang="zh-TW" sz="1400" dirty="0" err="1" smtClean="0">
                          <a:solidFill>
                            <a:schemeClr val="tx1"/>
                          </a:solidFill>
                          <a:latin typeface="Times New Roman" pitchFamily="18" charset="0"/>
                          <a:cs typeface="Times New Roman" pitchFamily="18" charset="0"/>
                        </a:rPr>
                        <a:t>Hendley</a:t>
                      </a:r>
                      <a:r>
                        <a:rPr lang="en-US" altLang="zh-TW" sz="1400" dirty="0" smtClean="0">
                          <a:solidFill>
                            <a:schemeClr val="tx1"/>
                          </a:solidFill>
                          <a:latin typeface="Times New Roman" pitchFamily="18" charset="0"/>
                          <a:cs typeface="Times New Roman" pitchFamily="18" charset="0"/>
                        </a:rPr>
                        <a:t> II, and Peter </a:t>
                      </a:r>
                      <a:r>
                        <a:rPr lang="en-US" altLang="zh-TW" sz="1400" dirty="0" err="1" smtClean="0">
                          <a:solidFill>
                            <a:schemeClr val="tx1"/>
                          </a:solidFill>
                          <a:latin typeface="Times New Roman" pitchFamily="18" charset="0"/>
                          <a:cs typeface="Times New Roman" pitchFamily="18" charset="0"/>
                        </a:rPr>
                        <a:t>H.Stauffer</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4"/>
                        </a:rPr>
                        <a:t>http://en.wikipedia.org/wiki/File:Eq-gen3.svg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2011.11.12 visited</a:t>
                      </a:r>
                      <a:endParaRPr lang="zh-TW" altLang="en-US" sz="1400" dirty="0" smtClean="0">
                        <a:solidFill>
                          <a:schemeClr val="tx1"/>
                        </a:solidFill>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tx1"/>
                        </a:solidFill>
                        <a:latin typeface="Times New Roman" pitchFamily="18" charset="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solidFill>
                            <a:schemeClr val="tx1"/>
                          </a:solidFill>
                          <a:latin typeface="Times New Roman" pitchFamily="18" charset="0"/>
                          <a:cs typeface="Times New Roman" pitchFamily="18" charset="0"/>
                        </a:rPr>
                        <a:t>Wiki</a:t>
                      </a:r>
                      <a:r>
                        <a:rPr lang="en-US" altLang="zh-TW" sz="1400" baseline="0" dirty="0" smtClean="0">
                          <a:solidFill>
                            <a:schemeClr val="tx1"/>
                          </a:solidFill>
                          <a:latin typeface="Times New Roman" pitchFamily="18" charset="0"/>
                          <a:cs typeface="Times New Roman" pitchFamily="18" charset="0"/>
                        </a:rPr>
                        <a:t> </a:t>
                      </a:r>
                      <a:r>
                        <a:rPr lang="en-US" altLang="zh-TW" sz="1400" dirty="0" smtClean="0">
                          <a:solidFill>
                            <a:schemeClr val="tx1"/>
                          </a:solidFill>
                          <a:latin typeface="Times New Roman" pitchFamily="18" charset="0"/>
                          <a:cs typeface="Times New Roman" pitchFamily="18" charset="0"/>
                        </a:rPr>
                        <a:t>NASA</a:t>
                      </a:r>
                    </a:p>
                    <a:p>
                      <a:pPr eaLnBrk="1" hangingPunct="1">
                        <a:spcBef>
                          <a:spcPct val="0"/>
                        </a:spcBef>
                      </a:pPr>
                      <a:r>
                        <a:rPr lang="en-US" altLang="zh-TW" sz="1400" dirty="0" smtClean="0">
                          <a:solidFill>
                            <a:schemeClr val="tx1"/>
                          </a:solidFill>
                          <a:latin typeface="Times New Roman" pitchFamily="18" charset="0"/>
                          <a:cs typeface="Times New Roman" pitchFamily="18" charset="0"/>
                          <a:hlinkClick r:id="rId5"/>
                        </a:rPr>
                        <a:t>http://en.wikipedia.org/wiki/File:Santorini_Landsat.jpg</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2011.11.12 visited</a:t>
                      </a:r>
                      <a:endParaRPr lang="zh-TW" altLang="en-US" sz="1400" dirty="0" smtClean="0">
                        <a:solidFill>
                          <a:schemeClr val="tx1"/>
                        </a:solidFill>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0791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tx1"/>
                        </a:solidFill>
                        <a:latin typeface="Times New Roman" pitchFamily="18" charset="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solidFill>
                            <a:schemeClr val="tx1"/>
                          </a:solidFill>
                          <a:latin typeface="Times New Roman" pitchFamily="18" charset="0"/>
                          <a:cs typeface="Times New Roman" pitchFamily="18" charset="0"/>
                        </a:rPr>
                        <a:t>Wiki</a:t>
                      </a:r>
                      <a:r>
                        <a:rPr lang="en-US" altLang="zh-TW" sz="1400" baseline="0" dirty="0" smtClean="0">
                          <a:solidFill>
                            <a:schemeClr val="tx1"/>
                          </a:solidFill>
                          <a:latin typeface="Times New Roman" pitchFamily="18" charset="0"/>
                          <a:cs typeface="Times New Roman" pitchFamily="18" charset="0"/>
                        </a:rPr>
                        <a:t> </a:t>
                      </a:r>
                      <a:r>
                        <a:rPr lang="en-US" altLang="zh-TW" sz="1400" dirty="0" err="1" smtClean="0">
                          <a:solidFill>
                            <a:schemeClr val="tx1"/>
                          </a:solidFill>
                          <a:latin typeface="Times New Roman" pitchFamily="18" charset="0"/>
                          <a:cs typeface="Times New Roman" pitchFamily="18" charset="0"/>
                        </a:rPr>
                        <a:t>ChrisO</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solidFill>
                            <a:schemeClr val="tx1"/>
                          </a:solidFill>
                          <a:latin typeface="Times New Roman" pitchFamily="18" charset="0"/>
                          <a:cs typeface="Times New Roman" pitchFamily="18" charset="0"/>
                          <a:hlinkClick r:id="rId6"/>
                        </a:rPr>
                        <a:t>http://en.wikipedia.org/wiki/File:Sunda_strait_map_v3.png</a:t>
                      </a:r>
                      <a:r>
                        <a:rPr lang="en-US" altLang="zh-TW" sz="1400" dirty="0" smtClean="0">
                          <a:solidFill>
                            <a:schemeClr val="tx1"/>
                          </a:solidFill>
                          <a:latin typeface="Times New Roman" pitchFamily="18" charset="0"/>
                          <a:cs typeface="Times New Roman" pitchFamily="18" charset="0"/>
                        </a:rPr>
                        <a:t>2011.11.12 visited</a:t>
                      </a:r>
                      <a:endParaRPr lang="zh-TW" altLang="en-US" sz="1400" dirty="0" smtClean="0">
                        <a:solidFill>
                          <a:schemeClr val="tx1"/>
                        </a:solidFill>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13666" name="Picture 2" descr="File:Tsunami Evacuation Route signage south of Aberdeen Washington.jpg">
            <a:hlinkClick r:id="rId7"/>
          </p:cNvPr>
          <p:cNvPicPr>
            <a:picLocks noChangeAspect="1" noChangeArrowheads="1"/>
          </p:cNvPicPr>
          <p:nvPr/>
        </p:nvPicPr>
        <p:blipFill>
          <a:blip r:embed="rId8" cstate="print"/>
          <a:srcRect/>
          <a:stretch>
            <a:fillRect/>
          </a:stretch>
        </p:blipFill>
        <p:spPr bwMode="auto">
          <a:xfrm>
            <a:off x="428596" y="642918"/>
            <a:ext cx="721311" cy="720000"/>
          </a:xfrm>
          <a:prstGeom prst="rect">
            <a:avLst/>
          </a:prstGeom>
          <a:noFill/>
        </p:spPr>
      </p:pic>
      <p:pic>
        <p:nvPicPr>
          <p:cNvPr id="113667" name="Picture 3"/>
          <p:cNvPicPr>
            <a:picLocks noChangeAspect="1" noChangeArrowheads="1"/>
          </p:cNvPicPr>
          <p:nvPr/>
        </p:nvPicPr>
        <p:blipFill>
          <a:blip r:embed="rId9" cstate="print"/>
          <a:srcRect l="35688" t="20508" r="15446" b="16015"/>
          <a:stretch>
            <a:fillRect/>
          </a:stretch>
        </p:blipFill>
        <p:spPr bwMode="auto">
          <a:xfrm>
            <a:off x="500034" y="2780438"/>
            <a:ext cx="985851" cy="720000"/>
          </a:xfrm>
          <a:prstGeom prst="rect">
            <a:avLst/>
          </a:prstGeom>
          <a:noFill/>
          <a:ln w="9525">
            <a:noFill/>
            <a:miter lim="800000"/>
            <a:headEnd/>
            <a:tailEnd/>
          </a:ln>
        </p:spPr>
      </p:pic>
      <p:pic>
        <p:nvPicPr>
          <p:cNvPr id="113669" name="Picture 5" descr="File:Eq-gen3.svg">
            <a:hlinkClick r:id="rId10"/>
          </p:cNvPr>
          <p:cNvPicPr>
            <a:picLocks noChangeAspect="1" noChangeArrowheads="1"/>
          </p:cNvPicPr>
          <p:nvPr/>
        </p:nvPicPr>
        <p:blipFill>
          <a:blip r:embed="rId11" cstate="print"/>
          <a:srcRect/>
          <a:stretch>
            <a:fillRect/>
          </a:stretch>
        </p:blipFill>
        <p:spPr bwMode="auto">
          <a:xfrm>
            <a:off x="357158" y="3643314"/>
            <a:ext cx="1128358" cy="720000"/>
          </a:xfrm>
          <a:prstGeom prst="rect">
            <a:avLst/>
          </a:prstGeom>
          <a:noFill/>
        </p:spPr>
      </p:pic>
      <p:pic>
        <p:nvPicPr>
          <p:cNvPr id="20" name="Picture 1" descr="Public domain">
            <a:hlinkClick r:id="rId12"/>
          </p:cNvPr>
          <p:cNvPicPr>
            <a:picLocks noChangeAspect="1" noChangeArrowheads="1"/>
          </p:cNvPicPr>
          <p:nvPr/>
        </p:nvPicPr>
        <p:blipFill>
          <a:blip r:embed="rId13" cstate="print"/>
          <a:srcRect/>
          <a:stretch>
            <a:fillRect/>
          </a:stretch>
        </p:blipFill>
        <p:spPr bwMode="auto">
          <a:xfrm>
            <a:off x="2714612" y="4000504"/>
            <a:ext cx="250825" cy="252412"/>
          </a:xfrm>
          <a:prstGeom prst="rect">
            <a:avLst/>
          </a:prstGeom>
          <a:noFill/>
          <a:ln w="9525">
            <a:noFill/>
            <a:miter lim="800000"/>
            <a:headEnd/>
            <a:tailEnd/>
          </a:ln>
        </p:spPr>
      </p:pic>
      <p:pic>
        <p:nvPicPr>
          <p:cNvPr id="21" name="Picture 5"/>
          <p:cNvPicPr>
            <a:picLocks noChangeArrowheads="1"/>
          </p:cNvPicPr>
          <p:nvPr/>
        </p:nvPicPr>
        <p:blipFill>
          <a:blip r:embed="rId14" cstate="print"/>
          <a:srcRect/>
          <a:stretch>
            <a:fillRect/>
          </a:stretch>
        </p:blipFill>
        <p:spPr bwMode="auto">
          <a:xfrm>
            <a:off x="500034" y="4786322"/>
            <a:ext cx="808023" cy="720000"/>
          </a:xfrm>
          <a:prstGeom prst="rect">
            <a:avLst/>
          </a:prstGeom>
          <a:noFill/>
          <a:ln w="9525">
            <a:noFill/>
            <a:miter lim="800000"/>
            <a:headEnd/>
            <a:tailEnd/>
          </a:ln>
        </p:spPr>
      </p:pic>
      <p:pic>
        <p:nvPicPr>
          <p:cNvPr id="22" name="Picture 1" descr="Public domain">
            <a:hlinkClick r:id="rId12"/>
          </p:cNvPr>
          <p:cNvPicPr>
            <a:picLocks noChangeAspect="1" noChangeArrowheads="1"/>
          </p:cNvPicPr>
          <p:nvPr/>
        </p:nvPicPr>
        <p:blipFill>
          <a:blip r:embed="rId13" cstate="print"/>
          <a:srcRect/>
          <a:stretch>
            <a:fillRect/>
          </a:stretch>
        </p:blipFill>
        <p:spPr bwMode="auto">
          <a:xfrm>
            <a:off x="2714612" y="5000636"/>
            <a:ext cx="250825" cy="252412"/>
          </a:xfrm>
          <a:prstGeom prst="rect">
            <a:avLst/>
          </a:prstGeom>
          <a:noFill/>
          <a:ln w="9525">
            <a:noFill/>
            <a:miter lim="800000"/>
            <a:headEnd/>
            <a:tailEnd/>
          </a:ln>
        </p:spPr>
      </p:pic>
      <p:pic>
        <p:nvPicPr>
          <p:cNvPr id="23" name="Picture 6" descr="File:Sunda strait map v3.png">
            <a:hlinkClick r:id="rId15"/>
          </p:cNvPr>
          <p:cNvPicPr>
            <a:picLocks noChangeAspect="1" noChangeArrowheads="1"/>
          </p:cNvPicPr>
          <p:nvPr/>
        </p:nvPicPr>
        <p:blipFill>
          <a:blip r:embed="rId16" cstate="print"/>
          <a:srcRect/>
          <a:stretch>
            <a:fillRect/>
          </a:stretch>
        </p:blipFill>
        <p:spPr bwMode="auto">
          <a:xfrm>
            <a:off x="571472" y="5929330"/>
            <a:ext cx="586800" cy="720000"/>
          </a:xfrm>
          <a:prstGeom prst="rect">
            <a:avLst/>
          </a:prstGeom>
          <a:noFill/>
        </p:spPr>
      </p:pic>
      <p:pic>
        <p:nvPicPr>
          <p:cNvPr id="12" name="Picture 7">
            <a:hlinkClick r:id="rId17"/>
          </p:cNvPr>
          <p:cNvPicPr>
            <a:picLocks noChangeArrowheads="1"/>
          </p:cNvPicPr>
          <p:nvPr/>
        </p:nvPicPr>
        <p:blipFill>
          <a:blip r:embed="rId18" cstate="print"/>
          <a:srcRect l="10982" t="76173" r="73645" b="14063"/>
          <a:stretch>
            <a:fillRect/>
          </a:stretch>
        </p:blipFill>
        <p:spPr bwMode="auto">
          <a:xfrm>
            <a:off x="2483768" y="2996952"/>
            <a:ext cx="719137" cy="252412"/>
          </a:xfrm>
          <a:prstGeom prst="rect">
            <a:avLst/>
          </a:prstGeom>
          <a:noFill/>
          <a:ln w="9525">
            <a:noFill/>
            <a:miter lim="800000"/>
            <a:headEnd/>
            <a:tailEnd/>
          </a:ln>
        </p:spPr>
      </p:pic>
      <p:pic>
        <p:nvPicPr>
          <p:cNvPr id="13" name="Picture 1" descr="Public domain">
            <a:hlinkClick r:id="rId12"/>
          </p:cNvPr>
          <p:cNvPicPr>
            <a:picLocks noChangeAspect="1" noChangeArrowheads="1"/>
          </p:cNvPicPr>
          <p:nvPr/>
        </p:nvPicPr>
        <p:blipFill>
          <a:blip r:embed="rId13" cstate="print"/>
          <a:srcRect/>
          <a:stretch>
            <a:fillRect/>
          </a:stretch>
        </p:blipFill>
        <p:spPr bwMode="auto">
          <a:xfrm>
            <a:off x="2699792" y="6309320"/>
            <a:ext cx="250825" cy="252412"/>
          </a:xfrm>
          <a:prstGeom prst="rect">
            <a:avLst/>
          </a:prstGeom>
          <a:noFill/>
          <a:ln w="9525">
            <a:noFill/>
            <a:miter lim="800000"/>
            <a:headEnd/>
            <a:tailEnd/>
          </a:ln>
        </p:spPr>
      </p:pic>
      <p:pic>
        <p:nvPicPr>
          <p:cNvPr id="14" name="Picture 25" descr="\\140.112.59.229\資源平台\資源平台\版權\版權ICON與範例\Creative Commens台灣2.5\icon_by.tiff">
            <a:hlinkClick r:id="rId19"/>
          </p:cNvPr>
          <p:cNvPicPr>
            <a:picLocks noChangeAspect="1" noChangeArrowheads="1"/>
          </p:cNvPicPr>
          <p:nvPr/>
        </p:nvPicPr>
        <p:blipFill>
          <a:blip r:embed="rId20" cstate="print"/>
          <a:srcRect/>
          <a:stretch>
            <a:fillRect/>
          </a:stretch>
        </p:blipFill>
        <p:spPr bwMode="auto">
          <a:xfrm>
            <a:off x="2483527" y="980727"/>
            <a:ext cx="720321" cy="252000"/>
          </a:xfrm>
          <a:prstGeom prst="rect">
            <a:avLst/>
          </a:prstGeom>
          <a:noFill/>
          <a:ln w="9525">
            <a:noFill/>
            <a:miter lim="800000"/>
            <a:headEnd/>
            <a:tailEnd/>
          </a:ln>
        </p:spPr>
      </p:pic>
      <p:pic>
        <p:nvPicPr>
          <p:cNvPr id="2" name="Picture 2" descr="C:\Users\Get\Desktop\圖片3.png"/>
          <p:cNvPicPr>
            <a:picLocks noChangeAspect="1" noChangeArrowheads="1"/>
          </p:cNvPicPr>
          <p:nvPr/>
        </p:nvPicPr>
        <p:blipFill>
          <a:blip r:embed="rId21" cstate="print"/>
          <a:srcRect/>
          <a:stretch>
            <a:fillRect/>
          </a:stretch>
        </p:blipFill>
        <p:spPr bwMode="auto">
          <a:xfrm>
            <a:off x="323528" y="1628800"/>
            <a:ext cx="1094826" cy="720080"/>
          </a:xfrm>
          <a:prstGeom prst="rect">
            <a:avLst/>
          </a:prstGeom>
          <a:noFill/>
        </p:spPr>
      </p:pic>
      <p:pic>
        <p:nvPicPr>
          <p:cNvPr id="16" name="圖片 15" descr="F-icon_11.gif">
            <a:hlinkClick r:id="rId22"/>
          </p:cNvPr>
          <p:cNvPicPr>
            <a:picLocks/>
          </p:cNvPicPr>
          <p:nvPr/>
        </p:nvPicPr>
        <p:blipFill>
          <a:blip r:embed="rId23" cstate="print"/>
          <a:srcRect/>
          <a:stretch>
            <a:fillRect/>
          </a:stretch>
        </p:blipFill>
        <p:spPr bwMode="auto">
          <a:xfrm>
            <a:off x="2699792" y="1844824"/>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0" y="115888"/>
          <a:ext cx="9144001" cy="6773302"/>
        </p:xfrm>
        <a:graphic>
          <a:graphicData uri="http://schemas.openxmlformats.org/drawingml/2006/table">
            <a:tbl>
              <a:tblPr firstRow="1" bandRow="1">
                <a:tableStyleId>{5FD0F851-EC5A-4D38-B0AD-8093EC10F338}</a:tableStyleId>
              </a:tblPr>
              <a:tblGrid>
                <a:gridCol w="2083731"/>
                <a:gridCol w="1488137"/>
                <a:gridCol w="5572133"/>
              </a:tblGrid>
              <a:tr h="417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4398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err="1" smtClean="0">
                          <a:latin typeface="Times New Roman" pitchFamily="18" charset="0"/>
                          <a:cs typeface="Times New Roman" pitchFamily="18" charset="0"/>
                        </a:rPr>
                        <a:t>Sémhur</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hlinkClick r:id="rId2"/>
                        </a:rPr>
                        <a:t>http://en.wikipedia.org/wiki/File:Krakatoa_evolution_map-fr.gif</a:t>
                      </a:r>
                      <a:r>
                        <a:rPr lang="zh-TW" altLang="en-US" sz="140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spcBef>
                          <a:spcPct val="0"/>
                        </a:spcBef>
                      </a:pPr>
                      <a:r>
                        <a:rPr lang="en-US" altLang="zh-TW" sz="1400" dirty="0" smtClean="0">
                          <a:latin typeface="Times New Roman" pitchFamily="18" charset="0"/>
                          <a:cs typeface="Times New Roman" pitchFamily="18" charset="0"/>
                        </a:rPr>
                        <a:t>Wiki user: </a:t>
                      </a:r>
                      <a:r>
                        <a:rPr lang="en-US" altLang="zh-TW" sz="1400" dirty="0" err="1" smtClean="0">
                          <a:latin typeface="Times New Roman" pitchFamily="18" charset="0"/>
                          <a:cs typeface="Times New Roman" pitchFamily="18" charset="0"/>
                        </a:rPr>
                        <a:t>Matijap</a:t>
                      </a:r>
                      <a:endParaRPr lang="en-US" altLang="zh-TW" sz="1400" dirty="0" smtClean="0">
                        <a:latin typeface="Times New Roman" pitchFamily="18" charset="0"/>
                        <a:cs typeface="Times New Roman" pitchFamily="18" charset="0"/>
                      </a:endParaRPr>
                    </a:p>
                    <a:p>
                      <a:pPr eaLnBrk="1" hangingPunct="1">
                        <a:spcBef>
                          <a:spcPct val="0"/>
                        </a:spcBef>
                      </a:pPr>
                      <a:r>
                        <a:rPr lang="en-US" altLang="zh-TW" sz="1400" dirty="0" smtClean="0">
                          <a:latin typeface="Times New Roman" pitchFamily="18" charset="0"/>
                          <a:cs typeface="Times New Roman" pitchFamily="18" charset="0"/>
                          <a:hlinkClick r:id="rId3"/>
                        </a:rPr>
                        <a:t>http://en.wikipedia.org/wiki/File:Krakatoa_01.JPG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spcBef>
                          <a:spcPct val="0"/>
                        </a:spcBef>
                      </a:pPr>
                      <a:r>
                        <a:rPr lang="en-US" altLang="zh-TW" sz="1400" dirty="0" smtClean="0">
                          <a:latin typeface="Times New Roman" pitchFamily="18" charset="0"/>
                          <a:cs typeface="Times New Roman" pitchFamily="18" charset="0"/>
                        </a:rPr>
                        <a:t>Wiki user:</a:t>
                      </a:r>
                      <a:r>
                        <a:rPr lang="en-US" altLang="zh-TW" sz="1400" baseline="0" dirty="0" smtClean="0">
                          <a:latin typeface="Times New Roman" pitchFamily="18" charset="0"/>
                          <a:cs typeface="Times New Roman" pitchFamily="18" charset="0"/>
                        </a:rPr>
                        <a:t> </a:t>
                      </a:r>
                      <a:r>
                        <a:rPr lang="en-US" altLang="zh-TW" sz="1400" dirty="0" err="1" smtClean="0">
                          <a:latin typeface="Times New Roman" pitchFamily="18" charset="0"/>
                          <a:cs typeface="Times New Roman" pitchFamily="18" charset="0"/>
                        </a:rPr>
                        <a:t>Iunity</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hlinkClick r:id="rId4"/>
                        </a:rPr>
                        <a:t>http://en.wikipedia.org/wiki/File:Unzen_pyroclastic_and_lahar_deposits.jpg</a:t>
                      </a:r>
                      <a:r>
                        <a:rPr lang="zh-TW" altLang="en-US" sz="1400" dirty="0" smtClean="0">
                          <a:latin typeface="Times New Roman" pitchFamily="18" charset="0"/>
                          <a:cs typeface="Times New Roman" pitchFamily="18" charset="0"/>
                        </a:rPr>
                        <a:t> </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latin typeface="Times New Roman" pitchFamily="18" charset="0"/>
                          <a:cs typeface="Times New Roman" pitchFamily="18" charset="0"/>
                        </a:rPr>
                        <a:t>臺灣大學 宋聖榮</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Times New Roman" pitchFamily="18" charset="0"/>
                          <a:cs typeface="Times New Roman" pitchFamily="18" charset="0"/>
                        </a:rPr>
                        <a:t>UCSC </a:t>
                      </a:r>
                      <a:r>
                        <a:rPr lang="en-US" altLang="zh-TW" sz="1400" dirty="0" smtClean="0">
                          <a:solidFill>
                            <a:schemeClr val="tx1"/>
                          </a:solidFill>
                          <a:latin typeface="Times New Roman" pitchFamily="18" charset="0"/>
                          <a:ea typeface="新細明體" pitchFamily="18" charset="-120"/>
                          <a:cs typeface="Times New Roman" pitchFamily="18" charset="0"/>
                        </a:rPr>
                        <a:t>Steven N. Ward</a:t>
                      </a:r>
                      <a:endParaRPr lang="en-US" altLang="zh-TW" sz="14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Times New Roman" pitchFamily="18" charset="0"/>
                          <a:ea typeface="新細明體" pitchFamily="18" charset="-120"/>
                          <a:cs typeface="Times New Roman" pitchFamily="18" charset="0"/>
                        </a:rPr>
                        <a:t>本作品由</a:t>
                      </a:r>
                      <a:r>
                        <a:rPr lang="en-US" altLang="zh-TW" sz="1400" dirty="0" smtClean="0">
                          <a:solidFill>
                            <a:srgbClr val="D9D9D9"/>
                          </a:solidFill>
                          <a:latin typeface="Times New Roman" pitchFamily="18" charset="0"/>
                          <a:ea typeface="新細明體" pitchFamily="18" charset="-120"/>
                          <a:cs typeface="Times New Roman" pitchFamily="18" charset="0"/>
                        </a:rPr>
                        <a:t>Steven N. Ward  University of California Santa Cruz   (http://es.ucsc.edu/~ward)</a:t>
                      </a:r>
                      <a:r>
                        <a:rPr lang="zh-TW" altLang="en-US" sz="1400" dirty="0" smtClean="0">
                          <a:solidFill>
                            <a:srgbClr val="D9D9D9"/>
                          </a:solidFill>
                          <a:latin typeface="Times New Roman" pitchFamily="18" charset="0"/>
                          <a:ea typeface="新細明體" pitchFamily="18" charset="-120"/>
                          <a:cs typeface="Times New Roman" pitchFamily="18" charset="0"/>
                        </a:rPr>
                        <a:t>教授授權本課程</a:t>
                      </a:r>
                      <a:r>
                        <a:rPr lang="zh-TW" altLang="en-US" sz="1400" dirty="0" smtClean="0"/>
                        <a:t>：</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地球的奧秘</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使用，本資料庫無再授權他人使用之權利，您如需利用本作品，請另行向權利人取得授權。</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0791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1400" dirty="0" smtClean="0">
                          <a:solidFill>
                            <a:schemeClr val="tx1"/>
                          </a:solidFill>
                          <a:latin typeface="Times New Roman" pitchFamily="18" charset="0"/>
                          <a:cs typeface="Times New Roman" pitchFamily="18" charset="0"/>
                        </a:rPr>
                        <a:t>Ocean Engineering Research Center</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Times New Roman" pitchFamily="18" charset="0"/>
                          <a:ea typeface="新細明體" pitchFamily="18" charset="-120"/>
                          <a:cs typeface="Times New Roman" pitchFamily="18" charset="0"/>
                        </a:rPr>
                        <a:t>本作品由</a:t>
                      </a:r>
                      <a:r>
                        <a:rPr lang="en-US" altLang="zh-TW" sz="1400" dirty="0" smtClean="0">
                          <a:solidFill>
                            <a:srgbClr val="D9D9D9"/>
                          </a:solidFill>
                          <a:latin typeface="Times New Roman" pitchFamily="18" charset="0"/>
                          <a:ea typeface="新細明體" pitchFamily="18" charset="-120"/>
                          <a:cs typeface="Times New Roman" pitchFamily="18" charset="0"/>
                        </a:rPr>
                        <a:t>Dr. </a:t>
                      </a:r>
                      <a:r>
                        <a:rPr lang="en-US" altLang="zh-TW" sz="1400" dirty="0" err="1" smtClean="0">
                          <a:solidFill>
                            <a:srgbClr val="D9D9D9"/>
                          </a:solidFill>
                          <a:latin typeface="Times New Roman" pitchFamily="18" charset="0"/>
                          <a:ea typeface="新細明體" pitchFamily="18" charset="-120"/>
                          <a:cs typeface="Times New Roman" pitchFamily="18" charset="0"/>
                        </a:rPr>
                        <a:t>Ahmet</a:t>
                      </a:r>
                      <a:r>
                        <a:rPr lang="en-US" altLang="zh-TW" sz="1400" dirty="0" smtClean="0">
                          <a:solidFill>
                            <a:srgbClr val="D9D9D9"/>
                          </a:solidFill>
                          <a:latin typeface="Times New Roman" pitchFamily="18" charset="0"/>
                          <a:ea typeface="新細明體" pitchFamily="18" charset="-120"/>
                          <a:cs typeface="Times New Roman" pitchFamily="18" charset="0"/>
                        </a:rPr>
                        <a:t> C. </a:t>
                      </a:r>
                      <a:r>
                        <a:rPr lang="en-US" altLang="zh-TW" sz="1400" dirty="0" err="1" smtClean="0">
                          <a:solidFill>
                            <a:srgbClr val="D9D9D9"/>
                          </a:solidFill>
                          <a:latin typeface="Times New Roman" pitchFamily="18" charset="0"/>
                          <a:ea typeface="新細明體" pitchFamily="18" charset="-120"/>
                          <a:cs typeface="Times New Roman" pitchFamily="18" charset="0"/>
                        </a:rPr>
                        <a:t>Yalciner</a:t>
                      </a:r>
                      <a:r>
                        <a:rPr lang="zh-TW" altLang="en-US" sz="1400" dirty="0" smtClean="0">
                          <a:solidFill>
                            <a:srgbClr val="D9D9D9"/>
                          </a:solidFill>
                          <a:latin typeface="Times New Roman" pitchFamily="18" charset="0"/>
                          <a:ea typeface="新細明體" pitchFamily="18" charset="-120"/>
                          <a:cs typeface="Times New Roman" pitchFamily="18" charset="0"/>
                        </a:rPr>
                        <a:t>教授授權本課程：</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地球的奧秘</a:t>
                      </a:r>
                      <a:r>
                        <a:rPr lang="en-US" altLang="zh-TW" sz="1400" dirty="0" smtClean="0"/>
                        <a:t>』</a:t>
                      </a:r>
                      <a:r>
                        <a:rPr lang="zh-TW" altLang="en-US" sz="1400" dirty="0" smtClean="0">
                          <a:solidFill>
                            <a:srgbClr val="D9D9D9"/>
                          </a:solidFill>
                          <a:latin typeface="Times New Roman" pitchFamily="18" charset="0"/>
                          <a:ea typeface="新細明體" pitchFamily="18" charset="-120"/>
                          <a:cs typeface="Times New Roman" pitchFamily="18" charset="0"/>
                        </a:rPr>
                        <a:t>使用，本資料庫無再授權他人使用之權利，您如需利用本作品，請另行向權利人取得授權。</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Picture 4" descr="File:Krakatoa evolution map-fr.gif">
            <a:hlinkClick r:id="rId5"/>
          </p:cNvPr>
          <p:cNvPicPr>
            <a:picLocks noChangeAspect="1" noChangeArrowheads="1" noCrop="1"/>
          </p:cNvPicPr>
          <p:nvPr/>
        </p:nvPicPr>
        <p:blipFill>
          <a:blip r:embed="rId6" cstate="print"/>
          <a:srcRect/>
          <a:stretch>
            <a:fillRect/>
          </a:stretch>
        </p:blipFill>
        <p:spPr bwMode="auto">
          <a:xfrm>
            <a:off x="714348" y="571480"/>
            <a:ext cx="720000" cy="720000"/>
          </a:xfrm>
          <a:prstGeom prst="rect">
            <a:avLst/>
          </a:prstGeom>
          <a:noFill/>
        </p:spPr>
      </p:pic>
      <p:pic>
        <p:nvPicPr>
          <p:cNvPr id="7" name="Picture 10" descr="File:Krakatoa 01.JPG">
            <a:hlinkClick r:id="rId7"/>
          </p:cNvPr>
          <p:cNvPicPr>
            <a:picLocks noChangeAspect="1" noChangeArrowheads="1"/>
          </p:cNvPicPr>
          <p:nvPr/>
        </p:nvPicPr>
        <p:blipFill>
          <a:blip r:embed="rId8" cstate="print"/>
          <a:srcRect/>
          <a:stretch>
            <a:fillRect/>
          </a:stretch>
        </p:blipFill>
        <p:spPr bwMode="auto">
          <a:xfrm>
            <a:off x="500034" y="1714488"/>
            <a:ext cx="1077187" cy="720000"/>
          </a:xfrm>
          <a:prstGeom prst="rect">
            <a:avLst/>
          </a:prstGeom>
          <a:noFill/>
        </p:spPr>
      </p:pic>
      <p:pic>
        <p:nvPicPr>
          <p:cNvPr id="8" name="Picture 1" descr="Public domain">
            <a:hlinkClick r:id="rId9"/>
          </p:cNvPr>
          <p:cNvPicPr>
            <a:picLocks noChangeAspect="1" noChangeArrowheads="1"/>
          </p:cNvPicPr>
          <p:nvPr/>
        </p:nvPicPr>
        <p:blipFill>
          <a:blip r:embed="rId10" cstate="print"/>
          <a:srcRect/>
          <a:stretch>
            <a:fillRect/>
          </a:stretch>
        </p:blipFill>
        <p:spPr bwMode="auto">
          <a:xfrm>
            <a:off x="2643174" y="1857364"/>
            <a:ext cx="250825" cy="252412"/>
          </a:xfrm>
          <a:prstGeom prst="rect">
            <a:avLst/>
          </a:prstGeom>
          <a:noFill/>
          <a:ln w="9525">
            <a:noFill/>
            <a:miter lim="800000"/>
            <a:headEnd/>
            <a:tailEnd/>
          </a:ln>
        </p:spPr>
      </p:pic>
      <p:pic>
        <p:nvPicPr>
          <p:cNvPr id="9" name="Picture 7" descr="D:\清水地熱(燒過)\課程\地球的奧秘課程進度\創用CC\FGH.png">
            <a:hlinkClick r:id="rId11"/>
          </p:cNvPr>
          <p:cNvPicPr>
            <a:picLocks noChangeAspect="1" noChangeArrowheads="1"/>
          </p:cNvPicPr>
          <p:nvPr/>
        </p:nvPicPr>
        <p:blipFill>
          <a:blip r:embed="rId12" cstate="print"/>
          <a:srcRect/>
          <a:stretch>
            <a:fillRect/>
          </a:stretch>
        </p:blipFill>
        <p:spPr bwMode="auto">
          <a:xfrm>
            <a:off x="2500298" y="857232"/>
            <a:ext cx="720725" cy="254000"/>
          </a:xfrm>
          <a:prstGeom prst="rect">
            <a:avLst/>
          </a:prstGeom>
          <a:noFill/>
          <a:ln w="9525">
            <a:noFill/>
            <a:miter lim="800000"/>
            <a:headEnd/>
            <a:tailEnd/>
          </a:ln>
        </p:spPr>
      </p:pic>
      <p:pic>
        <p:nvPicPr>
          <p:cNvPr id="10" name="Picture 2" descr="File:Unzen pyroclastic and lahar deposits.jpg">
            <a:hlinkClick r:id="rId13"/>
          </p:cNvPr>
          <p:cNvPicPr>
            <a:picLocks noChangeAspect="1" noChangeArrowheads="1"/>
          </p:cNvPicPr>
          <p:nvPr/>
        </p:nvPicPr>
        <p:blipFill>
          <a:blip r:embed="rId14" cstate="print"/>
          <a:srcRect/>
          <a:stretch>
            <a:fillRect/>
          </a:stretch>
        </p:blipFill>
        <p:spPr bwMode="auto">
          <a:xfrm>
            <a:off x="428596" y="2714620"/>
            <a:ext cx="1152000" cy="720000"/>
          </a:xfrm>
          <a:prstGeom prst="rect">
            <a:avLst/>
          </a:prstGeom>
          <a:noFill/>
        </p:spPr>
      </p:pic>
      <p:pic>
        <p:nvPicPr>
          <p:cNvPr id="12" name="Picture 1" descr="Public domain">
            <a:hlinkClick r:id="rId9"/>
          </p:cNvPr>
          <p:cNvPicPr>
            <a:picLocks noChangeAspect="1" noChangeArrowheads="1"/>
          </p:cNvPicPr>
          <p:nvPr/>
        </p:nvPicPr>
        <p:blipFill>
          <a:blip r:embed="rId10" cstate="print"/>
          <a:srcRect/>
          <a:stretch>
            <a:fillRect/>
          </a:stretch>
        </p:blipFill>
        <p:spPr bwMode="auto">
          <a:xfrm>
            <a:off x="2643174" y="2857496"/>
            <a:ext cx="250825" cy="252412"/>
          </a:xfrm>
          <a:prstGeom prst="rect">
            <a:avLst/>
          </a:prstGeom>
          <a:noFill/>
          <a:ln w="9525">
            <a:noFill/>
            <a:miter lim="800000"/>
            <a:headEnd/>
            <a:tailEnd/>
          </a:ln>
        </p:spPr>
      </p:pic>
      <p:pic>
        <p:nvPicPr>
          <p:cNvPr id="112641" name="Picture 1"/>
          <p:cNvPicPr>
            <a:picLocks noChangeAspect="1" noChangeArrowheads="1"/>
          </p:cNvPicPr>
          <p:nvPr/>
        </p:nvPicPr>
        <p:blipFill>
          <a:blip r:embed="rId15" cstate="print"/>
          <a:srcRect l="36786" t="31250" r="39056" b="28711"/>
          <a:stretch>
            <a:fillRect/>
          </a:stretch>
        </p:blipFill>
        <p:spPr bwMode="auto">
          <a:xfrm>
            <a:off x="642910" y="3714752"/>
            <a:ext cx="772683" cy="720000"/>
          </a:xfrm>
          <a:prstGeom prst="rect">
            <a:avLst/>
          </a:prstGeom>
          <a:noFill/>
          <a:ln w="9525">
            <a:noFill/>
            <a:miter lim="800000"/>
            <a:headEnd/>
            <a:tailEnd/>
          </a:ln>
        </p:spPr>
      </p:pic>
      <p:pic>
        <p:nvPicPr>
          <p:cNvPr id="14" name="Picture 6"/>
          <p:cNvPicPr>
            <a:picLocks noChangeArrowheads="1"/>
          </p:cNvPicPr>
          <p:nvPr/>
        </p:nvPicPr>
        <p:blipFill>
          <a:blip r:embed="rId16" cstate="print"/>
          <a:srcRect/>
          <a:stretch>
            <a:fillRect/>
          </a:stretch>
        </p:blipFill>
        <p:spPr bwMode="auto">
          <a:xfrm>
            <a:off x="714348" y="4869160"/>
            <a:ext cx="719146" cy="720000"/>
          </a:xfrm>
          <a:prstGeom prst="rect">
            <a:avLst/>
          </a:prstGeom>
          <a:noFill/>
          <a:ln w="9525">
            <a:noFill/>
            <a:miter lim="800000"/>
            <a:headEnd/>
            <a:tailEnd/>
          </a:ln>
        </p:spPr>
      </p:pic>
      <p:pic>
        <p:nvPicPr>
          <p:cNvPr id="15" name="Picture 5" descr="N-sumatra--animation"/>
          <p:cNvPicPr>
            <a:picLocks noChangeAspect="1" noChangeArrowheads="1" noCrop="1"/>
          </p:cNvPicPr>
          <p:nvPr/>
        </p:nvPicPr>
        <p:blipFill>
          <a:blip r:embed="rId17" cstate="print"/>
          <a:srcRect/>
          <a:stretch>
            <a:fillRect/>
          </a:stretch>
        </p:blipFill>
        <p:spPr bwMode="auto">
          <a:xfrm>
            <a:off x="428596" y="5929330"/>
            <a:ext cx="1162332" cy="720000"/>
          </a:xfrm>
          <a:prstGeom prst="rect">
            <a:avLst/>
          </a:prstGeom>
          <a:noFill/>
          <a:ln w="9525">
            <a:noFill/>
            <a:miter lim="800000"/>
            <a:headEnd/>
            <a:tailEnd/>
          </a:ln>
        </p:spPr>
      </p:pic>
      <p:pic>
        <p:nvPicPr>
          <p:cNvPr id="13" name="Picture 7">
            <a:hlinkClick r:id="rId18"/>
          </p:cNvPr>
          <p:cNvPicPr>
            <a:picLocks noChangeArrowheads="1"/>
          </p:cNvPicPr>
          <p:nvPr/>
        </p:nvPicPr>
        <p:blipFill>
          <a:blip r:embed="rId19" cstate="print"/>
          <a:srcRect l="10982" t="76173" r="73645" b="14063"/>
          <a:stretch>
            <a:fillRect/>
          </a:stretch>
        </p:blipFill>
        <p:spPr bwMode="auto">
          <a:xfrm>
            <a:off x="2483768" y="3933056"/>
            <a:ext cx="719137" cy="252412"/>
          </a:xfrm>
          <a:prstGeom prst="rect">
            <a:avLst/>
          </a:prstGeom>
          <a:noFill/>
          <a:ln w="9525">
            <a:noFill/>
            <a:miter lim="800000"/>
            <a:headEnd/>
            <a:tailEnd/>
          </a:ln>
        </p:spPr>
      </p:pic>
      <p:pic>
        <p:nvPicPr>
          <p:cNvPr id="16" name="圖片 15" descr="F-icon_11.gif">
            <a:hlinkClick r:id="rId20"/>
          </p:cNvPr>
          <p:cNvPicPr>
            <a:picLocks/>
          </p:cNvPicPr>
          <p:nvPr/>
        </p:nvPicPr>
        <p:blipFill>
          <a:blip r:embed="rId21" cstate="print"/>
          <a:srcRect/>
          <a:stretch>
            <a:fillRect/>
          </a:stretch>
        </p:blipFill>
        <p:spPr bwMode="auto">
          <a:xfrm>
            <a:off x="2699792" y="6165304"/>
            <a:ext cx="252413" cy="252412"/>
          </a:xfrm>
          <a:prstGeom prst="rect">
            <a:avLst/>
          </a:prstGeom>
          <a:noFill/>
          <a:ln w="9525">
            <a:noFill/>
            <a:miter lim="800000"/>
            <a:headEnd/>
            <a:tailEnd/>
          </a:ln>
        </p:spPr>
      </p:pic>
      <p:pic>
        <p:nvPicPr>
          <p:cNvPr id="17" name="圖片 16" descr="F-icon_11.gif">
            <a:hlinkClick r:id="rId20"/>
          </p:cNvPr>
          <p:cNvPicPr>
            <a:picLocks/>
          </p:cNvPicPr>
          <p:nvPr/>
        </p:nvPicPr>
        <p:blipFill>
          <a:blip r:embed="rId21" cstate="print"/>
          <a:srcRect/>
          <a:stretch>
            <a:fillRect/>
          </a:stretch>
        </p:blipFill>
        <p:spPr bwMode="auto">
          <a:xfrm>
            <a:off x="2699792" y="5085184"/>
            <a:ext cx="252413"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0" y="115888"/>
          <a:ext cx="9144001" cy="6688855"/>
        </p:xfrm>
        <a:graphic>
          <a:graphicData uri="http://schemas.openxmlformats.org/drawingml/2006/table">
            <a:tbl>
              <a:tblPr firstRow="1" bandRow="1">
                <a:tableStyleId>{5FD0F851-EC5A-4D38-B0AD-8093EC10F338}</a:tableStyleId>
              </a:tblPr>
              <a:tblGrid>
                <a:gridCol w="2083731"/>
                <a:gridCol w="1488137"/>
                <a:gridCol w="5572133"/>
              </a:tblGrid>
              <a:tr h="417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作品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1400" dirty="0" smtClean="0">
                          <a:solidFill>
                            <a:srgbClr val="D9D9D9"/>
                          </a:solidFill>
                          <a:latin typeface="新細明體" pitchFamily="18" charset="-120"/>
                          <a:ea typeface="新細明體" pitchFamily="18" charset="-120"/>
                          <a:cs typeface="Times New Roman" pitchFamily="18" charset="0"/>
                        </a:rPr>
                        <a:t>授權條件</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solidFill>
                            <a:srgbClr val="D9D9D9"/>
                          </a:solidFill>
                          <a:latin typeface="新細明體" pitchFamily="18" charset="-120"/>
                          <a:ea typeface="新細明體" pitchFamily="18" charset="-120"/>
                          <a:cs typeface="Times New Roman" pitchFamily="18" charset="0"/>
                        </a:rPr>
                        <a:t>來源</a:t>
                      </a:r>
                      <a:r>
                        <a:rPr lang="en-US" altLang="zh-TW" sz="1400" dirty="0" smtClean="0">
                          <a:solidFill>
                            <a:srgbClr val="D9D9D9"/>
                          </a:solidFill>
                          <a:latin typeface="新細明體" pitchFamily="18" charset="-120"/>
                          <a:ea typeface="新細明體" pitchFamily="18" charset="-120"/>
                          <a:cs typeface="Times New Roman" pitchFamily="18" charset="0"/>
                        </a:rPr>
                        <a:t>/</a:t>
                      </a:r>
                      <a:r>
                        <a:rPr lang="zh-TW" altLang="en-US" sz="1400" dirty="0" smtClean="0">
                          <a:solidFill>
                            <a:srgbClr val="D9D9D9"/>
                          </a:solidFill>
                          <a:latin typeface="新細明體" pitchFamily="18" charset="-120"/>
                          <a:ea typeface="新細明體" pitchFamily="18" charset="-120"/>
                          <a:cs typeface="Times New Roman" pitchFamily="18" charset="0"/>
                        </a:rPr>
                        <a:t>作者</a:t>
                      </a:r>
                      <a:endParaRPr lang="zh-TW" altLang="en-US" sz="1400" dirty="0">
                        <a:solidFill>
                          <a:srgbClr val="D9D9D9"/>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43983">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West Coast &amp; Alaska Tsunami Warning Center, National Oceanic and Atmospheric Administration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hlinkClick r:id="rId2"/>
                        </a:rPr>
                        <a:t>http://en.wikipedia.org/wiki/File:2011Sendai-NOAA-Energylhvpd9-05.jpg</a:t>
                      </a:r>
                      <a:r>
                        <a:rPr lang="zh-TW" altLang="en-US" sz="1400" dirty="0" smtClean="0">
                          <a:latin typeface="Times New Roman" pitchFamily="18" charset="0"/>
                          <a:cs typeface="Times New Roman" pitchFamily="18" charset="0"/>
                        </a:rPr>
                        <a:t>  </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1400" dirty="0" smtClean="0">
                          <a:latin typeface="Times New Roman" pitchFamily="18" charset="0"/>
                          <a:cs typeface="Times New Roman" pitchFamily="18" charset="0"/>
                        </a:rPr>
                        <a:t>NOAA</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hlinkClick r:id="rId3"/>
                        </a:rPr>
                        <a:t>http://serc.carleton.edu/NAGTWorkshops/visualization/collections/japan2011.html</a:t>
                      </a:r>
                      <a:endParaRPr lang="en-US" altLang="zh-TW" sz="1400" dirty="0" smtClean="0">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1400" dirty="0" smtClean="0">
                          <a:latin typeface="Times New Roman" pitchFamily="18" charset="0"/>
                          <a:cs typeface="Times New Roman" pitchFamily="18" charset="0"/>
                        </a:rPr>
                        <a:t>Wiki USGS</a:t>
                      </a:r>
                    </a:p>
                    <a:p>
                      <a:r>
                        <a:rPr lang="en-US" altLang="zh-TW" sz="1400" dirty="0" smtClean="0">
                          <a:hlinkClick r:id="rId4"/>
                        </a:rPr>
                        <a:t>http://en.wikipedia.org/wiki/File:2004_tsunami_animation.gif</a:t>
                      </a:r>
                      <a:endParaRPr lang="en-US" altLang="zh-TW"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 user: Wiki-</a:t>
                      </a:r>
                      <a:r>
                        <a:rPr lang="en-US" altLang="zh-TW" sz="1400" dirty="0" err="1" smtClean="0">
                          <a:latin typeface="Times New Roman" pitchFamily="18" charset="0"/>
                          <a:cs typeface="Times New Roman" pitchFamily="18" charset="0"/>
                        </a:rPr>
                        <a:t>vr</a:t>
                      </a:r>
                      <a:endParaRPr lang="en-US" altLang="zh-TW" sz="1400" dirty="0" smtClean="0">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hlinkClick r:id="rId5"/>
                        </a:rPr>
                        <a:t>http://en.wikipedia.org/wiki/File:Megatsunami-coast.jpg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48538">
                <a:tc>
                  <a:txBody>
                    <a:bodyPr/>
                    <a:lstStyle/>
                    <a:p>
                      <a:endParaRPr lang="zh-TW" altLang="en-US">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TW" sz="1400" dirty="0" smtClean="0">
                          <a:latin typeface="Times New Roman" pitchFamily="18" charset="0"/>
                          <a:cs typeface="Times New Roman" pitchFamily="18" charset="0"/>
                        </a:rPr>
                        <a:t>Wiki</a:t>
                      </a:r>
                      <a:r>
                        <a:rPr lang="en-US" altLang="zh-TW" sz="1400" baseline="0" dirty="0" smtClean="0">
                          <a:latin typeface="Times New Roman" pitchFamily="18" charset="0"/>
                          <a:cs typeface="Times New Roman" pitchFamily="18" charset="0"/>
                        </a:rPr>
                        <a:t> </a:t>
                      </a:r>
                      <a:r>
                        <a:rPr lang="en-US" altLang="zh-TW" sz="1400" dirty="0" smtClean="0">
                          <a:latin typeface="Times New Roman" pitchFamily="18" charset="0"/>
                          <a:cs typeface="Times New Roman" pitchFamily="18" charset="0"/>
                        </a:rPr>
                        <a:t>D.J. Miller, United States Geological Survey</a:t>
                      </a:r>
                    </a:p>
                    <a:p>
                      <a:pPr eaLnBrk="1" hangingPunct="1">
                        <a:spcBef>
                          <a:spcPct val="0"/>
                        </a:spcBef>
                      </a:pPr>
                      <a:r>
                        <a:rPr lang="en-US" altLang="zh-TW" sz="1400" dirty="0" smtClean="0">
                          <a:latin typeface="Times New Roman" pitchFamily="18" charset="0"/>
                          <a:cs typeface="Times New Roman" pitchFamily="18" charset="0"/>
                          <a:hlinkClick r:id="rId6"/>
                        </a:rPr>
                        <a:t>http://en.wikipedia.org/wiki/File:Lituya_Bay_overview.jpg</a:t>
                      </a:r>
                      <a:endParaRPr lang="en-US" altLang="zh-TW"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itchFamily="18" charset="0"/>
                          <a:cs typeface="Times New Roman" pitchFamily="18" charset="0"/>
                        </a:rPr>
                        <a:t>2011.11.12 visited</a:t>
                      </a:r>
                      <a:endParaRPr lang="zh-TW" altLang="en-US" sz="14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07917">
                <a:tc>
                  <a:txBody>
                    <a:bodyPr/>
                    <a:lstStyle/>
                    <a:p>
                      <a:endParaRPr lang="zh-TW" altLang="en-US"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solidFill>
                          <a:schemeClr val="bg1"/>
                        </a:solidFill>
                        <a:latin typeface="新細明體" pitchFamily="18" charset="-120"/>
                        <a:ea typeface="新細明體" pitchFamily="18" charset="-12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Picture 2" descr="File:2011Sendai-NOAA-Energylhvpd9-05.jpg">
            <a:hlinkClick r:id="rId7"/>
          </p:cNvPr>
          <p:cNvPicPr>
            <a:picLocks noChangeAspect="1" noChangeArrowheads="1"/>
          </p:cNvPicPr>
          <p:nvPr/>
        </p:nvPicPr>
        <p:blipFill>
          <a:blip r:embed="rId8" cstate="print"/>
          <a:srcRect/>
          <a:stretch>
            <a:fillRect/>
          </a:stretch>
        </p:blipFill>
        <p:spPr bwMode="auto">
          <a:xfrm>
            <a:off x="357158" y="642918"/>
            <a:ext cx="1034111" cy="720000"/>
          </a:xfrm>
          <a:prstGeom prst="rect">
            <a:avLst/>
          </a:prstGeom>
          <a:noFill/>
        </p:spPr>
      </p:pic>
      <p:pic>
        <p:nvPicPr>
          <p:cNvPr id="6" name="Picture 1" descr="Public domain">
            <a:hlinkClick r:id="rId9"/>
          </p:cNvPr>
          <p:cNvPicPr>
            <a:picLocks noChangeAspect="1" noChangeArrowheads="1"/>
          </p:cNvPicPr>
          <p:nvPr/>
        </p:nvPicPr>
        <p:blipFill>
          <a:blip r:embed="rId10" cstate="print"/>
          <a:srcRect/>
          <a:stretch>
            <a:fillRect/>
          </a:stretch>
        </p:blipFill>
        <p:spPr bwMode="auto">
          <a:xfrm>
            <a:off x="2559312" y="1000108"/>
            <a:ext cx="250825" cy="252412"/>
          </a:xfrm>
          <a:prstGeom prst="rect">
            <a:avLst/>
          </a:prstGeom>
          <a:noFill/>
          <a:ln w="9525">
            <a:noFill/>
            <a:miter lim="800000"/>
            <a:headEnd/>
            <a:tailEnd/>
          </a:ln>
        </p:spPr>
      </p:pic>
      <p:pic>
        <p:nvPicPr>
          <p:cNvPr id="7" name="Picture 2" descr="http://serc.carleton.edu/images/NAGTWorkshops/visualization/collections/2011_japan_earthquake_tsunami.jpg"/>
          <p:cNvPicPr>
            <a:picLocks noChangeAspect="1" noChangeArrowheads="1"/>
          </p:cNvPicPr>
          <p:nvPr/>
        </p:nvPicPr>
        <p:blipFill>
          <a:blip r:embed="rId11" cstate="print"/>
          <a:srcRect/>
          <a:stretch>
            <a:fillRect/>
          </a:stretch>
        </p:blipFill>
        <p:spPr bwMode="auto">
          <a:xfrm>
            <a:off x="428596" y="1567678"/>
            <a:ext cx="924444" cy="720000"/>
          </a:xfrm>
          <a:prstGeom prst="rect">
            <a:avLst/>
          </a:prstGeom>
          <a:noFill/>
        </p:spPr>
      </p:pic>
      <p:pic>
        <p:nvPicPr>
          <p:cNvPr id="9" name="Picture 8" descr="File:Megatsunami-coast.jpg">
            <a:hlinkClick r:id="rId12"/>
          </p:cNvPr>
          <p:cNvPicPr>
            <a:picLocks noChangeAspect="1" noChangeArrowheads="1"/>
          </p:cNvPicPr>
          <p:nvPr/>
        </p:nvPicPr>
        <p:blipFill>
          <a:blip r:embed="rId13" cstate="print"/>
          <a:srcRect/>
          <a:stretch>
            <a:fillRect/>
          </a:stretch>
        </p:blipFill>
        <p:spPr bwMode="auto">
          <a:xfrm>
            <a:off x="395536" y="3789040"/>
            <a:ext cx="1080000" cy="720000"/>
          </a:xfrm>
          <a:prstGeom prst="rect">
            <a:avLst/>
          </a:prstGeom>
          <a:noFill/>
        </p:spPr>
      </p:pic>
      <p:pic>
        <p:nvPicPr>
          <p:cNvPr id="10" name="Picture 7" descr="D:\清水地熱(燒過)\課程\地球的奧秘課程進度\創用CC\FGH.png">
            <a:hlinkClick r:id="rId14"/>
          </p:cNvPr>
          <p:cNvPicPr>
            <a:picLocks noChangeAspect="1" noChangeArrowheads="1"/>
          </p:cNvPicPr>
          <p:nvPr/>
        </p:nvPicPr>
        <p:blipFill>
          <a:blip r:embed="rId15" cstate="print"/>
          <a:srcRect/>
          <a:stretch>
            <a:fillRect/>
          </a:stretch>
        </p:blipFill>
        <p:spPr bwMode="auto">
          <a:xfrm>
            <a:off x="2324362" y="4003354"/>
            <a:ext cx="720725" cy="254000"/>
          </a:xfrm>
          <a:prstGeom prst="rect">
            <a:avLst/>
          </a:prstGeom>
          <a:noFill/>
          <a:ln w="9525">
            <a:noFill/>
            <a:miter lim="800000"/>
            <a:headEnd/>
            <a:tailEnd/>
          </a:ln>
        </p:spPr>
      </p:pic>
      <p:pic>
        <p:nvPicPr>
          <p:cNvPr id="12" name="Picture 6" descr="tsu58LituyaMiller"/>
          <p:cNvPicPr>
            <a:picLocks noChangeAspect="1" noChangeArrowheads="1"/>
          </p:cNvPicPr>
          <p:nvPr/>
        </p:nvPicPr>
        <p:blipFill>
          <a:blip r:embed="rId16" cstate="print"/>
          <a:srcRect/>
          <a:stretch>
            <a:fillRect/>
          </a:stretch>
        </p:blipFill>
        <p:spPr bwMode="auto">
          <a:xfrm>
            <a:off x="395536" y="4860610"/>
            <a:ext cx="1061334" cy="720000"/>
          </a:xfrm>
          <a:prstGeom prst="rect">
            <a:avLst/>
          </a:prstGeom>
          <a:noFill/>
          <a:ln w="9525">
            <a:noFill/>
            <a:miter lim="800000"/>
            <a:headEnd/>
            <a:tailEnd/>
          </a:ln>
        </p:spPr>
      </p:pic>
      <p:pic>
        <p:nvPicPr>
          <p:cNvPr id="13" name="Picture 1" descr="Public domain">
            <a:hlinkClick r:id="rId9"/>
          </p:cNvPr>
          <p:cNvPicPr>
            <a:picLocks noChangeAspect="1" noChangeArrowheads="1"/>
          </p:cNvPicPr>
          <p:nvPr/>
        </p:nvPicPr>
        <p:blipFill>
          <a:blip r:embed="rId10" cstate="print"/>
          <a:srcRect/>
          <a:stretch>
            <a:fillRect/>
          </a:stretch>
        </p:blipFill>
        <p:spPr bwMode="auto">
          <a:xfrm>
            <a:off x="2559312" y="5074924"/>
            <a:ext cx="250825" cy="252412"/>
          </a:xfrm>
          <a:prstGeom prst="rect">
            <a:avLst/>
          </a:prstGeom>
          <a:noFill/>
          <a:ln w="9525">
            <a:noFill/>
            <a:miter lim="800000"/>
            <a:headEnd/>
            <a:tailEnd/>
          </a:ln>
        </p:spPr>
      </p:pic>
      <p:pic>
        <p:nvPicPr>
          <p:cNvPr id="11" name="Picture 21" descr="\\140.112.59.229\資源平台\資源平台\版權\版權ICON與範例\F-公共財-book_mark_transparent-square.png">
            <a:hlinkClick r:id="rId17"/>
          </p:cNvPr>
          <p:cNvPicPr>
            <a:picLocks noChangeAspect="1" noChangeArrowheads="1"/>
          </p:cNvPicPr>
          <p:nvPr/>
        </p:nvPicPr>
        <p:blipFill>
          <a:blip r:embed="rId18" cstate="print"/>
          <a:srcRect/>
          <a:stretch>
            <a:fillRect/>
          </a:stretch>
        </p:blipFill>
        <p:spPr bwMode="auto">
          <a:xfrm>
            <a:off x="2537881" y="1868250"/>
            <a:ext cx="293687" cy="250823"/>
          </a:xfrm>
          <a:prstGeom prst="rect">
            <a:avLst/>
          </a:prstGeom>
          <a:noFill/>
          <a:ln w="9525">
            <a:noFill/>
            <a:miter lim="800000"/>
            <a:headEnd/>
            <a:tailEnd/>
          </a:ln>
        </p:spPr>
      </p:pic>
      <p:pic>
        <p:nvPicPr>
          <p:cNvPr id="123906" name="Picture 2" descr="Thumbnail for version as of 20:23, 17 October 2009"/>
          <p:cNvPicPr>
            <a:picLocks noChangeAspect="1" noChangeArrowheads="1"/>
          </p:cNvPicPr>
          <p:nvPr/>
        </p:nvPicPr>
        <p:blipFill>
          <a:blip r:embed="rId19" cstate="print"/>
          <a:srcRect/>
          <a:stretch>
            <a:fillRect/>
          </a:stretch>
        </p:blipFill>
        <p:spPr bwMode="auto">
          <a:xfrm>
            <a:off x="323528" y="2780928"/>
            <a:ext cx="1143000" cy="571501"/>
          </a:xfrm>
          <a:prstGeom prst="rect">
            <a:avLst/>
          </a:prstGeom>
          <a:noFill/>
        </p:spPr>
      </p:pic>
      <p:pic>
        <p:nvPicPr>
          <p:cNvPr id="14" name="Picture 1" descr="Public domain">
            <a:hlinkClick r:id="rId9"/>
          </p:cNvPr>
          <p:cNvPicPr>
            <a:picLocks noChangeAspect="1" noChangeArrowheads="1"/>
          </p:cNvPicPr>
          <p:nvPr/>
        </p:nvPicPr>
        <p:blipFill>
          <a:blip r:embed="rId10" cstate="print"/>
          <a:srcRect/>
          <a:stretch>
            <a:fillRect/>
          </a:stretch>
        </p:blipFill>
        <p:spPr bwMode="auto">
          <a:xfrm>
            <a:off x="2559312" y="2996952"/>
            <a:ext cx="250825" cy="25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35696" y="836712"/>
            <a:ext cx="5184576" cy="4176464"/>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276" name="Rectangle 4"/>
          <p:cNvSpPr>
            <a:spLocks noChangeArrowheads="1"/>
          </p:cNvSpPr>
          <p:nvPr/>
        </p:nvSpPr>
        <p:spPr bwMode="auto">
          <a:xfrm>
            <a:off x="2915816" y="188640"/>
            <a:ext cx="5943600" cy="762000"/>
          </a:xfrm>
          <a:prstGeom prst="rect">
            <a:avLst/>
          </a:prstGeom>
          <a:noFill/>
          <a:ln w="9525">
            <a:noFill/>
            <a:miter lim="800000"/>
            <a:headEnd/>
            <a:tailEnd/>
          </a:ln>
          <a:effectLst/>
        </p:spPr>
        <p:txBody>
          <a:bodyPr anchor="b"/>
          <a:lstStyle/>
          <a:p>
            <a:pPr>
              <a:defRPr/>
            </a:pPr>
            <a:r>
              <a:rPr lang="en-US" altLang="zh-TW" sz="4000" dirty="0">
                <a:solidFill>
                  <a:srgbClr val="CCFFCC"/>
                </a:solidFill>
                <a:effectLst>
                  <a:outerShdw blurRad="38100" dist="38100" dir="2700000" algn="tl">
                    <a:srgbClr val="000000"/>
                  </a:outerShdw>
                </a:effectLst>
                <a:latin typeface="Arial" pitchFamily="34" charset="0"/>
              </a:rPr>
              <a:t> </a:t>
            </a:r>
            <a:r>
              <a:rPr lang="zh-TW" altLang="en-US" sz="4000" dirty="0">
                <a:solidFill>
                  <a:srgbClr val="CCFFCC"/>
                </a:solidFill>
                <a:effectLst>
                  <a:outerShdw blurRad="38100" dist="38100" dir="2700000" algn="tl">
                    <a:srgbClr val="000000"/>
                  </a:outerShdw>
                </a:effectLst>
                <a:latin typeface="Arial" pitchFamily="34" charset="0"/>
                <a:ea typeface="標楷體" pitchFamily="65" charset="-120"/>
              </a:rPr>
              <a:t>秦可大地震記</a:t>
            </a:r>
          </a:p>
        </p:txBody>
      </p:sp>
      <p:sp>
        <p:nvSpPr>
          <p:cNvPr id="9219" name="Text Box 5"/>
          <p:cNvSpPr txBox="1">
            <a:spLocks noChangeArrowheads="1"/>
          </p:cNvSpPr>
          <p:nvPr/>
        </p:nvSpPr>
        <p:spPr bwMode="auto">
          <a:xfrm>
            <a:off x="2339752" y="1124744"/>
            <a:ext cx="4267200" cy="3743325"/>
          </a:xfrm>
          <a:prstGeom prst="rect">
            <a:avLst/>
          </a:prstGeom>
          <a:blipFill>
            <a:blip r:embed="rId4" cstate="print"/>
            <a:tile tx="0" ty="0" sx="100000" sy="100000" flip="none" algn="tl"/>
          </a:blipFill>
          <a:ln w="9525">
            <a:noFill/>
            <a:miter lim="800000"/>
            <a:headEnd/>
            <a:tailEnd/>
          </a:ln>
        </p:spPr>
        <p:txBody>
          <a:bodyPr>
            <a:spAutoFit/>
          </a:bodyPr>
          <a:lstStyle/>
          <a:p>
            <a:pPr algn="ctr"/>
            <a:r>
              <a:rPr lang="zh-TW" altLang="en-US" sz="2400" dirty="0">
                <a:latin typeface="Times New Roman" pitchFamily="18" charset="0"/>
                <a:ea typeface="標楷體" pitchFamily="65" charset="-120"/>
              </a:rPr>
              <a:t>秦可大地震記</a:t>
            </a:r>
          </a:p>
          <a:p>
            <a:r>
              <a:rPr lang="zh-TW" altLang="en-US" sz="2400" dirty="0">
                <a:latin typeface="Times New Roman" pitchFamily="18" charset="0"/>
                <a:ea typeface="標楷體" pitchFamily="65" charset="-120"/>
              </a:rPr>
              <a:t>嘉靖乙卯季冬，十有二日夜半，關中地震，蓋近古以來書傳所記未有之變也。是夜，予自夢中搖憾驚醒，身反覆不能見貼褥，聞近榻器若人推墜，屋瓦爆響，有萬馬奔騰之狀。初疑盜，繼疑妖崇，俄頃間，頭所觸牆劃然倒矣，始悟之此地震也。</a:t>
            </a:r>
          </a:p>
        </p:txBody>
      </p:sp>
      <p:sp>
        <p:nvSpPr>
          <p:cNvPr id="9221" name="Text Box 7"/>
          <p:cNvSpPr txBox="1">
            <a:spLocks noChangeArrowheads="1"/>
          </p:cNvSpPr>
          <p:nvPr/>
        </p:nvSpPr>
        <p:spPr bwMode="auto">
          <a:xfrm>
            <a:off x="2483768" y="5013176"/>
            <a:ext cx="4248472" cy="1015663"/>
          </a:xfrm>
          <a:prstGeom prst="rect">
            <a:avLst/>
          </a:prstGeom>
          <a:noFill/>
          <a:ln w="9525">
            <a:noFill/>
            <a:miter lim="800000"/>
            <a:headEnd/>
            <a:tailEnd/>
          </a:ln>
        </p:spPr>
        <p:txBody>
          <a:bodyPr wrap="square">
            <a:spAutoFit/>
          </a:bodyPr>
          <a:lstStyle/>
          <a:p>
            <a:pPr algn="ctr"/>
            <a:r>
              <a:rPr lang="zh-TW" altLang="en-US" sz="2000" dirty="0">
                <a:solidFill>
                  <a:srgbClr val="CCFFCC"/>
                </a:solidFill>
                <a:latin typeface="標楷體" pitchFamily="65" charset="-120"/>
                <a:ea typeface="標楷體" pitchFamily="65" charset="-120"/>
              </a:rPr>
              <a:t>秦可大地震記原文片斷</a:t>
            </a:r>
          </a:p>
          <a:p>
            <a:pPr algn="ctr"/>
            <a:r>
              <a:rPr lang="zh-TW" altLang="en-US" sz="2000" dirty="0">
                <a:solidFill>
                  <a:srgbClr val="CCFFCC"/>
                </a:solidFill>
                <a:latin typeface="標楷體" pitchFamily="65" charset="-120"/>
                <a:ea typeface="標楷體" pitchFamily="65" charset="-120"/>
              </a:rPr>
              <a:t>清康熙咸寧縣志卷</a:t>
            </a:r>
            <a:r>
              <a:rPr lang="zh-TW" altLang="en-US" sz="2000" dirty="0" smtClean="0">
                <a:solidFill>
                  <a:srgbClr val="CCFFCC"/>
                </a:solidFill>
                <a:latin typeface="標楷體" pitchFamily="65" charset="-120"/>
                <a:ea typeface="標楷體" pitchFamily="65" charset="-120"/>
              </a:rPr>
              <a:t>八</a:t>
            </a:r>
            <a:endParaRPr lang="en-US" altLang="zh-TW" sz="2000" dirty="0" smtClean="0">
              <a:solidFill>
                <a:srgbClr val="CCFFCC"/>
              </a:solidFill>
              <a:latin typeface="標楷體" pitchFamily="65" charset="-120"/>
              <a:ea typeface="標楷體" pitchFamily="65" charset="-120"/>
            </a:endParaRPr>
          </a:p>
          <a:p>
            <a:pPr algn="ctr"/>
            <a:r>
              <a:rPr lang="zh-TW" altLang="en-US" sz="2000" dirty="0" smtClean="0">
                <a:solidFill>
                  <a:srgbClr val="CCFFCC"/>
                </a:solidFill>
                <a:latin typeface="標楷體" pitchFamily="65" charset="-120"/>
                <a:ea typeface="標楷體" pitchFamily="65" charset="-120"/>
              </a:rPr>
              <a:t>清</a:t>
            </a:r>
            <a:r>
              <a:rPr lang="en-US" altLang="zh-TW" sz="2000" dirty="0" smtClean="0">
                <a:solidFill>
                  <a:srgbClr val="CCFFCC"/>
                </a:solidFill>
                <a:latin typeface="標楷體" pitchFamily="65" charset="-120"/>
                <a:ea typeface="標楷體" pitchFamily="65" charset="-120"/>
              </a:rPr>
              <a:t>·</a:t>
            </a:r>
            <a:r>
              <a:rPr lang="zh-TW" altLang="en-US" sz="2000" dirty="0" smtClean="0">
                <a:solidFill>
                  <a:srgbClr val="CCFFCC"/>
                </a:solidFill>
                <a:latin typeface="標楷體" pitchFamily="65" charset="-120"/>
                <a:ea typeface="標楷體" pitchFamily="65" charset="-120"/>
              </a:rPr>
              <a:t>康熙七年（</a:t>
            </a:r>
            <a:r>
              <a:rPr lang="en-US" altLang="zh-TW" sz="2000" dirty="0" smtClean="0">
                <a:solidFill>
                  <a:srgbClr val="CCFFCC"/>
                </a:solidFill>
                <a:latin typeface="標楷體" pitchFamily="65" charset="-120"/>
                <a:ea typeface="標楷體" pitchFamily="65" charset="-120"/>
              </a:rPr>
              <a:t>1668</a:t>
            </a:r>
            <a:r>
              <a:rPr lang="zh-TW" altLang="en-US" sz="2000" dirty="0" smtClean="0">
                <a:solidFill>
                  <a:srgbClr val="CCFFCC"/>
                </a:solidFill>
                <a:latin typeface="標楷體" pitchFamily="65" charset="-120"/>
                <a:ea typeface="標楷體" pitchFamily="65" charset="-120"/>
              </a:rPr>
              <a:t>年）　</a:t>
            </a:r>
            <a:endParaRPr lang="zh-TW" altLang="en-US" sz="2000" dirty="0">
              <a:solidFill>
                <a:srgbClr val="CCFFCC"/>
              </a:solidFill>
              <a:latin typeface="標楷體" pitchFamily="65" charset="-120"/>
              <a:ea typeface="標楷體" pitchFamily="65" charset="-120"/>
            </a:endParaRPr>
          </a:p>
        </p:txBody>
      </p:sp>
      <p:sp>
        <p:nvSpPr>
          <p:cNvPr id="9222" name="Text Box 8"/>
          <p:cNvSpPr txBox="1">
            <a:spLocks noChangeArrowheads="1"/>
          </p:cNvSpPr>
          <p:nvPr/>
        </p:nvSpPr>
        <p:spPr bwMode="auto">
          <a:xfrm>
            <a:off x="971600" y="6105490"/>
            <a:ext cx="7546909" cy="707886"/>
          </a:xfrm>
          <a:prstGeom prst="rect">
            <a:avLst/>
          </a:prstGeom>
          <a:noFill/>
          <a:ln w="9525">
            <a:noFill/>
            <a:miter lim="800000"/>
            <a:headEnd/>
            <a:tailEnd/>
          </a:ln>
        </p:spPr>
        <p:txBody>
          <a:bodyPr wrap="square">
            <a:spAutoFit/>
          </a:bodyPr>
          <a:lstStyle/>
          <a:p>
            <a:pPr algn="ctr"/>
            <a:r>
              <a:rPr lang="zh-TW" altLang="en-US" sz="2000" dirty="0" smtClean="0">
                <a:solidFill>
                  <a:srgbClr val="99FF33"/>
                </a:solidFill>
                <a:latin typeface="標楷體" pitchFamily="65" charset="-120"/>
                <a:ea typeface="標楷體" pitchFamily="65" charset="-120"/>
              </a:rPr>
              <a:t>資料來源：明時期中國歷史地震圖集</a:t>
            </a:r>
            <a:endParaRPr lang="zh-TW" altLang="en-US" sz="2000" dirty="0">
              <a:solidFill>
                <a:srgbClr val="99FF33"/>
              </a:solidFill>
              <a:latin typeface="標楷體" pitchFamily="65" charset="-120"/>
              <a:ea typeface="標楷體" pitchFamily="65" charset="-120"/>
            </a:endParaRPr>
          </a:p>
          <a:p>
            <a:pPr algn="ctr"/>
            <a:r>
              <a:rPr lang="zh-TW" altLang="en-US" sz="2000" dirty="0" smtClean="0">
                <a:solidFill>
                  <a:srgbClr val="99FF33"/>
                </a:solidFill>
                <a:latin typeface="標楷體" pitchFamily="65" charset="-120"/>
                <a:ea typeface="標楷體" pitchFamily="65" charset="-120"/>
              </a:rPr>
              <a:t>中國地圖</a:t>
            </a:r>
            <a:r>
              <a:rPr lang="zh-TW" altLang="en-US" sz="2000" dirty="0">
                <a:solidFill>
                  <a:srgbClr val="99FF33"/>
                </a:solidFill>
                <a:latin typeface="標楷體" pitchFamily="65" charset="-120"/>
                <a:ea typeface="標楷體" pitchFamily="65" charset="-120"/>
              </a:rPr>
              <a:t>出版社</a:t>
            </a:r>
            <a:r>
              <a:rPr lang="en-US" altLang="zh-TW" sz="2000" dirty="0">
                <a:solidFill>
                  <a:srgbClr val="99FF33"/>
                </a:solidFill>
                <a:latin typeface="標楷體" pitchFamily="65" charset="-120"/>
                <a:ea typeface="標楷體" pitchFamily="65" charset="-120"/>
              </a:rPr>
              <a:t>1983</a:t>
            </a:r>
          </a:p>
        </p:txBody>
      </p:sp>
      <p:sp>
        <p:nvSpPr>
          <p:cNvPr id="9223" name="Text Box 9"/>
          <p:cNvSpPr txBox="1">
            <a:spLocks noChangeArrowheads="1"/>
          </p:cNvSpPr>
          <p:nvPr/>
        </p:nvSpPr>
        <p:spPr bwMode="auto">
          <a:xfrm>
            <a:off x="6660232" y="1196752"/>
            <a:ext cx="2236510" cy="1015663"/>
          </a:xfrm>
          <a:prstGeom prst="rect">
            <a:avLst/>
          </a:prstGeom>
          <a:noFill/>
          <a:ln w="9525">
            <a:noFill/>
            <a:miter lim="800000"/>
            <a:headEnd/>
            <a:tailEnd/>
          </a:ln>
        </p:spPr>
        <p:txBody>
          <a:bodyPr wrap="none">
            <a:spAutoFit/>
          </a:bodyPr>
          <a:lstStyle/>
          <a:p>
            <a:pPr algn="ctr"/>
            <a:r>
              <a:rPr lang="zh-TW" altLang="en-US" sz="2000" dirty="0">
                <a:solidFill>
                  <a:schemeClr val="accent6">
                    <a:lumMod val="60000"/>
                    <a:lumOff val="40000"/>
                  </a:schemeClr>
                </a:solidFill>
                <a:latin typeface="標楷體" pitchFamily="65" charset="-120"/>
                <a:ea typeface="標楷體" pitchFamily="65" charset="-120"/>
              </a:rPr>
              <a:t>秦可</a:t>
            </a:r>
            <a:r>
              <a:rPr lang="zh-TW" altLang="en-US" sz="2000" dirty="0" smtClean="0">
                <a:solidFill>
                  <a:schemeClr val="accent6">
                    <a:lumMod val="60000"/>
                    <a:lumOff val="40000"/>
                  </a:schemeClr>
                </a:solidFill>
                <a:latin typeface="標楷體" pitchFamily="65" charset="-120"/>
                <a:ea typeface="標楷體" pitchFamily="65" charset="-120"/>
              </a:rPr>
              <a:t>大</a:t>
            </a:r>
            <a:endParaRPr lang="en-US" altLang="zh-TW" sz="2000" dirty="0" smtClean="0">
              <a:solidFill>
                <a:schemeClr val="accent6">
                  <a:lumMod val="60000"/>
                  <a:lumOff val="40000"/>
                </a:schemeClr>
              </a:solidFill>
              <a:latin typeface="標楷體" pitchFamily="65" charset="-120"/>
              <a:ea typeface="標楷體" pitchFamily="65" charset="-120"/>
            </a:endParaRPr>
          </a:p>
          <a:p>
            <a:pPr algn="ctr"/>
            <a:r>
              <a:rPr lang="zh-TW" altLang="en-US" sz="2000" dirty="0" smtClean="0">
                <a:solidFill>
                  <a:schemeClr val="accent6">
                    <a:lumMod val="60000"/>
                    <a:lumOff val="40000"/>
                  </a:schemeClr>
                </a:solidFill>
                <a:latin typeface="標楷體" pitchFamily="65" charset="-120"/>
                <a:ea typeface="標楷體" pitchFamily="65" charset="-120"/>
              </a:rPr>
              <a:t>咸</a:t>
            </a:r>
            <a:r>
              <a:rPr lang="zh-TW" altLang="en-US" sz="2000" dirty="0">
                <a:solidFill>
                  <a:schemeClr val="accent6">
                    <a:lumMod val="60000"/>
                    <a:lumOff val="40000"/>
                  </a:schemeClr>
                </a:solidFill>
                <a:latin typeface="標楷體" pitchFamily="65" charset="-120"/>
                <a:ea typeface="標楷體" pitchFamily="65" charset="-120"/>
              </a:rPr>
              <a:t>寧</a:t>
            </a:r>
            <a:r>
              <a:rPr lang="zh-TW" altLang="en-US" sz="2000" dirty="0" smtClean="0">
                <a:solidFill>
                  <a:schemeClr val="accent6">
                    <a:lumMod val="60000"/>
                    <a:lumOff val="40000"/>
                  </a:schemeClr>
                </a:solidFill>
                <a:latin typeface="標楷體" pitchFamily="65" charset="-120"/>
                <a:ea typeface="標楷體" pitchFamily="65" charset="-120"/>
              </a:rPr>
              <a:t>人</a:t>
            </a:r>
            <a:endParaRPr lang="en-US" altLang="zh-TW" sz="2000" dirty="0" smtClean="0">
              <a:solidFill>
                <a:schemeClr val="accent6">
                  <a:lumMod val="60000"/>
                  <a:lumOff val="40000"/>
                </a:schemeClr>
              </a:solidFill>
              <a:latin typeface="標楷體" pitchFamily="65" charset="-120"/>
              <a:ea typeface="標楷體" pitchFamily="65" charset="-120"/>
            </a:endParaRPr>
          </a:p>
          <a:p>
            <a:pPr algn="ctr"/>
            <a:r>
              <a:rPr lang="zh-TW" altLang="en-US" sz="2000" dirty="0" smtClean="0">
                <a:solidFill>
                  <a:schemeClr val="accent6">
                    <a:lumMod val="60000"/>
                    <a:lumOff val="40000"/>
                  </a:schemeClr>
                </a:solidFill>
                <a:latin typeface="標楷體" pitchFamily="65" charset="-120"/>
                <a:ea typeface="標楷體" pitchFamily="65" charset="-120"/>
              </a:rPr>
              <a:t>嘉靖</a:t>
            </a:r>
            <a:r>
              <a:rPr lang="zh-TW" altLang="en-US" sz="2000" dirty="0">
                <a:solidFill>
                  <a:schemeClr val="accent6">
                    <a:lumMod val="60000"/>
                    <a:lumOff val="40000"/>
                  </a:schemeClr>
                </a:solidFill>
                <a:latin typeface="標楷體" pitchFamily="65" charset="-120"/>
                <a:ea typeface="標楷體" pitchFamily="65" charset="-120"/>
              </a:rPr>
              <a:t>二十二年進士</a:t>
            </a:r>
          </a:p>
        </p:txBody>
      </p:sp>
      <p:grpSp>
        <p:nvGrpSpPr>
          <p:cNvPr id="2" name="群組 7"/>
          <p:cNvGrpSpPr>
            <a:grpSpLocks/>
          </p:cNvGrpSpPr>
          <p:nvPr/>
        </p:nvGrpSpPr>
        <p:grpSpPr bwMode="auto">
          <a:xfrm>
            <a:off x="3059832" y="4509120"/>
            <a:ext cx="3024336" cy="311870"/>
            <a:chOff x="1785938" y="6546130"/>
            <a:chExt cx="3024336" cy="311870"/>
          </a:xfrm>
        </p:grpSpPr>
        <p:pic>
          <p:nvPicPr>
            <p:cNvPr id="9" name="Picture 7">
              <a:hlinkClick r:id="rId5"/>
            </p:cNvPr>
            <p:cNvPicPr>
              <a:picLocks noChangeArrowheads="1"/>
            </p:cNvPicPr>
            <p:nvPr/>
          </p:nvPicPr>
          <p:blipFill>
            <a:blip r:embed="rId6" cstate="print"/>
            <a:srcRect l="10982" t="76173" r="73645" b="14063"/>
            <a:stretch>
              <a:fillRect/>
            </a:stretch>
          </p:blipFill>
          <p:spPr bwMode="auto">
            <a:xfrm>
              <a:off x="1785938" y="6605588"/>
              <a:ext cx="719137" cy="252412"/>
            </a:xfrm>
            <a:prstGeom prst="rect">
              <a:avLst/>
            </a:prstGeom>
            <a:noFill/>
            <a:ln w="9525">
              <a:noFill/>
              <a:miter lim="800000"/>
              <a:headEnd/>
              <a:tailEnd/>
            </a:ln>
          </p:spPr>
        </p:pic>
        <p:sp>
          <p:nvSpPr>
            <p:cNvPr id="10" name="文字方塊 71"/>
            <p:cNvSpPr txBox="1">
              <a:spLocks noChangeArrowheads="1"/>
            </p:cNvSpPr>
            <p:nvPr/>
          </p:nvSpPr>
          <p:spPr bwMode="auto">
            <a:xfrm>
              <a:off x="2527449" y="6546130"/>
              <a:ext cx="2282825" cy="307975"/>
            </a:xfrm>
            <a:prstGeom prst="rect">
              <a:avLst/>
            </a:prstGeom>
            <a:noFill/>
            <a:ln w="9525">
              <a:noFill/>
              <a:miter lim="800000"/>
              <a:headEnd/>
              <a:tailEnd/>
            </a:ln>
          </p:spPr>
          <p:txBody>
            <a:bodyPr>
              <a:spAutoFit/>
            </a:bodyPr>
            <a:lstStyle/>
            <a:p>
              <a:r>
                <a:rPr lang="zh-TW" altLang="en-US" sz="1400" dirty="0">
                  <a:solidFill>
                    <a:schemeClr val="bg1"/>
                  </a:solidFill>
                  <a:latin typeface="新細明體" pitchFamily="18" charset="-120"/>
                  <a:cs typeface="Times New Roman" pitchFamily="18" charset="0"/>
                </a:rPr>
                <a:t>臺灣大學 宋聖榮</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1285852" y="476250"/>
            <a:ext cx="7858149" cy="707886"/>
          </a:xfrm>
          <a:prstGeom prst="rect">
            <a:avLst/>
          </a:prstGeom>
          <a:noFill/>
          <a:ln w="9525">
            <a:noFill/>
            <a:miter lim="800000"/>
            <a:headEnd/>
            <a:tailEnd/>
          </a:ln>
        </p:spPr>
        <p:txBody>
          <a:bodyPr wrap="square">
            <a:spAutoFit/>
          </a:bodyPr>
          <a:lstStyle/>
          <a:p>
            <a:pPr>
              <a:spcBef>
                <a:spcPct val="50000"/>
              </a:spcBef>
            </a:pPr>
            <a:r>
              <a:rPr lang="zh-TW" altLang="en-US" sz="4000" b="1" dirty="0">
                <a:solidFill>
                  <a:srgbClr val="FFC000"/>
                </a:solidFill>
                <a:latin typeface="Times New Roman" pitchFamily="18" charset="0"/>
                <a:ea typeface="標楷體" pitchFamily="65" charset="-120"/>
              </a:rPr>
              <a:t>加州</a:t>
            </a:r>
            <a:r>
              <a:rPr lang="en-US" altLang="zh-TW" sz="4000" b="1" dirty="0">
                <a:solidFill>
                  <a:srgbClr val="FFC000"/>
                </a:solidFill>
                <a:latin typeface="Times New Roman" pitchFamily="18" charset="0"/>
                <a:ea typeface="標楷體" pitchFamily="65" charset="-120"/>
              </a:rPr>
              <a:t>San Andreas</a:t>
            </a:r>
            <a:r>
              <a:rPr lang="zh-TW" altLang="en-US" sz="4000" b="1" dirty="0">
                <a:solidFill>
                  <a:srgbClr val="FFC000"/>
                </a:solidFill>
                <a:latin typeface="Times New Roman" pitchFamily="18" charset="0"/>
                <a:ea typeface="標楷體" pitchFamily="65" charset="-120"/>
              </a:rPr>
              <a:t>地震斷層分布</a:t>
            </a:r>
          </a:p>
        </p:txBody>
      </p:sp>
      <p:pic>
        <p:nvPicPr>
          <p:cNvPr id="84994" name="Picture 2" descr="File:Sanandreas.jpg">
            <a:hlinkClick r:id="rId3"/>
          </p:cNvPr>
          <p:cNvPicPr>
            <a:picLocks noChangeAspect="1" noChangeArrowheads="1"/>
          </p:cNvPicPr>
          <p:nvPr/>
        </p:nvPicPr>
        <p:blipFill>
          <a:blip r:embed="rId4" cstate="print"/>
          <a:srcRect/>
          <a:stretch>
            <a:fillRect/>
          </a:stretch>
        </p:blipFill>
        <p:spPr bwMode="auto">
          <a:xfrm>
            <a:off x="142876" y="1285860"/>
            <a:ext cx="4286280" cy="5357850"/>
          </a:xfrm>
          <a:prstGeom prst="rect">
            <a:avLst/>
          </a:prstGeom>
          <a:noFill/>
        </p:spPr>
      </p:pic>
      <p:pic>
        <p:nvPicPr>
          <p:cNvPr id="6" name="Picture 1" descr="Public domain">
            <a:hlinkClick r:id="rId5"/>
          </p:cNvPr>
          <p:cNvPicPr>
            <a:picLocks noChangeAspect="1" noChangeArrowheads="1"/>
          </p:cNvPicPr>
          <p:nvPr/>
        </p:nvPicPr>
        <p:blipFill>
          <a:blip r:embed="rId6" cstate="print"/>
          <a:srcRect/>
          <a:stretch>
            <a:fillRect/>
          </a:stretch>
        </p:blipFill>
        <p:spPr bwMode="auto">
          <a:xfrm>
            <a:off x="214282" y="6357958"/>
            <a:ext cx="250825" cy="252412"/>
          </a:xfrm>
          <a:prstGeom prst="rect">
            <a:avLst/>
          </a:prstGeom>
          <a:noFill/>
          <a:ln w="9525">
            <a:noFill/>
            <a:miter lim="800000"/>
            <a:headEnd/>
            <a:tailEnd/>
          </a:ln>
        </p:spPr>
      </p:pic>
      <p:pic>
        <p:nvPicPr>
          <p:cNvPr id="84996" name="Picture 4" descr="File:Kluft-photo-Carrizo-Plain-Nov-2007-Img 0327.jpg">
            <a:hlinkClick r:id="rId7"/>
          </p:cNvPr>
          <p:cNvPicPr>
            <a:picLocks noChangeAspect="1" noChangeArrowheads="1"/>
          </p:cNvPicPr>
          <p:nvPr/>
        </p:nvPicPr>
        <p:blipFill>
          <a:blip r:embed="rId8" cstate="print"/>
          <a:srcRect/>
          <a:stretch>
            <a:fillRect/>
          </a:stretch>
        </p:blipFill>
        <p:spPr bwMode="auto">
          <a:xfrm>
            <a:off x="4643470" y="1285860"/>
            <a:ext cx="4357686" cy="2903309"/>
          </a:xfrm>
          <a:prstGeom prst="rect">
            <a:avLst/>
          </a:prstGeom>
          <a:noFill/>
        </p:spPr>
      </p:pic>
      <p:sp>
        <p:nvSpPr>
          <p:cNvPr id="9" name="矩形 8"/>
          <p:cNvSpPr/>
          <p:nvPr/>
        </p:nvSpPr>
        <p:spPr>
          <a:xfrm>
            <a:off x="5429256" y="3841303"/>
            <a:ext cx="978986" cy="307777"/>
          </a:xfrm>
          <a:prstGeom prst="rect">
            <a:avLst/>
          </a:prstGeom>
        </p:spPr>
        <p:txBody>
          <a:bodyPr wrap="none">
            <a:spAutoFit/>
          </a:bodyPr>
          <a:lstStyle/>
          <a:p>
            <a:r>
              <a:rPr lang="en-US" altLang="zh-TW" sz="1400" dirty="0" smtClean="0">
                <a:solidFill>
                  <a:schemeClr val="bg1"/>
                </a:solidFill>
              </a:rPr>
              <a:t>Wiki </a:t>
            </a:r>
            <a:r>
              <a:rPr lang="en-US" altLang="zh-TW" sz="1400" dirty="0" err="1" smtClean="0">
                <a:solidFill>
                  <a:schemeClr val="bg1"/>
                </a:solidFill>
              </a:rPr>
              <a:t>Ikluft</a:t>
            </a:r>
            <a:endParaRPr lang="en-US" altLang="zh-TW" sz="1400" dirty="0">
              <a:solidFill>
                <a:schemeClr val="bg1"/>
              </a:solidFill>
            </a:endParaRPr>
          </a:p>
        </p:txBody>
      </p:sp>
      <p:pic>
        <p:nvPicPr>
          <p:cNvPr id="84998" name="Picture 6" descr="File:Sfearthquake2.jpg">
            <a:hlinkClick r:id="rId9"/>
          </p:cNvPr>
          <p:cNvPicPr>
            <a:picLocks noChangeAspect="1" noChangeArrowheads="1"/>
          </p:cNvPicPr>
          <p:nvPr/>
        </p:nvPicPr>
        <p:blipFill>
          <a:blip r:embed="rId10" cstate="print"/>
          <a:srcRect/>
          <a:stretch>
            <a:fillRect/>
          </a:stretch>
        </p:blipFill>
        <p:spPr bwMode="auto">
          <a:xfrm>
            <a:off x="4643438" y="4264692"/>
            <a:ext cx="3074056" cy="2379018"/>
          </a:xfrm>
          <a:prstGeom prst="rect">
            <a:avLst/>
          </a:prstGeom>
          <a:noFill/>
        </p:spPr>
      </p:pic>
      <p:pic>
        <p:nvPicPr>
          <p:cNvPr id="11" name="Picture 7" descr="D:\清水地熱(燒過)\課程\地球的奧秘課程進度\創用CC\FGH.png">
            <a:hlinkClick r:id="rId11"/>
          </p:cNvPr>
          <p:cNvPicPr>
            <a:picLocks noChangeAspect="1" noChangeArrowheads="1"/>
          </p:cNvPicPr>
          <p:nvPr/>
        </p:nvPicPr>
        <p:blipFill>
          <a:blip r:embed="rId12" cstate="print"/>
          <a:srcRect/>
          <a:stretch>
            <a:fillRect/>
          </a:stretch>
        </p:blipFill>
        <p:spPr bwMode="auto">
          <a:xfrm>
            <a:off x="4714876" y="3857628"/>
            <a:ext cx="720725" cy="254000"/>
          </a:xfrm>
          <a:prstGeom prst="rect">
            <a:avLst/>
          </a:prstGeom>
          <a:noFill/>
          <a:ln w="9525">
            <a:noFill/>
            <a:miter lim="800000"/>
            <a:headEnd/>
            <a:tailEnd/>
          </a:ln>
        </p:spPr>
      </p:pic>
      <p:pic>
        <p:nvPicPr>
          <p:cNvPr id="12" name="Picture 1" descr="Public domain">
            <a:hlinkClick r:id="rId5"/>
          </p:cNvPr>
          <p:cNvPicPr>
            <a:picLocks noChangeAspect="1" noChangeArrowheads="1"/>
          </p:cNvPicPr>
          <p:nvPr/>
        </p:nvPicPr>
        <p:blipFill>
          <a:blip r:embed="rId6" cstate="print"/>
          <a:srcRect/>
          <a:stretch>
            <a:fillRect/>
          </a:stretch>
        </p:blipFill>
        <p:spPr bwMode="auto">
          <a:xfrm>
            <a:off x="4643438" y="6286520"/>
            <a:ext cx="250825" cy="252412"/>
          </a:xfrm>
          <a:prstGeom prst="rect">
            <a:avLst/>
          </a:prstGeom>
          <a:noFill/>
          <a:ln w="9525">
            <a:noFill/>
            <a:miter lim="800000"/>
            <a:headEnd/>
            <a:tailEnd/>
          </a:ln>
        </p:spPr>
      </p:pic>
      <p:sp>
        <p:nvSpPr>
          <p:cNvPr id="15" name="文字方塊 14"/>
          <p:cNvSpPr txBox="1"/>
          <p:nvPr/>
        </p:nvSpPr>
        <p:spPr>
          <a:xfrm>
            <a:off x="7715272" y="4286256"/>
            <a:ext cx="1643074" cy="830997"/>
          </a:xfrm>
          <a:prstGeom prst="rect">
            <a:avLst/>
          </a:prstGeom>
          <a:noFill/>
        </p:spPr>
        <p:txBody>
          <a:bodyPr wrap="square" rtlCol="0">
            <a:spAutoFit/>
          </a:bodyPr>
          <a:lstStyle/>
          <a:p>
            <a:r>
              <a:rPr lang="en-US" altLang="zh-TW" dirty="0" smtClean="0"/>
              <a:t>April</a:t>
            </a:r>
          </a:p>
          <a:p>
            <a:r>
              <a:rPr lang="en-US" altLang="zh-TW" dirty="0" smtClean="0"/>
              <a:t>1906</a:t>
            </a:r>
            <a:endParaRPr lang="zh-TW"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228600" y="609600"/>
            <a:ext cx="8637588" cy="1249363"/>
          </a:xfrm>
          <a:prstGeom prst="rect">
            <a:avLst/>
          </a:prstGeom>
          <a:noFill/>
          <a:ln w="9525">
            <a:noFill/>
            <a:miter lim="800000"/>
            <a:headEnd/>
            <a:tailEnd/>
          </a:ln>
          <a:effectLst/>
        </p:spPr>
        <p:txBody>
          <a:bodyPr anchor="b">
            <a:spAutoFit/>
          </a:bodyPr>
          <a:lstStyle/>
          <a:p>
            <a:pPr algn="ctr">
              <a:defRPr/>
            </a:pP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加州</a:t>
            </a:r>
            <a:r>
              <a:rPr lang="en-US" altLang="zh-TW" sz="3200" b="1">
                <a:solidFill>
                  <a:schemeClr val="tx2"/>
                </a:solidFill>
                <a:effectLst>
                  <a:outerShdw blurRad="38100" dist="38100" dir="2700000" algn="tl">
                    <a:srgbClr val="000000"/>
                  </a:outerShdw>
                </a:effectLst>
                <a:latin typeface="標楷體" pitchFamily="65" charset="-120"/>
                <a:ea typeface="標楷體" pitchFamily="65" charset="-120"/>
              </a:rPr>
              <a:t>1992Loma Prieta </a:t>
            </a:r>
            <a:r>
              <a:rPr lang="zh-TW" altLang="en-US" sz="3200" b="1">
                <a:solidFill>
                  <a:schemeClr val="tx2"/>
                </a:solidFill>
                <a:effectLst>
                  <a:outerShdw blurRad="38100" dist="38100" dir="2700000" algn="tl">
                    <a:srgbClr val="000000"/>
                  </a:outerShdw>
                </a:effectLst>
                <a:latin typeface="標楷體" pitchFamily="65" charset="-120"/>
                <a:ea typeface="標楷體" pitchFamily="65" charset="-120"/>
              </a:rPr>
              <a:t>地震所造成的地震災害形態與損失</a:t>
            </a:r>
            <a:r>
              <a:rPr lang="zh-TW" altLang="en-US" sz="4400">
                <a:solidFill>
                  <a:schemeClr val="tx2"/>
                </a:solidFill>
                <a:effectLst>
                  <a:outerShdw blurRad="38100" dist="38100" dir="2700000" algn="tl">
                    <a:srgbClr val="000000"/>
                  </a:outerShdw>
                </a:effectLst>
                <a:latin typeface="Arial" pitchFamily="34" charset="0"/>
              </a:rPr>
              <a:t> </a:t>
            </a:r>
          </a:p>
        </p:txBody>
      </p:sp>
      <p:sp>
        <p:nvSpPr>
          <p:cNvPr id="11267" name="Text Box 5"/>
          <p:cNvSpPr txBox="1">
            <a:spLocks noChangeArrowheads="1"/>
          </p:cNvSpPr>
          <p:nvPr/>
        </p:nvSpPr>
        <p:spPr bwMode="auto">
          <a:xfrm>
            <a:off x="304800" y="2209800"/>
            <a:ext cx="8443913" cy="3743325"/>
          </a:xfrm>
          <a:prstGeom prst="rect">
            <a:avLst/>
          </a:prstGeom>
          <a:noFill/>
          <a:ln w="9525">
            <a:noFill/>
            <a:miter lim="800000"/>
            <a:headEnd/>
            <a:tailEnd/>
          </a:ln>
        </p:spPr>
        <p:txBody>
          <a:bodyPr>
            <a:spAutoFit/>
          </a:bodyPr>
          <a:lstStyle/>
          <a:p>
            <a:r>
              <a:rPr lang="en-US" altLang="zh-TW" sz="2400" b="1">
                <a:solidFill>
                  <a:srgbClr val="99FF33"/>
                </a:solidFill>
                <a:latin typeface="Times New Roman" pitchFamily="18" charset="0"/>
              </a:rPr>
              <a:t> </a:t>
            </a:r>
            <a:r>
              <a:rPr lang="en-US" altLang="zh-TW" sz="2400" b="1">
                <a:solidFill>
                  <a:srgbClr val="99FF33"/>
                </a:solidFill>
                <a:latin typeface="標楷體" pitchFamily="65" charset="-120"/>
                <a:ea typeface="標楷體" pitchFamily="65" charset="-120"/>
              </a:rPr>
              <a:t>Earthquake Hazard</a:t>
            </a:r>
            <a:r>
              <a:rPr lang="en-US" altLang="zh-TW" sz="2400" b="1">
                <a:solidFill>
                  <a:srgbClr val="99FF33"/>
                </a:solidFill>
                <a:latin typeface="Times New Roman" pitchFamily="18" charset="0"/>
              </a:rPr>
              <a:t>  </a:t>
            </a:r>
            <a:r>
              <a:rPr lang="en-US" altLang="zh-TW" sz="2400" b="1">
                <a:latin typeface="Times New Roman" pitchFamily="18" charset="0"/>
              </a:rPr>
              <a:t>         </a:t>
            </a:r>
            <a:r>
              <a:rPr lang="en-US" altLang="zh-TW" sz="2400" b="1">
                <a:solidFill>
                  <a:srgbClr val="99FF33"/>
                </a:solidFill>
                <a:latin typeface="標楷體" pitchFamily="65" charset="-120"/>
                <a:ea typeface="標楷體" pitchFamily="65" charset="-120"/>
              </a:rPr>
              <a:t>Total Damages       </a:t>
            </a:r>
            <a:r>
              <a:rPr lang="en-US" altLang="zh-TW" sz="2400" b="1">
                <a:solidFill>
                  <a:srgbClr val="99FF33"/>
                </a:solidFill>
                <a:latin typeface="標楷體" pitchFamily="65" charset="-120"/>
              </a:rPr>
              <a:t>Loss</a:t>
            </a:r>
          </a:p>
          <a:p>
            <a:r>
              <a:rPr lang="en-US" altLang="zh-TW" sz="2400" b="1">
                <a:solidFill>
                  <a:srgbClr val="99FF33"/>
                </a:solidFill>
                <a:latin typeface="標楷體" pitchFamily="65" charset="-120"/>
                <a:ea typeface="標楷體" pitchFamily="65" charset="-120"/>
              </a:rPr>
              <a:t>                        </a:t>
            </a:r>
            <a:r>
              <a:rPr lang="zh-TW" altLang="en-US" sz="2400" b="1">
                <a:solidFill>
                  <a:srgbClr val="99FF33"/>
                </a:solidFill>
                <a:latin typeface="標楷體" pitchFamily="65" charset="-120"/>
                <a:ea typeface="標楷體" pitchFamily="65" charset="-120"/>
              </a:rPr>
              <a:t>（</a:t>
            </a:r>
            <a:r>
              <a:rPr lang="en-US" altLang="zh-TW" sz="2400" b="1">
                <a:solidFill>
                  <a:srgbClr val="99FF33"/>
                </a:solidFill>
                <a:latin typeface="標楷體" pitchFamily="65" charset="-120"/>
                <a:ea typeface="標楷體" pitchFamily="65" charset="-120"/>
              </a:rPr>
              <a:t>Millions</a:t>
            </a:r>
            <a:r>
              <a:rPr lang="zh-TW" altLang="en-US" sz="2400" b="1">
                <a:solidFill>
                  <a:srgbClr val="99FF33"/>
                </a:solidFill>
                <a:latin typeface="標楷體" pitchFamily="65" charset="-120"/>
                <a:ea typeface="標楷體" pitchFamily="65" charset="-120"/>
              </a:rPr>
              <a:t>）    </a:t>
            </a:r>
            <a:r>
              <a:rPr lang="zh-TW" altLang="en-US" sz="2400" b="1">
                <a:solidFill>
                  <a:srgbClr val="99FF33"/>
                </a:solidFill>
                <a:latin typeface="標楷體" pitchFamily="65" charset="-120"/>
                <a:cs typeface="Times New Roman" pitchFamily="18" charset="0"/>
              </a:rPr>
              <a:t>（</a:t>
            </a:r>
            <a:r>
              <a:rPr lang="en-US" altLang="zh-TW" sz="2400" b="1">
                <a:solidFill>
                  <a:srgbClr val="99FF33"/>
                </a:solidFill>
                <a:latin typeface="標楷體" pitchFamily="65" charset="-120"/>
                <a:cs typeface="Times New Roman" pitchFamily="18" charset="0"/>
              </a:rPr>
              <a:t>% of Total</a:t>
            </a:r>
            <a:r>
              <a:rPr lang="zh-TW" altLang="en-US" sz="2400" b="1">
                <a:solidFill>
                  <a:srgbClr val="99FF33"/>
                </a:solidFill>
                <a:latin typeface="標楷體" pitchFamily="65" charset="-120"/>
                <a:cs typeface="Times New Roman" pitchFamily="18" charset="0"/>
              </a:rPr>
              <a:t>）</a:t>
            </a:r>
            <a:endParaRPr lang="zh-TW" altLang="en-US" sz="2400" b="1">
              <a:solidFill>
                <a:srgbClr val="66FFFF"/>
              </a:solidFill>
              <a:latin typeface="標楷體" pitchFamily="65" charset="-120"/>
              <a:ea typeface="標楷體" pitchFamily="65" charset="-120"/>
            </a:endParaRPr>
          </a:p>
          <a:p>
            <a:r>
              <a:rPr lang="en-US" altLang="zh-TW" sz="2400" b="1">
                <a:solidFill>
                  <a:srgbClr val="66FFFF"/>
                </a:solidFill>
                <a:latin typeface="標楷體" pitchFamily="65" charset="-120"/>
                <a:ea typeface="標楷體" pitchFamily="65" charset="-120"/>
              </a:rPr>
              <a:t>Ground Shaking</a:t>
            </a:r>
            <a:r>
              <a:rPr lang="en-US" altLang="zh-TW" sz="2400" b="1">
                <a:solidFill>
                  <a:srgbClr val="66FFFF"/>
                </a:solidFill>
                <a:latin typeface="Times New Roman" pitchFamily="18" charset="0"/>
              </a:rPr>
              <a:t> </a:t>
            </a:r>
          </a:p>
          <a:p>
            <a:r>
              <a:rPr lang="en-US" altLang="zh-TW" sz="2400" b="1">
                <a:solidFill>
                  <a:srgbClr val="66FFFF"/>
                </a:solidFill>
                <a:latin typeface="Times New Roman" pitchFamily="18" charset="0"/>
              </a:rPr>
              <a:t>    </a:t>
            </a:r>
            <a:r>
              <a:rPr lang="en-US" altLang="zh-TW" sz="2400" b="1">
                <a:solidFill>
                  <a:srgbClr val="66FFFF"/>
                </a:solidFill>
                <a:latin typeface="標楷體" pitchFamily="65" charset="-120"/>
                <a:ea typeface="標楷體" pitchFamily="65" charset="-120"/>
              </a:rPr>
              <a:t>Normal</a:t>
            </a:r>
            <a:r>
              <a:rPr lang="en-US" altLang="zh-TW" sz="2400" b="1">
                <a:solidFill>
                  <a:srgbClr val="66FFFF"/>
                </a:solidFill>
                <a:latin typeface="Times New Roman" pitchFamily="18" charset="0"/>
              </a:rPr>
              <a:t>                                   </a:t>
            </a:r>
            <a:r>
              <a:rPr lang="zh-TW" altLang="en-US" sz="2400" b="1">
                <a:solidFill>
                  <a:srgbClr val="66FFFF"/>
                </a:solidFill>
                <a:latin typeface="標楷體" pitchFamily="65" charset="-120"/>
                <a:ea typeface="標楷體" pitchFamily="65" charset="-120"/>
              </a:rPr>
              <a:t>＄</a:t>
            </a:r>
            <a:r>
              <a:rPr lang="en-US" altLang="zh-TW" sz="2400" b="1">
                <a:solidFill>
                  <a:srgbClr val="66FFFF"/>
                </a:solidFill>
                <a:latin typeface="標楷體" pitchFamily="65" charset="-120"/>
                <a:ea typeface="標楷體" pitchFamily="65" charset="-120"/>
              </a:rPr>
              <a:t>1635</a:t>
            </a:r>
            <a:r>
              <a:rPr lang="en-US" altLang="zh-TW" sz="2400" b="1">
                <a:solidFill>
                  <a:srgbClr val="66FFFF"/>
                </a:solidFill>
                <a:latin typeface="Times New Roman" pitchFamily="18" charset="0"/>
              </a:rPr>
              <a:t>                        </a:t>
            </a:r>
            <a:r>
              <a:rPr lang="en-US" altLang="zh-TW" sz="2400" b="1">
                <a:solidFill>
                  <a:srgbClr val="66FFFF"/>
                </a:solidFill>
                <a:latin typeface="標楷體" pitchFamily="65" charset="-120"/>
                <a:ea typeface="標楷體" pitchFamily="65" charset="-120"/>
              </a:rPr>
              <a:t>27.5</a:t>
            </a:r>
            <a:r>
              <a:rPr lang="en-US" altLang="zh-TW" sz="2400" b="1">
                <a:solidFill>
                  <a:srgbClr val="66FFFF"/>
                </a:solidFill>
                <a:latin typeface="Times New Roman" pitchFamily="18" charset="0"/>
              </a:rPr>
              <a:t> </a:t>
            </a:r>
          </a:p>
          <a:p>
            <a:r>
              <a:rPr lang="en-US" altLang="zh-TW" sz="2400" b="1">
                <a:solidFill>
                  <a:srgbClr val="66FFFF"/>
                </a:solidFill>
                <a:latin typeface="Times New Roman" pitchFamily="18" charset="0"/>
              </a:rPr>
              <a:t>   </a:t>
            </a:r>
            <a:r>
              <a:rPr lang="en-US" altLang="zh-TW" sz="2400" b="1">
                <a:solidFill>
                  <a:srgbClr val="66FFFF"/>
                </a:solidFill>
                <a:latin typeface="標楷體" pitchFamily="65" charset="-120"/>
                <a:ea typeface="標楷體" pitchFamily="65" charset="-120"/>
              </a:rPr>
              <a:t>Enhanced                </a:t>
            </a:r>
            <a:r>
              <a:rPr lang="zh-TW" altLang="en-US" sz="2400" b="1">
                <a:solidFill>
                  <a:srgbClr val="66FFFF"/>
                </a:solidFill>
                <a:latin typeface="標楷體" pitchFamily="65" charset="-120"/>
                <a:cs typeface="Times New Roman" pitchFamily="18" charset="0"/>
              </a:rPr>
              <a:t>＄</a:t>
            </a:r>
            <a:r>
              <a:rPr lang="en-US" altLang="zh-TW" sz="2400" b="1">
                <a:solidFill>
                  <a:srgbClr val="66FFFF"/>
                </a:solidFill>
                <a:latin typeface="標楷體" pitchFamily="65" charset="-120"/>
                <a:cs typeface="Times New Roman" pitchFamily="18" charset="0"/>
              </a:rPr>
              <a:t>4170            70.2</a:t>
            </a:r>
            <a:r>
              <a:rPr lang="en-US" altLang="zh-TW" sz="2400" b="1">
                <a:latin typeface="標楷體" pitchFamily="65" charset="-120"/>
                <a:cs typeface="Times New Roman" pitchFamily="18" charset="0"/>
              </a:rPr>
              <a:t> </a:t>
            </a:r>
            <a:r>
              <a:rPr lang="en-US" altLang="zh-TW" sz="2400" b="1">
                <a:latin typeface="標楷體" pitchFamily="65" charset="-120"/>
                <a:ea typeface="標楷體" pitchFamily="65" charset="-120"/>
              </a:rPr>
              <a:t> </a:t>
            </a:r>
            <a:r>
              <a:rPr lang="en-US" altLang="zh-TW" sz="2400" b="1">
                <a:latin typeface="Times New Roman" pitchFamily="18" charset="0"/>
              </a:rPr>
              <a:t>                        </a:t>
            </a:r>
          </a:p>
          <a:p>
            <a:r>
              <a:rPr lang="en-US" altLang="zh-TW" sz="2400" b="1">
                <a:latin typeface="標楷體" pitchFamily="65" charset="-120"/>
                <a:ea typeface="標楷體" pitchFamily="65" charset="-120"/>
              </a:rPr>
              <a:t>Liquefaction              </a:t>
            </a:r>
            <a:r>
              <a:rPr lang="zh-TW" altLang="en-US" sz="2400" b="1">
                <a:latin typeface="標楷體" pitchFamily="65" charset="-120"/>
                <a:cs typeface="Times New Roman" pitchFamily="18" charset="0"/>
              </a:rPr>
              <a:t>＄</a:t>
            </a:r>
            <a:r>
              <a:rPr lang="en-US" altLang="zh-TW" sz="2400" b="1">
                <a:latin typeface="標楷體" pitchFamily="65" charset="-120"/>
                <a:cs typeface="Times New Roman" pitchFamily="18" charset="0"/>
              </a:rPr>
              <a:t>97              1.6 </a:t>
            </a:r>
            <a:r>
              <a:rPr lang="en-US" altLang="zh-TW" sz="2400" b="1">
                <a:latin typeface="標楷體" pitchFamily="65" charset="-120"/>
                <a:ea typeface="標楷體" pitchFamily="65" charset="-120"/>
              </a:rPr>
              <a:t> </a:t>
            </a:r>
          </a:p>
          <a:p>
            <a:r>
              <a:rPr lang="en-US" altLang="zh-TW" sz="2400" b="1">
                <a:latin typeface="標楷體" pitchFamily="65" charset="-120"/>
                <a:cs typeface="Times New Roman" pitchFamily="18" charset="0"/>
              </a:rPr>
              <a:t>Landslides                </a:t>
            </a:r>
            <a:r>
              <a:rPr lang="zh-TW" altLang="en-US" sz="2400" b="1">
                <a:latin typeface="標楷體" pitchFamily="65" charset="-120"/>
                <a:cs typeface="Times New Roman" pitchFamily="18" charset="0"/>
              </a:rPr>
              <a:t>＄</a:t>
            </a:r>
            <a:r>
              <a:rPr lang="en-US" altLang="zh-TW" sz="2400" b="1">
                <a:latin typeface="標楷體" pitchFamily="65" charset="-120"/>
                <a:cs typeface="Times New Roman" pitchFamily="18" charset="0"/>
              </a:rPr>
              <a:t>30              0.5  </a:t>
            </a:r>
          </a:p>
          <a:p>
            <a:r>
              <a:rPr lang="en-US" altLang="zh-TW" sz="2400" b="1">
                <a:latin typeface="標楷體" pitchFamily="65" charset="-120"/>
                <a:ea typeface="標楷體" pitchFamily="65" charset="-120"/>
              </a:rPr>
              <a:t>Ground Rupture</a:t>
            </a:r>
            <a:r>
              <a:rPr lang="en-US" altLang="zh-TW" sz="2400" b="1">
                <a:latin typeface="Times New Roman" pitchFamily="18" charset="0"/>
              </a:rPr>
              <a:t>                        </a:t>
            </a:r>
            <a:r>
              <a:rPr lang="zh-TW" altLang="en-US" sz="2400" b="1">
                <a:latin typeface="標楷體" pitchFamily="65" charset="-120"/>
                <a:ea typeface="標楷體" pitchFamily="65" charset="-120"/>
              </a:rPr>
              <a:t>＄</a:t>
            </a:r>
            <a:r>
              <a:rPr lang="en-US" altLang="zh-TW" sz="2400" b="1">
                <a:latin typeface="標楷體" pitchFamily="65" charset="-120"/>
                <a:ea typeface="標楷體" pitchFamily="65" charset="-120"/>
              </a:rPr>
              <a:t>4</a:t>
            </a:r>
            <a:r>
              <a:rPr lang="en-US" altLang="zh-TW" sz="2400" b="1">
                <a:latin typeface="Times New Roman" pitchFamily="18" charset="0"/>
              </a:rPr>
              <a:t>                              </a:t>
            </a:r>
            <a:r>
              <a:rPr lang="en-US" altLang="zh-TW" sz="2400" b="1">
                <a:latin typeface="標楷體" pitchFamily="65" charset="-120"/>
                <a:ea typeface="標楷體" pitchFamily="65" charset="-120"/>
              </a:rPr>
              <a:t>0.0</a:t>
            </a:r>
            <a:r>
              <a:rPr lang="en-US" altLang="zh-TW" sz="2400">
                <a:latin typeface="Times New Roman" pitchFamily="18" charset="0"/>
              </a:rPr>
              <a:t> </a:t>
            </a:r>
            <a:endParaRPr lang="en-US" altLang="zh-TW" sz="2400" b="1">
              <a:latin typeface="Times New Roman" pitchFamily="18" charset="0"/>
            </a:endParaRPr>
          </a:p>
          <a:p>
            <a:r>
              <a:rPr lang="en-US" altLang="zh-TW" sz="2400" b="1">
                <a:latin typeface="標楷體" pitchFamily="65" charset="-120"/>
                <a:ea typeface="標楷體" pitchFamily="65" charset="-120"/>
              </a:rPr>
              <a:t>Tsunami</a:t>
            </a:r>
            <a:r>
              <a:rPr lang="en-US" altLang="zh-TW" sz="2400" b="1">
                <a:latin typeface="Times New Roman" pitchFamily="18" charset="0"/>
              </a:rPr>
              <a:t>                                      </a:t>
            </a:r>
            <a:r>
              <a:rPr lang="zh-TW" altLang="en-US" sz="2400" b="1">
                <a:latin typeface="標楷體" pitchFamily="65" charset="-120"/>
                <a:ea typeface="標楷體" pitchFamily="65" charset="-120"/>
              </a:rPr>
              <a:t>＄</a:t>
            </a:r>
            <a:r>
              <a:rPr lang="en-US" altLang="zh-TW" sz="2400" b="1">
                <a:latin typeface="標楷體" pitchFamily="65" charset="-120"/>
                <a:ea typeface="標楷體" pitchFamily="65" charset="-120"/>
              </a:rPr>
              <a:t>0</a:t>
            </a:r>
            <a:r>
              <a:rPr lang="en-US" altLang="zh-TW" sz="2400" b="1">
                <a:latin typeface="Times New Roman" pitchFamily="18" charset="0"/>
              </a:rPr>
              <a:t>                              </a:t>
            </a:r>
            <a:r>
              <a:rPr lang="en-US" altLang="zh-TW" sz="2400" b="1">
                <a:latin typeface="標楷體" pitchFamily="65" charset="-120"/>
                <a:ea typeface="標楷體" pitchFamily="65" charset="-120"/>
              </a:rPr>
              <a:t>0.0</a:t>
            </a:r>
            <a:r>
              <a:rPr lang="en-US" altLang="zh-TW" sz="2400" b="1">
                <a:latin typeface="Times New Roman" pitchFamily="18" charset="0"/>
              </a:rPr>
              <a:t> </a:t>
            </a:r>
            <a:endParaRPr lang="en-US" altLang="zh-TW" sz="2400" b="1">
              <a:solidFill>
                <a:srgbClr val="66FFFF"/>
              </a:solidFill>
              <a:latin typeface="Times New Roman" pitchFamily="18" charset="0"/>
            </a:endParaRPr>
          </a:p>
          <a:p>
            <a:r>
              <a:rPr lang="en-US" altLang="zh-TW" sz="2400" b="1">
                <a:solidFill>
                  <a:srgbClr val="66FFFF"/>
                </a:solidFill>
                <a:latin typeface="標楷體" pitchFamily="65" charset="-120"/>
                <a:ea typeface="標楷體" pitchFamily="65" charset="-120"/>
              </a:rPr>
              <a:t>Total</a:t>
            </a:r>
            <a:r>
              <a:rPr lang="en-US" altLang="zh-TW" sz="2400" b="1">
                <a:solidFill>
                  <a:srgbClr val="66FFFF"/>
                </a:solidFill>
                <a:latin typeface="Times New Roman" pitchFamily="18" charset="0"/>
              </a:rPr>
              <a:t>                                          </a:t>
            </a:r>
            <a:r>
              <a:rPr lang="zh-TW" altLang="en-US" sz="2400" b="1">
                <a:solidFill>
                  <a:srgbClr val="66FFFF"/>
                </a:solidFill>
                <a:latin typeface="標楷體" pitchFamily="65" charset="-120"/>
                <a:ea typeface="標楷體" pitchFamily="65" charset="-120"/>
              </a:rPr>
              <a:t>＄</a:t>
            </a:r>
            <a:r>
              <a:rPr lang="en-US" altLang="zh-TW" sz="2400" b="1">
                <a:solidFill>
                  <a:srgbClr val="66FFFF"/>
                </a:solidFill>
                <a:latin typeface="標楷體" pitchFamily="65" charset="-120"/>
                <a:ea typeface="標楷體" pitchFamily="65" charset="-120"/>
              </a:rPr>
              <a:t>5936            </a:t>
            </a:r>
            <a:r>
              <a:rPr lang="en-US" altLang="zh-TW" sz="2400" b="1">
                <a:solidFill>
                  <a:srgbClr val="66FFFF"/>
                </a:solidFill>
                <a:latin typeface="標楷體" pitchFamily="65" charset="-120"/>
                <a:cs typeface="Times New Roman" pitchFamily="18" charset="0"/>
              </a:rPr>
              <a:t>100.0</a:t>
            </a:r>
            <a:r>
              <a:rPr lang="en-US" altLang="zh-TW" sz="2400">
                <a:solidFill>
                  <a:srgbClr val="66FFFF"/>
                </a:solidFill>
                <a:latin typeface="標楷體" pitchFamily="65" charset="-120"/>
                <a:ea typeface="標楷體" pitchFamily="65" charset="-120"/>
              </a:rPr>
              <a:t> </a:t>
            </a:r>
            <a:r>
              <a:rPr lang="en-US" altLang="zh-TW" sz="2400">
                <a:solidFill>
                  <a:srgbClr val="66FFFF"/>
                </a:solidFill>
                <a:latin typeface="Times New Roman" pitchFamily="18" charset="0"/>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科技">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科技">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11450</TotalTime>
  <Words>4225</Words>
  <Application>Microsoft Office PowerPoint</Application>
  <PresentationFormat>如螢幕大小 (4:3)</PresentationFormat>
  <Paragraphs>677</Paragraphs>
  <Slides>65</Slides>
  <Notes>56</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65</vt:i4>
      </vt:variant>
    </vt:vector>
  </HeadingPairs>
  <TitlesOfParts>
    <vt:vector size="67" baseType="lpstr">
      <vt:lpstr>科技</vt:lpstr>
      <vt:lpstr>方程式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user</dc:creator>
  <cp:lastModifiedBy>User</cp:lastModifiedBy>
  <cp:revision>446</cp:revision>
  <dcterms:created xsi:type="dcterms:W3CDTF">2000-10-03T13:53:07Z</dcterms:created>
  <dcterms:modified xsi:type="dcterms:W3CDTF">2012-02-13T03:20:33Z</dcterms:modified>
</cp:coreProperties>
</file>