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handoutMasterIdLst>
    <p:handoutMasterId r:id="rId56"/>
  </p:handoutMasterIdLst>
  <p:sldIdLst>
    <p:sldId id="306" r:id="rId2"/>
    <p:sldId id="349" r:id="rId3"/>
    <p:sldId id="350" r:id="rId4"/>
    <p:sldId id="351" r:id="rId5"/>
    <p:sldId id="352" r:id="rId6"/>
    <p:sldId id="354" r:id="rId7"/>
    <p:sldId id="355" r:id="rId8"/>
    <p:sldId id="356" r:id="rId9"/>
    <p:sldId id="357" r:id="rId10"/>
    <p:sldId id="358" r:id="rId11"/>
    <p:sldId id="359" r:id="rId12"/>
    <p:sldId id="360" r:id="rId13"/>
    <p:sldId id="361" r:id="rId14"/>
    <p:sldId id="362" r:id="rId15"/>
    <p:sldId id="363" r:id="rId16"/>
    <p:sldId id="364" r:id="rId17"/>
    <p:sldId id="365" r:id="rId18"/>
    <p:sldId id="366" r:id="rId19"/>
    <p:sldId id="367" r:id="rId20"/>
    <p:sldId id="368" r:id="rId21"/>
    <p:sldId id="369" r:id="rId22"/>
    <p:sldId id="371" r:id="rId23"/>
    <p:sldId id="372" r:id="rId24"/>
    <p:sldId id="373" r:id="rId25"/>
    <p:sldId id="374" r:id="rId26"/>
    <p:sldId id="375" r:id="rId27"/>
    <p:sldId id="376" r:id="rId28"/>
    <p:sldId id="377" r:id="rId29"/>
    <p:sldId id="378" r:id="rId30"/>
    <p:sldId id="379" r:id="rId31"/>
    <p:sldId id="380" r:id="rId32"/>
    <p:sldId id="381" r:id="rId33"/>
    <p:sldId id="382" r:id="rId34"/>
    <p:sldId id="383" r:id="rId35"/>
    <p:sldId id="384" r:id="rId36"/>
    <p:sldId id="385" r:id="rId37"/>
    <p:sldId id="386" r:id="rId38"/>
    <p:sldId id="387" r:id="rId39"/>
    <p:sldId id="388" r:id="rId40"/>
    <p:sldId id="389" r:id="rId41"/>
    <p:sldId id="390" r:id="rId42"/>
    <p:sldId id="393" r:id="rId43"/>
    <p:sldId id="394" r:id="rId44"/>
    <p:sldId id="395" r:id="rId45"/>
    <p:sldId id="396" r:id="rId46"/>
    <p:sldId id="397" r:id="rId47"/>
    <p:sldId id="398" r:id="rId48"/>
    <p:sldId id="399" r:id="rId49"/>
    <p:sldId id="401" r:id="rId50"/>
    <p:sldId id="403" r:id="rId51"/>
    <p:sldId id="404" r:id="rId52"/>
    <p:sldId id="405" r:id="rId53"/>
    <p:sldId id="400" r:id="rId54"/>
  </p:sldIdLst>
  <p:sldSz cx="9144000" cy="5143500" type="screen16x9"/>
  <p:notesSz cx="6858000" cy="914400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4" autoAdjust="0"/>
    <p:restoredTop sz="99877" autoAdjust="0"/>
  </p:normalViewPr>
  <p:slideViewPr>
    <p:cSldViewPr>
      <p:cViewPr>
        <p:scale>
          <a:sx n="66" d="100"/>
          <a:sy n="66" d="100"/>
        </p:scale>
        <p:origin x="-1264" y="-480"/>
      </p:cViewPr>
      <p:guideLst>
        <p:guide orient="horz" pos="1620"/>
        <p:guide pos="2880"/>
      </p:guideLst>
    </p:cSldViewPr>
  </p:slideViewPr>
  <p:outlineViewPr>
    <p:cViewPr>
      <p:scale>
        <a:sx n="33" d="100"/>
        <a:sy n="33" d="100"/>
      </p:scale>
      <p:origin x="0" y="32760"/>
    </p:cViewPr>
  </p:outlineViewPr>
  <p:notesTextViewPr>
    <p:cViewPr>
      <p:scale>
        <a:sx n="100" d="100"/>
        <a:sy n="100" d="100"/>
      </p:scale>
      <p:origin x="0" y="0"/>
    </p:cViewPr>
  </p:notesTextViewPr>
  <p:sorterViewPr>
    <p:cViewPr>
      <p:scale>
        <a:sx n="79" d="100"/>
        <a:sy n="79" d="100"/>
      </p:scale>
      <p:origin x="0" y="3600"/>
    </p:cViewPr>
  </p:sorterViewPr>
  <p:notesViewPr>
    <p:cSldViewPr>
      <p:cViewPr varScale="1">
        <p:scale>
          <a:sx n="95" d="100"/>
          <a:sy n="95" d="100"/>
        </p:scale>
        <p:origin x="-1794"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92FA1149-1217-45AC-A0CF-B5F8274A6B45}" type="datetimeFigureOut">
              <a:rPr lang="zh-TW" altLang="en-US"/>
              <a:pPr>
                <a:defRPr/>
              </a:pPr>
              <a:t>2013/1/18</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0736313D-AB98-46BC-9E7C-DBDA03DB1103}" type="slidenum">
              <a:rPr lang="zh-TW" altLang="en-US"/>
              <a:pPr>
                <a:defRPr/>
              </a:pPr>
              <a:t>‹#›</a:t>
            </a:fld>
            <a:endParaRPr lang="zh-TW" altLang="en-US"/>
          </a:p>
        </p:txBody>
      </p:sp>
    </p:spTree>
    <p:extLst>
      <p:ext uri="{BB962C8B-B14F-4D97-AF65-F5344CB8AC3E}">
        <p14:creationId xmlns:p14="http://schemas.microsoft.com/office/powerpoint/2010/main" val="18600606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1F5C5E70-7E06-4D08-96E5-F25EF2D22165}" type="datetimeFigureOut">
              <a:rPr lang="zh-TW" altLang="en-US"/>
              <a:pPr>
                <a:defRPr/>
              </a:pPr>
              <a:t>2013/1/18</a:t>
            </a:fld>
            <a:endParaRPr lang="zh-TW" altLang="en-US"/>
          </a:p>
        </p:txBody>
      </p:sp>
      <p:sp>
        <p:nvSpPr>
          <p:cNvPr id="4" name="投影片圖像版面配置區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TW" altLang="en-US" noProof="0" smtClean="0"/>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D0C06A6C-17D9-4C1C-B7BB-182AA0433151}" type="slidenum">
              <a:rPr lang="zh-TW" altLang="en-US"/>
              <a:pPr>
                <a:defRPr/>
              </a:pPr>
              <a:t>‹#›</a:t>
            </a:fld>
            <a:endParaRPr lang="zh-TW" altLang="en-US"/>
          </a:p>
        </p:txBody>
      </p:sp>
    </p:spTree>
    <p:extLst>
      <p:ext uri="{BB962C8B-B14F-4D97-AF65-F5344CB8AC3E}">
        <p14:creationId xmlns:p14="http://schemas.microsoft.com/office/powerpoint/2010/main" val="181857470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D0C06A6C-17D9-4C1C-B7BB-182AA0433151}" type="slidenum">
              <a:rPr lang="zh-TW" altLang="en-US" smtClean="0"/>
              <a:pPr>
                <a:defRPr/>
              </a:pPr>
              <a:t>49</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D0C06A6C-17D9-4C1C-B7BB-182AA0433151}" type="slidenum">
              <a:rPr lang="zh-TW" altLang="en-US" smtClean="0"/>
              <a:pPr>
                <a:defRPr/>
              </a:pPr>
              <a:t>51</a:t>
            </a:fld>
            <a:endParaRPr lang="zh-TW"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D0C06A6C-17D9-4C1C-B7BB-182AA0433151}" type="slidenum">
              <a:rPr lang="zh-TW" altLang="en-US" smtClean="0"/>
              <a:pPr>
                <a:defRPr/>
              </a:pPr>
              <a:t>52</a:t>
            </a:fld>
            <a:endParaRPr lang="zh-TW"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D0C06A6C-17D9-4C1C-B7BB-182AA0433151}" type="slidenum">
              <a:rPr lang="zh-TW" altLang="en-US" smtClean="0"/>
              <a:pPr>
                <a:defRPr/>
              </a:pPr>
              <a:t>53</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597819"/>
            <a:ext cx="7772400" cy="1102519"/>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A660417B-7106-4AAE-AD29-A793B60F34EA}" type="slidenum">
              <a:rPr lang="en-US" altLang="zh-TW"/>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F4240710-CCA4-4C24-BE60-90DDEB18BE8C}"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05979"/>
            <a:ext cx="2057400" cy="4388644"/>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05979"/>
            <a:ext cx="6019800" cy="4388644"/>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C24F9485-91E3-4AAD-87AC-37D6FA30B3F4}"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67A9EADE-77E0-466D-B567-15426F43A79C}"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3305176"/>
            <a:ext cx="7772400" cy="1021556"/>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DA63B004-BA78-4EED-8D06-F3388859C136}"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AAE5A9BE-A960-4E39-AF23-24D6A7E6398F}"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3F47493D-5DF6-49B1-8BF6-61EDB2DCC236}"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724734AF-15CE-4325-9488-724C42EA1B97}"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6A0613E7-9D61-4E90-A23D-7D13BB08F782}"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1" y="204787"/>
            <a:ext cx="3008313" cy="871538"/>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7EED9332-E811-4938-A8C5-BF7A81D321CC}"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3600450"/>
            <a:ext cx="5486400" cy="425054"/>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80FB7629-5E5C-4CC2-8CC6-F1343EB09939}"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5978"/>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457200" y="1200151"/>
            <a:ext cx="8229600" cy="33944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8" name="Rectangle 4"/>
          <p:cNvSpPr>
            <a:spLocks noGrp="1" noChangeArrowheads="1"/>
          </p:cNvSpPr>
          <p:nvPr>
            <p:ph type="dt" sz="half" idx="2"/>
          </p:nvPr>
        </p:nvSpPr>
        <p:spPr bwMode="auto">
          <a:xfrm>
            <a:off x="457200" y="4683919"/>
            <a:ext cx="2133600" cy="3571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ltLang="zh-TW"/>
          </a:p>
        </p:txBody>
      </p:sp>
      <p:sp>
        <p:nvSpPr>
          <p:cNvPr id="1029" name="Rectangle 5"/>
          <p:cNvSpPr>
            <a:spLocks noGrp="1" noChangeArrowheads="1"/>
          </p:cNvSpPr>
          <p:nvPr>
            <p:ph type="ftr" sz="quarter" idx="3"/>
          </p:nvPr>
        </p:nvSpPr>
        <p:spPr bwMode="auto">
          <a:xfrm>
            <a:off x="3124200" y="4683919"/>
            <a:ext cx="2895600" cy="3571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ltLang="zh-TW"/>
          </a:p>
        </p:txBody>
      </p:sp>
      <p:sp>
        <p:nvSpPr>
          <p:cNvPr id="1030" name="Rectangle 6"/>
          <p:cNvSpPr>
            <a:spLocks noGrp="1" noChangeArrowheads="1"/>
          </p:cNvSpPr>
          <p:nvPr>
            <p:ph type="sldNum" sz="quarter" idx="4"/>
          </p:nvPr>
        </p:nvSpPr>
        <p:spPr bwMode="auto">
          <a:xfrm>
            <a:off x="6553200" y="4683919"/>
            <a:ext cx="2133600" cy="3571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039E3E09-F1CE-4205-8454-05BC07490651}" type="slidenum">
              <a:rPr lang="en-US" altLang="zh-TW"/>
              <a:pPr>
                <a:defRPr/>
              </a:pPr>
              <a:t>‹#›</a:t>
            </a:fld>
            <a:endParaRPr lang="en-US" altLang="zh-TW"/>
          </a:p>
        </p:txBody>
      </p:sp>
      <p:pic>
        <p:nvPicPr>
          <p:cNvPr id="7" name="Picture 3" descr="D:\logo\Logo及片頭尾\logo黑字透明.png"/>
          <p:cNvPicPr>
            <a:picLocks noChangeAspect="1" noChangeArrowheads="1"/>
          </p:cNvPicPr>
          <p:nvPr userDrawn="1"/>
        </p:nvPicPr>
        <p:blipFill>
          <a:blip r:embed="rId13" cstate="email"/>
          <a:srcRect/>
          <a:stretch>
            <a:fillRect/>
          </a:stretch>
        </p:blipFill>
        <p:spPr bwMode="auto">
          <a:xfrm>
            <a:off x="6660232" y="4661100"/>
            <a:ext cx="1773237" cy="3905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pitchFamily="18" charset="-120"/>
        </a:defRPr>
      </a:lvl2pPr>
      <a:lvl3pPr algn="ctr" rtl="0" eaLnBrk="0" fontAlgn="base" hangingPunct="0">
        <a:spcBef>
          <a:spcPct val="0"/>
        </a:spcBef>
        <a:spcAft>
          <a:spcPct val="0"/>
        </a:spcAft>
        <a:defRPr kumimoji="1" sz="4400">
          <a:solidFill>
            <a:schemeClr val="tx2"/>
          </a:solidFill>
          <a:latin typeface="Arial" charset="0"/>
          <a:ea typeface="新細明體" pitchFamily="18" charset="-120"/>
        </a:defRPr>
      </a:lvl3pPr>
      <a:lvl4pPr algn="ctr" rtl="0" eaLnBrk="0" fontAlgn="base" hangingPunct="0">
        <a:spcBef>
          <a:spcPct val="0"/>
        </a:spcBef>
        <a:spcAft>
          <a:spcPct val="0"/>
        </a:spcAft>
        <a:defRPr kumimoji="1" sz="4400">
          <a:solidFill>
            <a:schemeClr val="tx2"/>
          </a:solidFill>
          <a:latin typeface="Arial" charset="0"/>
          <a:ea typeface="新細明體" pitchFamily="18" charset="-120"/>
        </a:defRPr>
      </a:lvl4pPr>
      <a:lvl5pPr algn="ctr" rtl="0" eaLnBrk="0" fontAlgn="base" hangingPunct="0">
        <a:spcBef>
          <a:spcPct val="0"/>
        </a:spcBef>
        <a:spcAft>
          <a:spcPct val="0"/>
        </a:spcAft>
        <a:defRPr kumimoji="1" sz="4400">
          <a:solidFill>
            <a:schemeClr val="tx2"/>
          </a:solidFill>
          <a:latin typeface="Arial" charset="0"/>
          <a:ea typeface="新細明體" pitchFamily="18" charset="-120"/>
        </a:defRPr>
      </a:lvl5pPr>
      <a:lvl6pPr marL="457200" algn="ctr" rtl="0" fontAlgn="base">
        <a:spcBef>
          <a:spcPct val="0"/>
        </a:spcBef>
        <a:spcAft>
          <a:spcPct val="0"/>
        </a:spcAft>
        <a:defRPr kumimoji="1" sz="4400">
          <a:solidFill>
            <a:schemeClr val="tx2"/>
          </a:solidFill>
          <a:latin typeface="Arial" charset="0"/>
          <a:ea typeface="新細明體" pitchFamily="18" charset="-120"/>
        </a:defRPr>
      </a:lvl6pPr>
      <a:lvl7pPr marL="914400" algn="ctr" rtl="0" fontAlgn="base">
        <a:spcBef>
          <a:spcPct val="0"/>
        </a:spcBef>
        <a:spcAft>
          <a:spcPct val="0"/>
        </a:spcAft>
        <a:defRPr kumimoji="1" sz="4400">
          <a:solidFill>
            <a:schemeClr val="tx2"/>
          </a:solidFill>
          <a:latin typeface="Arial" charset="0"/>
          <a:ea typeface="新細明體" pitchFamily="18" charset="-120"/>
        </a:defRPr>
      </a:lvl7pPr>
      <a:lvl8pPr marL="1371600" algn="ctr" rtl="0" fontAlgn="base">
        <a:spcBef>
          <a:spcPct val="0"/>
        </a:spcBef>
        <a:spcAft>
          <a:spcPct val="0"/>
        </a:spcAft>
        <a:defRPr kumimoji="1" sz="4400">
          <a:solidFill>
            <a:schemeClr val="tx2"/>
          </a:solidFill>
          <a:latin typeface="Arial" charset="0"/>
          <a:ea typeface="新細明體" pitchFamily="18" charset="-120"/>
        </a:defRPr>
      </a:lvl8pPr>
      <a:lvl9pPr marL="1828800" algn="ctr" rtl="0" fontAlgn="base">
        <a:spcBef>
          <a:spcPct val="0"/>
        </a:spcBef>
        <a:spcAft>
          <a:spcPct val="0"/>
        </a:spcAft>
        <a:defRPr kumimoji="1" sz="4400">
          <a:solidFill>
            <a:schemeClr val="tx2"/>
          </a:solidFill>
          <a:latin typeface="Arial" charset="0"/>
          <a:ea typeface="新細明體"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creativecommons.org/licenses/by-nc-sa/3.0/tw/deed.zh_TW"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en.wikipedia.org/wiki/Public_domain" TargetMode="External"/><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creativecommons.org/licenses/by-nc-sa/3.0/tw/deed.zh_TW"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ocw.aca.ntu.edu.tw/ntu-ocw/index.php/ocw/copyright_declaratio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ocw.aca.ntu.edu.tw/ntu-ocw/index.php/ocw/copyright_declaration" TargetMode="External"/><Relationship Id="rId2" Type="http://schemas.openxmlformats.org/officeDocument/2006/relationships/image" Target="../media/image12.jpe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ocw.aca.ntu.edu.tw/ntu-ocw/index.php/ocw/copyright_declaratio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ocw.aca.ntu.edu.tw/ntu-ocw/index.php/ocw/copyright_declaratio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ocw.aca.ntu.edu.tw/ntu-ocw/index.php/ocw/copyright_declaratio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creativecommons.org/licenses/by-nc-sa/3.0/tw/deed.zh_TW"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ocw.aca.ntu.edu.tw/ntu-ocw/index.php/ocw/copyright_declaration" TargetMode="External"/><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ocw.aca.ntu.edu.tw/ntu-ocw/index.php/ocw/copyright_declaration" TargetMode="External"/><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3" Type="http://schemas.openxmlformats.org/officeDocument/2006/relationships/hyperlink" Target="http://ocw.aca.ntu.edu.tw/ntu-ocw/index.php/ocw/copyright_declaration" TargetMode="External"/><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ocw.aca.ntu.edu.tw/ntu-ocw/index.php/ocw/copyright_declaration" TargetMode="External"/><Relationship Id="rId2" Type="http://schemas.openxmlformats.org/officeDocument/2006/relationships/image" Target="../media/image17.jpe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3.xml.rels><?xml version="1.0" encoding="UTF-8" standalone="yes"?>
<Relationships xmlns="http://schemas.openxmlformats.org/package/2006/relationships"><Relationship Id="rId3" Type="http://schemas.openxmlformats.org/officeDocument/2006/relationships/hyperlink" Target="http://en.wikipedia.org/wiki/Public_domain" TargetMode="External"/><Relationship Id="rId2" Type="http://schemas.openxmlformats.org/officeDocument/2006/relationships/image" Target="../media/image18.jpe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34.xml.rels><?xml version="1.0" encoding="UTF-8" standalone="yes"?>
<Relationships xmlns="http://schemas.openxmlformats.org/package/2006/relationships"><Relationship Id="rId3" Type="http://schemas.openxmlformats.org/officeDocument/2006/relationships/hyperlink" Target="http://ocw.aca.ntu.edu.tw/ntu-ocw/index.php/ocw/copyright_declaration" TargetMode="External"/><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ocw.aca.ntu.edu.tw/ntu-ocw/index.php/ocw/copyright_declaration"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ocw.aca.ntu.edu.tw/ntu-ocw/index.php/ocw/copyright_declaration"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ocw.aca.ntu.edu.tw/ntu-ocw/index.php/ocw/copyright_declaration" TargetMode="Externa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ocw.aca.ntu.edu.tw/ntu-ocw/index.php/ocw/copyright_declaration" TargetMode="Externa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creativecommons.org/licenses/by-nc-sa/3.0/tw/deed.zh_TW" TargetMode="Externa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zh.wikipedia.org/zh-tw/Wikipedia:CC-BY-SA-3.0%E5%8D%8F%E8%AE%AE%E6%96%87%E6%9C%AC"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ocw.aca.ntu.edu.tw/ntu-ocw/index.php/ocw/copyright_declaration" TargetMode="External"/><Relationship Id="rId2" Type="http://schemas.openxmlformats.org/officeDocument/2006/relationships/image" Target="../media/image21.jpe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ocw.aca.ntu.edu.tw/ntu-ocw/index.php/ocw/copyright_declaration" TargetMode="External"/><Relationship Id="rId2" Type="http://schemas.openxmlformats.org/officeDocument/2006/relationships/image" Target="../media/image22.jpe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49.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en.wikipedia.org/wiki/File:DEU-10m-anv.jpg" TargetMode="External"/><Relationship Id="rId7" Type="http://schemas.openxmlformats.org/officeDocument/2006/relationships/image" Target="../media/image3.png"/><Relationship Id="rId12"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ocw.aca.ntu.edu.tw/ntu-ocw/index.php/ocw/copyright_declaration" TargetMode="External"/><Relationship Id="rId11" Type="http://schemas.openxmlformats.org/officeDocument/2006/relationships/hyperlink" Target="http://en.wikipedia.org/wiki/Public_domain" TargetMode="External"/><Relationship Id="rId5" Type="http://schemas.openxmlformats.org/officeDocument/2006/relationships/image" Target="../media/image24.jpeg"/><Relationship Id="rId10" Type="http://schemas.openxmlformats.org/officeDocument/2006/relationships/image" Target="../media/image26.jpeg"/><Relationship Id="rId4" Type="http://schemas.openxmlformats.org/officeDocument/2006/relationships/image" Target="../media/image23.jpeg"/><Relationship Id="rId9" Type="http://schemas.openxmlformats.org/officeDocument/2006/relationships/image" Target="../media/image25.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ocw.aca.ntu.edu.tw/ntu-ocw/index.php/ocw/copyright_declaration"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en.wikipedia.org/wiki/File:Francois_Viete.jpg" TargetMode="Externa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3.png"/><Relationship Id="rId4" Type="http://schemas.openxmlformats.org/officeDocument/2006/relationships/hyperlink" Target="http://ocw.aca.ntu.edu.tw/ntu-ocw/index.php/ocw/copyright_declaration"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ocw.aca.ntu.edu.tw/ntu-ocw/index.php/ocw/copyright_declaration" TargetMode="External"/><Relationship Id="rId13" Type="http://schemas.openxmlformats.org/officeDocument/2006/relationships/image" Target="../media/image29.png"/><Relationship Id="rId3" Type="http://schemas.openxmlformats.org/officeDocument/2006/relationships/hyperlink" Target="http://jeff560.tripod.com/images/fermat1.jpg" TargetMode="External"/><Relationship Id="rId7" Type="http://schemas.openxmlformats.org/officeDocument/2006/relationships/image" Target="../media/image14.jpeg"/><Relationship Id="rId12" Type="http://schemas.openxmlformats.org/officeDocument/2006/relationships/image" Target="../media/image2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en.wikipedia.org/wiki/File:Frans_Hals_-_Portret_van_Ren%C3%A9_Descartes.jpg" TargetMode="External"/><Relationship Id="rId11" Type="http://schemas.openxmlformats.org/officeDocument/2006/relationships/image" Target="../media/image16.jpeg"/><Relationship Id="rId5" Type="http://schemas.openxmlformats.org/officeDocument/2006/relationships/hyperlink" Target="http://jeff560.tripod.com/images/descart.jpg" TargetMode="External"/><Relationship Id="rId15" Type="http://schemas.openxmlformats.org/officeDocument/2006/relationships/image" Target="../media/image9.png"/><Relationship Id="rId10" Type="http://schemas.openxmlformats.org/officeDocument/2006/relationships/image" Target="../media/image27.png"/><Relationship Id="rId4" Type="http://schemas.openxmlformats.org/officeDocument/2006/relationships/hyperlink" Target="http://zh.wikipedia.org/wiki/File:Pierre_de_Fermat.jpg" TargetMode="External"/><Relationship Id="rId9" Type="http://schemas.openxmlformats.org/officeDocument/2006/relationships/image" Target="../media/image13.png"/><Relationship Id="rId14" Type="http://schemas.openxmlformats.org/officeDocument/2006/relationships/hyperlink" Target="http://en.wikipedia.org/wiki/Public_domain"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cience.math.ntnu.edu.tw/museum/view.php?menuID=83" TargetMode="External"/><Relationship Id="rId7"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ocw.aca.ntu.edu.tw/ntu-ocw/index.php/ocw/copyright_declaration" TargetMode="External"/><Relationship Id="rId5" Type="http://schemas.openxmlformats.org/officeDocument/2006/relationships/image" Target="../media/image19.png"/><Relationship Id="rId4" Type="http://schemas.openxmlformats.org/officeDocument/2006/relationships/hyperlink" Target="http://science.math.ntnu.edu.tw/museum/fulltext/499_20110913094646.pdf" TargetMode="External"/></Relationships>
</file>

<file path=ppt/slides/_rels/slide5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hyperlink" Target="http://zh.wikipedia.org/wiki/%E4%BC%BD%E5%88%A9%E7%95%A5" TargetMode="External"/><Relationship Id="rId7" Type="http://schemas.openxmlformats.org/officeDocument/2006/relationships/hyperlink" Target="http://ocw.aca.ntu.edu.tw/ntu-ocw/index.php/ocw/copyright_declara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1.jpeg"/><Relationship Id="rId5" Type="http://schemas.openxmlformats.org/officeDocument/2006/relationships/hyperlink" Target="http://en.wikipedia.org/wiki/File:Georg_Cantor3.jpg" TargetMode="External"/><Relationship Id="rId10" Type="http://schemas.openxmlformats.org/officeDocument/2006/relationships/image" Target="../media/image22.jpeg"/><Relationship Id="rId4" Type="http://schemas.openxmlformats.org/officeDocument/2006/relationships/hyperlink" Target="http://zh.wikipedia.org/zh-tw/Wikipedia:CC-BY-SA-3.0%E5%8D%8F%E8%AE%AE%E6%96%87%E6%9C%AC" TargetMode="External"/><Relationship Id="rId9" Type="http://schemas.openxmlformats.org/officeDocument/2006/relationships/image" Target="../media/image20.png"/></Relationships>
</file>

<file path=ppt/slides/_rels/slide6.xml.rels><?xml version="1.0" encoding="UTF-8" standalone="yes"?>
<Relationships xmlns="http://schemas.openxmlformats.org/package/2006/relationships"><Relationship Id="rId3" Type="http://schemas.openxmlformats.org/officeDocument/2006/relationships/hyperlink" Target="http://ocw.aca.ntu.edu.tw/ntu-ocw/index.php/ocw/copyright_declaration" TargetMode="External"/><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ocw.aca.ntu.edu.tw/ntu-ocw/index.php/ocw/copyright_declarat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ocw.aca.ntu.edu.tw/ntu-ocw/index.php/ocw/copyright_declaration" TargetMode="Externa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hyperlink" Target="http://ocw.aca.ntu.edu.tw/ntu-ocw/index.php/ocw/copyright_declaration" TargetMode="External"/><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標題 1"/>
          <p:cNvSpPr>
            <a:spLocks noGrp="1"/>
          </p:cNvSpPr>
          <p:nvPr>
            <p:ph type="ctrTitle"/>
          </p:nvPr>
        </p:nvSpPr>
        <p:spPr>
          <a:xfrm>
            <a:off x="684213" y="1059582"/>
            <a:ext cx="7772400" cy="1102519"/>
          </a:xfrm>
        </p:spPr>
        <p:txBody>
          <a:bodyPr/>
          <a:lstStyle/>
          <a:p>
            <a:r>
              <a:rPr lang="zh-TW" altLang="en-US" sz="3600" b="1" dirty="0" smtClean="0">
                <a:latin typeface="Times New Roman" pitchFamily="18" charset="0"/>
                <a:ea typeface="標楷體" pitchFamily="65" charset="-120"/>
                <a:cs typeface="Times New Roman" pitchFamily="18" charset="0"/>
              </a:rPr>
              <a:t>數學與文化</a:t>
            </a:r>
            <a:r>
              <a:rPr lang="en-US" altLang="zh-TW" sz="3600" b="1" dirty="0" smtClean="0">
                <a:latin typeface="Times New Roman" pitchFamily="18" charset="0"/>
                <a:ea typeface="標楷體" pitchFamily="65" charset="-120"/>
                <a:cs typeface="Times New Roman" pitchFamily="18" charset="0"/>
              </a:rPr>
              <a:t>:</a:t>
            </a:r>
            <a:r>
              <a:rPr lang="zh-TW" altLang="en-US" sz="3600" b="1" dirty="0" smtClean="0">
                <a:latin typeface="Times New Roman" pitchFamily="18" charset="0"/>
                <a:ea typeface="標楷體" pitchFamily="65" charset="-120"/>
                <a:cs typeface="Times New Roman" pitchFamily="18" charset="0"/>
              </a:rPr>
              <a:t>以數學小說閱讀為進路</a:t>
            </a:r>
          </a:p>
        </p:txBody>
      </p:sp>
      <p:sp>
        <p:nvSpPr>
          <p:cNvPr id="2051" name="副標題 2"/>
          <p:cNvSpPr>
            <a:spLocks noGrp="1"/>
          </p:cNvSpPr>
          <p:nvPr>
            <p:ph type="subTitle" idx="1"/>
          </p:nvPr>
        </p:nvSpPr>
        <p:spPr>
          <a:xfrm>
            <a:off x="1371600" y="2355726"/>
            <a:ext cx="6400800" cy="1314450"/>
          </a:xfrm>
        </p:spPr>
        <p:txBody>
          <a:bodyPr/>
          <a:lstStyle/>
          <a:p>
            <a:pPr eaLnBrk="1" hangingPunct="1"/>
            <a:r>
              <a:rPr lang="zh-TW" altLang="en-US" b="1" dirty="0" smtClean="0"/>
              <a:t>洪萬生</a:t>
            </a:r>
          </a:p>
          <a:p>
            <a:pPr eaLnBrk="1" hangingPunct="1"/>
            <a:r>
              <a:rPr lang="zh-TW" altLang="en-US" b="1" dirty="0" smtClean="0"/>
              <a:t>台灣師範大學數學系退休教授</a:t>
            </a:r>
          </a:p>
        </p:txBody>
      </p:sp>
      <p:grpSp>
        <p:nvGrpSpPr>
          <p:cNvPr id="2052" name="群組 5"/>
          <p:cNvGrpSpPr>
            <a:grpSpLocks/>
          </p:cNvGrpSpPr>
          <p:nvPr/>
        </p:nvGrpSpPr>
        <p:grpSpPr bwMode="auto">
          <a:xfrm>
            <a:off x="1979614" y="3795886"/>
            <a:ext cx="5202237" cy="523875"/>
            <a:chOff x="1169753" y="4207851"/>
            <a:chExt cx="5202447" cy="523875"/>
          </a:xfrm>
        </p:grpSpPr>
        <p:sp>
          <p:nvSpPr>
            <p:cNvPr id="2055" name="矩形 18"/>
            <p:cNvSpPr>
              <a:spLocks noChangeArrowheads="1"/>
            </p:cNvSpPr>
            <p:nvPr/>
          </p:nvSpPr>
          <p:spPr bwMode="auto">
            <a:xfrm>
              <a:off x="2339752" y="4207851"/>
              <a:ext cx="4032448" cy="523220"/>
            </a:xfrm>
            <a:prstGeom prst="rect">
              <a:avLst/>
            </a:prstGeom>
            <a:noFill/>
            <a:ln w="9525">
              <a:noFill/>
              <a:miter lim="800000"/>
              <a:headEnd/>
              <a:tailEnd/>
            </a:ln>
          </p:spPr>
          <p:txBody>
            <a:bodyPr>
              <a:spAutoFit/>
            </a:bodyPr>
            <a:lstStyle/>
            <a:p>
              <a:pPr algn="just"/>
              <a:r>
                <a:rPr kumimoji="0" lang="en-US" altLang="zh-TW" sz="1400" b="1" dirty="0">
                  <a:latin typeface="Times New Roman" pitchFamily="18" charset="0"/>
                  <a:ea typeface="標楷體" pitchFamily="65" charset="-120"/>
                  <a:cs typeface="Times New Roman" pitchFamily="18" charset="0"/>
                </a:rPr>
                <a:t>【</a:t>
              </a:r>
              <a:r>
                <a:rPr kumimoji="0" lang="zh-TW" altLang="en-US" sz="1400" b="1" dirty="0">
                  <a:latin typeface="Times New Roman" pitchFamily="18" charset="0"/>
                  <a:ea typeface="標楷體" pitchFamily="65" charset="-120"/>
                  <a:cs typeface="Times New Roman" pitchFamily="18" charset="0"/>
                </a:rPr>
                <a:t>本著作除另有註明外，採取</a:t>
              </a:r>
              <a:r>
                <a:rPr kumimoji="0" lang="zh-TW" altLang="en-US" sz="1400" b="1" u="sng" dirty="0">
                  <a:latin typeface="Times New Roman" pitchFamily="18" charset="0"/>
                  <a:ea typeface="標楷體" pitchFamily="65" charset="-120"/>
                  <a:cs typeface="Times New Roman" pitchFamily="18" charset="0"/>
                  <a:hlinkClick r:id="rId2"/>
                </a:rPr>
                <a:t>創用</a:t>
              </a:r>
              <a:r>
                <a:rPr kumimoji="0" lang="en-US" altLang="zh-TW" sz="1400" b="1" u="sng" dirty="0">
                  <a:latin typeface="Times New Roman" pitchFamily="18" charset="0"/>
                  <a:ea typeface="標楷體" pitchFamily="65" charset="-120"/>
                  <a:cs typeface="Times New Roman" pitchFamily="18" charset="0"/>
                  <a:hlinkClick r:id="rId2"/>
                </a:rPr>
                <a:t>CC</a:t>
              </a:r>
              <a:r>
                <a:rPr kumimoji="0" lang="zh-TW" altLang="en-US" sz="1400" b="1" u="sng" dirty="0">
                  <a:latin typeface="Times New Roman" pitchFamily="18" charset="0"/>
                  <a:ea typeface="標楷體" pitchFamily="65" charset="-120"/>
                  <a:cs typeface="Times New Roman" pitchFamily="18" charset="0"/>
                  <a:hlinkClick r:id="rId2"/>
                </a:rPr>
                <a:t>「姓名標示－非商業性－相同方式分享」台灣</a:t>
              </a:r>
              <a:r>
                <a:rPr kumimoji="0" lang="en-US" altLang="zh-TW" sz="1400" b="1" u="sng" dirty="0">
                  <a:latin typeface="Times New Roman" pitchFamily="18" charset="0"/>
                  <a:ea typeface="標楷體" pitchFamily="65" charset="-120"/>
                  <a:cs typeface="Times New Roman" pitchFamily="18" charset="0"/>
                  <a:hlinkClick r:id="rId2"/>
                </a:rPr>
                <a:t>3.0</a:t>
              </a:r>
              <a:r>
                <a:rPr kumimoji="0" lang="zh-TW" altLang="en-US" sz="1400" b="1" u="sng" dirty="0">
                  <a:latin typeface="Times New Roman" pitchFamily="18" charset="0"/>
                  <a:ea typeface="標楷體" pitchFamily="65" charset="-120"/>
                  <a:cs typeface="Times New Roman" pitchFamily="18" charset="0"/>
                  <a:hlinkClick r:id="rId2"/>
                </a:rPr>
                <a:t>版</a:t>
              </a:r>
              <a:r>
                <a:rPr kumimoji="0" lang="zh-TW" altLang="en-US" sz="1400" b="1" dirty="0">
                  <a:latin typeface="Times New Roman" pitchFamily="18" charset="0"/>
                  <a:ea typeface="標楷體" pitchFamily="65" charset="-120"/>
                  <a:cs typeface="Times New Roman" pitchFamily="18" charset="0"/>
                </a:rPr>
                <a:t>授權釋出</a:t>
              </a:r>
              <a:r>
                <a:rPr kumimoji="0" lang="en-US" altLang="zh-TW" sz="1400" b="1" dirty="0">
                  <a:latin typeface="Times New Roman" pitchFamily="18" charset="0"/>
                  <a:ea typeface="標楷體" pitchFamily="65" charset="-120"/>
                  <a:cs typeface="Times New Roman" pitchFamily="18" charset="0"/>
                </a:rPr>
                <a:t>】</a:t>
              </a:r>
            </a:p>
          </p:txBody>
        </p:sp>
        <p:pic>
          <p:nvPicPr>
            <p:cNvPr id="2056" name="Picture 15" descr="cc">
              <a:hlinkClick r:id="rId2"/>
            </p:cNvPr>
            <p:cNvPicPr>
              <a:picLocks noChangeAspect="1" noChangeArrowheads="1"/>
            </p:cNvPicPr>
            <p:nvPr/>
          </p:nvPicPr>
          <p:blipFill>
            <a:blip r:embed="rId3" cstate="email"/>
            <a:srcRect/>
            <a:stretch>
              <a:fillRect/>
            </a:stretch>
          </p:blipFill>
          <p:spPr bwMode="auto">
            <a:xfrm>
              <a:off x="1169753" y="4289608"/>
              <a:ext cx="1232869" cy="442118"/>
            </a:xfrm>
            <a:prstGeom prst="rect">
              <a:avLst/>
            </a:prstGeom>
            <a:noFill/>
            <a:ln w="9525">
              <a:noFill/>
              <a:miter lim="800000"/>
              <a:headEnd/>
              <a:tailEnd/>
            </a:ln>
          </p:spPr>
        </p:pic>
      </p:grpSp>
      <p:sp>
        <p:nvSpPr>
          <p:cNvPr id="8" name="投影片編號版面配置區 7"/>
          <p:cNvSpPr>
            <a:spLocks noGrp="1"/>
          </p:cNvSpPr>
          <p:nvPr>
            <p:ph type="sldNum" sz="quarter" idx="12"/>
          </p:nvPr>
        </p:nvSpPr>
        <p:spPr/>
        <p:txBody>
          <a:bodyPr/>
          <a:lstStyle/>
          <a:p>
            <a:pPr>
              <a:defRPr/>
            </a:pPr>
            <a:fld id="{A660417B-7106-4AAE-AD29-A793B60F34EA}" type="slidenum">
              <a:rPr lang="en-US" altLang="zh-TW" smtClean="0"/>
              <a:pPr>
                <a:defRPr/>
              </a:pPr>
              <a:t>1</a:t>
            </a:fld>
            <a:endParaRPr lang="en-US" altLang="zh-TW"/>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2"/>
          </p:nvPr>
        </p:nvSpPr>
        <p:spPr/>
        <p:txBody>
          <a:bodyPr/>
          <a:lstStyle/>
          <a:p>
            <a:pPr>
              <a:defRPr/>
            </a:pPr>
            <a:fld id="{67A9EADE-77E0-466D-B567-15426F43A79C}" type="slidenum">
              <a:rPr lang="en-US" altLang="zh-TW" smtClean="0"/>
              <a:pPr>
                <a:defRPr/>
              </a:pPr>
              <a:t>10</a:t>
            </a:fld>
            <a:endParaRPr lang="en-US" altLang="zh-TW"/>
          </a:p>
        </p:txBody>
      </p:sp>
      <p:grpSp>
        <p:nvGrpSpPr>
          <p:cNvPr id="4" name="群組 3"/>
          <p:cNvGrpSpPr/>
          <p:nvPr/>
        </p:nvGrpSpPr>
        <p:grpSpPr>
          <a:xfrm>
            <a:off x="1615742" y="1131590"/>
            <a:ext cx="5789587" cy="2880320"/>
            <a:chOff x="1615742" y="1131590"/>
            <a:chExt cx="5789587" cy="2880320"/>
          </a:xfrm>
        </p:grpSpPr>
        <p:pic>
          <p:nvPicPr>
            <p:cNvPr id="1026" name="Picture 2" descr="File:DEU-10m-anv.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5742" y="1131590"/>
              <a:ext cx="5789587" cy="288032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9" descr="\\140.112.59.229\資源平台\資源平台\版權\版權ICON與範例\64px-PD-icon_svg.png">
              <a:hlinkClick r:id="rId3"/>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615743" y="3592296"/>
              <a:ext cx="428115" cy="419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title"/>
          </p:nvPr>
        </p:nvSpPr>
        <p:spPr/>
        <p:txBody>
          <a:bodyPr/>
          <a:lstStyle/>
          <a:p>
            <a:pPr eaLnBrk="1" hangingPunct="1"/>
            <a:r>
              <a:rPr lang="zh-TW" altLang="en-US" sz="3600" b="1" smtClean="0">
                <a:latin typeface="Times New Roman" pitchFamily="18" charset="0"/>
                <a:ea typeface="標楷體" pitchFamily="65" charset="-120"/>
                <a:cs typeface="Times New Roman" pitchFamily="18" charset="0"/>
              </a:rPr>
              <a:t>高斯同餘理論</a:t>
            </a:r>
            <a:r>
              <a:rPr lang="en-US" altLang="zh-TW" sz="3600" b="1" smtClean="0">
                <a:latin typeface="Times New Roman" pitchFamily="18" charset="0"/>
                <a:ea typeface="標楷體" pitchFamily="65" charset="-120"/>
                <a:cs typeface="Times New Roman" pitchFamily="18" charset="0"/>
              </a:rPr>
              <a:t>(theory of congruence) </a:t>
            </a:r>
            <a:endParaRPr lang="zh-TW" altLang="en-US" sz="3600" b="1" smtClean="0">
              <a:latin typeface="Times New Roman" pitchFamily="18" charset="0"/>
              <a:ea typeface="標楷體" pitchFamily="65" charset="-120"/>
              <a:cs typeface="Times New Roman" pitchFamily="18" charset="0"/>
            </a:endParaRPr>
          </a:p>
        </p:txBody>
      </p:sp>
      <p:sp>
        <p:nvSpPr>
          <p:cNvPr id="12291" name="內容版面配置區 2"/>
          <p:cNvSpPr>
            <a:spLocks noGrp="1"/>
          </p:cNvSpPr>
          <p:nvPr>
            <p:ph idx="1"/>
          </p:nvPr>
        </p:nvSpPr>
        <p:spPr/>
        <p:txBody>
          <a:bodyPr/>
          <a:lstStyle/>
          <a:p>
            <a:pPr eaLnBrk="1" hangingPunct="1"/>
            <a:r>
              <a:rPr lang="en-US" altLang="zh-TW" sz="2400" b="1" dirty="0" smtClean="0">
                <a:latin typeface="Times New Roman" pitchFamily="18" charset="0"/>
                <a:ea typeface="標楷體" pitchFamily="65" charset="-120"/>
                <a:cs typeface="Times New Roman" pitchFamily="18" charset="0"/>
              </a:rPr>
              <a:t>1801</a:t>
            </a:r>
            <a:r>
              <a:rPr lang="zh-TW" altLang="en-US" sz="2400" b="1" dirty="0" smtClean="0">
                <a:latin typeface="Times New Roman" pitchFamily="18" charset="0"/>
                <a:ea typeface="標楷體" pitchFamily="65" charset="-120"/>
                <a:cs typeface="Times New Roman" pitchFamily="18" charset="0"/>
              </a:rPr>
              <a:t>年</a:t>
            </a:r>
            <a:r>
              <a:rPr lang="en-US" altLang="zh-TW" sz="2400" b="1" dirty="0" smtClean="0">
                <a:latin typeface="Times New Roman" pitchFamily="18" charset="0"/>
                <a:ea typeface="標楷體" pitchFamily="65" charset="-120"/>
                <a:cs typeface="Times New Roman" pitchFamily="18" charset="0"/>
              </a:rPr>
              <a:t>《</a:t>
            </a:r>
            <a:r>
              <a:rPr lang="zh-TW" altLang="en-US" sz="2400" b="1" dirty="0" smtClean="0">
                <a:latin typeface="Times New Roman" pitchFamily="18" charset="0"/>
                <a:ea typeface="標楷體" pitchFamily="65" charset="-120"/>
                <a:cs typeface="Times New Roman" pitchFamily="18" charset="0"/>
              </a:rPr>
              <a:t>算學講話</a:t>
            </a:r>
            <a:r>
              <a:rPr lang="en-US" altLang="zh-TW" sz="2400" b="1" dirty="0" smtClean="0">
                <a:latin typeface="Times New Roman" pitchFamily="18" charset="0"/>
                <a:ea typeface="標楷體" pitchFamily="65" charset="-120"/>
                <a:cs typeface="Times New Roman" pitchFamily="18" charset="0"/>
              </a:rPr>
              <a:t>》</a:t>
            </a:r>
          </a:p>
          <a:p>
            <a:pPr eaLnBrk="1" hangingPunct="1"/>
            <a:r>
              <a:rPr lang="zh-TW" altLang="en-US" sz="2400" b="1" dirty="0" smtClean="0">
                <a:latin typeface="Times New Roman" pitchFamily="18" charset="0"/>
                <a:ea typeface="標楷體" pitchFamily="65" charset="-120"/>
                <a:cs typeface="Times New Roman" pitchFamily="18" charset="0"/>
              </a:rPr>
              <a:t>其中有一個部分專門處理整數的同餘（請注意：“≡” 這個同餘記號是他所發明的）。</a:t>
            </a:r>
            <a:endParaRPr lang="en-US" altLang="zh-TW" sz="2400" b="1" dirty="0" smtClean="0">
              <a:latin typeface="Times New Roman" pitchFamily="18" charset="0"/>
              <a:ea typeface="標楷體" pitchFamily="65" charset="-120"/>
              <a:cs typeface="Times New Roman" pitchFamily="18" charset="0"/>
            </a:endParaRPr>
          </a:p>
          <a:p>
            <a:pPr eaLnBrk="1" hangingPunct="1"/>
            <a:r>
              <a:rPr lang="zh-TW" altLang="en-US" sz="2400" b="1" dirty="0" smtClean="0">
                <a:latin typeface="Times New Roman" pitchFamily="18" charset="0"/>
                <a:ea typeface="標楷體" pitchFamily="65" charset="-120"/>
                <a:cs typeface="Times New Roman" pitchFamily="18" charset="0"/>
              </a:rPr>
              <a:t>這一短短篇幅的一節細分成有十一個小節，</a:t>
            </a:r>
            <a:r>
              <a:rPr lang="en-US" altLang="zh-TW" sz="2400" b="1" dirty="0" smtClean="0">
                <a:latin typeface="Times New Roman" pitchFamily="18" charset="0"/>
                <a:ea typeface="標楷體" pitchFamily="65" charset="-120"/>
                <a:cs typeface="Times New Roman" pitchFamily="18" charset="0"/>
              </a:rPr>
              <a:t>1</a:t>
            </a:r>
            <a:r>
              <a:rPr lang="zh-TW" altLang="en-US" sz="2400" b="1" dirty="0" smtClean="0">
                <a:latin typeface="Times New Roman" pitchFamily="18" charset="0"/>
                <a:ea typeface="標楷體" pitchFamily="65" charset="-120"/>
                <a:cs typeface="Times New Roman" pitchFamily="18" charset="0"/>
              </a:rPr>
              <a:t>、</a:t>
            </a:r>
            <a:r>
              <a:rPr lang="en-US" altLang="zh-TW" sz="2400" b="1" dirty="0" smtClean="0">
                <a:latin typeface="Times New Roman" pitchFamily="18" charset="0"/>
                <a:ea typeface="標楷體" pitchFamily="65" charset="-120"/>
                <a:cs typeface="Times New Roman" pitchFamily="18" charset="0"/>
              </a:rPr>
              <a:t>2</a:t>
            </a:r>
            <a:r>
              <a:rPr lang="zh-TW" altLang="en-US" sz="2400" b="1" dirty="0" smtClean="0">
                <a:latin typeface="Times New Roman" pitchFamily="18" charset="0"/>
                <a:ea typeface="標楷體" pitchFamily="65" charset="-120"/>
                <a:cs typeface="Times New Roman" pitchFamily="18" charset="0"/>
              </a:rPr>
              <a:t>、</a:t>
            </a:r>
            <a:r>
              <a:rPr lang="en-US" altLang="zh-TW" sz="2400" b="1" dirty="0" smtClean="0">
                <a:latin typeface="Times New Roman" pitchFamily="18" charset="0"/>
                <a:ea typeface="標楷體" pitchFamily="65" charset="-120"/>
                <a:cs typeface="Times New Roman" pitchFamily="18" charset="0"/>
              </a:rPr>
              <a:t>3 </a:t>
            </a:r>
            <a:r>
              <a:rPr lang="zh-TW" altLang="en-US" sz="2400" b="1" dirty="0" smtClean="0">
                <a:latin typeface="Times New Roman" pitchFamily="18" charset="0"/>
                <a:ea typeface="標楷體" pitchFamily="65" charset="-120"/>
                <a:cs typeface="Times New Roman" pitchFamily="18" charset="0"/>
              </a:rPr>
              <a:t>小節主要定義同餘數 </a:t>
            </a:r>
            <a:r>
              <a:rPr lang="en-US" altLang="zh-TW" sz="2400" b="1" dirty="0" smtClean="0">
                <a:latin typeface="Times New Roman" pitchFamily="18" charset="0"/>
                <a:ea typeface="標楷體" pitchFamily="65" charset="-120"/>
                <a:cs typeface="Times New Roman" pitchFamily="18" charset="0"/>
              </a:rPr>
              <a:t>(congruent numbers)</a:t>
            </a:r>
            <a:r>
              <a:rPr lang="zh-TW" altLang="en-US" sz="2400" b="1" dirty="0" smtClean="0">
                <a:latin typeface="Times New Roman" pitchFamily="18" charset="0"/>
                <a:ea typeface="標楷體" pitchFamily="65" charset="-120"/>
                <a:cs typeface="Times New Roman" pitchFamily="18" charset="0"/>
              </a:rPr>
              <a:t>、模數 </a:t>
            </a:r>
            <a:r>
              <a:rPr lang="en-US" altLang="zh-TW" sz="2400" b="1" dirty="0" smtClean="0">
                <a:latin typeface="Times New Roman" pitchFamily="18" charset="0"/>
                <a:ea typeface="標楷體" pitchFamily="65" charset="-120"/>
                <a:cs typeface="Times New Roman" pitchFamily="18" charset="0"/>
              </a:rPr>
              <a:t>(moduli)</a:t>
            </a:r>
            <a:r>
              <a:rPr lang="zh-TW" altLang="en-US" sz="2400" b="1" dirty="0" smtClean="0">
                <a:latin typeface="Times New Roman" pitchFamily="18" charset="0"/>
                <a:ea typeface="標楷體" pitchFamily="65" charset="-120"/>
                <a:cs typeface="Times New Roman" pitchFamily="18" charset="0"/>
              </a:rPr>
              <a:t>、留數 </a:t>
            </a:r>
            <a:r>
              <a:rPr lang="en-US" altLang="zh-TW" sz="2400" b="1" dirty="0" smtClean="0">
                <a:latin typeface="Times New Roman" pitchFamily="18" charset="0"/>
                <a:ea typeface="標楷體" pitchFamily="65" charset="-120"/>
                <a:cs typeface="Times New Roman" pitchFamily="18" charset="0"/>
              </a:rPr>
              <a:t>(residues) </a:t>
            </a:r>
            <a:r>
              <a:rPr lang="zh-TW" altLang="en-US" sz="2400" b="1" dirty="0" smtClean="0">
                <a:latin typeface="Times New Roman" pitchFamily="18" charset="0"/>
                <a:ea typeface="標楷體" pitchFamily="65" charset="-120"/>
                <a:cs typeface="Times New Roman" pitchFamily="18" charset="0"/>
              </a:rPr>
              <a:t>與非留數 </a:t>
            </a:r>
            <a:r>
              <a:rPr lang="en-US" altLang="zh-TW" sz="2400" b="1" dirty="0" smtClean="0">
                <a:latin typeface="Times New Roman" pitchFamily="18" charset="0"/>
                <a:ea typeface="標楷體" pitchFamily="65" charset="-120"/>
                <a:cs typeface="Times New Roman" pitchFamily="18" charset="0"/>
              </a:rPr>
              <a:t>(non-residues)</a:t>
            </a:r>
            <a:r>
              <a:rPr lang="zh-TW" altLang="en-US" sz="2400" b="1" dirty="0" smtClean="0">
                <a:latin typeface="Times New Roman" pitchFamily="18" charset="0"/>
                <a:ea typeface="標楷體" pitchFamily="65" charset="-120"/>
                <a:cs typeface="Times New Roman" pitchFamily="18" charset="0"/>
              </a:rPr>
              <a:t>，並推演簡單的性質與定理。第</a:t>
            </a:r>
            <a:r>
              <a:rPr lang="en-US" altLang="zh-TW" sz="2400" b="1" dirty="0" smtClean="0">
                <a:latin typeface="Times New Roman" pitchFamily="18" charset="0"/>
                <a:ea typeface="標楷體" pitchFamily="65" charset="-120"/>
                <a:cs typeface="Times New Roman" pitchFamily="18" charset="0"/>
              </a:rPr>
              <a:t>4 </a:t>
            </a:r>
            <a:r>
              <a:rPr lang="zh-TW" altLang="en-US" sz="2400" b="1" dirty="0" smtClean="0">
                <a:latin typeface="Times New Roman" pitchFamily="18" charset="0"/>
                <a:ea typeface="標楷體" pitchFamily="65" charset="-120"/>
                <a:cs typeface="Times New Roman" pitchFamily="18" charset="0"/>
              </a:rPr>
              <a:t>小節專論最小的留數 </a:t>
            </a:r>
            <a:r>
              <a:rPr lang="en-US" altLang="zh-TW" sz="2400" b="1" dirty="0" smtClean="0">
                <a:latin typeface="Times New Roman" pitchFamily="18" charset="0"/>
                <a:ea typeface="標楷體" pitchFamily="65" charset="-120"/>
                <a:cs typeface="Times New Roman" pitchFamily="18" charset="0"/>
              </a:rPr>
              <a:t>(least residue)</a:t>
            </a:r>
            <a:r>
              <a:rPr lang="zh-TW" altLang="en-US" sz="2400" b="1" dirty="0" smtClean="0">
                <a:latin typeface="Times New Roman" pitchFamily="18" charset="0"/>
                <a:ea typeface="標楷體" pitchFamily="65" charset="-120"/>
                <a:cs typeface="Times New Roman" pitchFamily="18" charset="0"/>
              </a:rPr>
              <a:t>。第</a:t>
            </a:r>
            <a:r>
              <a:rPr lang="en-US" altLang="zh-TW" sz="2400" b="1" dirty="0" smtClean="0">
                <a:latin typeface="Times New Roman" pitchFamily="18" charset="0"/>
                <a:ea typeface="標楷體" pitchFamily="65" charset="-120"/>
                <a:cs typeface="Times New Roman" pitchFamily="18" charset="0"/>
              </a:rPr>
              <a:t>5 </a:t>
            </a:r>
            <a:r>
              <a:rPr lang="zh-TW" altLang="en-US" sz="2400" b="1" dirty="0" smtClean="0">
                <a:latin typeface="Times New Roman" pitchFamily="18" charset="0"/>
                <a:ea typeface="標楷體" pitchFamily="65" charset="-120"/>
                <a:cs typeface="Times New Roman" pitchFamily="18" charset="0"/>
              </a:rPr>
              <a:t>小節介紹幾個有關同餘數的命題，比如說吧，相對於一個合成的</a:t>
            </a: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11</a:t>
            </a:fld>
            <a:endParaRPr lang="en-US" altLang="zh-TW"/>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內容版面配置區 2"/>
          <p:cNvSpPr>
            <a:spLocks noGrp="1"/>
          </p:cNvSpPr>
          <p:nvPr>
            <p:ph idx="1"/>
          </p:nvPr>
        </p:nvSpPr>
        <p:spPr>
          <a:xfrm>
            <a:off x="457200" y="357172"/>
            <a:ext cx="8229600" cy="4237451"/>
          </a:xfrm>
        </p:spPr>
        <p:txBody>
          <a:bodyPr/>
          <a:lstStyle/>
          <a:p>
            <a:pPr eaLnBrk="1" hangingPunct="1"/>
            <a:r>
              <a:rPr lang="zh-TW" altLang="en-US" sz="2400" b="1" dirty="0" smtClean="0">
                <a:latin typeface="Times New Roman" pitchFamily="18" charset="0"/>
                <a:ea typeface="標楷體" pitchFamily="65" charset="-120"/>
                <a:cs typeface="Times New Roman" pitchFamily="18" charset="0"/>
              </a:rPr>
              <a:t>模數 </a:t>
            </a:r>
            <a:r>
              <a:rPr lang="en-US" altLang="zh-TW" sz="2400" b="1" dirty="0" smtClean="0">
                <a:latin typeface="Times New Roman" pitchFamily="18" charset="0"/>
                <a:ea typeface="標楷體" pitchFamily="65" charset="-120"/>
                <a:cs typeface="Times New Roman" pitchFamily="18" charset="0"/>
              </a:rPr>
              <a:t>(composite modulus)</a:t>
            </a:r>
            <a:r>
              <a:rPr lang="zh-TW" altLang="en-US" sz="2400" b="1" dirty="0" smtClean="0">
                <a:latin typeface="Times New Roman" pitchFamily="18" charset="0"/>
                <a:ea typeface="標楷體" pitchFamily="65" charset="-120"/>
                <a:cs typeface="Times New Roman" pitchFamily="18" charset="0"/>
              </a:rPr>
              <a:t>，有一些數同餘，則相對於這個合成數的因數而言，這些數必然也會同餘。第</a:t>
            </a:r>
            <a:r>
              <a:rPr lang="en-US" altLang="zh-TW" sz="2400" b="1" dirty="0" smtClean="0">
                <a:latin typeface="Times New Roman" pitchFamily="18" charset="0"/>
                <a:ea typeface="標楷體" pitchFamily="65" charset="-120"/>
                <a:cs typeface="Times New Roman" pitchFamily="18" charset="0"/>
              </a:rPr>
              <a:t>6</a:t>
            </a:r>
            <a:r>
              <a:rPr lang="zh-TW" altLang="en-US" sz="2400" b="1" dirty="0" smtClean="0">
                <a:latin typeface="Times New Roman" pitchFamily="18" charset="0"/>
                <a:ea typeface="標楷體" pitchFamily="65" charset="-120"/>
                <a:cs typeface="Times New Roman" pitchFamily="18" charset="0"/>
              </a:rPr>
              <a:t>、</a:t>
            </a:r>
            <a:r>
              <a:rPr lang="en-US" altLang="zh-TW" sz="2400" b="1" dirty="0" smtClean="0">
                <a:latin typeface="Times New Roman" pitchFamily="18" charset="0"/>
                <a:ea typeface="標楷體" pitchFamily="65" charset="-120"/>
                <a:cs typeface="Times New Roman" pitchFamily="18" charset="0"/>
              </a:rPr>
              <a:t>7</a:t>
            </a:r>
            <a:r>
              <a:rPr lang="zh-TW" altLang="en-US" sz="2400" b="1" dirty="0" smtClean="0">
                <a:latin typeface="Times New Roman" pitchFamily="18" charset="0"/>
                <a:ea typeface="標楷體" pitchFamily="65" charset="-120"/>
                <a:cs typeface="Times New Roman" pitchFamily="18" charset="0"/>
              </a:rPr>
              <a:t>、</a:t>
            </a:r>
            <a:r>
              <a:rPr lang="en-US" altLang="zh-TW" sz="2400" b="1" dirty="0" smtClean="0">
                <a:latin typeface="Times New Roman" pitchFamily="18" charset="0"/>
                <a:ea typeface="標楷體" pitchFamily="65" charset="-120"/>
                <a:cs typeface="Times New Roman" pitchFamily="18" charset="0"/>
              </a:rPr>
              <a:t>8 </a:t>
            </a:r>
            <a:r>
              <a:rPr lang="zh-TW" altLang="en-US" sz="2400" b="1" dirty="0" smtClean="0">
                <a:latin typeface="Times New Roman" pitchFamily="18" charset="0"/>
                <a:ea typeface="標楷體" pitchFamily="65" charset="-120"/>
                <a:cs typeface="Times New Roman" pitchFamily="18" charset="0"/>
              </a:rPr>
              <a:t>小節介紹同餘的運算法則：</a:t>
            </a:r>
            <a:endParaRPr lang="en-US" altLang="zh-TW" sz="2400" b="1" dirty="0" smtClean="0">
              <a:latin typeface="Times New Roman" pitchFamily="18" charset="0"/>
              <a:ea typeface="標楷體" pitchFamily="65" charset="-120"/>
              <a:cs typeface="Times New Roman" pitchFamily="18" charset="0"/>
            </a:endParaRPr>
          </a:p>
          <a:p>
            <a:pPr eaLnBrk="1" hangingPunct="1"/>
            <a:r>
              <a:rPr lang="zh-TW" altLang="en-US" sz="2400" b="1" dirty="0" smtClean="0">
                <a:latin typeface="Times New Roman" pitchFamily="18" charset="0"/>
                <a:ea typeface="標楷體" pitchFamily="65" charset="-120"/>
                <a:cs typeface="Times New Roman" pitchFamily="18" charset="0"/>
              </a:rPr>
              <a:t>相對於任意模數而言，如果</a:t>
            </a:r>
            <a:r>
              <a:rPr lang="en-US" altLang="zh-TW" sz="2400" b="1" dirty="0" smtClean="0">
                <a:latin typeface="Times New Roman" pitchFamily="18" charset="0"/>
                <a:ea typeface="標楷體" pitchFamily="65" charset="-120"/>
                <a:cs typeface="Times New Roman" pitchFamily="18" charset="0"/>
              </a:rPr>
              <a:t>A ≡ a, B ≡ b, C ≡ c </a:t>
            </a:r>
            <a:r>
              <a:rPr lang="zh-TW" altLang="en-US" sz="2400" b="1" dirty="0" smtClean="0">
                <a:latin typeface="Times New Roman" pitchFamily="18" charset="0"/>
                <a:ea typeface="標楷體" pitchFamily="65" charset="-120"/>
                <a:cs typeface="Times New Roman" pitchFamily="18" charset="0"/>
              </a:rPr>
              <a:t>等等，則</a:t>
            </a:r>
            <a:r>
              <a:rPr lang="en-US" altLang="zh-TW" sz="2400" b="1" dirty="0" smtClean="0">
                <a:latin typeface="Times New Roman" pitchFamily="18" charset="0"/>
                <a:ea typeface="標楷體" pitchFamily="65" charset="-120"/>
                <a:cs typeface="Times New Roman" pitchFamily="18" charset="0"/>
              </a:rPr>
              <a:t>A</a:t>
            </a:r>
            <a:r>
              <a:rPr lang="zh-TW" altLang="en-US" sz="2400" b="1" dirty="0" smtClean="0">
                <a:latin typeface="Times New Roman" pitchFamily="18" charset="0"/>
                <a:ea typeface="標楷體" pitchFamily="65" charset="-120"/>
                <a:cs typeface="Times New Roman" pitchFamily="18" charset="0"/>
              </a:rPr>
              <a:t>＋</a:t>
            </a:r>
            <a:r>
              <a:rPr lang="en-US" altLang="zh-TW" sz="2400" b="1" dirty="0" smtClean="0">
                <a:latin typeface="Times New Roman" pitchFamily="18" charset="0"/>
                <a:ea typeface="標楷體" pitchFamily="65" charset="-120"/>
                <a:cs typeface="Times New Roman" pitchFamily="18" charset="0"/>
              </a:rPr>
              <a:t>B</a:t>
            </a:r>
            <a:r>
              <a:rPr lang="zh-TW" altLang="en-US" sz="2400" b="1" dirty="0" smtClean="0">
                <a:latin typeface="Times New Roman" pitchFamily="18" charset="0"/>
                <a:ea typeface="標楷體" pitchFamily="65" charset="-120"/>
                <a:cs typeface="Times New Roman" pitchFamily="18" charset="0"/>
              </a:rPr>
              <a:t>＋</a:t>
            </a:r>
            <a:r>
              <a:rPr lang="en-US" altLang="zh-TW" sz="2400" b="1" dirty="0" smtClean="0">
                <a:latin typeface="Times New Roman" pitchFamily="18" charset="0"/>
                <a:ea typeface="標楷體" pitchFamily="65" charset="-120"/>
                <a:cs typeface="Times New Roman" pitchFamily="18" charset="0"/>
              </a:rPr>
              <a:t>C etc. ≡ </a:t>
            </a:r>
            <a:r>
              <a:rPr lang="en-US" altLang="zh-TW" sz="2400" b="1" dirty="0" err="1" smtClean="0">
                <a:latin typeface="Times New Roman" pitchFamily="18" charset="0"/>
                <a:ea typeface="標楷體" pitchFamily="65" charset="-120"/>
                <a:cs typeface="Times New Roman" pitchFamily="18" charset="0"/>
              </a:rPr>
              <a:t>a+b+c</a:t>
            </a:r>
            <a:r>
              <a:rPr lang="en-US" altLang="zh-TW" sz="2400" b="1" dirty="0" smtClean="0">
                <a:latin typeface="Times New Roman" pitchFamily="18" charset="0"/>
                <a:ea typeface="標楷體" pitchFamily="65" charset="-120"/>
                <a:cs typeface="Times New Roman" pitchFamily="18" charset="0"/>
              </a:rPr>
              <a:t> etc.</a:t>
            </a:r>
            <a:r>
              <a:rPr lang="zh-TW" altLang="en-US" sz="2400" b="1" dirty="0" smtClean="0">
                <a:latin typeface="Times New Roman" pitchFamily="18" charset="0"/>
                <a:ea typeface="標楷體" pitchFamily="65" charset="-120"/>
                <a:cs typeface="Times New Roman" pitchFamily="18" charset="0"/>
              </a:rPr>
              <a:t>，而且</a:t>
            </a:r>
            <a:r>
              <a:rPr lang="en-US" altLang="zh-TW" sz="2400" b="1" dirty="0" smtClean="0">
                <a:latin typeface="Times New Roman" pitchFamily="18" charset="0"/>
                <a:ea typeface="標楷體" pitchFamily="65" charset="-120"/>
                <a:cs typeface="Times New Roman" pitchFamily="18" charset="0"/>
              </a:rPr>
              <a:t>A</a:t>
            </a:r>
            <a:r>
              <a:rPr lang="zh-TW" altLang="en-US" sz="2400" b="1" dirty="0" smtClean="0">
                <a:latin typeface="Times New Roman" pitchFamily="18" charset="0"/>
                <a:ea typeface="標楷體" pitchFamily="65" charset="-120"/>
                <a:cs typeface="Times New Roman" pitchFamily="18" charset="0"/>
              </a:rPr>
              <a:t>－</a:t>
            </a:r>
            <a:r>
              <a:rPr lang="en-US" altLang="zh-TW" sz="2400" b="1" dirty="0" smtClean="0">
                <a:latin typeface="Times New Roman" pitchFamily="18" charset="0"/>
                <a:ea typeface="標楷體" pitchFamily="65" charset="-120"/>
                <a:cs typeface="Times New Roman" pitchFamily="18" charset="0"/>
              </a:rPr>
              <a:t>B ≡ a</a:t>
            </a:r>
            <a:r>
              <a:rPr lang="zh-TW" altLang="en-US" sz="2400" b="1" dirty="0" smtClean="0">
                <a:latin typeface="Times New Roman" pitchFamily="18" charset="0"/>
                <a:ea typeface="標楷體" pitchFamily="65" charset="-120"/>
                <a:cs typeface="Times New Roman" pitchFamily="18" charset="0"/>
              </a:rPr>
              <a:t>－</a:t>
            </a:r>
            <a:r>
              <a:rPr lang="en-US" altLang="zh-TW" sz="2400" b="1" dirty="0" smtClean="0">
                <a:latin typeface="Times New Roman" pitchFamily="18" charset="0"/>
                <a:ea typeface="標楷體" pitchFamily="65" charset="-120"/>
                <a:cs typeface="Times New Roman" pitchFamily="18" charset="0"/>
              </a:rPr>
              <a:t>b</a:t>
            </a:r>
            <a:r>
              <a:rPr lang="zh-TW" altLang="en-US" sz="2400" b="1" dirty="0" smtClean="0">
                <a:latin typeface="Times New Roman" pitchFamily="18" charset="0"/>
                <a:ea typeface="標楷體" pitchFamily="65" charset="-120"/>
                <a:cs typeface="Times New Roman" pitchFamily="18" charset="0"/>
              </a:rPr>
              <a:t>。</a:t>
            </a:r>
          </a:p>
          <a:p>
            <a:pPr eaLnBrk="1" hangingPunct="1"/>
            <a:r>
              <a:rPr lang="zh-TW" altLang="en-US" sz="2400" b="1" dirty="0" smtClean="0">
                <a:latin typeface="Times New Roman" pitchFamily="18" charset="0"/>
                <a:ea typeface="標楷體" pitchFamily="65" charset="-120"/>
                <a:cs typeface="Times New Roman" pitchFamily="18" charset="0"/>
              </a:rPr>
              <a:t>還有，若</a:t>
            </a:r>
            <a:r>
              <a:rPr lang="en-US" altLang="zh-TW" sz="2400" b="1" dirty="0" smtClean="0">
                <a:latin typeface="Times New Roman" pitchFamily="18" charset="0"/>
                <a:ea typeface="標楷體" pitchFamily="65" charset="-120"/>
                <a:cs typeface="Times New Roman" pitchFamily="18" charset="0"/>
              </a:rPr>
              <a:t>A ≡ a</a:t>
            </a:r>
            <a:r>
              <a:rPr lang="zh-TW" altLang="en-US" sz="2400" b="1" dirty="0" smtClean="0">
                <a:latin typeface="Times New Roman" pitchFamily="18" charset="0"/>
                <a:ea typeface="標楷體" pitchFamily="65" charset="-120"/>
                <a:cs typeface="Times New Roman" pitchFamily="18" charset="0"/>
              </a:rPr>
              <a:t>，則</a:t>
            </a:r>
            <a:r>
              <a:rPr lang="en-US" altLang="zh-TW" sz="2400" b="1" dirty="0" smtClean="0">
                <a:latin typeface="Times New Roman" pitchFamily="18" charset="0"/>
                <a:ea typeface="標楷體" pitchFamily="65" charset="-120"/>
                <a:cs typeface="Times New Roman" pitchFamily="18" charset="0"/>
              </a:rPr>
              <a:t>kA ≡ ka</a:t>
            </a:r>
            <a:r>
              <a:rPr lang="zh-TW" altLang="en-US" sz="2400" b="1" dirty="0" smtClean="0">
                <a:latin typeface="Times New Roman" pitchFamily="18" charset="0"/>
                <a:ea typeface="標楷體" pitchFamily="65" charset="-120"/>
                <a:cs typeface="Times New Roman" pitchFamily="18" charset="0"/>
              </a:rPr>
              <a:t>；若</a:t>
            </a:r>
            <a:r>
              <a:rPr lang="en-US" altLang="zh-TW" sz="2400" b="1" dirty="0" smtClean="0">
                <a:latin typeface="Times New Roman" pitchFamily="18" charset="0"/>
                <a:ea typeface="標楷體" pitchFamily="65" charset="-120"/>
                <a:cs typeface="Times New Roman" pitchFamily="18" charset="0"/>
              </a:rPr>
              <a:t>A ≡ a, B ≡ b, C ≡ c</a:t>
            </a:r>
            <a:r>
              <a:rPr lang="zh-TW" altLang="en-US" sz="2400" b="1" dirty="0" smtClean="0">
                <a:latin typeface="Times New Roman" pitchFamily="18" charset="0"/>
                <a:ea typeface="標楷體" pitchFamily="65" charset="-120"/>
                <a:cs typeface="Times New Roman" pitchFamily="18" charset="0"/>
              </a:rPr>
              <a:t>，則</a:t>
            </a:r>
            <a:r>
              <a:rPr lang="en-US" altLang="zh-TW" sz="2400" b="1" dirty="0" smtClean="0">
                <a:latin typeface="Times New Roman" pitchFamily="18" charset="0"/>
                <a:ea typeface="標楷體" pitchFamily="65" charset="-120"/>
                <a:cs typeface="Times New Roman" pitchFamily="18" charset="0"/>
              </a:rPr>
              <a:t>ABC≡ </a:t>
            </a:r>
            <a:r>
              <a:rPr lang="en-US" altLang="zh-TW" sz="2400" b="1" dirty="0" err="1" smtClean="0">
                <a:latin typeface="Times New Roman" pitchFamily="18" charset="0"/>
                <a:ea typeface="標楷體" pitchFamily="65" charset="-120"/>
                <a:cs typeface="Times New Roman" pitchFamily="18" charset="0"/>
              </a:rPr>
              <a:t>abc</a:t>
            </a:r>
            <a:r>
              <a:rPr lang="zh-TW" altLang="en-US" sz="2400" b="1" dirty="0" smtClean="0">
                <a:latin typeface="Times New Roman" pitchFamily="18" charset="0"/>
                <a:ea typeface="標楷體" pitchFamily="65" charset="-120"/>
                <a:cs typeface="Times New Roman" pitchFamily="18" charset="0"/>
              </a:rPr>
              <a:t>；以及若</a:t>
            </a:r>
            <a:r>
              <a:rPr lang="en-US" altLang="zh-TW" sz="2400" b="1" dirty="0" smtClean="0">
                <a:latin typeface="Times New Roman" pitchFamily="18" charset="0"/>
                <a:ea typeface="標楷體" pitchFamily="65" charset="-120"/>
                <a:cs typeface="Times New Roman" pitchFamily="18" charset="0"/>
              </a:rPr>
              <a:t>A ≡ a</a:t>
            </a:r>
            <a:r>
              <a:rPr lang="zh-TW" altLang="en-US" sz="2400" b="1" dirty="0" smtClean="0">
                <a:latin typeface="Times New Roman" pitchFamily="18" charset="0"/>
                <a:ea typeface="標楷體" pitchFamily="65" charset="-120"/>
                <a:cs typeface="Times New Roman" pitchFamily="18" charset="0"/>
              </a:rPr>
              <a:t>，且</a:t>
            </a:r>
            <a:r>
              <a:rPr lang="en-US" altLang="zh-TW" sz="2400" b="1" dirty="0" smtClean="0">
                <a:latin typeface="Times New Roman" pitchFamily="18" charset="0"/>
                <a:ea typeface="標楷體" pitchFamily="65" charset="-120"/>
                <a:cs typeface="Times New Roman" pitchFamily="18" charset="0"/>
              </a:rPr>
              <a:t>k </a:t>
            </a:r>
            <a:r>
              <a:rPr lang="zh-TW" altLang="en-US" sz="2400" b="1" dirty="0" smtClean="0">
                <a:latin typeface="Times New Roman" pitchFamily="18" charset="0"/>
                <a:ea typeface="標楷體" pitchFamily="65" charset="-120"/>
                <a:cs typeface="Times New Roman" pitchFamily="18" charset="0"/>
              </a:rPr>
              <a:t>為一正整數，則</a:t>
            </a:r>
            <a:r>
              <a:rPr lang="en-US" altLang="zh-TW" sz="2400" b="1" dirty="0" smtClean="0">
                <a:latin typeface="Times New Roman" pitchFamily="18" charset="0"/>
                <a:ea typeface="標楷體" pitchFamily="65" charset="-120"/>
                <a:cs typeface="Times New Roman" pitchFamily="18" charset="0"/>
              </a:rPr>
              <a:t>A k </a:t>
            </a:r>
            <a:r>
              <a:rPr lang="zh-TW" altLang="en-US" sz="2400" b="1" dirty="0" smtClean="0">
                <a:latin typeface="Times New Roman" pitchFamily="18" charset="0"/>
                <a:ea typeface="標楷體" pitchFamily="65" charset="-120"/>
                <a:cs typeface="Times New Roman" pitchFamily="18" charset="0"/>
              </a:rPr>
              <a:t>≡ </a:t>
            </a:r>
            <a:r>
              <a:rPr lang="en-US" altLang="zh-TW" sz="2400" b="1" dirty="0" err="1" smtClean="0">
                <a:latin typeface="Times New Roman" pitchFamily="18" charset="0"/>
                <a:ea typeface="標楷體" pitchFamily="65" charset="-120"/>
                <a:cs typeface="Times New Roman" pitchFamily="18" charset="0"/>
              </a:rPr>
              <a:t>ak</a:t>
            </a:r>
            <a:r>
              <a:rPr lang="zh-TW" altLang="en-US" sz="2400" b="1" dirty="0" smtClean="0">
                <a:latin typeface="Times New Roman" pitchFamily="18" charset="0"/>
                <a:ea typeface="標楷體" pitchFamily="65" charset="-120"/>
                <a:cs typeface="Times New Roman" pitchFamily="18" charset="0"/>
              </a:rPr>
              <a:t>。</a:t>
            </a:r>
            <a:endParaRPr lang="en-US" altLang="zh-TW" sz="2400" b="1" dirty="0" smtClean="0">
              <a:latin typeface="Times New Roman" pitchFamily="18" charset="0"/>
              <a:ea typeface="標楷體" pitchFamily="65" charset="-120"/>
              <a:cs typeface="Times New Roman" pitchFamily="18" charset="0"/>
            </a:endParaRPr>
          </a:p>
          <a:p>
            <a:pPr eaLnBrk="1" hangingPunct="1"/>
            <a:r>
              <a:rPr lang="zh-TW" altLang="en-US" sz="2400" b="1" dirty="0" smtClean="0">
                <a:latin typeface="Times New Roman" pitchFamily="18" charset="0"/>
                <a:ea typeface="標楷體" pitchFamily="65" charset="-120"/>
                <a:cs typeface="Times New Roman" pitchFamily="18" charset="0"/>
              </a:rPr>
              <a:t>第</a:t>
            </a:r>
            <a:r>
              <a:rPr lang="en-US" altLang="zh-TW" sz="2400" b="1" dirty="0" smtClean="0">
                <a:latin typeface="Times New Roman" pitchFamily="18" charset="0"/>
                <a:ea typeface="標楷體" pitchFamily="65" charset="-120"/>
                <a:cs typeface="Times New Roman" pitchFamily="18" charset="0"/>
              </a:rPr>
              <a:t>9</a:t>
            </a:r>
            <a:r>
              <a:rPr lang="zh-TW" altLang="en-US" sz="2400" b="1" dirty="0" smtClean="0">
                <a:latin typeface="Times New Roman" pitchFamily="18" charset="0"/>
                <a:ea typeface="標楷體" pitchFamily="65" charset="-120"/>
                <a:cs typeface="Times New Roman" pitchFamily="18" charset="0"/>
              </a:rPr>
              <a:t>、</a:t>
            </a:r>
            <a:r>
              <a:rPr lang="en-US" altLang="zh-TW" sz="2400" b="1" dirty="0" smtClean="0">
                <a:latin typeface="Times New Roman" pitchFamily="18" charset="0"/>
                <a:ea typeface="標楷體" pitchFamily="65" charset="-120"/>
                <a:cs typeface="Times New Roman" pitchFamily="18" charset="0"/>
              </a:rPr>
              <a:t>10</a:t>
            </a:r>
            <a:r>
              <a:rPr lang="zh-TW" altLang="en-US" sz="2400" b="1" dirty="0" smtClean="0">
                <a:latin typeface="Times New Roman" pitchFamily="18" charset="0"/>
                <a:ea typeface="標楷體" pitchFamily="65" charset="-120"/>
                <a:cs typeface="Times New Roman" pitchFamily="18" charset="0"/>
              </a:rPr>
              <a:t>、</a:t>
            </a:r>
            <a:r>
              <a:rPr lang="en-US" altLang="zh-TW" sz="2400" b="1" dirty="0" smtClean="0">
                <a:latin typeface="Times New Roman" pitchFamily="18" charset="0"/>
                <a:ea typeface="標楷體" pitchFamily="65" charset="-120"/>
                <a:cs typeface="Times New Roman" pitchFamily="18" charset="0"/>
              </a:rPr>
              <a:t>11 </a:t>
            </a:r>
            <a:r>
              <a:rPr lang="zh-TW" altLang="en-US" sz="2400" b="1" dirty="0" smtClean="0">
                <a:latin typeface="Times New Roman" pitchFamily="18" charset="0"/>
                <a:ea typeface="標楷體" pitchFamily="65" charset="-120"/>
                <a:cs typeface="Times New Roman" pitchFamily="18" charset="0"/>
              </a:rPr>
              <a:t>小節則結合同餘式與整係數方程式的有理數解，進行初步的討論。</a:t>
            </a:r>
            <a:endParaRPr lang="en-US" altLang="zh-TW" sz="2400" b="1" dirty="0" smtClean="0">
              <a:latin typeface="Times New Roman" pitchFamily="18" charset="0"/>
              <a:ea typeface="標楷體" pitchFamily="65" charset="-120"/>
              <a:cs typeface="Times New Roman" pitchFamily="18" charset="0"/>
            </a:endParaRPr>
          </a:p>
          <a:p>
            <a:pPr eaLnBrk="1" hangingPunct="1"/>
            <a:r>
              <a:rPr lang="zh-TW" altLang="en-US" sz="2400" b="1" dirty="0" smtClean="0">
                <a:latin typeface="Times New Roman" pitchFamily="18" charset="0"/>
                <a:ea typeface="標楷體" pitchFamily="65" charset="-120"/>
                <a:cs typeface="Times New Roman" pitchFamily="18" charset="0"/>
              </a:rPr>
              <a:t>在第</a:t>
            </a:r>
            <a:r>
              <a:rPr lang="en-US" altLang="zh-TW" sz="2400" b="1" dirty="0" smtClean="0">
                <a:latin typeface="Times New Roman" pitchFamily="18" charset="0"/>
                <a:ea typeface="標楷體" pitchFamily="65" charset="-120"/>
                <a:cs typeface="Times New Roman" pitchFamily="18" charset="0"/>
              </a:rPr>
              <a:t>12 </a:t>
            </a:r>
            <a:r>
              <a:rPr lang="zh-TW" altLang="en-US" sz="2400" b="1" dirty="0" smtClean="0">
                <a:latin typeface="Times New Roman" pitchFamily="18" charset="0"/>
                <a:ea typeface="標楷體" pitchFamily="65" charset="-120"/>
                <a:cs typeface="Times New Roman" pitchFamily="18" charset="0"/>
              </a:rPr>
              <a:t>小節，高斯提出若干應用，主要有關可以被</a:t>
            </a:r>
            <a:r>
              <a:rPr lang="en-US" altLang="zh-TW" sz="2400" b="1" dirty="0" smtClean="0">
                <a:latin typeface="Times New Roman" pitchFamily="18" charset="0"/>
                <a:ea typeface="標楷體" pitchFamily="65" charset="-120"/>
                <a:cs typeface="Times New Roman" pitchFamily="18" charset="0"/>
              </a:rPr>
              <a:t>9</a:t>
            </a:r>
            <a:r>
              <a:rPr lang="zh-TW" altLang="en-US" sz="2400" b="1" dirty="0" smtClean="0">
                <a:latin typeface="Times New Roman" pitchFamily="18" charset="0"/>
                <a:ea typeface="標楷體" pitchFamily="65" charset="-120"/>
                <a:cs typeface="Times New Roman" pitchFamily="18" charset="0"/>
              </a:rPr>
              <a:t>、</a:t>
            </a:r>
            <a:r>
              <a:rPr lang="en-US" altLang="zh-TW" sz="2400" b="1" dirty="0" smtClean="0">
                <a:latin typeface="Times New Roman" pitchFamily="18" charset="0"/>
                <a:ea typeface="標楷體" pitchFamily="65" charset="-120"/>
                <a:cs typeface="Times New Roman" pitchFamily="18" charset="0"/>
              </a:rPr>
              <a:t>11 </a:t>
            </a:r>
            <a:r>
              <a:rPr lang="zh-TW" altLang="en-US" sz="2400" b="1" dirty="0" smtClean="0">
                <a:latin typeface="Times New Roman" pitchFamily="18" charset="0"/>
                <a:ea typeface="標楷體" pitchFamily="65" charset="-120"/>
                <a:cs typeface="Times New Roman" pitchFamily="18" charset="0"/>
              </a:rPr>
              <a:t>或其他數整除的判別法則。</a:t>
            </a:r>
          </a:p>
          <a:p>
            <a:pPr eaLnBrk="1" hangingPunct="1"/>
            <a:endParaRPr lang="zh-TW" altLang="en-US" sz="2000" dirty="0" smtClean="0">
              <a:ea typeface="標楷體" pitchFamily="65" charset="-120"/>
              <a:cs typeface="Times New Roman" pitchFamily="18" charset="0"/>
            </a:endParaRPr>
          </a:p>
        </p:txBody>
      </p:sp>
      <p:sp>
        <p:nvSpPr>
          <p:cNvPr id="3" name="投影片編號版面配置區 2"/>
          <p:cNvSpPr>
            <a:spLocks noGrp="1"/>
          </p:cNvSpPr>
          <p:nvPr>
            <p:ph type="sldNum" sz="quarter" idx="12"/>
          </p:nvPr>
        </p:nvSpPr>
        <p:spPr/>
        <p:txBody>
          <a:bodyPr/>
          <a:lstStyle/>
          <a:p>
            <a:pPr>
              <a:defRPr/>
            </a:pPr>
            <a:fld id="{67A9EADE-77E0-466D-B567-15426F43A79C}" type="slidenum">
              <a:rPr lang="en-US" altLang="zh-TW" smtClean="0"/>
              <a:pPr>
                <a:defRPr/>
              </a:pPr>
              <a:t>12</a:t>
            </a:fld>
            <a:endParaRPr lang="en-US" altLang="zh-TW"/>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標題 1"/>
          <p:cNvSpPr>
            <a:spLocks noGrp="1"/>
          </p:cNvSpPr>
          <p:nvPr>
            <p:ph type="ctrTitle"/>
          </p:nvPr>
        </p:nvSpPr>
        <p:spPr>
          <a:xfrm>
            <a:off x="684213" y="1059582"/>
            <a:ext cx="7772400" cy="1102519"/>
          </a:xfrm>
        </p:spPr>
        <p:txBody>
          <a:bodyPr/>
          <a:lstStyle/>
          <a:p>
            <a:r>
              <a:rPr lang="zh-TW" altLang="en-US" sz="3600" b="1" dirty="0" smtClean="0">
                <a:latin typeface="Times New Roman" pitchFamily="18" charset="0"/>
                <a:ea typeface="標楷體" pitchFamily="65" charset="-120"/>
                <a:cs typeface="Times New Roman" pitchFamily="18" charset="0"/>
              </a:rPr>
              <a:t>數學與文化</a:t>
            </a:r>
            <a:r>
              <a:rPr lang="en-US" altLang="zh-TW" sz="3600" b="1" dirty="0" smtClean="0">
                <a:latin typeface="Times New Roman" pitchFamily="18" charset="0"/>
                <a:ea typeface="標楷體" pitchFamily="65" charset="-120"/>
                <a:cs typeface="Times New Roman" pitchFamily="18" charset="0"/>
              </a:rPr>
              <a:t>:</a:t>
            </a:r>
            <a:r>
              <a:rPr lang="zh-TW" altLang="en-US" sz="3600" b="1" dirty="0" smtClean="0">
                <a:latin typeface="Times New Roman" pitchFamily="18" charset="0"/>
                <a:ea typeface="標楷體" pitchFamily="65" charset="-120"/>
                <a:cs typeface="Times New Roman" pitchFamily="18" charset="0"/>
              </a:rPr>
              <a:t>以數學小說閱讀為進路</a:t>
            </a:r>
          </a:p>
        </p:txBody>
      </p:sp>
      <p:sp>
        <p:nvSpPr>
          <p:cNvPr id="2051" name="副標題 2"/>
          <p:cNvSpPr>
            <a:spLocks noGrp="1"/>
          </p:cNvSpPr>
          <p:nvPr>
            <p:ph type="subTitle" idx="1"/>
          </p:nvPr>
        </p:nvSpPr>
        <p:spPr>
          <a:xfrm>
            <a:off x="1371600" y="2355726"/>
            <a:ext cx="6400800" cy="1314450"/>
          </a:xfrm>
        </p:spPr>
        <p:txBody>
          <a:bodyPr/>
          <a:lstStyle/>
          <a:p>
            <a:pPr eaLnBrk="1" hangingPunct="1"/>
            <a:r>
              <a:rPr lang="zh-TW" altLang="en-US" b="1" dirty="0" smtClean="0"/>
              <a:t>洪萬生</a:t>
            </a:r>
          </a:p>
          <a:p>
            <a:pPr eaLnBrk="1" hangingPunct="1"/>
            <a:r>
              <a:rPr lang="zh-TW" altLang="en-US" b="1" dirty="0" smtClean="0"/>
              <a:t>台灣師範大學數學系退休教授</a:t>
            </a:r>
          </a:p>
        </p:txBody>
      </p:sp>
      <p:grpSp>
        <p:nvGrpSpPr>
          <p:cNvPr id="2052" name="群組 5"/>
          <p:cNvGrpSpPr>
            <a:grpSpLocks/>
          </p:cNvGrpSpPr>
          <p:nvPr/>
        </p:nvGrpSpPr>
        <p:grpSpPr bwMode="auto">
          <a:xfrm>
            <a:off x="1979614" y="3795886"/>
            <a:ext cx="5202237" cy="523875"/>
            <a:chOff x="1169753" y="4207851"/>
            <a:chExt cx="5202447" cy="523875"/>
          </a:xfrm>
        </p:grpSpPr>
        <p:sp>
          <p:nvSpPr>
            <p:cNvPr id="2055" name="矩形 18"/>
            <p:cNvSpPr>
              <a:spLocks noChangeArrowheads="1"/>
            </p:cNvSpPr>
            <p:nvPr/>
          </p:nvSpPr>
          <p:spPr bwMode="auto">
            <a:xfrm>
              <a:off x="2339752" y="4207851"/>
              <a:ext cx="4032448" cy="523220"/>
            </a:xfrm>
            <a:prstGeom prst="rect">
              <a:avLst/>
            </a:prstGeom>
            <a:noFill/>
            <a:ln w="9525">
              <a:noFill/>
              <a:miter lim="800000"/>
              <a:headEnd/>
              <a:tailEnd/>
            </a:ln>
          </p:spPr>
          <p:txBody>
            <a:bodyPr>
              <a:spAutoFit/>
            </a:bodyPr>
            <a:lstStyle/>
            <a:p>
              <a:pPr algn="just"/>
              <a:r>
                <a:rPr kumimoji="0" lang="en-US" altLang="zh-TW" sz="1400" b="1" dirty="0">
                  <a:latin typeface="Times New Roman" pitchFamily="18" charset="0"/>
                  <a:ea typeface="標楷體" pitchFamily="65" charset="-120"/>
                  <a:cs typeface="Times New Roman" pitchFamily="18" charset="0"/>
                </a:rPr>
                <a:t>【</a:t>
              </a:r>
              <a:r>
                <a:rPr kumimoji="0" lang="zh-TW" altLang="en-US" sz="1400" b="1" dirty="0">
                  <a:latin typeface="Times New Roman" pitchFamily="18" charset="0"/>
                  <a:ea typeface="標楷體" pitchFamily="65" charset="-120"/>
                  <a:cs typeface="Times New Roman" pitchFamily="18" charset="0"/>
                </a:rPr>
                <a:t>本著作除另有註明外，採取</a:t>
              </a:r>
              <a:r>
                <a:rPr kumimoji="0" lang="zh-TW" altLang="en-US" sz="1400" b="1" u="sng" dirty="0">
                  <a:latin typeface="Times New Roman" pitchFamily="18" charset="0"/>
                  <a:ea typeface="標楷體" pitchFamily="65" charset="-120"/>
                  <a:cs typeface="Times New Roman" pitchFamily="18" charset="0"/>
                  <a:hlinkClick r:id="rId2"/>
                </a:rPr>
                <a:t>創用</a:t>
              </a:r>
              <a:r>
                <a:rPr kumimoji="0" lang="en-US" altLang="zh-TW" sz="1400" b="1" u="sng" dirty="0">
                  <a:latin typeface="Times New Roman" pitchFamily="18" charset="0"/>
                  <a:ea typeface="標楷體" pitchFamily="65" charset="-120"/>
                  <a:cs typeface="Times New Roman" pitchFamily="18" charset="0"/>
                  <a:hlinkClick r:id="rId2"/>
                </a:rPr>
                <a:t>CC</a:t>
              </a:r>
              <a:r>
                <a:rPr kumimoji="0" lang="zh-TW" altLang="en-US" sz="1400" b="1" u="sng" dirty="0">
                  <a:latin typeface="Times New Roman" pitchFamily="18" charset="0"/>
                  <a:ea typeface="標楷體" pitchFamily="65" charset="-120"/>
                  <a:cs typeface="Times New Roman" pitchFamily="18" charset="0"/>
                  <a:hlinkClick r:id="rId2"/>
                </a:rPr>
                <a:t>「姓名標示－非商業性－相同方式分享」台灣</a:t>
              </a:r>
              <a:r>
                <a:rPr kumimoji="0" lang="en-US" altLang="zh-TW" sz="1400" b="1" u="sng" dirty="0">
                  <a:latin typeface="Times New Roman" pitchFamily="18" charset="0"/>
                  <a:ea typeface="標楷體" pitchFamily="65" charset="-120"/>
                  <a:cs typeface="Times New Roman" pitchFamily="18" charset="0"/>
                  <a:hlinkClick r:id="rId2"/>
                </a:rPr>
                <a:t>3.0</a:t>
              </a:r>
              <a:r>
                <a:rPr kumimoji="0" lang="zh-TW" altLang="en-US" sz="1400" b="1" u="sng" dirty="0">
                  <a:latin typeface="Times New Roman" pitchFamily="18" charset="0"/>
                  <a:ea typeface="標楷體" pitchFamily="65" charset="-120"/>
                  <a:cs typeface="Times New Roman" pitchFamily="18" charset="0"/>
                  <a:hlinkClick r:id="rId2"/>
                </a:rPr>
                <a:t>版</a:t>
              </a:r>
              <a:r>
                <a:rPr kumimoji="0" lang="zh-TW" altLang="en-US" sz="1400" b="1" dirty="0">
                  <a:latin typeface="Times New Roman" pitchFamily="18" charset="0"/>
                  <a:ea typeface="標楷體" pitchFamily="65" charset="-120"/>
                  <a:cs typeface="Times New Roman" pitchFamily="18" charset="0"/>
                </a:rPr>
                <a:t>授權釋出</a:t>
              </a:r>
              <a:r>
                <a:rPr kumimoji="0" lang="en-US" altLang="zh-TW" sz="1400" b="1" dirty="0">
                  <a:latin typeface="Times New Roman" pitchFamily="18" charset="0"/>
                  <a:ea typeface="標楷體" pitchFamily="65" charset="-120"/>
                  <a:cs typeface="Times New Roman" pitchFamily="18" charset="0"/>
                </a:rPr>
                <a:t>】</a:t>
              </a:r>
            </a:p>
          </p:txBody>
        </p:sp>
        <p:pic>
          <p:nvPicPr>
            <p:cNvPr id="2056" name="Picture 15" descr="cc">
              <a:hlinkClick r:id="rId2"/>
            </p:cNvPr>
            <p:cNvPicPr>
              <a:picLocks noChangeAspect="1" noChangeArrowheads="1"/>
            </p:cNvPicPr>
            <p:nvPr/>
          </p:nvPicPr>
          <p:blipFill>
            <a:blip r:embed="rId3" cstate="print"/>
            <a:srcRect/>
            <a:stretch>
              <a:fillRect/>
            </a:stretch>
          </p:blipFill>
          <p:spPr bwMode="auto">
            <a:xfrm>
              <a:off x="1169753" y="4289608"/>
              <a:ext cx="1232869" cy="442118"/>
            </a:xfrm>
            <a:prstGeom prst="rect">
              <a:avLst/>
            </a:prstGeom>
            <a:noFill/>
            <a:ln w="9525">
              <a:noFill/>
              <a:miter lim="800000"/>
              <a:headEnd/>
              <a:tailEnd/>
            </a:ln>
          </p:spPr>
        </p:pic>
      </p:grpSp>
      <p:sp>
        <p:nvSpPr>
          <p:cNvPr id="8" name="投影片編號版面配置區 7"/>
          <p:cNvSpPr>
            <a:spLocks noGrp="1"/>
          </p:cNvSpPr>
          <p:nvPr>
            <p:ph type="sldNum" sz="quarter" idx="12"/>
          </p:nvPr>
        </p:nvSpPr>
        <p:spPr/>
        <p:txBody>
          <a:bodyPr/>
          <a:lstStyle/>
          <a:p>
            <a:pPr>
              <a:defRPr/>
            </a:pPr>
            <a:fld id="{A660417B-7106-4AAE-AD29-A793B60F34EA}" type="slidenum">
              <a:rPr lang="en-US" altLang="zh-TW" smtClean="0"/>
              <a:pPr>
                <a:defRPr/>
              </a:pPr>
              <a:t>13</a:t>
            </a:fld>
            <a:endParaRPr lang="en-US" altLang="zh-TW"/>
          </a:p>
        </p:txBody>
      </p:sp>
    </p:spTree>
    <p:extLst>
      <p:ext uri="{BB962C8B-B14F-4D97-AF65-F5344CB8AC3E}">
        <p14:creationId xmlns:p14="http://schemas.microsoft.com/office/powerpoint/2010/main" val="32166865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zh-TW" altLang="en-US" b="1" smtClean="0">
                <a:ea typeface="標楷體" pitchFamily="65" charset="-120"/>
              </a:rPr>
              <a:t>符號法則（</a:t>
            </a:r>
            <a:r>
              <a:rPr lang="en-US" altLang="zh-TW" b="1" smtClean="0">
                <a:ea typeface="標楷體" pitchFamily="65" charset="-120"/>
              </a:rPr>
              <a:t>symbolism)</a:t>
            </a:r>
          </a:p>
        </p:txBody>
      </p:sp>
      <p:sp>
        <p:nvSpPr>
          <p:cNvPr id="2051" name="Rectangle 3"/>
          <p:cNvSpPr>
            <a:spLocks noGrp="1" noChangeArrowheads="1"/>
          </p:cNvSpPr>
          <p:nvPr>
            <p:ph type="subTitle" idx="1"/>
          </p:nvPr>
        </p:nvSpPr>
        <p:spPr/>
        <p:txBody>
          <a:bodyPr/>
          <a:lstStyle/>
          <a:p>
            <a:pPr eaLnBrk="1" hangingPunct="1"/>
            <a:r>
              <a:rPr lang="zh-TW" altLang="en-US" b="1" smtClean="0">
                <a:ea typeface="標楷體" pitchFamily="65" charset="-120"/>
              </a:rPr>
              <a:t>洪萬生</a:t>
            </a:r>
          </a:p>
          <a:p>
            <a:pPr eaLnBrk="1" hangingPunct="1"/>
            <a:endParaRPr lang="en-US" altLang="zh-TW" b="1" smtClean="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A660417B-7106-4AAE-AD29-A793B60F34EA}" type="slidenum">
              <a:rPr lang="en-US" altLang="zh-TW" smtClean="0"/>
              <a:pPr>
                <a:defRPr/>
              </a:pPr>
              <a:t>14</a:t>
            </a:fld>
            <a:endParaRPr lang="en-US" altLang="zh-TW"/>
          </a:p>
        </p:txBody>
      </p:sp>
    </p:spTree>
    <p:extLst>
      <p:ext uri="{BB962C8B-B14F-4D97-AF65-F5344CB8AC3E}">
        <p14:creationId xmlns:p14="http://schemas.microsoft.com/office/powerpoint/2010/main" val="21554547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zh-TW" altLang="en-US" b="1" smtClean="0">
                <a:ea typeface="標楷體" pitchFamily="65" charset="-120"/>
              </a:rPr>
              <a:t>笛卡兒的見證</a:t>
            </a:r>
          </a:p>
        </p:txBody>
      </p:sp>
      <p:sp>
        <p:nvSpPr>
          <p:cNvPr id="3075" name="Rectangle 3"/>
          <p:cNvSpPr>
            <a:spLocks noGrp="1" noChangeArrowheads="1"/>
          </p:cNvSpPr>
          <p:nvPr>
            <p:ph type="body" idx="1"/>
          </p:nvPr>
        </p:nvSpPr>
        <p:spPr>
          <a:xfrm>
            <a:off x="457200" y="1200151"/>
            <a:ext cx="8147248" cy="2883767"/>
          </a:xfrm>
        </p:spPr>
        <p:txBody>
          <a:bodyPr/>
          <a:lstStyle/>
          <a:p>
            <a:pPr eaLnBrk="1" hangingPunct="1"/>
            <a:r>
              <a:rPr lang="en-US" altLang="zh-TW" sz="2400" b="1" dirty="0" smtClean="0">
                <a:latin typeface="Times New Roman" pitchFamily="18" charset="0"/>
                <a:ea typeface="標楷體" pitchFamily="65" charset="-120"/>
              </a:rPr>
              <a:t>1629</a:t>
            </a:r>
            <a:r>
              <a:rPr lang="zh-TW" altLang="en-US" sz="2400" b="1" dirty="0" smtClean="0">
                <a:latin typeface="Times New Roman" pitchFamily="18" charset="0"/>
                <a:ea typeface="標楷體" pitchFamily="65" charset="-120"/>
              </a:rPr>
              <a:t>年</a:t>
            </a:r>
            <a:r>
              <a:rPr lang="en-US" altLang="zh-TW" sz="2400" b="1" dirty="0" smtClean="0">
                <a:latin typeface="Times New Roman" pitchFamily="18" charset="0"/>
                <a:ea typeface="標楷體" pitchFamily="65" charset="-120"/>
              </a:rPr>
              <a:t>《</a:t>
            </a:r>
            <a:r>
              <a:rPr lang="zh-TW" altLang="en-US" sz="2400" b="1" dirty="0" smtClean="0">
                <a:latin typeface="Times New Roman" pitchFamily="18" charset="0"/>
                <a:ea typeface="標楷體" pitchFamily="65" charset="-120"/>
              </a:rPr>
              <a:t>思維的指導法則</a:t>
            </a:r>
            <a:r>
              <a:rPr lang="en-US" altLang="zh-TW" sz="1800" b="1" dirty="0" smtClean="0">
                <a:latin typeface="Times New Roman" pitchFamily="18" charset="0"/>
                <a:ea typeface="標楷體" pitchFamily="65" charset="-120"/>
              </a:rPr>
              <a:t>》(</a:t>
            </a:r>
            <a:r>
              <a:rPr lang="en-US" altLang="zh-TW" sz="1800" i="1" dirty="0"/>
              <a:t>Rules for the Direction of the </a:t>
            </a:r>
            <a:r>
              <a:rPr lang="en-US" altLang="zh-TW" sz="1800" i="1" dirty="0" smtClean="0"/>
              <a:t>Mind</a:t>
            </a:r>
            <a:r>
              <a:rPr lang="en-US" altLang="zh-TW" sz="1800" dirty="0"/>
              <a:t>)</a:t>
            </a:r>
            <a:endParaRPr lang="zh-TW" altLang="en-US" sz="1800" b="1" dirty="0" smtClean="0">
              <a:latin typeface="Times New Roman" pitchFamily="18" charset="0"/>
              <a:ea typeface="標楷體" pitchFamily="65" charset="-120"/>
            </a:endParaRPr>
          </a:p>
          <a:p>
            <a:pPr eaLnBrk="1" hangingPunct="1"/>
            <a:r>
              <a:rPr lang="zh-TW" altLang="en-US" sz="2400" b="1" dirty="0" smtClean="0">
                <a:latin typeface="Times New Roman" pitchFamily="18" charset="0"/>
                <a:ea typeface="標楷體" pitchFamily="65" charset="-120"/>
              </a:rPr>
              <a:t>數學是把握其它更重要科學的最簡單和必不可少的思維訓練和準備。</a:t>
            </a:r>
          </a:p>
          <a:p>
            <a:pPr eaLnBrk="1" hangingPunct="1"/>
            <a:r>
              <a:rPr lang="zh-TW" altLang="en-US" sz="2400" b="1" dirty="0" smtClean="0">
                <a:latin typeface="Times New Roman" pitchFamily="18" charset="0"/>
                <a:ea typeface="標楷體" pitchFamily="65" charset="-120"/>
              </a:rPr>
              <a:t>當代天才人物試圖復興這種還不正規的「代數」科學。如果我們能把它從無數的數字和令人費解的圖形中提煉出來，那麼，它就會展現我們認為真正的數學所應該具有的條理性和簡單性。</a:t>
            </a:r>
          </a:p>
        </p:txBody>
      </p:sp>
      <p:pic>
        <p:nvPicPr>
          <p:cNvPr id="4" name="Picture 21" descr="\\140.112.59.229\資源平台\資源平台\版權\版權ICON與範例\F-公共財-book_mark_transparent-square.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3723878"/>
            <a:ext cx="27334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投影片編號版面配置區 4"/>
          <p:cNvSpPr>
            <a:spLocks noGrp="1"/>
          </p:cNvSpPr>
          <p:nvPr>
            <p:ph type="sldNum" sz="quarter" idx="12"/>
          </p:nvPr>
        </p:nvSpPr>
        <p:spPr/>
        <p:txBody>
          <a:bodyPr/>
          <a:lstStyle/>
          <a:p>
            <a:pPr>
              <a:defRPr/>
            </a:pPr>
            <a:fld id="{67A9EADE-77E0-466D-B567-15426F43A79C}" type="slidenum">
              <a:rPr lang="en-US" altLang="zh-TW" smtClean="0"/>
              <a:pPr>
                <a:defRPr/>
              </a:pPr>
              <a:t>15</a:t>
            </a:fld>
            <a:endParaRPr lang="en-US" altLang="zh-TW"/>
          </a:p>
        </p:txBody>
      </p:sp>
    </p:spTree>
    <p:extLst>
      <p:ext uri="{BB962C8B-B14F-4D97-AF65-F5344CB8AC3E}">
        <p14:creationId xmlns:p14="http://schemas.microsoft.com/office/powerpoint/2010/main" val="20703501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pPr eaLnBrk="1" hangingPunct="1"/>
            <a:r>
              <a:rPr lang="zh-TW" altLang="en-US" b="1" smtClean="0">
                <a:latin typeface="Times New Roman" pitchFamily="18" charset="0"/>
                <a:ea typeface="標楷體" pitchFamily="65" charset="-120"/>
              </a:rPr>
              <a:t>韋達（</a:t>
            </a:r>
            <a:r>
              <a:rPr lang="en-US" altLang="zh-TW" b="1" smtClean="0">
                <a:latin typeface="Times New Roman" pitchFamily="18" charset="0"/>
                <a:ea typeface="標楷體" pitchFamily="65" charset="-120"/>
              </a:rPr>
              <a:t>F. Viete, 1540-1603</a:t>
            </a:r>
            <a:r>
              <a:rPr lang="zh-TW" altLang="en-US" b="1" smtClean="0">
                <a:latin typeface="Times New Roman" pitchFamily="18" charset="0"/>
                <a:ea typeface="標楷體" pitchFamily="65" charset="-120"/>
              </a:rPr>
              <a:t>）</a:t>
            </a:r>
          </a:p>
        </p:txBody>
      </p:sp>
      <p:sp>
        <p:nvSpPr>
          <p:cNvPr id="10" name="投影片編號版面配置區 9"/>
          <p:cNvSpPr>
            <a:spLocks noGrp="1"/>
          </p:cNvSpPr>
          <p:nvPr>
            <p:ph type="sldNum" sz="quarter" idx="12"/>
          </p:nvPr>
        </p:nvSpPr>
        <p:spPr/>
        <p:txBody>
          <a:bodyPr/>
          <a:lstStyle/>
          <a:p>
            <a:pPr>
              <a:defRPr/>
            </a:pPr>
            <a:fld id="{6A0613E7-9D61-4E90-A23D-7D13BB08F782}" type="slidenum">
              <a:rPr lang="en-US" altLang="zh-TW" smtClean="0"/>
              <a:pPr>
                <a:defRPr/>
              </a:pPr>
              <a:t>16</a:t>
            </a:fld>
            <a:endParaRPr lang="en-US" altLang="zh-TW"/>
          </a:p>
        </p:txBody>
      </p:sp>
      <p:grpSp>
        <p:nvGrpSpPr>
          <p:cNvPr id="3" name="群組 2"/>
          <p:cNvGrpSpPr/>
          <p:nvPr/>
        </p:nvGrpSpPr>
        <p:grpSpPr>
          <a:xfrm>
            <a:off x="3286116" y="1071552"/>
            <a:ext cx="2320415" cy="3638556"/>
            <a:chOff x="3286116" y="1071552"/>
            <a:chExt cx="2320415" cy="3638556"/>
          </a:xfrm>
        </p:grpSpPr>
        <p:pic>
          <p:nvPicPr>
            <p:cNvPr id="7" name="圖片 6" descr="1102-1.jpg"/>
            <p:cNvPicPr>
              <a:picLocks noChangeAspect="1"/>
            </p:cNvPicPr>
            <p:nvPr/>
          </p:nvPicPr>
          <p:blipFill>
            <a:blip r:embed="rId2"/>
            <a:stretch>
              <a:fillRect/>
            </a:stretch>
          </p:blipFill>
          <p:spPr>
            <a:xfrm>
              <a:off x="3286116" y="1071552"/>
              <a:ext cx="2320415" cy="3638556"/>
            </a:xfrm>
            <a:prstGeom prst="rect">
              <a:avLst/>
            </a:prstGeom>
          </p:spPr>
        </p:pic>
        <p:pic>
          <p:nvPicPr>
            <p:cNvPr id="8" name="Picture 1" descr="圖片1">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6116" y="4534371"/>
              <a:ext cx="269568" cy="17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2811900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zh-TW" altLang="en-US" b="1" smtClean="0">
                <a:ea typeface="標楷體" pitchFamily="65" charset="-120"/>
              </a:rPr>
              <a:t>韋達小傳</a:t>
            </a:r>
          </a:p>
        </p:txBody>
      </p:sp>
      <p:sp>
        <p:nvSpPr>
          <p:cNvPr id="5123" name="Rectangle 3"/>
          <p:cNvSpPr>
            <a:spLocks noGrp="1" noChangeArrowheads="1"/>
          </p:cNvSpPr>
          <p:nvPr>
            <p:ph type="body" idx="1"/>
          </p:nvPr>
        </p:nvSpPr>
        <p:spPr>
          <a:xfrm>
            <a:off x="1285852" y="1142990"/>
            <a:ext cx="6972320" cy="3394472"/>
          </a:xfrm>
        </p:spPr>
        <p:txBody>
          <a:bodyPr/>
          <a:lstStyle/>
          <a:p>
            <a:pPr eaLnBrk="1" hangingPunct="1"/>
            <a:r>
              <a:rPr lang="en-US" altLang="zh-TW" sz="2800" b="1" dirty="0" smtClean="0">
                <a:latin typeface="Times New Roman" pitchFamily="18" charset="0"/>
                <a:ea typeface="標楷體" pitchFamily="65" charset="-120"/>
              </a:rPr>
              <a:t>Poitiers </a:t>
            </a:r>
            <a:r>
              <a:rPr lang="zh-TW" altLang="en-US" sz="2800" b="1" dirty="0" smtClean="0">
                <a:latin typeface="Times New Roman" pitchFamily="18" charset="0"/>
                <a:ea typeface="標楷體" pitchFamily="65" charset="-120"/>
              </a:rPr>
              <a:t>法律系畢業，返鄉擔任律師。</a:t>
            </a:r>
          </a:p>
          <a:p>
            <a:pPr eaLnBrk="1" hangingPunct="1"/>
            <a:r>
              <a:rPr lang="zh-TW" altLang="en-US" sz="2800" b="1" dirty="0" smtClean="0">
                <a:latin typeface="Times New Roman" pitchFamily="18" charset="0"/>
                <a:ea typeface="標楷體" pitchFamily="65" charset="-120"/>
              </a:rPr>
              <a:t>應召到巴黎擔任密使，取得樞密院職位。</a:t>
            </a:r>
          </a:p>
          <a:p>
            <a:pPr eaLnBrk="1" hangingPunct="1"/>
            <a:r>
              <a:rPr lang="zh-TW" altLang="en-US" sz="2800" b="1" dirty="0" smtClean="0">
                <a:latin typeface="Times New Roman" pitchFamily="18" charset="0"/>
                <a:ea typeface="標楷體" pitchFamily="65" charset="-120"/>
              </a:rPr>
              <a:t>擔任破解敵人情報密碼的分析員。</a:t>
            </a:r>
            <a:r>
              <a:rPr lang="en-US" altLang="zh-TW" sz="2800" b="1" dirty="0" smtClean="0">
                <a:latin typeface="Times New Roman" pitchFamily="18" charset="0"/>
                <a:ea typeface="標楷體" pitchFamily="65" charset="-120"/>
              </a:rPr>
              <a:t/>
            </a:r>
            <a:br>
              <a:rPr lang="en-US" altLang="zh-TW" sz="2800" b="1" dirty="0" smtClean="0">
                <a:latin typeface="Times New Roman" pitchFamily="18" charset="0"/>
                <a:ea typeface="標楷體" pitchFamily="65" charset="-120"/>
              </a:rPr>
            </a:br>
            <a:r>
              <a:rPr lang="zh-TW" altLang="en-US" sz="2800" b="1" dirty="0" smtClean="0">
                <a:latin typeface="Times New Roman" pitchFamily="18" charset="0"/>
                <a:ea typeface="標楷體" pitchFamily="65" charset="-120"/>
              </a:rPr>
              <a:t>（參考</a:t>
            </a:r>
            <a:r>
              <a:rPr lang="en-US" altLang="zh-TW" sz="2800" b="1" dirty="0" smtClean="0">
                <a:latin typeface="Times New Roman" pitchFamily="18" charset="0"/>
                <a:ea typeface="標楷體" pitchFamily="65" charset="-120"/>
              </a:rPr>
              <a:t>《</a:t>
            </a:r>
            <a:r>
              <a:rPr lang="zh-TW" altLang="en-US" sz="2800" b="1" dirty="0" smtClean="0">
                <a:latin typeface="Times New Roman" pitchFamily="18" charset="0"/>
                <a:ea typeface="標楷體" pitchFamily="65" charset="-120"/>
              </a:rPr>
              <a:t>碼書</a:t>
            </a:r>
            <a:r>
              <a:rPr lang="en-US" altLang="zh-TW" sz="2800" b="1" dirty="0" smtClean="0">
                <a:latin typeface="Times New Roman" pitchFamily="18" charset="0"/>
                <a:ea typeface="標楷體" pitchFamily="65" charset="-120"/>
              </a:rPr>
              <a:t>》</a:t>
            </a:r>
            <a:r>
              <a:rPr lang="zh-TW" altLang="en-US" sz="2800" b="1" dirty="0" smtClean="0">
                <a:latin typeface="Times New Roman" pitchFamily="18" charset="0"/>
                <a:ea typeface="標楷體" pitchFamily="65" charset="-120"/>
              </a:rPr>
              <a:t>）</a:t>
            </a:r>
          </a:p>
          <a:p>
            <a:pPr eaLnBrk="1" hangingPunct="1"/>
            <a:r>
              <a:rPr lang="zh-TW" altLang="en-US" sz="2800" b="1" dirty="0" smtClean="0">
                <a:latin typeface="Times New Roman" pitchFamily="18" charset="0"/>
                <a:ea typeface="標楷體" pitchFamily="65" charset="-120"/>
              </a:rPr>
              <a:t>曾因此被指控使用巫術。</a:t>
            </a:r>
          </a:p>
          <a:p>
            <a:pPr eaLnBrk="1" hangingPunct="1"/>
            <a:r>
              <a:rPr lang="zh-TW" altLang="en-US" sz="2800" b="1" dirty="0" smtClean="0">
                <a:latin typeface="Times New Roman" pitchFamily="18" charset="0"/>
                <a:ea typeface="標楷體" pitchFamily="65" charset="-120"/>
              </a:rPr>
              <a:t>研究數學事業餘嗜好！</a:t>
            </a: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17</a:t>
            </a:fld>
            <a:endParaRPr lang="en-US" altLang="zh-TW"/>
          </a:p>
        </p:txBody>
      </p:sp>
    </p:spTree>
    <p:extLst>
      <p:ext uri="{BB962C8B-B14F-4D97-AF65-F5344CB8AC3E}">
        <p14:creationId xmlns:p14="http://schemas.microsoft.com/office/powerpoint/2010/main" val="4798402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zh-TW" altLang="en-US" b="1" dirty="0" smtClean="0">
                <a:ea typeface="標楷體" pitchFamily="65" charset="-120"/>
              </a:rPr>
              <a:t>符號法則</a:t>
            </a:r>
          </a:p>
        </p:txBody>
      </p:sp>
      <p:sp>
        <p:nvSpPr>
          <p:cNvPr id="6147" name="Rectangle 3"/>
          <p:cNvSpPr>
            <a:spLocks noGrp="1" noChangeArrowheads="1"/>
          </p:cNvSpPr>
          <p:nvPr>
            <p:ph type="body" idx="1"/>
          </p:nvPr>
        </p:nvSpPr>
        <p:spPr/>
        <p:txBody>
          <a:bodyPr/>
          <a:lstStyle/>
          <a:p>
            <a:pPr eaLnBrk="1" hangingPunct="1">
              <a:lnSpc>
                <a:spcPct val="90000"/>
              </a:lnSpc>
            </a:pPr>
            <a:r>
              <a:rPr lang="en-US" altLang="zh-TW" sz="2400" b="1" dirty="0" smtClean="0">
                <a:latin typeface="Times New Roman" pitchFamily="18" charset="0"/>
                <a:ea typeface="標楷體" pitchFamily="65" charset="-120"/>
              </a:rPr>
              <a:t>1591</a:t>
            </a:r>
            <a:r>
              <a:rPr lang="zh-TW" altLang="en-US" sz="2400" b="1" dirty="0" smtClean="0">
                <a:latin typeface="Times New Roman" pitchFamily="18" charset="0"/>
                <a:ea typeface="標楷體" pitchFamily="65" charset="-120"/>
              </a:rPr>
              <a:t>：</a:t>
            </a:r>
            <a:r>
              <a:rPr lang="en-US" altLang="zh-TW" sz="2400" b="1" dirty="0" smtClean="0">
                <a:latin typeface="Times New Roman" pitchFamily="18" charset="0"/>
                <a:ea typeface="標楷體" pitchFamily="65" charset="-120"/>
              </a:rPr>
              <a:t>《</a:t>
            </a:r>
            <a:r>
              <a:rPr lang="zh-TW" altLang="en-US" sz="2400" b="1" dirty="0" smtClean="0">
                <a:latin typeface="Times New Roman" pitchFamily="18" charset="0"/>
                <a:ea typeface="標楷體" pitchFamily="65" charset="-120"/>
              </a:rPr>
              <a:t>解析技術引論</a:t>
            </a:r>
            <a:r>
              <a:rPr lang="en-US" altLang="zh-TW" sz="2400" b="1" dirty="0" smtClean="0">
                <a:latin typeface="Times New Roman" pitchFamily="18" charset="0"/>
                <a:ea typeface="標楷體" pitchFamily="65" charset="-120"/>
              </a:rPr>
              <a:t>》</a:t>
            </a:r>
            <a:r>
              <a:rPr lang="zh-TW" altLang="en-US" sz="2400" b="1" dirty="0" smtClean="0">
                <a:latin typeface="Times New Roman" pitchFamily="18" charset="0"/>
                <a:ea typeface="標楷體" pitchFamily="65" charset="-120"/>
              </a:rPr>
              <a:t>（</a:t>
            </a:r>
            <a:r>
              <a:rPr lang="en-US" altLang="zh-TW" sz="2400" b="1" i="1" dirty="0" smtClean="0">
                <a:latin typeface="Times New Roman" pitchFamily="18" charset="0"/>
                <a:ea typeface="標楷體" pitchFamily="65" charset="-120"/>
              </a:rPr>
              <a:t>In </a:t>
            </a:r>
            <a:r>
              <a:rPr lang="en-US" altLang="zh-TW" sz="2400" b="1" i="1" dirty="0" err="1" smtClean="0">
                <a:latin typeface="Times New Roman" pitchFamily="18" charset="0"/>
                <a:ea typeface="標楷體" pitchFamily="65" charset="-120"/>
              </a:rPr>
              <a:t>artem</a:t>
            </a:r>
            <a:r>
              <a:rPr lang="en-US" altLang="zh-TW" sz="2400" b="1" i="1" dirty="0" smtClean="0">
                <a:latin typeface="Times New Roman" pitchFamily="18" charset="0"/>
                <a:ea typeface="標楷體" pitchFamily="65" charset="-120"/>
              </a:rPr>
              <a:t> </a:t>
            </a:r>
            <a:r>
              <a:rPr lang="en-US" altLang="zh-TW" sz="2400" b="1" i="1" dirty="0" err="1" smtClean="0">
                <a:latin typeface="Times New Roman" pitchFamily="18" charset="0"/>
                <a:ea typeface="標楷體" pitchFamily="65" charset="-120"/>
              </a:rPr>
              <a:t>analyticem</a:t>
            </a:r>
            <a:r>
              <a:rPr lang="en-US" altLang="zh-TW" sz="2400" b="1" i="1" dirty="0" smtClean="0">
                <a:latin typeface="Times New Roman" pitchFamily="18" charset="0"/>
                <a:ea typeface="標楷體" pitchFamily="65" charset="-120"/>
              </a:rPr>
              <a:t> </a:t>
            </a:r>
            <a:r>
              <a:rPr lang="en-US" altLang="zh-TW" sz="2400" b="1" i="1" dirty="0" err="1" smtClean="0">
                <a:latin typeface="Times New Roman" pitchFamily="18" charset="0"/>
                <a:ea typeface="標楷體" pitchFamily="65" charset="-120"/>
              </a:rPr>
              <a:t>Isagoge</a:t>
            </a:r>
            <a:r>
              <a:rPr lang="en-US" altLang="zh-TW" sz="2400" b="1" dirty="0" smtClean="0">
                <a:latin typeface="Times New Roman" pitchFamily="18" charset="0"/>
                <a:ea typeface="標楷體" pitchFamily="65" charset="-120"/>
              </a:rPr>
              <a:t>) </a:t>
            </a:r>
            <a:r>
              <a:rPr lang="zh-TW" altLang="en-US" sz="2400" b="1" dirty="0" smtClean="0">
                <a:latin typeface="Times New Roman" pitchFamily="18" charset="0"/>
                <a:ea typeface="標楷體" pitchFamily="65" charset="-120"/>
              </a:rPr>
              <a:t>將新代數與古希臘的解析方法等同起來，進一步顯示這種新代數的條理性與簡單性。</a:t>
            </a:r>
          </a:p>
          <a:p>
            <a:pPr eaLnBrk="1" hangingPunct="1">
              <a:lnSpc>
                <a:spcPct val="90000"/>
              </a:lnSpc>
            </a:pPr>
            <a:r>
              <a:rPr lang="zh-TW" altLang="en-US" sz="2400" b="1" dirty="0" smtClean="0">
                <a:latin typeface="Times New Roman" pitchFamily="18" charset="0"/>
                <a:ea typeface="標楷體" pitchFamily="65" charset="-120"/>
              </a:rPr>
              <a:t>韋達宣稱：有一種</a:t>
            </a:r>
            <a:r>
              <a:rPr lang="zh-TW" altLang="en-US" sz="2400" b="1" dirty="0" smtClean="0">
                <a:solidFill>
                  <a:srgbClr val="CC3300"/>
                </a:solidFill>
                <a:latin typeface="Times New Roman" pitchFamily="18" charset="0"/>
                <a:ea typeface="標楷體" pitchFamily="65" charset="-120"/>
              </a:rPr>
              <a:t>尋求數學真理的方法</a:t>
            </a:r>
            <a:r>
              <a:rPr lang="zh-TW" altLang="en-US" sz="2400" b="1" dirty="0" smtClean="0">
                <a:latin typeface="Times New Roman" pitchFamily="18" charset="0"/>
                <a:ea typeface="標楷體" pitchFamily="65" charset="-120"/>
              </a:rPr>
              <a:t>據說是由柏拉圖最早發現的。席翁 </a:t>
            </a:r>
            <a:r>
              <a:rPr lang="en-US" altLang="zh-TW" sz="2400" b="1" dirty="0" smtClean="0">
                <a:latin typeface="Times New Roman" pitchFamily="18" charset="0"/>
                <a:ea typeface="標楷體" pitchFamily="65" charset="-120"/>
              </a:rPr>
              <a:t>(</a:t>
            </a:r>
            <a:r>
              <a:rPr lang="en-US" altLang="zh-TW" sz="2400" b="1" dirty="0" err="1" smtClean="0">
                <a:latin typeface="Times New Roman" pitchFamily="18" charset="0"/>
                <a:ea typeface="標楷體" pitchFamily="65" charset="-120"/>
              </a:rPr>
              <a:t>Theon</a:t>
            </a:r>
            <a:r>
              <a:rPr lang="en-US" altLang="zh-TW" sz="2400" b="1" dirty="0" smtClean="0">
                <a:latin typeface="Times New Roman" pitchFamily="18" charset="0"/>
                <a:ea typeface="標楷體" pitchFamily="65" charset="-120"/>
              </a:rPr>
              <a:t>) </a:t>
            </a:r>
            <a:r>
              <a:rPr lang="zh-TW" altLang="en-US" sz="2400" b="1" dirty="0" smtClean="0">
                <a:latin typeface="Times New Roman" pitchFamily="18" charset="0"/>
                <a:ea typeface="標楷體" pitchFamily="65" charset="-120"/>
              </a:rPr>
              <a:t>稱其為解析法。</a:t>
            </a:r>
            <a:r>
              <a:rPr lang="en-US" altLang="zh-TW" sz="2400" b="1" dirty="0" smtClean="0">
                <a:latin typeface="Times New Roman" pitchFamily="18" charset="0"/>
                <a:ea typeface="標楷體" pitchFamily="65" charset="-120"/>
              </a:rPr>
              <a:t/>
            </a:r>
            <a:br>
              <a:rPr lang="en-US" altLang="zh-TW" sz="2400" b="1" dirty="0" smtClean="0">
                <a:latin typeface="Times New Roman" pitchFamily="18" charset="0"/>
                <a:ea typeface="標楷體" pitchFamily="65" charset="-120"/>
              </a:rPr>
            </a:br>
            <a:r>
              <a:rPr lang="en-US" altLang="zh-TW" sz="2400" b="1" dirty="0" smtClean="0">
                <a:latin typeface="Times New Roman" pitchFamily="18" charset="0"/>
                <a:ea typeface="標楷體" pitchFamily="65" charset="-120"/>
              </a:rPr>
              <a:t>         </a:t>
            </a:r>
            <a:r>
              <a:rPr lang="zh-TW" altLang="en-US" sz="1600" b="1" dirty="0" smtClean="0">
                <a:latin typeface="Times New Roman" pitchFamily="18" charset="0"/>
                <a:ea typeface="標楷體" pitchFamily="65" charset="-120"/>
              </a:rPr>
              <a:t>按：席翁為</a:t>
            </a:r>
            <a:r>
              <a:rPr lang="en-US" altLang="zh-TW" sz="1600" b="1" dirty="0" smtClean="0">
                <a:latin typeface="Times New Roman" pitchFamily="18" charset="0"/>
                <a:ea typeface="標楷體" pitchFamily="65" charset="-120"/>
              </a:rPr>
              <a:t>《</a:t>
            </a:r>
            <a:r>
              <a:rPr lang="zh-TW" altLang="en-US" sz="1600" b="1" dirty="0" smtClean="0">
                <a:latin typeface="Times New Roman" pitchFamily="18" charset="0"/>
                <a:ea typeface="標楷體" pitchFamily="65" charset="-120"/>
              </a:rPr>
              <a:t>風暴佳人</a:t>
            </a:r>
            <a:r>
              <a:rPr lang="en-US" altLang="zh-TW" sz="1600" b="1" dirty="0" smtClean="0">
                <a:latin typeface="Times New Roman" pitchFamily="18" charset="0"/>
                <a:ea typeface="標楷體" pitchFamily="65" charset="-120"/>
              </a:rPr>
              <a:t>》</a:t>
            </a:r>
            <a:r>
              <a:rPr lang="zh-TW" altLang="en-US" sz="1600" b="1" dirty="0" smtClean="0">
                <a:latin typeface="Times New Roman" pitchFamily="18" charset="0"/>
                <a:ea typeface="標楷體" pitchFamily="65" charset="-120"/>
              </a:rPr>
              <a:t>（電影）女主角</a:t>
            </a:r>
            <a:r>
              <a:rPr lang="en-US" altLang="zh-TW" sz="1600" b="1" dirty="0" err="1" smtClean="0">
                <a:latin typeface="Times New Roman" pitchFamily="18" charset="0"/>
                <a:ea typeface="標楷體" pitchFamily="65" charset="-120"/>
              </a:rPr>
              <a:t>Hypatia</a:t>
            </a:r>
            <a:r>
              <a:rPr lang="zh-TW" altLang="en-US" sz="1600" b="1" dirty="0" smtClean="0">
                <a:latin typeface="Times New Roman" pitchFamily="18" charset="0"/>
                <a:ea typeface="標楷體" pitchFamily="65" charset="-120"/>
              </a:rPr>
              <a:t>的父親。</a:t>
            </a:r>
          </a:p>
          <a:p>
            <a:pPr eaLnBrk="1" hangingPunct="1">
              <a:lnSpc>
                <a:spcPct val="90000"/>
              </a:lnSpc>
            </a:pPr>
            <a:r>
              <a:rPr lang="zh-TW" altLang="en-US" sz="2400" b="1" dirty="0" smtClean="0">
                <a:latin typeface="Times New Roman" pitchFamily="18" charset="0"/>
                <a:ea typeface="標楷體" pitchFamily="65" charset="-120"/>
              </a:rPr>
              <a:t>古代人僅提出兩種解析形式，</a:t>
            </a:r>
            <a:r>
              <a:rPr lang="en-US" altLang="zh-TW" sz="2400" b="1" dirty="0" err="1" smtClean="0">
                <a:latin typeface="Times New Roman" pitchFamily="18" charset="0"/>
                <a:ea typeface="標楷體" pitchFamily="65" charset="-120"/>
              </a:rPr>
              <a:t>zetetics</a:t>
            </a:r>
            <a:r>
              <a:rPr lang="en-US" altLang="zh-TW" sz="2400" b="1" dirty="0" smtClean="0">
                <a:latin typeface="Times New Roman" pitchFamily="18" charset="0"/>
                <a:ea typeface="標楷體" pitchFamily="65" charset="-120"/>
              </a:rPr>
              <a:t> </a:t>
            </a:r>
            <a:r>
              <a:rPr lang="zh-TW" altLang="en-US" sz="2400" b="1" dirty="0" smtClean="0">
                <a:latin typeface="Times New Roman" pitchFamily="18" charset="0"/>
                <a:ea typeface="標楷體" pitchFamily="65" charset="-120"/>
              </a:rPr>
              <a:t>和</a:t>
            </a:r>
            <a:r>
              <a:rPr lang="en-US" altLang="zh-TW" sz="2400" b="1" dirty="0" err="1" smtClean="0">
                <a:latin typeface="Times New Roman" pitchFamily="18" charset="0"/>
                <a:ea typeface="標楷體" pitchFamily="65" charset="-120"/>
              </a:rPr>
              <a:t>poristics</a:t>
            </a:r>
            <a:r>
              <a:rPr lang="zh-TW" altLang="en-US" sz="2400" b="1" dirty="0" smtClean="0">
                <a:latin typeface="Times New Roman" pitchFamily="18" charset="0"/>
                <a:ea typeface="標楷體" pitchFamily="65" charset="-120"/>
              </a:rPr>
              <a:t>，席翁對解析的定義也與其完全相符。韋達加入了第三種解析形式，並稱之為 </a:t>
            </a:r>
            <a:r>
              <a:rPr lang="en-US" altLang="zh-TW" sz="2400" b="1" dirty="0" err="1" smtClean="0">
                <a:latin typeface="Times New Roman" pitchFamily="18" charset="0"/>
                <a:ea typeface="標楷體" pitchFamily="65" charset="-120"/>
              </a:rPr>
              <a:t>rhetics</a:t>
            </a:r>
            <a:r>
              <a:rPr lang="en-US" altLang="zh-TW" sz="2400" b="1" dirty="0" smtClean="0">
                <a:latin typeface="Times New Roman" pitchFamily="18" charset="0"/>
                <a:ea typeface="標楷體" pitchFamily="65" charset="-120"/>
              </a:rPr>
              <a:t> </a:t>
            </a:r>
            <a:r>
              <a:rPr lang="zh-TW" altLang="en-US" sz="2400" b="1" dirty="0" smtClean="0">
                <a:latin typeface="Times New Roman" pitchFamily="18" charset="0"/>
                <a:ea typeface="標楷體" pitchFamily="65" charset="-120"/>
              </a:rPr>
              <a:t>或者</a:t>
            </a:r>
            <a:r>
              <a:rPr lang="en-US" altLang="zh-TW" sz="2400" b="1" dirty="0" smtClean="0">
                <a:latin typeface="Times New Roman" pitchFamily="18" charset="0"/>
                <a:ea typeface="標楷體" pitchFamily="65" charset="-120"/>
              </a:rPr>
              <a:t>exegetics</a:t>
            </a:r>
            <a:r>
              <a:rPr lang="zh-TW" altLang="en-US" sz="2400" b="1" dirty="0" smtClean="0">
                <a:latin typeface="Times New Roman" pitchFamily="18" charset="0"/>
                <a:ea typeface="標楷體" pitchFamily="65" charset="-120"/>
              </a:rPr>
              <a:t>。</a:t>
            </a:r>
          </a:p>
          <a:p>
            <a:pPr eaLnBrk="1" hangingPunct="1">
              <a:lnSpc>
                <a:spcPct val="90000"/>
              </a:lnSpc>
            </a:pPr>
            <a:endParaRPr lang="en-US" altLang="zh-TW" sz="2400" b="1" dirty="0" smtClean="0">
              <a:latin typeface="Times New Roman" pitchFamily="18" charset="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18</a:t>
            </a:fld>
            <a:endParaRPr lang="en-US" altLang="zh-TW"/>
          </a:p>
        </p:txBody>
      </p:sp>
      <p:pic>
        <p:nvPicPr>
          <p:cNvPr id="5" name="Picture 21" descr="\\140.112.59.229\資源平台\資源平台\版權\版權ICON與範例\F-公共財-book_mark_transparent-square.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00" y="2787774"/>
            <a:ext cx="269569" cy="173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36381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zh-TW" altLang="en-US" sz="4000" b="1" dirty="0" smtClean="0">
                <a:ea typeface="標楷體" pitchFamily="65" charset="-120"/>
              </a:rPr>
              <a:t>三種解析！</a:t>
            </a:r>
            <a:endParaRPr lang="zh-TW" altLang="zh-TW" sz="4000" b="1" dirty="0" smtClean="0">
              <a:ea typeface="標楷體" pitchFamily="65" charset="-120"/>
            </a:endParaRPr>
          </a:p>
        </p:txBody>
      </p:sp>
      <p:sp>
        <p:nvSpPr>
          <p:cNvPr id="7171" name="Rectangle 3"/>
          <p:cNvSpPr>
            <a:spLocks noGrp="1" noChangeArrowheads="1"/>
          </p:cNvSpPr>
          <p:nvPr>
            <p:ph type="body" idx="1"/>
          </p:nvPr>
        </p:nvSpPr>
        <p:spPr>
          <a:xfrm>
            <a:off x="428596" y="1142990"/>
            <a:ext cx="8229600" cy="3394472"/>
          </a:xfrm>
        </p:spPr>
        <p:txBody>
          <a:bodyPr/>
          <a:lstStyle/>
          <a:p>
            <a:pPr eaLnBrk="1" hangingPunct="1"/>
            <a:r>
              <a:rPr lang="en-US" altLang="zh-TW" sz="2600" b="1" dirty="0" err="1" smtClean="0">
                <a:solidFill>
                  <a:srgbClr val="CC3300"/>
                </a:solidFill>
                <a:latin typeface="Times New Roman" pitchFamily="18" charset="0"/>
                <a:ea typeface="標楷體" pitchFamily="65" charset="-120"/>
              </a:rPr>
              <a:t>Zetetics</a:t>
            </a:r>
            <a:r>
              <a:rPr lang="zh-TW" altLang="en-US" sz="2600" b="1" dirty="0" smtClean="0">
                <a:solidFill>
                  <a:srgbClr val="CC3300"/>
                </a:solidFill>
                <a:latin typeface="Times New Roman" pitchFamily="18" charset="0"/>
                <a:ea typeface="標楷體" pitchFamily="65" charset="-120"/>
              </a:rPr>
              <a:t>（問題分析）：</a:t>
            </a:r>
            <a:r>
              <a:rPr lang="zh-TW" altLang="en-US" sz="2600" b="1" dirty="0" smtClean="0">
                <a:latin typeface="Times New Roman" pitchFamily="18" charset="0"/>
                <a:ea typeface="標楷體" pitchFamily="65" charset="-120"/>
              </a:rPr>
              <a:t>要在某一待定項與若干已知項之間</a:t>
            </a:r>
            <a:r>
              <a:rPr lang="zh-TW" altLang="en-US" sz="2600" b="1" dirty="0" smtClean="0">
                <a:solidFill>
                  <a:srgbClr val="3333FF"/>
                </a:solidFill>
                <a:latin typeface="Times New Roman" pitchFamily="18" charset="0"/>
                <a:ea typeface="標楷體" pitchFamily="65" charset="-120"/>
              </a:rPr>
              <a:t>建立</a:t>
            </a:r>
            <a:r>
              <a:rPr lang="zh-TW" altLang="en-US" sz="2600" b="1" dirty="0" smtClean="0">
                <a:latin typeface="Times New Roman" pitchFamily="18" charset="0"/>
                <a:ea typeface="標楷體" pitchFamily="65" charset="-120"/>
              </a:rPr>
              <a:t>方程或比例式；</a:t>
            </a:r>
          </a:p>
          <a:p>
            <a:pPr eaLnBrk="1" hangingPunct="1"/>
            <a:r>
              <a:rPr lang="en-US" altLang="zh-TW" sz="2600" b="1" dirty="0" err="1" smtClean="0">
                <a:solidFill>
                  <a:srgbClr val="CC3300"/>
                </a:solidFill>
                <a:latin typeface="Times New Roman" pitchFamily="18" charset="0"/>
                <a:ea typeface="標楷體" pitchFamily="65" charset="-120"/>
              </a:rPr>
              <a:t>Poristics</a:t>
            </a:r>
            <a:r>
              <a:rPr lang="zh-TW" altLang="en-US" sz="2600" b="1" dirty="0" smtClean="0">
                <a:solidFill>
                  <a:srgbClr val="CC3300"/>
                </a:solidFill>
                <a:latin typeface="Times New Roman" pitchFamily="18" charset="0"/>
                <a:ea typeface="標楷體" pitchFamily="65" charset="-120"/>
              </a:rPr>
              <a:t>（定理分析）：</a:t>
            </a:r>
            <a:r>
              <a:rPr lang="zh-TW" altLang="en-US" sz="2600" b="1" dirty="0" smtClean="0">
                <a:latin typeface="Times New Roman" pitchFamily="18" charset="0"/>
                <a:ea typeface="標楷體" pitchFamily="65" charset="-120"/>
              </a:rPr>
              <a:t>要用</a:t>
            </a:r>
            <a:r>
              <a:rPr lang="zh-TW" altLang="moh-CA" sz="2600" b="1" dirty="0" smtClean="0">
                <a:latin typeface="Times New Roman" pitchFamily="18" charset="0"/>
                <a:ea typeface="標楷體" pitchFamily="65" charset="-120"/>
              </a:rPr>
              <a:t>方程或比例式</a:t>
            </a:r>
            <a:r>
              <a:rPr lang="zh-TW" altLang="moh-CA" sz="2600" b="1" dirty="0" smtClean="0">
                <a:solidFill>
                  <a:srgbClr val="3333FF"/>
                </a:solidFill>
                <a:latin typeface="Times New Roman" pitchFamily="18" charset="0"/>
                <a:ea typeface="標楷體" pitchFamily="65" charset="-120"/>
              </a:rPr>
              <a:t>檢驗</a:t>
            </a:r>
            <a:r>
              <a:rPr lang="zh-TW" altLang="moh-CA" sz="2600" b="1" dirty="0" smtClean="0">
                <a:latin typeface="Times New Roman" pitchFamily="18" charset="0"/>
                <a:ea typeface="標楷體" pitchFamily="65" charset="-120"/>
              </a:rPr>
              <a:t>所述定理的真實性；</a:t>
            </a:r>
          </a:p>
          <a:p>
            <a:pPr eaLnBrk="1" hangingPunct="1"/>
            <a:r>
              <a:rPr lang="moh-CA" altLang="zh-TW" sz="2600" b="1" dirty="0" smtClean="0">
                <a:solidFill>
                  <a:srgbClr val="CC3300"/>
                </a:solidFill>
                <a:latin typeface="Times New Roman" pitchFamily="18" charset="0"/>
                <a:ea typeface="標楷體" pitchFamily="65" charset="-120"/>
              </a:rPr>
              <a:t>Exegetics</a:t>
            </a:r>
            <a:r>
              <a:rPr lang="zh-TW" altLang="moh-CA" sz="2600" b="1" dirty="0" smtClean="0">
                <a:solidFill>
                  <a:srgbClr val="CC3300"/>
                </a:solidFill>
                <a:latin typeface="Times New Roman" pitchFamily="18" charset="0"/>
                <a:ea typeface="標楷體" pitchFamily="65" charset="-120"/>
              </a:rPr>
              <a:t>（方程式變形以求解）：</a:t>
            </a:r>
            <a:r>
              <a:rPr lang="zh-TW" altLang="moh-CA" sz="2600" b="1" dirty="0" smtClean="0">
                <a:latin typeface="Times New Roman" pitchFamily="18" charset="0"/>
                <a:ea typeface="標楷體" pitchFamily="65" charset="-120"/>
              </a:rPr>
              <a:t>要在所給方程或比例式中，</a:t>
            </a:r>
            <a:r>
              <a:rPr lang="zh-TW" altLang="moh-CA" sz="2600" b="1" dirty="0" smtClean="0">
                <a:solidFill>
                  <a:srgbClr val="3333FF"/>
                </a:solidFill>
                <a:latin typeface="Times New Roman" pitchFamily="18" charset="0"/>
                <a:ea typeface="標楷體" pitchFamily="65" charset="-120"/>
              </a:rPr>
              <a:t>決定</a:t>
            </a:r>
            <a:r>
              <a:rPr lang="zh-TW" altLang="moh-CA" sz="2600" b="1" dirty="0" smtClean="0">
                <a:latin typeface="Times New Roman" pitchFamily="18" charset="0"/>
                <a:ea typeface="標楷體" pitchFamily="65" charset="-120"/>
              </a:rPr>
              <a:t>未知項的值。</a:t>
            </a:r>
          </a:p>
          <a:p>
            <a:pPr eaLnBrk="1" hangingPunct="1"/>
            <a:r>
              <a:rPr lang="zh-TW" altLang="moh-CA" sz="2600" b="1" dirty="0" smtClean="0">
                <a:latin typeface="Times New Roman" pitchFamily="18" charset="0"/>
                <a:ea typeface="標楷體" pitchFamily="65" charset="-120"/>
              </a:rPr>
              <a:t>整個解析技術在具備這三重功能之後，便可稱之為數學中有關正確發現的科學了。</a:t>
            </a:r>
            <a:endParaRPr lang="zh-TW" altLang="en-US" sz="2600" b="1" dirty="0" smtClean="0">
              <a:latin typeface="Times New Roman" pitchFamily="18" charset="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19</a:t>
            </a:fld>
            <a:endParaRPr lang="en-US" altLang="zh-TW"/>
          </a:p>
        </p:txBody>
      </p:sp>
      <p:pic>
        <p:nvPicPr>
          <p:cNvPr id="5" name="Picture 1" descr="圖片1">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3507854"/>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33442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zh-TW" altLang="en-US" b="1" smtClean="0">
                <a:latin typeface="Times New Roman" pitchFamily="18" charset="0"/>
                <a:ea typeface="標楷體" pitchFamily="65" charset="-120"/>
              </a:rPr>
              <a:t>算術 </a:t>
            </a:r>
            <a:r>
              <a:rPr lang="en-US" altLang="zh-TW" b="1" smtClean="0">
                <a:latin typeface="Times New Roman" pitchFamily="18" charset="0"/>
                <a:ea typeface="標楷體" pitchFamily="65" charset="-120"/>
              </a:rPr>
              <a:t>vs. </a:t>
            </a:r>
            <a:r>
              <a:rPr lang="zh-TW" altLang="en-US" b="1" smtClean="0">
                <a:latin typeface="Times New Roman" pitchFamily="18" charset="0"/>
                <a:ea typeface="標楷體" pitchFamily="65" charset="-120"/>
              </a:rPr>
              <a:t>代數、解析幾何</a:t>
            </a:r>
            <a:r>
              <a:rPr lang="en-US" altLang="zh-TW" b="1" smtClean="0">
                <a:latin typeface="Times New Roman" pitchFamily="18" charset="0"/>
                <a:ea typeface="標楷體" pitchFamily="65" charset="-120"/>
              </a:rPr>
              <a:t/>
            </a:r>
            <a:br>
              <a:rPr lang="en-US" altLang="zh-TW" b="1" smtClean="0">
                <a:latin typeface="Times New Roman" pitchFamily="18" charset="0"/>
                <a:ea typeface="標楷體" pitchFamily="65" charset="-120"/>
              </a:rPr>
            </a:br>
            <a:r>
              <a:rPr lang="zh-TW" altLang="en-US" b="1" smtClean="0">
                <a:latin typeface="Times New Roman" pitchFamily="18" charset="0"/>
                <a:ea typeface="標楷體" pitchFamily="65" charset="-120"/>
              </a:rPr>
              <a:t>與微積分的歷史回顧</a:t>
            </a:r>
            <a:r>
              <a:rPr lang="zh-TW" altLang="en-US" smtClean="0"/>
              <a:t> </a:t>
            </a:r>
            <a:r>
              <a:rPr lang="en-US" altLang="zh-TW" b="1" smtClean="0">
                <a:latin typeface="Times New Roman" pitchFamily="18" charset="0"/>
                <a:cs typeface="Times New Roman" pitchFamily="18" charset="0"/>
              </a:rPr>
              <a:t>(I)</a:t>
            </a:r>
            <a:endParaRPr lang="zh-TW" altLang="en-US" b="1" smtClean="0">
              <a:latin typeface="Times New Roman" pitchFamily="18" charset="0"/>
              <a:cs typeface="Times New Roman" pitchFamily="18" charset="0"/>
            </a:endParaRPr>
          </a:p>
        </p:txBody>
      </p:sp>
      <p:sp>
        <p:nvSpPr>
          <p:cNvPr id="3" name="投影片編號版面配置區 2"/>
          <p:cNvSpPr>
            <a:spLocks noGrp="1"/>
          </p:cNvSpPr>
          <p:nvPr>
            <p:ph type="sldNum" sz="quarter" idx="12"/>
          </p:nvPr>
        </p:nvSpPr>
        <p:spPr/>
        <p:txBody>
          <a:bodyPr/>
          <a:lstStyle/>
          <a:p>
            <a:pPr>
              <a:defRPr/>
            </a:pPr>
            <a:fld id="{A660417B-7106-4AAE-AD29-A793B60F34EA}" type="slidenum">
              <a:rPr lang="en-US" altLang="zh-TW" smtClean="0"/>
              <a:pPr>
                <a:defRPr/>
              </a:pPr>
              <a:t>2</a:t>
            </a:fld>
            <a:endParaRPr lang="en-US" altLang="zh-TW"/>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zh-TW" altLang="en-US" b="1" smtClean="0">
                <a:ea typeface="標楷體" pitchFamily="65" charset="-120"/>
              </a:rPr>
              <a:t>符號法則之大用！</a:t>
            </a:r>
          </a:p>
        </p:txBody>
      </p:sp>
      <p:sp>
        <p:nvSpPr>
          <p:cNvPr id="8195" name="Rectangle 3"/>
          <p:cNvSpPr>
            <a:spLocks noGrp="1" noChangeArrowheads="1"/>
          </p:cNvSpPr>
          <p:nvPr>
            <p:ph type="body" idx="1"/>
          </p:nvPr>
        </p:nvSpPr>
        <p:spPr>
          <a:xfrm>
            <a:off x="457200" y="1200151"/>
            <a:ext cx="8229600" cy="3014673"/>
          </a:xfrm>
        </p:spPr>
        <p:txBody>
          <a:bodyPr/>
          <a:lstStyle/>
          <a:p>
            <a:pPr eaLnBrk="1" hangingPunct="1"/>
            <a:r>
              <a:rPr lang="zh-TW" altLang="en-US" sz="2800" b="1" dirty="0" smtClean="0">
                <a:latin typeface="Times New Roman" pitchFamily="18" charset="0"/>
                <a:ea typeface="標楷體" pitchFamily="65" charset="-120"/>
              </a:rPr>
              <a:t>數學史家</a:t>
            </a:r>
            <a:r>
              <a:rPr lang="en-US" altLang="zh-TW" sz="2800" b="1" dirty="0" smtClean="0">
                <a:latin typeface="Times New Roman" pitchFamily="18" charset="0"/>
                <a:ea typeface="標楷體" pitchFamily="65" charset="-120"/>
              </a:rPr>
              <a:t>Victor Katz</a:t>
            </a:r>
            <a:r>
              <a:rPr lang="zh-TW" altLang="en-US" sz="2800" b="1" dirty="0" smtClean="0">
                <a:latin typeface="Times New Roman" pitchFamily="18" charset="0"/>
                <a:ea typeface="標楷體" pitchFamily="65" charset="-120"/>
              </a:rPr>
              <a:t>評論：</a:t>
            </a:r>
          </a:p>
          <a:p>
            <a:pPr eaLnBrk="1" hangingPunct="1"/>
            <a:r>
              <a:rPr lang="zh-TW" altLang="en-US" sz="2800" b="1" dirty="0" smtClean="0">
                <a:latin typeface="Times New Roman" pitchFamily="18" charset="0"/>
                <a:ea typeface="標楷體" pitchFamily="65" charset="-120"/>
              </a:rPr>
              <a:t>儘管韋達剛開始向現代符號系統邁進，但是，</a:t>
            </a:r>
            <a:r>
              <a:rPr lang="zh-TW" altLang="en-US" sz="2800" b="1" dirty="0" smtClean="0">
                <a:solidFill>
                  <a:srgbClr val="FF0000"/>
                </a:solidFill>
                <a:latin typeface="Times New Roman" pitchFamily="18" charset="0"/>
                <a:ea typeface="標楷體" pitchFamily="65" charset="-120"/>
              </a:rPr>
              <a:t>使用字母表示數字常量的決定性步驟</a:t>
            </a:r>
            <a:r>
              <a:rPr lang="zh-TW" altLang="en-US" sz="2800" b="1" dirty="0" smtClean="0">
                <a:latin typeface="Times New Roman" pitchFamily="18" charset="0"/>
                <a:ea typeface="標楷體" pitchFamily="65" charset="-120"/>
              </a:rPr>
              <a:t>，卻幫助他擺脫其前輩舉例的風格和修辭的法則。</a:t>
            </a:r>
          </a:p>
          <a:p>
            <a:pPr eaLnBrk="1" hangingPunct="1"/>
            <a:r>
              <a:rPr lang="zh-TW" altLang="en-US" sz="2800" b="1" dirty="0" smtClean="0">
                <a:latin typeface="Times New Roman" pitchFamily="18" charset="0"/>
                <a:ea typeface="標楷體" pitchFamily="65" charset="-120"/>
              </a:rPr>
              <a:t>現在，他已經能夠處理</a:t>
            </a:r>
            <a:r>
              <a:rPr lang="zh-TW" altLang="en-US" sz="2800" b="1" dirty="0" smtClean="0">
                <a:solidFill>
                  <a:srgbClr val="FF0000"/>
                </a:solidFill>
                <a:latin typeface="Times New Roman" pitchFamily="18" charset="0"/>
                <a:ea typeface="標楷體" pitchFamily="65" charset="-120"/>
              </a:rPr>
              <a:t>一般的類型</a:t>
            </a:r>
            <a:r>
              <a:rPr lang="zh-TW" altLang="en-US" sz="2800" b="1" dirty="0" smtClean="0">
                <a:latin typeface="Times New Roman" pitchFamily="18" charset="0"/>
                <a:ea typeface="標楷體" pitchFamily="65" charset="-120"/>
              </a:rPr>
              <a:t>而非具體的例子，能夠寫出</a:t>
            </a:r>
            <a:r>
              <a:rPr lang="zh-TW" altLang="en-US" sz="2800" b="1" dirty="0" smtClean="0">
                <a:solidFill>
                  <a:srgbClr val="FF0000"/>
                </a:solidFill>
                <a:latin typeface="Times New Roman" pitchFamily="18" charset="0"/>
                <a:ea typeface="標楷體" pitchFamily="65" charset="-120"/>
              </a:rPr>
              <a:t>公式</a:t>
            </a:r>
            <a:r>
              <a:rPr lang="zh-TW" altLang="en-US" sz="2800" b="1" dirty="0" smtClean="0">
                <a:latin typeface="Times New Roman" pitchFamily="18" charset="0"/>
                <a:ea typeface="標楷體" pitchFamily="65" charset="-120"/>
              </a:rPr>
              <a:t>而非法則了。</a:t>
            </a: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20</a:t>
            </a:fld>
            <a:endParaRPr lang="en-US" altLang="zh-TW"/>
          </a:p>
        </p:txBody>
      </p:sp>
      <p:pic>
        <p:nvPicPr>
          <p:cNvPr id="5" name="Picture 1" descr="圖片1">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3651870"/>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44406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28596" y="0"/>
            <a:ext cx="8229600" cy="857250"/>
          </a:xfrm>
        </p:spPr>
        <p:txBody>
          <a:bodyPr/>
          <a:lstStyle/>
          <a:p>
            <a:pPr eaLnBrk="1" hangingPunct="1"/>
            <a:r>
              <a:rPr lang="zh-TW" altLang="en-US" sz="3800" b="1" dirty="0" smtClean="0">
                <a:ea typeface="標楷體" pitchFamily="65" charset="-120"/>
              </a:rPr>
              <a:t>符號常量（文字係數）現身的意義</a:t>
            </a:r>
          </a:p>
        </p:txBody>
      </p:sp>
      <p:sp>
        <p:nvSpPr>
          <p:cNvPr id="9219" name="Rectangle 3"/>
          <p:cNvSpPr>
            <a:spLocks noGrp="1" noChangeArrowheads="1"/>
          </p:cNvSpPr>
          <p:nvPr>
            <p:ph type="body" idx="1"/>
          </p:nvPr>
        </p:nvSpPr>
        <p:spPr>
          <a:xfrm>
            <a:off x="428596" y="1071552"/>
            <a:ext cx="8229600" cy="3394472"/>
          </a:xfrm>
        </p:spPr>
        <p:txBody>
          <a:bodyPr/>
          <a:lstStyle/>
          <a:p>
            <a:pPr eaLnBrk="1" hangingPunct="1">
              <a:lnSpc>
                <a:spcPct val="90000"/>
              </a:lnSpc>
            </a:pPr>
            <a:r>
              <a:rPr lang="zh-TW" altLang="en-US" sz="2400" b="1" dirty="0" smtClean="0">
                <a:latin typeface="Times New Roman" pitchFamily="18" charset="0"/>
                <a:ea typeface="標楷體" pitchFamily="65" charset="-120"/>
              </a:rPr>
              <a:t>吾人得以將注意力集中到方程式的求解程序上，而非具體的解本身。</a:t>
            </a:r>
          </a:p>
          <a:p>
            <a:pPr eaLnBrk="1" hangingPunct="1">
              <a:lnSpc>
                <a:spcPct val="90000"/>
              </a:lnSpc>
            </a:pPr>
            <a:r>
              <a:rPr lang="zh-TW" altLang="en-US" sz="2400" b="1" dirty="0" smtClean="0">
                <a:latin typeface="Times New Roman" pitchFamily="18" charset="0"/>
                <a:ea typeface="標楷體" pitchFamily="65" charset="-120"/>
              </a:rPr>
              <a:t>如此，求解程序還適用於數字以外的其它量，比方說線段或角。</a:t>
            </a:r>
          </a:p>
          <a:p>
            <a:pPr eaLnBrk="1" hangingPunct="1">
              <a:lnSpc>
                <a:spcPct val="90000"/>
              </a:lnSpc>
            </a:pPr>
            <a:r>
              <a:rPr lang="zh-TW" altLang="en-US" sz="2400" b="1" dirty="0" smtClean="0">
                <a:latin typeface="Times New Roman" pitchFamily="18" charset="0"/>
                <a:ea typeface="標楷體" pitchFamily="65" charset="-120"/>
              </a:rPr>
              <a:t>利用符號法則求解方程式可以使</a:t>
            </a:r>
            <a:r>
              <a:rPr lang="zh-TW" altLang="en-US" sz="2400" b="1" dirty="0" smtClean="0">
                <a:solidFill>
                  <a:srgbClr val="FF0000"/>
                </a:solidFill>
                <a:latin typeface="Times New Roman" pitchFamily="18" charset="0"/>
                <a:ea typeface="標楷體" pitchFamily="65" charset="-120"/>
              </a:rPr>
              <a:t>解的結構</a:t>
            </a:r>
            <a:r>
              <a:rPr lang="zh-TW" altLang="en-US" sz="2400" b="1" dirty="0" smtClean="0">
                <a:latin typeface="Times New Roman" pitchFamily="18" charset="0"/>
                <a:ea typeface="標楷體" pitchFamily="65" charset="-120"/>
              </a:rPr>
              <a:t>更加明顯，譬如在所列公式中保持</a:t>
            </a:r>
            <a:r>
              <a:rPr lang="en-US" altLang="zh-TW" sz="2400" b="1" dirty="0" smtClean="0">
                <a:latin typeface="Times New Roman" pitchFamily="18" charset="0"/>
                <a:ea typeface="標楷體" pitchFamily="65" charset="-120"/>
              </a:rPr>
              <a:t>B</a:t>
            </a:r>
            <a:r>
              <a:rPr lang="zh-TW" altLang="en-US" sz="2400" b="1" dirty="0" smtClean="0">
                <a:latin typeface="Times New Roman" pitchFamily="18" charset="0"/>
                <a:ea typeface="標楷體" pitchFamily="65" charset="-120"/>
              </a:rPr>
              <a:t>＋</a:t>
            </a:r>
            <a:r>
              <a:rPr lang="en-US" altLang="zh-TW" sz="2400" b="1" dirty="0" smtClean="0">
                <a:latin typeface="Times New Roman" pitchFamily="18" charset="0"/>
                <a:ea typeface="標楷體" pitchFamily="65" charset="-120"/>
              </a:rPr>
              <a:t>D</a:t>
            </a:r>
            <a:r>
              <a:rPr lang="zh-TW" altLang="en-US" sz="2400" b="1" dirty="0" smtClean="0">
                <a:latin typeface="Times New Roman" pitchFamily="18" charset="0"/>
                <a:ea typeface="標楷體" pitchFamily="65" charset="-120"/>
              </a:rPr>
              <a:t>的形式，而不是用譬如</a:t>
            </a:r>
            <a:r>
              <a:rPr lang="en-US" altLang="zh-TW" sz="2400" b="1" dirty="0" smtClean="0">
                <a:latin typeface="Times New Roman" pitchFamily="18" charset="0"/>
                <a:ea typeface="標楷體" pitchFamily="65" charset="-120"/>
              </a:rPr>
              <a:t>8</a:t>
            </a:r>
            <a:r>
              <a:rPr lang="zh-TW" altLang="en-US" sz="2400" b="1" dirty="0" smtClean="0">
                <a:latin typeface="Times New Roman" pitchFamily="18" charset="0"/>
                <a:ea typeface="標楷體" pitchFamily="65" charset="-120"/>
              </a:rPr>
              <a:t>來代替</a:t>
            </a:r>
            <a:r>
              <a:rPr lang="en-US" altLang="zh-TW" sz="2400" b="1" dirty="0" smtClean="0">
                <a:latin typeface="Times New Roman" pitchFamily="18" charset="0"/>
                <a:ea typeface="標楷體" pitchFamily="65" charset="-120"/>
              </a:rPr>
              <a:t>5+3</a:t>
            </a:r>
            <a:r>
              <a:rPr lang="zh-TW" altLang="en-US" sz="2400" b="1" dirty="0" smtClean="0">
                <a:latin typeface="Times New Roman" pitchFamily="18" charset="0"/>
                <a:ea typeface="標楷體" pitchFamily="65" charset="-120"/>
              </a:rPr>
              <a:t>，就可以</a:t>
            </a:r>
            <a:r>
              <a:rPr lang="zh-TW" altLang="en-US" sz="2400" b="1" dirty="0" smtClean="0">
                <a:solidFill>
                  <a:srgbClr val="FF0000"/>
                </a:solidFill>
                <a:latin typeface="Times New Roman" pitchFamily="18" charset="0"/>
                <a:ea typeface="標楷體" pitchFamily="65" charset="-120"/>
              </a:rPr>
              <a:t>在求解的最後，對於解與初始常量之間的關係進行分析。</a:t>
            </a:r>
            <a:endParaRPr lang="zh-TW" altLang="en-US" sz="2400" b="1" dirty="0" smtClean="0">
              <a:solidFill>
                <a:srgbClr val="002060"/>
              </a:solidFill>
              <a:latin typeface="Times New Roman" pitchFamily="18" charset="0"/>
              <a:ea typeface="標楷體" pitchFamily="65" charset="-120"/>
            </a:endParaRPr>
          </a:p>
          <a:p>
            <a:pPr eaLnBrk="1" hangingPunct="1">
              <a:lnSpc>
                <a:spcPct val="90000"/>
              </a:lnSpc>
            </a:pPr>
            <a:r>
              <a:rPr lang="zh-TW" altLang="en-US" sz="2400" b="1" dirty="0" smtClean="0">
                <a:latin typeface="Times New Roman" pitchFamily="18" charset="0"/>
                <a:ea typeface="標楷體" pitchFamily="65" charset="-120"/>
              </a:rPr>
              <a:t>韋達發現</a:t>
            </a:r>
            <a:r>
              <a:rPr lang="zh-TW" altLang="en-US" sz="2400" b="1" dirty="0" smtClean="0">
                <a:solidFill>
                  <a:srgbClr val="FF0000"/>
                </a:solidFill>
                <a:latin typeface="Times New Roman" pitchFamily="18" charset="0"/>
                <a:ea typeface="標楷體" pitchFamily="65" charset="-120"/>
              </a:rPr>
              <a:t>方程式的根與構成該方程的表達式之間的關係。</a:t>
            </a:r>
          </a:p>
          <a:p>
            <a:pPr eaLnBrk="1" hangingPunct="1">
              <a:lnSpc>
                <a:spcPct val="90000"/>
              </a:lnSpc>
            </a:pPr>
            <a:endParaRPr lang="en-US" altLang="zh-TW" sz="2400" b="1" dirty="0" smtClean="0">
              <a:solidFill>
                <a:srgbClr val="FF0000"/>
              </a:solidFill>
              <a:latin typeface="Times New Roman" pitchFamily="18" charset="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21</a:t>
            </a:fld>
            <a:endParaRPr lang="en-US" altLang="zh-TW"/>
          </a:p>
        </p:txBody>
      </p:sp>
    </p:spTree>
    <p:extLst>
      <p:ext uri="{BB962C8B-B14F-4D97-AF65-F5344CB8AC3E}">
        <p14:creationId xmlns:p14="http://schemas.microsoft.com/office/powerpoint/2010/main" val="37399283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標題 1"/>
          <p:cNvSpPr>
            <a:spLocks noGrp="1"/>
          </p:cNvSpPr>
          <p:nvPr>
            <p:ph type="ctrTitle"/>
          </p:nvPr>
        </p:nvSpPr>
        <p:spPr>
          <a:xfrm>
            <a:off x="684213" y="1059582"/>
            <a:ext cx="7772400" cy="1102519"/>
          </a:xfrm>
        </p:spPr>
        <p:txBody>
          <a:bodyPr/>
          <a:lstStyle/>
          <a:p>
            <a:r>
              <a:rPr lang="zh-TW" altLang="en-US" sz="3600" b="1" dirty="0" smtClean="0">
                <a:latin typeface="Times New Roman" pitchFamily="18" charset="0"/>
                <a:ea typeface="標楷體" pitchFamily="65" charset="-120"/>
                <a:cs typeface="Times New Roman" pitchFamily="18" charset="0"/>
              </a:rPr>
              <a:t>數學與文化</a:t>
            </a:r>
            <a:r>
              <a:rPr lang="en-US" altLang="zh-TW" sz="3600" b="1" dirty="0" smtClean="0">
                <a:latin typeface="Times New Roman" pitchFamily="18" charset="0"/>
                <a:ea typeface="標楷體" pitchFamily="65" charset="-120"/>
                <a:cs typeface="Times New Roman" pitchFamily="18" charset="0"/>
              </a:rPr>
              <a:t>:</a:t>
            </a:r>
            <a:r>
              <a:rPr lang="zh-TW" altLang="en-US" sz="3600" b="1" dirty="0" smtClean="0">
                <a:latin typeface="Times New Roman" pitchFamily="18" charset="0"/>
                <a:ea typeface="標楷體" pitchFamily="65" charset="-120"/>
                <a:cs typeface="Times New Roman" pitchFamily="18" charset="0"/>
              </a:rPr>
              <a:t>以數學小說閱讀為進路</a:t>
            </a:r>
          </a:p>
        </p:txBody>
      </p:sp>
      <p:sp>
        <p:nvSpPr>
          <p:cNvPr id="2051" name="副標題 2"/>
          <p:cNvSpPr>
            <a:spLocks noGrp="1"/>
          </p:cNvSpPr>
          <p:nvPr>
            <p:ph type="subTitle" idx="1"/>
          </p:nvPr>
        </p:nvSpPr>
        <p:spPr>
          <a:xfrm>
            <a:off x="1371600" y="2355726"/>
            <a:ext cx="6400800" cy="1314450"/>
          </a:xfrm>
        </p:spPr>
        <p:txBody>
          <a:bodyPr/>
          <a:lstStyle/>
          <a:p>
            <a:pPr eaLnBrk="1" hangingPunct="1"/>
            <a:r>
              <a:rPr lang="zh-TW" altLang="en-US" b="1" dirty="0" smtClean="0"/>
              <a:t>洪萬生</a:t>
            </a:r>
          </a:p>
          <a:p>
            <a:pPr eaLnBrk="1" hangingPunct="1"/>
            <a:r>
              <a:rPr lang="zh-TW" altLang="en-US" b="1" dirty="0" smtClean="0"/>
              <a:t>台灣師範大學數學系退休教授</a:t>
            </a:r>
          </a:p>
        </p:txBody>
      </p:sp>
      <p:grpSp>
        <p:nvGrpSpPr>
          <p:cNvPr id="2052" name="群組 5"/>
          <p:cNvGrpSpPr>
            <a:grpSpLocks/>
          </p:cNvGrpSpPr>
          <p:nvPr/>
        </p:nvGrpSpPr>
        <p:grpSpPr bwMode="auto">
          <a:xfrm>
            <a:off x="1979614" y="3795886"/>
            <a:ext cx="5202237" cy="523875"/>
            <a:chOff x="1169753" y="4207851"/>
            <a:chExt cx="5202447" cy="523875"/>
          </a:xfrm>
        </p:grpSpPr>
        <p:sp>
          <p:nvSpPr>
            <p:cNvPr id="2055" name="矩形 18"/>
            <p:cNvSpPr>
              <a:spLocks noChangeArrowheads="1"/>
            </p:cNvSpPr>
            <p:nvPr/>
          </p:nvSpPr>
          <p:spPr bwMode="auto">
            <a:xfrm>
              <a:off x="2339752" y="4207851"/>
              <a:ext cx="4032448" cy="523220"/>
            </a:xfrm>
            <a:prstGeom prst="rect">
              <a:avLst/>
            </a:prstGeom>
            <a:noFill/>
            <a:ln w="9525">
              <a:noFill/>
              <a:miter lim="800000"/>
              <a:headEnd/>
              <a:tailEnd/>
            </a:ln>
          </p:spPr>
          <p:txBody>
            <a:bodyPr>
              <a:spAutoFit/>
            </a:bodyPr>
            <a:lstStyle/>
            <a:p>
              <a:pPr algn="just"/>
              <a:r>
                <a:rPr kumimoji="0" lang="en-US" altLang="zh-TW" sz="1400" b="1" dirty="0">
                  <a:latin typeface="Times New Roman" pitchFamily="18" charset="0"/>
                  <a:ea typeface="標楷體" pitchFamily="65" charset="-120"/>
                  <a:cs typeface="Times New Roman" pitchFamily="18" charset="0"/>
                </a:rPr>
                <a:t>【</a:t>
              </a:r>
              <a:r>
                <a:rPr kumimoji="0" lang="zh-TW" altLang="en-US" sz="1400" b="1" dirty="0">
                  <a:latin typeface="Times New Roman" pitchFamily="18" charset="0"/>
                  <a:ea typeface="標楷體" pitchFamily="65" charset="-120"/>
                  <a:cs typeface="Times New Roman" pitchFamily="18" charset="0"/>
                </a:rPr>
                <a:t>本著作除另有註明外，採取</a:t>
              </a:r>
              <a:r>
                <a:rPr kumimoji="0" lang="zh-TW" altLang="en-US" sz="1400" b="1" u="sng" dirty="0">
                  <a:latin typeface="Times New Roman" pitchFamily="18" charset="0"/>
                  <a:ea typeface="標楷體" pitchFamily="65" charset="-120"/>
                  <a:cs typeface="Times New Roman" pitchFamily="18" charset="0"/>
                  <a:hlinkClick r:id="rId2"/>
                </a:rPr>
                <a:t>創用</a:t>
              </a:r>
              <a:r>
                <a:rPr kumimoji="0" lang="en-US" altLang="zh-TW" sz="1400" b="1" u="sng" dirty="0">
                  <a:latin typeface="Times New Roman" pitchFamily="18" charset="0"/>
                  <a:ea typeface="標楷體" pitchFamily="65" charset="-120"/>
                  <a:cs typeface="Times New Roman" pitchFamily="18" charset="0"/>
                  <a:hlinkClick r:id="rId2"/>
                </a:rPr>
                <a:t>CC</a:t>
              </a:r>
              <a:r>
                <a:rPr kumimoji="0" lang="zh-TW" altLang="en-US" sz="1400" b="1" u="sng" dirty="0">
                  <a:latin typeface="Times New Roman" pitchFamily="18" charset="0"/>
                  <a:ea typeface="標楷體" pitchFamily="65" charset="-120"/>
                  <a:cs typeface="Times New Roman" pitchFamily="18" charset="0"/>
                  <a:hlinkClick r:id="rId2"/>
                </a:rPr>
                <a:t>「姓名標示－非商業性－相同方式分享」台灣</a:t>
              </a:r>
              <a:r>
                <a:rPr kumimoji="0" lang="en-US" altLang="zh-TW" sz="1400" b="1" u="sng" dirty="0">
                  <a:latin typeface="Times New Roman" pitchFamily="18" charset="0"/>
                  <a:ea typeface="標楷體" pitchFamily="65" charset="-120"/>
                  <a:cs typeface="Times New Roman" pitchFamily="18" charset="0"/>
                  <a:hlinkClick r:id="rId2"/>
                </a:rPr>
                <a:t>3.0</a:t>
              </a:r>
              <a:r>
                <a:rPr kumimoji="0" lang="zh-TW" altLang="en-US" sz="1400" b="1" u="sng" dirty="0">
                  <a:latin typeface="Times New Roman" pitchFamily="18" charset="0"/>
                  <a:ea typeface="標楷體" pitchFamily="65" charset="-120"/>
                  <a:cs typeface="Times New Roman" pitchFamily="18" charset="0"/>
                  <a:hlinkClick r:id="rId2"/>
                </a:rPr>
                <a:t>版</a:t>
              </a:r>
              <a:r>
                <a:rPr kumimoji="0" lang="zh-TW" altLang="en-US" sz="1400" b="1" dirty="0">
                  <a:latin typeface="Times New Roman" pitchFamily="18" charset="0"/>
                  <a:ea typeface="標楷體" pitchFamily="65" charset="-120"/>
                  <a:cs typeface="Times New Roman" pitchFamily="18" charset="0"/>
                </a:rPr>
                <a:t>授權釋出</a:t>
              </a:r>
              <a:r>
                <a:rPr kumimoji="0" lang="en-US" altLang="zh-TW" sz="1400" b="1" dirty="0">
                  <a:latin typeface="Times New Roman" pitchFamily="18" charset="0"/>
                  <a:ea typeface="標楷體" pitchFamily="65" charset="-120"/>
                  <a:cs typeface="Times New Roman" pitchFamily="18" charset="0"/>
                </a:rPr>
                <a:t>】</a:t>
              </a:r>
            </a:p>
          </p:txBody>
        </p:sp>
        <p:pic>
          <p:nvPicPr>
            <p:cNvPr id="2056" name="Picture 15" descr="cc">
              <a:hlinkClick r:id="rId2"/>
            </p:cNvPr>
            <p:cNvPicPr>
              <a:picLocks noChangeAspect="1" noChangeArrowheads="1"/>
            </p:cNvPicPr>
            <p:nvPr/>
          </p:nvPicPr>
          <p:blipFill>
            <a:blip r:embed="rId3" cstate="email"/>
            <a:srcRect/>
            <a:stretch>
              <a:fillRect/>
            </a:stretch>
          </p:blipFill>
          <p:spPr bwMode="auto">
            <a:xfrm>
              <a:off x="1169753" y="4289608"/>
              <a:ext cx="1232869" cy="442118"/>
            </a:xfrm>
            <a:prstGeom prst="rect">
              <a:avLst/>
            </a:prstGeom>
            <a:noFill/>
            <a:ln w="9525">
              <a:noFill/>
              <a:miter lim="800000"/>
              <a:headEnd/>
              <a:tailEnd/>
            </a:ln>
          </p:spPr>
        </p:pic>
      </p:grpSp>
      <p:sp>
        <p:nvSpPr>
          <p:cNvPr id="8" name="投影片編號版面配置區 7"/>
          <p:cNvSpPr>
            <a:spLocks noGrp="1"/>
          </p:cNvSpPr>
          <p:nvPr>
            <p:ph type="sldNum" sz="quarter" idx="12"/>
          </p:nvPr>
        </p:nvSpPr>
        <p:spPr/>
        <p:txBody>
          <a:bodyPr/>
          <a:lstStyle/>
          <a:p>
            <a:pPr>
              <a:defRPr/>
            </a:pPr>
            <a:fld id="{A660417B-7106-4AAE-AD29-A793B60F34EA}" type="slidenum">
              <a:rPr lang="en-US" altLang="zh-TW" smtClean="0"/>
              <a:pPr>
                <a:defRPr/>
              </a:pPr>
              <a:t>22</a:t>
            </a:fld>
            <a:endParaRPr lang="en-US" altLang="zh-TW"/>
          </a:p>
        </p:txBody>
      </p:sp>
    </p:spTree>
    <p:extLst>
      <p:ext uri="{BB962C8B-B14F-4D97-AF65-F5344CB8AC3E}">
        <p14:creationId xmlns:p14="http://schemas.microsoft.com/office/powerpoint/2010/main" val="21828152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zh-TW" altLang="en-US" b="1" smtClean="0">
                <a:ea typeface="標楷體" pitchFamily="65" charset="-120"/>
              </a:rPr>
              <a:t>解析幾何的歷史</a:t>
            </a:r>
          </a:p>
        </p:txBody>
      </p:sp>
      <p:sp>
        <p:nvSpPr>
          <p:cNvPr id="2051" name="Rectangle 3"/>
          <p:cNvSpPr>
            <a:spLocks noGrp="1" noChangeArrowheads="1"/>
          </p:cNvSpPr>
          <p:nvPr>
            <p:ph type="subTitle" idx="1"/>
          </p:nvPr>
        </p:nvSpPr>
        <p:spPr/>
        <p:txBody>
          <a:bodyPr/>
          <a:lstStyle/>
          <a:p>
            <a:pPr eaLnBrk="1" hangingPunct="1"/>
            <a:r>
              <a:rPr lang="zh-TW" altLang="en-US" sz="2400" b="1" smtClean="0"/>
              <a:t>洪萬生</a:t>
            </a:r>
            <a:endParaRPr lang="zh-TW" altLang="zh-TW" sz="2400" b="1" smtClean="0"/>
          </a:p>
        </p:txBody>
      </p:sp>
      <p:sp>
        <p:nvSpPr>
          <p:cNvPr id="4" name="投影片編號版面配置區 3"/>
          <p:cNvSpPr>
            <a:spLocks noGrp="1"/>
          </p:cNvSpPr>
          <p:nvPr>
            <p:ph type="sldNum" sz="quarter" idx="12"/>
          </p:nvPr>
        </p:nvSpPr>
        <p:spPr/>
        <p:txBody>
          <a:bodyPr/>
          <a:lstStyle/>
          <a:p>
            <a:pPr>
              <a:defRPr/>
            </a:pPr>
            <a:fld id="{A660417B-7106-4AAE-AD29-A793B60F34EA}" type="slidenum">
              <a:rPr lang="en-US" altLang="zh-TW" smtClean="0"/>
              <a:pPr>
                <a:defRPr/>
              </a:pPr>
              <a:t>23</a:t>
            </a:fld>
            <a:endParaRPr lang="en-US" altLang="zh-TW"/>
          </a:p>
        </p:txBody>
      </p:sp>
    </p:spTree>
    <p:extLst>
      <p:ext uri="{BB962C8B-B14F-4D97-AF65-F5344CB8AC3E}">
        <p14:creationId xmlns:p14="http://schemas.microsoft.com/office/powerpoint/2010/main" val="9358575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zh-TW" b="1" smtClean="0">
                <a:latin typeface="Times New Roman" pitchFamily="18" charset="0"/>
              </a:rPr>
              <a:t>1637 </a:t>
            </a:r>
            <a:r>
              <a:rPr lang="zh-TW" altLang="en-US" b="1" smtClean="0">
                <a:latin typeface="Times New Roman" pitchFamily="18" charset="0"/>
                <a:ea typeface="標楷體" pitchFamily="65" charset="-120"/>
              </a:rPr>
              <a:t>年</a:t>
            </a:r>
            <a:r>
              <a:rPr lang="zh-TW" altLang="en-US" b="1" smtClean="0">
                <a:ea typeface="標楷體" pitchFamily="65" charset="-120"/>
              </a:rPr>
              <a:t>誕生</a:t>
            </a:r>
          </a:p>
        </p:txBody>
      </p:sp>
      <p:sp>
        <p:nvSpPr>
          <p:cNvPr id="3075" name="Rectangle 3"/>
          <p:cNvSpPr>
            <a:spLocks noGrp="1" noChangeArrowheads="1"/>
          </p:cNvSpPr>
          <p:nvPr>
            <p:ph type="body" idx="1"/>
          </p:nvPr>
        </p:nvSpPr>
        <p:spPr/>
        <p:txBody>
          <a:bodyPr/>
          <a:lstStyle/>
          <a:p>
            <a:pPr eaLnBrk="1" hangingPunct="1"/>
            <a:r>
              <a:rPr lang="zh-TW" altLang="en-US" b="1" dirty="0" smtClean="0">
                <a:ea typeface="標楷體" pitchFamily="65" charset="-120"/>
              </a:rPr>
              <a:t>費馬（律師），最偉大的業餘數學家：</a:t>
            </a:r>
            <a:r>
              <a:rPr lang="en-US" altLang="zh-TW" b="1" dirty="0" smtClean="0">
                <a:ea typeface="標楷體" pitchFamily="65" charset="-120"/>
              </a:rPr>
              <a:t>《</a:t>
            </a:r>
            <a:r>
              <a:rPr lang="zh-TW" altLang="en-US" b="1" dirty="0" smtClean="0">
                <a:ea typeface="標楷體" pitchFamily="65" charset="-120"/>
              </a:rPr>
              <a:t>平面與立體軌跡引論</a:t>
            </a:r>
            <a:r>
              <a:rPr lang="en-US" altLang="zh-TW" b="1" dirty="0" smtClean="0">
                <a:ea typeface="標楷體" pitchFamily="65" charset="-120"/>
              </a:rPr>
              <a:t>》</a:t>
            </a:r>
          </a:p>
          <a:p>
            <a:pPr eaLnBrk="1" hangingPunct="1"/>
            <a:r>
              <a:rPr lang="zh-TW" altLang="en-US" b="1" dirty="0" smtClean="0">
                <a:ea typeface="標楷體" pitchFamily="65" charset="-120"/>
              </a:rPr>
              <a:t>笛卡兒（近代哲學之父）：</a:t>
            </a:r>
            <a:r>
              <a:rPr lang="en-US" altLang="zh-TW" b="1" dirty="0" smtClean="0">
                <a:ea typeface="標楷體" pitchFamily="65" charset="-120"/>
              </a:rPr>
              <a:t>《</a:t>
            </a:r>
            <a:r>
              <a:rPr lang="zh-TW" altLang="en-US" b="1" dirty="0" smtClean="0">
                <a:ea typeface="標楷體" pitchFamily="65" charset="-120"/>
              </a:rPr>
              <a:t>方法論</a:t>
            </a:r>
            <a:r>
              <a:rPr lang="en-US" altLang="zh-TW" b="1" dirty="0" smtClean="0">
                <a:ea typeface="標楷體" pitchFamily="65" charset="-120"/>
              </a:rPr>
              <a:t>》</a:t>
            </a:r>
          </a:p>
          <a:p>
            <a:pPr eaLnBrk="1" hangingPunct="1"/>
            <a:r>
              <a:rPr lang="zh-TW" altLang="en-US" b="1" dirty="0" smtClean="0">
                <a:ea typeface="標楷體" pitchFamily="65" charset="-120"/>
              </a:rPr>
              <a:t>兩人都熟悉古希臘文獻，尤其是巴伯斯</a:t>
            </a:r>
            <a:r>
              <a:rPr lang="en-US" altLang="zh-TW" b="1" dirty="0" smtClean="0">
                <a:ea typeface="標楷體" pitchFamily="65" charset="-120"/>
              </a:rPr>
              <a:t>(</a:t>
            </a:r>
            <a:r>
              <a:rPr lang="en-US" altLang="zh-TW" b="1" dirty="0" err="1" smtClean="0">
                <a:ea typeface="標楷體" pitchFamily="65" charset="-120"/>
              </a:rPr>
              <a:t>Pappus</a:t>
            </a:r>
            <a:r>
              <a:rPr lang="en-US" altLang="zh-TW" b="1" dirty="0" smtClean="0">
                <a:ea typeface="標楷體" pitchFamily="65" charset="-120"/>
              </a:rPr>
              <a:t>) </a:t>
            </a:r>
            <a:r>
              <a:rPr lang="zh-TW" altLang="en-US" b="1" dirty="0" smtClean="0">
                <a:ea typeface="標楷體" pitchFamily="65" charset="-120"/>
              </a:rPr>
              <a:t>的</a:t>
            </a:r>
            <a:r>
              <a:rPr lang="en-US" altLang="zh-TW" b="1" dirty="0" smtClean="0">
                <a:ea typeface="標楷體" pitchFamily="65" charset="-120"/>
              </a:rPr>
              <a:t>《</a:t>
            </a:r>
            <a:r>
              <a:rPr lang="zh-TW" altLang="en-US" b="1" dirty="0" smtClean="0">
                <a:ea typeface="標楷體" pitchFamily="65" charset="-120"/>
              </a:rPr>
              <a:t>解析薈萃</a:t>
            </a:r>
            <a:r>
              <a:rPr lang="en-US" altLang="zh-TW" b="1" dirty="0" smtClean="0">
                <a:ea typeface="標楷體" pitchFamily="65" charset="-120"/>
              </a:rPr>
              <a:t>》(</a:t>
            </a:r>
            <a:r>
              <a:rPr lang="en-US" altLang="zh-TW" b="1" i="1" dirty="0" smtClean="0">
                <a:ea typeface="標楷體" pitchFamily="65" charset="-120"/>
              </a:rPr>
              <a:t>Domain of Analysis</a:t>
            </a:r>
            <a:r>
              <a:rPr lang="en-US" altLang="zh-TW" b="1" dirty="0" smtClean="0">
                <a:ea typeface="標楷體" pitchFamily="65" charset="-120"/>
              </a:rPr>
              <a:t>) </a:t>
            </a:r>
            <a:r>
              <a:rPr lang="zh-TW" altLang="en-US" b="1" dirty="0" smtClean="0">
                <a:ea typeface="標楷體" pitchFamily="65" charset="-120"/>
              </a:rPr>
              <a:t>。</a:t>
            </a:r>
          </a:p>
          <a:p>
            <a:pPr eaLnBrk="1" hangingPunct="1"/>
            <a:endParaRPr lang="zh-TW" altLang="en-US" b="1" dirty="0" smtClean="0">
              <a:ea typeface="標楷體" pitchFamily="65" charset="-120"/>
            </a:endParaRPr>
          </a:p>
          <a:p>
            <a:pPr eaLnBrk="1" hangingPunct="1"/>
            <a:endParaRPr lang="zh-TW" altLang="en-US" dirty="0" smtClean="0"/>
          </a:p>
          <a:p>
            <a:pPr eaLnBrk="1" hangingPunct="1"/>
            <a:endParaRPr lang="en-US" altLang="zh-TW" dirty="0" smtClean="0"/>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24</a:t>
            </a:fld>
            <a:endParaRPr lang="en-US" altLang="zh-TW"/>
          </a:p>
        </p:txBody>
      </p:sp>
    </p:spTree>
    <p:extLst>
      <p:ext uri="{BB962C8B-B14F-4D97-AF65-F5344CB8AC3E}">
        <p14:creationId xmlns:p14="http://schemas.microsoft.com/office/powerpoint/2010/main" val="36043211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596" y="0"/>
            <a:ext cx="8229600" cy="857250"/>
          </a:xfrm>
        </p:spPr>
        <p:txBody>
          <a:bodyPr/>
          <a:lstStyle/>
          <a:p>
            <a:pPr eaLnBrk="1" hangingPunct="1"/>
            <a:r>
              <a:rPr lang="zh-TW" altLang="en-US" sz="3800" b="1" dirty="0" smtClean="0">
                <a:ea typeface="標楷體" pitchFamily="65" charset="-120"/>
              </a:rPr>
              <a:t>巴伯斯</a:t>
            </a:r>
          </a:p>
        </p:txBody>
      </p:sp>
      <p:sp>
        <p:nvSpPr>
          <p:cNvPr id="4099" name="Rectangle 3"/>
          <p:cNvSpPr>
            <a:spLocks noGrp="1" noChangeArrowheads="1"/>
          </p:cNvSpPr>
          <p:nvPr>
            <p:ph type="body" idx="1"/>
          </p:nvPr>
        </p:nvSpPr>
        <p:spPr>
          <a:xfrm>
            <a:off x="500034" y="1000114"/>
            <a:ext cx="8229600" cy="3394472"/>
          </a:xfrm>
        </p:spPr>
        <p:txBody>
          <a:bodyPr/>
          <a:lstStyle/>
          <a:p>
            <a:pPr eaLnBrk="1" hangingPunct="1"/>
            <a:r>
              <a:rPr lang="zh-TW" altLang="en-US" sz="2800" b="1" dirty="0" smtClean="0">
                <a:latin typeface="Times New Roman" pitchFamily="18" charset="0"/>
                <a:ea typeface="標楷體" pitchFamily="65" charset="-120"/>
              </a:rPr>
              <a:t>解析 </a:t>
            </a:r>
            <a:r>
              <a:rPr lang="en-US" altLang="zh-TW" sz="2800" b="1" dirty="0" smtClean="0">
                <a:latin typeface="Times New Roman" pitchFamily="18" charset="0"/>
                <a:ea typeface="標楷體" pitchFamily="65" charset="-120"/>
              </a:rPr>
              <a:t>(analysis) vs. </a:t>
            </a:r>
            <a:r>
              <a:rPr lang="zh-TW" altLang="en-US" sz="2800" b="1" dirty="0" smtClean="0">
                <a:latin typeface="Times New Roman" pitchFamily="18" charset="0"/>
                <a:ea typeface="標楷體" pitchFamily="65" charset="-120"/>
              </a:rPr>
              <a:t>綜合 </a:t>
            </a:r>
            <a:r>
              <a:rPr lang="en-US" altLang="zh-TW" sz="2800" b="1" dirty="0" smtClean="0">
                <a:latin typeface="Times New Roman" pitchFamily="18" charset="0"/>
                <a:ea typeface="標楷體" pitchFamily="65" charset="-120"/>
              </a:rPr>
              <a:t>(synthesis)</a:t>
            </a:r>
          </a:p>
          <a:p>
            <a:pPr eaLnBrk="1" hangingPunct="1"/>
            <a:r>
              <a:rPr lang="zh-TW" altLang="en-US" sz="2800" b="1" dirty="0" smtClean="0">
                <a:latin typeface="Times New Roman" pitchFamily="18" charset="0"/>
                <a:ea typeface="標楷體" pitchFamily="65" charset="-120"/>
              </a:rPr>
              <a:t>在希臘幾何學中，這兩種方法就如同尺規作圖中的「作法」與「證明」。解析意指由結論「</a:t>
            </a:r>
            <a:r>
              <a:rPr lang="zh-TW" altLang="en-US" sz="2800" b="1" dirty="0" smtClean="0">
                <a:solidFill>
                  <a:srgbClr val="FF3300"/>
                </a:solidFill>
                <a:latin typeface="Times New Roman" pitchFamily="18" charset="0"/>
                <a:ea typeface="標楷體" pitchFamily="65" charset="-120"/>
              </a:rPr>
              <a:t>逆推</a:t>
            </a:r>
            <a:r>
              <a:rPr lang="zh-TW" altLang="en-US" sz="2800" b="1" dirty="0" smtClean="0">
                <a:latin typeface="Times New Roman" pitchFamily="18" charset="0"/>
                <a:ea typeface="標楷體" pitchFamily="65" charset="-120"/>
              </a:rPr>
              <a:t>」已知的步驟，綜合則是從已知利用邏輯「</a:t>
            </a:r>
            <a:r>
              <a:rPr lang="zh-TW" altLang="en-US" sz="2800" b="1" dirty="0" smtClean="0">
                <a:solidFill>
                  <a:srgbClr val="FF3300"/>
                </a:solidFill>
                <a:latin typeface="Times New Roman" pitchFamily="18" charset="0"/>
                <a:ea typeface="標楷體" pitchFamily="65" charset="-120"/>
              </a:rPr>
              <a:t>順推</a:t>
            </a:r>
            <a:r>
              <a:rPr lang="zh-TW" altLang="en-US" sz="2800" b="1" dirty="0" smtClean="0">
                <a:latin typeface="Times New Roman" pitchFamily="18" charset="0"/>
                <a:ea typeface="標楷體" pitchFamily="65" charset="-120"/>
              </a:rPr>
              <a:t>」到結論的過程。</a:t>
            </a:r>
            <a:endParaRPr lang="en-US" altLang="zh-TW" sz="2800" b="1" dirty="0" smtClean="0">
              <a:latin typeface="Times New Roman" pitchFamily="18" charset="0"/>
              <a:ea typeface="標楷體" pitchFamily="65" charset="-120"/>
            </a:endParaRPr>
          </a:p>
          <a:p>
            <a:pPr eaLnBrk="1" hangingPunct="1"/>
            <a:r>
              <a:rPr lang="zh-TW" altLang="en-US" sz="2800" b="1" dirty="0" smtClean="0">
                <a:latin typeface="Times New Roman" pitchFamily="18" charset="0"/>
                <a:ea typeface="標楷體" pitchFamily="65" charset="-120"/>
              </a:rPr>
              <a:t>其來有自：「解析的」</a:t>
            </a:r>
            <a:r>
              <a:rPr lang="en-US" altLang="zh-TW" sz="2800" b="1" dirty="0" smtClean="0">
                <a:latin typeface="Times New Roman" pitchFamily="18" charset="0"/>
                <a:ea typeface="標楷體" pitchFamily="65" charset="-120"/>
              </a:rPr>
              <a:t>(analytic)</a:t>
            </a:r>
            <a:r>
              <a:rPr lang="zh-TW" altLang="en-US" sz="2800" b="1" dirty="0" smtClean="0">
                <a:latin typeface="Times New Roman" pitchFamily="18" charset="0"/>
                <a:ea typeface="標楷體" pitchFamily="65" charset="-120"/>
              </a:rPr>
              <a:t> 後來成為韋達（</a:t>
            </a:r>
            <a:r>
              <a:rPr lang="en-US" altLang="zh-TW" sz="2800" b="1" dirty="0" err="1" smtClean="0">
                <a:latin typeface="Times New Roman" pitchFamily="18" charset="0"/>
                <a:ea typeface="標楷體" pitchFamily="65" charset="-120"/>
              </a:rPr>
              <a:t>Vieta</a:t>
            </a:r>
            <a:r>
              <a:rPr lang="en-US" altLang="zh-TW" sz="2800" b="1" dirty="0" smtClean="0">
                <a:latin typeface="Times New Roman" pitchFamily="18" charset="0"/>
                <a:ea typeface="標楷體" pitchFamily="65" charset="-120"/>
              </a:rPr>
              <a:t>) </a:t>
            </a:r>
            <a:r>
              <a:rPr lang="zh-TW" altLang="en-US" sz="2800" b="1" dirty="0" smtClean="0">
                <a:latin typeface="Times New Roman" pitchFamily="18" charset="0"/>
                <a:ea typeface="標楷體" pitchFamily="65" charset="-120"/>
              </a:rPr>
              <a:t>符號代數經典 </a:t>
            </a:r>
            <a:r>
              <a:rPr lang="en-US" altLang="zh-TW" sz="2800" b="1" i="1" dirty="0" smtClean="0">
                <a:latin typeface="Times New Roman" pitchFamily="18" charset="0"/>
                <a:ea typeface="標楷體" pitchFamily="65" charset="-120"/>
              </a:rPr>
              <a:t>Introduction to </a:t>
            </a:r>
            <a:r>
              <a:rPr lang="en-US" altLang="zh-TW" sz="2800" b="1" i="1" dirty="0" smtClean="0">
                <a:solidFill>
                  <a:srgbClr val="C00000"/>
                </a:solidFill>
                <a:latin typeface="Times New Roman" pitchFamily="18" charset="0"/>
                <a:ea typeface="標楷體" pitchFamily="65" charset="-120"/>
              </a:rPr>
              <a:t>Analytic Art</a:t>
            </a:r>
            <a:r>
              <a:rPr lang="zh-TW" altLang="en-US" sz="2800" b="1" i="1" dirty="0" smtClean="0">
                <a:solidFill>
                  <a:srgbClr val="C00000"/>
                </a:solidFill>
                <a:latin typeface="Times New Roman" pitchFamily="18" charset="0"/>
                <a:ea typeface="標楷體" pitchFamily="65" charset="-120"/>
              </a:rPr>
              <a:t> </a:t>
            </a:r>
            <a:r>
              <a:rPr lang="zh-TW" altLang="en-US" sz="2800" b="1" dirty="0" smtClean="0">
                <a:latin typeface="Times New Roman" pitchFamily="18" charset="0"/>
                <a:ea typeface="標楷體" pitchFamily="65" charset="-120"/>
              </a:rPr>
              <a:t>（</a:t>
            </a:r>
            <a:r>
              <a:rPr lang="en-US" altLang="zh-TW" sz="2800" b="1" dirty="0" smtClean="0">
                <a:latin typeface="Times New Roman" pitchFamily="18" charset="0"/>
                <a:ea typeface="標楷體" pitchFamily="65" charset="-120"/>
              </a:rPr>
              <a:t>《</a:t>
            </a:r>
            <a:r>
              <a:rPr lang="zh-TW" altLang="en-US" sz="2800" b="1" dirty="0" smtClean="0">
                <a:latin typeface="Times New Roman" pitchFamily="18" charset="0"/>
                <a:ea typeface="標楷體" pitchFamily="65" charset="-120"/>
              </a:rPr>
              <a:t>解析技術引論</a:t>
            </a:r>
            <a:r>
              <a:rPr lang="en-US" altLang="zh-TW" sz="2800" b="1" dirty="0" smtClean="0">
                <a:latin typeface="Times New Roman" pitchFamily="18" charset="0"/>
                <a:ea typeface="標楷體" pitchFamily="65" charset="-120"/>
              </a:rPr>
              <a:t>》</a:t>
            </a:r>
            <a:r>
              <a:rPr lang="zh-TW" altLang="en-US" sz="2800" b="1" dirty="0" smtClean="0">
                <a:latin typeface="Times New Roman" pitchFamily="18" charset="0"/>
                <a:ea typeface="標楷體" pitchFamily="65" charset="-120"/>
              </a:rPr>
              <a:t>）的書銜的一部份。</a:t>
            </a:r>
            <a:r>
              <a:rPr lang="en-US" altLang="zh-TW" sz="2800" b="1" dirty="0" smtClean="0">
                <a:latin typeface="Times New Roman" pitchFamily="18" charset="0"/>
                <a:ea typeface="標楷體" pitchFamily="65" charset="-120"/>
              </a:rPr>
              <a:t> </a:t>
            </a:r>
            <a:endParaRPr lang="zh-TW" altLang="en-US" sz="2800" b="1" dirty="0" smtClean="0">
              <a:latin typeface="Times New Roman" pitchFamily="18" charset="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25</a:t>
            </a:fld>
            <a:endParaRPr lang="en-US" altLang="zh-TW"/>
          </a:p>
        </p:txBody>
      </p:sp>
    </p:spTree>
    <p:extLst>
      <p:ext uri="{BB962C8B-B14F-4D97-AF65-F5344CB8AC3E}">
        <p14:creationId xmlns:p14="http://schemas.microsoft.com/office/powerpoint/2010/main" val="15920800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2"/>
          </p:nvPr>
        </p:nvSpPr>
        <p:spPr/>
        <p:txBody>
          <a:bodyPr/>
          <a:lstStyle/>
          <a:p>
            <a:pPr>
              <a:defRPr/>
            </a:pPr>
            <a:fld id="{67A9EADE-77E0-466D-B567-15426F43A79C}" type="slidenum">
              <a:rPr lang="en-US" altLang="zh-TW" smtClean="0"/>
              <a:pPr>
                <a:defRPr/>
              </a:pPr>
              <a:t>26</a:t>
            </a:fld>
            <a:endParaRPr lang="en-US" altLang="zh-TW"/>
          </a:p>
        </p:txBody>
      </p:sp>
      <p:grpSp>
        <p:nvGrpSpPr>
          <p:cNvPr id="2" name="群組 1"/>
          <p:cNvGrpSpPr/>
          <p:nvPr/>
        </p:nvGrpSpPr>
        <p:grpSpPr>
          <a:xfrm>
            <a:off x="3006285" y="929900"/>
            <a:ext cx="2553272" cy="3370041"/>
            <a:chOff x="3714744" y="1214428"/>
            <a:chExt cx="1245140" cy="1974715"/>
          </a:xfrm>
        </p:grpSpPr>
        <p:pic>
          <p:nvPicPr>
            <p:cNvPr id="4" name="圖片 3" descr="1103-1.jpg"/>
            <p:cNvPicPr>
              <a:picLocks noChangeAspect="1"/>
            </p:cNvPicPr>
            <p:nvPr/>
          </p:nvPicPr>
          <p:blipFill>
            <a:blip r:embed="rId2"/>
            <a:stretch>
              <a:fillRect/>
            </a:stretch>
          </p:blipFill>
          <p:spPr>
            <a:xfrm>
              <a:off x="3714744" y="1214428"/>
              <a:ext cx="1245140" cy="1974715"/>
            </a:xfrm>
            <a:prstGeom prst="rect">
              <a:avLst/>
            </a:prstGeom>
          </p:spPr>
        </p:pic>
        <p:pic>
          <p:nvPicPr>
            <p:cNvPr id="7" name="Picture 1" descr="圖片1">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4744" y="3020368"/>
              <a:ext cx="194167" cy="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2453124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zh-TW" altLang="en-US" b="1" smtClean="0">
                <a:latin typeface="Times New Roman" pitchFamily="18" charset="0"/>
                <a:ea typeface="標楷體" pitchFamily="65" charset="-120"/>
              </a:rPr>
              <a:t>費馬 </a:t>
            </a:r>
            <a:r>
              <a:rPr lang="en-US" altLang="zh-TW" b="1" smtClean="0">
                <a:latin typeface="Times New Roman" pitchFamily="18" charset="0"/>
                <a:ea typeface="標楷體" pitchFamily="65" charset="-120"/>
              </a:rPr>
              <a:t>vs. </a:t>
            </a:r>
            <a:r>
              <a:rPr lang="zh-TW" altLang="en-US" b="1" smtClean="0">
                <a:latin typeface="Times New Roman" pitchFamily="18" charset="0"/>
                <a:ea typeface="標楷體" pitchFamily="65" charset="-120"/>
              </a:rPr>
              <a:t>笛卡兒</a:t>
            </a:r>
          </a:p>
        </p:txBody>
      </p:sp>
      <p:sp>
        <p:nvSpPr>
          <p:cNvPr id="6147" name="Rectangle 3"/>
          <p:cNvSpPr>
            <a:spLocks noGrp="1" noChangeArrowheads="1"/>
          </p:cNvSpPr>
          <p:nvPr>
            <p:ph type="body" idx="1"/>
          </p:nvPr>
        </p:nvSpPr>
        <p:spPr/>
        <p:txBody>
          <a:bodyPr/>
          <a:lstStyle/>
          <a:p>
            <a:pPr eaLnBrk="1" hangingPunct="1"/>
            <a:r>
              <a:rPr lang="zh-TW" altLang="en-US" b="1" smtClean="0">
                <a:solidFill>
                  <a:srgbClr val="FF3300"/>
                </a:solidFill>
                <a:ea typeface="標楷體" pitchFamily="65" charset="-120"/>
              </a:rPr>
              <a:t>費馬</a:t>
            </a:r>
            <a:r>
              <a:rPr lang="zh-TW" altLang="en-US" b="1" smtClean="0">
                <a:ea typeface="標楷體" pitchFamily="65" charset="-120"/>
              </a:rPr>
              <a:t>的計畫：是利用一種新的代數方法，來研究幾何曲線。因此，他</a:t>
            </a:r>
            <a:r>
              <a:rPr lang="zh-TW" altLang="en-US" b="1" smtClean="0">
                <a:solidFill>
                  <a:srgbClr val="FF3300"/>
                </a:solidFill>
                <a:ea typeface="標楷體" pitchFamily="65" charset="-120"/>
              </a:rPr>
              <a:t>運用代數方程式來定義幾何曲線</a:t>
            </a:r>
            <a:r>
              <a:rPr lang="zh-TW" altLang="en-US" b="1" smtClean="0">
                <a:ea typeface="標楷體" pitchFamily="65" charset="-120"/>
              </a:rPr>
              <a:t>，目標在於方程式所決定的曲線軌跡。</a:t>
            </a:r>
          </a:p>
          <a:p>
            <a:pPr eaLnBrk="1" hangingPunct="1"/>
            <a:r>
              <a:rPr lang="zh-TW" altLang="en-US" b="1" smtClean="0">
                <a:ea typeface="標楷體" pitchFamily="65" charset="-120"/>
              </a:rPr>
              <a:t>他承認：</a:t>
            </a:r>
            <a:r>
              <a:rPr lang="zh-TW" altLang="en-US" b="1" smtClean="0">
                <a:solidFill>
                  <a:srgbClr val="FF3300"/>
                </a:solidFill>
                <a:ea typeface="標楷體" pitchFamily="65" charset="-120"/>
              </a:rPr>
              <a:t>只是運用代數方程，重寫阿波羅尼斯的作品</a:t>
            </a:r>
            <a:r>
              <a:rPr lang="zh-TW" altLang="en-US" b="1" smtClean="0">
                <a:ea typeface="標楷體" pitchFamily="65" charset="-120"/>
              </a:rPr>
              <a:t>而已。</a:t>
            </a: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27</a:t>
            </a:fld>
            <a:endParaRPr lang="en-US" altLang="zh-TW"/>
          </a:p>
        </p:txBody>
      </p:sp>
    </p:spTree>
    <p:extLst>
      <p:ext uri="{BB962C8B-B14F-4D97-AF65-F5344CB8AC3E}">
        <p14:creationId xmlns:p14="http://schemas.microsoft.com/office/powerpoint/2010/main" val="22181332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zh-TW" altLang="en-US" b="1" smtClean="0">
                <a:ea typeface="標楷體" pitchFamily="65" charset="-120"/>
              </a:rPr>
              <a:t>費馬與其最後定理</a:t>
            </a:r>
          </a:p>
        </p:txBody>
      </p:sp>
      <p:sp>
        <p:nvSpPr>
          <p:cNvPr id="5" name="投影片編號版面配置區 4"/>
          <p:cNvSpPr>
            <a:spLocks noGrp="1"/>
          </p:cNvSpPr>
          <p:nvPr>
            <p:ph type="sldNum" sz="quarter" idx="12"/>
          </p:nvPr>
        </p:nvSpPr>
        <p:spPr/>
        <p:txBody>
          <a:bodyPr/>
          <a:lstStyle/>
          <a:p>
            <a:pPr>
              <a:defRPr/>
            </a:pPr>
            <a:fld id="{67A9EADE-77E0-466D-B567-15426F43A79C}" type="slidenum">
              <a:rPr lang="en-US" altLang="zh-TW" smtClean="0"/>
              <a:pPr>
                <a:defRPr/>
              </a:pPr>
              <a:t>28</a:t>
            </a:fld>
            <a:endParaRPr lang="en-US" altLang="zh-TW"/>
          </a:p>
        </p:txBody>
      </p:sp>
      <p:grpSp>
        <p:nvGrpSpPr>
          <p:cNvPr id="2" name="群組 1"/>
          <p:cNvGrpSpPr/>
          <p:nvPr/>
        </p:nvGrpSpPr>
        <p:grpSpPr>
          <a:xfrm>
            <a:off x="2627784" y="1544008"/>
            <a:ext cx="3578784" cy="2323886"/>
            <a:chOff x="2627784" y="1544008"/>
            <a:chExt cx="3578784" cy="2323886"/>
          </a:xfrm>
        </p:grpSpPr>
        <p:pic>
          <p:nvPicPr>
            <p:cNvPr id="6" name="Picture 2" descr="http://www-groups.dcs.st-and.ac.uk/~history/BigPictures/Fermat_6.jpeg"/>
            <p:cNvPicPr>
              <a:picLocks noChangeAspect="1" noChangeArrowheads="1"/>
            </p:cNvPicPr>
            <p:nvPr/>
          </p:nvPicPr>
          <p:blipFill>
            <a:blip r:embed="rId2" cstate="email"/>
            <a:srcRect/>
            <a:stretch>
              <a:fillRect/>
            </a:stretch>
          </p:blipFill>
          <p:spPr bwMode="auto">
            <a:xfrm>
              <a:off x="2627784" y="1544008"/>
              <a:ext cx="3578784" cy="2323886"/>
            </a:xfrm>
            <a:prstGeom prst="rect">
              <a:avLst/>
            </a:prstGeom>
            <a:noFill/>
          </p:spPr>
        </p:pic>
        <p:pic>
          <p:nvPicPr>
            <p:cNvPr id="8" name="Picture 1" descr="圖片1">
              <a:hlinkClick r:id="rId3"/>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642874" y="3606211"/>
              <a:ext cx="269568" cy="234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5341224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zh-TW" altLang="en-US" b="1" smtClean="0">
                <a:ea typeface="標楷體" pitchFamily="65" charset="-120"/>
              </a:rPr>
              <a:t>費馬</a:t>
            </a:r>
          </a:p>
        </p:txBody>
      </p:sp>
      <p:sp>
        <p:nvSpPr>
          <p:cNvPr id="5" name="投影片編號版面配置區 4"/>
          <p:cNvSpPr>
            <a:spLocks noGrp="1"/>
          </p:cNvSpPr>
          <p:nvPr>
            <p:ph type="sldNum" sz="quarter" idx="12"/>
          </p:nvPr>
        </p:nvSpPr>
        <p:spPr/>
        <p:txBody>
          <a:bodyPr/>
          <a:lstStyle/>
          <a:p>
            <a:pPr>
              <a:defRPr/>
            </a:pPr>
            <a:fld id="{67A9EADE-77E0-466D-B567-15426F43A79C}" type="slidenum">
              <a:rPr lang="en-US" altLang="zh-TW" smtClean="0"/>
              <a:pPr>
                <a:defRPr/>
              </a:pPr>
              <a:t>29</a:t>
            </a:fld>
            <a:endParaRPr lang="en-US" altLang="zh-TW"/>
          </a:p>
        </p:txBody>
      </p:sp>
      <p:grpSp>
        <p:nvGrpSpPr>
          <p:cNvPr id="2" name="群組 1"/>
          <p:cNvGrpSpPr/>
          <p:nvPr/>
        </p:nvGrpSpPr>
        <p:grpSpPr>
          <a:xfrm>
            <a:off x="3214678" y="1071552"/>
            <a:ext cx="2847975" cy="3810000"/>
            <a:chOff x="3214678" y="1071552"/>
            <a:chExt cx="2847975" cy="3810000"/>
          </a:xfrm>
        </p:grpSpPr>
        <p:pic>
          <p:nvPicPr>
            <p:cNvPr id="7" name="Picture 2" descr="File:Pierre de Fermat.jpg"/>
            <p:cNvPicPr>
              <a:picLocks noChangeAspect="1" noChangeArrowheads="1"/>
            </p:cNvPicPr>
            <p:nvPr/>
          </p:nvPicPr>
          <p:blipFill>
            <a:blip r:embed="rId2" cstate="email"/>
            <a:srcRect/>
            <a:stretch>
              <a:fillRect/>
            </a:stretch>
          </p:blipFill>
          <p:spPr bwMode="auto">
            <a:xfrm>
              <a:off x="3214678" y="1071552"/>
              <a:ext cx="2847975" cy="3810000"/>
            </a:xfrm>
            <a:prstGeom prst="rect">
              <a:avLst/>
            </a:prstGeom>
            <a:noFill/>
          </p:spPr>
        </p:pic>
        <p:pic>
          <p:nvPicPr>
            <p:cNvPr id="10" name="Picture 1" descr="圖片1">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287" y="4647552"/>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521329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zh-TW" altLang="en-US" b="1" smtClean="0">
                <a:latin typeface="Times New Roman" pitchFamily="18" charset="0"/>
                <a:ea typeface="標楷體" pitchFamily="65" charset="-120"/>
              </a:rPr>
              <a:t>算術 </a:t>
            </a:r>
            <a:r>
              <a:rPr lang="en-US" altLang="zh-TW" b="1" smtClean="0">
                <a:latin typeface="Times New Roman" pitchFamily="18" charset="0"/>
                <a:ea typeface="標楷體" pitchFamily="65" charset="-120"/>
              </a:rPr>
              <a:t>vs. </a:t>
            </a:r>
            <a:r>
              <a:rPr lang="zh-TW" altLang="en-US" b="1" smtClean="0">
                <a:latin typeface="Times New Roman" pitchFamily="18" charset="0"/>
                <a:ea typeface="標楷體" pitchFamily="65" charset="-120"/>
              </a:rPr>
              <a:t>代數</a:t>
            </a:r>
          </a:p>
        </p:txBody>
      </p:sp>
      <p:sp>
        <p:nvSpPr>
          <p:cNvPr id="3075" name="Rectangle 3"/>
          <p:cNvSpPr>
            <a:spLocks noGrp="1" noChangeArrowheads="1"/>
          </p:cNvSpPr>
          <p:nvPr>
            <p:ph type="body" idx="1"/>
          </p:nvPr>
        </p:nvSpPr>
        <p:spPr>
          <a:xfrm>
            <a:off x="457200" y="1200151"/>
            <a:ext cx="8229600" cy="2157417"/>
          </a:xfrm>
        </p:spPr>
        <p:txBody>
          <a:bodyPr/>
          <a:lstStyle/>
          <a:p>
            <a:pPr eaLnBrk="1" hangingPunct="1">
              <a:lnSpc>
                <a:spcPct val="80000"/>
              </a:lnSpc>
            </a:pPr>
            <a:r>
              <a:rPr lang="zh-TW" altLang="en-US" sz="2400" b="1" dirty="0" smtClean="0">
                <a:ea typeface="標楷體" pitchFamily="65" charset="-120"/>
              </a:rPr>
              <a:t>雞兔同籠問題：</a:t>
            </a:r>
          </a:p>
          <a:p>
            <a:pPr eaLnBrk="1" hangingPunct="1">
              <a:lnSpc>
                <a:spcPct val="80000"/>
              </a:lnSpc>
            </a:pPr>
            <a:r>
              <a:rPr lang="zh-TW" altLang="en-US" sz="2400" b="1" dirty="0" smtClean="0">
                <a:ea typeface="標楷體" pitchFamily="65" charset="-120"/>
              </a:rPr>
              <a:t>今有雞兔同籠，上有三十五頭，下有九十四足。問雞兔各幾何？</a:t>
            </a:r>
            <a:endParaRPr lang="en-US" altLang="zh-TW" sz="2400" b="1" dirty="0" smtClean="0">
              <a:ea typeface="標楷體" pitchFamily="65" charset="-120"/>
            </a:endParaRPr>
          </a:p>
          <a:p>
            <a:pPr eaLnBrk="1" hangingPunct="1">
              <a:lnSpc>
                <a:spcPct val="80000"/>
              </a:lnSpc>
            </a:pPr>
            <a:endParaRPr lang="zh-TW" altLang="en-US" sz="2400" b="1" dirty="0" smtClean="0">
              <a:ea typeface="標楷體" pitchFamily="65" charset="-120"/>
            </a:endParaRPr>
          </a:p>
          <a:p>
            <a:pPr eaLnBrk="1" hangingPunct="1">
              <a:lnSpc>
                <a:spcPct val="80000"/>
              </a:lnSpc>
            </a:pPr>
            <a:r>
              <a:rPr lang="zh-TW" altLang="en-US" sz="2400" b="1" dirty="0" smtClean="0">
                <a:ea typeface="標楷體" pitchFamily="65" charset="-120"/>
              </a:rPr>
              <a:t>答曰：雞二十三；兔一十二。</a:t>
            </a:r>
          </a:p>
          <a:p>
            <a:pPr eaLnBrk="1" hangingPunct="1">
              <a:lnSpc>
                <a:spcPct val="80000"/>
              </a:lnSpc>
            </a:pPr>
            <a:endParaRPr lang="zh-TW" altLang="en-US" sz="2400" b="1" dirty="0" smtClean="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3</a:t>
            </a:fld>
            <a:endParaRPr lang="en-US" altLang="zh-TW"/>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zh-TW" altLang="en-US" b="1" dirty="0" smtClean="0">
                <a:ea typeface="標楷體" pitchFamily="65" charset="-120"/>
              </a:rPr>
              <a:t>費馬略傳</a:t>
            </a:r>
          </a:p>
        </p:txBody>
      </p:sp>
      <p:sp>
        <p:nvSpPr>
          <p:cNvPr id="9219" name="Rectangle 3"/>
          <p:cNvSpPr>
            <a:spLocks noGrp="1" noChangeArrowheads="1"/>
          </p:cNvSpPr>
          <p:nvPr>
            <p:ph type="body" idx="1"/>
          </p:nvPr>
        </p:nvSpPr>
        <p:spPr/>
        <p:txBody>
          <a:bodyPr/>
          <a:lstStyle/>
          <a:p>
            <a:pPr eaLnBrk="1" hangingPunct="1">
              <a:lnSpc>
                <a:spcPct val="90000"/>
              </a:lnSpc>
            </a:pPr>
            <a:r>
              <a:rPr lang="zh-TW" altLang="en-US" sz="2800" b="1" dirty="0" smtClean="0">
                <a:latin typeface="Times New Roman" pitchFamily="18" charset="0"/>
                <a:ea typeface="標楷體" pitchFamily="65" charset="-120"/>
              </a:rPr>
              <a:t>父親是皮革商人，也是</a:t>
            </a:r>
            <a:r>
              <a:rPr lang="en-US" altLang="zh-TW" sz="2800" b="1" dirty="0" smtClean="0">
                <a:latin typeface="Times New Roman" pitchFamily="18" charset="0"/>
                <a:ea typeface="標楷體" pitchFamily="65" charset="-120"/>
              </a:rPr>
              <a:t>Beaumont-de-</a:t>
            </a:r>
            <a:r>
              <a:rPr lang="en-US" altLang="zh-TW" sz="2800" b="1" dirty="0" err="1" smtClean="0">
                <a:latin typeface="Times New Roman" pitchFamily="18" charset="0"/>
                <a:ea typeface="標楷體" pitchFamily="65" charset="-120"/>
              </a:rPr>
              <a:t>Lomagne</a:t>
            </a:r>
            <a:r>
              <a:rPr lang="zh-TW" altLang="en-US" sz="2800" b="1" dirty="0" smtClean="0">
                <a:latin typeface="Times New Roman" pitchFamily="18" charset="0"/>
                <a:ea typeface="標楷體" pitchFamily="65" charset="-120"/>
              </a:rPr>
              <a:t>當地的低級官員，家道殷實。</a:t>
            </a:r>
          </a:p>
          <a:p>
            <a:pPr eaLnBrk="1" hangingPunct="1">
              <a:lnSpc>
                <a:spcPct val="90000"/>
              </a:lnSpc>
            </a:pPr>
            <a:r>
              <a:rPr lang="zh-TW" altLang="en-US" sz="2800" b="1" dirty="0" smtClean="0">
                <a:latin typeface="Times New Roman" pitchFamily="18" charset="0"/>
                <a:ea typeface="標楷體" pitchFamily="65" charset="-120"/>
              </a:rPr>
              <a:t>在奧爾良大學取得法學位，但曾在波爾多向</a:t>
            </a:r>
            <a:r>
              <a:rPr lang="en-US" altLang="zh-TW" sz="2800" b="1" dirty="0" smtClean="0">
                <a:latin typeface="Times New Roman" pitchFamily="18" charset="0"/>
              </a:rPr>
              <a:t>Jean </a:t>
            </a:r>
            <a:r>
              <a:rPr lang="en-US" altLang="zh-TW" sz="2800" b="1" dirty="0" err="1" smtClean="0">
                <a:latin typeface="Times New Roman" pitchFamily="18" charset="0"/>
              </a:rPr>
              <a:t>Beaugrand</a:t>
            </a:r>
            <a:r>
              <a:rPr lang="en-US" altLang="zh-TW" sz="2800" b="1" dirty="0" smtClean="0">
                <a:latin typeface="Times New Roman" pitchFamily="18" charset="0"/>
              </a:rPr>
              <a:t> </a:t>
            </a:r>
            <a:r>
              <a:rPr lang="zh-TW" altLang="en-US" sz="2800" b="1" dirty="0" smtClean="0">
                <a:ea typeface="標楷體" pitchFamily="65" charset="-120"/>
              </a:rPr>
              <a:t>學數學，熟悉韋達（</a:t>
            </a:r>
            <a:r>
              <a:rPr lang="en-US" altLang="zh-TW" sz="2800" b="1" dirty="0" smtClean="0">
                <a:latin typeface="Times New Roman" pitchFamily="18" charset="0"/>
                <a:ea typeface="標楷體" pitchFamily="65" charset="-120"/>
              </a:rPr>
              <a:t>F. </a:t>
            </a:r>
            <a:r>
              <a:rPr lang="en-US" altLang="zh-TW" sz="2800" b="1" dirty="0" err="1" smtClean="0">
                <a:latin typeface="Times New Roman" pitchFamily="18" charset="0"/>
                <a:ea typeface="標楷體" pitchFamily="65" charset="-120"/>
              </a:rPr>
              <a:t>Viete</a:t>
            </a:r>
            <a:r>
              <a:rPr lang="en-US" altLang="zh-TW" sz="2800" b="1" dirty="0" smtClean="0">
                <a:latin typeface="Times New Roman" pitchFamily="18" charset="0"/>
                <a:ea typeface="標楷體" pitchFamily="65" charset="-120"/>
              </a:rPr>
              <a:t>) </a:t>
            </a:r>
            <a:r>
              <a:rPr lang="zh-TW" altLang="en-US" sz="2800" b="1" dirty="0" smtClean="0">
                <a:latin typeface="Times New Roman" pitchFamily="18" charset="0"/>
                <a:ea typeface="標楷體" pitchFamily="65" charset="-120"/>
              </a:rPr>
              <a:t>的</a:t>
            </a:r>
            <a:r>
              <a:rPr lang="en-US" altLang="zh-TW" sz="2800" b="1" dirty="0" smtClean="0">
                <a:latin typeface="Times New Roman" pitchFamily="18" charset="0"/>
                <a:ea typeface="標楷體" pitchFamily="65" charset="-120"/>
              </a:rPr>
              <a:t>《</a:t>
            </a:r>
            <a:r>
              <a:rPr lang="zh-TW" altLang="en-US" sz="2800" b="1" dirty="0" smtClean="0">
                <a:latin typeface="Times New Roman" pitchFamily="18" charset="0"/>
                <a:ea typeface="標楷體" pitchFamily="65" charset="-120"/>
              </a:rPr>
              <a:t>解析技術引論</a:t>
            </a:r>
            <a:r>
              <a:rPr lang="en-US" altLang="zh-TW" sz="2800" b="1" dirty="0" smtClean="0">
                <a:latin typeface="Times New Roman" pitchFamily="18" charset="0"/>
                <a:ea typeface="標楷體" pitchFamily="65" charset="-120"/>
              </a:rPr>
              <a:t>》</a:t>
            </a:r>
            <a:r>
              <a:rPr lang="zh-TW" altLang="en-US" sz="2800" b="1" dirty="0" smtClean="0">
                <a:latin typeface="Times New Roman" pitchFamily="18" charset="0"/>
                <a:ea typeface="標楷體" pitchFamily="65" charset="-120"/>
              </a:rPr>
              <a:t>（</a:t>
            </a:r>
            <a:r>
              <a:rPr lang="en-US" altLang="zh-TW" sz="2800" b="1" i="1" dirty="0" smtClean="0">
                <a:latin typeface="Times New Roman" pitchFamily="18" charset="0"/>
                <a:ea typeface="標楷體" pitchFamily="65" charset="-120"/>
              </a:rPr>
              <a:t>Introduction to analytic art</a:t>
            </a:r>
            <a:r>
              <a:rPr lang="en-US" altLang="zh-TW" sz="2800" b="1" dirty="0" smtClean="0">
                <a:latin typeface="Times New Roman" pitchFamily="18" charset="0"/>
                <a:ea typeface="標楷體" pitchFamily="65" charset="-120"/>
              </a:rPr>
              <a:t>)</a:t>
            </a:r>
            <a:r>
              <a:rPr lang="zh-TW" altLang="en-US" sz="2800" b="1" dirty="0" smtClean="0">
                <a:latin typeface="Times New Roman" pitchFamily="18" charset="0"/>
                <a:ea typeface="標楷體" pitchFamily="65" charset="-120"/>
              </a:rPr>
              <a:t>。</a:t>
            </a:r>
          </a:p>
          <a:p>
            <a:pPr eaLnBrk="1" hangingPunct="1">
              <a:lnSpc>
                <a:spcPct val="90000"/>
              </a:lnSpc>
            </a:pPr>
            <a:r>
              <a:rPr lang="zh-TW" altLang="en-US" sz="2800" b="1" dirty="0" smtClean="0">
                <a:latin typeface="Times New Roman" pitchFamily="18" charset="0"/>
                <a:ea typeface="標楷體" pitchFamily="65" charset="-120"/>
              </a:rPr>
              <a:t>在圖盧茲（</a:t>
            </a:r>
            <a:r>
              <a:rPr lang="en-US" altLang="zh-TW" sz="2800" b="1" dirty="0" smtClean="0">
                <a:latin typeface="Times New Roman" pitchFamily="18" charset="0"/>
                <a:ea typeface="標楷體" pitchFamily="65" charset="-120"/>
              </a:rPr>
              <a:t>Toulouse) </a:t>
            </a:r>
            <a:r>
              <a:rPr lang="zh-TW" altLang="en-US" sz="2800" b="1" dirty="0" smtClean="0">
                <a:latin typeface="Times New Roman" pitchFamily="18" charset="0"/>
                <a:ea typeface="標楷體" pitchFamily="65" charset="-120"/>
              </a:rPr>
              <a:t>擔任法律工作。業餘時間都在從事數學研究，主要利用通信與同行交換研究成果。</a:t>
            </a:r>
          </a:p>
          <a:p>
            <a:pPr eaLnBrk="1" hangingPunct="1">
              <a:lnSpc>
                <a:spcPct val="90000"/>
              </a:lnSpc>
            </a:pPr>
            <a:endParaRPr lang="zh-TW" altLang="en-US" sz="2800" b="1" dirty="0" smtClean="0">
              <a:latin typeface="Times New Roman" pitchFamily="18" charset="0"/>
              <a:ea typeface="標楷體" pitchFamily="65" charset="-120"/>
            </a:endParaRPr>
          </a:p>
          <a:p>
            <a:pPr eaLnBrk="1" hangingPunct="1">
              <a:lnSpc>
                <a:spcPct val="90000"/>
              </a:lnSpc>
            </a:pPr>
            <a:endParaRPr lang="en-US" altLang="zh-TW" sz="2800" b="1" dirty="0" smtClean="0">
              <a:latin typeface="Times New Roman" pitchFamily="18" charset="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30</a:t>
            </a:fld>
            <a:endParaRPr lang="en-US" altLang="zh-TW"/>
          </a:p>
        </p:txBody>
      </p:sp>
    </p:spTree>
    <p:extLst>
      <p:ext uri="{BB962C8B-B14F-4D97-AF65-F5344CB8AC3E}">
        <p14:creationId xmlns:p14="http://schemas.microsoft.com/office/powerpoint/2010/main" val="32866662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zh-TW" altLang="en-US" b="1" smtClean="0">
                <a:latin typeface="Times New Roman" pitchFamily="18" charset="0"/>
                <a:ea typeface="標楷體" pitchFamily="65" charset="-120"/>
              </a:rPr>
              <a:t>費馬 </a:t>
            </a:r>
            <a:r>
              <a:rPr lang="en-US" altLang="zh-TW" b="1" smtClean="0">
                <a:latin typeface="Times New Roman" pitchFamily="18" charset="0"/>
                <a:ea typeface="標楷體" pitchFamily="65" charset="-120"/>
              </a:rPr>
              <a:t>vs. </a:t>
            </a:r>
            <a:r>
              <a:rPr lang="zh-TW" altLang="en-US" b="1" smtClean="0">
                <a:latin typeface="Times New Roman" pitchFamily="18" charset="0"/>
                <a:ea typeface="標楷體" pitchFamily="65" charset="-120"/>
              </a:rPr>
              <a:t>笛卡兒</a:t>
            </a:r>
          </a:p>
        </p:txBody>
      </p:sp>
      <p:sp>
        <p:nvSpPr>
          <p:cNvPr id="10243" name="Rectangle 3"/>
          <p:cNvSpPr>
            <a:spLocks noGrp="1" noChangeArrowheads="1"/>
          </p:cNvSpPr>
          <p:nvPr>
            <p:ph type="body" idx="1"/>
          </p:nvPr>
        </p:nvSpPr>
        <p:spPr/>
        <p:txBody>
          <a:bodyPr/>
          <a:lstStyle/>
          <a:p>
            <a:pPr eaLnBrk="1" hangingPunct="1">
              <a:lnSpc>
                <a:spcPct val="90000"/>
              </a:lnSpc>
            </a:pPr>
            <a:r>
              <a:rPr lang="zh-TW" altLang="en-US" sz="2800" b="1" dirty="0" smtClean="0">
                <a:solidFill>
                  <a:srgbClr val="FF3300"/>
                </a:solidFill>
                <a:ea typeface="標楷體" pitchFamily="65" charset="-120"/>
              </a:rPr>
              <a:t>笛卡兒</a:t>
            </a:r>
            <a:r>
              <a:rPr lang="zh-TW" altLang="en-US" sz="2800" b="1" dirty="0" smtClean="0">
                <a:ea typeface="標楷體" pitchFamily="65" charset="-120"/>
              </a:rPr>
              <a:t>希望以統一的方法解決幾何問題（哲學家的進路），出發點是幾何，並以運動軌跡來定義幾何曲線從而藉助代數的便利性與一般性，求得代數方程的解，最終目標還是：解的幾何作圖。</a:t>
            </a:r>
          </a:p>
          <a:p>
            <a:pPr eaLnBrk="1" hangingPunct="1">
              <a:lnSpc>
                <a:spcPct val="90000"/>
              </a:lnSpc>
            </a:pPr>
            <a:r>
              <a:rPr lang="zh-TW" altLang="en-US" sz="2800" b="1" dirty="0" smtClean="0">
                <a:ea typeface="標楷體" pitchFamily="65" charset="-120"/>
              </a:rPr>
              <a:t>例如：他處理阿波羅尼斯的圓錐曲線，主要著重如何尺規作圖，如何求出與其他直線或圓的交點，甚至對切線或法線的處理，也是完全以作圖為依歸。</a:t>
            </a:r>
          </a:p>
          <a:p>
            <a:pPr eaLnBrk="1" hangingPunct="1">
              <a:lnSpc>
                <a:spcPct val="90000"/>
              </a:lnSpc>
            </a:pPr>
            <a:endParaRPr lang="en-US" altLang="zh-TW" sz="2800" b="1" dirty="0" smtClean="0"/>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31</a:t>
            </a:fld>
            <a:endParaRPr lang="en-US" altLang="zh-TW"/>
          </a:p>
        </p:txBody>
      </p:sp>
    </p:spTree>
    <p:extLst>
      <p:ext uri="{BB962C8B-B14F-4D97-AF65-F5344CB8AC3E}">
        <p14:creationId xmlns:p14="http://schemas.microsoft.com/office/powerpoint/2010/main" val="31915342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2"/>
          </p:nvPr>
        </p:nvSpPr>
        <p:spPr/>
        <p:txBody>
          <a:bodyPr/>
          <a:lstStyle/>
          <a:p>
            <a:pPr>
              <a:defRPr/>
            </a:pPr>
            <a:fld id="{67A9EADE-77E0-466D-B567-15426F43A79C}" type="slidenum">
              <a:rPr lang="en-US" altLang="zh-TW" smtClean="0"/>
              <a:pPr>
                <a:defRPr/>
              </a:pPr>
              <a:t>32</a:t>
            </a:fld>
            <a:endParaRPr lang="en-US" altLang="zh-TW"/>
          </a:p>
        </p:txBody>
      </p:sp>
      <p:grpSp>
        <p:nvGrpSpPr>
          <p:cNvPr id="2" name="群組 1"/>
          <p:cNvGrpSpPr/>
          <p:nvPr/>
        </p:nvGrpSpPr>
        <p:grpSpPr>
          <a:xfrm>
            <a:off x="1500253" y="706066"/>
            <a:ext cx="5619736" cy="3652829"/>
            <a:chOff x="1500166" y="571486"/>
            <a:chExt cx="5619736" cy="3652829"/>
          </a:xfrm>
        </p:grpSpPr>
        <p:pic>
          <p:nvPicPr>
            <p:cNvPr id="15362" name="Picture 2" descr="http://jeff560.tripod.com/images/descart.jpg"/>
            <p:cNvPicPr>
              <a:picLocks noChangeAspect="1" noChangeArrowheads="1"/>
            </p:cNvPicPr>
            <p:nvPr/>
          </p:nvPicPr>
          <p:blipFill>
            <a:blip r:embed="rId2" cstate="email"/>
            <a:srcRect/>
            <a:stretch>
              <a:fillRect/>
            </a:stretch>
          </p:blipFill>
          <p:spPr bwMode="auto">
            <a:xfrm>
              <a:off x="1500166" y="571486"/>
              <a:ext cx="5619736" cy="3652829"/>
            </a:xfrm>
            <a:prstGeom prst="rect">
              <a:avLst/>
            </a:prstGeom>
            <a:noFill/>
          </p:spPr>
        </p:pic>
        <p:pic>
          <p:nvPicPr>
            <p:cNvPr id="6" name="Picture 1" descr="圖片1">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0166" y="3990315"/>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1955429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zh-TW" altLang="en-US" b="1" smtClean="0">
                <a:ea typeface="標楷體" pitchFamily="65" charset="-120"/>
              </a:rPr>
              <a:t>笛卡兒</a:t>
            </a:r>
          </a:p>
        </p:txBody>
      </p:sp>
      <p:sp>
        <p:nvSpPr>
          <p:cNvPr id="5" name="投影片編號版面配置區 4"/>
          <p:cNvSpPr>
            <a:spLocks noGrp="1"/>
          </p:cNvSpPr>
          <p:nvPr>
            <p:ph type="sldNum" sz="quarter" idx="12"/>
          </p:nvPr>
        </p:nvSpPr>
        <p:spPr/>
        <p:txBody>
          <a:bodyPr/>
          <a:lstStyle/>
          <a:p>
            <a:pPr>
              <a:defRPr/>
            </a:pPr>
            <a:fld id="{67A9EADE-77E0-466D-B567-15426F43A79C}" type="slidenum">
              <a:rPr lang="en-US" altLang="zh-TW" smtClean="0"/>
              <a:pPr>
                <a:defRPr/>
              </a:pPr>
              <a:t>33</a:t>
            </a:fld>
            <a:endParaRPr lang="en-US" altLang="zh-TW"/>
          </a:p>
        </p:txBody>
      </p:sp>
      <p:grpSp>
        <p:nvGrpSpPr>
          <p:cNvPr id="2" name="群組 1"/>
          <p:cNvGrpSpPr/>
          <p:nvPr/>
        </p:nvGrpSpPr>
        <p:grpSpPr>
          <a:xfrm>
            <a:off x="3071802" y="1059582"/>
            <a:ext cx="3000396" cy="3673954"/>
            <a:chOff x="3071802" y="1000114"/>
            <a:chExt cx="3000396" cy="3673954"/>
          </a:xfrm>
        </p:grpSpPr>
        <p:pic>
          <p:nvPicPr>
            <p:cNvPr id="6" name="圖片 5" descr="1103-12.jpg"/>
            <p:cNvPicPr>
              <a:picLocks noChangeAspect="1"/>
            </p:cNvPicPr>
            <p:nvPr/>
          </p:nvPicPr>
          <p:blipFill>
            <a:blip r:embed="rId2" cstate="email"/>
            <a:stretch>
              <a:fillRect/>
            </a:stretch>
          </p:blipFill>
          <p:spPr>
            <a:xfrm>
              <a:off x="3071802" y="1000114"/>
              <a:ext cx="3000396" cy="3673954"/>
            </a:xfrm>
            <a:prstGeom prst="rect">
              <a:avLst/>
            </a:prstGeom>
          </p:spPr>
        </p:pic>
        <p:pic>
          <p:nvPicPr>
            <p:cNvPr id="8" name="Picture 19" descr="\\140.112.59.229\資源平台\資源平台\版權\版權ICON與範例\64px-PD-icon_svg.png">
              <a:hlinkClick r:id="rId3"/>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143240" y="4357700"/>
              <a:ext cx="274171" cy="274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7019430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標題 1"/>
          <p:cNvSpPr>
            <a:spLocks noGrp="1"/>
          </p:cNvSpPr>
          <p:nvPr>
            <p:ph type="title"/>
          </p:nvPr>
        </p:nvSpPr>
        <p:spPr/>
        <p:txBody>
          <a:bodyPr/>
          <a:lstStyle/>
          <a:p>
            <a:pPr eaLnBrk="1" hangingPunct="1"/>
            <a:r>
              <a:rPr lang="zh-TW" altLang="en-US" b="1" smtClean="0">
                <a:latin typeface="標楷體" pitchFamily="65" charset="-120"/>
                <a:ea typeface="標楷體" pitchFamily="65" charset="-120"/>
              </a:rPr>
              <a:t>吳宛柔作品</a:t>
            </a: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34</a:t>
            </a:fld>
            <a:endParaRPr lang="en-US" altLang="zh-TW"/>
          </a:p>
        </p:txBody>
      </p:sp>
      <p:pic>
        <p:nvPicPr>
          <p:cNvPr id="7" name="Picture 2"/>
          <p:cNvPicPr>
            <a:picLocks noGrp="1" noChangeAspect="1" noChangeArrowheads="1"/>
          </p:cNvPicPr>
          <p:nvPr>
            <p:ph idx="1"/>
          </p:nvPr>
        </p:nvPicPr>
        <p:blipFill>
          <a:blip r:embed="rId2" cstate="email"/>
          <a:srcRect/>
          <a:stretch>
            <a:fillRect/>
          </a:stretch>
        </p:blipFill>
        <p:spPr>
          <a:xfrm>
            <a:off x="3347864" y="1148388"/>
            <a:ext cx="2494507" cy="3295570"/>
          </a:xfrm>
          <a:noFill/>
        </p:spPr>
      </p:pic>
      <p:pic>
        <p:nvPicPr>
          <p:cNvPr id="6" name="Picture 1" descr="圖片1">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66692" y="4221480"/>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12716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標題 1"/>
          <p:cNvSpPr>
            <a:spLocks noGrp="1"/>
          </p:cNvSpPr>
          <p:nvPr>
            <p:ph type="title"/>
          </p:nvPr>
        </p:nvSpPr>
        <p:spPr>
          <a:xfrm>
            <a:off x="428596" y="0"/>
            <a:ext cx="8229600" cy="857250"/>
          </a:xfrm>
        </p:spPr>
        <p:txBody>
          <a:bodyPr/>
          <a:lstStyle/>
          <a:p>
            <a:pPr eaLnBrk="1" hangingPunct="1"/>
            <a:r>
              <a:rPr lang="zh-TW" altLang="en-US" sz="3800" b="1" dirty="0" smtClean="0">
                <a:latin typeface="標楷體" pitchFamily="65" charset="-120"/>
                <a:ea typeface="標楷體" pitchFamily="65" charset="-120"/>
              </a:rPr>
              <a:t>吳宛柔創作理念</a:t>
            </a:r>
          </a:p>
        </p:txBody>
      </p:sp>
      <p:sp>
        <p:nvSpPr>
          <p:cNvPr id="14339" name="內容版面配置區 2"/>
          <p:cNvSpPr>
            <a:spLocks noGrp="1"/>
          </p:cNvSpPr>
          <p:nvPr>
            <p:ph idx="1"/>
          </p:nvPr>
        </p:nvSpPr>
        <p:spPr>
          <a:xfrm>
            <a:off x="428596" y="857238"/>
            <a:ext cx="8229600" cy="3394472"/>
          </a:xfrm>
        </p:spPr>
        <p:txBody>
          <a:bodyPr/>
          <a:lstStyle/>
          <a:p>
            <a:pPr eaLnBrk="1" hangingPunct="1"/>
            <a:r>
              <a:rPr lang="zh-TW" altLang="zh-TW" sz="2400" b="1" dirty="0" smtClean="0">
                <a:latin typeface="Times New Roman" pitchFamily="18" charset="0"/>
                <a:ea typeface="標楷體" pitchFamily="65" charset="-120"/>
                <a:cs typeface="Times New Roman" pitchFamily="18" charset="0"/>
              </a:rPr>
              <a:t>「我思故我在」是一句大家耳熟能詳的話，出自後人尊稱為近代哲學之父的笛卡兒</a:t>
            </a:r>
            <a:r>
              <a:rPr lang="en-US" altLang="zh-TW" sz="2400" b="1" dirty="0" smtClean="0">
                <a:latin typeface="Times New Roman" pitchFamily="18" charset="0"/>
                <a:ea typeface="標楷體" pitchFamily="65" charset="-120"/>
                <a:cs typeface="Times New Roman" pitchFamily="18" charset="0"/>
              </a:rPr>
              <a:t> </a:t>
            </a:r>
            <a:r>
              <a:rPr lang="zh-TW" altLang="zh-TW" sz="2400" b="1" dirty="0" smtClean="0">
                <a:latin typeface="Times New Roman" pitchFamily="18" charset="0"/>
                <a:ea typeface="標楷體" pitchFamily="65" charset="-120"/>
                <a:cs typeface="Times New Roman" pitchFamily="18" charset="0"/>
              </a:rPr>
              <a:t> </a:t>
            </a:r>
            <a:r>
              <a:rPr lang="en-US" altLang="zh-TW" sz="2400" b="1" dirty="0" smtClean="0">
                <a:latin typeface="Times New Roman" pitchFamily="18" charset="0"/>
                <a:ea typeface="標楷體" pitchFamily="65" charset="-120"/>
                <a:cs typeface="Times New Roman" pitchFamily="18" charset="0"/>
              </a:rPr>
              <a:t>(Rene Descartes)</a:t>
            </a:r>
            <a:r>
              <a:rPr lang="zh-TW" altLang="zh-TW" sz="2400" b="1" dirty="0" smtClean="0">
                <a:latin typeface="Times New Roman" pitchFamily="18" charset="0"/>
                <a:ea typeface="標楷體" pitchFamily="65" charset="-120"/>
                <a:cs typeface="Times New Roman" pitchFamily="18" charset="0"/>
              </a:rPr>
              <a:t>。 除了哲學家的身分外，笛卡兒還是位數學家、物理學家及自然科學家。笛卡兒於</a:t>
            </a:r>
            <a:r>
              <a:rPr lang="en-US" altLang="zh-TW" sz="2400" b="1" dirty="0" smtClean="0">
                <a:latin typeface="Times New Roman" pitchFamily="18" charset="0"/>
                <a:ea typeface="標楷體" pitchFamily="65" charset="-120"/>
                <a:cs typeface="Times New Roman" pitchFamily="18" charset="0"/>
              </a:rPr>
              <a:t>1637</a:t>
            </a:r>
            <a:r>
              <a:rPr lang="zh-TW" altLang="zh-TW" sz="2400" b="1" dirty="0" smtClean="0">
                <a:latin typeface="Times New Roman" pitchFamily="18" charset="0"/>
                <a:ea typeface="標楷體" pitchFamily="65" charset="-120"/>
                <a:cs typeface="Times New Roman" pitchFamily="18" charset="0"/>
              </a:rPr>
              <a:t>年以法文出版《方法論》，且附有三篇論文，分別是《折光學》、《氣象學》以及《幾何學》。其中，《幾何學》共分三卷，分析了幾何學與代數學的優劣，奠定了笛卡兒在數學史上的地位。然而，與費馬（</a:t>
            </a:r>
            <a:r>
              <a:rPr lang="en-US" altLang="zh-TW" sz="2400" b="1" dirty="0" smtClean="0">
                <a:latin typeface="Times New Roman" pitchFamily="18" charset="0"/>
                <a:ea typeface="標楷體" pitchFamily="65" charset="-120"/>
                <a:cs typeface="Times New Roman" pitchFamily="18" charset="0"/>
              </a:rPr>
              <a:t>Pierre Fermat</a:t>
            </a:r>
            <a:r>
              <a:rPr lang="zh-TW" altLang="zh-TW" sz="2400" b="1" dirty="0" smtClean="0">
                <a:latin typeface="Times New Roman" pitchFamily="18" charset="0"/>
                <a:ea typeface="標楷體" pitchFamily="65" charset="-120"/>
                <a:cs typeface="Times New Roman" pitchFamily="18" charset="0"/>
              </a:rPr>
              <a:t>）不同的是，笛卡兒是把幾何圖形利用坐標化成代數，由圖形的軌跡找出圖形的方程式；費馬則是用方程式找回圖形的性質與意義，兩位對 「解析幾何」皆有著重要的貢獻。</a:t>
            </a:r>
            <a:endParaRPr lang="zh-TW" altLang="zh-TW" sz="2400" dirty="0" smtClean="0">
              <a:latin typeface="Times New Roman" pitchFamily="18" charset="0"/>
              <a:ea typeface="標楷體" pitchFamily="65" charset="-120"/>
              <a:cs typeface="Times New Roman" pitchFamily="18" charset="0"/>
            </a:endParaRPr>
          </a:p>
          <a:p>
            <a:pPr eaLnBrk="1" hangingPunct="1"/>
            <a:endParaRPr lang="zh-TW" altLang="en-US" dirty="0" smtClean="0">
              <a:cs typeface="Times New Roman" pitchFamily="18" charset="0"/>
            </a:endParaRP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35</a:t>
            </a:fld>
            <a:endParaRPr lang="en-US" altLang="zh-TW"/>
          </a:p>
        </p:txBody>
      </p:sp>
      <p:pic>
        <p:nvPicPr>
          <p:cNvPr id="5" name="Picture 1" descr="圖片1">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3728" y="4731990"/>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95979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標題 1"/>
          <p:cNvSpPr>
            <a:spLocks noGrp="1"/>
          </p:cNvSpPr>
          <p:nvPr>
            <p:ph type="title"/>
          </p:nvPr>
        </p:nvSpPr>
        <p:spPr>
          <a:xfrm>
            <a:off x="357158" y="0"/>
            <a:ext cx="8229600" cy="857250"/>
          </a:xfrm>
        </p:spPr>
        <p:txBody>
          <a:bodyPr/>
          <a:lstStyle/>
          <a:p>
            <a:pPr eaLnBrk="1" hangingPunct="1"/>
            <a:r>
              <a:rPr lang="zh-TW" altLang="en-US" sz="3800" b="1" dirty="0" smtClean="0">
                <a:latin typeface="標楷體" pitchFamily="65" charset="-120"/>
                <a:ea typeface="標楷體" pitchFamily="65" charset="-120"/>
              </a:rPr>
              <a:t>吳宛柔創作理念</a:t>
            </a:r>
            <a:endParaRPr lang="zh-TW" altLang="en-US" sz="3800" dirty="0" smtClean="0"/>
          </a:p>
        </p:txBody>
      </p:sp>
      <p:sp>
        <p:nvSpPr>
          <p:cNvPr id="15363" name="內容版面配置區 2"/>
          <p:cNvSpPr>
            <a:spLocks noGrp="1"/>
          </p:cNvSpPr>
          <p:nvPr>
            <p:ph idx="1"/>
          </p:nvPr>
        </p:nvSpPr>
        <p:spPr>
          <a:xfrm>
            <a:off x="500034" y="928676"/>
            <a:ext cx="8229600" cy="3394472"/>
          </a:xfrm>
        </p:spPr>
        <p:txBody>
          <a:bodyPr/>
          <a:lstStyle/>
          <a:p>
            <a:pPr eaLnBrk="1" hangingPunct="1"/>
            <a:r>
              <a:rPr lang="zh-TW" altLang="zh-TW" sz="2000" b="1" dirty="0" smtClean="0">
                <a:latin typeface="Times New Roman" pitchFamily="18" charset="0"/>
                <a:ea typeface="標楷體" pitchFamily="65" charset="-120"/>
                <a:cs typeface="Times New Roman" pitchFamily="18" charset="0"/>
              </a:rPr>
              <a:t>要如何把全才的笛卡兒畫出來，困擾我很久</a:t>
            </a:r>
            <a:r>
              <a:rPr lang="en-US" altLang="zh-TW" sz="2000" b="1" dirty="0" smtClean="0">
                <a:latin typeface="Times New Roman" pitchFamily="18" charset="0"/>
                <a:ea typeface="標楷體" pitchFamily="65" charset="-120"/>
                <a:cs typeface="Times New Roman" pitchFamily="18" charset="0"/>
              </a:rPr>
              <a:t>……</a:t>
            </a:r>
            <a:r>
              <a:rPr lang="zh-TW" altLang="zh-TW" sz="2000" b="1" dirty="0" smtClean="0">
                <a:latin typeface="Times New Roman" pitchFamily="18" charset="0"/>
                <a:ea typeface="標楷體" pitchFamily="65" charset="-120"/>
                <a:cs typeface="Times New Roman" pitchFamily="18" charset="0"/>
              </a:rPr>
              <a:t>一方面，因為之前為了準備研究所考試，很久沒有提筆作畫，另一方面，是畫過的幾張構圖都不太滿意，最後決定照著我對笛卡兒的了解，嘗試將他畫出來。因此，我試著讓笛卡兒的眼神散發出穩重感，且將臉部線條柔和化，並使用紫色衣服象徵笛卡兒尊貴的身分，以及紅潤一點的膚色，畫出健康的笛卡兒。另外，在背景的地方，我選擇由笛卡兒提出的葉形線（極坐標為 </a:t>
            </a:r>
            <a:r>
              <a:rPr lang="en-US" altLang="zh-TW" sz="2000" b="1" dirty="0" smtClean="0">
                <a:latin typeface="Times New Roman" pitchFamily="18" charset="0"/>
                <a:ea typeface="標楷體" pitchFamily="65" charset="-120"/>
                <a:cs typeface="Times New Roman" pitchFamily="18" charset="0"/>
              </a:rPr>
              <a:t> </a:t>
            </a:r>
            <a:r>
              <a:rPr lang="zh-TW" altLang="zh-TW" sz="2000" b="1" dirty="0" smtClean="0">
                <a:latin typeface="Times New Roman" pitchFamily="18" charset="0"/>
                <a:ea typeface="標楷體" pitchFamily="65" charset="-120"/>
                <a:cs typeface="Times New Roman" pitchFamily="18" charset="0"/>
              </a:rPr>
              <a:t>）、直角坐標系（又稱為笛卡兒坐標系）、象徵性的 </a:t>
            </a:r>
            <a:r>
              <a:rPr lang="en-US" altLang="zh-TW" sz="2000" b="1" dirty="0" smtClean="0">
                <a:latin typeface="Times New Roman" pitchFamily="18" charset="0"/>
                <a:ea typeface="標楷體" pitchFamily="65" charset="-120"/>
                <a:cs typeface="Times New Roman" pitchFamily="18" charset="0"/>
              </a:rPr>
              <a:t>“I think, </a:t>
            </a:r>
            <a:r>
              <a:rPr lang="en-US" altLang="zh-TW" sz="2000" b="1" dirty="0" err="1" smtClean="0">
                <a:latin typeface="Times New Roman" pitchFamily="18" charset="0"/>
                <a:ea typeface="標楷體" pitchFamily="65" charset="-120"/>
                <a:cs typeface="Times New Roman" pitchFamily="18" charset="0"/>
              </a:rPr>
              <a:t>therefor</a:t>
            </a:r>
            <a:r>
              <a:rPr lang="en-US" altLang="zh-TW" sz="2000" b="1" dirty="0" smtClean="0">
                <a:latin typeface="Times New Roman" pitchFamily="18" charset="0"/>
                <a:ea typeface="標楷體" pitchFamily="65" charset="-120"/>
                <a:cs typeface="Times New Roman" pitchFamily="18" charset="0"/>
              </a:rPr>
              <a:t> I am.” </a:t>
            </a:r>
            <a:r>
              <a:rPr lang="zh-TW" altLang="zh-TW" sz="2000" b="1" dirty="0" smtClean="0">
                <a:latin typeface="Times New Roman" pitchFamily="18" charset="0"/>
                <a:ea typeface="標楷體" pitchFamily="65" charset="-120"/>
                <a:cs typeface="Times New Roman" pitchFamily="18" charset="0"/>
              </a:rPr>
              <a:t>以及鮮為人知笛卡兒－歐拉公式（</a:t>
            </a:r>
            <a:r>
              <a:rPr lang="en-US" altLang="zh-TW" sz="2000" b="1" dirty="0" smtClean="0">
                <a:latin typeface="Times New Roman" pitchFamily="18" charset="0"/>
                <a:ea typeface="標楷體" pitchFamily="65" charset="-120"/>
                <a:cs typeface="Times New Roman" pitchFamily="18" charset="0"/>
              </a:rPr>
              <a:t>F+V-E=2</a:t>
            </a:r>
            <a:r>
              <a:rPr lang="zh-TW" altLang="zh-TW" sz="2000" b="1" dirty="0" smtClean="0">
                <a:latin typeface="Times New Roman" pitchFamily="18" charset="0"/>
                <a:ea typeface="標楷體" pitchFamily="65" charset="-120"/>
                <a:cs typeface="Times New Roman" pitchFamily="18" charset="0"/>
              </a:rPr>
              <a:t>，其中</a:t>
            </a:r>
            <a:r>
              <a:rPr lang="en-US" altLang="zh-TW" sz="2000" b="1" dirty="0" smtClean="0">
                <a:latin typeface="Times New Roman" pitchFamily="18" charset="0"/>
                <a:ea typeface="標楷體" pitchFamily="65" charset="-120"/>
                <a:cs typeface="Times New Roman" pitchFamily="18" charset="0"/>
              </a:rPr>
              <a:t>F</a:t>
            </a:r>
            <a:r>
              <a:rPr lang="zh-TW" altLang="zh-TW" sz="2000" b="1" dirty="0" smtClean="0">
                <a:latin typeface="Times New Roman" pitchFamily="18" charset="0"/>
                <a:ea typeface="標楷體" pitchFamily="65" charset="-120"/>
                <a:cs typeface="Times New Roman" pitchFamily="18" charset="0"/>
              </a:rPr>
              <a:t>、</a:t>
            </a:r>
            <a:r>
              <a:rPr lang="en-US" altLang="zh-TW" sz="2000" b="1" dirty="0" smtClean="0">
                <a:latin typeface="Times New Roman" pitchFamily="18" charset="0"/>
                <a:ea typeface="標楷體" pitchFamily="65" charset="-120"/>
                <a:cs typeface="Times New Roman" pitchFamily="18" charset="0"/>
              </a:rPr>
              <a:t>V </a:t>
            </a:r>
            <a:r>
              <a:rPr lang="zh-TW" altLang="zh-TW" sz="2000" b="1" dirty="0" smtClean="0">
                <a:latin typeface="Times New Roman" pitchFamily="18" charset="0"/>
                <a:ea typeface="標楷體" pitchFamily="65" charset="-120"/>
                <a:cs typeface="Times New Roman" pitchFamily="18" charset="0"/>
              </a:rPr>
              <a:t>與 </a:t>
            </a:r>
            <a:r>
              <a:rPr lang="en-US" altLang="zh-TW" sz="2000" b="1" dirty="0" smtClean="0">
                <a:latin typeface="Times New Roman" pitchFamily="18" charset="0"/>
                <a:ea typeface="標楷體" pitchFamily="65" charset="-120"/>
                <a:cs typeface="Times New Roman" pitchFamily="18" charset="0"/>
              </a:rPr>
              <a:t>E </a:t>
            </a:r>
            <a:r>
              <a:rPr lang="zh-TW" altLang="zh-TW" sz="2000" b="1" dirty="0" smtClean="0">
                <a:latin typeface="Times New Roman" pitchFamily="18" charset="0"/>
                <a:ea typeface="標楷體" pitchFamily="65" charset="-120"/>
                <a:cs typeface="Times New Roman" pitchFamily="18" charset="0"/>
              </a:rPr>
              <a:t>分別為正多面體的面、頂點與邊的總數）。笛卡兒礙於其他因素，並沒有將此發現公開，取而代之的是鎖在保險櫃內</a:t>
            </a:r>
            <a:r>
              <a:rPr lang="en-US" altLang="zh-TW" sz="2000" b="1" dirty="0" smtClean="0">
                <a:latin typeface="Times New Roman" pitchFamily="18" charset="0"/>
                <a:ea typeface="標楷體" pitchFamily="65" charset="-120"/>
                <a:cs typeface="Times New Roman" pitchFamily="18" charset="0"/>
              </a:rPr>
              <a:t>……</a:t>
            </a:r>
            <a:r>
              <a:rPr lang="zh-TW" altLang="zh-TW" sz="2000" b="1" dirty="0" smtClean="0">
                <a:latin typeface="Times New Roman" pitchFamily="18" charset="0"/>
                <a:ea typeface="標楷體" pitchFamily="65" charset="-120"/>
                <a:cs typeface="Times New Roman" pitchFamily="18" charset="0"/>
              </a:rPr>
              <a:t>或許在另一個時空裡，笛卡兒會很樂於分享他的發現，所以，我希望能透過這些元素，畫出不一樣的笛卡兒！</a:t>
            </a:r>
            <a:endParaRPr lang="zh-TW" altLang="zh-TW" sz="2000" dirty="0" smtClean="0">
              <a:latin typeface="Times New Roman" pitchFamily="18" charset="0"/>
              <a:ea typeface="標楷體" pitchFamily="65" charset="-120"/>
              <a:cs typeface="Times New Roman" pitchFamily="18" charset="0"/>
            </a:endParaRP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36</a:t>
            </a:fld>
            <a:endParaRPr lang="en-US" altLang="zh-TW"/>
          </a:p>
        </p:txBody>
      </p:sp>
      <p:pic>
        <p:nvPicPr>
          <p:cNvPr id="5" name="Picture 1" descr="圖片1">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2348" y="4398966"/>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64510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28596" y="0"/>
            <a:ext cx="8229600" cy="857250"/>
          </a:xfrm>
        </p:spPr>
        <p:txBody>
          <a:bodyPr/>
          <a:lstStyle/>
          <a:p>
            <a:pPr eaLnBrk="1" hangingPunct="1"/>
            <a:r>
              <a:rPr lang="zh-TW" altLang="en-US" sz="3800" b="1" dirty="0" smtClean="0">
                <a:ea typeface="標楷體" pitchFamily="65" charset="-120"/>
              </a:rPr>
              <a:t>笛卡兒的哲學與數學</a:t>
            </a:r>
          </a:p>
        </p:txBody>
      </p:sp>
      <p:sp>
        <p:nvSpPr>
          <p:cNvPr id="16387" name="Rectangle 3"/>
          <p:cNvSpPr>
            <a:spLocks noGrp="1" noChangeArrowheads="1"/>
          </p:cNvSpPr>
          <p:nvPr>
            <p:ph type="body" idx="1"/>
          </p:nvPr>
        </p:nvSpPr>
        <p:spPr>
          <a:xfrm>
            <a:off x="500034" y="857238"/>
            <a:ext cx="8229600" cy="3394472"/>
          </a:xfrm>
        </p:spPr>
        <p:txBody>
          <a:bodyPr/>
          <a:lstStyle/>
          <a:p>
            <a:pPr eaLnBrk="1" hangingPunct="1">
              <a:lnSpc>
                <a:spcPct val="90000"/>
              </a:lnSpc>
            </a:pPr>
            <a:r>
              <a:rPr lang="zh-TW" altLang="en-US" sz="2600" b="1" dirty="0" smtClean="0">
                <a:latin typeface="Times New Roman" pitchFamily="18" charset="0"/>
                <a:ea typeface="標楷體" pitchFamily="65" charset="-120"/>
              </a:rPr>
              <a:t>如何結合</a:t>
            </a:r>
            <a:r>
              <a:rPr lang="zh-TW" altLang="en-US" sz="2600" b="1" dirty="0" smtClean="0">
                <a:solidFill>
                  <a:srgbClr val="FF3300"/>
                </a:solidFill>
                <a:latin typeface="Times New Roman" pitchFamily="18" charset="0"/>
                <a:ea typeface="標楷體" pitchFamily="65" charset="-120"/>
              </a:rPr>
              <a:t>邏輯</a:t>
            </a:r>
            <a:r>
              <a:rPr lang="zh-TW" altLang="en-US" sz="2600" b="1" dirty="0" smtClean="0">
                <a:latin typeface="Times New Roman" pitchFamily="18" charset="0"/>
                <a:ea typeface="標楷體" pitchFamily="65" charset="-120"/>
              </a:rPr>
              <a:t>、古代的幾何</a:t>
            </a:r>
            <a:r>
              <a:rPr lang="zh-TW" altLang="en-US" sz="2600" b="1" dirty="0" smtClean="0">
                <a:solidFill>
                  <a:srgbClr val="FF3300"/>
                </a:solidFill>
                <a:latin typeface="Times New Roman" pitchFamily="18" charset="0"/>
                <a:ea typeface="標楷體" pitchFamily="65" charset="-120"/>
              </a:rPr>
              <a:t>解析</a:t>
            </a:r>
            <a:r>
              <a:rPr lang="zh-TW" altLang="en-US" sz="2600" b="1" dirty="0" smtClean="0">
                <a:latin typeface="Times New Roman" pitchFamily="18" charset="0"/>
                <a:ea typeface="標楷體" pitchFamily="65" charset="-120"/>
              </a:rPr>
              <a:t> </a:t>
            </a:r>
            <a:r>
              <a:rPr lang="en-US" altLang="zh-TW" sz="2600" b="1" dirty="0" smtClean="0">
                <a:latin typeface="Times New Roman" pitchFamily="18" charset="0"/>
                <a:ea typeface="標楷體" pitchFamily="65" charset="-120"/>
              </a:rPr>
              <a:t>(geometric analysis) </a:t>
            </a:r>
            <a:r>
              <a:rPr lang="zh-TW" altLang="en-US" sz="2600" b="1" dirty="0" smtClean="0">
                <a:latin typeface="Times New Roman" pitchFamily="18" charset="0"/>
                <a:ea typeface="標楷體" pitchFamily="65" charset="-120"/>
              </a:rPr>
              <a:t>方法與近世的</a:t>
            </a:r>
            <a:r>
              <a:rPr lang="zh-TW" altLang="en-US" sz="2600" b="1" dirty="0" smtClean="0">
                <a:solidFill>
                  <a:srgbClr val="FF3300"/>
                </a:solidFill>
                <a:latin typeface="Times New Roman" pitchFamily="18" charset="0"/>
                <a:ea typeface="標楷體" pitchFamily="65" charset="-120"/>
              </a:rPr>
              <a:t>代數</a:t>
            </a:r>
            <a:r>
              <a:rPr lang="zh-TW" altLang="en-US" sz="2600" b="1" dirty="0" smtClean="0">
                <a:latin typeface="Times New Roman" pitchFamily="18" charset="0"/>
                <a:ea typeface="標楷體" pitchFamily="65" charset="-120"/>
              </a:rPr>
              <a:t>？</a:t>
            </a:r>
          </a:p>
          <a:p>
            <a:pPr eaLnBrk="1" hangingPunct="1">
              <a:lnSpc>
                <a:spcPct val="90000"/>
              </a:lnSpc>
            </a:pPr>
            <a:r>
              <a:rPr lang="zh-TW" altLang="en-US" sz="2600" b="1" dirty="0" smtClean="0">
                <a:solidFill>
                  <a:srgbClr val="FF3300"/>
                </a:solidFill>
                <a:latin typeface="Times New Roman" pitchFamily="18" charset="0"/>
                <a:ea typeface="標楷體" pitchFamily="65" charset="-120"/>
              </a:rPr>
              <a:t>邏輯</a:t>
            </a:r>
            <a:r>
              <a:rPr lang="zh-TW" altLang="en-US" sz="2600" b="1" dirty="0" smtClean="0">
                <a:latin typeface="Times New Roman" pitchFamily="18" charset="0"/>
                <a:ea typeface="標楷體" pitchFamily="65" charset="-120"/>
              </a:rPr>
              <a:t>三段論法只不過解說已知之事。</a:t>
            </a:r>
          </a:p>
          <a:p>
            <a:pPr eaLnBrk="1" hangingPunct="1">
              <a:lnSpc>
                <a:spcPct val="90000"/>
              </a:lnSpc>
            </a:pPr>
            <a:r>
              <a:rPr lang="zh-TW" altLang="en-US" sz="2600" b="1" dirty="0" smtClean="0">
                <a:solidFill>
                  <a:srgbClr val="FF3300"/>
                </a:solidFill>
                <a:latin typeface="Times New Roman" pitchFamily="18" charset="0"/>
                <a:ea typeface="標楷體" pitchFamily="65" charset="-120"/>
              </a:rPr>
              <a:t>解析</a:t>
            </a:r>
            <a:r>
              <a:rPr lang="zh-TW" altLang="en-US" sz="2600" b="1" dirty="0" smtClean="0">
                <a:latin typeface="Times New Roman" pitchFamily="18" charset="0"/>
                <a:ea typeface="標楷體" pitchFamily="65" charset="-120"/>
              </a:rPr>
              <a:t>方法與</a:t>
            </a:r>
            <a:r>
              <a:rPr lang="zh-TW" altLang="en-US" sz="2600" b="1" dirty="0" smtClean="0">
                <a:solidFill>
                  <a:srgbClr val="FF3300"/>
                </a:solidFill>
                <a:latin typeface="Times New Roman" pitchFamily="18" charset="0"/>
                <a:ea typeface="標楷體" pitchFamily="65" charset="-120"/>
              </a:rPr>
              <a:t>代數</a:t>
            </a:r>
            <a:r>
              <a:rPr lang="zh-TW" altLang="en-US" sz="2600" b="1" dirty="0" smtClean="0">
                <a:latin typeface="Times New Roman" pitchFamily="18" charset="0"/>
                <a:ea typeface="標楷體" pitchFamily="65" charset="-120"/>
              </a:rPr>
              <a:t>則限於談論一些很抽象的問題之外，似乎沒有實際的用處。</a:t>
            </a:r>
          </a:p>
          <a:p>
            <a:pPr eaLnBrk="1" hangingPunct="1">
              <a:lnSpc>
                <a:spcPct val="90000"/>
              </a:lnSpc>
            </a:pPr>
            <a:r>
              <a:rPr lang="zh-TW" altLang="en-US" sz="2600" b="1" dirty="0" smtClean="0">
                <a:solidFill>
                  <a:srgbClr val="FF3300"/>
                </a:solidFill>
                <a:latin typeface="Times New Roman" pitchFamily="18" charset="0"/>
                <a:ea typeface="標楷體" pitchFamily="65" charset="-120"/>
              </a:rPr>
              <a:t>解析</a:t>
            </a:r>
            <a:r>
              <a:rPr lang="zh-TW" altLang="en-US" sz="2600" b="1" dirty="0" smtClean="0">
                <a:latin typeface="Times New Roman" pitchFamily="18" charset="0"/>
                <a:ea typeface="標楷體" pitchFamily="65" charset="-120"/>
              </a:rPr>
              <a:t>逼你觀察圖形，你若不絞盡想像力，就不能活用理解力。</a:t>
            </a:r>
          </a:p>
          <a:p>
            <a:pPr eaLnBrk="1" hangingPunct="1">
              <a:lnSpc>
                <a:spcPct val="90000"/>
              </a:lnSpc>
            </a:pPr>
            <a:r>
              <a:rPr lang="zh-TW" altLang="en-US" sz="2600" b="1" dirty="0" smtClean="0">
                <a:solidFill>
                  <a:srgbClr val="FF3300"/>
                </a:solidFill>
                <a:latin typeface="Times New Roman" pitchFamily="18" charset="0"/>
                <a:ea typeface="標楷體" pitchFamily="65" charset="-120"/>
              </a:rPr>
              <a:t>代數</a:t>
            </a:r>
            <a:r>
              <a:rPr lang="zh-TW" altLang="en-US" sz="2600" b="1" dirty="0" smtClean="0">
                <a:latin typeface="Times New Roman" pitchFamily="18" charset="0"/>
                <a:ea typeface="標楷體" pitchFamily="65" charset="-120"/>
              </a:rPr>
              <a:t>使你陷於一些規則和式子的約束之中，甚至將它弄成混淆模糊的一種技術，不但不是一種陶冶精神的科學，反而困擾你的精神。</a:t>
            </a: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37</a:t>
            </a:fld>
            <a:endParaRPr lang="en-US" altLang="zh-TW"/>
          </a:p>
        </p:txBody>
      </p:sp>
    </p:spTree>
    <p:extLst>
      <p:ext uri="{BB962C8B-B14F-4D97-AF65-F5344CB8AC3E}">
        <p14:creationId xmlns:p14="http://schemas.microsoft.com/office/powerpoint/2010/main" val="32785466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zh-TW" b="1" smtClean="0">
                <a:ea typeface="標楷體" pitchFamily="65" charset="-120"/>
              </a:rPr>
              <a:t>《</a:t>
            </a:r>
            <a:r>
              <a:rPr lang="zh-TW" altLang="en-US" b="1" smtClean="0">
                <a:ea typeface="標楷體" pitchFamily="65" charset="-120"/>
              </a:rPr>
              <a:t>方法論</a:t>
            </a:r>
            <a:r>
              <a:rPr lang="en-US" altLang="zh-TW" b="1" smtClean="0">
                <a:ea typeface="標楷體" pitchFamily="65" charset="-120"/>
              </a:rPr>
              <a:t>》</a:t>
            </a:r>
            <a:r>
              <a:rPr lang="zh-TW" altLang="en-US" b="1" smtClean="0">
                <a:ea typeface="標楷體" pitchFamily="65" charset="-120"/>
              </a:rPr>
              <a:t>綜合三者優點</a:t>
            </a:r>
          </a:p>
        </p:txBody>
      </p:sp>
      <p:sp>
        <p:nvSpPr>
          <p:cNvPr id="17411" name="Rectangle 3"/>
          <p:cNvSpPr>
            <a:spLocks noGrp="1" noChangeArrowheads="1"/>
          </p:cNvSpPr>
          <p:nvPr>
            <p:ph type="body" idx="1"/>
          </p:nvPr>
        </p:nvSpPr>
        <p:spPr/>
        <p:txBody>
          <a:bodyPr/>
          <a:lstStyle/>
          <a:p>
            <a:pPr eaLnBrk="1" hangingPunct="1"/>
            <a:r>
              <a:rPr lang="zh-TW" altLang="en-US" b="1" smtClean="0">
                <a:ea typeface="標楷體" pitchFamily="65" charset="-120"/>
              </a:rPr>
              <a:t>通過代數，將幾何從圖形的限制之中，釋放出來。</a:t>
            </a:r>
          </a:p>
          <a:p>
            <a:pPr eaLnBrk="1" hangingPunct="1"/>
            <a:r>
              <a:rPr lang="zh-TW" altLang="en-US" b="1" smtClean="0">
                <a:ea typeface="標楷體" pitchFamily="65" charset="-120"/>
              </a:rPr>
              <a:t>經由幾何的解釋，賦予代數運算之意義。</a:t>
            </a:r>
          </a:p>
          <a:p>
            <a:pPr eaLnBrk="1" hangingPunct="1"/>
            <a:r>
              <a:rPr lang="zh-TW" altLang="en-US" b="1" smtClean="0">
                <a:ea typeface="標楷體" pitchFamily="65" charset="-120"/>
              </a:rPr>
              <a:t>因此，幾何上的任何點，都能容易化約成一些術語來表示，這些術語都是有關明確線段的長度之知識，而這些即足夠完成它的作圖。</a:t>
            </a:r>
          </a:p>
          <a:p>
            <a:pPr eaLnBrk="1" hangingPunct="1"/>
            <a:endParaRPr lang="en-US" altLang="zh-TW" b="1" smtClean="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38</a:t>
            </a:fld>
            <a:endParaRPr lang="en-US" altLang="zh-TW"/>
          </a:p>
        </p:txBody>
      </p:sp>
    </p:spTree>
    <p:extLst>
      <p:ext uri="{BB962C8B-B14F-4D97-AF65-F5344CB8AC3E}">
        <p14:creationId xmlns:p14="http://schemas.microsoft.com/office/powerpoint/2010/main" val="6297240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zh-TW" altLang="en-US" b="1" smtClean="0">
                <a:ea typeface="標楷體" pitchFamily="65" charset="-120"/>
              </a:rPr>
              <a:t>「方法」如何操作？</a:t>
            </a:r>
          </a:p>
        </p:txBody>
      </p:sp>
      <p:sp>
        <p:nvSpPr>
          <p:cNvPr id="18435" name="Rectangle 3"/>
          <p:cNvSpPr>
            <a:spLocks noGrp="1" noChangeArrowheads="1"/>
          </p:cNvSpPr>
          <p:nvPr>
            <p:ph type="body" idx="1"/>
          </p:nvPr>
        </p:nvSpPr>
        <p:spPr/>
        <p:txBody>
          <a:bodyPr/>
          <a:lstStyle/>
          <a:p>
            <a:pPr eaLnBrk="1" hangingPunct="1"/>
            <a:r>
              <a:rPr lang="zh-TW" altLang="en-US" b="1" smtClean="0">
                <a:ea typeface="標楷體" pitchFamily="65" charset="-120"/>
              </a:rPr>
              <a:t>基於尺規作圖：</a:t>
            </a:r>
          </a:p>
          <a:p>
            <a:pPr eaLnBrk="1" hangingPunct="1"/>
            <a:r>
              <a:rPr lang="zh-TW" altLang="en-US" b="1" smtClean="0">
                <a:ea typeface="標楷體" pitchFamily="65" charset="-120"/>
              </a:rPr>
              <a:t>算術的計算如何與幾何（量）的運作有關？</a:t>
            </a:r>
          </a:p>
          <a:p>
            <a:pPr eaLnBrk="1" hangingPunct="1"/>
            <a:r>
              <a:rPr lang="zh-TW" altLang="en-US" b="1" smtClean="0">
                <a:ea typeface="標楷體" pitchFamily="65" charset="-120"/>
              </a:rPr>
              <a:t>乘、除與開平方如何</a:t>
            </a:r>
            <a:r>
              <a:rPr lang="en-US" altLang="zh-TW" b="1" smtClean="0">
                <a:ea typeface="標楷體" pitchFamily="65" charset="-120"/>
              </a:rPr>
              <a:t>『</a:t>
            </a:r>
            <a:r>
              <a:rPr lang="zh-TW" altLang="en-US" b="1" smtClean="0">
                <a:ea typeface="標楷體" pitchFamily="65" charset="-120"/>
              </a:rPr>
              <a:t>幾何地</a:t>
            </a:r>
            <a:r>
              <a:rPr lang="en-US" altLang="zh-TW" b="1" smtClean="0">
                <a:ea typeface="標楷體" pitchFamily="65" charset="-120"/>
              </a:rPr>
              <a:t>』</a:t>
            </a:r>
            <a:r>
              <a:rPr lang="zh-TW" altLang="en-US" b="1" smtClean="0">
                <a:ea typeface="標楷體" pitchFamily="65" charset="-120"/>
              </a:rPr>
              <a:t>表現出來？</a:t>
            </a:r>
          </a:p>
          <a:p>
            <a:pPr eaLnBrk="1" hangingPunct="1"/>
            <a:r>
              <a:rPr lang="zh-TW" altLang="en-US" b="1" smtClean="0">
                <a:ea typeface="標楷體" pitchFamily="65" charset="-120"/>
              </a:rPr>
              <a:t>將所求量用未知數表示，幾何圖形的已知量，也用數字表示。</a:t>
            </a: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39</a:t>
            </a:fld>
            <a:endParaRPr lang="en-US" altLang="zh-TW"/>
          </a:p>
        </p:txBody>
      </p:sp>
    </p:spTree>
    <p:extLst>
      <p:ext uri="{BB962C8B-B14F-4D97-AF65-F5344CB8AC3E}">
        <p14:creationId xmlns:p14="http://schemas.microsoft.com/office/powerpoint/2010/main" val="21142696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zh-TW" altLang="en-US" sz="3200" b="1" dirty="0" smtClean="0">
                <a:ea typeface="標楷體" pitchFamily="65" charset="-120"/>
              </a:rPr>
              <a:t>國中一年級學生學習符號代數</a:t>
            </a:r>
          </a:p>
        </p:txBody>
      </p:sp>
      <p:sp>
        <p:nvSpPr>
          <p:cNvPr id="4099" name="Rectangle 3"/>
          <p:cNvSpPr>
            <a:spLocks noGrp="1" noChangeArrowheads="1"/>
          </p:cNvSpPr>
          <p:nvPr>
            <p:ph type="body" idx="1"/>
          </p:nvPr>
        </p:nvSpPr>
        <p:spPr/>
        <p:txBody>
          <a:bodyPr/>
          <a:lstStyle/>
          <a:p>
            <a:pPr eaLnBrk="1" hangingPunct="1">
              <a:lnSpc>
                <a:spcPct val="90000"/>
              </a:lnSpc>
            </a:pPr>
            <a:r>
              <a:rPr lang="zh-TW" altLang="en-US" sz="2400" b="1" dirty="0" smtClean="0">
                <a:latin typeface="標楷體" pitchFamily="65" charset="-120"/>
                <a:ea typeface="標楷體" pitchFamily="65" charset="-120"/>
              </a:rPr>
              <a:t>我每天都幾乎有一節數學，我每天都在看黑板，老師寫的，自己慢慢的看，算法怎麼算，所以每天幾乎都可以理解了幾題。</a:t>
            </a:r>
          </a:p>
          <a:p>
            <a:pPr eaLnBrk="1" hangingPunct="1">
              <a:lnSpc>
                <a:spcPct val="90000"/>
              </a:lnSpc>
            </a:pPr>
            <a:r>
              <a:rPr lang="zh-TW" altLang="en-US" sz="2400" b="1" dirty="0" smtClean="0">
                <a:latin typeface="標楷體" pitchFamily="65" charset="-120"/>
                <a:ea typeface="標楷體" pitchFamily="65" charset="-120"/>
              </a:rPr>
              <a:t>假如我有一個題目不懂，就去問</a:t>
            </a:r>
            <a:r>
              <a:rPr lang="zh-TW" altLang="en-US" sz="2400" b="1" dirty="0" smtClean="0">
                <a:latin typeface="Times New Roman" pitchFamily="18" charset="0"/>
              </a:rPr>
              <a:t>○○○</a:t>
            </a:r>
            <a:r>
              <a:rPr lang="zh-TW" altLang="en-US" sz="2400" b="1" dirty="0" smtClean="0">
                <a:latin typeface="標楷體" pitchFamily="65" charset="-120"/>
                <a:ea typeface="標楷體" pitchFamily="65" charset="-120"/>
              </a:rPr>
              <a:t>怎麼做？他做一遍給我看，我再把我寫的這一題寫的想法，告訴</a:t>
            </a:r>
            <a:r>
              <a:rPr lang="zh-TW" altLang="en-US" sz="2400" b="1" dirty="0" smtClean="0">
                <a:latin typeface="新細明體" charset="-120"/>
              </a:rPr>
              <a:t>○○○</a:t>
            </a:r>
            <a:r>
              <a:rPr lang="zh-TW" altLang="en-US" sz="2400" b="1" dirty="0" smtClean="0">
                <a:latin typeface="標楷體" pitchFamily="65" charset="-120"/>
                <a:ea typeface="標楷體" pitchFamily="65" charset="-120"/>
              </a:rPr>
              <a:t>，他糾正我的寫法，我也慢慢的懂了。</a:t>
            </a:r>
          </a:p>
          <a:p>
            <a:pPr eaLnBrk="1" hangingPunct="1">
              <a:lnSpc>
                <a:spcPct val="90000"/>
              </a:lnSpc>
            </a:pPr>
            <a:r>
              <a:rPr lang="zh-TW" altLang="en-US" sz="2400" b="1" dirty="0" smtClean="0">
                <a:latin typeface="標楷體" pitchFamily="65" charset="-120"/>
                <a:ea typeface="標楷體" pitchFamily="65" charset="-120"/>
              </a:rPr>
              <a:t>我對數學有困難的是，不能容忍</a:t>
            </a:r>
            <a:r>
              <a:rPr lang="en-US" altLang="zh-TW" sz="2400" b="1" dirty="0" smtClean="0">
                <a:latin typeface="標楷體" pitchFamily="65" charset="-120"/>
                <a:ea typeface="標楷體" pitchFamily="65" charset="-120"/>
              </a:rPr>
              <a:t>x, y, z</a:t>
            </a:r>
            <a:r>
              <a:rPr lang="zh-TW" altLang="en-US" sz="2400" b="1" dirty="0" smtClean="0">
                <a:latin typeface="標楷體" pitchFamily="65" charset="-120"/>
                <a:ea typeface="標楷體" pitchFamily="65" charset="-120"/>
              </a:rPr>
              <a:t>是個數字，並算出一個答案，這是自己面臨到的一個困難，無法突破。</a:t>
            </a:r>
          </a:p>
          <a:p>
            <a:pPr eaLnBrk="1" hangingPunct="1">
              <a:lnSpc>
                <a:spcPct val="90000"/>
              </a:lnSpc>
            </a:pPr>
            <a:endParaRPr lang="en-US" altLang="zh-TW" sz="2400" dirty="0" smtClean="0"/>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4</a:t>
            </a:fld>
            <a:endParaRPr lang="en-US" altLang="zh-TW"/>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idx="4294967295"/>
          </p:nvPr>
        </p:nvSpPr>
        <p:spPr/>
        <p:txBody>
          <a:bodyPr>
            <a:normAutofit fontScale="90000"/>
          </a:bodyPr>
          <a:lstStyle/>
          <a:p>
            <a:pPr eaLnBrk="1" hangingPunct="1"/>
            <a:r>
              <a:rPr lang="en-US" altLang="zh-TW" sz="4000" b="1" smtClean="0"/>
              <a:t/>
            </a:r>
            <a:br>
              <a:rPr lang="en-US" altLang="zh-TW" sz="4000" b="1" smtClean="0"/>
            </a:br>
            <a:r>
              <a:rPr lang="zh-TW" altLang="zh-TW" sz="3200" b="1" smtClean="0">
                <a:latin typeface="標楷體" pitchFamily="65" charset="-120"/>
                <a:ea typeface="標楷體" pitchFamily="65" charset="-120"/>
              </a:rPr>
              <a:t>結城浩：《數學女孩：費馬最後定理》</a:t>
            </a:r>
            <a:r>
              <a:rPr lang="zh-TW" altLang="zh-TW" sz="3200" smtClean="0">
                <a:latin typeface="標楷體" pitchFamily="65" charset="-120"/>
                <a:ea typeface="標楷體" pitchFamily="65" charset="-120"/>
              </a:rPr>
              <a:t/>
            </a:r>
            <a:br>
              <a:rPr lang="zh-TW" altLang="zh-TW" sz="3200" smtClean="0">
                <a:latin typeface="標楷體" pitchFamily="65" charset="-120"/>
                <a:ea typeface="標楷體" pitchFamily="65" charset="-120"/>
              </a:rPr>
            </a:br>
            <a:endParaRPr lang="zh-TW" altLang="en-US" sz="3200" smtClean="0">
              <a:latin typeface="標楷體" pitchFamily="65" charset="-120"/>
              <a:ea typeface="標楷體" pitchFamily="65" charset="-120"/>
            </a:endParaRPr>
          </a:p>
        </p:txBody>
      </p:sp>
      <p:sp>
        <p:nvSpPr>
          <p:cNvPr id="3" name="內容版面配置區 2"/>
          <p:cNvSpPr>
            <a:spLocks noGrp="1"/>
          </p:cNvSpPr>
          <p:nvPr>
            <p:ph idx="4294967295"/>
          </p:nvPr>
        </p:nvSpPr>
        <p:spPr/>
        <p:txBody>
          <a:bodyPr>
            <a:normAutofit fontScale="85000" lnSpcReduction="20000"/>
          </a:bodyPr>
          <a:lstStyle/>
          <a:p>
            <a:pPr eaLnBrk="1" hangingPunct="1">
              <a:lnSpc>
                <a:spcPct val="120000"/>
              </a:lnSpc>
            </a:pPr>
            <a:r>
              <a:rPr lang="zh-TW" altLang="zh-TW" sz="2700" b="1" dirty="0" smtClean="0">
                <a:latin typeface="標楷體" pitchFamily="65" charset="-120"/>
                <a:ea typeface="標楷體" pitchFamily="65" charset="-120"/>
              </a:rPr>
              <a:t>作者在介紹複數的和與乘積時，特別指出：吾人「</a:t>
            </a:r>
            <a:r>
              <a:rPr lang="zh-TW" altLang="zh-TW" sz="2700" b="1" dirty="0" smtClean="0">
                <a:solidFill>
                  <a:srgbClr val="C00000"/>
                </a:solidFill>
                <a:latin typeface="標楷體" pitchFamily="65" charset="-120"/>
                <a:ea typeface="標楷體" pitchFamily="65" charset="-120"/>
              </a:rPr>
              <a:t>利用複數平面上的『點』來標示出複數這種『數』</a:t>
            </a:r>
            <a:r>
              <a:rPr lang="zh-TW" altLang="zh-TW" sz="2700" b="1" dirty="0" smtClean="0">
                <a:latin typeface="標楷體" pitchFamily="65" charset="-120"/>
                <a:ea typeface="標楷體" pitchFamily="65" charset="-120"/>
              </a:rPr>
              <a:t>，的確是相當了不起的想法。</a:t>
            </a:r>
            <a:r>
              <a:rPr lang="zh-TW" altLang="zh-TW" sz="2700" b="1" dirty="0" smtClean="0"/>
              <a:t>」</a:t>
            </a:r>
            <a:endParaRPr lang="zh-TW" altLang="zh-TW" sz="2700" dirty="0" smtClean="0"/>
          </a:p>
          <a:p>
            <a:pPr eaLnBrk="1" fontAlgn="ctr" hangingPunct="1">
              <a:lnSpc>
                <a:spcPct val="110000"/>
              </a:lnSpc>
              <a:spcAft>
                <a:spcPts val="600"/>
              </a:spcAft>
            </a:pPr>
            <a:r>
              <a:rPr lang="zh-TW" altLang="zh-TW" sz="2500" b="1" dirty="0" smtClean="0">
                <a:latin typeface="標楷體" pitchFamily="65" charset="-120"/>
                <a:ea typeface="標楷體" pitchFamily="65" charset="-120"/>
              </a:rPr>
              <a:t>啊啊！我心裡想 － 這簡直就像是之前在請教米爾迦「</a:t>
            </a:r>
            <a:r>
              <a:rPr lang="en-US" altLang="zh-TW" sz="2500" b="1" dirty="0" smtClean="0">
                <a:latin typeface="標楷體" pitchFamily="65" charset="-120"/>
                <a:ea typeface="標楷體" pitchFamily="65" charset="-120"/>
              </a:rPr>
              <a:t>ω</a:t>
            </a:r>
            <a:r>
              <a:rPr lang="zh-TW" altLang="zh-TW" sz="2500" b="1" dirty="0" smtClean="0">
                <a:latin typeface="標楷體" pitchFamily="65" charset="-120"/>
                <a:ea typeface="標楷體" pitchFamily="65" charset="-120"/>
              </a:rPr>
              <a:t>的華爾滋」時的感覺一樣。只看到實數就想說明複數的乘積，在直覺上是無法接受的。可是，如果將它轉換為在複數平面上旋轉的印象的話，負數的乘積也就會變得協調而不突兀了。試著在心裡描繪更寬廣的複數世界，這麼一來，就能輕鬆理解那個被埋藏在裡頭的實數世界了。</a:t>
            </a:r>
            <a:r>
              <a:rPr lang="zh-TW" altLang="zh-TW" sz="2500" b="1" dirty="0" smtClean="0">
                <a:solidFill>
                  <a:srgbClr val="C00000"/>
                </a:solidFill>
                <a:latin typeface="標楷體" pitchFamily="65" charset="-120"/>
                <a:ea typeface="標楷體" pitchFamily="65" charset="-120"/>
              </a:rPr>
              <a:t>從高次元往下俯瞰，相對地，數的結構的探索也會變得容易的多……</a:t>
            </a:r>
            <a:r>
              <a:rPr lang="zh-TW" altLang="zh-TW" sz="2500" b="1" dirty="0" smtClean="0">
                <a:latin typeface="標楷體" pitchFamily="65" charset="-120"/>
                <a:ea typeface="標楷體" pitchFamily="65" charset="-120"/>
              </a:rPr>
              <a:t>。</a:t>
            </a:r>
            <a:endParaRPr lang="zh-TW" altLang="zh-TW" sz="2500" dirty="0" smtClean="0">
              <a:latin typeface="標楷體" pitchFamily="65" charset="-120"/>
              <a:ea typeface="標楷體" pitchFamily="65" charset="-120"/>
            </a:endParaRPr>
          </a:p>
          <a:p>
            <a:pPr eaLnBrk="1" hangingPunct="1">
              <a:lnSpc>
                <a:spcPct val="80000"/>
              </a:lnSpc>
            </a:pPr>
            <a:endParaRPr lang="zh-TW" altLang="en-US" sz="2700" dirty="0" smtClean="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6A0613E7-9D61-4E90-A23D-7D13BB08F782}" type="slidenum">
              <a:rPr lang="en-US" altLang="zh-TW" smtClean="0"/>
              <a:pPr>
                <a:defRPr/>
              </a:pPr>
              <a:t>40</a:t>
            </a:fld>
            <a:endParaRPr lang="en-US" altLang="zh-TW"/>
          </a:p>
        </p:txBody>
      </p:sp>
      <p:pic>
        <p:nvPicPr>
          <p:cNvPr id="5" name="Picture 1" descr="圖片1">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26482" y="4155926"/>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24805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4294967295"/>
          </p:nvPr>
        </p:nvSpPr>
        <p:spPr>
          <a:xfrm>
            <a:off x="467544" y="987574"/>
            <a:ext cx="8229600" cy="3394472"/>
          </a:xfrm>
        </p:spPr>
        <p:txBody>
          <a:bodyPr>
            <a:normAutofit fontScale="85000" lnSpcReduction="20000"/>
          </a:bodyPr>
          <a:lstStyle/>
          <a:p>
            <a:pPr eaLnBrk="1" hangingPunct="1">
              <a:lnSpc>
                <a:spcPct val="110000"/>
              </a:lnSpc>
            </a:pPr>
            <a:r>
              <a:rPr lang="zh-TW" altLang="zh-TW" sz="1500" b="1" dirty="0" smtClean="0">
                <a:latin typeface="標楷體" pitchFamily="65" charset="-120"/>
                <a:ea typeface="標楷體" pitchFamily="65" charset="-120"/>
              </a:rPr>
              <a:t>蒂蒂突然改口說道。</a:t>
            </a:r>
            <a:endParaRPr lang="zh-TW" altLang="zh-TW" sz="1500" dirty="0" smtClean="0">
              <a:latin typeface="標楷體" pitchFamily="65" charset="-120"/>
              <a:ea typeface="標楷體" pitchFamily="65" charset="-120"/>
            </a:endParaRPr>
          </a:p>
          <a:p>
            <a:pPr eaLnBrk="1" hangingPunct="1">
              <a:lnSpc>
                <a:spcPct val="110000"/>
              </a:lnSpc>
            </a:pPr>
            <a:r>
              <a:rPr lang="zh-TW" altLang="zh-TW" sz="1500" b="1" dirty="0" smtClean="0">
                <a:latin typeface="標楷體" pitchFamily="65" charset="-120"/>
                <a:ea typeface="標楷體" pitchFamily="65" charset="-120"/>
              </a:rPr>
              <a:t>「米爾迦學姐……總覺得，我好像慢慢有點懂了！利用複數平面來讓數與點互相對應。數的計算，則是透過點的移動來對應。透過這樣的方式，來不斷加深對這兩兩者的瞭解 － 對吧！」</a:t>
            </a:r>
            <a:endParaRPr lang="zh-TW" altLang="zh-TW" sz="1500" dirty="0" smtClean="0">
              <a:latin typeface="標楷體" pitchFamily="65" charset="-120"/>
              <a:ea typeface="標楷體" pitchFamily="65" charset="-120"/>
            </a:endParaRPr>
          </a:p>
          <a:p>
            <a:pPr eaLnBrk="1" hangingPunct="1">
              <a:lnSpc>
                <a:spcPct val="110000"/>
              </a:lnSpc>
            </a:pPr>
            <a:r>
              <a:rPr lang="zh-TW" altLang="zh-TW" sz="1500" b="1" dirty="0" smtClean="0">
                <a:latin typeface="標楷體" pitchFamily="65" charset="-120"/>
                <a:ea typeface="標楷體" pitchFamily="65" charset="-120"/>
              </a:rPr>
              <a:t>「就是這麼回事！蒂德拉（按即：蒂蒂）就是讓數與點互相對應，讓代數與幾何互相對應。」米爾迦說道。</a:t>
            </a:r>
            <a:endParaRPr lang="zh-TW" altLang="zh-TW" sz="1500" dirty="0" smtClean="0">
              <a:latin typeface="標楷體" pitchFamily="65" charset="-120"/>
              <a:ea typeface="標楷體" pitchFamily="65" charset="-120"/>
            </a:endParaRPr>
          </a:p>
          <a:p>
            <a:pPr marL="0" indent="0" eaLnBrk="1" hangingPunct="1">
              <a:lnSpc>
                <a:spcPct val="80000"/>
              </a:lnSpc>
              <a:buNone/>
            </a:pPr>
            <a:r>
              <a:rPr lang="en-US" altLang="zh-TW" sz="1500" b="1" dirty="0" smtClean="0"/>
              <a:t> </a:t>
            </a:r>
            <a:endParaRPr lang="zh-TW" altLang="zh-TW" sz="1500" dirty="0" smtClean="0"/>
          </a:p>
          <a:p>
            <a:pPr marL="0" indent="0" eaLnBrk="1" hangingPunct="1">
              <a:lnSpc>
                <a:spcPct val="80000"/>
              </a:lnSpc>
              <a:buNone/>
            </a:pPr>
            <a:r>
              <a:rPr lang="en-US" altLang="zh-TW" sz="1500" b="1" dirty="0" smtClean="0"/>
              <a:t>			</a:t>
            </a:r>
            <a:r>
              <a:rPr lang="zh-TW" altLang="en-US" sz="1500" b="1" dirty="0" smtClean="0">
                <a:solidFill>
                  <a:srgbClr val="7030A0"/>
                </a:solidFill>
                <a:latin typeface="標楷體" pitchFamily="65" charset="-120"/>
                <a:ea typeface="標楷體" pitchFamily="65" charset="-120"/>
              </a:rPr>
              <a:t> </a:t>
            </a:r>
            <a:r>
              <a:rPr lang="zh-TW" altLang="zh-TW" sz="1500" b="1" dirty="0" smtClean="0">
                <a:solidFill>
                  <a:srgbClr val="7030A0"/>
                </a:solidFill>
                <a:latin typeface="標楷體" pitchFamily="65" charset="-120"/>
                <a:ea typeface="標楷體" pitchFamily="65" charset="-120"/>
              </a:rPr>
              <a:t>代數</a:t>
            </a:r>
            <a:r>
              <a:rPr lang="en-US" altLang="zh-TW" sz="1500" b="1" dirty="0" smtClean="0">
                <a:solidFill>
                  <a:srgbClr val="7030A0"/>
                </a:solidFill>
                <a:latin typeface="標楷體" pitchFamily="65" charset="-120"/>
                <a:ea typeface="標楷體" pitchFamily="65" charset="-120"/>
              </a:rPr>
              <a:t>	 	</a:t>
            </a:r>
            <a:r>
              <a:rPr lang="zh-TW" altLang="zh-TW" sz="1500" b="1" dirty="0" smtClean="0">
                <a:solidFill>
                  <a:srgbClr val="7030A0"/>
                </a:solidFill>
                <a:latin typeface="標楷體" pitchFamily="65" charset="-120"/>
                <a:ea typeface="標楷體" pitchFamily="65" charset="-120"/>
              </a:rPr>
              <a:t>幾何</a:t>
            </a:r>
            <a:endParaRPr lang="zh-TW" altLang="zh-TW" sz="1500" dirty="0" smtClean="0">
              <a:solidFill>
                <a:srgbClr val="7030A0"/>
              </a:solidFill>
              <a:latin typeface="標楷體" pitchFamily="65" charset="-120"/>
              <a:ea typeface="標楷體" pitchFamily="65" charset="-120"/>
            </a:endParaRPr>
          </a:p>
          <a:p>
            <a:pPr eaLnBrk="1" hangingPunct="1">
              <a:lnSpc>
                <a:spcPct val="80000"/>
              </a:lnSpc>
            </a:pPr>
            <a:r>
              <a:rPr lang="en-US" altLang="zh-TW" sz="1500" b="1" dirty="0" smtClean="0">
                <a:solidFill>
                  <a:srgbClr val="7030A0"/>
                </a:solidFill>
                <a:latin typeface="標楷體" pitchFamily="65" charset="-120"/>
                <a:ea typeface="標楷體" pitchFamily="65" charset="-120"/>
              </a:rPr>
              <a:t>		 </a:t>
            </a:r>
            <a:r>
              <a:rPr lang="zh-TW" altLang="zh-TW" sz="1500" b="1" dirty="0" smtClean="0">
                <a:solidFill>
                  <a:srgbClr val="7030A0"/>
                </a:solidFill>
                <a:latin typeface="標楷體" pitchFamily="65" charset="-120"/>
                <a:ea typeface="標楷體" pitchFamily="65" charset="-120"/>
              </a:rPr>
              <a:t>複數全體的集合</a:t>
            </a:r>
            <a:r>
              <a:rPr lang="en-US" altLang="zh-TW" sz="1500" b="1" dirty="0" smtClean="0">
                <a:solidFill>
                  <a:srgbClr val="7030A0"/>
                </a:solidFill>
                <a:latin typeface="標楷體" pitchFamily="65" charset="-120"/>
                <a:ea typeface="標楷體" pitchFamily="65" charset="-120"/>
              </a:rPr>
              <a:t>	 	</a:t>
            </a:r>
            <a:r>
              <a:rPr lang="zh-TW" altLang="zh-TW" sz="1500" b="1" dirty="0" smtClean="0">
                <a:solidFill>
                  <a:srgbClr val="7030A0"/>
                </a:solidFill>
                <a:latin typeface="標楷體" pitchFamily="65" charset="-120"/>
                <a:ea typeface="標楷體" pitchFamily="65" charset="-120"/>
              </a:rPr>
              <a:t>複數平面</a:t>
            </a:r>
            <a:endParaRPr lang="zh-TW" altLang="zh-TW" sz="1500" dirty="0" smtClean="0">
              <a:solidFill>
                <a:srgbClr val="7030A0"/>
              </a:solidFill>
              <a:latin typeface="標楷體" pitchFamily="65" charset="-120"/>
              <a:ea typeface="標楷體" pitchFamily="65" charset="-120"/>
            </a:endParaRPr>
          </a:p>
          <a:p>
            <a:pPr eaLnBrk="1" hangingPunct="1">
              <a:lnSpc>
                <a:spcPct val="80000"/>
              </a:lnSpc>
            </a:pPr>
            <a:r>
              <a:rPr lang="en-US" altLang="zh-TW" sz="1500" b="1" dirty="0" smtClean="0">
                <a:solidFill>
                  <a:srgbClr val="7030A0"/>
                </a:solidFill>
                <a:latin typeface="標楷體" pitchFamily="65" charset="-120"/>
                <a:ea typeface="標楷體" pitchFamily="65" charset="-120"/>
              </a:rPr>
              <a:t>			 </a:t>
            </a:r>
            <a:r>
              <a:rPr lang="zh-TW" altLang="en-US" sz="1500" b="1" dirty="0" smtClean="0">
                <a:solidFill>
                  <a:srgbClr val="7030A0"/>
                </a:solidFill>
                <a:latin typeface="標楷體" pitchFamily="65" charset="-120"/>
                <a:ea typeface="標楷體" pitchFamily="65" charset="-120"/>
              </a:rPr>
              <a:t> </a:t>
            </a:r>
            <a:r>
              <a:rPr lang="zh-TW" altLang="zh-TW" sz="1500" b="1" dirty="0" smtClean="0">
                <a:solidFill>
                  <a:srgbClr val="7030A0"/>
                </a:solidFill>
                <a:latin typeface="標楷體" pitchFamily="65" charset="-120"/>
                <a:ea typeface="標楷體" pitchFamily="65" charset="-120"/>
              </a:rPr>
              <a:t>複數</a:t>
            </a:r>
            <a:r>
              <a:rPr lang="en-US" altLang="zh-TW" sz="1500" b="1" dirty="0" smtClean="0">
                <a:solidFill>
                  <a:srgbClr val="7030A0"/>
                </a:solidFill>
                <a:latin typeface="標楷體" pitchFamily="65" charset="-120"/>
                <a:ea typeface="標楷體" pitchFamily="65" charset="-120"/>
              </a:rPr>
              <a:t> 	 	</a:t>
            </a:r>
            <a:r>
              <a:rPr lang="zh-TW" altLang="zh-TW" sz="1500" b="1" dirty="0" smtClean="0">
                <a:solidFill>
                  <a:srgbClr val="7030A0"/>
                </a:solidFill>
                <a:latin typeface="標楷體" pitchFamily="65" charset="-120"/>
                <a:ea typeface="標楷體" pitchFamily="65" charset="-120"/>
              </a:rPr>
              <a:t>複數平面上的點</a:t>
            </a:r>
            <a:r>
              <a:rPr lang="en-US" altLang="zh-TW" sz="1500" b="1" dirty="0" smtClean="0">
                <a:solidFill>
                  <a:srgbClr val="7030A0"/>
                </a:solidFill>
                <a:latin typeface="標楷體" pitchFamily="65" charset="-120"/>
                <a:ea typeface="標楷體" pitchFamily="65" charset="-120"/>
              </a:rPr>
              <a:t> </a:t>
            </a:r>
            <a:endParaRPr lang="zh-TW" altLang="zh-TW" sz="1500" dirty="0" smtClean="0">
              <a:solidFill>
                <a:srgbClr val="7030A0"/>
              </a:solidFill>
              <a:latin typeface="標楷體" pitchFamily="65" charset="-120"/>
              <a:ea typeface="標楷體" pitchFamily="65" charset="-120"/>
            </a:endParaRPr>
          </a:p>
          <a:p>
            <a:pPr eaLnBrk="1" hangingPunct="1">
              <a:lnSpc>
                <a:spcPct val="80000"/>
              </a:lnSpc>
            </a:pPr>
            <a:r>
              <a:rPr lang="en-US" altLang="zh-TW" sz="1500" b="1" dirty="0" smtClean="0">
                <a:solidFill>
                  <a:srgbClr val="7030A0"/>
                </a:solidFill>
                <a:latin typeface="標楷體" pitchFamily="65" charset="-120"/>
                <a:ea typeface="標楷體" pitchFamily="65" charset="-120"/>
              </a:rPr>
              <a:t>		  </a:t>
            </a:r>
            <a:r>
              <a:rPr lang="zh-TW" altLang="en-US" sz="1500" b="1" dirty="0" smtClean="0">
                <a:solidFill>
                  <a:srgbClr val="7030A0"/>
                </a:solidFill>
                <a:latin typeface="標楷體" pitchFamily="65" charset="-120"/>
                <a:ea typeface="標楷體" pitchFamily="65" charset="-120"/>
              </a:rPr>
              <a:t>    </a:t>
            </a:r>
            <a:r>
              <a:rPr lang="zh-TW" altLang="zh-TW" sz="1500" b="1" dirty="0" smtClean="0">
                <a:solidFill>
                  <a:srgbClr val="7030A0"/>
                </a:solidFill>
                <a:latin typeface="標楷體" pitchFamily="65" charset="-120"/>
                <a:ea typeface="標楷體" pitchFamily="65" charset="-120"/>
              </a:rPr>
              <a:t>複數的集合</a:t>
            </a:r>
            <a:r>
              <a:rPr lang="en-US" altLang="zh-TW" sz="1500" b="1" dirty="0" smtClean="0">
                <a:solidFill>
                  <a:srgbClr val="7030A0"/>
                </a:solidFill>
                <a:latin typeface="標楷體" pitchFamily="65" charset="-120"/>
                <a:ea typeface="標楷體" pitchFamily="65" charset="-120"/>
              </a:rPr>
              <a:t>	 	</a:t>
            </a:r>
            <a:r>
              <a:rPr lang="zh-TW" altLang="zh-TW" sz="1500" b="1" dirty="0" smtClean="0">
                <a:solidFill>
                  <a:srgbClr val="7030A0"/>
                </a:solidFill>
                <a:latin typeface="標楷體" pitchFamily="65" charset="-120"/>
                <a:ea typeface="標楷體" pitchFamily="65" charset="-120"/>
              </a:rPr>
              <a:t>複數平面上的圖形</a:t>
            </a:r>
            <a:endParaRPr lang="zh-TW" altLang="zh-TW" sz="1500" dirty="0" smtClean="0">
              <a:solidFill>
                <a:srgbClr val="7030A0"/>
              </a:solidFill>
              <a:latin typeface="標楷體" pitchFamily="65" charset="-120"/>
              <a:ea typeface="標楷體" pitchFamily="65" charset="-120"/>
            </a:endParaRPr>
          </a:p>
          <a:p>
            <a:pPr eaLnBrk="1" hangingPunct="1">
              <a:lnSpc>
                <a:spcPct val="80000"/>
              </a:lnSpc>
            </a:pPr>
            <a:r>
              <a:rPr lang="en-US" altLang="zh-TW" sz="1500" b="1" dirty="0" smtClean="0">
                <a:solidFill>
                  <a:srgbClr val="7030A0"/>
                </a:solidFill>
                <a:latin typeface="標楷體" pitchFamily="65" charset="-120"/>
                <a:ea typeface="標楷體" pitchFamily="65" charset="-120"/>
              </a:rPr>
              <a:t>		  </a:t>
            </a:r>
            <a:r>
              <a:rPr lang="zh-TW" altLang="en-US" sz="1500" b="1" dirty="0" smtClean="0">
                <a:solidFill>
                  <a:srgbClr val="7030A0"/>
                </a:solidFill>
                <a:latin typeface="標楷體" pitchFamily="65" charset="-120"/>
                <a:ea typeface="標楷體" pitchFamily="65" charset="-120"/>
              </a:rPr>
              <a:t>      </a:t>
            </a:r>
            <a:r>
              <a:rPr lang="zh-TW" altLang="zh-TW" sz="1500" b="1" dirty="0" smtClean="0">
                <a:solidFill>
                  <a:srgbClr val="7030A0"/>
                </a:solidFill>
                <a:latin typeface="標楷體" pitchFamily="65" charset="-120"/>
                <a:ea typeface="標楷體" pitchFamily="65" charset="-120"/>
              </a:rPr>
              <a:t>複數的和</a:t>
            </a:r>
            <a:r>
              <a:rPr lang="en-US" altLang="zh-TW" sz="1500" b="1" dirty="0" smtClean="0">
                <a:solidFill>
                  <a:srgbClr val="7030A0"/>
                </a:solidFill>
                <a:latin typeface="標楷體" pitchFamily="65" charset="-120"/>
                <a:ea typeface="標楷體" pitchFamily="65" charset="-120"/>
              </a:rPr>
              <a:t>	 	</a:t>
            </a:r>
            <a:r>
              <a:rPr lang="zh-TW" altLang="zh-TW" sz="1500" b="1" dirty="0" smtClean="0">
                <a:solidFill>
                  <a:srgbClr val="7030A0"/>
                </a:solidFill>
                <a:latin typeface="標楷體" pitchFamily="65" charset="-120"/>
                <a:ea typeface="標楷體" pitchFamily="65" charset="-120"/>
              </a:rPr>
              <a:t>平行四邊形的對角線</a:t>
            </a:r>
            <a:endParaRPr lang="zh-TW" altLang="zh-TW" sz="1500" dirty="0" smtClean="0">
              <a:solidFill>
                <a:srgbClr val="7030A0"/>
              </a:solidFill>
              <a:latin typeface="標楷體" pitchFamily="65" charset="-120"/>
              <a:ea typeface="標楷體" pitchFamily="65" charset="-120"/>
            </a:endParaRPr>
          </a:p>
          <a:p>
            <a:pPr eaLnBrk="1" hangingPunct="1">
              <a:lnSpc>
                <a:spcPct val="80000"/>
              </a:lnSpc>
            </a:pPr>
            <a:r>
              <a:rPr lang="en-US" altLang="zh-TW" sz="1500" b="1" dirty="0" smtClean="0">
                <a:solidFill>
                  <a:srgbClr val="7030A0"/>
                </a:solidFill>
                <a:latin typeface="標楷體" pitchFamily="65" charset="-120"/>
                <a:ea typeface="標楷體" pitchFamily="65" charset="-120"/>
              </a:rPr>
              <a:t>		 </a:t>
            </a:r>
            <a:r>
              <a:rPr lang="zh-TW" altLang="en-US" sz="1500" b="1" dirty="0" smtClean="0">
                <a:solidFill>
                  <a:srgbClr val="7030A0"/>
                </a:solidFill>
                <a:latin typeface="標楷體" pitchFamily="65" charset="-120"/>
                <a:ea typeface="標楷體" pitchFamily="65" charset="-120"/>
              </a:rPr>
              <a:t>     </a:t>
            </a:r>
            <a:r>
              <a:rPr lang="zh-TW" altLang="zh-TW" sz="1500" b="1" dirty="0" smtClean="0">
                <a:solidFill>
                  <a:srgbClr val="7030A0"/>
                </a:solidFill>
                <a:latin typeface="標楷體" pitchFamily="65" charset="-120"/>
                <a:ea typeface="標楷體" pitchFamily="65" charset="-120"/>
              </a:rPr>
              <a:t>複數的乘積</a:t>
            </a:r>
            <a:r>
              <a:rPr lang="en-US" altLang="zh-TW" sz="1500" b="1" dirty="0" smtClean="0">
                <a:solidFill>
                  <a:srgbClr val="7030A0"/>
                </a:solidFill>
                <a:latin typeface="標楷體" pitchFamily="65" charset="-120"/>
                <a:ea typeface="標楷體" pitchFamily="65" charset="-120"/>
              </a:rPr>
              <a:t>	 	</a:t>
            </a:r>
            <a:r>
              <a:rPr lang="zh-TW" altLang="zh-TW" sz="1500" b="1" dirty="0" smtClean="0">
                <a:solidFill>
                  <a:srgbClr val="7030A0"/>
                </a:solidFill>
                <a:latin typeface="標楷體" pitchFamily="65" charset="-120"/>
                <a:ea typeface="標楷體" pitchFamily="65" charset="-120"/>
              </a:rPr>
              <a:t>絕對值的乘積、幅角的和（放大、旋轉）</a:t>
            </a:r>
            <a:endParaRPr lang="zh-TW" altLang="zh-TW" sz="1500" dirty="0" smtClean="0">
              <a:solidFill>
                <a:srgbClr val="7030A0"/>
              </a:solidFill>
              <a:latin typeface="標楷體" pitchFamily="65" charset="-120"/>
              <a:ea typeface="標楷體" pitchFamily="65" charset="-120"/>
            </a:endParaRPr>
          </a:p>
          <a:p>
            <a:pPr eaLnBrk="1" hangingPunct="1">
              <a:lnSpc>
                <a:spcPct val="120000"/>
              </a:lnSpc>
            </a:pPr>
            <a:r>
              <a:rPr lang="en-US" altLang="zh-TW" sz="1500" b="1" dirty="0" smtClean="0">
                <a:solidFill>
                  <a:srgbClr val="7030A0"/>
                </a:solidFill>
                <a:latin typeface="標楷體" pitchFamily="65" charset="-120"/>
                <a:ea typeface="標楷體" pitchFamily="65" charset="-120"/>
              </a:rPr>
              <a:t> </a:t>
            </a:r>
            <a:endParaRPr lang="zh-TW" altLang="zh-TW" sz="1500" dirty="0" smtClean="0">
              <a:solidFill>
                <a:srgbClr val="7030A0"/>
              </a:solidFill>
              <a:latin typeface="標楷體" pitchFamily="65" charset="-120"/>
              <a:ea typeface="標楷體" pitchFamily="65" charset="-120"/>
            </a:endParaRPr>
          </a:p>
          <a:p>
            <a:pPr eaLnBrk="1" hangingPunct="1">
              <a:lnSpc>
                <a:spcPct val="120000"/>
              </a:lnSpc>
            </a:pPr>
            <a:r>
              <a:rPr lang="zh-TW" altLang="zh-TW" sz="1500" b="1" dirty="0" smtClean="0">
                <a:latin typeface="標楷體" pitchFamily="65" charset="-120"/>
                <a:ea typeface="標楷體" pitchFamily="65" charset="-120"/>
              </a:rPr>
              <a:t>「</a:t>
            </a:r>
            <a:r>
              <a:rPr lang="zh-TW" altLang="zh-TW" sz="1500" b="1" dirty="0" smtClean="0">
                <a:solidFill>
                  <a:srgbClr val="C00000"/>
                </a:solidFill>
                <a:latin typeface="標楷體" pitchFamily="65" charset="-120"/>
                <a:ea typeface="標楷體" pitchFamily="65" charset="-120"/>
              </a:rPr>
              <a:t>複數平面是代數與幾何邂逅的舞台－</a:t>
            </a:r>
            <a:r>
              <a:rPr lang="zh-TW" altLang="zh-TW" sz="1500" b="1" dirty="0" smtClean="0">
                <a:latin typeface="標楷體" pitchFamily="65" charset="-120"/>
                <a:ea typeface="標楷體" pitchFamily="65" charset="-120"/>
              </a:rPr>
              <a:t>」</a:t>
            </a:r>
            <a:endParaRPr lang="zh-TW" altLang="zh-TW" sz="1500" dirty="0" smtClean="0">
              <a:latin typeface="標楷體" pitchFamily="65" charset="-120"/>
              <a:ea typeface="標楷體" pitchFamily="65" charset="-120"/>
            </a:endParaRPr>
          </a:p>
          <a:p>
            <a:pPr eaLnBrk="1" hangingPunct="1">
              <a:lnSpc>
                <a:spcPct val="120000"/>
              </a:lnSpc>
            </a:pPr>
            <a:r>
              <a:rPr lang="zh-TW" altLang="zh-TW" sz="1500" b="1" dirty="0" smtClean="0">
                <a:latin typeface="標楷體" pitchFamily="65" charset="-120"/>
                <a:ea typeface="標楷體" pitchFamily="65" charset="-120"/>
              </a:rPr>
              <a:t>米爾迦一邊說著，一邊用手指輕輕碰著自己的嘴唇。</a:t>
            </a:r>
            <a:endParaRPr lang="zh-TW" altLang="zh-TW" sz="1500" dirty="0" smtClean="0">
              <a:latin typeface="標楷體" pitchFamily="65" charset="-120"/>
              <a:ea typeface="標楷體" pitchFamily="65" charset="-120"/>
            </a:endParaRPr>
          </a:p>
          <a:p>
            <a:pPr eaLnBrk="1" hangingPunct="1">
              <a:lnSpc>
                <a:spcPct val="120000"/>
              </a:lnSpc>
            </a:pPr>
            <a:r>
              <a:rPr lang="zh-TW" altLang="zh-TW" sz="1500" b="1" dirty="0" smtClean="0">
                <a:latin typeface="標楷體" pitchFamily="65" charset="-120"/>
                <a:ea typeface="標楷體" pitchFamily="65" charset="-120"/>
              </a:rPr>
              <a:t>「－ 在這個名為複數平面的舞台上，代數與幾何深情的擁吻著。」</a:t>
            </a:r>
            <a:endParaRPr lang="zh-TW" altLang="zh-TW" sz="1500" dirty="0" smtClean="0">
              <a:latin typeface="標楷體" pitchFamily="65" charset="-120"/>
              <a:ea typeface="標楷體" pitchFamily="65" charset="-120"/>
            </a:endParaRPr>
          </a:p>
          <a:p>
            <a:pPr eaLnBrk="1" hangingPunct="1">
              <a:lnSpc>
                <a:spcPct val="120000"/>
              </a:lnSpc>
            </a:pPr>
            <a:r>
              <a:rPr lang="zh-TW" altLang="zh-TW" sz="1500" b="1" dirty="0" smtClean="0">
                <a:latin typeface="標楷體" pitchFamily="65" charset="-120"/>
                <a:ea typeface="標楷體" pitchFamily="65" charset="-120"/>
              </a:rPr>
              <a:t>這句話，讓蒂蒂羞紅著臉而低下了頭。</a:t>
            </a:r>
            <a:endParaRPr lang="zh-TW" altLang="zh-TW" sz="1500" dirty="0" smtClean="0">
              <a:latin typeface="標楷體" pitchFamily="65" charset="-120"/>
              <a:ea typeface="標楷體" pitchFamily="65" charset="-120"/>
            </a:endParaRPr>
          </a:p>
          <a:p>
            <a:pPr eaLnBrk="1" hangingPunct="1">
              <a:lnSpc>
                <a:spcPct val="80000"/>
              </a:lnSpc>
            </a:pPr>
            <a:endParaRPr lang="zh-TW" altLang="en-US" sz="1500" dirty="0" smtClean="0"/>
          </a:p>
        </p:txBody>
      </p:sp>
      <p:sp>
        <p:nvSpPr>
          <p:cNvPr id="4" name="投影片編號版面配置區 3"/>
          <p:cNvSpPr>
            <a:spLocks noGrp="1"/>
          </p:cNvSpPr>
          <p:nvPr>
            <p:ph type="sldNum" sz="quarter" idx="12"/>
          </p:nvPr>
        </p:nvSpPr>
        <p:spPr/>
        <p:txBody>
          <a:bodyPr/>
          <a:lstStyle/>
          <a:p>
            <a:pPr>
              <a:defRPr/>
            </a:pPr>
            <a:fld id="{6A0613E7-9D61-4E90-A23D-7D13BB08F782}" type="slidenum">
              <a:rPr lang="en-US" altLang="zh-TW" smtClean="0"/>
              <a:pPr>
                <a:defRPr/>
              </a:pPr>
              <a:t>41</a:t>
            </a:fld>
            <a:endParaRPr lang="en-US" altLang="zh-TW"/>
          </a:p>
        </p:txBody>
      </p:sp>
      <p:pic>
        <p:nvPicPr>
          <p:cNvPr id="5" name="Picture 1" descr="圖片1">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5020" y="4001050"/>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09632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標題 1"/>
          <p:cNvSpPr>
            <a:spLocks noGrp="1"/>
          </p:cNvSpPr>
          <p:nvPr>
            <p:ph type="ctrTitle"/>
          </p:nvPr>
        </p:nvSpPr>
        <p:spPr>
          <a:xfrm>
            <a:off x="684213" y="1059582"/>
            <a:ext cx="7772400" cy="1102519"/>
          </a:xfrm>
        </p:spPr>
        <p:txBody>
          <a:bodyPr/>
          <a:lstStyle/>
          <a:p>
            <a:r>
              <a:rPr lang="zh-TW" altLang="en-US" sz="3600" b="1" dirty="0" smtClean="0">
                <a:latin typeface="Times New Roman" pitchFamily="18" charset="0"/>
                <a:ea typeface="標楷體" pitchFamily="65" charset="-120"/>
                <a:cs typeface="Times New Roman" pitchFamily="18" charset="0"/>
              </a:rPr>
              <a:t>數學與文化</a:t>
            </a:r>
            <a:r>
              <a:rPr lang="en-US" altLang="zh-TW" sz="3600" b="1" dirty="0" smtClean="0">
                <a:latin typeface="Times New Roman" pitchFamily="18" charset="0"/>
                <a:ea typeface="標楷體" pitchFamily="65" charset="-120"/>
                <a:cs typeface="Times New Roman" pitchFamily="18" charset="0"/>
              </a:rPr>
              <a:t>:</a:t>
            </a:r>
            <a:r>
              <a:rPr lang="zh-TW" altLang="en-US" sz="3600" b="1" dirty="0" smtClean="0">
                <a:latin typeface="Times New Roman" pitchFamily="18" charset="0"/>
                <a:ea typeface="標楷體" pitchFamily="65" charset="-120"/>
                <a:cs typeface="Times New Roman" pitchFamily="18" charset="0"/>
              </a:rPr>
              <a:t>以數學小說閱讀為進路</a:t>
            </a:r>
          </a:p>
        </p:txBody>
      </p:sp>
      <p:sp>
        <p:nvSpPr>
          <p:cNvPr id="2051" name="副標題 2"/>
          <p:cNvSpPr>
            <a:spLocks noGrp="1"/>
          </p:cNvSpPr>
          <p:nvPr>
            <p:ph type="subTitle" idx="1"/>
          </p:nvPr>
        </p:nvSpPr>
        <p:spPr>
          <a:xfrm>
            <a:off x="1371600" y="2355726"/>
            <a:ext cx="6400800" cy="1314450"/>
          </a:xfrm>
        </p:spPr>
        <p:txBody>
          <a:bodyPr/>
          <a:lstStyle/>
          <a:p>
            <a:pPr eaLnBrk="1" hangingPunct="1"/>
            <a:r>
              <a:rPr lang="zh-TW" altLang="en-US" b="1" dirty="0" smtClean="0"/>
              <a:t>洪萬生</a:t>
            </a:r>
          </a:p>
          <a:p>
            <a:pPr eaLnBrk="1" hangingPunct="1"/>
            <a:r>
              <a:rPr lang="zh-TW" altLang="en-US" b="1" dirty="0" smtClean="0"/>
              <a:t>台灣師範大學數學系退休教授</a:t>
            </a:r>
          </a:p>
        </p:txBody>
      </p:sp>
      <p:grpSp>
        <p:nvGrpSpPr>
          <p:cNvPr id="2052" name="群組 5"/>
          <p:cNvGrpSpPr>
            <a:grpSpLocks/>
          </p:cNvGrpSpPr>
          <p:nvPr/>
        </p:nvGrpSpPr>
        <p:grpSpPr bwMode="auto">
          <a:xfrm>
            <a:off x="1979614" y="3795886"/>
            <a:ext cx="5202237" cy="523875"/>
            <a:chOff x="1169753" y="4207851"/>
            <a:chExt cx="5202447" cy="523875"/>
          </a:xfrm>
        </p:grpSpPr>
        <p:sp>
          <p:nvSpPr>
            <p:cNvPr id="2055" name="矩形 18"/>
            <p:cNvSpPr>
              <a:spLocks noChangeArrowheads="1"/>
            </p:cNvSpPr>
            <p:nvPr/>
          </p:nvSpPr>
          <p:spPr bwMode="auto">
            <a:xfrm>
              <a:off x="2339752" y="4207851"/>
              <a:ext cx="4032448" cy="523220"/>
            </a:xfrm>
            <a:prstGeom prst="rect">
              <a:avLst/>
            </a:prstGeom>
            <a:noFill/>
            <a:ln w="9525">
              <a:noFill/>
              <a:miter lim="800000"/>
              <a:headEnd/>
              <a:tailEnd/>
            </a:ln>
          </p:spPr>
          <p:txBody>
            <a:bodyPr>
              <a:spAutoFit/>
            </a:bodyPr>
            <a:lstStyle/>
            <a:p>
              <a:pPr algn="just"/>
              <a:r>
                <a:rPr kumimoji="0" lang="en-US" altLang="zh-TW" sz="1400" b="1" dirty="0">
                  <a:latin typeface="Times New Roman" pitchFamily="18" charset="0"/>
                  <a:ea typeface="標楷體" pitchFamily="65" charset="-120"/>
                  <a:cs typeface="Times New Roman" pitchFamily="18" charset="0"/>
                </a:rPr>
                <a:t>【</a:t>
              </a:r>
              <a:r>
                <a:rPr kumimoji="0" lang="zh-TW" altLang="en-US" sz="1400" b="1" dirty="0">
                  <a:latin typeface="Times New Roman" pitchFamily="18" charset="0"/>
                  <a:ea typeface="標楷體" pitchFamily="65" charset="-120"/>
                  <a:cs typeface="Times New Roman" pitchFamily="18" charset="0"/>
                </a:rPr>
                <a:t>本著作除另有註明外，採取</a:t>
              </a:r>
              <a:r>
                <a:rPr kumimoji="0" lang="zh-TW" altLang="en-US" sz="1400" b="1" u="sng" dirty="0">
                  <a:latin typeface="Times New Roman" pitchFamily="18" charset="0"/>
                  <a:ea typeface="標楷體" pitchFamily="65" charset="-120"/>
                  <a:cs typeface="Times New Roman" pitchFamily="18" charset="0"/>
                  <a:hlinkClick r:id="rId2"/>
                </a:rPr>
                <a:t>創用</a:t>
              </a:r>
              <a:r>
                <a:rPr kumimoji="0" lang="en-US" altLang="zh-TW" sz="1400" b="1" u="sng" dirty="0">
                  <a:latin typeface="Times New Roman" pitchFamily="18" charset="0"/>
                  <a:ea typeface="標楷體" pitchFamily="65" charset="-120"/>
                  <a:cs typeface="Times New Roman" pitchFamily="18" charset="0"/>
                  <a:hlinkClick r:id="rId2"/>
                </a:rPr>
                <a:t>CC</a:t>
              </a:r>
              <a:r>
                <a:rPr kumimoji="0" lang="zh-TW" altLang="en-US" sz="1400" b="1" u="sng" dirty="0">
                  <a:latin typeface="Times New Roman" pitchFamily="18" charset="0"/>
                  <a:ea typeface="標楷體" pitchFamily="65" charset="-120"/>
                  <a:cs typeface="Times New Roman" pitchFamily="18" charset="0"/>
                  <a:hlinkClick r:id="rId2"/>
                </a:rPr>
                <a:t>「姓名標示－非商業性－相同方式分享」台灣</a:t>
              </a:r>
              <a:r>
                <a:rPr kumimoji="0" lang="en-US" altLang="zh-TW" sz="1400" b="1" u="sng" dirty="0">
                  <a:latin typeface="Times New Roman" pitchFamily="18" charset="0"/>
                  <a:ea typeface="標楷體" pitchFamily="65" charset="-120"/>
                  <a:cs typeface="Times New Roman" pitchFamily="18" charset="0"/>
                  <a:hlinkClick r:id="rId2"/>
                </a:rPr>
                <a:t>3.0</a:t>
              </a:r>
              <a:r>
                <a:rPr kumimoji="0" lang="zh-TW" altLang="en-US" sz="1400" b="1" u="sng" dirty="0">
                  <a:latin typeface="Times New Roman" pitchFamily="18" charset="0"/>
                  <a:ea typeface="標楷體" pitchFamily="65" charset="-120"/>
                  <a:cs typeface="Times New Roman" pitchFamily="18" charset="0"/>
                  <a:hlinkClick r:id="rId2"/>
                </a:rPr>
                <a:t>版</a:t>
              </a:r>
              <a:r>
                <a:rPr kumimoji="0" lang="zh-TW" altLang="en-US" sz="1400" b="1" dirty="0">
                  <a:latin typeface="Times New Roman" pitchFamily="18" charset="0"/>
                  <a:ea typeface="標楷體" pitchFamily="65" charset="-120"/>
                  <a:cs typeface="Times New Roman" pitchFamily="18" charset="0"/>
                </a:rPr>
                <a:t>授權釋出</a:t>
              </a:r>
              <a:r>
                <a:rPr kumimoji="0" lang="en-US" altLang="zh-TW" sz="1400" b="1" dirty="0">
                  <a:latin typeface="Times New Roman" pitchFamily="18" charset="0"/>
                  <a:ea typeface="標楷體" pitchFamily="65" charset="-120"/>
                  <a:cs typeface="Times New Roman" pitchFamily="18" charset="0"/>
                </a:rPr>
                <a:t>】</a:t>
              </a:r>
            </a:p>
          </p:txBody>
        </p:sp>
        <p:pic>
          <p:nvPicPr>
            <p:cNvPr id="2056" name="Picture 15" descr="cc">
              <a:hlinkClick r:id="rId2"/>
            </p:cNvPr>
            <p:cNvPicPr>
              <a:picLocks noChangeAspect="1" noChangeArrowheads="1"/>
            </p:cNvPicPr>
            <p:nvPr/>
          </p:nvPicPr>
          <p:blipFill>
            <a:blip r:embed="rId3" cstate="print"/>
            <a:srcRect/>
            <a:stretch>
              <a:fillRect/>
            </a:stretch>
          </p:blipFill>
          <p:spPr bwMode="auto">
            <a:xfrm>
              <a:off x="1169753" y="4289608"/>
              <a:ext cx="1232869" cy="442118"/>
            </a:xfrm>
            <a:prstGeom prst="rect">
              <a:avLst/>
            </a:prstGeom>
            <a:noFill/>
            <a:ln w="9525">
              <a:noFill/>
              <a:miter lim="800000"/>
              <a:headEnd/>
              <a:tailEnd/>
            </a:ln>
          </p:spPr>
        </p:pic>
      </p:grpSp>
      <p:sp>
        <p:nvSpPr>
          <p:cNvPr id="8" name="投影片編號版面配置區 7"/>
          <p:cNvSpPr>
            <a:spLocks noGrp="1"/>
          </p:cNvSpPr>
          <p:nvPr>
            <p:ph type="sldNum" sz="quarter" idx="12"/>
          </p:nvPr>
        </p:nvSpPr>
        <p:spPr/>
        <p:txBody>
          <a:bodyPr/>
          <a:lstStyle/>
          <a:p>
            <a:pPr>
              <a:defRPr/>
            </a:pPr>
            <a:fld id="{A660417B-7106-4AAE-AD29-A793B60F34EA}" type="slidenum">
              <a:rPr lang="en-US" altLang="zh-TW" smtClean="0"/>
              <a:pPr>
                <a:defRPr/>
              </a:pPr>
              <a:t>42</a:t>
            </a:fld>
            <a:endParaRPr lang="en-US" altLang="zh-TW"/>
          </a:p>
        </p:txBody>
      </p:sp>
    </p:spTree>
    <p:extLst>
      <p:ext uri="{BB962C8B-B14F-4D97-AF65-F5344CB8AC3E}">
        <p14:creationId xmlns:p14="http://schemas.microsoft.com/office/powerpoint/2010/main" val="180196170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zh-TW" altLang="en-US" b="1" smtClean="0">
                <a:latin typeface="Times New Roman" pitchFamily="18" charset="0"/>
                <a:ea typeface="標楷體" pitchFamily="65" charset="-120"/>
              </a:rPr>
              <a:t>算術 </a:t>
            </a:r>
            <a:r>
              <a:rPr lang="en-US" altLang="zh-TW" b="1" smtClean="0">
                <a:latin typeface="Times New Roman" pitchFamily="18" charset="0"/>
                <a:ea typeface="標楷體" pitchFamily="65" charset="-120"/>
              </a:rPr>
              <a:t>vs. </a:t>
            </a:r>
            <a:r>
              <a:rPr lang="zh-TW" altLang="en-US" b="1" smtClean="0">
                <a:latin typeface="Times New Roman" pitchFamily="18" charset="0"/>
                <a:ea typeface="標楷體" pitchFamily="65" charset="-120"/>
              </a:rPr>
              <a:t>代數、解析幾何</a:t>
            </a:r>
            <a:br>
              <a:rPr lang="zh-TW" altLang="en-US" b="1" smtClean="0">
                <a:latin typeface="Times New Roman" pitchFamily="18" charset="0"/>
                <a:ea typeface="標楷體" pitchFamily="65" charset="-120"/>
              </a:rPr>
            </a:br>
            <a:r>
              <a:rPr lang="zh-TW" altLang="en-US" b="1" smtClean="0">
                <a:latin typeface="Times New Roman" pitchFamily="18" charset="0"/>
                <a:ea typeface="標楷體" pitchFamily="65" charset="-120"/>
              </a:rPr>
              <a:t>與微積分的歷史回顧</a:t>
            </a:r>
            <a:r>
              <a:rPr lang="zh-TW" altLang="en-US" smtClean="0"/>
              <a:t> </a:t>
            </a:r>
            <a:r>
              <a:rPr lang="en-US" altLang="zh-TW" b="1" smtClean="0">
                <a:latin typeface="Times New Roman" pitchFamily="18" charset="0"/>
                <a:cs typeface="Times New Roman" pitchFamily="18" charset="0"/>
              </a:rPr>
              <a:t>(II)</a:t>
            </a:r>
          </a:p>
        </p:txBody>
      </p:sp>
      <p:sp>
        <p:nvSpPr>
          <p:cNvPr id="4" name="投影片編號版面配置區 3"/>
          <p:cNvSpPr>
            <a:spLocks noGrp="1"/>
          </p:cNvSpPr>
          <p:nvPr>
            <p:ph type="sldNum" sz="quarter" idx="12"/>
          </p:nvPr>
        </p:nvSpPr>
        <p:spPr/>
        <p:txBody>
          <a:bodyPr/>
          <a:lstStyle/>
          <a:p>
            <a:pPr>
              <a:defRPr/>
            </a:pPr>
            <a:fld id="{A660417B-7106-4AAE-AD29-A793B60F34EA}" type="slidenum">
              <a:rPr lang="en-US" altLang="zh-TW" smtClean="0"/>
              <a:pPr>
                <a:defRPr/>
              </a:pPr>
              <a:t>43</a:t>
            </a:fld>
            <a:endParaRPr lang="en-US" altLang="zh-TW"/>
          </a:p>
        </p:txBody>
      </p:sp>
    </p:spTree>
    <p:extLst>
      <p:ext uri="{BB962C8B-B14F-4D97-AF65-F5344CB8AC3E}">
        <p14:creationId xmlns:p14="http://schemas.microsoft.com/office/powerpoint/2010/main" val="134868271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28596" y="0"/>
            <a:ext cx="8229600" cy="857250"/>
          </a:xfrm>
        </p:spPr>
        <p:txBody>
          <a:bodyPr/>
          <a:lstStyle/>
          <a:p>
            <a:pPr eaLnBrk="1" hangingPunct="1"/>
            <a:r>
              <a:rPr lang="zh-TW" altLang="en-US" sz="3800" b="1" dirty="0" smtClean="0">
                <a:ea typeface="標楷體" pitchFamily="65" charset="-120"/>
              </a:rPr>
              <a:t>數系簡介</a:t>
            </a:r>
          </a:p>
        </p:txBody>
      </p:sp>
      <p:sp>
        <p:nvSpPr>
          <p:cNvPr id="3075" name="Rectangle 3"/>
          <p:cNvSpPr>
            <a:spLocks noGrp="1" noChangeArrowheads="1"/>
          </p:cNvSpPr>
          <p:nvPr>
            <p:ph type="body" idx="1"/>
          </p:nvPr>
        </p:nvSpPr>
        <p:spPr>
          <a:xfrm>
            <a:off x="428596" y="857238"/>
            <a:ext cx="8229600" cy="3714776"/>
          </a:xfrm>
        </p:spPr>
        <p:txBody>
          <a:bodyPr/>
          <a:lstStyle/>
          <a:p>
            <a:pPr eaLnBrk="1" hangingPunct="1"/>
            <a:r>
              <a:rPr lang="zh-TW" altLang="en-US" sz="2200" b="1" dirty="0" smtClean="0">
                <a:ea typeface="標楷體" pitchFamily="65" charset="-120"/>
              </a:rPr>
              <a:t>自然數系：皮亞諾公設、數學歸納法、</a:t>
            </a:r>
            <a:r>
              <a:rPr lang="zh-TW" altLang="en-US" sz="2200" b="1" dirty="0" smtClean="0">
                <a:solidFill>
                  <a:srgbClr val="FF0000"/>
                </a:solidFill>
                <a:ea typeface="標楷體" pitchFamily="65" charset="-120"/>
              </a:rPr>
              <a:t>算術基本定理</a:t>
            </a:r>
            <a:r>
              <a:rPr lang="zh-TW" altLang="en-US" sz="2200" b="1" dirty="0" smtClean="0">
                <a:ea typeface="標楷體" pitchFamily="65" charset="-120"/>
              </a:rPr>
              <a:t>、質數之個數（</a:t>
            </a:r>
            <a:r>
              <a:rPr lang="en-US" altLang="zh-TW" sz="2200" b="1" dirty="0" smtClean="0">
                <a:ea typeface="標楷體" pitchFamily="65" charset="-120"/>
              </a:rPr>
              <a:t>《</a:t>
            </a:r>
            <a:r>
              <a:rPr lang="zh-TW" altLang="en-US" sz="2200" b="1" dirty="0" smtClean="0">
                <a:ea typeface="標楷體" pitchFamily="65" charset="-120"/>
              </a:rPr>
              <a:t>幾何原本</a:t>
            </a:r>
            <a:r>
              <a:rPr lang="en-US" altLang="zh-TW" sz="2200" b="1" dirty="0" smtClean="0">
                <a:ea typeface="標楷體" pitchFamily="65" charset="-120"/>
              </a:rPr>
              <a:t>》</a:t>
            </a:r>
            <a:r>
              <a:rPr lang="zh-TW" altLang="en-US" sz="2200" b="1" dirty="0" smtClean="0">
                <a:ea typeface="標楷體" pitchFamily="65" charset="-120"/>
              </a:rPr>
              <a:t>命題</a:t>
            </a:r>
            <a:r>
              <a:rPr lang="en-US" altLang="zh-TW" sz="2200" b="1" dirty="0" smtClean="0">
                <a:latin typeface="Times New Roman" pitchFamily="18" charset="0"/>
                <a:ea typeface="標楷體" pitchFamily="65" charset="-120"/>
                <a:cs typeface="Times New Roman" pitchFamily="18" charset="0"/>
              </a:rPr>
              <a:t>XI.20</a:t>
            </a:r>
            <a:r>
              <a:rPr lang="zh-TW" altLang="en-US" sz="2200" b="1" dirty="0" smtClean="0">
                <a:latin typeface="Times New Roman" pitchFamily="18" charset="0"/>
                <a:ea typeface="標楷體" pitchFamily="65" charset="-120"/>
                <a:cs typeface="Times New Roman" pitchFamily="18" charset="0"/>
              </a:rPr>
              <a:t>）</a:t>
            </a:r>
          </a:p>
          <a:p>
            <a:pPr eaLnBrk="1" hangingPunct="1"/>
            <a:r>
              <a:rPr lang="zh-TW" altLang="en-US" sz="2200" b="1" dirty="0" smtClean="0">
                <a:latin typeface="Times New Roman" pitchFamily="18" charset="0"/>
                <a:ea typeface="標楷體" pitchFamily="65" charset="-120"/>
                <a:cs typeface="Times New Roman" pitchFamily="18" charset="0"/>
              </a:rPr>
              <a:t>整數系：除法原理、輾轉相除法（</a:t>
            </a:r>
            <a:r>
              <a:rPr lang="en-US" altLang="zh-TW" sz="2200" b="1" dirty="0" smtClean="0">
                <a:latin typeface="Times New Roman" pitchFamily="18" charset="0"/>
                <a:ea typeface="標楷體" pitchFamily="65" charset="-120"/>
                <a:cs typeface="Times New Roman" pitchFamily="18" charset="0"/>
              </a:rPr>
              <a:t>Euclidean algorithm</a:t>
            </a:r>
            <a:r>
              <a:rPr lang="zh-TW" altLang="en-US" sz="2200" b="1" dirty="0" smtClean="0">
                <a:latin typeface="Times New Roman" pitchFamily="18" charset="0"/>
                <a:ea typeface="標楷體" pitchFamily="65" charset="-120"/>
                <a:cs typeface="Times New Roman" pitchFamily="18" charset="0"/>
              </a:rPr>
              <a:t>，更相減損）、模數（</a:t>
            </a:r>
            <a:r>
              <a:rPr lang="en-US" altLang="zh-TW" sz="2200" b="1" dirty="0" smtClean="0">
                <a:latin typeface="Times New Roman" pitchFamily="18" charset="0"/>
                <a:ea typeface="標楷體" pitchFamily="65" charset="-120"/>
                <a:cs typeface="Times New Roman" pitchFamily="18" charset="0"/>
              </a:rPr>
              <a:t>modulus</a:t>
            </a:r>
            <a:r>
              <a:rPr lang="zh-TW" altLang="en-US" sz="2200" b="1" dirty="0" smtClean="0">
                <a:latin typeface="Times New Roman" pitchFamily="18" charset="0"/>
                <a:ea typeface="標楷體" pitchFamily="65" charset="-120"/>
                <a:cs typeface="Times New Roman" pitchFamily="18" charset="0"/>
              </a:rPr>
              <a:t>）算術、高斯同餘、數論、可除性（譬如：被</a:t>
            </a:r>
            <a:r>
              <a:rPr lang="en-US" altLang="zh-TW" sz="2200" b="1" dirty="0" smtClean="0">
                <a:latin typeface="Times New Roman" pitchFamily="18" charset="0"/>
                <a:ea typeface="標楷體" pitchFamily="65" charset="-120"/>
                <a:cs typeface="Times New Roman" pitchFamily="18" charset="0"/>
              </a:rPr>
              <a:t>9</a:t>
            </a:r>
            <a:r>
              <a:rPr lang="zh-TW" altLang="en-US" sz="2200" b="1" dirty="0" smtClean="0">
                <a:latin typeface="Times New Roman" pitchFamily="18" charset="0"/>
                <a:ea typeface="標楷體" pitchFamily="65" charset="-120"/>
                <a:cs typeface="Times New Roman" pitchFamily="18" charset="0"/>
              </a:rPr>
              <a:t>整除的充要條件等等）、物不知數</a:t>
            </a:r>
          </a:p>
          <a:p>
            <a:pPr eaLnBrk="1" hangingPunct="1"/>
            <a:r>
              <a:rPr lang="zh-TW" altLang="en-US" sz="2200" b="1" dirty="0" smtClean="0">
                <a:latin typeface="Times New Roman" pitchFamily="18" charset="0"/>
                <a:ea typeface="標楷體" pitchFamily="65" charset="-120"/>
                <a:cs typeface="Times New Roman" pitchFamily="18" charset="0"/>
              </a:rPr>
              <a:t>有理數系：可公度量、稠密性、現實世界的有理逼近</a:t>
            </a:r>
          </a:p>
          <a:p>
            <a:pPr eaLnBrk="1" hangingPunct="1"/>
            <a:r>
              <a:rPr lang="zh-TW" altLang="en-US" sz="2200" b="1" dirty="0" smtClean="0">
                <a:latin typeface="Times New Roman" pitchFamily="18" charset="0"/>
                <a:ea typeface="標楷體" pitchFamily="65" charset="-120"/>
                <a:cs typeface="Times New Roman" pitchFamily="18" charset="0"/>
              </a:rPr>
              <a:t>實數系（</a:t>
            </a:r>
            <a:r>
              <a:rPr lang="en-US" altLang="zh-TW" sz="2200" b="1" dirty="0" smtClean="0">
                <a:latin typeface="Times New Roman" pitchFamily="18" charset="0"/>
                <a:ea typeface="標楷體" pitchFamily="65" charset="-120"/>
                <a:cs typeface="Times New Roman" pitchFamily="18" charset="0"/>
              </a:rPr>
              <a:t>real number system)</a:t>
            </a:r>
            <a:r>
              <a:rPr lang="zh-TW" altLang="en-US" sz="2200" b="1" dirty="0" smtClean="0">
                <a:latin typeface="Times New Roman" pitchFamily="18" charset="0"/>
                <a:ea typeface="標楷體" pitchFamily="65" charset="-120"/>
                <a:cs typeface="Times New Roman" pitchFamily="18" charset="0"/>
              </a:rPr>
              <a:t>：√</a:t>
            </a:r>
            <a:r>
              <a:rPr lang="en-US" altLang="zh-TW" sz="2200" b="1" dirty="0" smtClean="0">
                <a:latin typeface="Times New Roman" pitchFamily="18" charset="0"/>
                <a:ea typeface="標楷體" pitchFamily="65" charset="-120"/>
                <a:cs typeface="Times New Roman" pitchFamily="18" charset="0"/>
              </a:rPr>
              <a:t>2</a:t>
            </a:r>
            <a:r>
              <a:rPr lang="zh-TW" altLang="en-US" sz="2200" b="1" dirty="0" smtClean="0">
                <a:latin typeface="Times New Roman" pitchFamily="18" charset="0"/>
                <a:ea typeface="標楷體" pitchFamily="65" charset="-120"/>
                <a:cs typeface="Times New Roman" pitchFamily="18" charset="0"/>
              </a:rPr>
              <a:t>、立方根號</a:t>
            </a:r>
            <a:r>
              <a:rPr lang="en-US" altLang="zh-TW" sz="2200" b="1" dirty="0" smtClean="0">
                <a:latin typeface="Times New Roman" pitchFamily="18" charset="0"/>
                <a:ea typeface="標楷體" pitchFamily="65" charset="-120"/>
                <a:cs typeface="Times New Roman" pitchFamily="18" charset="0"/>
              </a:rPr>
              <a:t>2</a:t>
            </a:r>
            <a:r>
              <a:rPr lang="zh-TW" altLang="en-US" sz="2200" b="1" dirty="0" smtClean="0">
                <a:latin typeface="Times New Roman" pitchFamily="18" charset="0"/>
                <a:ea typeface="標楷體" pitchFamily="65" charset="-120"/>
                <a:cs typeface="Times New Roman" pitchFamily="18" charset="0"/>
              </a:rPr>
              <a:t>、不可公度量、完備性（</a:t>
            </a:r>
            <a:r>
              <a:rPr lang="en-US" altLang="zh-TW" sz="2200" b="1" dirty="0" smtClean="0">
                <a:latin typeface="Times New Roman" pitchFamily="18" charset="0"/>
                <a:ea typeface="標楷體" pitchFamily="65" charset="-120"/>
                <a:cs typeface="Times New Roman" pitchFamily="18" charset="0"/>
              </a:rPr>
              <a:t>completeness)</a:t>
            </a:r>
            <a:r>
              <a:rPr lang="zh-TW" altLang="en-US" sz="2200" b="1" dirty="0" smtClean="0">
                <a:latin typeface="Times New Roman" pitchFamily="18" charset="0"/>
                <a:ea typeface="標楷體" pitchFamily="65" charset="-120"/>
                <a:cs typeface="Times New Roman" pitchFamily="18" charset="0"/>
              </a:rPr>
              <a:t>、</a:t>
            </a:r>
            <a:r>
              <a:rPr lang="en-US" altLang="zh-TW" sz="2200" b="1" dirty="0" smtClean="0">
                <a:latin typeface="Times New Roman" pitchFamily="18" charset="0"/>
                <a:ea typeface="標楷體" pitchFamily="65" charset="-120"/>
                <a:cs typeface="Times New Roman" pitchFamily="18" charset="0"/>
              </a:rPr>
              <a:t>π</a:t>
            </a:r>
            <a:r>
              <a:rPr lang="zh-TW" altLang="en-US" sz="2200" b="1" dirty="0" smtClean="0">
                <a:latin typeface="Times New Roman" pitchFamily="18" charset="0"/>
                <a:ea typeface="標楷體" pitchFamily="65" charset="-120"/>
                <a:cs typeface="Times New Roman" pitchFamily="18" charset="0"/>
              </a:rPr>
              <a:t>、</a:t>
            </a:r>
            <a:r>
              <a:rPr lang="en-US" altLang="zh-TW" sz="2200" b="1" i="1" dirty="0" smtClean="0">
                <a:latin typeface="Times New Roman" pitchFamily="18" charset="0"/>
                <a:ea typeface="標楷體" pitchFamily="65" charset="-120"/>
                <a:cs typeface="Times New Roman" pitchFamily="18" charset="0"/>
              </a:rPr>
              <a:t>e</a:t>
            </a:r>
            <a:r>
              <a:rPr lang="zh-TW" altLang="en-US" sz="2200" b="1" dirty="0" smtClean="0">
                <a:latin typeface="Times New Roman" pitchFamily="18" charset="0"/>
                <a:ea typeface="標楷體" pitchFamily="65" charset="-120"/>
                <a:cs typeface="Times New Roman" pitchFamily="18" charset="0"/>
              </a:rPr>
              <a:t>等無理數（超越數）</a:t>
            </a:r>
          </a:p>
          <a:p>
            <a:pPr eaLnBrk="1" hangingPunct="1"/>
            <a:r>
              <a:rPr lang="zh-TW" altLang="en-US" sz="2200" b="1" dirty="0" smtClean="0">
                <a:ea typeface="標楷體" pitchFamily="65" charset="-120"/>
              </a:rPr>
              <a:t>複數系</a:t>
            </a:r>
            <a:r>
              <a:rPr lang="zh-TW" altLang="en-US" sz="2200" b="1" dirty="0" smtClean="0">
                <a:latin typeface="Times New Roman" pitchFamily="18" charset="0"/>
                <a:ea typeface="標楷體" pitchFamily="65" charset="-120"/>
              </a:rPr>
              <a:t>（</a:t>
            </a:r>
            <a:r>
              <a:rPr lang="en-US" altLang="zh-TW" sz="2200" b="1" dirty="0" smtClean="0">
                <a:latin typeface="Times New Roman" pitchFamily="18" charset="0"/>
                <a:ea typeface="標楷體" pitchFamily="65" charset="-120"/>
              </a:rPr>
              <a:t>complex number system)</a:t>
            </a:r>
            <a:r>
              <a:rPr lang="zh-TW" altLang="en-US" sz="2200" b="1" dirty="0" smtClean="0">
                <a:latin typeface="Times New Roman" pitchFamily="18" charset="0"/>
                <a:ea typeface="標楷體" pitchFamily="65" charset="-120"/>
              </a:rPr>
              <a:t>：複數</a:t>
            </a:r>
            <a:r>
              <a:rPr lang="en-US" altLang="zh-TW" sz="2200" b="1" i="1" dirty="0" err="1" smtClean="0">
                <a:latin typeface="Times New Roman" pitchFamily="18" charset="0"/>
                <a:ea typeface="標楷體" pitchFamily="65" charset="-120"/>
              </a:rPr>
              <a:t>a+bi</a:t>
            </a:r>
            <a:r>
              <a:rPr lang="zh-TW" altLang="en-US" sz="2200" b="1" dirty="0" smtClean="0">
                <a:latin typeface="Times New Roman" pitchFamily="18" charset="0"/>
                <a:ea typeface="標楷體" pitchFamily="65" charset="-120"/>
              </a:rPr>
              <a:t>（</a:t>
            </a:r>
            <a:r>
              <a:rPr lang="en-US" altLang="zh-TW" sz="2200" b="1" i="1" dirty="0" smtClean="0">
                <a:latin typeface="Times New Roman" pitchFamily="18" charset="0"/>
                <a:ea typeface="標楷體" pitchFamily="65" charset="-120"/>
              </a:rPr>
              <a:t>a</a:t>
            </a:r>
            <a:r>
              <a:rPr lang="en-US" altLang="zh-TW" sz="2200" b="1" dirty="0" smtClean="0">
                <a:latin typeface="Times New Roman" pitchFamily="18" charset="0"/>
                <a:ea typeface="標楷體" pitchFamily="65" charset="-120"/>
              </a:rPr>
              <a:t>, </a:t>
            </a:r>
            <a:r>
              <a:rPr lang="en-US" altLang="zh-TW" sz="2200" b="1" i="1" dirty="0" smtClean="0">
                <a:latin typeface="Times New Roman" pitchFamily="18" charset="0"/>
                <a:ea typeface="標楷體" pitchFamily="65" charset="-120"/>
              </a:rPr>
              <a:t>b</a:t>
            </a:r>
            <a:r>
              <a:rPr lang="zh-TW" altLang="en-US" sz="2200" b="1" dirty="0" smtClean="0">
                <a:latin typeface="Times New Roman" pitchFamily="18" charset="0"/>
                <a:ea typeface="標楷體" pitchFamily="65" charset="-120"/>
              </a:rPr>
              <a:t>為實數）、虛數（</a:t>
            </a:r>
            <a:r>
              <a:rPr lang="en-US" altLang="zh-TW" sz="2200" b="1" dirty="0" smtClean="0">
                <a:latin typeface="Times New Roman" pitchFamily="18" charset="0"/>
                <a:ea typeface="標楷體" pitchFamily="65" charset="-120"/>
              </a:rPr>
              <a:t>imaginary number)</a:t>
            </a:r>
            <a:r>
              <a:rPr lang="zh-TW" altLang="en-US" sz="2200" b="1" dirty="0" smtClean="0">
                <a:latin typeface="Times New Roman" pitchFamily="18" charset="0"/>
                <a:ea typeface="標楷體" pitchFamily="65" charset="-120"/>
              </a:rPr>
              <a:t> </a:t>
            </a:r>
            <a:r>
              <a:rPr lang="en-US" altLang="zh-TW" sz="2200" b="1" i="1" dirty="0" err="1" smtClean="0">
                <a:latin typeface="Times New Roman" pitchFamily="18" charset="0"/>
                <a:ea typeface="標楷體" pitchFamily="65" charset="-120"/>
              </a:rPr>
              <a:t>i</a:t>
            </a:r>
            <a:r>
              <a:rPr lang="en-US" altLang="zh-TW" sz="2200" b="1" i="1" dirty="0" smtClean="0">
                <a:latin typeface="Times New Roman" pitchFamily="18" charset="0"/>
                <a:ea typeface="標楷體" pitchFamily="65" charset="-120"/>
              </a:rPr>
              <a:t>=√</a:t>
            </a:r>
            <a:r>
              <a:rPr lang="en-US" altLang="zh-TW" sz="2200" b="1" dirty="0" smtClean="0">
                <a:latin typeface="Times New Roman" pitchFamily="18" charset="0"/>
                <a:ea typeface="標楷體" pitchFamily="65" charset="-120"/>
              </a:rPr>
              <a:t>-1</a:t>
            </a:r>
            <a:r>
              <a:rPr lang="zh-TW" altLang="en-US" sz="2200" b="1" dirty="0" smtClean="0">
                <a:latin typeface="Times New Roman" pitchFamily="18" charset="0"/>
                <a:ea typeface="標楷體" pitchFamily="65" charset="-120"/>
              </a:rPr>
              <a:t>、高斯（或複數）平面</a:t>
            </a: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44</a:t>
            </a:fld>
            <a:endParaRPr lang="en-US" altLang="zh-TW"/>
          </a:p>
        </p:txBody>
      </p:sp>
    </p:spTree>
    <p:extLst>
      <p:ext uri="{BB962C8B-B14F-4D97-AF65-F5344CB8AC3E}">
        <p14:creationId xmlns:p14="http://schemas.microsoft.com/office/powerpoint/2010/main" val="416247510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596" y="0"/>
            <a:ext cx="8229600" cy="857250"/>
          </a:xfrm>
        </p:spPr>
        <p:txBody>
          <a:bodyPr/>
          <a:lstStyle/>
          <a:p>
            <a:pPr eaLnBrk="1" hangingPunct="1"/>
            <a:r>
              <a:rPr lang="zh-TW" altLang="en-US" sz="3800" b="1" dirty="0" smtClean="0">
                <a:ea typeface="標楷體" pitchFamily="65" charset="-120"/>
              </a:rPr>
              <a:t>高中數學、數線與座標</a:t>
            </a:r>
          </a:p>
        </p:txBody>
      </p:sp>
      <p:sp>
        <p:nvSpPr>
          <p:cNvPr id="4099" name="Rectangle 3"/>
          <p:cNvSpPr>
            <a:spLocks noGrp="1" noChangeArrowheads="1"/>
          </p:cNvSpPr>
          <p:nvPr>
            <p:ph type="body" idx="1"/>
          </p:nvPr>
        </p:nvSpPr>
        <p:spPr>
          <a:xfrm>
            <a:off x="428596" y="928676"/>
            <a:ext cx="8229600" cy="3729054"/>
          </a:xfrm>
        </p:spPr>
        <p:txBody>
          <a:bodyPr/>
          <a:lstStyle/>
          <a:p>
            <a:pPr eaLnBrk="1" hangingPunct="1"/>
            <a:r>
              <a:rPr lang="zh-TW" altLang="en-US" sz="2200" b="1" dirty="0" smtClean="0">
                <a:ea typeface="標楷體" pitchFamily="65" charset="-120"/>
              </a:rPr>
              <a:t>三、四次方程式解法；虛數的誕生</a:t>
            </a:r>
          </a:p>
          <a:p>
            <a:pPr eaLnBrk="1" hangingPunct="1"/>
            <a:r>
              <a:rPr lang="zh-TW" altLang="en-US" sz="2200" b="1" dirty="0" smtClean="0">
                <a:solidFill>
                  <a:srgbClr val="FF0000"/>
                </a:solidFill>
                <a:ea typeface="標楷體" pitchFamily="65" charset="-120"/>
              </a:rPr>
              <a:t>代數基本定理</a:t>
            </a:r>
          </a:p>
          <a:p>
            <a:pPr eaLnBrk="1" hangingPunct="1"/>
            <a:r>
              <a:rPr lang="zh-TW" altLang="en-US" sz="2200" b="1" dirty="0" smtClean="0">
                <a:ea typeface="標楷體" pitchFamily="65" charset="-120"/>
              </a:rPr>
              <a:t>平面座標系</a:t>
            </a:r>
          </a:p>
          <a:p>
            <a:pPr eaLnBrk="1" hangingPunct="1"/>
            <a:r>
              <a:rPr lang="zh-TW" altLang="en-US" sz="2200" b="1" dirty="0" smtClean="0">
                <a:ea typeface="標楷體" pitchFamily="65" charset="-120"/>
              </a:rPr>
              <a:t>解析幾何：代數＋幾何</a:t>
            </a:r>
            <a:endParaRPr lang="en-US" altLang="zh-TW" sz="2200" b="1" dirty="0" smtClean="0">
              <a:ea typeface="標楷體" pitchFamily="65" charset="-120"/>
            </a:endParaRPr>
          </a:p>
          <a:p>
            <a:pPr eaLnBrk="1" hangingPunct="1"/>
            <a:r>
              <a:rPr lang="zh-TW" altLang="en-US" sz="2200" b="1" dirty="0" smtClean="0">
                <a:ea typeface="標楷體" pitchFamily="65" charset="-120"/>
              </a:rPr>
              <a:t>函數（</a:t>
            </a:r>
            <a:r>
              <a:rPr lang="en-US" altLang="zh-TW" sz="2200" b="1" dirty="0" smtClean="0">
                <a:latin typeface="Times New Roman" pitchFamily="18" charset="0"/>
                <a:ea typeface="標楷體" pitchFamily="65" charset="-120"/>
                <a:cs typeface="Times New Roman" pitchFamily="18" charset="0"/>
              </a:rPr>
              <a:t>function</a:t>
            </a:r>
            <a:r>
              <a:rPr lang="zh-TW" altLang="en-US" sz="2200" b="1" dirty="0" smtClean="0">
                <a:ea typeface="標楷體" pitchFamily="65" charset="-120"/>
              </a:rPr>
              <a:t>）與近代科學：伽利略的自由落體速度公式 </a:t>
            </a:r>
            <a:r>
              <a:rPr lang="en-US" altLang="zh-TW" sz="2200" b="1" i="1" dirty="0" smtClean="0">
                <a:latin typeface="Times New Roman" pitchFamily="18" charset="0"/>
                <a:ea typeface="標楷體" pitchFamily="65" charset="-120"/>
              </a:rPr>
              <a:t>v</a:t>
            </a:r>
            <a:r>
              <a:rPr lang="zh-TW" altLang="en-US" sz="2200" b="1" i="1" dirty="0" smtClean="0">
                <a:latin typeface="Times New Roman" pitchFamily="18" charset="0"/>
                <a:ea typeface="標楷體" pitchFamily="65" charset="-120"/>
              </a:rPr>
              <a:t> </a:t>
            </a:r>
            <a:r>
              <a:rPr lang="en-US" altLang="zh-TW" sz="2200" b="1" i="1" dirty="0" smtClean="0">
                <a:latin typeface="Times New Roman" pitchFamily="18" charset="0"/>
                <a:ea typeface="標楷體" pitchFamily="65" charset="-120"/>
              </a:rPr>
              <a:t>=</a:t>
            </a:r>
            <a:r>
              <a:rPr lang="zh-TW" altLang="en-US" sz="2200" b="1" i="1" dirty="0" smtClean="0">
                <a:latin typeface="Times New Roman" pitchFamily="18" charset="0"/>
                <a:ea typeface="標楷體" pitchFamily="65" charset="-120"/>
              </a:rPr>
              <a:t> </a:t>
            </a:r>
            <a:r>
              <a:rPr lang="en-US" altLang="zh-TW" sz="2200" b="1" i="1" dirty="0" err="1" smtClean="0">
                <a:latin typeface="Times New Roman" pitchFamily="18" charset="0"/>
                <a:ea typeface="標楷體" pitchFamily="65" charset="-120"/>
              </a:rPr>
              <a:t>gt</a:t>
            </a:r>
            <a:r>
              <a:rPr lang="zh-TW" altLang="en-US" sz="2200" b="1" dirty="0" smtClean="0">
                <a:latin typeface="Times New Roman" pitchFamily="18" charset="0"/>
                <a:ea typeface="標楷體" pitchFamily="65" charset="-120"/>
              </a:rPr>
              <a:t>（其中</a:t>
            </a:r>
            <a:r>
              <a:rPr lang="en-US" altLang="zh-TW" sz="2200" b="1" i="1" dirty="0" smtClean="0">
                <a:latin typeface="Times New Roman" pitchFamily="18" charset="0"/>
                <a:ea typeface="標楷體" pitchFamily="65" charset="-120"/>
              </a:rPr>
              <a:t>v</a:t>
            </a:r>
            <a:r>
              <a:rPr lang="zh-TW" altLang="en-US" sz="2200" b="1" i="1" dirty="0" smtClean="0">
                <a:latin typeface="Times New Roman" pitchFamily="18" charset="0"/>
                <a:ea typeface="標楷體" pitchFamily="65" charset="-120"/>
              </a:rPr>
              <a:t>、</a:t>
            </a:r>
            <a:r>
              <a:rPr lang="en-US" altLang="zh-TW" sz="2200" b="1" i="1" dirty="0" smtClean="0">
                <a:latin typeface="Times New Roman" pitchFamily="18" charset="0"/>
                <a:ea typeface="標楷體" pitchFamily="65" charset="-120"/>
              </a:rPr>
              <a:t>t</a:t>
            </a:r>
            <a:r>
              <a:rPr lang="zh-TW" altLang="en-US" sz="2200" b="1" i="1" dirty="0" smtClean="0">
                <a:latin typeface="Times New Roman" pitchFamily="18" charset="0"/>
                <a:ea typeface="標楷體" pitchFamily="65" charset="-120"/>
              </a:rPr>
              <a:t>、</a:t>
            </a:r>
            <a:r>
              <a:rPr lang="en-US" altLang="zh-TW" sz="2200" b="1" i="1" dirty="0" smtClean="0">
                <a:latin typeface="Times New Roman" pitchFamily="18" charset="0"/>
                <a:ea typeface="標楷體" pitchFamily="65" charset="-120"/>
              </a:rPr>
              <a:t>g</a:t>
            </a:r>
            <a:r>
              <a:rPr lang="zh-TW" altLang="en-US" sz="2200" b="1" dirty="0" smtClean="0">
                <a:latin typeface="Times New Roman" pitchFamily="18" charset="0"/>
                <a:ea typeface="標楷體" pitchFamily="65" charset="-120"/>
              </a:rPr>
              <a:t>分別代表速度、時間、重力加速度）</a:t>
            </a:r>
            <a:endParaRPr lang="en-US" altLang="zh-TW" sz="2200" b="1" dirty="0" smtClean="0">
              <a:latin typeface="Times New Roman" pitchFamily="18" charset="0"/>
              <a:ea typeface="標楷體" pitchFamily="65" charset="-120"/>
            </a:endParaRPr>
          </a:p>
          <a:p>
            <a:pPr eaLnBrk="1" hangingPunct="1"/>
            <a:r>
              <a:rPr lang="zh-TW" altLang="en-US" sz="2200" b="1" dirty="0">
                <a:latin typeface="標楷體" pitchFamily="65" charset="-120"/>
                <a:ea typeface="標楷體" pitchFamily="65" charset="-120"/>
              </a:rPr>
              <a:t>阿波羅</a:t>
            </a:r>
            <a:r>
              <a:rPr lang="en-US" altLang="zh-TW" sz="2200" b="1" dirty="0">
                <a:latin typeface="標楷體" pitchFamily="65" charset="-120"/>
                <a:ea typeface="標楷體" pitchFamily="65" charset="-120"/>
              </a:rPr>
              <a:t>15</a:t>
            </a:r>
            <a:r>
              <a:rPr lang="zh-TW" altLang="en-US" sz="2200" b="1" dirty="0">
                <a:latin typeface="標楷體" pitchFamily="65" charset="-120"/>
                <a:ea typeface="標楷體" pitchFamily="65" charset="-120"/>
              </a:rPr>
              <a:t>號的太空人大衛</a:t>
            </a:r>
            <a:r>
              <a:rPr lang="en-US" altLang="zh-TW" sz="2200" b="1" dirty="0">
                <a:latin typeface="標楷體" pitchFamily="65" charset="-120"/>
                <a:ea typeface="標楷體" pitchFamily="65" charset="-120"/>
              </a:rPr>
              <a:t>·</a:t>
            </a:r>
            <a:r>
              <a:rPr lang="zh-TW" altLang="en-US" sz="2200" b="1" dirty="0">
                <a:latin typeface="標楷體" pitchFamily="65" charset="-120"/>
                <a:ea typeface="標楷體" pitchFamily="65" charset="-120"/>
              </a:rPr>
              <a:t>斯科特</a:t>
            </a:r>
            <a:r>
              <a:rPr lang="en-US" altLang="zh-TW" sz="2200" b="1" dirty="0">
                <a:latin typeface="標楷體" pitchFamily="65" charset="-120"/>
                <a:ea typeface="標楷體" pitchFamily="65" charset="-120"/>
              </a:rPr>
              <a:t>1971</a:t>
            </a:r>
            <a:r>
              <a:rPr lang="zh-TW" altLang="en-US" sz="2200" b="1" dirty="0">
                <a:latin typeface="標楷體" pitchFamily="65" charset="-120"/>
                <a:ea typeface="標楷體" pitchFamily="65" charset="-120"/>
              </a:rPr>
              <a:t>年</a:t>
            </a:r>
            <a:r>
              <a:rPr lang="en-US" altLang="zh-TW" sz="2200" b="1" dirty="0">
                <a:latin typeface="標楷體" pitchFamily="65" charset="-120"/>
                <a:ea typeface="標楷體" pitchFamily="65" charset="-120"/>
              </a:rPr>
              <a:t>8</a:t>
            </a:r>
            <a:r>
              <a:rPr lang="zh-TW" altLang="en-US" sz="2200" b="1" dirty="0">
                <a:latin typeface="標楷體" pitchFamily="65" charset="-120"/>
                <a:ea typeface="標楷體" pitchFamily="65" charset="-120"/>
              </a:rPr>
              <a:t>月</a:t>
            </a:r>
            <a:r>
              <a:rPr lang="en-US" altLang="zh-TW" sz="2200" b="1" dirty="0">
                <a:latin typeface="標楷體" pitchFamily="65" charset="-120"/>
                <a:ea typeface="標楷體" pitchFamily="65" charset="-120"/>
              </a:rPr>
              <a:t>2</a:t>
            </a:r>
            <a:r>
              <a:rPr lang="zh-TW" altLang="en-US" sz="2200" b="1" dirty="0">
                <a:latin typeface="標楷體" pitchFamily="65" charset="-120"/>
                <a:ea typeface="標楷體" pitchFamily="65" charset="-120"/>
              </a:rPr>
              <a:t>日在無空氣月球表面上使用一把鎚子和一根羽毛重複了這個試驗，證明且讓地球上的電視觀眾親眼看到了這兩個物體同時掉落在月球表面</a:t>
            </a:r>
            <a:r>
              <a:rPr lang="zh-TW" altLang="en-US" sz="2200" b="1" dirty="0" smtClean="0">
                <a:latin typeface="標楷體" pitchFamily="65" charset="-120"/>
                <a:ea typeface="標楷體" pitchFamily="65" charset="-120"/>
              </a:rPr>
              <a:t>上。</a:t>
            </a: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45</a:t>
            </a:fld>
            <a:endParaRPr lang="en-US" altLang="zh-TW"/>
          </a:p>
        </p:txBody>
      </p:sp>
      <p:pic>
        <p:nvPicPr>
          <p:cNvPr id="6" name="Picture 7" descr="\\140.112.59.229\資源平台\資源平台\版權\版權ICON與範例\Creative Commens台灣2.5\icon_by-sa.tif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4318151"/>
            <a:ext cx="720317"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186158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a:xfrm>
            <a:off x="428596" y="0"/>
            <a:ext cx="8229600" cy="857250"/>
          </a:xfrm>
        </p:spPr>
        <p:txBody>
          <a:bodyPr/>
          <a:lstStyle/>
          <a:p>
            <a:pPr eaLnBrk="1" hangingPunct="1"/>
            <a:r>
              <a:rPr lang="zh-TW" altLang="en-US" sz="3800" b="1" dirty="0" smtClean="0">
                <a:latin typeface="Times New Roman" pitchFamily="18" charset="0"/>
                <a:ea typeface="標楷體" pitchFamily="65" charset="-120"/>
                <a:cs typeface="Times New Roman" pitchFamily="18" charset="0"/>
              </a:rPr>
              <a:t>伽利略 </a:t>
            </a:r>
            <a:r>
              <a:rPr lang="en-US" altLang="zh-TW" sz="3800" b="1" dirty="0" smtClean="0">
                <a:latin typeface="Times New Roman" pitchFamily="18" charset="0"/>
                <a:ea typeface="標楷體" pitchFamily="65" charset="-120"/>
                <a:cs typeface="Times New Roman" pitchFamily="18" charset="0"/>
              </a:rPr>
              <a:t>(Galileo </a:t>
            </a:r>
            <a:r>
              <a:rPr lang="en-US" altLang="zh-TW" sz="3800" b="1" dirty="0" err="1" smtClean="0">
                <a:latin typeface="Times New Roman" pitchFamily="18" charset="0"/>
                <a:ea typeface="標楷體" pitchFamily="65" charset="-120"/>
                <a:cs typeface="Times New Roman" pitchFamily="18" charset="0"/>
              </a:rPr>
              <a:t>Galilei</a:t>
            </a:r>
            <a:r>
              <a:rPr lang="en-US" altLang="zh-TW" sz="3800" b="1" dirty="0" smtClean="0">
                <a:latin typeface="Times New Roman" pitchFamily="18" charset="0"/>
                <a:ea typeface="標楷體" pitchFamily="65" charset="-120"/>
                <a:cs typeface="Times New Roman" pitchFamily="18" charset="0"/>
              </a:rPr>
              <a:t>, 1564-1642)</a:t>
            </a:r>
            <a:endParaRPr lang="zh-TW" altLang="en-US" sz="3800" b="1" dirty="0" smtClean="0">
              <a:latin typeface="Times New Roman" pitchFamily="18" charset="0"/>
              <a:ea typeface="標楷體" pitchFamily="65" charset="-120"/>
              <a:cs typeface="Times New Roman" pitchFamily="18" charset="0"/>
            </a:endParaRPr>
          </a:p>
        </p:txBody>
      </p:sp>
      <p:sp>
        <p:nvSpPr>
          <p:cNvPr id="8" name="投影片編號版面配置區 7"/>
          <p:cNvSpPr>
            <a:spLocks noGrp="1"/>
          </p:cNvSpPr>
          <p:nvPr>
            <p:ph type="sldNum" sz="quarter" idx="12"/>
          </p:nvPr>
        </p:nvSpPr>
        <p:spPr/>
        <p:txBody>
          <a:bodyPr/>
          <a:lstStyle/>
          <a:p>
            <a:pPr>
              <a:defRPr/>
            </a:pPr>
            <a:fld id="{67A9EADE-77E0-466D-B567-15426F43A79C}" type="slidenum">
              <a:rPr lang="en-US" altLang="zh-TW" smtClean="0"/>
              <a:pPr>
                <a:defRPr/>
              </a:pPr>
              <a:t>46</a:t>
            </a:fld>
            <a:endParaRPr lang="en-US" altLang="zh-TW"/>
          </a:p>
        </p:txBody>
      </p:sp>
      <p:grpSp>
        <p:nvGrpSpPr>
          <p:cNvPr id="2" name="群組 1"/>
          <p:cNvGrpSpPr/>
          <p:nvPr/>
        </p:nvGrpSpPr>
        <p:grpSpPr>
          <a:xfrm>
            <a:off x="2856044" y="785800"/>
            <a:ext cx="3095577" cy="3929058"/>
            <a:chOff x="2856044" y="785800"/>
            <a:chExt cx="3095577" cy="3929058"/>
          </a:xfrm>
        </p:grpSpPr>
        <p:pic>
          <p:nvPicPr>
            <p:cNvPr id="3074" name="Picture 2" descr="http://upload.wikimedia.org/wikipedia/commons/thumb/d/d4/Justus_Sustermans_-_Portrait_of_Galileo_Galilei%2C_1636.jpg/378px-Justus_Sustermans_-_Portrait_of_Galileo_Galilei%2C_1636.jpg"/>
            <p:cNvPicPr>
              <a:picLocks noChangeAspect="1" noChangeArrowheads="1"/>
            </p:cNvPicPr>
            <p:nvPr/>
          </p:nvPicPr>
          <p:blipFill>
            <a:blip r:embed="rId2"/>
            <a:srcRect/>
            <a:stretch>
              <a:fillRect/>
            </a:stretch>
          </p:blipFill>
          <p:spPr bwMode="auto">
            <a:xfrm>
              <a:off x="2857488" y="785800"/>
              <a:ext cx="3094133" cy="3929058"/>
            </a:xfrm>
            <a:prstGeom prst="rect">
              <a:avLst/>
            </a:prstGeom>
            <a:noFill/>
          </p:spPr>
        </p:pic>
        <p:pic>
          <p:nvPicPr>
            <p:cNvPr id="7" name="Picture 1" descr="圖片1">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6044" y="4480858"/>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32430088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28596" y="0"/>
            <a:ext cx="8229600" cy="857250"/>
          </a:xfrm>
        </p:spPr>
        <p:txBody>
          <a:bodyPr/>
          <a:lstStyle/>
          <a:p>
            <a:pPr eaLnBrk="1" hangingPunct="1"/>
            <a:r>
              <a:rPr lang="zh-TW" altLang="en-US" sz="3800" b="1" dirty="0" smtClean="0">
                <a:ea typeface="標楷體" pitchFamily="65" charset="-120"/>
              </a:rPr>
              <a:t>無限！</a:t>
            </a:r>
          </a:p>
        </p:txBody>
      </p:sp>
      <p:sp>
        <p:nvSpPr>
          <p:cNvPr id="6147" name="Rectangle 3"/>
          <p:cNvSpPr>
            <a:spLocks noGrp="1" noChangeArrowheads="1"/>
          </p:cNvSpPr>
          <p:nvPr>
            <p:ph type="body" idx="1"/>
          </p:nvPr>
        </p:nvSpPr>
        <p:spPr>
          <a:xfrm>
            <a:off x="500034" y="857238"/>
            <a:ext cx="8229600" cy="3857652"/>
          </a:xfrm>
        </p:spPr>
        <p:txBody>
          <a:bodyPr/>
          <a:lstStyle/>
          <a:p>
            <a:pPr eaLnBrk="1" hangingPunct="1">
              <a:lnSpc>
                <a:spcPct val="90000"/>
              </a:lnSpc>
            </a:pPr>
            <a:r>
              <a:rPr lang="zh-TW" altLang="en-US" sz="2600" b="1" dirty="0" smtClean="0">
                <a:ea typeface="標楷體" pitchFamily="65" charset="-120"/>
              </a:rPr>
              <a:t>無窮等比級數</a:t>
            </a:r>
          </a:p>
          <a:p>
            <a:pPr eaLnBrk="1" hangingPunct="1">
              <a:lnSpc>
                <a:spcPct val="90000"/>
              </a:lnSpc>
            </a:pPr>
            <a:r>
              <a:rPr lang="zh-TW" altLang="en-US" sz="2600" b="1" dirty="0" smtClean="0">
                <a:ea typeface="標楷體" pitchFamily="65" charset="-120"/>
              </a:rPr>
              <a:t>無窮大、無窮小</a:t>
            </a:r>
          </a:p>
          <a:p>
            <a:pPr eaLnBrk="1" hangingPunct="1">
              <a:lnSpc>
                <a:spcPct val="90000"/>
              </a:lnSpc>
            </a:pPr>
            <a:r>
              <a:rPr lang="zh-TW" altLang="en-US" sz="2600" b="1" dirty="0" smtClean="0">
                <a:ea typeface="標楷體" pitchFamily="65" charset="-120"/>
              </a:rPr>
              <a:t>無窮集合的大小等級：自然數集合、有理數集合、實數集合</a:t>
            </a:r>
            <a:endParaRPr lang="en-US" altLang="zh-TW" sz="2600" b="1" dirty="0" smtClean="0">
              <a:ea typeface="標楷體" pitchFamily="65" charset="-120"/>
            </a:endParaRPr>
          </a:p>
          <a:p>
            <a:pPr eaLnBrk="1" hangingPunct="1">
              <a:lnSpc>
                <a:spcPct val="90000"/>
              </a:lnSpc>
            </a:pPr>
            <a:r>
              <a:rPr lang="zh-TW" altLang="en-US" sz="2600" b="1" dirty="0" smtClean="0">
                <a:ea typeface="標楷體" pitchFamily="65" charset="-120"/>
              </a:rPr>
              <a:t>微分：</a:t>
            </a:r>
            <a:r>
              <a:rPr lang="zh-TW" altLang="en-US" sz="2600" b="1" dirty="0" smtClean="0">
                <a:solidFill>
                  <a:srgbClr val="FF0000"/>
                </a:solidFill>
                <a:ea typeface="標楷體" pitchFamily="65" charset="-120"/>
              </a:rPr>
              <a:t>變化率</a:t>
            </a:r>
            <a:r>
              <a:rPr lang="zh-TW" altLang="en-US" sz="2600" b="1" dirty="0" smtClean="0">
                <a:solidFill>
                  <a:srgbClr val="FF0000"/>
                </a:solidFill>
                <a:latin typeface="Times New Roman" pitchFamily="18" charset="0"/>
                <a:ea typeface="標楷體" pitchFamily="65" charset="-120"/>
                <a:cs typeface="Times New Roman" pitchFamily="18" charset="0"/>
              </a:rPr>
              <a:t>（</a:t>
            </a:r>
            <a:r>
              <a:rPr lang="en-US" altLang="zh-TW" sz="2600" b="1" dirty="0" smtClean="0">
                <a:solidFill>
                  <a:srgbClr val="FF0000"/>
                </a:solidFill>
                <a:latin typeface="Times New Roman" pitchFamily="18" charset="0"/>
                <a:ea typeface="標楷體" pitchFamily="65" charset="-120"/>
                <a:cs typeface="Times New Roman" pitchFamily="18" charset="0"/>
              </a:rPr>
              <a:t>rate of change</a:t>
            </a:r>
            <a:r>
              <a:rPr lang="zh-TW" altLang="en-US" sz="2600" b="1" dirty="0" smtClean="0">
                <a:solidFill>
                  <a:srgbClr val="FF0000"/>
                </a:solidFill>
                <a:latin typeface="Times New Roman" pitchFamily="18" charset="0"/>
                <a:ea typeface="標楷體" pitchFamily="65" charset="-120"/>
                <a:cs typeface="Times New Roman" pitchFamily="18" charset="0"/>
              </a:rPr>
              <a:t>）</a:t>
            </a:r>
            <a:r>
              <a:rPr lang="zh-TW" altLang="en-US" sz="2600" b="1" dirty="0" smtClean="0">
                <a:ea typeface="標楷體" pitchFamily="65" charset="-120"/>
              </a:rPr>
              <a:t>、切線，瞬時速度、導數</a:t>
            </a:r>
          </a:p>
          <a:p>
            <a:pPr eaLnBrk="1" hangingPunct="1">
              <a:lnSpc>
                <a:spcPct val="90000"/>
              </a:lnSpc>
            </a:pPr>
            <a:r>
              <a:rPr lang="zh-TW" altLang="en-US" sz="2600" b="1" dirty="0" smtClean="0">
                <a:ea typeface="標楷體" pitchFamily="65" charset="-120"/>
              </a:rPr>
              <a:t>積分：定義、面積（圓面積）、體積（球體積）、阿基米德的求積術</a:t>
            </a:r>
          </a:p>
          <a:p>
            <a:pPr eaLnBrk="1" hangingPunct="1">
              <a:lnSpc>
                <a:spcPct val="90000"/>
              </a:lnSpc>
            </a:pPr>
            <a:r>
              <a:rPr lang="zh-TW" altLang="en-US" sz="2600" b="1" dirty="0" smtClean="0">
                <a:solidFill>
                  <a:srgbClr val="FF0000"/>
                </a:solidFill>
                <a:ea typeface="標楷體" pitchFamily="65" charset="-120"/>
              </a:rPr>
              <a:t>微積分基本定理</a:t>
            </a:r>
            <a:r>
              <a:rPr lang="zh-TW" altLang="en-US" sz="2600" b="1" dirty="0" smtClean="0">
                <a:ea typeface="標楷體" pitchFamily="65" charset="-120"/>
              </a:rPr>
              <a:t>：面積</a:t>
            </a:r>
            <a:r>
              <a:rPr lang="zh-TW" altLang="en-US" sz="2600" b="1" dirty="0" smtClean="0">
                <a:solidFill>
                  <a:srgbClr val="FF0000"/>
                </a:solidFill>
                <a:ea typeface="標楷體" pitchFamily="65" charset="-120"/>
              </a:rPr>
              <a:t>變化率</a:t>
            </a:r>
          </a:p>
          <a:p>
            <a:pPr eaLnBrk="1" hangingPunct="1">
              <a:lnSpc>
                <a:spcPct val="90000"/>
              </a:lnSpc>
            </a:pPr>
            <a:endParaRPr lang="en-US" altLang="zh-TW" sz="2800" b="1" dirty="0" smtClean="0">
              <a:ea typeface="標楷體" pitchFamily="65" charset="-120"/>
            </a:endParaRP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47</a:t>
            </a:fld>
            <a:endParaRPr lang="en-US" altLang="zh-TW"/>
          </a:p>
        </p:txBody>
      </p:sp>
    </p:spTree>
    <p:extLst>
      <p:ext uri="{BB962C8B-B14F-4D97-AF65-F5344CB8AC3E}">
        <p14:creationId xmlns:p14="http://schemas.microsoft.com/office/powerpoint/2010/main" val="88865613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標題 1"/>
          <p:cNvSpPr>
            <a:spLocks noGrp="1"/>
          </p:cNvSpPr>
          <p:nvPr>
            <p:ph type="title"/>
          </p:nvPr>
        </p:nvSpPr>
        <p:spPr/>
        <p:txBody>
          <a:bodyPr/>
          <a:lstStyle/>
          <a:p>
            <a:pPr eaLnBrk="1" hangingPunct="1"/>
            <a:r>
              <a:rPr lang="zh-TW" altLang="en-US" sz="3200" b="1" dirty="0" smtClean="0">
                <a:latin typeface="Times New Roman" pitchFamily="18" charset="0"/>
                <a:ea typeface="標楷體" pitchFamily="65" charset="-120"/>
                <a:cs typeface="Times New Roman" pitchFamily="18" charset="0"/>
              </a:rPr>
              <a:t>康托爾</a:t>
            </a:r>
            <a:r>
              <a:rPr lang="en-US" altLang="zh-TW" sz="3200" b="1" dirty="0" smtClean="0">
                <a:latin typeface="Times New Roman" pitchFamily="18" charset="0"/>
                <a:ea typeface="標楷體" pitchFamily="65" charset="-120"/>
                <a:cs typeface="Times New Roman" pitchFamily="18" charset="0"/>
              </a:rPr>
              <a:t>(Georg Cantor, 1845-1918)</a:t>
            </a:r>
            <a:endParaRPr lang="zh-TW" altLang="en-US" sz="3200" b="1" dirty="0" smtClean="0">
              <a:latin typeface="Times New Roman" pitchFamily="18" charset="0"/>
              <a:ea typeface="標楷體" pitchFamily="65" charset="-120"/>
              <a:cs typeface="Times New Roman" pitchFamily="18" charset="0"/>
            </a:endParaRPr>
          </a:p>
        </p:txBody>
      </p:sp>
      <p:sp>
        <p:nvSpPr>
          <p:cNvPr id="7" name="投影片編號版面配置區 6"/>
          <p:cNvSpPr>
            <a:spLocks noGrp="1"/>
          </p:cNvSpPr>
          <p:nvPr>
            <p:ph type="sldNum" sz="quarter" idx="12"/>
          </p:nvPr>
        </p:nvSpPr>
        <p:spPr/>
        <p:txBody>
          <a:bodyPr/>
          <a:lstStyle/>
          <a:p>
            <a:pPr>
              <a:defRPr/>
            </a:pPr>
            <a:fld id="{67A9EADE-77E0-466D-B567-15426F43A79C}" type="slidenum">
              <a:rPr lang="en-US" altLang="zh-TW" smtClean="0"/>
              <a:pPr>
                <a:defRPr/>
              </a:pPr>
              <a:t>48</a:t>
            </a:fld>
            <a:endParaRPr lang="en-US" altLang="zh-TW"/>
          </a:p>
        </p:txBody>
      </p:sp>
      <p:grpSp>
        <p:nvGrpSpPr>
          <p:cNvPr id="4" name="群組 3"/>
          <p:cNvGrpSpPr/>
          <p:nvPr/>
        </p:nvGrpSpPr>
        <p:grpSpPr>
          <a:xfrm>
            <a:off x="3137138" y="879491"/>
            <a:ext cx="2609850" cy="4038601"/>
            <a:chOff x="3137138" y="879491"/>
            <a:chExt cx="2609850" cy="4038601"/>
          </a:xfrm>
        </p:grpSpPr>
        <p:pic>
          <p:nvPicPr>
            <p:cNvPr id="2" name="Picture 2" descr="文件：喬治Cantor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7138" y="879491"/>
              <a:ext cx="2609850" cy="403860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 descr="圖片1">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9631" y="4659982"/>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01813534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標題 1"/>
          <p:cNvSpPr>
            <a:spLocks noGrp="1"/>
          </p:cNvSpPr>
          <p:nvPr>
            <p:ph type="title"/>
          </p:nvPr>
        </p:nvSpPr>
        <p:spPr/>
        <p:txBody>
          <a:bodyPr/>
          <a:lstStyle/>
          <a:p>
            <a:r>
              <a:rPr lang="zh-TW" altLang="en-US" smtClean="0">
                <a:latin typeface="標楷體" pitchFamily="65" charset="-120"/>
                <a:ea typeface="標楷體" pitchFamily="65" charset="-120"/>
              </a:rPr>
              <a:t>版權聲明</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2655682610"/>
              </p:ext>
            </p:extLst>
          </p:nvPr>
        </p:nvGraphicFramePr>
        <p:xfrm>
          <a:off x="611560" y="972218"/>
          <a:ext cx="8064896" cy="3536389"/>
        </p:xfrm>
        <a:graphic>
          <a:graphicData uri="http://schemas.openxmlformats.org/drawingml/2006/table">
            <a:tbl>
              <a:tblPr firstRow="1" bandRow="1">
                <a:tableStyleId>{5C22544A-7EE6-4342-B048-85BDC9FD1C3A}</a:tableStyleId>
              </a:tblPr>
              <a:tblGrid>
                <a:gridCol w="720080"/>
                <a:gridCol w="1080120"/>
                <a:gridCol w="1224136"/>
                <a:gridCol w="5040560"/>
              </a:tblGrid>
              <a:tr h="375396">
                <a:tc>
                  <a:txBody>
                    <a:bodyPr/>
                    <a:lstStyle/>
                    <a:p>
                      <a:pPr algn="ctr"/>
                      <a:r>
                        <a:rPr lang="zh-TW" altLang="en-US" sz="1800" dirty="0" smtClean="0">
                          <a:solidFill>
                            <a:schemeClr val="tx1"/>
                          </a:solidFill>
                          <a:latin typeface="Times New Roman" pitchFamily="18" charset="0"/>
                          <a:ea typeface="標楷體" pitchFamily="65" charset="-120"/>
                          <a:cs typeface="Times New Roman" pitchFamily="18" charset="0"/>
                        </a:rPr>
                        <a:t>頁碼</a:t>
                      </a:r>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tc>
                <a:tc>
                  <a:txBody>
                    <a:bodyPr/>
                    <a:lstStyle/>
                    <a:p>
                      <a:pPr algn="ctr"/>
                      <a:r>
                        <a:rPr lang="zh-TW" altLang="en-US" sz="1800" dirty="0" smtClean="0">
                          <a:solidFill>
                            <a:schemeClr val="tx1"/>
                          </a:solidFill>
                          <a:latin typeface="Times New Roman" pitchFamily="18" charset="0"/>
                          <a:ea typeface="標楷體" pitchFamily="65" charset="-120"/>
                          <a:cs typeface="Times New Roman" pitchFamily="18" charset="0"/>
                        </a:rPr>
                        <a:t>作品</a:t>
                      </a:r>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tc>
                <a:tc>
                  <a:txBody>
                    <a:bodyPr/>
                    <a:lstStyle/>
                    <a:p>
                      <a:pPr algn="ctr"/>
                      <a:r>
                        <a:rPr lang="zh-TW" altLang="en-US" sz="1800" dirty="0" smtClean="0">
                          <a:solidFill>
                            <a:schemeClr val="tx1"/>
                          </a:solidFill>
                          <a:latin typeface="Times New Roman" pitchFamily="18" charset="0"/>
                          <a:ea typeface="標楷體" pitchFamily="65" charset="-120"/>
                          <a:cs typeface="Times New Roman" pitchFamily="18" charset="0"/>
                        </a:rPr>
                        <a:t>版權圖示</a:t>
                      </a:r>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tc>
                <a:tc>
                  <a:txBody>
                    <a:bodyPr/>
                    <a:lstStyle/>
                    <a:p>
                      <a:pPr algn="ctr"/>
                      <a:r>
                        <a:rPr lang="zh-TW" altLang="en-US" sz="1800" dirty="0" smtClean="0">
                          <a:solidFill>
                            <a:schemeClr val="tx1"/>
                          </a:solidFill>
                          <a:latin typeface="Times New Roman" pitchFamily="18" charset="0"/>
                          <a:ea typeface="標楷體" pitchFamily="65" charset="-120"/>
                          <a:cs typeface="Times New Roman" pitchFamily="18" charset="0"/>
                        </a:rPr>
                        <a:t>來源</a:t>
                      </a:r>
                      <a:r>
                        <a:rPr lang="en-US" altLang="zh-TW" sz="1800" dirty="0" smtClean="0">
                          <a:solidFill>
                            <a:schemeClr val="tx1"/>
                          </a:solidFill>
                          <a:latin typeface="Times New Roman" pitchFamily="18" charset="0"/>
                          <a:ea typeface="標楷體" pitchFamily="65" charset="-120"/>
                          <a:cs typeface="Times New Roman" pitchFamily="18" charset="0"/>
                        </a:rPr>
                        <a:t>/</a:t>
                      </a:r>
                      <a:r>
                        <a:rPr lang="zh-TW" altLang="en-US" sz="1800" dirty="0" smtClean="0">
                          <a:solidFill>
                            <a:schemeClr val="tx1"/>
                          </a:solidFill>
                          <a:latin typeface="Times New Roman" pitchFamily="18" charset="0"/>
                          <a:ea typeface="標楷體" pitchFamily="65" charset="-120"/>
                          <a:cs typeface="Times New Roman" pitchFamily="18" charset="0"/>
                        </a:rPr>
                        <a:t>作者</a:t>
                      </a:r>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tc>
              </a:tr>
              <a:tr h="487500">
                <a:tc>
                  <a:txBody>
                    <a:bodyPr/>
                    <a:lstStyle/>
                    <a:p>
                      <a:pPr algn="ctr"/>
                      <a:r>
                        <a:rPr lang="en-US" altLang="zh-TW" sz="1000" b="0" kern="1200" dirty="0" smtClean="0">
                          <a:solidFill>
                            <a:schemeClr val="tx1"/>
                          </a:solidFill>
                          <a:latin typeface="Times New Roman" pitchFamily="18" charset="0"/>
                          <a:ea typeface="標楷體" pitchFamily="65" charset="-120"/>
                          <a:cs typeface="Times New Roman" pitchFamily="18" charset="0"/>
                        </a:rPr>
                        <a:t>5</a:t>
                      </a:r>
                      <a:endParaRPr lang="zh-TW" altLang="en-US" sz="1000" b="0" kern="12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800" b="0" dirty="0" smtClean="0">
                          <a:latin typeface="+mn-ea"/>
                          <a:ea typeface="+mn-ea"/>
                        </a:rPr>
                        <a:t>諭王道化</a:t>
                      </a:r>
                      <a:r>
                        <a:rPr lang="en-US" altLang="zh-TW" sz="800" b="0" dirty="0" smtClean="0">
                          <a:latin typeface="+mn-ea"/>
                          <a:ea typeface="+mn-ea"/>
                        </a:rPr>
                        <a:t>……</a:t>
                      </a:r>
                      <a:r>
                        <a:rPr lang="zh-TW" altLang="en-US" sz="800" b="0" dirty="0" smtClean="0">
                          <a:latin typeface="+mn-ea"/>
                          <a:ea typeface="+mn-ea"/>
                        </a:rPr>
                        <a:t>，看起來想是此人算法平平爾。</a:t>
                      </a:r>
                    </a:p>
                  </a:txBody>
                  <a:tcPr marT="45727" marB="45727" anchor="ctr"/>
                </a:tc>
                <a:tc>
                  <a:txBody>
                    <a:bodyPr/>
                    <a:lstStyle/>
                    <a:p>
                      <a:endParaRPr lang="zh-TW" altLang="en-US" sz="8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kern="1200" dirty="0" smtClean="0">
                          <a:solidFill>
                            <a:schemeClr val="dk1"/>
                          </a:solidFill>
                          <a:latin typeface="+mn-ea"/>
                          <a:ea typeface="+mn-ea"/>
                          <a:cs typeface="Times New Roman" pitchFamily="18" charset="0"/>
                        </a:rPr>
                        <a:t>《</a:t>
                      </a:r>
                      <a:r>
                        <a:rPr lang="zh-TW" altLang="en-US" sz="1000" kern="1200" dirty="0" smtClean="0">
                          <a:solidFill>
                            <a:schemeClr val="dk1"/>
                          </a:solidFill>
                          <a:latin typeface="+mn-ea"/>
                          <a:ea typeface="+mn-ea"/>
                          <a:cs typeface="Times New Roman" pitchFamily="18" charset="0"/>
                        </a:rPr>
                        <a:t>掌故叢編</a:t>
                      </a:r>
                      <a:r>
                        <a:rPr lang="en-US" altLang="zh-TW" sz="1000" kern="1200" dirty="0" smtClean="0">
                          <a:solidFill>
                            <a:schemeClr val="dk1"/>
                          </a:solidFill>
                          <a:latin typeface="+mn-ea"/>
                          <a:ea typeface="+mn-ea"/>
                          <a:cs typeface="Times New Roman" pitchFamily="18" charset="0"/>
                        </a:rPr>
                        <a:t>》</a:t>
                      </a:r>
                      <a:r>
                        <a:rPr lang="zh-TW" altLang="en-US" sz="1000" kern="1200" dirty="0" smtClean="0">
                          <a:solidFill>
                            <a:schemeClr val="dk1"/>
                          </a:solidFill>
                          <a:latin typeface="+mn-ea"/>
                          <a:ea typeface="+mn-ea"/>
                          <a:cs typeface="Times New Roman" pitchFamily="18" charset="0"/>
                        </a:rPr>
                        <a:t>二輯</a:t>
                      </a:r>
                      <a:r>
                        <a:rPr lang="en-US" altLang="zh-TW" sz="1000" kern="1200" dirty="0" smtClean="0">
                          <a:solidFill>
                            <a:schemeClr val="dk1"/>
                          </a:solidFill>
                          <a:latin typeface="+mn-ea"/>
                          <a:ea typeface="+mn-ea"/>
                          <a:cs typeface="Times New Roman" pitchFamily="18" charset="0"/>
                        </a:rPr>
                        <a:t>《</a:t>
                      </a:r>
                      <a:r>
                        <a:rPr lang="zh-TW" altLang="en-US" sz="1000" kern="1200" dirty="0" smtClean="0">
                          <a:solidFill>
                            <a:schemeClr val="dk1"/>
                          </a:solidFill>
                          <a:latin typeface="+mn-ea"/>
                          <a:ea typeface="+mn-ea"/>
                          <a:cs typeface="Times New Roman" pitchFamily="18" charset="0"/>
                        </a:rPr>
                        <a:t>清聖祖諭旨</a:t>
                      </a:r>
                      <a:r>
                        <a:rPr lang="en-US" altLang="zh-TW" sz="1000" kern="1200" dirty="0" smtClean="0">
                          <a:solidFill>
                            <a:schemeClr val="dk1"/>
                          </a:solidFill>
                          <a:latin typeface="+mn-ea"/>
                          <a:ea typeface="+mn-ea"/>
                          <a:cs typeface="Times New Roman" pitchFamily="18" charset="0"/>
                        </a:rPr>
                        <a:t>》</a:t>
                      </a:r>
                      <a:r>
                        <a:rPr lang="zh-TW" altLang="en-US" sz="1000" kern="1200" dirty="0" smtClean="0">
                          <a:solidFill>
                            <a:schemeClr val="dk1"/>
                          </a:solidFill>
                          <a:latin typeface="+mn-ea"/>
                          <a:ea typeface="+mn-ea"/>
                          <a:cs typeface="Times New Roman" pitchFamily="18" charset="0"/>
                        </a:rPr>
                        <a:t>，康熙皇帝。</a:t>
                      </a:r>
                      <a:endParaRPr lang="en-US" altLang="zh-TW" sz="1000" kern="1200" dirty="0" smtClean="0">
                        <a:solidFill>
                          <a:schemeClr val="dk1"/>
                        </a:solidFill>
                        <a:latin typeface="+mn-ea"/>
                        <a:ea typeface="+mn-ea"/>
                        <a:cs typeface="Times New Roman" pitchFamily="18" charset="0"/>
                      </a:endParaRPr>
                    </a:p>
                  </a:txBody>
                  <a:tcPr marT="45727" marB="45727" anchor="ctr"/>
                </a:tc>
              </a:tr>
              <a:tr h="543535">
                <a:tc>
                  <a:txBody>
                    <a:bodyPr/>
                    <a:lstStyle/>
                    <a:p>
                      <a:pPr algn="ctr"/>
                      <a:r>
                        <a:rPr lang="en-US" altLang="zh-TW" sz="1000" b="0" kern="1200" dirty="0" smtClean="0">
                          <a:solidFill>
                            <a:schemeClr val="tx1"/>
                          </a:solidFill>
                          <a:latin typeface="Times New Roman" pitchFamily="18" charset="0"/>
                          <a:ea typeface="標楷體" pitchFamily="65" charset="-120"/>
                          <a:cs typeface="Times New Roman" pitchFamily="18" charset="0"/>
                        </a:rPr>
                        <a:t>6</a:t>
                      </a:r>
                      <a:endParaRPr lang="zh-TW" altLang="en-US" sz="1000" b="0" kern="12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endParaRPr lang="zh-TW" altLang="en-US" sz="800" b="0" dirty="0">
                        <a:latin typeface="+mn-ea"/>
                        <a:ea typeface="+mn-ea"/>
                      </a:endParaRPr>
                    </a:p>
                  </a:txBody>
                  <a:tcPr marT="45727" marB="45727" anchor="ctr"/>
                </a:tc>
                <a:tc>
                  <a:txBody>
                    <a:bodyPr/>
                    <a:lstStyle/>
                    <a:p>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dirty="0" smtClean="0">
                          <a:latin typeface="+mn-ea"/>
                          <a:ea typeface="+mn-ea"/>
                        </a:rPr>
                        <a:t>《</a:t>
                      </a:r>
                      <a:r>
                        <a:rPr lang="zh-TW" altLang="en-US" sz="1000" dirty="0" smtClean="0">
                          <a:latin typeface="+mn-ea"/>
                          <a:ea typeface="+mn-ea"/>
                        </a:rPr>
                        <a:t>中國科學技術典籍通彙</a:t>
                      </a:r>
                      <a:r>
                        <a:rPr lang="en-US" altLang="zh-TW" sz="1000" dirty="0" smtClean="0">
                          <a:latin typeface="+mn-ea"/>
                          <a:ea typeface="+mn-ea"/>
                        </a:rPr>
                        <a:t>》</a:t>
                      </a:r>
                      <a:r>
                        <a:rPr lang="zh-TW" altLang="en-US" sz="1000" dirty="0" smtClean="0">
                          <a:latin typeface="+mn-ea"/>
                          <a:ea typeface="+mn-ea"/>
                        </a:rPr>
                        <a:t>，</a:t>
                      </a:r>
                      <a:r>
                        <a:rPr lang="en-US" altLang="zh-TW" sz="1000" dirty="0" smtClean="0">
                          <a:latin typeface="+mn-ea"/>
                          <a:ea typeface="+mn-ea"/>
                        </a:rPr>
                        <a:t>〈</a:t>
                      </a:r>
                      <a:r>
                        <a:rPr lang="zh-TW" altLang="en-US" sz="1000" dirty="0" smtClean="0">
                          <a:latin typeface="+mn-ea"/>
                          <a:ea typeface="+mn-ea"/>
                        </a:rPr>
                        <a:t>數學卷</a:t>
                      </a:r>
                      <a:r>
                        <a:rPr lang="en-US" altLang="zh-TW" sz="1000" dirty="0" smtClean="0">
                          <a:latin typeface="+mn-ea"/>
                          <a:ea typeface="+mn-ea"/>
                        </a:rPr>
                        <a:t>〉</a:t>
                      </a:r>
                      <a:r>
                        <a:rPr lang="zh-TW" altLang="en-US" sz="1000" dirty="0" smtClean="0">
                          <a:latin typeface="+mn-ea"/>
                          <a:ea typeface="+mn-ea"/>
                        </a:rPr>
                        <a:t>，</a:t>
                      </a:r>
                      <a:r>
                        <a:rPr lang="en-US" altLang="zh-TW" sz="1000" dirty="0" smtClean="0">
                          <a:latin typeface="+mn-ea"/>
                          <a:ea typeface="+mn-ea"/>
                        </a:rPr>
                        <a:t>〈</a:t>
                      </a:r>
                      <a:r>
                        <a:rPr lang="zh-TW" altLang="en-US" sz="1000" dirty="0" smtClean="0">
                          <a:latin typeface="+mn-ea"/>
                          <a:ea typeface="+mn-ea"/>
                        </a:rPr>
                        <a:t>卷三</a:t>
                      </a:r>
                      <a:r>
                        <a:rPr lang="en-US" altLang="zh-TW" sz="1000" dirty="0" smtClean="0">
                          <a:latin typeface="+mn-ea"/>
                          <a:ea typeface="+mn-ea"/>
                        </a:rPr>
                        <a:t>〉</a:t>
                      </a:r>
                      <a:r>
                        <a:rPr lang="zh-TW" altLang="en-US" sz="1000" dirty="0" smtClean="0">
                          <a:latin typeface="+mn-ea"/>
                          <a:ea typeface="+mn-ea"/>
                        </a:rPr>
                        <a:t>，郭書春等編著，河南教育出版社，</a:t>
                      </a:r>
                      <a:r>
                        <a:rPr lang="en-US" altLang="zh-TW" sz="1000" dirty="0" smtClean="0">
                          <a:latin typeface="+mn-ea"/>
                          <a:ea typeface="+mn-ea"/>
                        </a:rPr>
                        <a:t>1993</a:t>
                      </a:r>
                      <a:r>
                        <a:rPr lang="zh-TW" altLang="en-US" sz="1000" dirty="0" smtClean="0">
                          <a:latin typeface="+mn-ea"/>
                          <a:ea typeface="+mn-ea"/>
                        </a:rPr>
                        <a:t>年</a:t>
                      </a:r>
                      <a:r>
                        <a:rPr lang="en-US" altLang="zh-TW" sz="1000" dirty="0" smtClean="0">
                          <a:latin typeface="+mn-ea"/>
                          <a:ea typeface="+mn-ea"/>
                        </a:rPr>
                        <a:t>6</a:t>
                      </a:r>
                      <a:r>
                        <a:rPr lang="zh-TW" altLang="en-US" sz="1000" dirty="0" smtClean="0">
                          <a:latin typeface="+mn-ea"/>
                          <a:ea typeface="+mn-ea"/>
                        </a:rPr>
                        <a:t>月出版，第三 ：頁</a:t>
                      </a:r>
                      <a:r>
                        <a:rPr lang="en-US" altLang="zh-TW" sz="1000" dirty="0" smtClean="0">
                          <a:latin typeface="+mn-ea"/>
                          <a:ea typeface="+mn-ea"/>
                        </a:rPr>
                        <a:t>1076</a:t>
                      </a:r>
                      <a:r>
                        <a:rPr lang="zh-TW" altLang="en-US" sz="1000" dirty="0" smtClean="0">
                          <a:latin typeface="+mn-ea"/>
                          <a:ea typeface="+mn-ea"/>
                        </a:rPr>
                        <a:t>。</a:t>
                      </a:r>
                      <a:r>
                        <a:rPr lang="zh-TW" altLang="en-US" sz="1000" kern="1200" dirty="0" smtClean="0">
                          <a:solidFill>
                            <a:schemeClr val="tx1"/>
                          </a:solidFill>
                          <a:latin typeface="+mn-ea"/>
                          <a:ea typeface="+mn-ea"/>
                        </a:rPr>
                        <a:t>依據著作權法第</a:t>
                      </a:r>
                      <a:r>
                        <a:rPr lang="en-US" altLang="zh-TW" sz="1000" kern="1200" dirty="0" smtClean="0">
                          <a:solidFill>
                            <a:schemeClr val="tx1"/>
                          </a:solidFill>
                          <a:latin typeface="+mn-ea"/>
                          <a:ea typeface="+mn-ea"/>
                        </a:rPr>
                        <a:t>46</a:t>
                      </a:r>
                      <a:r>
                        <a:rPr lang="zh-TW" altLang="en-US" sz="1000" kern="1200" dirty="0" smtClean="0">
                          <a:solidFill>
                            <a:schemeClr val="tx1"/>
                          </a:solidFill>
                          <a:latin typeface="+mn-ea"/>
                          <a:ea typeface="+mn-ea"/>
                        </a:rPr>
                        <a:t>、</a:t>
                      </a:r>
                      <a:r>
                        <a:rPr lang="en-US" altLang="zh-TW" sz="1000" kern="1200" dirty="0" smtClean="0">
                          <a:solidFill>
                            <a:schemeClr val="tx1"/>
                          </a:solidFill>
                          <a:latin typeface="+mn-ea"/>
                          <a:ea typeface="+mn-ea"/>
                        </a:rPr>
                        <a:t>52</a:t>
                      </a:r>
                      <a:r>
                        <a:rPr lang="zh-TW" altLang="en-US" sz="1000" kern="1200" dirty="0" smtClean="0">
                          <a:solidFill>
                            <a:schemeClr val="tx1"/>
                          </a:solidFill>
                          <a:latin typeface="+mn-ea"/>
                          <a:ea typeface="+mn-ea"/>
                        </a:rPr>
                        <a:t>、</a:t>
                      </a:r>
                      <a:r>
                        <a:rPr lang="en-US" altLang="zh-TW" sz="1000" kern="1200" dirty="0" smtClean="0">
                          <a:solidFill>
                            <a:schemeClr val="tx1"/>
                          </a:solidFill>
                          <a:latin typeface="+mn-ea"/>
                          <a:ea typeface="+mn-ea"/>
                        </a:rPr>
                        <a:t>65</a:t>
                      </a:r>
                      <a:r>
                        <a:rPr lang="zh-TW" altLang="en-US" sz="1000" kern="1200" dirty="0" smtClean="0">
                          <a:solidFill>
                            <a:schemeClr val="tx1"/>
                          </a:solidFill>
                          <a:latin typeface="+mn-ea"/>
                          <a:ea typeface="+mn-ea"/>
                        </a:rPr>
                        <a:t>條合理使用。</a:t>
                      </a:r>
                      <a:endParaRPr lang="zh-TW" altLang="en-US" sz="1000" dirty="0" smtClean="0">
                        <a:latin typeface="+mn-ea"/>
                        <a:ea typeface="+mn-ea"/>
                      </a:endParaRPr>
                    </a:p>
                  </a:txBody>
                  <a:tcPr marT="45727" marB="45727" anchor="ctr"/>
                </a:tc>
              </a:tr>
              <a:tr h="499353">
                <a:tc>
                  <a:txBody>
                    <a:bodyPr/>
                    <a:lstStyle/>
                    <a:p>
                      <a:pPr algn="ctr"/>
                      <a:r>
                        <a:rPr lang="en-US" altLang="zh-TW" sz="1000" b="0" kern="1200" dirty="0" smtClean="0">
                          <a:solidFill>
                            <a:schemeClr val="tx1"/>
                          </a:solidFill>
                          <a:latin typeface="Times New Roman" pitchFamily="18" charset="0"/>
                          <a:ea typeface="標楷體" pitchFamily="65" charset="-120"/>
                          <a:cs typeface="Times New Roman" pitchFamily="18" charset="0"/>
                        </a:rPr>
                        <a:t>7</a:t>
                      </a:r>
                      <a:endParaRPr lang="zh-TW" altLang="en-US" sz="1000" b="0" kern="12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800" b="0" dirty="0" smtClean="0">
                          <a:latin typeface="+mn-ea"/>
                          <a:ea typeface="+mn-ea"/>
                        </a:rPr>
                        <a:t>假令有圓城</a:t>
                      </a:r>
                      <a:r>
                        <a:rPr lang="en-US" altLang="zh-TW" sz="800" b="0" dirty="0" smtClean="0">
                          <a:latin typeface="+mn-ea"/>
                          <a:ea typeface="+mn-ea"/>
                        </a:rPr>
                        <a:t>……</a:t>
                      </a:r>
                      <a:r>
                        <a:rPr lang="zh-TW" altLang="en-US" sz="800" b="0" dirty="0" smtClean="0">
                          <a:latin typeface="+mn-ea"/>
                          <a:ea typeface="+mn-ea"/>
                        </a:rPr>
                        <a:t>，問徑幾何？</a:t>
                      </a:r>
                    </a:p>
                  </a:txBody>
                  <a:tcPr marT="45727" marB="45727" anchor="ctr"/>
                </a:tc>
                <a:tc>
                  <a:txBody>
                    <a:bodyPr/>
                    <a:lstStyle/>
                    <a:p>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r>
                        <a:rPr lang="en-US" altLang="zh-TW" sz="1000" b="0" kern="1200" dirty="0" smtClean="0">
                          <a:solidFill>
                            <a:schemeClr val="tx1"/>
                          </a:solidFill>
                          <a:latin typeface="+mn-ea"/>
                          <a:ea typeface="+mn-ea"/>
                          <a:cs typeface="Times New Roman" pitchFamily="18" charset="0"/>
                        </a:rPr>
                        <a:t>《</a:t>
                      </a:r>
                      <a:r>
                        <a:rPr lang="zh-TW" altLang="en-US" sz="1000" b="0" kern="1200" dirty="0" smtClean="0">
                          <a:solidFill>
                            <a:schemeClr val="tx1"/>
                          </a:solidFill>
                          <a:latin typeface="+mn-ea"/>
                          <a:ea typeface="+mn-ea"/>
                          <a:cs typeface="Times New Roman" pitchFamily="18" charset="0"/>
                        </a:rPr>
                        <a:t>測圓海鏡</a:t>
                      </a:r>
                      <a:r>
                        <a:rPr lang="en-US" altLang="zh-TW" sz="1000" b="0" kern="1200" dirty="0" smtClean="0">
                          <a:solidFill>
                            <a:schemeClr val="tx1"/>
                          </a:solidFill>
                          <a:latin typeface="+mn-ea"/>
                          <a:ea typeface="+mn-ea"/>
                          <a:cs typeface="Times New Roman" pitchFamily="18" charset="0"/>
                        </a:rPr>
                        <a:t>》〈</a:t>
                      </a:r>
                      <a:r>
                        <a:rPr lang="zh-TW" altLang="en-US" sz="1000" b="0" kern="1200" dirty="0" smtClean="0">
                          <a:solidFill>
                            <a:schemeClr val="tx1"/>
                          </a:solidFill>
                          <a:latin typeface="+mn-ea"/>
                          <a:ea typeface="+mn-ea"/>
                          <a:cs typeface="Times New Roman" pitchFamily="18" charset="0"/>
                        </a:rPr>
                        <a:t>卷七</a:t>
                      </a:r>
                      <a:r>
                        <a:rPr lang="en-US" altLang="zh-TW" sz="1000" b="0" kern="1200" dirty="0" smtClean="0">
                          <a:solidFill>
                            <a:schemeClr val="tx1"/>
                          </a:solidFill>
                          <a:latin typeface="+mn-ea"/>
                          <a:ea typeface="+mn-ea"/>
                          <a:cs typeface="Times New Roman" pitchFamily="18" charset="0"/>
                        </a:rPr>
                        <a:t>〉</a:t>
                      </a:r>
                      <a:r>
                        <a:rPr lang="zh-TW" altLang="en-US" sz="1000" b="0" kern="1200" dirty="0" smtClean="0">
                          <a:solidFill>
                            <a:schemeClr val="tx1"/>
                          </a:solidFill>
                          <a:latin typeface="+mn-ea"/>
                          <a:ea typeface="+mn-ea"/>
                          <a:cs typeface="Times New Roman" pitchFamily="18" charset="0"/>
                        </a:rPr>
                        <a:t>，李冶</a:t>
                      </a:r>
                      <a:r>
                        <a:rPr lang="en-US" altLang="zh-TW" sz="1000" b="0" kern="1200" dirty="0" smtClean="0">
                          <a:solidFill>
                            <a:schemeClr val="tx1"/>
                          </a:solidFill>
                          <a:latin typeface="+mn-ea"/>
                          <a:ea typeface="+mn-ea"/>
                          <a:cs typeface="Times New Roman" pitchFamily="18" charset="0"/>
                        </a:rPr>
                        <a:t>(1248)</a:t>
                      </a:r>
                      <a:r>
                        <a:rPr lang="zh-TW" altLang="en-US" sz="1000" b="0" kern="1200" dirty="0" smtClean="0">
                          <a:solidFill>
                            <a:schemeClr val="tx1"/>
                          </a:solidFill>
                          <a:latin typeface="+mn-ea"/>
                          <a:ea typeface="+mn-ea"/>
                          <a:cs typeface="Times New Roman" pitchFamily="18" charset="0"/>
                        </a:rPr>
                        <a:t>。</a:t>
                      </a:r>
                      <a:endParaRPr lang="en-US" altLang="zh-TW" sz="1000" b="0" kern="1200" dirty="0" smtClean="0">
                        <a:solidFill>
                          <a:schemeClr val="tx1"/>
                        </a:solidFill>
                        <a:latin typeface="+mn-ea"/>
                        <a:ea typeface="+mn-ea"/>
                        <a:cs typeface="Times New Roman" pitchFamily="18" charset="0"/>
                      </a:endParaRPr>
                    </a:p>
                  </a:txBody>
                  <a:tcPr marT="45727" marB="45727" anchor="ctr"/>
                </a:tc>
              </a:tr>
              <a:tr h="543535">
                <a:tc>
                  <a:txBody>
                    <a:bodyPr/>
                    <a:lstStyle/>
                    <a:p>
                      <a:pPr algn="ctr"/>
                      <a:r>
                        <a:rPr lang="en-US" altLang="zh-TW" sz="1000" b="0" kern="1200" dirty="0" smtClean="0">
                          <a:solidFill>
                            <a:schemeClr val="tx1"/>
                          </a:solidFill>
                          <a:latin typeface="Times New Roman" pitchFamily="18" charset="0"/>
                          <a:ea typeface="標楷體" pitchFamily="65" charset="-120"/>
                          <a:cs typeface="Times New Roman" pitchFamily="18" charset="0"/>
                        </a:rPr>
                        <a:t>8</a:t>
                      </a:r>
                      <a:endParaRPr lang="zh-TW" altLang="en-US" sz="1000" b="0" kern="12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endParaRPr lang="zh-TW" altLang="en-US" sz="800" b="0" dirty="0">
                        <a:latin typeface="+mn-ea"/>
                        <a:ea typeface="+mn-ea"/>
                      </a:endParaRPr>
                    </a:p>
                  </a:txBody>
                  <a:tcPr marT="45727" marB="45727" anchor="ctr"/>
                </a:tc>
                <a:tc>
                  <a:txBody>
                    <a:bodyPr/>
                    <a:lstStyle/>
                    <a:p>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dirty="0" smtClean="0">
                          <a:latin typeface="+mn-ea"/>
                          <a:ea typeface="+mn-ea"/>
                        </a:rPr>
                        <a:t>《</a:t>
                      </a:r>
                      <a:r>
                        <a:rPr lang="zh-TW" altLang="en-US" sz="1000" dirty="0" smtClean="0">
                          <a:latin typeface="+mn-ea"/>
                          <a:ea typeface="+mn-ea"/>
                        </a:rPr>
                        <a:t>中國科學技術典籍通彙</a:t>
                      </a:r>
                      <a:r>
                        <a:rPr lang="en-US" altLang="zh-TW" sz="1000" dirty="0" smtClean="0">
                          <a:latin typeface="+mn-ea"/>
                          <a:ea typeface="+mn-ea"/>
                        </a:rPr>
                        <a:t>》</a:t>
                      </a:r>
                      <a:r>
                        <a:rPr lang="zh-TW" altLang="en-US" sz="1000" dirty="0" smtClean="0">
                          <a:latin typeface="+mn-ea"/>
                          <a:ea typeface="+mn-ea"/>
                        </a:rPr>
                        <a:t>，</a:t>
                      </a:r>
                      <a:r>
                        <a:rPr lang="en-US" altLang="zh-TW" sz="1000" dirty="0" smtClean="0">
                          <a:latin typeface="+mn-ea"/>
                          <a:ea typeface="+mn-ea"/>
                        </a:rPr>
                        <a:t>〈</a:t>
                      </a:r>
                      <a:r>
                        <a:rPr lang="zh-TW" altLang="en-US" sz="1000" dirty="0" smtClean="0">
                          <a:latin typeface="+mn-ea"/>
                          <a:ea typeface="+mn-ea"/>
                        </a:rPr>
                        <a:t>數學卷</a:t>
                      </a:r>
                      <a:r>
                        <a:rPr lang="en-US" altLang="zh-TW" sz="1000" dirty="0" smtClean="0">
                          <a:latin typeface="+mn-ea"/>
                          <a:ea typeface="+mn-ea"/>
                        </a:rPr>
                        <a:t>〉</a:t>
                      </a:r>
                      <a:r>
                        <a:rPr lang="zh-TW" altLang="en-US" sz="1000" dirty="0" smtClean="0">
                          <a:latin typeface="+mn-ea"/>
                          <a:ea typeface="+mn-ea"/>
                        </a:rPr>
                        <a:t>，</a:t>
                      </a:r>
                      <a:r>
                        <a:rPr lang="en-US" altLang="zh-TW" sz="1000" dirty="0" smtClean="0">
                          <a:latin typeface="+mn-ea"/>
                          <a:ea typeface="+mn-ea"/>
                        </a:rPr>
                        <a:t>〈</a:t>
                      </a:r>
                      <a:r>
                        <a:rPr lang="zh-TW" altLang="en-US" sz="1000" dirty="0" smtClean="0">
                          <a:latin typeface="+mn-ea"/>
                          <a:ea typeface="+mn-ea"/>
                        </a:rPr>
                        <a:t>卷一</a:t>
                      </a:r>
                      <a:r>
                        <a:rPr lang="en-US" altLang="zh-TW" sz="1000" dirty="0" smtClean="0">
                          <a:latin typeface="+mn-ea"/>
                          <a:ea typeface="+mn-ea"/>
                        </a:rPr>
                        <a:t>〉</a:t>
                      </a:r>
                      <a:r>
                        <a:rPr lang="zh-TW" altLang="en-US" sz="1000" dirty="0" smtClean="0">
                          <a:latin typeface="+mn-ea"/>
                          <a:ea typeface="+mn-ea"/>
                        </a:rPr>
                        <a:t>，郭書春等編著，河南教育出版社，</a:t>
                      </a:r>
                      <a:r>
                        <a:rPr lang="en-US" altLang="zh-TW" sz="1000" dirty="0" smtClean="0">
                          <a:latin typeface="+mn-ea"/>
                          <a:ea typeface="+mn-ea"/>
                        </a:rPr>
                        <a:t>1993</a:t>
                      </a:r>
                      <a:r>
                        <a:rPr lang="zh-TW" altLang="en-US" sz="1000" dirty="0" smtClean="0">
                          <a:latin typeface="+mn-ea"/>
                          <a:ea typeface="+mn-ea"/>
                        </a:rPr>
                        <a:t>年</a:t>
                      </a:r>
                      <a:r>
                        <a:rPr lang="en-US" altLang="zh-TW" sz="1000" dirty="0" smtClean="0">
                          <a:latin typeface="+mn-ea"/>
                          <a:ea typeface="+mn-ea"/>
                        </a:rPr>
                        <a:t>6</a:t>
                      </a:r>
                      <a:r>
                        <a:rPr lang="zh-TW" altLang="en-US" sz="1000" dirty="0" smtClean="0">
                          <a:latin typeface="+mn-ea"/>
                          <a:ea typeface="+mn-ea"/>
                        </a:rPr>
                        <a:t>月出版，第一</a:t>
                      </a:r>
                      <a:r>
                        <a:rPr lang="zh-TW" altLang="en-US" sz="1000" baseline="0" dirty="0" smtClean="0">
                          <a:latin typeface="+mn-ea"/>
                          <a:ea typeface="+mn-ea"/>
                        </a:rPr>
                        <a:t> ：頁</a:t>
                      </a:r>
                      <a:r>
                        <a:rPr lang="en-US" altLang="zh-TW" sz="1000" dirty="0" smtClean="0">
                          <a:latin typeface="+mn-ea"/>
                          <a:ea typeface="+mn-ea"/>
                        </a:rPr>
                        <a:t>816</a:t>
                      </a:r>
                      <a:r>
                        <a:rPr lang="zh-TW" altLang="en-US" sz="1000" dirty="0" smtClean="0">
                          <a:latin typeface="+mn-ea"/>
                          <a:ea typeface="+mn-ea"/>
                        </a:rPr>
                        <a:t>。</a:t>
                      </a:r>
                      <a:r>
                        <a:rPr lang="zh-TW" altLang="en-US" sz="1000" kern="1200" dirty="0" smtClean="0">
                          <a:solidFill>
                            <a:schemeClr val="tx1"/>
                          </a:solidFill>
                          <a:latin typeface="+mn-ea"/>
                          <a:ea typeface="+mn-ea"/>
                        </a:rPr>
                        <a:t>依據著作權法第</a:t>
                      </a:r>
                      <a:r>
                        <a:rPr lang="en-US" altLang="zh-TW" sz="1000" kern="1200" dirty="0" smtClean="0">
                          <a:solidFill>
                            <a:schemeClr val="tx1"/>
                          </a:solidFill>
                          <a:latin typeface="+mn-ea"/>
                          <a:ea typeface="+mn-ea"/>
                        </a:rPr>
                        <a:t>46</a:t>
                      </a:r>
                      <a:r>
                        <a:rPr lang="zh-TW" altLang="en-US" sz="1000" kern="1200" dirty="0" smtClean="0">
                          <a:solidFill>
                            <a:schemeClr val="tx1"/>
                          </a:solidFill>
                          <a:latin typeface="+mn-ea"/>
                          <a:ea typeface="+mn-ea"/>
                        </a:rPr>
                        <a:t>、</a:t>
                      </a:r>
                      <a:r>
                        <a:rPr lang="en-US" altLang="zh-TW" sz="1000" kern="1200" dirty="0" smtClean="0">
                          <a:solidFill>
                            <a:schemeClr val="tx1"/>
                          </a:solidFill>
                          <a:latin typeface="+mn-ea"/>
                          <a:ea typeface="+mn-ea"/>
                        </a:rPr>
                        <a:t>52</a:t>
                      </a:r>
                      <a:r>
                        <a:rPr lang="zh-TW" altLang="en-US" sz="1000" kern="1200" dirty="0" smtClean="0">
                          <a:solidFill>
                            <a:schemeClr val="tx1"/>
                          </a:solidFill>
                          <a:latin typeface="+mn-ea"/>
                          <a:ea typeface="+mn-ea"/>
                        </a:rPr>
                        <a:t>、</a:t>
                      </a:r>
                      <a:r>
                        <a:rPr lang="en-US" altLang="zh-TW" sz="1000" kern="1200" dirty="0" smtClean="0">
                          <a:solidFill>
                            <a:schemeClr val="tx1"/>
                          </a:solidFill>
                          <a:latin typeface="+mn-ea"/>
                          <a:ea typeface="+mn-ea"/>
                        </a:rPr>
                        <a:t>65</a:t>
                      </a:r>
                      <a:r>
                        <a:rPr lang="zh-TW" altLang="en-US" sz="1000" kern="1200" dirty="0" smtClean="0">
                          <a:solidFill>
                            <a:schemeClr val="tx1"/>
                          </a:solidFill>
                          <a:latin typeface="+mn-ea"/>
                          <a:ea typeface="+mn-ea"/>
                        </a:rPr>
                        <a:t>條合理使用。</a:t>
                      </a:r>
                      <a:endParaRPr lang="zh-TW" altLang="en-US" sz="1000" dirty="0" smtClean="0">
                        <a:latin typeface="+mn-ea"/>
                        <a:ea typeface="+mn-ea"/>
                      </a:endParaRPr>
                    </a:p>
                  </a:txBody>
                  <a:tcPr marT="45727" marB="45727" anchor="ctr"/>
                </a:tc>
              </a:tr>
              <a:tr h="543535">
                <a:tc>
                  <a:txBody>
                    <a:bodyPr/>
                    <a:lstStyle/>
                    <a:p>
                      <a:pPr algn="ctr"/>
                      <a:r>
                        <a:rPr lang="en-US" altLang="zh-TW" sz="1000" b="0" kern="1200" dirty="0" smtClean="0">
                          <a:solidFill>
                            <a:schemeClr val="tx1"/>
                          </a:solidFill>
                          <a:latin typeface="Times New Roman" pitchFamily="18" charset="0"/>
                          <a:ea typeface="標楷體" pitchFamily="65" charset="-120"/>
                          <a:cs typeface="Times New Roman" pitchFamily="18" charset="0"/>
                        </a:rPr>
                        <a:t>9</a:t>
                      </a:r>
                      <a:endParaRPr lang="zh-TW" altLang="en-US" sz="1000" b="0" kern="12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endParaRPr lang="zh-TW" altLang="en-US" sz="800" b="0" dirty="0">
                        <a:latin typeface="+mn-ea"/>
                        <a:ea typeface="+mn-ea"/>
                      </a:endParaRPr>
                    </a:p>
                  </a:txBody>
                  <a:tcPr marT="45727" marB="45727" anchor="ctr"/>
                </a:tc>
                <a:tc>
                  <a:txBody>
                    <a:bodyPr/>
                    <a:lstStyle/>
                    <a:p>
                      <a:endParaRPr lang="zh-TW" altLang="en-US" sz="8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000" dirty="0" smtClean="0">
                          <a:latin typeface="+mn-ea"/>
                          <a:ea typeface="+mn-ea"/>
                        </a:rPr>
                        <a:t>宋刻算經六種》，上海：文物出版社</a:t>
                      </a:r>
                      <a:r>
                        <a:rPr lang="zh-TW" altLang="en-US" sz="1000" dirty="0" smtClean="0">
                          <a:latin typeface="+mn-ea"/>
                          <a:ea typeface="+mn-ea"/>
                        </a:rPr>
                        <a:t>，</a:t>
                      </a:r>
                      <a:r>
                        <a:rPr lang="en-US" altLang="zh-TW" sz="1000" dirty="0" smtClean="0">
                          <a:latin typeface="+mn-ea"/>
                          <a:ea typeface="+mn-ea"/>
                        </a:rPr>
                        <a:t>1981</a:t>
                      </a:r>
                      <a:r>
                        <a:rPr lang="zh-TW" altLang="en-US" sz="1000" dirty="0" smtClean="0">
                          <a:latin typeface="+mn-ea"/>
                          <a:ea typeface="+mn-ea"/>
                        </a:rPr>
                        <a:t>年出版，</a:t>
                      </a:r>
                      <a:r>
                        <a:rPr lang="zh-TW" altLang="en-US" sz="1000" b="0" kern="1200" baseline="0" dirty="0" smtClean="0">
                          <a:solidFill>
                            <a:schemeClr val="tx1"/>
                          </a:solidFill>
                          <a:latin typeface="+mn-ea"/>
                          <a:ea typeface="+mn-ea"/>
                          <a:cs typeface="Times New Roman" pitchFamily="18" charset="0"/>
                        </a:rPr>
                        <a:t>孫子算經</a:t>
                      </a:r>
                      <a:r>
                        <a:rPr lang="en-US" altLang="zh-TW" sz="1000" b="0" kern="1200" baseline="0" dirty="0" smtClean="0">
                          <a:solidFill>
                            <a:schemeClr val="tx1"/>
                          </a:solidFill>
                          <a:latin typeface="+mn-ea"/>
                          <a:ea typeface="+mn-ea"/>
                          <a:cs typeface="Times New Roman" pitchFamily="18" charset="0"/>
                        </a:rPr>
                        <a:t>(</a:t>
                      </a:r>
                      <a:r>
                        <a:rPr lang="zh-TW" altLang="en-US" sz="1000" b="0" kern="1200" baseline="0" dirty="0" smtClean="0">
                          <a:solidFill>
                            <a:schemeClr val="tx1"/>
                          </a:solidFill>
                          <a:latin typeface="+mn-ea"/>
                          <a:ea typeface="+mn-ea"/>
                          <a:cs typeface="Times New Roman" pitchFamily="18" charset="0"/>
                        </a:rPr>
                        <a:t>下</a:t>
                      </a:r>
                      <a:r>
                        <a:rPr lang="en-US" altLang="zh-TW" sz="1000" b="0" kern="1200" baseline="0" dirty="0" smtClean="0">
                          <a:solidFill>
                            <a:schemeClr val="tx1"/>
                          </a:solidFill>
                          <a:latin typeface="+mn-ea"/>
                          <a:ea typeface="+mn-ea"/>
                          <a:cs typeface="Times New Roman" pitchFamily="18" charset="0"/>
                        </a:rPr>
                        <a:t>)</a:t>
                      </a:r>
                      <a:r>
                        <a:rPr lang="zh-TW" altLang="en-US" sz="1000" b="0" kern="1200" baseline="0" dirty="0" smtClean="0">
                          <a:solidFill>
                            <a:schemeClr val="tx1"/>
                          </a:solidFill>
                          <a:latin typeface="+mn-ea"/>
                          <a:ea typeface="+mn-ea"/>
                          <a:cs typeface="Times New Roman" pitchFamily="18" charset="0"/>
                        </a:rPr>
                        <a:t>，頁</a:t>
                      </a:r>
                      <a:r>
                        <a:rPr lang="en-US" altLang="zh-TW" sz="1000" b="0" kern="1200" baseline="0" dirty="0" smtClean="0">
                          <a:solidFill>
                            <a:schemeClr val="tx1"/>
                          </a:solidFill>
                          <a:latin typeface="+mn-ea"/>
                          <a:ea typeface="+mn-ea"/>
                          <a:cs typeface="Times New Roman" pitchFamily="18" charset="0"/>
                        </a:rPr>
                        <a:t>10</a:t>
                      </a:r>
                      <a:r>
                        <a:rPr kumimoji="0" lang="zh-TW" altLang="en-US" sz="1000" u="none" strike="noStrike" cap="none" normalizeH="0" baseline="0" dirty="0" smtClean="0">
                          <a:ln>
                            <a:noFill/>
                          </a:ln>
                          <a:effectLst/>
                          <a:latin typeface="+mn-ea"/>
                          <a:ea typeface="+mn-ea"/>
                        </a:rPr>
                        <a:t>。</a:t>
                      </a:r>
                      <a:endParaRPr kumimoji="0" lang="en-US" altLang="zh-TW" sz="1000" u="none" strike="noStrike" cap="none" normalizeH="0" baseline="0" dirty="0" smtClean="0">
                        <a:ln>
                          <a:noFill/>
                        </a:ln>
                        <a:effectLst/>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zh-TW" altLang="en-US" sz="1000" u="none" strike="noStrike" cap="none" normalizeH="0" baseline="0" dirty="0" smtClean="0">
                          <a:ln>
                            <a:noFill/>
                          </a:ln>
                          <a:effectLst/>
                          <a:latin typeface="+mn-ea"/>
                          <a:ea typeface="+mn-ea"/>
                        </a:rPr>
                        <a:t>依據著作權法第</a:t>
                      </a:r>
                      <a:r>
                        <a:rPr kumimoji="0" lang="en-US" altLang="zh-TW" sz="1000" u="none" strike="noStrike" cap="none" normalizeH="0" baseline="0" dirty="0" smtClean="0">
                          <a:ln>
                            <a:noFill/>
                          </a:ln>
                          <a:effectLst/>
                          <a:latin typeface="+mn-ea"/>
                          <a:ea typeface="+mn-ea"/>
                        </a:rPr>
                        <a:t>46</a:t>
                      </a:r>
                      <a:r>
                        <a:rPr kumimoji="0" lang="zh-TW" altLang="en-US" sz="1000" u="none" strike="noStrike" cap="none" normalizeH="0" baseline="0" dirty="0" smtClean="0">
                          <a:ln>
                            <a:noFill/>
                          </a:ln>
                          <a:effectLst/>
                          <a:latin typeface="+mn-ea"/>
                          <a:ea typeface="+mn-ea"/>
                        </a:rPr>
                        <a:t>、</a:t>
                      </a:r>
                      <a:r>
                        <a:rPr kumimoji="0" lang="en-US" altLang="zh-TW" sz="1000" u="none" strike="noStrike" cap="none" normalizeH="0" baseline="0" dirty="0" smtClean="0">
                          <a:ln>
                            <a:noFill/>
                          </a:ln>
                          <a:effectLst/>
                          <a:latin typeface="+mn-ea"/>
                          <a:ea typeface="+mn-ea"/>
                        </a:rPr>
                        <a:t>52</a:t>
                      </a:r>
                      <a:r>
                        <a:rPr kumimoji="0" lang="zh-TW" altLang="en-US" sz="1000" u="none" strike="noStrike" cap="none" normalizeH="0" baseline="0" dirty="0" smtClean="0">
                          <a:ln>
                            <a:noFill/>
                          </a:ln>
                          <a:effectLst/>
                          <a:latin typeface="+mn-ea"/>
                          <a:ea typeface="+mn-ea"/>
                        </a:rPr>
                        <a:t>、</a:t>
                      </a:r>
                      <a:r>
                        <a:rPr kumimoji="0" lang="en-US" altLang="zh-TW" sz="1000" u="none" strike="noStrike" cap="none" normalizeH="0" baseline="0" dirty="0" smtClean="0">
                          <a:ln>
                            <a:noFill/>
                          </a:ln>
                          <a:effectLst/>
                          <a:latin typeface="+mn-ea"/>
                          <a:ea typeface="+mn-ea"/>
                        </a:rPr>
                        <a:t>65</a:t>
                      </a:r>
                      <a:r>
                        <a:rPr kumimoji="0" lang="zh-TW" altLang="en-US" sz="1000" u="none" strike="noStrike" cap="none" normalizeH="0" baseline="0" dirty="0" smtClean="0">
                          <a:ln>
                            <a:noFill/>
                          </a:ln>
                          <a:effectLst/>
                          <a:latin typeface="+mn-ea"/>
                          <a:ea typeface="+mn-ea"/>
                        </a:rPr>
                        <a:t>條合理使用。</a:t>
                      </a:r>
                      <a:endParaRPr lang="zh-TW" altLang="en-US" sz="1000" dirty="0" smtClean="0">
                        <a:latin typeface="+mn-ea"/>
                        <a:ea typeface="+mn-ea"/>
                        <a:cs typeface="Times New Roman" pitchFamily="18" charset="0"/>
                      </a:endParaRPr>
                    </a:p>
                  </a:txBody>
                  <a:tcPr marT="45727" marB="45727" anchor="ctr"/>
                </a:tc>
              </a:tr>
              <a:tr h="543535">
                <a:tc>
                  <a:txBody>
                    <a:bodyPr/>
                    <a:lstStyle/>
                    <a:p>
                      <a:pPr algn="ctr"/>
                      <a:r>
                        <a:rPr lang="en-US" altLang="zh-TW" sz="1000" b="0" kern="1200" dirty="0" smtClean="0">
                          <a:solidFill>
                            <a:schemeClr val="tx1"/>
                          </a:solidFill>
                          <a:latin typeface="Times New Roman" pitchFamily="18" charset="0"/>
                          <a:ea typeface="標楷體" pitchFamily="65" charset="-120"/>
                          <a:cs typeface="Times New Roman" pitchFamily="18" charset="0"/>
                        </a:rPr>
                        <a:t>10</a:t>
                      </a:r>
                      <a:endParaRPr lang="zh-TW" altLang="en-US" sz="1000" b="0" kern="12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endParaRPr lang="zh-TW" altLang="en-US" sz="600" dirty="0"/>
                    </a:p>
                  </a:txBody>
                  <a:tcPr marT="45727" marB="45727" anchor="ctr"/>
                </a:tc>
                <a:tc>
                  <a:txBody>
                    <a:bodyPr/>
                    <a:lstStyle/>
                    <a:p>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r>
                        <a:rPr lang="en-US" altLang="zh-TW" sz="1000" b="0" kern="1200" dirty="0" smtClean="0">
                          <a:solidFill>
                            <a:schemeClr val="tx1"/>
                          </a:solidFill>
                          <a:latin typeface="+mn-ea"/>
                          <a:ea typeface="+mn-ea"/>
                          <a:cs typeface="Times New Roman" pitchFamily="18" charset="0"/>
                        </a:rPr>
                        <a:t>Wikipedia</a:t>
                      </a:r>
                      <a:r>
                        <a:rPr lang="zh-TW" altLang="en-US" sz="1000" b="0" kern="1200" dirty="0" smtClean="0">
                          <a:solidFill>
                            <a:schemeClr val="tx1"/>
                          </a:solidFill>
                          <a:latin typeface="+mn-ea"/>
                          <a:ea typeface="+mn-ea"/>
                          <a:cs typeface="Times New Roman" pitchFamily="18" charset="0"/>
                        </a:rPr>
                        <a:t>，作者：</a:t>
                      </a:r>
                      <a:r>
                        <a:rPr lang="en-US" altLang="zh-TW" sz="1000" b="0" i="0" kern="1200" dirty="0" smtClean="0">
                          <a:solidFill>
                            <a:schemeClr val="dk1"/>
                          </a:solidFill>
                          <a:latin typeface="+mn-ea"/>
                          <a:ea typeface="+mn-ea"/>
                          <a:cs typeface="Times New Roman" pitchFamily="18" charset="0"/>
                        </a:rPr>
                        <a:t>Deutsche </a:t>
                      </a:r>
                      <a:r>
                        <a:rPr lang="en-US" altLang="zh-TW" sz="1000" b="0" i="0" kern="1200" dirty="0" err="1" smtClean="0">
                          <a:solidFill>
                            <a:schemeClr val="dk1"/>
                          </a:solidFill>
                          <a:latin typeface="+mn-ea"/>
                          <a:ea typeface="+mn-ea"/>
                          <a:cs typeface="Times New Roman" pitchFamily="18" charset="0"/>
                        </a:rPr>
                        <a:t>Bundesbank</a:t>
                      </a:r>
                      <a:r>
                        <a:rPr lang="zh-TW" altLang="en-US" sz="1000" b="0" i="0" kern="1200" dirty="0" smtClean="0">
                          <a:solidFill>
                            <a:schemeClr val="dk1"/>
                          </a:solidFill>
                          <a:latin typeface="+mn-ea"/>
                          <a:ea typeface="+mn-ea"/>
                          <a:cs typeface="Times New Roman" pitchFamily="18" charset="0"/>
                        </a:rPr>
                        <a:t>，本作品轉載自：</a:t>
                      </a:r>
                      <a:endParaRPr lang="en-US" altLang="zh-TW" sz="1000" b="0" i="0" kern="1200" dirty="0" smtClean="0">
                        <a:solidFill>
                          <a:schemeClr val="dk1"/>
                        </a:solidFill>
                        <a:latin typeface="+mn-ea"/>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dirty="0" smtClean="0">
                          <a:latin typeface="+mn-ea"/>
                          <a:ea typeface="+mn-ea"/>
                          <a:cs typeface="Times New Roman" pitchFamily="18" charset="0"/>
                          <a:hlinkClick r:id="rId3"/>
                        </a:rPr>
                        <a:t>http://en.wikipedia.org/wiki/File:DEU-10m-anv.jpg</a:t>
                      </a:r>
                      <a:r>
                        <a:rPr lang="zh-TW" altLang="en-US" sz="1000" b="0" kern="1200" dirty="0" smtClean="0">
                          <a:solidFill>
                            <a:schemeClr val="tx1"/>
                          </a:solidFill>
                          <a:latin typeface="+mn-ea"/>
                          <a:ea typeface="+mn-ea"/>
                          <a:cs typeface="Times New Roman" pitchFamily="18" charset="0"/>
                        </a:rPr>
                        <a:t>，瀏覽日期：</a:t>
                      </a:r>
                      <a:r>
                        <a:rPr lang="en-US" altLang="zh-TW" sz="1000" b="0" kern="1200" dirty="0" smtClean="0">
                          <a:solidFill>
                            <a:schemeClr val="tx1"/>
                          </a:solidFill>
                          <a:latin typeface="+mn-ea"/>
                          <a:ea typeface="+mn-ea"/>
                          <a:cs typeface="Times New Roman" pitchFamily="18" charset="0"/>
                        </a:rPr>
                        <a:t>2013/1/4</a:t>
                      </a:r>
                      <a:r>
                        <a:rPr lang="zh-TW" altLang="en-US" sz="1000" b="0" kern="1200" dirty="0" smtClean="0">
                          <a:solidFill>
                            <a:schemeClr val="tx1"/>
                          </a:solidFill>
                          <a:latin typeface="+mn-ea"/>
                          <a:ea typeface="+mn-ea"/>
                          <a:cs typeface="Times New Roman" pitchFamily="18" charset="0"/>
                        </a:rPr>
                        <a:t>。</a:t>
                      </a:r>
                      <a:endParaRPr lang="en-US" altLang="zh-TW" sz="1000" b="0" kern="1200" dirty="0" smtClean="0">
                        <a:solidFill>
                          <a:schemeClr val="tx1"/>
                        </a:solidFill>
                        <a:latin typeface="+mn-ea"/>
                        <a:ea typeface="+mn-ea"/>
                        <a:cs typeface="Times New Roman" pitchFamily="18" charset="0"/>
                      </a:endParaRPr>
                    </a:p>
                  </a:txBody>
                  <a:tcPr marT="45727" marB="45727" anchor="ctr"/>
                </a:tc>
              </a:tr>
            </a:tbl>
          </a:graphicData>
        </a:graphic>
      </p:graphicFrame>
      <p:sp>
        <p:nvSpPr>
          <p:cNvPr id="13" name="投影片編號版面配置區 12"/>
          <p:cNvSpPr>
            <a:spLocks noGrp="1"/>
          </p:cNvSpPr>
          <p:nvPr>
            <p:ph type="sldNum" sz="quarter" idx="12"/>
          </p:nvPr>
        </p:nvSpPr>
        <p:spPr/>
        <p:txBody>
          <a:bodyPr/>
          <a:lstStyle/>
          <a:p>
            <a:pPr>
              <a:defRPr/>
            </a:pPr>
            <a:fld id="{67A9EADE-77E0-466D-B567-15426F43A79C}" type="slidenum">
              <a:rPr lang="en-US" altLang="zh-TW" smtClean="0"/>
              <a:pPr>
                <a:defRPr/>
              </a:pPr>
              <a:t>49</a:t>
            </a:fld>
            <a:endParaRPr lang="en-US" altLang="zh-TW"/>
          </a:p>
        </p:txBody>
      </p:sp>
      <p:pic>
        <p:nvPicPr>
          <p:cNvPr id="6" name="圖片 5" descr="0107.jpg"/>
          <p:cNvPicPr>
            <a:picLocks noChangeAspect="1"/>
          </p:cNvPicPr>
          <p:nvPr/>
        </p:nvPicPr>
        <p:blipFill>
          <a:blip r:embed="rId4" cstate="email"/>
          <a:stretch>
            <a:fillRect/>
          </a:stretch>
        </p:blipFill>
        <p:spPr>
          <a:xfrm>
            <a:off x="1673630" y="1902932"/>
            <a:ext cx="411624" cy="392415"/>
          </a:xfrm>
          <a:prstGeom prst="rect">
            <a:avLst/>
          </a:prstGeom>
        </p:spPr>
      </p:pic>
      <p:pic>
        <p:nvPicPr>
          <p:cNvPr id="7" name="圖片 6" descr="0109.jpg"/>
          <p:cNvPicPr>
            <a:picLocks noChangeAspect="1"/>
          </p:cNvPicPr>
          <p:nvPr/>
        </p:nvPicPr>
        <p:blipFill>
          <a:blip r:embed="rId5" cstate="email"/>
          <a:stretch>
            <a:fillRect/>
          </a:stretch>
        </p:blipFill>
        <p:spPr>
          <a:xfrm>
            <a:off x="1709870" y="2888200"/>
            <a:ext cx="339143" cy="506906"/>
          </a:xfrm>
          <a:prstGeom prst="rect">
            <a:avLst/>
          </a:prstGeom>
        </p:spPr>
      </p:pic>
      <p:pic>
        <p:nvPicPr>
          <p:cNvPr id="8" name="Picture 21" descr="\\140.112.59.229\資源平台\資源平台\版權\版權ICON與範例\F-公共財-book_mark_transparent-square.png">
            <a:hlinkClick r:id="rId6"/>
          </p:cNvPr>
          <p:cNvPicPr>
            <a:picLocks noChangeAspect="1" noChangeArrowheads="1"/>
          </p:cNvPicPr>
          <p:nvPr/>
        </p:nvPicPr>
        <p:blipFill>
          <a:blip r:embed="rId7" cstate="email">
            <a:extLst>
              <a:ext uri="{28A0092B-C50C-407E-A947-70E740481C1C}">
                <a14:useLocalDpi xmlns:a14="http://schemas.microsoft.com/office/drawing/2010/main" val="0"/>
              </a:ext>
            </a:extLst>
          </a:blip>
          <a:srcRect/>
          <a:stretch>
            <a:fillRect/>
          </a:stretch>
        </p:blipFill>
        <p:spPr bwMode="auto">
          <a:xfrm>
            <a:off x="2915816" y="1491630"/>
            <a:ext cx="27334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 descr="圖片1">
            <a:hlinkClick r:id="rId6"/>
          </p:cNvPr>
          <p:cNvPicPr>
            <a:picLocks noChangeAspect="1" noChangeArrowheads="1"/>
          </p:cNvPicPr>
          <p:nvPr/>
        </p:nvPicPr>
        <p:blipFill>
          <a:blip r:embed="rId8" cstate="email">
            <a:extLst>
              <a:ext uri="{28A0092B-C50C-407E-A947-70E740481C1C}">
                <a14:useLocalDpi xmlns:a14="http://schemas.microsoft.com/office/drawing/2010/main" val="0"/>
              </a:ext>
            </a:extLst>
          </a:blip>
          <a:srcRect/>
          <a:stretch>
            <a:fillRect/>
          </a:stretch>
        </p:blipFill>
        <p:spPr bwMode="auto">
          <a:xfrm>
            <a:off x="2919956" y="1998666"/>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 descr="圖片1">
            <a:hlinkClick r:id="rId6"/>
          </p:cNvPr>
          <p:cNvPicPr>
            <a:picLocks noChangeAspect="1" noChangeArrowheads="1"/>
          </p:cNvPicPr>
          <p:nvPr/>
        </p:nvPicPr>
        <p:blipFill>
          <a:blip r:embed="rId8" cstate="email">
            <a:extLst>
              <a:ext uri="{28A0092B-C50C-407E-A947-70E740481C1C}">
                <a14:useLocalDpi xmlns:a14="http://schemas.microsoft.com/office/drawing/2010/main" val="0"/>
              </a:ext>
            </a:extLst>
          </a:blip>
          <a:srcRect/>
          <a:stretch>
            <a:fillRect/>
          </a:stretch>
        </p:blipFill>
        <p:spPr bwMode="auto">
          <a:xfrm>
            <a:off x="2919956" y="3024653"/>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1" descr="\\140.112.59.229\資源平台\資源平台\版權\版權ICON與範例\F-公共財-book_mark_transparent-square.png">
            <a:hlinkClick r:id="rId6"/>
          </p:cNvPr>
          <p:cNvPicPr>
            <a:picLocks noChangeAspect="1" noChangeArrowheads="1"/>
          </p:cNvPicPr>
          <p:nvPr/>
        </p:nvPicPr>
        <p:blipFill>
          <a:blip r:embed="rId7" cstate="email">
            <a:extLst>
              <a:ext uri="{28A0092B-C50C-407E-A947-70E740481C1C}">
                <a14:useLocalDpi xmlns:a14="http://schemas.microsoft.com/office/drawing/2010/main" val="0"/>
              </a:ext>
            </a:extLst>
          </a:blip>
          <a:srcRect/>
          <a:stretch>
            <a:fillRect/>
          </a:stretch>
        </p:blipFill>
        <p:spPr bwMode="auto">
          <a:xfrm>
            <a:off x="2923168" y="2497557"/>
            <a:ext cx="27334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圖片 13" descr="0110.jpg"/>
          <p:cNvPicPr>
            <a:picLocks noChangeAspect="1"/>
          </p:cNvPicPr>
          <p:nvPr/>
        </p:nvPicPr>
        <p:blipFill>
          <a:blip r:embed="rId9" cstate="email"/>
          <a:stretch>
            <a:fillRect/>
          </a:stretch>
        </p:blipFill>
        <p:spPr>
          <a:xfrm>
            <a:off x="1727171" y="3526400"/>
            <a:ext cx="304539" cy="366629"/>
          </a:xfrm>
          <a:prstGeom prst="rect">
            <a:avLst/>
          </a:prstGeom>
        </p:spPr>
      </p:pic>
      <p:pic>
        <p:nvPicPr>
          <p:cNvPr id="15" name="Picture 1" descr="圖片1">
            <a:hlinkClick r:id="rId6"/>
          </p:cNvPr>
          <p:cNvPicPr>
            <a:picLocks noChangeAspect="1" noChangeArrowheads="1"/>
          </p:cNvPicPr>
          <p:nvPr/>
        </p:nvPicPr>
        <p:blipFill>
          <a:blip r:embed="rId8" cstate="email">
            <a:extLst>
              <a:ext uri="{28A0092B-C50C-407E-A947-70E740481C1C}">
                <a14:useLocalDpi xmlns:a14="http://schemas.microsoft.com/office/drawing/2010/main" val="0"/>
              </a:ext>
            </a:extLst>
          </a:blip>
          <a:srcRect/>
          <a:stretch>
            <a:fillRect/>
          </a:stretch>
        </p:blipFill>
        <p:spPr bwMode="auto">
          <a:xfrm>
            <a:off x="2925238" y="3605117"/>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圖片 15" descr="0111.jpg"/>
          <p:cNvPicPr>
            <a:picLocks noChangeAspect="1"/>
          </p:cNvPicPr>
          <p:nvPr/>
        </p:nvPicPr>
        <p:blipFill>
          <a:blip r:embed="rId10" cstate="email"/>
          <a:stretch>
            <a:fillRect/>
          </a:stretch>
        </p:blipFill>
        <p:spPr>
          <a:xfrm>
            <a:off x="1485231" y="4018840"/>
            <a:ext cx="788418" cy="392238"/>
          </a:xfrm>
          <a:prstGeom prst="rect">
            <a:avLst/>
          </a:prstGeom>
        </p:spPr>
      </p:pic>
      <p:pic>
        <p:nvPicPr>
          <p:cNvPr id="17" name="Picture 19" descr="\\140.112.59.229\資源平台\資源平台\版權\版權ICON與範例\64px-PD-icon_svg.png">
            <a:hlinkClick r:id="rId11"/>
          </p:cNvPr>
          <p:cNvPicPr>
            <a:picLocks noChangeAspect="1" noChangeArrowheads="1"/>
          </p:cNvPicPr>
          <p:nvPr/>
        </p:nvPicPr>
        <p:blipFill>
          <a:blip r:embed="rId12" cstate="email">
            <a:extLst>
              <a:ext uri="{28A0092B-C50C-407E-A947-70E740481C1C}">
                <a14:useLocalDpi xmlns:a14="http://schemas.microsoft.com/office/drawing/2010/main" val="0"/>
              </a:ext>
            </a:extLst>
          </a:blip>
          <a:srcRect/>
          <a:stretch>
            <a:fillRect/>
          </a:stretch>
        </p:blipFill>
        <p:spPr bwMode="auto">
          <a:xfrm>
            <a:off x="2914988" y="4077873"/>
            <a:ext cx="274171" cy="274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8849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zh-TW" altLang="en-US" b="1" smtClean="0">
                <a:ea typeface="標楷體" pitchFamily="65" charset="-120"/>
              </a:rPr>
              <a:t>康熙皇帝學習符號代數</a:t>
            </a:r>
          </a:p>
        </p:txBody>
      </p:sp>
      <p:sp>
        <p:nvSpPr>
          <p:cNvPr id="5123" name="Rectangle 3"/>
          <p:cNvSpPr>
            <a:spLocks noGrp="1" noChangeArrowheads="1"/>
          </p:cNvSpPr>
          <p:nvPr>
            <p:ph type="body" idx="1"/>
          </p:nvPr>
        </p:nvSpPr>
        <p:spPr/>
        <p:txBody>
          <a:bodyPr/>
          <a:lstStyle/>
          <a:p>
            <a:pPr eaLnBrk="1" hangingPunct="1">
              <a:lnSpc>
                <a:spcPct val="90000"/>
              </a:lnSpc>
            </a:pPr>
            <a:r>
              <a:rPr lang="zh-TW" altLang="en-US" sz="2800" b="1" dirty="0" smtClean="0">
                <a:ea typeface="標楷體" pitchFamily="65" charset="-120"/>
              </a:rPr>
              <a:t>諭王道化：朕自起身以來，每日同阿哥等察</a:t>
            </a:r>
            <a:r>
              <a:rPr lang="en-US" altLang="zh-TW" sz="2800" b="1" dirty="0" smtClean="0">
                <a:ea typeface="標楷體" pitchFamily="65" charset="-120"/>
              </a:rPr>
              <a:t>《</a:t>
            </a:r>
            <a:r>
              <a:rPr lang="zh-TW" altLang="en-US" sz="2800" b="1" dirty="0" smtClean="0">
                <a:ea typeface="標楷體" pitchFamily="65" charset="-120"/>
              </a:rPr>
              <a:t>阿爾熱巴拉新法</a:t>
            </a:r>
            <a:r>
              <a:rPr lang="en-US" altLang="zh-TW" sz="2800" b="1" dirty="0" smtClean="0">
                <a:ea typeface="標楷體" pitchFamily="65" charset="-120"/>
              </a:rPr>
              <a:t>》</a:t>
            </a:r>
            <a:r>
              <a:rPr lang="zh-TW" altLang="en-US" sz="2800" b="1" dirty="0" smtClean="0">
                <a:ea typeface="標楷體" pitchFamily="65" charset="-120"/>
              </a:rPr>
              <a:t>，最難明白。他說比舊法易，看來比舊法愈難，錯處亦甚多，鶻突處也不少。前者朕偶爾傳於北京西洋人開數表之根，寫的極明白，爾將此諭抄出，並此書發到京裡去，著西洋人共同細察，將不通的文章一概刪去。還有言者：甲乘甲、乙乘乙，總無數目，即乘出來亦不知多少，看起來想是此人算法平平爾。</a:t>
            </a: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5</a:t>
            </a:fld>
            <a:endParaRPr lang="en-US" altLang="zh-TW"/>
          </a:p>
        </p:txBody>
      </p:sp>
      <p:pic>
        <p:nvPicPr>
          <p:cNvPr id="5" name="Picture 21" descr="\\140.112.59.229\資源平台\資源平台\版權\版權ICON與範例\F-公共財-book_mark_transparent-square.png">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215074" y="4214824"/>
            <a:ext cx="27334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投影片編號版面配置區 3"/>
          <p:cNvSpPr>
            <a:spLocks noGrp="1"/>
          </p:cNvSpPr>
          <p:nvPr>
            <p:ph type="sldNum" sz="quarter" idx="12"/>
          </p:nvPr>
        </p:nvSpPr>
        <p:spPr>
          <a:noFill/>
          <a:ln>
            <a:miter lim="800000"/>
            <a:headEnd/>
            <a:tailEnd/>
          </a:ln>
        </p:spPr>
        <p:txBody>
          <a:bodyPr/>
          <a:lstStyle/>
          <a:p>
            <a:fld id="{107A76B0-5892-430E-AEC6-0CD5445A322D}" type="slidenum">
              <a:rPr lang="en-US" altLang="zh-TW" smtClean="0"/>
              <a:pPr/>
              <a:t>50</a:t>
            </a:fld>
            <a:endParaRPr lang="en-US" altLang="zh-TW" smtClean="0"/>
          </a:p>
        </p:txBody>
      </p:sp>
      <p:sp>
        <p:nvSpPr>
          <p:cNvPr id="40963" name="標題 1"/>
          <p:cNvSpPr>
            <a:spLocks noGrp="1"/>
          </p:cNvSpPr>
          <p:nvPr>
            <p:ph type="title"/>
          </p:nvPr>
        </p:nvSpPr>
        <p:spPr/>
        <p:txBody>
          <a:bodyPr/>
          <a:lstStyle/>
          <a:p>
            <a:r>
              <a:rPr lang="zh-TW" altLang="en-US" smtClean="0">
                <a:latin typeface="標楷體" pitchFamily="65" charset="-120"/>
                <a:ea typeface="標楷體" pitchFamily="65" charset="-120"/>
              </a:rPr>
              <a:t>版權聲明</a:t>
            </a:r>
          </a:p>
        </p:txBody>
      </p:sp>
      <p:graphicFrame>
        <p:nvGraphicFramePr>
          <p:cNvPr id="7" name="內容版面配置區 3"/>
          <p:cNvGraphicFramePr>
            <a:graphicFrameLocks noGrp="1"/>
          </p:cNvGraphicFramePr>
          <p:nvPr>
            <p:ph idx="1"/>
            <p:extLst>
              <p:ext uri="{D42A27DB-BD31-4B8C-83A1-F6EECF244321}">
                <p14:modId xmlns:p14="http://schemas.microsoft.com/office/powerpoint/2010/main" val="1726637991"/>
              </p:ext>
            </p:extLst>
          </p:nvPr>
        </p:nvGraphicFramePr>
        <p:xfrm>
          <a:off x="467544" y="1203598"/>
          <a:ext cx="8208913" cy="3375415"/>
        </p:xfrm>
        <a:graphic>
          <a:graphicData uri="http://schemas.openxmlformats.org/drawingml/2006/table">
            <a:tbl>
              <a:tblPr firstRow="1" bandRow="1">
                <a:tableStyleId>{5C22544A-7EE6-4342-B048-85BDC9FD1C3A}</a:tableStyleId>
              </a:tblPr>
              <a:tblGrid>
                <a:gridCol w="720080"/>
                <a:gridCol w="1368152"/>
                <a:gridCol w="1224136"/>
                <a:gridCol w="4896545"/>
              </a:tblGrid>
              <a:tr h="432048">
                <a:tc>
                  <a:txBody>
                    <a:bodyPr/>
                    <a:lstStyle/>
                    <a:p>
                      <a:pPr algn="ctr"/>
                      <a:r>
                        <a:rPr lang="zh-TW" altLang="en-US" sz="1800" dirty="0" smtClean="0">
                          <a:solidFill>
                            <a:schemeClr val="tx1"/>
                          </a:solidFill>
                          <a:latin typeface="Times New Roman" pitchFamily="18" charset="0"/>
                          <a:ea typeface="標楷體" pitchFamily="65" charset="-120"/>
                          <a:cs typeface="Times New Roman" pitchFamily="18" charset="0"/>
                        </a:rPr>
                        <a:t>頁碼</a:t>
                      </a:r>
                      <a:endParaRPr lang="zh-TW" altLang="en-US" sz="1800" dirty="0">
                        <a:solidFill>
                          <a:schemeClr val="tx1"/>
                        </a:solidFill>
                        <a:latin typeface="Times New Roman" pitchFamily="18" charset="0"/>
                        <a:ea typeface="標楷體" pitchFamily="65" charset="-120"/>
                        <a:cs typeface="Times New Roman" pitchFamily="18" charset="0"/>
                      </a:endParaRPr>
                    </a:p>
                  </a:txBody>
                  <a:tcPr marL="91433" marR="91433" marT="45723" marB="45723"/>
                </a:tc>
                <a:tc>
                  <a:txBody>
                    <a:bodyPr/>
                    <a:lstStyle/>
                    <a:p>
                      <a:pPr algn="ctr"/>
                      <a:r>
                        <a:rPr lang="zh-TW" altLang="en-US" sz="1800" dirty="0" smtClean="0">
                          <a:solidFill>
                            <a:schemeClr val="tx1"/>
                          </a:solidFill>
                          <a:latin typeface="Times New Roman" pitchFamily="18" charset="0"/>
                          <a:ea typeface="標楷體" pitchFamily="65" charset="-120"/>
                          <a:cs typeface="Times New Roman" pitchFamily="18" charset="0"/>
                        </a:rPr>
                        <a:t>作品</a:t>
                      </a:r>
                      <a:endParaRPr lang="zh-TW" altLang="en-US" sz="1800" dirty="0">
                        <a:solidFill>
                          <a:schemeClr val="tx1"/>
                        </a:solidFill>
                        <a:latin typeface="Times New Roman" pitchFamily="18" charset="0"/>
                        <a:ea typeface="標楷體" pitchFamily="65" charset="-120"/>
                        <a:cs typeface="Times New Roman" pitchFamily="18" charset="0"/>
                      </a:endParaRPr>
                    </a:p>
                  </a:txBody>
                  <a:tcPr marL="91433" marR="91433" marT="45723" marB="45723"/>
                </a:tc>
                <a:tc>
                  <a:txBody>
                    <a:bodyPr/>
                    <a:lstStyle/>
                    <a:p>
                      <a:pPr algn="ctr"/>
                      <a:r>
                        <a:rPr lang="zh-TW" altLang="en-US" sz="1800" dirty="0" smtClean="0">
                          <a:solidFill>
                            <a:schemeClr val="tx1"/>
                          </a:solidFill>
                          <a:latin typeface="Times New Roman" pitchFamily="18" charset="0"/>
                          <a:ea typeface="標楷體" pitchFamily="65" charset="-120"/>
                          <a:cs typeface="Times New Roman" pitchFamily="18" charset="0"/>
                        </a:rPr>
                        <a:t>版權圖示</a:t>
                      </a:r>
                      <a:endParaRPr lang="zh-TW" altLang="en-US" sz="1800" dirty="0">
                        <a:solidFill>
                          <a:schemeClr val="tx1"/>
                        </a:solidFill>
                        <a:latin typeface="Times New Roman" pitchFamily="18" charset="0"/>
                        <a:ea typeface="標楷體" pitchFamily="65" charset="-120"/>
                        <a:cs typeface="Times New Roman" pitchFamily="18" charset="0"/>
                      </a:endParaRPr>
                    </a:p>
                  </a:txBody>
                  <a:tcPr marL="91433" marR="91433" marT="45723" marB="45723"/>
                </a:tc>
                <a:tc>
                  <a:txBody>
                    <a:bodyPr/>
                    <a:lstStyle/>
                    <a:p>
                      <a:pPr algn="ctr"/>
                      <a:r>
                        <a:rPr lang="zh-TW" altLang="en-US" sz="1800" dirty="0" smtClean="0">
                          <a:solidFill>
                            <a:schemeClr val="tx1"/>
                          </a:solidFill>
                          <a:latin typeface="Times New Roman" pitchFamily="18" charset="0"/>
                          <a:ea typeface="標楷體" pitchFamily="65" charset="-120"/>
                          <a:cs typeface="Times New Roman" pitchFamily="18" charset="0"/>
                        </a:rPr>
                        <a:t>來源</a:t>
                      </a:r>
                      <a:r>
                        <a:rPr lang="en-US" altLang="zh-TW" sz="1800" dirty="0" smtClean="0">
                          <a:solidFill>
                            <a:schemeClr val="tx1"/>
                          </a:solidFill>
                          <a:latin typeface="Times New Roman" pitchFamily="18" charset="0"/>
                          <a:ea typeface="標楷體" pitchFamily="65" charset="-120"/>
                          <a:cs typeface="Times New Roman" pitchFamily="18" charset="0"/>
                        </a:rPr>
                        <a:t>/</a:t>
                      </a:r>
                      <a:r>
                        <a:rPr lang="zh-TW" altLang="en-US" sz="1800" dirty="0" smtClean="0">
                          <a:solidFill>
                            <a:schemeClr val="tx1"/>
                          </a:solidFill>
                          <a:latin typeface="Times New Roman" pitchFamily="18" charset="0"/>
                          <a:ea typeface="標楷體" pitchFamily="65" charset="-120"/>
                          <a:cs typeface="Times New Roman" pitchFamily="18" charset="0"/>
                        </a:rPr>
                        <a:t>作者</a:t>
                      </a:r>
                      <a:endParaRPr lang="zh-TW" altLang="en-US" sz="1800" dirty="0">
                        <a:solidFill>
                          <a:schemeClr val="tx1"/>
                        </a:solidFill>
                        <a:latin typeface="Times New Roman" pitchFamily="18" charset="0"/>
                        <a:ea typeface="標楷體" pitchFamily="65" charset="-120"/>
                        <a:cs typeface="Times New Roman" pitchFamily="18" charset="0"/>
                      </a:endParaRPr>
                    </a:p>
                  </a:txBody>
                  <a:tcPr marL="91433" marR="91433" marT="45723" marB="45723"/>
                </a:tc>
              </a:tr>
              <a:tr h="532863">
                <a:tc>
                  <a:txBody>
                    <a:bodyPr/>
                    <a:lstStyle/>
                    <a:p>
                      <a:pPr algn="ctr"/>
                      <a:r>
                        <a:rPr lang="en-US" altLang="zh-TW" sz="900" dirty="0" smtClean="0">
                          <a:latin typeface="Times New Roman" pitchFamily="18" charset="0"/>
                          <a:cs typeface="Times New Roman" pitchFamily="18" charset="0"/>
                        </a:rPr>
                        <a:t>15</a:t>
                      </a:r>
                    </a:p>
                  </a:txBody>
                  <a:tcPr marL="91433" marR="91433" marT="45723" marB="45723"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800" b="0" kern="1200" dirty="0" smtClean="0">
                          <a:solidFill>
                            <a:schemeClr val="dk1"/>
                          </a:solidFill>
                          <a:latin typeface="+mn-ea"/>
                          <a:ea typeface="+mn-ea"/>
                          <a:cs typeface="+mn-cs"/>
                        </a:rPr>
                        <a:t>數學是把握其它更重要科學</a:t>
                      </a:r>
                      <a:r>
                        <a:rPr lang="en-US" altLang="zh-TW" sz="800" b="0" kern="1200" dirty="0" smtClean="0">
                          <a:solidFill>
                            <a:schemeClr val="dk1"/>
                          </a:solidFill>
                          <a:latin typeface="+mn-ea"/>
                          <a:ea typeface="+mn-ea"/>
                          <a:cs typeface="+mn-cs"/>
                        </a:rPr>
                        <a:t>……</a:t>
                      </a:r>
                      <a:r>
                        <a:rPr lang="zh-TW" altLang="en-US" sz="800" b="0" kern="1200" dirty="0" smtClean="0">
                          <a:solidFill>
                            <a:schemeClr val="dk1"/>
                          </a:solidFill>
                          <a:latin typeface="+mn-ea"/>
                          <a:ea typeface="+mn-ea"/>
                          <a:cs typeface="+mn-cs"/>
                        </a:rPr>
                        <a:t>數學所應該具有的條理性和簡單性。</a:t>
                      </a:r>
                      <a:endParaRPr lang="zh-TW" altLang="zh-TW" sz="800" b="0" kern="1200" dirty="0" smtClean="0">
                        <a:solidFill>
                          <a:schemeClr val="dk1"/>
                        </a:solidFill>
                        <a:latin typeface="+mn-ea"/>
                        <a:ea typeface="+mn-ea"/>
                        <a:cs typeface="+mn-cs"/>
                      </a:endParaRPr>
                    </a:p>
                  </a:txBody>
                  <a:tcPr marL="91433" marR="91433" marT="45723" marB="45723" anchor="ctr"/>
                </a:tc>
                <a:tc>
                  <a:txBody>
                    <a:bodyPr/>
                    <a:lstStyle/>
                    <a:p>
                      <a:endParaRPr lang="zh-TW" altLang="en-US" sz="800" dirty="0">
                        <a:solidFill>
                          <a:schemeClr val="tx1"/>
                        </a:solidFill>
                        <a:latin typeface="Times New Roman" pitchFamily="18" charset="0"/>
                        <a:ea typeface="標楷體" pitchFamily="65" charset="-120"/>
                        <a:cs typeface="Times New Roman" pitchFamily="18" charset="0"/>
                      </a:endParaRPr>
                    </a:p>
                  </a:txBody>
                  <a:tcPr marL="91433" marR="91433" marT="45723" marB="45723"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kern="1200" dirty="0" smtClean="0">
                          <a:solidFill>
                            <a:schemeClr val="tx1"/>
                          </a:solidFill>
                          <a:latin typeface="+mn-ea"/>
                          <a:ea typeface="+mn-ea"/>
                          <a:cs typeface="Times New Roman" pitchFamily="18" charset="0"/>
                        </a:rPr>
                        <a:t>《</a:t>
                      </a:r>
                      <a:r>
                        <a:rPr lang="zh-TW" altLang="en-US" sz="1000" b="0" kern="1200" dirty="0" smtClean="0">
                          <a:solidFill>
                            <a:schemeClr val="tx1"/>
                          </a:solidFill>
                          <a:latin typeface="+mn-ea"/>
                          <a:ea typeface="+mn-ea"/>
                          <a:cs typeface="Times New Roman" pitchFamily="18" charset="0"/>
                        </a:rPr>
                        <a:t>思維的指導法則</a:t>
                      </a:r>
                      <a:r>
                        <a:rPr lang="en-US" altLang="zh-TW" sz="1000" b="0" kern="1200" dirty="0" smtClean="0">
                          <a:solidFill>
                            <a:schemeClr val="tx1"/>
                          </a:solidFill>
                          <a:latin typeface="+mn-ea"/>
                          <a:ea typeface="+mn-ea"/>
                          <a:cs typeface="Times New Roman" pitchFamily="18" charset="0"/>
                        </a:rPr>
                        <a:t>》</a:t>
                      </a:r>
                      <a:r>
                        <a:rPr lang="zh-TW" altLang="en-US" sz="1000" b="0" kern="1200" dirty="0" smtClean="0">
                          <a:solidFill>
                            <a:schemeClr val="tx1"/>
                          </a:solidFill>
                          <a:latin typeface="+mn-ea"/>
                          <a:ea typeface="+mn-ea"/>
                          <a:cs typeface="Times New Roman" pitchFamily="18" charset="0"/>
                        </a:rPr>
                        <a:t>，笛卡兒 </a:t>
                      </a:r>
                      <a:r>
                        <a:rPr lang="en-US" altLang="zh-TW" sz="1000" b="0" kern="1200" dirty="0" smtClean="0">
                          <a:solidFill>
                            <a:schemeClr val="tx1"/>
                          </a:solidFill>
                          <a:latin typeface="+mn-ea"/>
                          <a:ea typeface="+mn-ea"/>
                          <a:cs typeface="Times New Roman" pitchFamily="18" charset="0"/>
                        </a:rPr>
                        <a:t>(</a:t>
                      </a:r>
                      <a:r>
                        <a:rPr lang="zh-TW" altLang="en-US" sz="1000" b="0" kern="1200" dirty="0" smtClean="0">
                          <a:solidFill>
                            <a:schemeClr val="tx1"/>
                          </a:solidFill>
                          <a:latin typeface="+mn-ea"/>
                          <a:ea typeface="+mn-ea"/>
                          <a:cs typeface="Times New Roman" pitchFamily="18" charset="0"/>
                        </a:rPr>
                        <a:t>寫於</a:t>
                      </a:r>
                      <a:r>
                        <a:rPr lang="en-US" altLang="zh-TW" sz="1000" b="0" kern="1200" dirty="0" smtClean="0">
                          <a:solidFill>
                            <a:schemeClr val="tx1"/>
                          </a:solidFill>
                          <a:latin typeface="+mn-ea"/>
                          <a:ea typeface="+mn-ea"/>
                          <a:cs typeface="Times New Roman" pitchFamily="18" charset="0"/>
                        </a:rPr>
                        <a:t>1629</a:t>
                      </a:r>
                      <a:r>
                        <a:rPr lang="zh-TW" altLang="en-US" sz="1000" b="0" kern="1200" dirty="0" smtClean="0">
                          <a:solidFill>
                            <a:schemeClr val="tx1"/>
                          </a:solidFill>
                          <a:latin typeface="+mn-ea"/>
                          <a:ea typeface="+mn-ea"/>
                          <a:cs typeface="Times New Roman" pitchFamily="18" charset="0"/>
                        </a:rPr>
                        <a:t>年</a:t>
                      </a:r>
                      <a:r>
                        <a:rPr lang="en-US" altLang="zh-TW" sz="1000" b="0" kern="1200" dirty="0" smtClean="0">
                          <a:solidFill>
                            <a:schemeClr val="tx1"/>
                          </a:solidFill>
                          <a:latin typeface="+mn-ea"/>
                          <a:ea typeface="+mn-ea"/>
                          <a:cs typeface="Times New Roman" pitchFamily="18" charset="0"/>
                        </a:rPr>
                        <a:t>)</a:t>
                      </a:r>
                      <a:r>
                        <a:rPr lang="zh-TW" altLang="en-US" sz="1000" b="0" kern="1200" dirty="0" smtClean="0">
                          <a:solidFill>
                            <a:schemeClr val="tx1"/>
                          </a:solidFill>
                          <a:latin typeface="+mn-ea"/>
                          <a:ea typeface="+mn-ea"/>
                          <a:cs typeface="Times New Roman" pitchFamily="18" charset="0"/>
                        </a:rPr>
                        <a:t>。</a:t>
                      </a:r>
                      <a:endParaRPr lang="en-US" altLang="zh-TW" sz="1000" b="0" kern="1200" dirty="0" smtClean="0">
                        <a:solidFill>
                          <a:schemeClr val="tx1"/>
                        </a:solidFill>
                        <a:latin typeface="+mn-ea"/>
                        <a:ea typeface="+mn-ea"/>
                        <a:cs typeface="Times New Roman" pitchFamily="18" charset="0"/>
                      </a:endParaRPr>
                    </a:p>
                  </a:txBody>
                  <a:tcPr marL="91433" marR="91433" marT="45723" marB="45723" anchor="ctr"/>
                </a:tc>
              </a:tr>
              <a:tr h="558908">
                <a:tc>
                  <a:txBody>
                    <a:bodyPr/>
                    <a:lstStyle/>
                    <a:p>
                      <a:pPr algn="ctr"/>
                      <a:r>
                        <a:rPr lang="en-US" altLang="zh-TW" sz="900" b="0" kern="1200" dirty="0" smtClean="0">
                          <a:solidFill>
                            <a:schemeClr val="tx1"/>
                          </a:solidFill>
                          <a:latin typeface="Times New Roman" pitchFamily="18" charset="0"/>
                          <a:ea typeface="標楷體" pitchFamily="65" charset="-120"/>
                          <a:cs typeface="Times New Roman" pitchFamily="18" charset="0"/>
                        </a:rPr>
                        <a:t>16</a:t>
                      </a:r>
                      <a:endParaRPr lang="zh-TW" altLang="en-US" sz="900" b="0" kern="1200" dirty="0">
                        <a:solidFill>
                          <a:schemeClr val="tx1"/>
                        </a:solidFill>
                        <a:latin typeface="Times New Roman" pitchFamily="18" charset="0"/>
                        <a:ea typeface="標楷體" pitchFamily="65" charset="-120"/>
                        <a:cs typeface="Times New Roman" pitchFamily="18" charset="0"/>
                      </a:endParaRPr>
                    </a:p>
                  </a:txBody>
                  <a:tcPr marL="91433" marR="91433" marT="45723" marB="45723"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800" b="0" kern="1200" dirty="0" smtClean="0">
                        <a:solidFill>
                          <a:schemeClr val="dk1"/>
                        </a:solidFill>
                        <a:latin typeface="+mn-ea"/>
                        <a:ea typeface="+mn-ea"/>
                        <a:cs typeface="+mn-cs"/>
                      </a:endParaRPr>
                    </a:p>
                  </a:txBody>
                  <a:tcPr marL="91433" marR="91433" marT="45723" marB="45723" anchor="ctr"/>
                </a:tc>
                <a:tc>
                  <a:txBody>
                    <a:bodyPr/>
                    <a:lstStyle/>
                    <a:p>
                      <a:endParaRPr lang="zh-TW" altLang="en-US" sz="800" dirty="0">
                        <a:solidFill>
                          <a:schemeClr val="tx1"/>
                        </a:solidFill>
                        <a:latin typeface="Times New Roman" pitchFamily="18" charset="0"/>
                        <a:ea typeface="標楷體" pitchFamily="65" charset="-120"/>
                        <a:cs typeface="Times New Roman" pitchFamily="18" charset="0"/>
                      </a:endParaRPr>
                    </a:p>
                  </a:txBody>
                  <a:tcPr marL="91433" marR="91433" marT="45723" marB="45723" anchor="ctr"/>
                </a:tc>
                <a:tc>
                  <a:txBody>
                    <a:bodyPr/>
                    <a:lstStyle/>
                    <a:p>
                      <a:r>
                        <a:rPr lang="en-US" altLang="zh-TW" sz="1000" b="0" kern="1200" dirty="0" smtClean="0">
                          <a:solidFill>
                            <a:schemeClr val="tx1"/>
                          </a:solidFill>
                          <a:latin typeface="+mn-ea"/>
                          <a:ea typeface="+mn-ea"/>
                          <a:cs typeface="Times New Roman" pitchFamily="18" charset="0"/>
                        </a:rPr>
                        <a:t>Wikipedia</a:t>
                      </a:r>
                      <a:r>
                        <a:rPr lang="zh-TW" altLang="en-US" sz="1000" b="0" kern="1200" dirty="0" smtClean="0">
                          <a:solidFill>
                            <a:schemeClr val="tx1"/>
                          </a:solidFill>
                          <a:latin typeface="+mn-ea"/>
                          <a:ea typeface="+mn-ea"/>
                          <a:cs typeface="Times New Roman" pitchFamily="18" charset="0"/>
                        </a:rPr>
                        <a:t>，作者：未知，本作品轉載自：</a:t>
                      </a:r>
                      <a:r>
                        <a:rPr lang="en-US" altLang="zh-TW" sz="1000" b="0" kern="1200" dirty="0" smtClean="0">
                          <a:solidFill>
                            <a:schemeClr val="tx1"/>
                          </a:solidFill>
                          <a:latin typeface="+mn-ea"/>
                          <a:ea typeface="+mn-ea"/>
                          <a:cs typeface="Times New Roman" pitchFamily="18" charset="0"/>
                          <a:hlinkClick r:id="rId2"/>
                        </a:rPr>
                        <a:t>http://en.wikipedia.org/wiki/File:Francois_Viete.jpg</a:t>
                      </a:r>
                      <a:r>
                        <a:rPr lang="zh-TW" altLang="en-US" sz="1000" b="0" kern="1200" dirty="0" smtClean="0">
                          <a:solidFill>
                            <a:schemeClr val="tx1"/>
                          </a:solidFill>
                          <a:latin typeface="+mn-ea"/>
                          <a:ea typeface="+mn-ea"/>
                          <a:cs typeface="Times New Roman" pitchFamily="18" charset="0"/>
                        </a:rPr>
                        <a:t>，瀏覽日期：</a:t>
                      </a:r>
                      <a:r>
                        <a:rPr lang="en-US" altLang="zh-TW" sz="1000" b="0" kern="1200" dirty="0" smtClean="0">
                          <a:solidFill>
                            <a:schemeClr val="tx1"/>
                          </a:solidFill>
                          <a:latin typeface="+mn-ea"/>
                          <a:ea typeface="+mn-ea"/>
                          <a:cs typeface="Times New Roman" pitchFamily="18" charset="0"/>
                        </a:rPr>
                        <a:t>2013/1/4</a:t>
                      </a:r>
                      <a:r>
                        <a:rPr lang="zh-TW" altLang="en-US" sz="1000" b="0" kern="1200" dirty="0" smtClean="0">
                          <a:solidFill>
                            <a:schemeClr val="tx1"/>
                          </a:solidFill>
                          <a:latin typeface="+mn-ea"/>
                          <a:ea typeface="+mn-ea"/>
                          <a:cs typeface="Times New Roman" pitchFamily="18" charset="0"/>
                        </a:rPr>
                        <a:t>。</a:t>
                      </a:r>
                      <a:endParaRPr lang="en-US" altLang="zh-TW" sz="1000" b="0" kern="1200" dirty="0" smtClean="0">
                        <a:solidFill>
                          <a:schemeClr val="tx1"/>
                        </a:solidFill>
                        <a:latin typeface="+mn-ea"/>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kern="1200" dirty="0" smtClean="0">
                          <a:solidFill>
                            <a:schemeClr val="tx1"/>
                          </a:solidFill>
                          <a:latin typeface="+mn-ea"/>
                          <a:ea typeface="+mn-ea"/>
                          <a:cs typeface="Times New Roman" pitchFamily="18" charset="0"/>
                        </a:rPr>
                        <a:t>依據著作權法第</a:t>
                      </a:r>
                      <a:r>
                        <a:rPr lang="en-US" altLang="zh-TW" sz="1000" b="0" kern="1200" dirty="0" smtClean="0">
                          <a:solidFill>
                            <a:schemeClr val="tx1"/>
                          </a:solidFill>
                          <a:latin typeface="+mn-ea"/>
                          <a:ea typeface="+mn-ea"/>
                          <a:cs typeface="Times New Roman" pitchFamily="18" charset="0"/>
                        </a:rPr>
                        <a:t>46</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52</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65</a:t>
                      </a:r>
                      <a:r>
                        <a:rPr lang="zh-TW" altLang="en-US" sz="1000" b="0" kern="1200" dirty="0" smtClean="0">
                          <a:solidFill>
                            <a:schemeClr val="tx1"/>
                          </a:solidFill>
                          <a:latin typeface="+mn-ea"/>
                          <a:ea typeface="+mn-ea"/>
                          <a:cs typeface="Times New Roman" pitchFamily="18" charset="0"/>
                        </a:rPr>
                        <a:t>條合理使用。</a:t>
                      </a:r>
                    </a:p>
                  </a:txBody>
                  <a:tcPr marL="91433" marR="91433" marT="45723" marB="45723" anchor="ctr"/>
                </a:tc>
              </a:tr>
              <a:tr h="686862">
                <a:tc>
                  <a:txBody>
                    <a:bodyPr/>
                    <a:lstStyle/>
                    <a:p>
                      <a:pPr algn="ctr"/>
                      <a:r>
                        <a:rPr lang="en-US" altLang="zh-TW" sz="900" dirty="0" smtClean="0">
                          <a:latin typeface="Times New Roman" pitchFamily="18" charset="0"/>
                          <a:cs typeface="Times New Roman" pitchFamily="18" charset="0"/>
                        </a:rPr>
                        <a:t>18</a:t>
                      </a:r>
                      <a:endParaRPr lang="zh-TW" altLang="en-US" sz="900" dirty="0">
                        <a:latin typeface="Times New Roman" pitchFamily="18" charset="0"/>
                        <a:cs typeface="Times New Roman" pitchFamily="18" charset="0"/>
                      </a:endParaRPr>
                    </a:p>
                  </a:txBody>
                  <a:tcPr marL="91433" marR="91433" marT="45723" marB="45723"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800" b="0" kern="1200" dirty="0" smtClean="0">
                          <a:solidFill>
                            <a:schemeClr val="dk1"/>
                          </a:solidFill>
                          <a:latin typeface="+mn-ea"/>
                          <a:ea typeface="+mn-ea"/>
                          <a:cs typeface="+mn-cs"/>
                        </a:rPr>
                        <a:t>韋達宣稱：有一種尋求數學真理的方法據說是由柏拉圖最早發現的。席翁 </a:t>
                      </a:r>
                      <a:r>
                        <a:rPr lang="en-US" altLang="zh-TW" sz="800" b="0" kern="1200" dirty="0" smtClean="0">
                          <a:solidFill>
                            <a:schemeClr val="dk1"/>
                          </a:solidFill>
                          <a:latin typeface="+mn-ea"/>
                          <a:ea typeface="+mn-ea"/>
                          <a:cs typeface="+mn-cs"/>
                        </a:rPr>
                        <a:t>(</a:t>
                      </a:r>
                      <a:r>
                        <a:rPr lang="en-US" altLang="zh-TW" sz="800" b="0" kern="1200" dirty="0" err="1" smtClean="0">
                          <a:solidFill>
                            <a:schemeClr val="dk1"/>
                          </a:solidFill>
                          <a:latin typeface="+mn-ea"/>
                          <a:ea typeface="+mn-ea"/>
                          <a:cs typeface="+mn-cs"/>
                        </a:rPr>
                        <a:t>Theon</a:t>
                      </a:r>
                      <a:r>
                        <a:rPr lang="en-US" altLang="zh-TW" sz="800" b="0" kern="1200" dirty="0" smtClean="0">
                          <a:solidFill>
                            <a:schemeClr val="dk1"/>
                          </a:solidFill>
                          <a:latin typeface="+mn-ea"/>
                          <a:ea typeface="+mn-ea"/>
                          <a:cs typeface="+mn-cs"/>
                        </a:rPr>
                        <a:t>) </a:t>
                      </a:r>
                      <a:r>
                        <a:rPr lang="zh-TW" altLang="en-US" sz="800" b="0" kern="1200" dirty="0" smtClean="0">
                          <a:solidFill>
                            <a:schemeClr val="dk1"/>
                          </a:solidFill>
                          <a:latin typeface="+mn-ea"/>
                          <a:ea typeface="+mn-ea"/>
                          <a:cs typeface="+mn-cs"/>
                        </a:rPr>
                        <a:t>稱其為解析法。</a:t>
                      </a:r>
                    </a:p>
                  </a:txBody>
                  <a:tcPr marL="91433" marR="91433" marT="45723" marB="45723" anchor="ctr"/>
                </a:tc>
                <a:tc>
                  <a:txBody>
                    <a:bodyPr/>
                    <a:lstStyle/>
                    <a:p>
                      <a:endParaRPr lang="zh-TW" altLang="en-US" sz="1800" dirty="0">
                        <a:solidFill>
                          <a:schemeClr val="tx1"/>
                        </a:solidFill>
                        <a:latin typeface="Times New Roman" pitchFamily="18" charset="0"/>
                        <a:ea typeface="標楷體" pitchFamily="65" charset="-120"/>
                        <a:cs typeface="Times New Roman" pitchFamily="18" charset="0"/>
                      </a:endParaRPr>
                    </a:p>
                  </a:txBody>
                  <a:tcPr marL="91433" marR="91433" marT="45723" marB="45723"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kern="1200" dirty="0" smtClean="0">
                          <a:solidFill>
                            <a:schemeClr val="tx1"/>
                          </a:solidFill>
                          <a:latin typeface="+mn-ea"/>
                          <a:ea typeface="+mn-ea"/>
                          <a:cs typeface="Times New Roman" pitchFamily="18" charset="0"/>
                        </a:rPr>
                        <a:t>《</a:t>
                      </a:r>
                      <a:r>
                        <a:rPr lang="zh-TW" altLang="en-US" sz="1000" b="0" kern="1200" dirty="0" smtClean="0">
                          <a:solidFill>
                            <a:schemeClr val="tx1"/>
                          </a:solidFill>
                          <a:latin typeface="+mn-ea"/>
                          <a:ea typeface="+mn-ea"/>
                          <a:cs typeface="Times New Roman" pitchFamily="18" charset="0"/>
                        </a:rPr>
                        <a:t>解析技術引論</a:t>
                      </a:r>
                      <a:r>
                        <a:rPr lang="en-US" altLang="zh-TW" sz="1000" b="0" kern="1200" dirty="0" smtClean="0">
                          <a:solidFill>
                            <a:schemeClr val="tx1"/>
                          </a:solidFill>
                          <a:latin typeface="+mn-ea"/>
                          <a:ea typeface="+mn-ea"/>
                          <a:cs typeface="Times New Roman" pitchFamily="18" charset="0"/>
                        </a:rPr>
                        <a:t>》</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In </a:t>
                      </a:r>
                      <a:r>
                        <a:rPr lang="en-US" altLang="zh-TW" sz="1000" b="0" kern="1200" dirty="0" err="1" smtClean="0">
                          <a:solidFill>
                            <a:schemeClr val="tx1"/>
                          </a:solidFill>
                          <a:latin typeface="+mn-ea"/>
                          <a:ea typeface="+mn-ea"/>
                          <a:cs typeface="Times New Roman" pitchFamily="18" charset="0"/>
                        </a:rPr>
                        <a:t>artem</a:t>
                      </a:r>
                      <a:r>
                        <a:rPr lang="en-US" altLang="zh-TW" sz="1000" b="0" kern="1200" dirty="0" smtClean="0">
                          <a:solidFill>
                            <a:schemeClr val="tx1"/>
                          </a:solidFill>
                          <a:latin typeface="+mn-ea"/>
                          <a:ea typeface="+mn-ea"/>
                          <a:cs typeface="Times New Roman" pitchFamily="18" charset="0"/>
                        </a:rPr>
                        <a:t> </a:t>
                      </a:r>
                      <a:r>
                        <a:rPr lang="en-US" altLang="zh-TW" sz="1000" b="0" kern="1200" dirty="0" err="1" smtClean="0">
                          <a:solidFill>
                            <a:schemeClr val="tx1"/>
                          </a:solidFill>
                          <a:latin typeface="+mn-ea"/>
                          <a:ea typeface="+mn-ea"/>
                          <a:cs typeface="Times New Roman" pitchFamily="18" charset="0"/>
                        </a:rPr>
                        <a:t>analyticem</a:t>
                      </a:r>
                      <a:r>
                        <a:rPr lang="en-US" altLang="zh-TW" sz="1000" b="0" kern="1200" dirty="0" smtClean="0">
                          <a:solidFill>
                            <a:schemeClr val="tx1"/>
                          </a:solidFill>
                          <a:latin typeface="+mn-ea"/>
                          <a:ea typeface="+mn-ea"/>
                          <a:cs typeface="Times New Roman" pitchFamily="18" charset="0"/>
                        </a:rPr>
                        <a:t> </a:t>
                      </a:r>
                      <a:r>
                        <a:rPr lang="en-US" altLang="zh-TW" sz="1000" b="0" kern="1200" dirty="0" err="1" smtClean="0">
                          <a:solidFill>
                            <a:schemeClr val="tx1"/>
                          </a:solidFill>
                          <a:latin typeface="+mn-ea"/>
                          <a:ea typeface="+mn-ea"/>
                          <a:cs typeface="Times New Roman" pitchFamily="18" charset="0"/>
                        </a:rPr>
                        <a:t>Isagoge</a:t>
                      </a:r>
                      <a:r>
                        <a:rPr lang="en-US" altLang="zh-TW" sz="1000" b="0" kern="1200" dirty="0" smtClean="0">
                          <a:solidFill>
                            <a:schemeClr val="tx1"/>
                          </a:solidFill>
                          <a:latin typeface="+mn-ea"/>
                          <a:ea typeface="+mn-ea"/>
                          <a:cs typeface="Times New Roman" pitchFamily="18" charset="0"/>
                        </a:rPr>
                        <a:t>)</a:t>
                      </a:r>
                      <a:r>
                        <a:rPr lang="zh-TW" altLang="en-US" sz="1000" b="0" kern="1200" dirty="0" smtClean="0">
                          <a:solidFill>
                            <a:schemeClr val="tx1"/>
                          </a:solidFill>
                          <a:latin typeface="+mn-ea"/>
                          <a:ea typeface="+mn-ea"/>
                          <a:cs typeface="Times New Roman" pitchFamily="18" charset="0"/>
                        </a:rPr>
                        <a:t>，作者：韋達</a:t>
                      </a:r>
                      <a:r>
                        <a:rPr lang="en-US" altLang="zh-TW" sz="1000" b="0" kern="1200" dirty="0" smtClean="0">
                          <a:solidFill>
                            <a:schemeClr val="tx1"/>
                          </a:solidFill>
                          <a:latin typeface="+mn-ea"/>
                          <a:ea typeface="+mn-ea"/>
                          <a:cs typeface="Times New Roman" pitchFamily="18" charset="0"/>
                        </a:rPr>
                        <a:t>(</a:t>
                      </a:r>
                      <a:r>
                        <a:rPr lang="en-US" altLang="zh-TW" sz="1000" b="0" kern="1200" dirty="0" err="1" smtClean="0">
                          <a:solidFill>
                            <a:schemeClr val="tx1"/>
                          </a:solidFill>
                          <a:latin typeface="+mn-ea"/>
                          <a:ea typeface="+mn-ea"/>
                          <a:cs typeface="Times New Roman" pitchFamily="18" charset="0"/>
                        </a:rPr>
                        <a:t>Viete</a:t>
                      </a:r>
                      <a:r>
                        <a:rPr lang="en-US" altLang="zh-TW" sz="1000" b="0" kern="1200" dirty="0" smtClean="0">
                          <a:solidFill>
                            <a:schemeClr val="tx1"/>
                          </a:solidFill>
                          <a:latin typeface="+mn-ea"/>
                          <a:ea typeface="+mn-ea"/>
                          <a:cs typeface="Times New Roman" pitchFamily="18" charset="0"/>
                        </a:rPr>
                        <a:t>)</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1591</a:t>
                      </a:r>
                      <a:r>
                        <a:rPr lang="zh-TW" altLang="en-US" sz="1000" b="0" kern="1200" dirty="0" smtClean="0">
                          <a:solidFill>
                            <a:schemeClr val="tx1"/>
                          </a:solidFill>
                          <a:latin typeface="+mn-ea"/>
                          <a:ea typeface="+mn-ea"/>
                          <a:cs typeface="Times New Roman" pitchFamily="18" charset="0"/>
                        </a:rPr>
                        <a:t>年出版</a:t>
                      </a:r>
                      <a:r>
                        <a:rPr lang="zh-TW" altLang="en-US" sz="1000" b="0" kern="1200" dirty="0" smtClean="0">
                          <a:solidFill>
                            <a:schemeClr val="tx1"/>
                          </a:solidFill>
                          <a:latin typeface="+mn-ea"/>
                          <a:ea typeface="+mn-ea"/>
                          <a:cs typeface="Times New Roman" pitchFamily="18" charset="0"/>
                        </a:rPr>
                        <a:t>。</a:t>
                      </a:r>
                      <a:endParaRPr lang="en-US" altLang="zh-TW" sz="1000" b="0" kern="1200" dirty="0" smtClean="0">
                        <a:solidFill>
                          <a:schemeClr val="tx1"/>
                        </a:solidFill>
                        <a:latin typeface="+mn-ea"/>
                        <a:ea typeface="+mn-ea"/>
                        <a:cs typeface="Times New Roman" pitchFamily="18" charset="0"/>
                      </a:endParaRPr>
                    </a:p>
                  </a:txBody>
                  <a:tcPr marL="91433" marR="91433" marT="45723" marB="45723" anchor="ctr"/>
                </a:tc>
              </a:tr>
              <a:tr h="582367">
                <a:tc>
                  <a:txBody>
                    <a:bodyPr/>
                    <a:lstStyle/>
                    <a:p>
                      <a:pPr algn="ctr"/>
                      <a:r>
                        <a:rPr lang="en-US" altLang="zh-TW" sz="900" dirty="0" smtClean="0">
                          <a:latin typeface="Times New Roman" pitchFamily="18" charset="0"/>
                          <a:cs typeface="Times New Roman" pitchFamily="18" charset="0"/>
                        </a:rPr>
                        <a:t>19</a:t>
                      </a:r>
                      <a:endParaRPr lang="zh-TW" altLang="en-US" sz="900" dirty="0">
                        <a:latin typeface="Times New Roman" pitchFamily="18" charset="0"/>
                        <a:cs typeface="Times New Roman" pitchFamily="18" charset="0"/>
                      </a:endParaRPr>
                    </a:p>
                  </a:txBody>
                  <a:tcPr marL="91433" marR="91433" marT="45723" marB="45723" anchor="ctr"/>
                </a:tc>
                <a:tc>
                  <a:txBody>
                    <a:bodyPr/>
                    <a:lstStyle/>
                    <a:p>
                      <a:pPr eaLnBrk="1" hangingPunct="1"/>
                      <a:r>
                        <a:rPr lang="en-US" altLang="zh-TW" sz="800" b="0" kern="1200" dirty="0" err="1" smtClean="0">
                          <a:solidFill>
                            <a:schemeClr val="dk1"/>
                          </a:solidFill>
                          <a:latin typeface="+mn-ea"/>
                          <a:ea typeface="+mn-ea"/>
                          <a:cs typeface="+mn-cs"/>
                        </a:rPr>
                        <a:t>Zetetics</a:t>
                      </a:r>
                      <a:r>
                        <a:rPr lang="zh-TW" altLang="en-US" sz="800" b="0" kern="1200" dirty="0" smtClean="0">
                          <a:solidFill>
                            <a:schemeClr val="dk1"/>
                          </a:solidFill>
                          <a:latin typeface="+mn-ea"/>
                          <a:ea typeface="+mn-ea"/>
                          <a:cs typeface="+mn-cs"/>
                        </a:rPr>
                        <a:t>（問題分析）</a:t>
                      </a:r>
                      <a:r>
                        <a:rPr lang="en-US" altLang="zh-TW" sz="800" b="0" kern="1200" dirty="0" smtClean="0">
                          <a:solidFill>
                            <a:schemeClr val="dk1"/>
                          </a:solidFill>
                          <a:latin typeface="+mn-ea"/>
                          <a:ea typeface="+mn-ea"/>
                          <a:cs typeface="+mn-cs"/>
                        </a:rPr>
                        <a:t>……</a:t>
                      </a:r>
                      <a:r>
                        <a:rPr lang="zh-TW" altLang="moh-CA" sz="800" b="0" kern="1200" dirty="0" smtClean="0">
                          <a:solidFill>
                            <a:schemeClr val="dk1"/>
                          </a:solidFill>
                          <a:latin typeface="+mn-ea"/>
                          <a:ea typeface="+mn-ea"/>
                          <a:cs typeface="+mn-cs"/>
                        </a:rPr>
                        <a:t>要在所給方程或比例式中，決定未知項的值。</a:t>
                      </a:r>
                    </a:p>
                  </a:txBody>
                  <a:tcPr marL="91433" marR="91433" marT="45723" marB="45723" anchor="ctr"/>
                </a:tc>
                <a:tc>
                  <a:txBody>
                    <a:bodyPr/>
                    <a:lstStyle/>
                    <a:p>
                      <a:endParaRPr lang="zh-TW" altLang="en-US" sz="800" dirty="0">
                        <a:solidFill>
                          <a:schemeClr val="tx1"/>
                        </a:solidFill>
                        <a:latin typeface="Times New Roman" pitchFamily="18" charset="0"/>
                        <a:ea typeface="標楷體" pitchFamily="65" charset="-120"/>
                        <a:cs typeface="Times New Roman" pitchFamily="18" charset="0"/>
                      </a:endParaRPr>
                    </a:p>
                  </a:txBody>
                  <a:tcPr marL="91433" marR="91433" marT="45723" marB="45723"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kern="1200" dirty="0" smtClean="0">
                          <a:solidFill>
                            <a:schemeClr val="tx1"/>
                          </a:solidFill>
                          <a:latin typeface="+mn-ea"/>
                          <a:ea typeface="+mn-ea"/>
                          <a:cs typeface="Times New Roman" pitchFamily="18" charset="0"/>
                        </a:rPr>
                        <a:t>《</a:t>
                      </a:r>
                      <a:r>
                        <a:rPr lang="zh-TW" altLang="en-US" sz="1000" b="0" kern="1200" dirty="0" smtClean="0">
                          <a:solidFill>
                            <a:schemeClr val="tx1"/>
                          </a:solidFill>
                          <a:latin typeface="+mn-ea"/>
                          <a:ea typeface="+mn-ea"/>
                          <a:cs typeface="Times New Roman" pitchFamily="18" charset="0"/>
                        </a:rPr>
                        <a:t>當數學遇見文化</a:t>
                      </a:r>
                      <a:r>
                        <a:rPr lang="en-US" altLang="zh-TW" sz="1000" b="0" kern="1200" dirty="0" smtClean="0">
                          <a:solidFill>
                            <a:schemeClr val="tx1"/>
                          </a:solidFill>
                          <a:latin typeface="+mn-ea"/>
                          <a:ea typeface="+mn-ea"/>
                          <a:cs typeface="Times New Roman" pitchFamily="18" charset="0"/>
                        </a:rPr>
                        <a:t>》</a:t>
                      </a:r>
                      <a:r>
                        <a:rPr lang="zh-TW" altLang="en-US" sz="1000" b="0" kern="1200" dirty="0" smtClean="0">
                          <a:solidFill>
                            <a:schemeClr val="tx1"/>
                          </a:solidFill>
                          <a:latin typeface="+mn-ea"/>
                          <a:ea typeface="+mn-ea"/>
                          <a:cs typeface="Times New Roman" pitchFamily="18" charset="0"/>
                        </a:rPr>
                        <a:t>，洪萬生等著，三民出版社，</a:t>
                      </a:r>
                      <a:r>
                        <a:rPr lang="en-US" altLang="zh-TW" sz="1000" b="0" kern="1200" dirty="0" smtClean="0">
                          <a:solidFill>
                            <a:schemeClr val="tx1"/>
                          </a:solidFill>
                          <a:latin typeface="+mn-ea"/>
                          <a:ea typeface="+mn-ea"/>
                          <a:cs typeface="Times New Roman" pitchFamily="18" charset="0"/>
                        </a:rPr>
                        <a:t>2009/01/01</a:t>
                      </a:r>
                      <a:r>
                        <a:rPr lang="zh-TW" altLang="en-US" sz="1000" b="0" kern="1200" dirty="0" smtClean="0">
                          <a:solidFill>
                            <a:schemeClr val="tx1"/>
                          </a:solidFill>
                          <a:latin typeface="+mn-ea"/>
                          <a:ea typeface="+mn-ea"/>
                          <a:cs typeface="Times New Roman" pitchFamily="18" charset="0"/>
                        </a:rPr>
                        <a:t>出版，頁</a:t>
                      </a:r>
                      <a:r>
                        <a:rPr lang="en-US" altLang="zh-TW" sz="1000" b="0" kern="1200" dirty="0" smtClean="0">
                          <a:solidFill>
                            <a:schemeClr val="tx1"/>
                          </a:solidFill>
                          <a:latin typeface="+mn-ea"/>
                          <a:ea typeface="+mn-ea"/>
                          <a:cs typeface="Times New Roman" pitchFamily="18" charset="0"/>
                        </a:rPr>
                        <a:t>144</a:t>
                      </a:r>
                      <a:r>
                        <a:rPr lang="zh-TW" altLang="en-US" sz="1000" b="0" kern="1200" dirty="0" smtClean="0">
                          <a:solidFill>
                            <a:schemeClr val="tx1"/>
                          </a:solidFill>
                          <a:latin typeface="+mn-ea"/>
                          <a:ea typeface="+mn-ea"/>
                          <a:cs typeface="Times New Roman" pitchFamily="18" charset="0"/>
                        </a:rPr>
                        <a:t>。</a:t>
                      </a:r>
                      <a:endParaRPr lang="en-US" altLang="zh-TW" sz="1000" b="0" kern="1200" dirty="0" smtClean="0">
                        <a:solidFill>
                          <a:schemeClr val="tx1"/>
                        </a:solidFill>
                        <a:latin typeface="+mn-ea"/>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kern="1200" dirty="0" smtClean="0">
                          <a:solidFill>
                            <a:schemeClr val="tx1"/>
                          </a:solidFill>
                          <a:latin typeface="+mn-ea"/>
                          <a:ea typeface="+mn-ea"/>
                          <a:cs typeface="Times New Roman" pitchFamily="18" charset="0"/>
                        </a:rPr>
                        <a:t>依據著作權法第</a:t>
                      </a:r>
                      <a:r>
                        <a:rPr lang="en-US" altLang="zh-TW" sz="1000" b="0" kern="1200" dirty="0" smtClean="0">
                          <a:solidFill>
                            <a:schemeClr val="tx1"/>
                          </a:solidFill>
                          <a:latin typeface="+mn-ea"/>
                          <a:ea typeface="+mn-ea"/>
                          <a:cs typeface="Times New Roman" pitchFamily="18" charset="0"/>
                        </a:rPr>
                        <a:t>46</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52</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65</a:t>
                      </a:r>
                      <a:r>
                        <a:rPr lang="zh-TW" altLang="en-US" sz="1000" b="0" kern="1200" dirty="0" smtClean="0">
                          <a:solidFill>
                            <a:schemeClr val="tx1"/>
                          </a:solidFill>
                          <a:latin typeface="+mn-ea"/>
                          <a:ea typeface="+mn-ea"/>
                          <a:cs typeface="Times New Roman" pitchFamily="18" charset="0"/>
                        </a:rPr>
                        <a:t>條合理使用。</a:t>
                      </a:r>
                    </a:p>
                  </a:txBody>
                  <a:tcPr marL="91433" marR="91433" marT="45723" marB="45723" anchor="ctr"/>
                </a:tc>
              </a:tr>
              <a:tr h="582367">
                <a:tc>
                  <a:txBody>
                    <a:bodyPr/>
                    <a:lstStyle/>
                    <a:p>
                      <a:pPr algn="ctr"/>
                      <a:r>
                        <a:rPr lang="en-US" altLang="zh-TW" sz="900" dirty="0" smtClean="0">
                          <a:latin typeface="Times New Roman" pitchFamily="18" charset="0"/>
                          <a:cs typeface="Times New Roman" pitchFamily="18" charset="0"/>
                        </a:rPr>
                        <a:t>20</a:t>
                      </a:r>
                      <a:endParaRPr lang="zh-TW" altLang="en-US" sz="900" dirty="0">
                        <a:latin typeface="Times New Roman" pitchFamily="18" charset="0"/>
                        <a:cs typeface="Times New Roman" pitchFamily="18" charset="0"/>
                      </a:endParaRPr>
                    </a:p>
                  </a:txBody>
                  <a:tcPr marL="91433" marR="91433" marT="45723" marB="45723" anchor="ctr"/>
                </a:tc>
                <a:tc>
                  <a:txBody>
                    <a:bodyPr/>
                    <a:lstStyle/>
                    <a:p>
                      <a:pPr eaLnBrk="1" hangingPunct="1"/>
                      <a:r>
                        <a:rPr lang="zh-TW" altLang="en-US" sz="800" b="0" kern="1200" dirty="0" smtClean="0">
                          <a:solidFill>
                            <a:schemeClr val="dk1"/>
                          </a:solidFill>
                          <a:latin typeface="+mn-ea"/>
                          <a:ea typeface="+mn-ea"/>
                          <a:cs typeface="+mn-cs"/>
                        </a:rPr>
                        <a:t>儘管韋達剛開始向現代符號系統邁進，</a:t>
                      </a:r>
                      <a:r>
                        <a:rPr lang="en-US" altLang="zh-TW" sz="800" b="0" kern="1200" dirty="0" smtClean="0">
                          <a:solidFill>
                            <a:schemeClr val="dk1"/>
                          </a:solidFill>
                          <a:latin typeface="+mn-ea"/>
                          <a:ea typeface="+mn-ea"/>
                          <a:cs typeface="+mn-cs"/>
                        </a:rPr>
                        <a:t>…</a:t>
                      </a:r>
                      <a:r>
                        <a:rPr lang="zh-TW" altLang="en-US" sz="800" b="0" kern="1200" dirty="0" smtClean="0">
                          <a:solidFill>
                            <a:schemeClr val="dk1"/>
                          </a:solidFill>
                          <a:latin typeface="+mn-ea"/>
                          <a:ea typeface="+mn-ea"/>
                          <a:cs typeface="+mn-cs"/>
                        </a:rPr>
                        <a:t>，能夠寫出公式而非法則了。</a:t>
                      </a:r>
                    </a:p>
                  </a:txBody>
                  <a:tcPr marL="91433" marR="91433" marT="45723" marB="45723" anchor="ctr"/>
                </a:tc>
                <a:tc>
                  <a:txBody>
                    <a:bodyPr/>
                    <a:lstStyle/>
                    <a:p>
                      <a:endParaRPr lang="zh-TW" altLang="en-US" sz="1800" dirty="0">
                        <a:solidFill>
                          <a:schemeClr val="tx1"/>
                        </a:solidFill>
                        <a:latin typeface="Times New Roman" pitchFamily="18" charset="0"/>
                        <a:ea typeface="標楷體" pitchFamily="65" charset="-120"/>
                        <a:cs typeface="Times New Roman" pitchFamily="18" charset="0"/>
                      </a:endParaRPr>
                    </a:p>
                  </a:txBody>
                  <a:tcPr marL="91433" marR="91433" marT="45723" marB="45723"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kern="1200" dirty="0" smtClean="0">
                          <a:solidFill>
                            <a:schemeClr val="tx1"/>
                          </a:solidFill>
                          <a:latin typeface="+mn-ea"/>
                          <a:ea typeface="+mn-ea"/>
                          <a:cs typeface="Times New Roman" pitchFamily="18" charset="0"/>
                        </a:rPr>
                        <a:t>《</a:t>
                      </a:r>
                      <a:r>
                        <a:rPr lang="zh-TW" altLang="en-US" sz="1000" b="0" kern="1200" dirty="0" smtClean="0">
                          <a:solidFill>
                            <a:schemeClr val="tx1"/>
                          </a:solidFill>
                          <a:latin typeface="+mn-ea"/>
                          <a:ea typeface="+mn-ea"/>
                          <a:cs typeface="Times New Roman" pitchFamily="18" charset="0"/>
                        </a:rPr>
                        <a:t>數學史通論</a:t>
                      </a:r>
                      <a:r>
                        <a:rPr lang="en-US" altLang="zh-TW" sz="1000" b="0" kern="1200" dirty="0" smtClean="0">
                          <a:solidFill>
                            <a:schemeClr val="tx1"/>
                          </a:solidFill>
                          <a:latin typeface="+mn-ea"/>
                          <a:ea typeface="+mn-ea"/>
                          <a:cs typeface="Times New Roman" pitchFamily="18" charset="0"/>
                        </a:rPr>
                        <a:t>》</a:t>
                      </a:r>
                      <a:r>
                        <a:rPr lang="zh-TW" altLang="en-US" sz="1000" b="0" kern="1200" dirty="0" smtClean="0">
                          <a:solidFill>
                            <a:schemeClr val="tx1"/>
                          </a:solidFill>
                          <a:latin typeface="+mn-ea"/>
                          <a:ea typeface="+mn-ea"/>
                          <a:cs typeface="Times New Roman" pitchFamily="18" charset="0"/>
                        </a:rPr>
                        <a:t>，</a:t>
                      </a:r>
                      <a:r>
                        <a:rPr lang="en-US" altLang="zh-TW" sz="1000" b="0" kern="1200" dirty="0" err="1" smtClean="0">
                          <a:solidFill>
                            <a:schemeClr val="tx1"/>
                          </a:solidFill>
                          <a:latin typeface="+mn-ea"/>
                          <a:ea typeface="+mn-ea"/>
                          <a:cs typeface="Times New Roman" pitchFamily="18" charset="0"/>
                        </a:rPr>
                        <a:t>V.Katz</a:t>
                      </a:r>
                      <a:r>
                        <a:rPr lang="zh-TW" altLang="en-US" sz="1000" b="0" kern="1200" dirty="0" smtClean="0">
                          <a:solidFill>
                            <a:schemeClr val="tx1"/>
                          </a:solidFill>
                          <a:latin typeface="+mn-ea"/>
                          <a:ea typeface="+mn-ea"/>
                          <a:cs typeface="Times New Roman" pitchFamily="18" charset="0"/>
                        </a:rPr>
                        <a:t>著，李文林等譯，高等教育出版社，</a:t>
                      </a:r>
                      <a:r>
                        <a:rPr lang="en-US" altLang="zh-TW" sz="1000" b="0" kern="1200" dirty="0" smtClean="0">
                          <a:solidFill>
                            <a:schemeClr val="tx1"/>
                          </a:solidFill>
                          <a:latin typeface="+mn-ea"/>
                          <a:ea typeface="+mn-ea"/>
                          <a:cs typeface="Times New Roman" pitchFamily="18" charset="0"/>
                        </a:rPr>
                        <a:t>2004</a:t>
                      </a:r>
                      <a:r>
                        <a:rPr lang="zh-TW" altLang="en-US" sz="1000" b="0" kern="1200" dirty="0" smtClean="0">
                          <a:solidFill>
                            <a:schemeClr val="tx1"/>
                          </a:solidFill>
                          <a:latin typeface="+mn-ea"/>
                          <a:ea typeface="+mn-ea"/>
                          <a:cs typeface="Times New Roman" pitchFamily="18" charset="0"/>
                        </a:rPr>
                        <a:t>年</a:t>
                      </a:r>
                      <a:r>
                        <a:rPr lang="zh-TW" altLang="en-US" sz="1000" b="0" kern="1200" dirty="0" smtClean="0">
                          <a:solidFill>
                            <a:schemeClr val="tx1"/>
                          </a:solidFill>
                          <a:latin typeface="+mn-ea"/>
                          <a:ea typeface="+mn-ea"/>
                          <a:cs typeface="Times New Roman" pitchFamily="18" charset="0"/>
                        </a:rPr>
                        <a:t>出版，頁</a:t>
                      </a:r>
                      <a:r>
                        <a:rPr lang="en-US" altLang="zh-TW" sz="1000" b="0" kern="1200" dirty="0" smtClean="0">
                          <a:solidFill>
                            <a:schemeClr val="tx1"/>
                          </a:solidFill>
                          <a:latin typeface="+mn-ea"/>
                          <a:ea typeface="+mn-ea"/>
                          <a:cs typeface="Times New Roman" pitchFamily="18" charset="0"/>
                        </a:rPr>
                        <a:t>288-291</a:t>
                      </a:r>
                      <a:r>
                        <a:rPr lang="zh-TW" altLang="en-US" sz="1000" b="0" kern="1200" dirty="0" smtClean="0">
                          <a:solidFill>
                            <a:schemeClr val="tx1"/>
                          </a:solidFill>
                          <a:latin typeface="+mn-ea"/>
                          <a:ea typeface="+mn-ea"/>
                          <a:cs typeface="Times New Roman" pitchFamily="18" charset="0"/>
                        </a:rPr>
                        <a:t>。</a:t>
                      </a:r>
                      <a:endParaRPr lang="en-US" altLang="zh-TW" sz="1000" b="0" kern="1200" dirty="0" smtClean="0">
                        <a:solidFill>
                          <a:schemeClr val="tx1"/>
                        </a:solidFill>
                        <a:latin typeface="+mn-ea"/>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kern="1200" dirty="0" smtClean="0">
                          <a:solidFill>
                            <a:schemeClr val="tx1"/>
                          </a:solidFill>
                          <a:latin typeface="+mn-ea"/>
                          <a:ea typeface="+mn-ea"/>
                          <a:cs typeface="Times New Roman" pitchFamily="18" charset="0"/>
                        </a:rPr>
                        <a:t>依據著作權法第</a:t>
                      </a:r>
                      <a:r>
                        <a:rPr lang="en-US" altLang="zh-TW" sz="1000" b="0" kern="1200" dirty="0" smtClean="0">
                          <a:solidFill>
                            <a:schemeClr val="tx1"/>
                          </a:solidFill>
                          <a:latin typeface="+mn-ea"/>
                          <a:ea typeface="+mn-ea"/>
                          <a:cs typeface="Times New Roman" pitchFamily="18" charset="0"/>
                        </a:rPr>
                        <a:t>46</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52</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65</a:t>
                      </a:r>
                      <a:r>
                        <a:rPr lang="zh-TW" altLang="en-US" sz="1000" b="0" kern="1200" dirty="0" smtClean="0">
                          <a:solidFill>
                            <a:schemeClr val="tx1"/>
                          </a:solidFill>
                          <a:latin typeface="+mn-ea"/>
                          <a:ea typeface="+mn-ea"/>
                          <a:cs typeface="Times New Roman" pitchFamily="18" charset="0"/>
                        </a:rPr>
                        <a:t>條合理使用。</a:t>
                      </a:r>
                    </a:p>
                  </a:txBody>
                  <a:tcPr marL="91433" marR="91433" marT="45723" marB="45723" anchor="ctr"/>
                </a:tc>
              </a:tr>
            </a:tbl>
          </a:graphicData>
        </a:graphic>
      </p:graphicFrame>
      <p:pic>
        <p:nvPicPr>
          <p:cNvPr id="6" name="圖片 5" descr="1102-1.jpg"/>
          <p:cNvPicPr>
            <a:picLocks noChangeAspect="1"/>
          </p:cNvPicPr>
          <p:nvPr/>
        </p:nvPicPr>
        <p:blipFill>
          <a:blip r:embed="rId3"/>
          <a:stretch>
            <a:fillRect/>
          </a:stretch>
        </p:blipFill>
        <p:spPr>
          <a:xfrm>
            <a:off x="1667849" y="2202979"/>
            <a:ext cx="364465" cy="428628"/>
          </a:xfrm>
          <a:prstGeom prst="rect">
            <a:avLst/>
          </a:prstGeom>
        </p:spPr>
      </p:pic>
      <p:pic>
        <p:nvPicPr>
          <p:cNvPr id="9" name="Picture 1" descr="圖片1">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85684" y="4226401"/>
            <a:ext cx="269568" cy="17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1" descr="\\140.112.59.229\資源平台\資源平台\版權\版權ICON與範例\F-公共財-book_mark_transparent-square.png">
            <a:hlinkClick r:id="rId4"/>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87985" y="1842270"/>
            <a:ext cx="269569" cy="173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1" descr="\\140.112.59.229\資源平台\資源平台\版權\版權ICON與範例\F-公共財-book_mark_transparent-square.png">
            <a:hlinkClick r:id="rId4"/>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85684" y="2959024"/>
            <a:ext cx="269569" cy="173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 descr="圖片1">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85684" y="3605323"/>
            <a:ext cx="269568" cy="17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 descr="圖片1">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84021" y="2329424"/>
            <a:ext cx="269568" cy="17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38350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標題 1"/>
          <p:cNvSpPr>
            <a:spLocks noGrp="1"/>
          </p:cNvSpPr>
          <p:nvPr>
            <p:ph type="title"/>
          </p:nvPr>
        </p:nvSpPr>
        <p:spPr/>
        <p:txBody>
          <a:bodyPr/>
          <a:lstStyle/>
          <a:p>
            <a:r>
              <a:rPr lang="zh-TW" altLang="en-US" smtClean="0">
                <a:latin typeface="標楷體" pitchFamily="65" charset="-120"/>
                <a:ea typeface="標楷體" pitchFamily="65" charset="-120"/>
              </a:rPr>
              <a:t>版權聲明</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6091249"/>
              </p:ext>
            </p:extLst>
          </p:nvPr>
        </p:nvGraphicFramePr>
        <p:xfrm>
          <a:off x="467544" y="1122417"/>
          <a:ext cx="8208912" cy="3288778"/>
        </p:xfrm>
        <a:graphic>
          <a:graphicData uri="http://schemas.openxmlformats.org/drawingml/2006/table">
            <a:tbl>
              <a:tblPr firstRow="1" bandRow="1">
                <a:tableStyleId>{5C22544A-7EE6-4342-B048-85BDC9FD1C3A}</a:tableStyleId>
              </a:tblPr>
              <a:tblGrid>
                <a:gridCol w="683421"/>
                <a:gridCol w="1063100"/>
                <a:gridCol w="1133799"/>
                <a:gridCol w="5328592"/>
              </a:tblGrid>
              <a:tr h="402658">
                <a:tc>
                  <a:txBody>
                    <a:bodyPr/>
                    <a:lstStyle/>
                    <a:p>
                      <a:pPr algn="ctr"/>
                      <a:r>
                        <a:rPr lang="zh-TW" altLang="en-US" sz="1800" dirty="0" smtClean="0">
                          <a:solidFill>
                            <a:schemeClr val="tx1"/>
                          </a:solidFill>
                          <a:latin typeface="Times New Roman" pitchFamily="18" charset="0"/>
                          <a:ea typeface="標楷體" pitchFamily="65" charset="-120"/>
                          <a:cs typeface="Times New Roman" pitchFamily="18" charset="0"/>
                        </a:rPr>
                        <a:t>頁碼</a:t>
                      </a:r>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tc>
                <a:tc>
                  <a:txBody>
                    <a:bodyPr/>
                    <a:lstStyle/>
                    <a:p>
                      <a:pPr algn="ctr"/>
                      <a:r>
                        <a:rPr lang="zh-TW" altLang="en-US" sz="1800" dirty="0" smtClean="0">
                          <a:solidFill>
                            <a:schemeClr val="tx1"/>
                          </a:solidFill>
                          <a:latin typeface="Times New Roman" pitchFamily="18" charset="0"/>
                          <a:ea typeface="標楷體" pitchFamily="65" charset="-120"/>
                          <a:cs typeface="Times New Roman" pitchFamily="18" charset="0"/>
                        </a:rPr>
                        <a:t>作品</a:t>
                      </a:r>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tc>
                <a:tc>
                  <a:txBody>
                    <a:bodyPr/>
                    <a:lstStyle/>
                    <a:p>
                      <a:pPr algn="ctr"/>
                      <a:r>
                        <a:rPr lang="zh-TW" altLang="en-US" sz="1800" dirty="0" smtClean="0">
                          <a:solidFill>
                            <a:schemeClr val="tx1"/>
                          </a:solidFill>
                          <a:latin typeface="Times New Roman" pitchFamily="18" charset="0"/>
                          <a:ea typeface="標楷體" pitchFamily="65" charset="-120"/>
                          <a:cs typeface="Times New Roman" pitchFamily="18" charset="0"/>
                        </a:rPr>
                        <a:t>版權圖示</a:t>
                      </a:r>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tc>
                <a:tc>
                  <a:txBody>
                    <a:bodyPr/>
                    <a:lstStyle/>
                    <a:p>
                      <a:pPr algn="ctr"/>
                      <a:r>
                        <a:rPr lang="zh-TW" altLang="en-US" sz="1800" dirty="0" smtClean="0">
                          <a:solidFill>
                            <a:schemeClr val="tx1"/>
                          </a:solidFill>
                          <a:latin typeface="Times New Roman" pitchFamily="18" charset="0"/>
                          <a:ea typeface="標楷體" pitchFamily="65" charset="-120"/>
                          <a:cs typeface="Times New Roman" pitchFamily="18" charset="0"/>
                        </a:rPr>
                        <a:t>來源</a:t>
                      </a:r>
                      <a:r>
                        <a:rPr lang="en-US" altLang="zh-TW" sz="1800" dirty="0" smtClean="0">
                          <a:solidFill>
                            <a:schemeClr val="tx1"/>
                          </a:solidFill>
                          <a:latin typeface="Times New Roman" pitchFamily="18" charset="0"/>
                          <a:ea typeface="標楷體" pitchFamily="65" charset="-120"/>
                          <a:cs typeface="Times New Roman" pitchFamily="18" charset="0"/>
                        </a:rPr>
                        <a:t>/</a:t>
                      </a:r>
                      <a:r>
                        <a:rPr lang="zh-TW" altLang="en-US" sz="1800" dirty="0" smtClean="0">
                          <a:solidFill>
                            <a:schemeClr val="tx1"/>
                          </a:solidFill>
                          <a:latin typeface="Times New Roman" pitchFamily="18" charset="0"/>
                          <a:ea typeface="標楷體" pitchFamily="65" charset="-120"/>
                          <a:cs typeface="Times New Roman" pitchFamily="18" charset="0"/>
                        </a:rPr>
                        <a:t>作者</a:t>
                      </a:r>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tc>
              </a:tr>
              <a:tr h="533447">
                <a:tc>
                  <a:txBody>
                    <a:bodyPr/>
                    <a:lstStyle/>
                    <a:p>
                      <a:pPr algn="ctr"/>
                      <a:r>
                        <a:rPr lang="en-US" altLang="zh-TW" sz="1000" b="0" kern="1200" dirty="0" smtClean="0">
                          <a:solidFill>
                            <a:schemeClr val="tx1"/>
                          </a:solidFill>
                          <a:latin typeface="Times New Roman" pitchFamily="18" charset="0"/>
                          <a:ea typeface="標楷體" pitchFamily="65" charset="-120"/>
                          <a:cs typeface="Times New Roman" pitchFamily="18" charset="0"/>
                        </a:rPr>
                        <a:t>26</a:t>
                      </a:r>
                      <a:endParaRPr lang="zh-TW" altLang="en-US" sz="1000" b="0" kern="12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endParaRPr lang="zh-TW" altLang="en-US" sz="800" b="0" kern="1200" dirty="0">
                        <a:solidFill>
                          <a:schemeClr val="dk1"/>
                        </a:solidFill>
                        <a:latin typeface="+mn-ea"/>
                        <a:ea typeface="+mn-ea"/>
                        <a:cs typeface="+mn-cs"/>
                      </a:endParaRPr>
                    </a:p>
                  </a:txBody>
                  <a:tcPr marT="45727" marB="45727" anchor="ctr"/>
                </a:tc>
                <a:tc>
                  <a:txBody>
                    <a:bodyPr/>
                    <a:lstStyle/>
                    <a:p>
                      <a:endParaRPr lang="zh-TW" altLang="en-US" sz="8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r>
                        <a:rPr lang="en-US" altLang="zh-TW" sz="1000" b="0" kern="1200" dirty="0" smtClean="0">
                          <a:solidFill>
                            <a:schemeClr val="tx1"/>
                          </a:solidFill>
                          <a:latin typeface="+mn-ea"/>
                          <a:ea typeface="+mn-ea"/>
                          <a:cs typeface="Times New Roman" pitchFamily="18" charset="0"/>
                        </a:rPr>
                        <a:t>The Analytic Art</a:t>
                      </a:r>
                      <a:r>
                        <a:rPr lang="zh-TW" altLang="en-US" sz="1000" b="0" kern="1200" dirty="0" smtClean="0">
                          <a:solidFill>
                            <a:schemeClr val="tx1"/>
                          </a:solidFill>
                          <a:latin typeface="+mn-ea"/>
                          <a:ea typeface="+mn-ea"/>
                          <a:cs typeface="Times New Roman" pitchFamily="18" charset="0"/>
                        </a:rPr>
                        <a:t> </a:t>
                      </a:r>
                      <a:r>
                        <a:rPr lang="en-US" altLang="zh-TW" sz="1000" b="0" kern="1200" dirty="0" smtClean="0">
                          <a:solidFill>
                            <a:schemeClr val="tx1"/>
                          </a:solidFill>
                          <a:latin typeface="+mn-ea"/>
                          <a:ea typeface="+mn-ea"/>
                          <a:cs typeface="Times New Roman" pitchFamily="18" charset="0"/>
                        </a:rPr>
                        <a:t>Dover Books on Mathematics</a:t>
                      </a:r>
                      <a:r>
                        <a:rPr lang="zh-TW" altLang="en-US" sz="1000" b="0" kern="1200" dirty="0" smtClean="0">
                          <a:solidFill>
                            <a:schemeClr val="tx1"/>
                          </a:solidFill>
                          <a:latin typeface="+mn-ea"/>
                          <a:ea typeface="+mn-ea"/>
                          <a:cs typeface="Times New Roman" pitchFamily="18" charset="0"/>
                        </a:rPr>
                        <a:t>，作者：</a:t>
                      </a:r>
                      <a:r>
                        <a:rPr lang="fr-FR" altLang="zh-TW" sz="1000" b="0" kern="1200" dirty="0" smtClean="0">
                          <a:solidFill>
                            <a:schemeClr val="tx1"/>
                          </a:solidFill>
                          <a:latin typeface="+mn-ea"/>
                          <a:ea typeface="+mn-ea"/>
                          <a:cs typeface="Times New Roman" pitchFamily="18" charset="0"/>
                        </a:rPr>
                        <a:t>François Viète, T. ichard Witmer</a:t>
                      </a:r>
                      <a:r>
                        <a:rPr lang="zh-TW" altLang="en-US" sz="1000" b="0" kern="1200" dirty="0" smtClean="0">
                          <a:solidFill>
                            <a:schemeClr val="tx1"/>
                          </a:solidFill>
                          <a:latin typeface="+mn-ea"/>
                          <a:ea typeface="+mn-ea"/>
                          <a:cs typeface="Times New Roman" pitchFamily="18" charset="0"/>
                        </a:rPr>
                        <a:t>，</a:t>
                      </a:r>
                      <a:endParaRPr lang="en-US" altLang="zh-TW" sz="1000" b="0" kern="1200" dirty="0" smtClean="0">
                        <a:solidFill>
                          <a:schemeClr val="tx1"/>
                        </a:solidFill>
                        <a:latin typeface="+mn-ea"/>
                        <a:ea typeface="+mn-ea"/>
                        <a:cs typeface="Times New Roman" pitchFamily="18" charset="0"/>
                      </a:endParaRPr>
                    </a:p>
                    <a:p>
                      <a:r>
                        <a:rPr lang="zh-TW" altLang="en-US" sz="1000" b="0" kern="1200" dirty="0" smtClean="0">
                          <a:solidFill>
                            <a:schemeClr val="tx1"/>
                          </a:solidFill>
                          <a:latin typeface="+mn-ea"/>
                          <a:ea typeface="+mn-ea"/>
                          <a:cs typeface="Times New Roman" pitchFamily="18" charset="0"/>
                        </a:rPr>
                        <a:t>譯者</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T. Richard </a:t>
                      </a:r>
                      <a:r>
                        <a:rPr lang="en-US" altLang="zh-TW" sz="1000" b="0" kern="1200" dirty="0" err="1" smtClean="0">
                          <a:solidFill>
                            <a:schemeClr val="tx1"/>
                          </a:solidFill>
                          <a:latin typeface="+mn-ea"/>
                          <a:ea typeface="+mn-ea"/>
                          <a:cs typeface="Times New Roman" pitchFamily="18" charset="0"/>
                        </a:rPr>
                        <a:t>Witmer</a:t>
                      </a:r>
                      <a:r>
                        <a:rPr lang="zh-TW" altLang="en-US" sz="1000" b="0" kern="1200" dirty="0" smtClean="0">
                          <a:solidFill>
                            <a:schemeClr val="tx1"/>
                          </a:solidFill>
                          <a:latin typeface="+mn-ea"/>
                          <a:ea typeface="+mn-ea"/>
                          <a:cs typeface="Times New Roman" pitchFamily="18" charset="0"/>
                        </a:rPr>
                        <a:t>，出版社：</a:t>
                      </a:r>
                      <a:r>
                        <a:rPr lang="en-US" altLang="zh-TW" sz="1000" b="0" kern="1200" dirty="0" smtClean="0">
                          <a:solidFill>
                            <a:schemeClr val="tx1"/>
                          </a:solidFill>
                          <a:latin typeface="+mn-ea"/>
                          <a:ea typeface="+mn-ea"/>
                          <a:cs typeface="Times New Roman" pitchFamily="18" charset="0"/>
                        </a:rPr>
                        <a:t>Dover Publications</a:t>
                      </a:r>
                      <a:r>
                        <a:rPr lang="zh-TW" altLang="en-US" sz="1000" b="0" kern="1200" dirty="0" smtClean="0">
                          <a:solidFill>
                            <a:schemeClr val="tx1"/>
                          </a:solidFill>
                          <a:latin typeface="+mn-ea"/>
                          <a:ea typeface="+mn-ea"/>
                          <a:cs typeface="Times New Roman" pitchFamily="18" charset="0"/>
                        </a:rPr>
                        <a:t>，出版日期：</a:t>
                      </a:r>
                      <a:r>
                        <a:rPr lang="en-US" altLang="zh-TW" sz="1000" b="0" kern="1200" dirty="0" smtClean="0">
                          <a:solidFill>
                            <a:schemeClr val="tx1"/>
                          </a:solidFill>
                          <a:latin typeface="+mn-ea"/>
                          <a:ea typeface="+mn-ea"/>
                          <a:cs typeface="Times New Roman" pitchFamily="18" charset="0"/>
                        </a:rPr>
                        <a:t>2008</a:t>
                      </a:r>
                      <a:r>
                        <a:rPr lang="zh-TW" altLang="en-US" sz="1000" b="0" kern="1200" dirty="0" smtClean="0">
                          <a:solidFill>
                            <a:schemeClr val="tx1"/>
                          </a:solidFill>
                          <a:latin typeface="+mn-ea"/>
                          <a:ea typeface="+mn-ea"/>
                          <a:cs typeface="Times New Roman" pitchFamily="18" charset="0"/>
                        </a:rPr>
                        <a:t>年</a:t>
                      </a:r>
                      <a:r>
                        <a:rPr lang="en-US" altLang="zh-TW" sz="1000" b="0" kern="1200" dirty="0" smtClean="0">
                          <a:solidFill>
                            <a:schemeClr val="tx1"/>
                          </a:solidFill>
                          <a:latin typeface="+mn-ea"/>
                          <a:ea typeface="+mn-ea"/>
                          <a:cs typeface="Times New Roman" pitchFamily="18" charset="0"/>
                        </a:rPr>
                        <a:t>8</a:t>
                      </a:r>
                      <a:r>
                        <a:rPr lang="zh-TW" altLang="en-US" sz="1000" b="0" kern="1200" dirty="0" smtClean="0">
                          <a:solidFill>
                            <a:schemeClr val="tx1"/>
                          </a:solidFill>
                          <a:latin typeface="+mn-ea"/>
                          <a:ea typeface="+mn-ea"/>
                          <a:cs typeface="Times New Roman" pitchFamily="18" charset="0"/>
                        </a:rPr>
                        <a:t>月</a:t>
                      </a:r>
                      <a:r>
                        <a:rPr lang="en-US" altLang="zh-TW" sz="1000" b="0" kern="1200" dirty="0" smtClean="0">
                          <a:solidFill>
                            <a:schemeClr val="tx1"/>
                          </a:solidFill>
                          <a:latin typeface="+mn-ea"/>
                          <a:ea typeface="+mn-ea"/>
                          <a:cs typeface="Times New Roman" pitchFamily="18" charset="0"/>
                        </a:rPr>
                        <a:t>15</a:t>
                      </a:r>
                      <a:r>
                        <a:rPr lang="zh-TW" altLang="en-US" sz="1000" b="0" kern="1200" dirty="0" smtClean="0">
                          <a:solidFill>
                            <a:schemeClr val="tx1"/>
                          </a:solidFill>
                          <a:latin typeface="+mn-ea"/>
                          <a:ea typeface="+mn-ea"/>
                          <a:cs typeface="Times New Roman" pitchFamily="18" charset="0"/>
                        </a:rPr>
                        <a:t>日。</a:t>
                      </a:r>
                      <a:endParaRPr lang="en-US" altLang="zh-TW" sz="1000" b="0" kern="1200" dirty="0" smtClean="0">
                        <a:solidFill>
                          <a:schemeClr val="tx1"/>
                        </a:solidFill>
                        <a:latin typeface="+mn-ea"/>
                        <a:ea typeface="+mn-ea"/>
                        <a:cs typeface="Times New Roman" pitchFamily="18" charset="0"/>
                      </a:endParaRPr>
                    </a:p>
                    <a:p>
                      <a:r>
                        <a:rPr lang="zh-TW" altLang="en-US" sz="1000" b="0" kern="1200" dirty="0" smtClean="0">
                          <a:solidFill>
                            <a:schemeClr val="tx1"/>
                          </a:solidFill>
                          <a:latin typeface="+mn-ea"/>
                          <a:ea typeface="+mn-ea"/>
                          <a:cs typeface="Times New Roman" pitchFamily="18" charset="0"/>
                        </a:rPr>
                        <a:t>依據著作權法第</a:t>
                      </a:r>
                      <a:r>
                        <a:rPr lang="en-US" altLang="zh-TW" sz="1000" b="0" kern="1200" dirty="0" smtClean="0">
                          <a:solidFill>
                            <a:schemeClr val="tx1"/>
                          </a:solidFill>
                          <a:latin typeface="+mn-ea"/>
                          <a:ea typeface="+mn-ea"/>
                          <a:cs typeface="Times New Roman" pitchFamily="18" charset="0"/>
                        </a:rPr>
                        <a:t>46</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52</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65</a:t>
                      </a:r>
                      <a:r>
                        <a:rPr lang="zh-TW" altLang="en-US" sz="1000" b="0" kern="1200" dirty="0" smtClean="0">
                          <a:solidFill>
                            <a:schemeClr val="tx1"/>
                          </a:solidFill>
                          <a:latin typeface="+mn-ea"/>
                          <a:ea typeface="+mn-ea"/>
                          <a:cs typeface="Times New Roman" pitchFamily="18" charset="0"/>
                        </a:rPr>
                        <a:t>條合理使用。</a:t>
                      </a:r>
                      <a:endParaRPr lang="en-US" altLang="zh-TW" sz="1000" b="0" kern="1200" dirty="0" smtClean="0">
                        <a:solidFill>
                          <a:schemeClr val="tx1"/>
                        </a:solidFill>
                        <a:latin typeface="+mn-ea"/>
                        <a:ea typeface="+mn-ea"/>
                        <a:cs typeface="Times New Roman" pitchFamily="18" charset="0"/>
                      </a:endParaRPr>
                    </a:p>
                  </a:txBody>
                  <a:tcPr marT="45727" marB="45727" anchor="ctr"/>
                </a:tc>
              </a:tr>
              <a:tr h="632865">
                <a:tc>
                  <a:txBody>
                    <a:bodyPr/>
                    <a:lstStyle/>
                    <a:p>
                      <a:pPr algn="ctr"/>
                      <a:r>
                        <a:rPr lang="en-US" altLang="zh-TW" sz="1000" b="0" kern="1200" dirty="0" smtClean="0">
                          <a:solidFill>
                            <a:schemeClr val="tx1"/>
                          </a:solidFill>
                          <a:latin typeface="Times New Roman" pitchFamily="18" charset="0"/>
                          <a:ea typeface="標楷體" pitchFamily="65" charset="-120"/>
                          <a:cs typeface="Times New Roman" pitchFamily="18" charset="0"/>
                        </a:rPr>
                        <a:t>28</a:t>
                      </a:r>
                      <a:endParaRPr lang="zh-TW" altLang="en-US" sz="1000" b="0" kern="12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endParaRPr lang="zh-TW" altLang="en-US" sz="800" b="0" kern="1200" dirty="0">
                        <a:solidFill>
                          <a:schemeClr val="dk1"/>
                        </a:solidFill>
                        <a:latin typeface="+mn-ea"/>
                        <a:ea typeface="+mn-ea"/>
                        <a:cs typeface="+mn-cs"/>
                      </a:endParaRPr>
                    </a:p>
                  </a:txBody>
                  <a:tcPr marT="45727" marB="45727" anchor="ctr"/>
                </a:tc>
                <a:tc>
                  <a:txBody>
                    <a:bodyPr/>
                    <a:lstStyle/>
                    <a:p>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kern="1200" dirty="0" smtClean="0">
                          <a:solidFill>
                            <a:schemeClr val="tx1"/>
                          </a:solidFill>
                          <a:latin typeface="+mn-ea"/>
                          <a:ea typeface="+mn-ea"/>
                          <a:cs typeface="Times New Roman" pitchFamily="18" charset="0"/>
                        </a:rPr>
                        <a:t>Images of Mathematicians on Postage Stamps</a:t>
                      </a:r>
                      <a:r>
                        <a:rPr lang="zh-TW" altLang="en-US" sz="1000" b="0" kern="1200" dirty="0" smtClean="0">
                          <a:solidFill>
                            <a:schemeClr val="tx1"/>
                          </a:solidFill>
                          <a:latin typeface="+mn-ea"/>
                          <a:ea typeface="+mn-ea"/>
                          <a:cs typeface="Times New Roman" pitchFamily="18" charset="0"/>
                        </a:rPr>
                        <a:t>，網站作者：</a:t>
                      </a:r>
                      <a:r>
                        <a:rPr lang="en-US" altLang="zh-TW" sz="1000" b="0" kern="1200" dirty="0" smtClean="0">
                          <a:solidFill>
                            <a:schemeClr val="tx1"/>
                          </a:solidFill>
                          <a:latin typeface="+mn-ea"/>
                          <a:ea typeface="+mn-ea"/>
                          <a:cs typeface="Times New Roman" pitchFamily="18" charset="0"/>
                        </a:rPr>
                        <a:t>Jeff560</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Issued by France in 2001 on the 400th anniversary of FERMAT’s birth</a:t>
                      </a:r>
                      <a:r>
                        <a:rPr lang="zh-TW" altLang="en-US" sz="1000" b="0" kern="1200" dirty="0" smtClean="0">
                          <a:solidFill>
                            <a:schemeClr val="tx1"/>
                          </a:solidFill>
                          <a:latin typeface="+mn-ea"/>
                          <a:ea typeface="+mn-ea"/>
                          <a:cs typeface="Times New Roman" pitchFamily="18" charset="0"/>
                        </a:rPr>
                        <a:t>。本作品轉載自：</a:t>
                      </a:r>
                      <a:r>
                        <a:rPr lang="en-US" altLang="zh-TW" sz="1000" b="0" kern="1200" dirty="0" smtClean="0">
                          <a:solidFill>
                            <a:schemeClr val="tx1"/>
                          </a:solidFill>
                          <a:latin typeface="+mn-ea"/>
                          <a:ea typeface="+mn-ea"/>
                          <a:cs typeface="Times New Roman" pitchFamily="18" charset="0"/>
                          <a:hlinkClick r:id="rId3"/>
                        </a:rPr>
                        <a:t>http://jeff560.tripod.com/images/fermat1.jpg</a:t>
                      </a:r>
                      <a:r>
                        <a:rPr lang="zh-TW" altLang="en-US" sz="1000" b="0" kern="1200" dirty="0" smtClean="0">
                          <a:solidFill>
                            <a:schemeClr val="tx1"/>
                          </a:solidFill>
                          <a:latin typeface="+mn-ea"/>
                          <a:ea typeface="+mn-ea"/>
                          <a:cs typeface="Times New Roman" pitchFamily="18" charset="0"/>
                        </a:rPr>
                        <a:t>，</a:t>
                      </a:r>
                      <a:endParaRPr lang="en-US" altLang="zh-TW" sz="1000" b="0" kern="1200" dirty="0" smtClean="0">
                        <a:solidFill>
                          <a:schemeClr val="tx1"/>
                        </a:solidFill>
                        <a:latin typeface="+mn-ea"/>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kern="1200" dirty="0" smtClean="0">
                          <a:solidFill>
                            <a:schemeClr val="tx1"/>
                          </a:solidFill>
                          <a:latin typeface="+mn-ea"/>
                          <a:ea typeface="+mn-ea"/>
                          <a:cs typeface="Times New Roman" pitchFamily="18" charset="0"/>
                        </a:rPr>
                        <a:t>瀏覽日期：</a:t>
                      </a:r>
                      <a:r>
                        <a:rPr lang="en-US" altLang="zh-TW" sz="1000" b="0" kern="1200" dirty="0" smtClean="0">
                          <a:solidFill>
                            <a:schemeClr val="tx1"/>
                          </a:solidFill>
                          <a:latin typeface="+mn-ea"/>
                          <a:ea typeface="+mn-ea"/>
                          <a:cs typeface="Times New Roman" pitchFamily="18" charset="0"/>
                        </a:rPr>
                        <a:t>2013/1/4</a:t>
                      </a:r>
                      <a:r>
                        <a:rPr lang="zh-TW" altLang="en-US" sz="1000" b="0" kern="1200" dirty="0" smtClean="0">
                          <a:solidFill>
                            <a:schemeClr val="tx1"/>
                          </a:solidFill>
                          <a:latin typeface="+mn-ea"/>
                          <a:ea typeface="+mn-ea"/>
                          <a:cs typeface="Times New Roman" pitchFamily="18" charset="0"/>
                        </a:rPr>
                        <a:t>。依據著作權法第</a:t>
                      </a:r>
                      <a:r>
                        <a:rPr lang="en-US" altLang="zh-TW" sz="1000" b="0" kern="1200" dirty="0" smtClean="0">
                          <a:solidFill>
                            <a:schemeClr val="tx1"/>
                          </a:solidFill>
                          <a:latin typeface="+mn-ea"/>
                          <a:ea typeface="+mn-ea"/>
                          <a:cs typeface="Times New Roman" pitchFamily="18" charset="0"/>
                        </a:rPr>
                        <a:t>46</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52</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65</a:t>
                      </a:r>
                      <a:r>
                        <a:rPr lang="zh-TW" altLang="en-US" sz="1000" b="0" kern="1200" dirty="0" smtClean="0">
                          <a:solidFill>
                            <a:schemeClr val="tx1"/>
                          </a:solidFill>
                          <a:latin typeface="+mn-ea"/>
                          <a:ea typeface="+mn-ea"/>
                          <a:cs typeface="Times New Roman" pitchFamily="18" charset="0"/>
                        </a:rPr>
                        <a:t>條合理使用。</a:t>
                      </a:r>
                      <a:endParaRPr lang="en-US" altLang="zh-TW" sz="1000" b="0" kern="1200" dirty="0" smtClean="0">
                        <a:solidFill>
                          <a:schemeClr val="tx1"/>
                        </a:solidFill>
                        <a:latin typeface="+mn-ea"/>
                        <a:ea typeface="+mn-ea"/>
                        <a:cs typeface="Times New Roman" pitchFamily="18" charset="0"/>
                      </a:endParaRPr>
                    </a:p>
                  </a:txBody>
                  <a:tcPr marT="45727" marB="45727" anchor="ctr"/>
                </a:tc>
              </a:tr>
              <a:tr h="363859">
                <a:tc>
                  <a:txBody>
                    <a:bodyPr/>
                    <a:lstStyle/>
                    <a:p>
                      <a:pPr algn="ctr"/>
                      <a:r>
                        <a:rPr lang="en-US" altLang="zh-TW" sz="1000" b="0" kern="1200" dirty="0" smtClean="0">
                          <a:solidFill>
                            <a:schemeClr val="tx1"/>
                          </a:solidFill>
                          <a:latin typeface="Times New Roman" pitchFamily="18" charset="0"/>
                          <a:ea typeface="標楷體" pitchFamily="65" charset="-120"/>
                          <a:cs typeface="Times New Roman" pitchFamily="18" charset="0"/>
                        </a:rPr>
                        <a:t>29</a:t>
                      </a:r>
                      <a:endParaRPr lang="zh-TW" altLang="en-US" sz="1000" b="0" kern="12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endParaRPr lang="zh-TW" altLang="en-US" sz="800" b="0" kern="1200" dirty="0">
                        <a:solidFill>
                          <a:schemeClr val="dk1"/>
                        </a:solidFill>
                        <a:latin typeface="+mn-ea"/>
                        <a:ea typeface="+mn-ea"/>
                        <a:cs typeface="+mn-cs"/>
                      </a:endParaRPr>
                    </a:p>
                  </a:txBody>
                  <a:tcPr marT="45727" marB="45727" anchor="ctr"/>
                </a:tc>
                <a:tc>
                  <a:txBody>
                    <a:bodyPr/>
                    <a:lstStyle/>
                    <a:p>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kern="1200" dirty="0" smtClean="0">
                          <a:solidFill>
                            <a:schemeClr val="tx1"/>
                          </a:solidFill>
                          <a:latin typeface="+mn-ea"/>
                          <a:ea typeface="+mn-ea"/>
                          <a:cs typeface="Times New Roman" pitchFamily="18" charset="0"/>
                        </a:rPr>
                        <a:t>Wikipedia</a:t>
                      </a:r>
                      <a:r>
                        <a:rPr lang="zh-TW" altLang="en-US" sz="1000" b="0" kern="1200" dirty="0" smtClean="0">
                          <a:solidFill>
                            <a:schemeClr val="tx1"/>
                          </a:solidFill>
                          <a:latin typeface="+mn-ea"/>
                          <a:ea typeface="+mn-ea"/>
                          <a:cs typeface="Times New Roman" pitchFamily="18" charset="0"/>
                        </a:rPr>
                        <a:t>，作者：未知，本作品轉載自：</a:t>
                      </a:r>
                      <a:r>
                        <a:rPr lang="en-US" altLang="zh-TW" sz="1000" b="0" kern="1200" dirty="0" smtClean="0">
                          <a:solidFill>
                            <a:schemeClr val="tx1"/>
                          </a:solidFill>
                          <a:latin typeface="+mn-ea"/>
                          <a:ea typeface="+mn-ea"/>
                          <a:cs typeface="Times New Roman" pitchFamily="18" charset="0"/>
                          <a:hlinkClick r:id="rId4"/>
                        </a:rPr>
                        <a:t>http://zh.wikipedia.org/wiki/File:Pierre_de_Fermat.jpg</a:t>
                      </a:r>
                      <a:r>
                        <a:rPr lang="zh-TW" altLang="en-US" sz="1000" b="0" kern="1200" dirty="0" smtClean="0">
                          <a:solidFill>
                            <a:schemeClr val="tx1"/>
                          </a:solidFill>
                          <a:latin typeface="+mn-ea"/>
                          <a:ea typeface="+mn-ea"/>
                          <a:cs typeface="Times New Roman" pitchFamily="18" charset="0"/>
                        </a:rPr>
                        <a:t>，</a:t>
                      </a:r>
                      <a:endParaRPr lang="en-US" altLang="zh-TW" sz="1000" b="0" kern="1200" dirty="0" smtClean="0">
                        <a:solidFill>
                          <a:schemeClr val="tx1"/>
                        </a:solidFill>
                        <a:latin typeface="+mn-ea"/>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kern="1200" dirty="0" smtClean="0">
                          <a:solidFill>
                            <a:schemeClr val="tx1"/>
                          </a:solidFill>
                          <a:latin typeface="+mn-ea"/>
                          <a:ea typeface="+mn-ea"/>
                          <a:cs typeface="Times New Roman" pitchFamily="18" charset="0"/>
                        </a:rPr>
                        <a:t>瀏覽日期：</a:t>
                      </a:r>
                      <a:r>
                        <a:rPr lang="en-US" altLang="zh-TW" sz="1000" b="0" kern="1200" dirty="0" smtClean="0">
                          <a:solidFill>
                            <a:schemeClr val="tx1"/>
                          </a:solidFill>
                          <a:latin typeface="+mn-ea"/>
                          <a:ea typeface="+mn-ea"/>
                          <a:cs typeface="Times New Roman" pitchFamily="18" charset="0"/>
                        </a:rPr>
                        <a:t>2013/1/4</a:t>
                      </a:r>
                      <a:r>
                        <a:rPr lang="zh-TW" altLang="en-US" sz="1000" b="0" kern="1200" dirty="0" smtClean="0">
                          <a:solidFill>
                            <a:schemeClr val="tx1"/>
                          </a:solidFill>
                          <a:latin typeface="+mn-ea"/>
                          <a:ea typeface="+mn-ea"/>
                          <a:cs typeface="Times New Roman" pitchFamily="18" charset="0"/>
                        </a:rPr>
                        <a:t>。依據著作權法第</a:t>
                      </a:r>
                      <a:r>
                        <a:rPr lang="en-US" altLang="zh-TW" sz="1000" b="0" kern="1200" dirty="0" smtClean="0">
                          <a:solidFill>
                            <a:schemeClr val="tx1"/>
                          </a:solidFill>
                          <a:latin typeface="+mn-ea"/>
                          <a:ea typeface="+mn-ea"/>
                          <a:cs typeface="Times New Roman" pitchFamily="18" charset="0"/>
                        </a:rPr>
                        <a:t>46</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52</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65</a:t>
                      </a:r>
                      <a:r>
                        <a:rPr lang="zh-TW" altLang="en-US" sz="1000" b="0" kern="1200" dirty="0" smtClean="0">
                          <a:solidFill>
                            <a:schemeClr val="tx1"/>
                          </a:solidFill>
                          <a:latin typeface="+mn-ea"/>
                          <a:ea typeface="+mn-ea"/>
                          <a:cs typeface="Times New Roman" pitchFamily="18" charset="0"/>
                        </a:rPr>
                        <a:t>條合理使用。</a:t>
                      </a:r>
                      <a:endParaRPr lang="en-US" altLang="zh-TW" sz="1000" b="0" kern="1200" dirty="0" smtClean="0">
                        <a:solidFill>
                          <a:schemeClr val="tx1"/>
                        </a:solidFill>
                        <a:latin typeface="+mn-ea"/>
                        <a:ea typeface="+mn-ea"/>
                        <a:cs typeface="Times New Roman" pitchFamily="18" charset="0"/>
                      </a:endParaRPr>
                    </a:p>
                  </a:txBody>
                  <a:tcPr marT="45727" marB="45727" anchor="ctr"/>
                </a:tc>
              </a:tr>
              <a:tr h="759693">
                <a:tc>
                  <a:txBody>
                    <a:bodyPr/>
                    <a:lstStyle/>
                    <a:p>
                      <a:pPr algn="ctr"/>
                      <a:r>
                        <a:rPr lang="en-US" altLang="zh-TW" sz="1000" b="0" kern="1200" dirty="0" smtClean="0">
                          <a:solidFill>
                            <a:schemeClr val="tx1"/>
                          </a:solidFill>
                          <a:latin typeface="Times New Roman" pitchFamily="18" charset="0"/>
                          <a:ea typeface="標楷體" pitchFamily="65" charset="-120"/>
                          <a:cs typeface="Times New Roman" pitchFamily="18" charset="0"/>
                        </a:rPr>
                        <a:t>32</a:t>
                      </a:r>
                      <a:endParaRPr lang="zh-TW" altLang="en-US" sz="1000" b="0" kern="12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endParaRPr lang="zh-TW" altLang="en-US" sz="800" b="0" kern="1200" dirty="0">
                        <a:solidFill>
                          <a:schemeClr val="dk1"/>
                        </a:solidFill>
                        <a:latin typeface="+mn-ea"/>
                        <a:ea typeface="+mn-ea"/>
                        <a:cs typeface="+mn-cs"/>
                      </a:endParaRPr>
                    </a:p>
                  </a:txBody>
                  <a:tcPr marT="45727" marB="45727" anchor="ctr"/>
                </a:tc>
                <a:tc>
                  <a:txBody>
                    <a:bodyPr/>
                    <a:lstStyle/>
                    <a:p>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kern="1200" dirty="0" smtClean="0">
                          <a:solidFill>
                            <a:schemeClr val="tx1"/>
                          </a:solidFill>
                          <a:latin typeface="+mn-ea"/>
                          <a:ea typeface="+mn-ea"/>
                          <a:cs typeface="Times New Roman" pitchFamily="18" charset="0"/>
                        </a:rPr>
                        <a:t>Images of Mathematicians on Postage Stamps</a:t>
                      </a:r>
                      <a:r>
                        <a:rPr lang="zh-TW" altLang="en-US" sz="1000" b="0" kern="1200" dirty="0" smtClean="0">
                          <a:solidFill>
                            <a:schemeClr val="tx1"/>
                          </a:solidFill>
                          <a:latin typeface="+mn-ea"/>
                          <a:ea typeface="+mn-ea"/>
                          <a:cs typeface="Times New Roman" pitchFamily="18" charset="0"/>
                        </a:rPr>
                        <a:t>，網站作者：</a:t>
                      </a:r>
                      <a:r>
                        <a:rPr lang="en-US" altLang="zh-TW" sz="1000" b="0" kern="1200" dirty="0" smtClean="0">
                          <a:solidFill>
                            <a:schemeClr val="tx1"/>
                          </a:solidFill>
                          <a:latin typeface="+mn-ea"/>
                          <a:ea typeface="+mn-ea"/>
                          <a:cs typeface="Times New Roman" pitchFamily="18" charset="0"/>
                        </a:rPr>
                        <a:t>Jeff Miller</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 Issued by France on June 9, 1937, in commemoration of the third centenary of the publication of </a:t>
                      </a:r>
                      <a:r>
                        <a:rPr lang="en-US" altLang="zh-TW" sz="1000" b="0" kern="1200" dirty="0" err="1" smtClean="0">
                          <a:solidFill>
                            <a:schemeClr val="tx1"/>
                          </a:solidFill>
                          <a:latin typeface="+mn-ea"/>
                          <a:ea typeface="+mn-ea"/>
                          <a:cs typeface="Times New Roman" pitchFamily="18" charset="0"/>
                        </a:rPr>
                        <a:t>Discours</a:t>
                      </a:r>
                      <a:r>
                        <a:rPr lang="en-US" altLang="zh-TW" sz="1000" b="0" kern="1200" dirty="0" smtClean="0">
                          <a:solidFill>
                            <a:schemeClr val="tx1"/>
                          </a:solidFill>
                          <a:latin typeface="+mn-ea"/>
                          <a:ea typeface="+mn-ea"/>
                          <a:cs typeface="Times New Roman" pitchFamily="18" charset="0"/>
                        </a:rPr>
                        <a:t> de la </a:t>
                      </a:r>
                      <a:r>
                        <a:rPr lang="en-US" altLang="zh-TW" sz="1000" b="0" kern="1200" dirty="0" err="1" smtClean="0">
                          <a:solidFill>
                            <a:schemeClr val="tx1"/>
                          </a:solidFill>
                          <a:latin typeface="+mn-ea"/>
                          <a:ea typeface="+mn-ea"/>
                          <a:cs typeface="Times New Roman" pitchFamily="18" charset="0"/>
                        </a:rPr>
                        <a:t>Méthode</a:t>
                      </a:r>
                      <a:r>
                        <a:rPr lang="zh-TW" altLang="en-US" sz="1000" b="0" kern="1200" dirty="0" smtClean="0">
                          <a:solidFill>
                            <a:schemeClr val="tx1"/>
                          </a:solidFill>
                          <a:latin typeface="+mn-ea"/>
                          <a:ea typeface="+mn-ea"/>
                          <a:cs typeface="Times New Roman" pitchFamily="18" charset="0"/>
                        </a:rPr>
                        <a:t>，</a:t>
                      </a:r>
                      <a:endParaRPr lang="en-US" altLang="zh-TW" sz="1000" b="0" kern="1200" dirty="0" smtClean="0">
                        <a:solidFill>
                          <a:schemeClr val="tx1"/>
                        </a:solidFill>
                        <a:latin typeface="+mn-ea"/>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kern="1200" dirty="0" smtClean="0">
                          <a:solidFill>
                            <a:schemeClr val="tx1"/>
                          </a:solidFill>
                          <a:latin typeface="+mn-ea"/>
                          <a:ea typeface="+mn-ea"/>
                          <a:cs typeface="Times New Roman" pitchFamily="18" charset="0"/>
                        </a:rPr>
                        <a:t>本</a:t>
                      </a:r>
                      <a:r>
                        <a:rPr lang="zh-TW" altLang="en-US" sz="1000" b="0" kern="1200" dirty="0" smtClean="0">
                          <a:solidFill>
                            <a:schemeClr val="tx1"/>
                          </a:solidFill>
                          <a:latin typeface="+mn-ea"/>
                          <a:ea typeface="+mn-ea"/>
                          <a:cs typeface="Times New Roman" pitchFamily="18" charset="0"/>
                        </a:rPr>
                        <a:t>作品轉載自：</a:t>
                      </a:r>
                      <a:r>
                        <a:rPr lang="en-US" altLang="zh-TW" sz="1000" b="0" kern="1200" dirty="0" smtClean="0">
                          <a:solidFill>
                            <a:schemeClr val="tx1"/>
                          </a:solidFill>
                          <a:latin typeface="+mn-ea"/>
                          <a:ea typeface="+mn-ea"/>
                          <a:cs typeface="Times New Roman" pitchFamily="18" charset="0"/>
                          <a:hlinkClick r:id="rId5"/>
                        </a:rPr>
                        <a:t>http://jeff560.tripod.com/images/descart.jpg</a:t>
                      </a:r>
                      <a:r>
                        <a:rPr lang="zh-TW" altLang="en-US" sz="1000" b="0" kern="1200" dirty="0" smtClean="0">
                          <a:solidFill>
                            <a:schemeClr val="tx1"/>
                          </a:solidFill>
                          <a:latin typeface="+mn-ea"/>
                          <a:ea typeface="+mn-ea"/>
                          <a:cs typeface="Times New Roman" pitchFamily="18" charset="0"/>
                        </a:rPr>
                        <a:t>，瀏覽日期</a:t>
                      </a:r>
                      <a:r>
                        <a:rPr lang="en-US" altLang="zh-TW" sz="1000" b="0" kern="1200" dirty="0" smtClean="0">
                          <a:solidFill>
                            <a:schemeClr val="tx1"/>
                          </a:solidFill>
                          <a:latin typeface="+mn-ea"/>
                          <a:ea typeface="+mn-ea"/>
                          <a:cs typeface="Times New Roman" pitchFamily="18" charset="0"/>
                        </a:rPr>
                        <a:t>2013/1/4</a:t>
                      </a:r>
                      <a:r>
                        <a:rPr lang="zh-TW" altLang="en-US" sz="1000" b="0" kern="1200" dirty="0" smtClean="0">
                          <a:solidFill>
                            <a:schemeClr val="tx1"/>
                          </a:solidFill>
                          <a:latin typeface="+mn-ea"/>
                          <a:ea typeface="+mn-ea"/>
                          <a:cs typeface="Times New Roman" pitchFamily="18" charset="0"/>
                        </a:rPr>
                        <a:t>。</a:t>
                      </a:r>
                      <a:endParaRPr lang="en-US" altLang="zh-TW" sz="1000" b="0" kern="1200" dirty="0" smtClean="0">
                        <a:solidFill>
                          <a:schemeClr val="tx1"/>
                        </a:solidFill>
                        <a:latin typeface="+mn-ea"/>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kern="1200" dirty="0" smtClean="0">
                          <a:solidFill>
                            <a:schemeClr val="tx1"/>
                          </a:solidFill>
                          <a:latin typeface="+mn-ea"/>
                          <a:ea typeface="+mn-ea"/>
                          <a:cs typeface="Times New Roman" pitchFamily="18" charset="0"/>
                        </a:rPr>
                        <a:t>依據著作權法第</a:t>
                      </a:r>
                      <a:r>
                        <a:rPr lang="en-US" altLang="zh-TW" sz="1000" b="0" kern="1200" dirty="0" smtClean="0">
                          <a:solidFill>
                            <a:schemeClr val="tx1"/>
                          </a:solidFill>
                          <a:latin typeface="+mn-ea"/>
                          <a:ea typeface="+mn-ea"/>
                          <a:cs typeface="Times New Roman" pitchFamily="18" charset="0"/>
                        </a:rPr>
                        <a:t>46</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52</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65</a:t>
                      </a:r>
                      <a:r>
                        <a:rPr lang="zh-TW" altLang="en-US" sz="1000" b="0" kern="1200" dirty="0" smtClean="0">
                          <a:solidFill>
                            <a:schemeClr val="tx1"/>
                          </a:solidFill>
                          <a:latin typeface="+mn-ea"/>
                          <a:ea typeface="+mn-ea"/>
                          <a:cs typeface="Times New Roman" pitchFamily="18" charset="0"/>
                        </a:rPr>
                        <a:t>條合理使用。</a:t>
                      </a:r>
                      <a:endParaRPr lang="en-US" altLang="zh-TW" sz="1000" b="0" kern="1200" dirty="0" smtClean="0">
                        <a:solidFill>
                          <a:schemeClr val="tx1"/>
                        </a:solidFill>
                        <a:latin typeface="+mn-ea"/>
                        <a:ea typeface="+mn-ea"/>
                        <a:cs typeface="Times New Roman" pitchFamily="18" charset="0"/>
                      </a:endParaRPr>
                    </a:p>
                  </a:txBody>
                  <a:tcPr marT="45727" marB="45727" anchor="ctr"/>
                </a:tc>
              </a:tr>
              <a:tr h="531544">
                <a:tc>
                  <a:txBody>
                    <a:bodyPr/>
                    <a:lstStyle/>
                    <a:p>
                      <a:pPr algn="ctr"/>
                      <a:r>
                        <a:rPr lang="en-US" altLang="zh-TW" sz="1000" b="0" kern="1200" dirty="0" smtClean="0">
                          <a:solidFill>
                            <a:schemeClr val="tx1"/>
                          </a:solidFill>
                          <a:latin typeface="Times New Roman" pitchFamily="18" charset="0"/>
                          <a:ea typeface="標楷體" pitchFamily="65" charset="-120"/>
                          <a:cs typeface="Times New Roman" pitchFamily="18" charset="0"/>
                        </a:rPr>
                        <a:t>33</a:t>
                      </a:r>
                      <a:endParaRPr lang="zh-TW" altLang="en-US" sz="1000" b="0" kern="12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endParaRPr lang="zh-TW" altLang="en-US" sz="800" b="0" kern="1200" dirty="0">
                        <a:solidFill>
                          <a:schemeClr val="dk1"/>
                        </a:solidFill>
                        <a:latin typeface="+mn-ea"/>
                        <a:ea typeface="+mn-ea"/>
                        <a:cs typeface="+mn-cs"/>
                      </a:endParaRPr>
                    </a:p>
                  </a:txBody>
                  <a:tcPr marT="45727" marB="45727" anchor="ctr"/>
                </a:tc>
                <a:tc>
                  <a:txBody>
                    <a:bodyPr/>
                    <a:lstStyle/>
                    <a:p>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r>
                        <a:rPr lang="en-US" altLang="zh-TW" sz="1000" b="0" kern="1200" dirty="0" smtClean="0">
                          <a:solidFill>
                            <a:schemeClr val="tx1"/>
                          </a:solidFill>
                          <a:latin typeface="+mn-ea"/>
                          <a:ea typeface="+mn-ea"/>
                          <a:cs typeface="Times New Roman" pitchFamily="18" charset="0"/>
                        </a:rPr>
                        <a:t>Wikipedia</a:t>
                      </a:r>
                      <a:r>
                        <a:rPr lang="zh-TW" altLang="en-US" sz="1000" b="0" kern="1200" dirty="0" smtClean="0">
                          <a:solidFill>
                            <a:schemeClr val="tx1"/>
                          </a:solidFill>
                          <a:latin typeface="+mn-ea"/>
                          <a:ea typeface="+mn-ea"/>
                          <a:cs typeface="Times New Roman" pitchFamily="18" charset="0"/>
                        </a:rPr>
                        <a:t>，作者：</a:t>
                      </a:r>
                      <a:r>
                        <a:rPr lang="en-US" altLang="zh-TW" sz="1000" b="0" kern="1200" dirty="0" smtClean="0">
                          <a:solidFill>
                            <a:schemeClr val="tx1"/>
                          </a:solidFill>
                          <a:latin typeface="+mn-ea"/>
                          <a:ea typeface="+mn-ea"/>
                          <a:cs typeface="Times New Roman" pitchFamily="18" charset="0"/>
                        </a:rPr>
                        <a:t>After </a:t>
                      </a:r>
                      <a:r>
                        <a:rPr lang="en-US" altLang="zh-TW" sz="1000" b="0" kern="1200" dirty="0" err="1" smtClean="0">
                          <a:solidFill>
                            <a:schemeClr val="tx1"/>
                          </a:solidFill>
                          <a:latin typeface="+mn-ea"/>
                          <a:ea typeface="+mn-ea"/>
                          <a:cs typeface="Times New Roman" pitchFamily="18" charset="0"/>
                        </a:rPr>
                        <a:t>Frans</a:t>
                      </a:r>
                      <a:r>
                        <a:rPr lang="en-US" altLang="zh-TW" sz="1000" b="0" kern="1200" dirty="0" smtClean="0">
                          <a:solidFill>
                            <a:schemeClr val="tx1"/>
                          </a:solidFill>
                          <a:latin typeface="+mn-ea"/>
                          <a:ea typeface="+mn-ea"/>
                          <a:cs typeface="Times New Roman" pitchFamily="18" charset="0"/>
                        </a:rPr>
                        <a:t> Hals</a:t>
                      </a:r>
                      <a:r>
                        <a:rPr lang="zh-TW" altLang="en-US" sz="1000" b="0" kern="1200" dirty="0" smtClean="0">
                          <a:solidFill>
                            <a:schemeClr val="tx1"/>
                          </a:solidFill>
                          <a:latin typeface="+mn-ea"/>
                          <a:ea typeface="+mn-ea"/>
                          <a:cs typeface="Times New Roman" pitchFamily="18" charset="0"/>
                        </a:rPr>
                        <a:t>，來源：</a:t>
                      </a:r>
                      <a:r>
                        <a:rPr lang="en-US" altLang="zh-TW" sz="1000" b="0" kern="1200" dirty="0" smtClean="0">
                          <a:solidFill>
                            <a:schemeClr val="tx1"/>
                          </a:solidFill>
                          <a:latin typeface="+mn-ea"/>
                          <a:ea typeface="+mn-ea"/>
                          <a:cs typeface="Times New Roman" pitchFamily="18" charset="0"/>
                        </a:rPr>
                        <a:t>André </a:t>
                      </a:r>
                      <a:r>
                        <a:rPr lang="en-US" altLang="zh-TW" sz="1000" b="0" kern="1200" dirty="0" err="1" smtClean="0">
                          <a:solidFill>
                            <a:schemeClr val="tx1"/>
                          </a:solidFill>
                          <a:latin typeface="+mn-ea"/>
                          <a:ea typeface="+mn-ea"/>
                          <a:cs typeface="Times New Roman" pitchFamily="18" charset="0"/>
                        </a:rPr>
                        <a:t>Hatala</a:t>
                      </a:r>
                      <a:r>
                        <a:rPr lang="zh-TW" altLang="en-US" sz="1000" b="0" kern="1200" dirty="0" smtClean="0">
                          <a:solidFill>
                            <a:schemeClr val="tx1"/>
                          </a:solidFill>
                          <a:latin typeface="+mn-ea"/>
                          <a:ea typeface="+mn-ea"/>
                          <a:cs typeface="Times New Roman" pitchFamily="18" charset="0"/>
                        </a:rPr>
                        <a:t>，本作品轉載自：</a:t>
                      </a:r>
                      <a:endParaRPr lang="en-US" altLang="zh-TW" sz="1000" b="0" kern="1200" dirty="0" smtClean="0">
                        <a:solidFill>
                          <a:schemeClr val="tx1"/>
                        </a:solidFill>
                        <a:latin typeface="+mn-ea"/>
                        <a:ea typeface="+mn-ea"/>
                        <a:cs typeface="Times New Roman" pitchFamily="18" charset="0"/>
                      </a:endParaRPr>
                    </a:p>
                    <a:p>
                      <a:r>
                        <a:rPr lang="en-US" altLang="zh-TW" sz="1000" b="0" kern="1200" dirty="0" smtClean="0">
                          <a:solidFill>
                            <a:schemeClr val="tx1"/>
                          </a:solidFill>
                          <a:latin typeface="+mn-ea"/>
                          <a:ea typeface="+mn-ea"/>
                          <a:cs typeface="Times New Roman" pitchFamily="18" charset="0"/>
                          <a:hlinkClick r:id="rId6"/>
                        </a:rPr>
                        <a:t>http://en.wikipedia.org/wiki/File:Frans_Hals_-_Portret_van_Ren%C3%A9_Descartes.jpg</a:t>
                      </a:r>
                      <a:r>
                        <a:rPr lang="zh-TW" altLang="en-US" sz="1000" b="0" kern="1200" dirty="0" smtClean="0">
                          <a:solidFill>
                            <a:schemeClr val="tx1"/>
                          </a:solidFill>
                          <a:latin typeface="+mn-ea"/>
                          <a:ea typeface="+mn-ea"/>
                          <a:cs typeface="Times New Roman" pitchFamily="18" charset="0"/>
                        </a:rPr>
                        <a:t>，</a:t>
                      </a:r>
                      <a:endParaRPr lang="en-US" altLang="zh-TW" sz="1000" b="0" kern="1200" dirty="0" smtClean="0">
                        <a:solidFill>
                          <a:schemeClr val="tx1"/>
                        </a:solidFill>
                        <a:latin typeface="+mn-ea"/>
                        <a:ea typeface="+mn-ea"/>
                        <a:cs typeface="Times New Roman" pitchFamily="18" charset="0"/>
                      </a:endParaRPr>
                    </a:p>
                    <a:p>
                      <a:r>
                        <a:rPr lang="zh-TW" altLang="en-US" sz="1000" b="0" kern="1200" dirty="0" smtClean="0">
                          <a:solidFill>
                            <a:schemeClr val="tx1"/>
                          </a:solidFill>
                          <a:latin typeface="+mn-ea"/>
                          <a:ea typeface="+mn-ea"/>
                          <a:cs typeface="Times New Roman" pitchFamily="18" charset="0"/>
                        </a:rPr>
                        <a:t>瀏覽</a:t>
                      </a:r>
                      <a:r>
                        <a:rPr lang="zh-TW" altLang="en-US" sz="1000" b="0" kern="1200" dirty="0" smtClean="0">
                          <a:solidFill>
                            <a:schemeClr val="tx1"/>
                          </a:solidFill>
                          <a:latin typeface="+mn-ea"/>
                          <a:ea typeface="+mn-ea"/>
                          <a:cs typeface="Times New Roman" pitchFamily="18" charset="0"/>
                        </a:rPr>
                        <a:t>日期：</a:t>
                      </a:r>
                      <a:r>
                        <a:rPr lang="en-US" altLang="zh-TW" sz="1000" b="0" kern="1200" dirty="0" smtClean="0">
                          <a:solidFill>
                            <a:schemeClr val="tx1"/>
                          </a:solidFill>
                          <a:latin typeface="+mn-ea"/>
                          <a:ea typeface="+mn-ea"/>
                          <a:cs typeface="Times New Roman" pitchFamily="18" charset="0"/>
                        </a:rPr>
                        <a:t>2013/1/5</a:t>
                      </a:r>
                      <a:r>
                        <a:rPr lang="zh-TW" altLang="en-US" sz="1000" b="0" kern="1200" dirty="0" smtClean="0">
                          <a:solidFill>
                            <a:schemeClr val="tx1"/>
                          </a:solidFill>
                          <a:latin typeface="+mn-ea"/>
                          <a:ea typeface="+mn-ea"/>
                          <a:cs typeface="Times New Roman" pitchFamily="18" charset="0"/>
                        </a:rPr>
                        <a:t>。</a:t>
                      </a:r>
                      <a:endParaRPr lang="en-US" altLang="zh-TW" sz="1000" b="0" kern="1200" dirty="0" smtClean="0">
                        <a:solidFill>
                          <a:schemeClr val="tx1"/>
                        </a:solidFill>
                        <a:latin typeface="+mn-ea"/>
                        <a:ea typeface="+mn-ea"/>
                        <a:cs typeface="Times New Roman" pitchFamily="18" charset="0"/>
                      </a:endParaRPr>
                    </a:p>
                  </a:txBody>
                  <a:tcPr marT="45727" marB="45727" anchor="ctr"/>
                </a:tc>
              </a:tr>
            </a:tbl>
          </a:graphicData>
        </a:graphic>
      </p:graphicFrame>
      <p:sp>
        <p:nvSpPr>
          <p:cNvPr id="13" name="投影片編號版面配置區 12"/>
          <p:cNvSpPr>
            <a:spLocks noGrp="1"/>
          </p:cNvSpPr>
          <p:nvPr>
            <p:ph type="sldNum" sz="quarter" idx="12"/>
          </p:nvPr>
        </p:nvSpPr>
        <p:spPr/>
        <p:txBody>
          <a:bodyPr/>
          <a:lstStyle/>
          <a:p>
            <a:pPr>
              <a:defRPr/>
            </a:pPr>
            <a:fld id="{67A9EADE-77E0-466D-B567-15426F43A79C}" type="slidenum">
              <a:rPr lang="en-US" altLang="zh-TW" smtClean="0"/>
              <a:pPr>
                <a:defRPr/>
              </a:pPr>
              <a:t>51</a:t>
            </a:fld>
            <a:endParaRPr lang="en-US" altLang="zh-TW"/>
          </a:p>
        </p:txBody>
      </p:sp>
      <p:pic>
        <p:nvPicPr>
          <p:cNvPr id="5" name="圖片 4" descr="1103-1.jpg"/>
          <p:cNvPicPr>
            <a:picLocks noChangeAspect="1"/>
          </p:cNvPicPr>
          <p:nvPr/>
        </p:nvPicPr>
        <p:blipFill>
          <a:blip r:embed="rId7"/>
          <a:stretch>
            <a:fillRect/>
          </a:stretch>
        </p:blipFill>
        <p:spPr>
          <a:xfrm>
            <a:off x="1547664" y="1563638"/>
            <a:ext cx="272424" cy="432048"/>
          </a:xfrm>
          <a:prstGeom prst="rect">
            <a:avLst/>
          </a:prstGeom>
        </p:spPr>
      </p:pic>
      <p:pic>
        <p:nvPicPr>
          <p:cNvPr id="6" name="Picture 1" descr="圖片1">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99792" y="1721038"/>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435119" y="2228521"/>
            <a:ext cx="512802" cy="33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1" descr="圖片1">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99792" y="2277828"/>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File:Pierre de Fermat.jpg"/>
          <p:cNvPicPr>
            <a:picLocks noChangeAspect="1" noChangeArrowheads="1"/>
          </p:cNvPicPr>
          <p:nvPr/>
        </p:nvPicPr>
        <p:blipFill>
          <a:blip r:embed="rId11" cstate="email"/>
          <a:srcRect/>
          <a:stretch>
            <a:fillRect/>
          </a:stretch>
        </p:blipFill>
        <p:spPr bwMode="auto">
          <a:xfrm>
            <a:off x="1562952" y="2753785"/>
            <a:ext cx="257136" cy="343994"/>
          </a:xfrm>
          <a:prstGeom prst="rect">
            <a:avLst/>
          </a:prstGeom>
          <a:noFill/>
        </p:spPr>
      </p:pic>
      <p:pic>
        <p:nvPicPr>
          <p:cNvPr id="1027" name="Picture 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388234" y="3356471"/>
            <a:ext cx="606572" cy="393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1" descr="圖片1">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99792" y="3436466"/>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504095" y="3945998"/>
            <a:ext cx="359561" cy="44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9" descr="\\140.112.59.229\資源平台\資源平台\版權\版權ICON與範例\64px-PD-icon_svg.png">
            <a:hlinkClick r:id="rId14"/>
          </p:cNvPr>
          <p:cNvPicPr>
            <a:picLocks noChangeAspect="1" noChangeArrowheads="1"/>
          </p:cNvPicPr>
          <p:nvPr/>
        </p:nvPicPr>
        <p:blipFill>
          <a:blip r:embed="rId15" cstate="email">
            <a:extLst>
              <a:ext uri="{28A0092B-C50C-407E-A947-70E740481C1C}">
                <a14:useLocalDpi xmlns:a14="http://schemas.microsoft.com/office/drawing/2010/main" val="0"/>
              </a:ext>
            </a:extLst>
          </a:blip>
          <a:srcRect/>
          <a:stretch>
            <a:fillRect/>
          </a:stretch>
        </p:blipFill>
        <p:spPr bwMode="auto">
          <a:xfrm>
            <a:off x="2699792" y="4011910"/>
            <a:ext cx="274171" cy="274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 descr="圖片1">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16440" y="2808782"/>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71520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標題 1"/>
          <p:cNvSpPr>
            <a:spLocks noGrp="1"/>
          </p:cNvSpPr>
          <p:nvPr>
            <p:ph type="title"/>
          </p:nvPr>
        </p:nvSpPr>
        <p:spPr/>
        <p:txBody>
          <a:bodyPr/>
          <a:lstStyle/>
          <a:p>
            <a:r>
              <a:rPr lang="zh-TW" altLang="en-US" smtClean="0">
                <a:latin typeface="標楷體" pitchFamily="65" charset="-120"/>
                <a:ea typeface="標楷體" pitchFamily="65" charset="-120"/>
              </a:rPr>
              <a:t>版權聲明</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486130305"/>
              </p:ext>
            </p:extLst>
          </p:nvPr>
        </p:nvGraphicFramePr>
        <p:xfrm>
          <a:off x="467544" y="1275606"/>
          <a:ext cx="8136904" cy="2304256"/>
        </p:xfrm>
        <a:graphic>
          <a:graphicData uri="http://schemas.openxmlformats.org/drawingml/2006/table">
            <a:tbl>
              <a:tblPr firstRow="1" bandRow="1">
                <a:tableStyleId>{5C22544A-7EE6-4342-B048-85BDC9FD1C3A}</a:tableStyleId>
              </a:tblPr>
              <a:tblGrid>
                <a:gridCol w="792088"/>
                <a:gridCol w="1296144"/>
                <a:gridCol w="1224136"/>
                <a:gridCol w="4824536"/>
              </a:tblGrid>
              <a:tr h="432049">
                <a:tc>
                  <a:txBody>
                    <a:bodyPr/>
                    <a:lstStyle/>
                    <a:p>
                      <a:pPr algn="ctr"/>
                      <a:r>
                        <a:rPr lang="zh-TW" altLang="en-US" sz="1800" dirty="0" smtClean="0">
                          <a:solidFill>
                            <a:schemeClr val="tx1"/>
                          </a:solidFill>
                          <a:latin typeface="Times New Roman" pitchFamily="18" charset="0"/>
                          <a:ea typeface="標楷體" pitchFamily="65" charset="-120"/>
                          <a:cs typeface="Times New Roman" pitchFamily="18" charset="0"/>
                        </a:rPr>
                        <a:t>頁碼</a:t>
                      </a:r>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tc>
                <a:tc>
                  <a:txBody>
                    <a:bodyPr/>
                    <a:lstStyle/>
                    <a:p>
                      <a:pPr algn="ctr"/>
                      <a:r>
                        <a:rPr lang="zh-TW" altLang="en-US" sz="1800" dirty="0" smtClean="0">
                          <a:solidFill>
                            <a:schemeClr val="tx1"/>
                          </a:solidFill>
                          <a:latin typeface="Times New Roman" pitchFamily="18" charset="0"/>
                          <a:ea typeface="標楷體" pitchFamily="65" charset="-120"/>
                          <a:cs typeface="Times New Roman" pitchFamily="18" charset="0"/>
                        </a:rPr>
                        <a:t>作品</a:t>
                      </a:r>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tc>
                <a:tc>
                  <a:txBody>
                    <a:bodyPr/>
                    <a:lstStyle/>
                    <a:p>
                      <a:pPr algn="ctr"/>
                      <a:r>
                        <a:rPr lang="zh-TW" altLang="en-US" sz="1800" dirty="0" smtClean="0">
                          <a:solidFill>
                            <a:schemeClr val="tx1"/>
                          </a:solidFill>
                          <a:latin typeface="Times New Roman" pitchFamily="18" charset="0"/>
                          <a:ea typeface="標楷體" pitchFamily="65" charset="-120"/>
                          <a:cs typeface="Times New Roman" pitchFamily="18" charset="0"/>
                        </a:rPr>
                        <a:t>版權圖示</a:t>
                      </a:r>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tc>
                <a:tc>
                  <a:txBody>
                    <a:bodyPr/>
                    <a:lstStyle/>
                    <a:p>
                      <a:pPr algn="ctr"/>
                      <a:r>
                        <a:rPr lang="zh-TW" altLang="en-US" sz="1800" dirty="0" smtClean="0">
                          <a:solidFill>
                            <a:schemeClr val="tx1"/>
                          </a:solidFill>
                          <a:latin typeface="Times New Roman" pitchFamily="18" charset="0"/>
                          <a:ea typeface="標楷體" pitchFamily="65" charset="-120"/>
                          <a:cs typeface="Times New Roman" pitchFamily="18" charset="0"/>
                        </a:rPr>
                        <a:t>來源</a:t>
                      </a:r>
                      <a:r>
                        <a:rPr lang="en-US" altLang="zh-TW" sz="1800" dirty="0" smtClean="0">
                          <a:solidFill>
                            <a:schemeClr val="tx1"/>
                          </a:solidFill>
                          <a:latin typeface="Times New Roman" pitchFamily="18" charset="0"/>
                          <a:ea typeface="標楷體" pitchFamily="65" charset="-120"/>
                          <a:cs typeface="Times New Roman" pitchFamily="18" charset="0"/>
                        </a:rPr>
                        <a:t>/</a:t>
                      </a:r>
                      <a:r>
                        <a:rPr lang="zh-TW" altLang="en-US" sz="1800" dirty="0" smtClean="0">
                          <a:solidFill>
                            <a:schemeClr val="tx1"/>
                          </a:solidFill>
                          <a:latin typeface="Times New Roman" pitchFamily="18" charset="0"/>
                          <a:ea typeface="標楷體" pitchFamily="65" charset="-120"/>
                          <a:cs typeface="Times New Roman" pitchFamily="18" charset="0"/>
                        </a:rPr>
                        <a:t>作者</a:t>
                      </a:r>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tc>
              </a:tr>
              <a:tr h="548654">
                <a:tc>
                  <a:txBody>
                    <a:bodyPr/>
                    <a:lstStyle/>
                    <a:p>
                      <a:pPr algn="ctr"/>
                      <a:r>
                        <a:rPr lang="en-US" altLang="zh-TW" sz="1000" b="0" kern="1200" dirty="0" smtClean="0">
                          <a:solidFill>
                            <a:schemeClr val="tx1"/>
                          </a:solidFill>
                          <a:latin typeface="Times New Roman" pitchFamily="18" charset="0"/>
                          <a:ea typeface="標楷體" pitchFamily="65" charset="-120"/>
                          <a:cs typeface="Times New Roman" pitchFamily="18" charset="0"/>
                        </a:rPr>
                        <a:t>34</a:t>
                      </a:r>
                      <a:endParaRPr lang="zh-TW" altLang="en-US" sz="1000" b="0" kern="12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endParaRPr lang="zh-TW" altLang="en-US" sz="800" b="0" kern="1200" dirty="0">
                        <a:solidFill>
                          <a:schemeClr val="dk1"/>
                        </a:solidFill>
                        <a:latin typeface="+mn-ea"/>
                        <a:ea typeface="+mn-ea"/>
                        <a:cs typeface="+mn-cs"/>
                      </a:endParaRPr>
                    </a:p>
                  </a:txBody>
                  <a:tcPr marT="45727" marB="45727" anchor="ctr"/>
                </a:tc>
                <a:tc>
                  <a:txBody>
                    <a:bodyPr/>
                    <a:lstStyle/>
                    <a:p>
                      <a:endParaRPr lang="zh-TW" altLang="en-US" sz="8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kern="1200" dirty="0" smtClean="0">
                          <a:solidFill>
                            <a:schemeClr val="tx1"/>
                          </a:solidFill>
                          <a:latin typeface="+mn-ea"/>
                          <a:ea typeface="+mn-ea"/>
                          <a:cs typeface="Times New Roman" pitchFamily="18" charset="0"/>
                        </a:rPr>
                        <a:t>台灣數學博物館，作者：吳宛柔，本作品轉載自：</a:t>
                      </a:r>
                      <a:r>
                        <a:rPr lang="en-US" altLang="zh-TW" sz="1000" b="0" kern="1200" dirty="0" smtClean="0">
                          <a:solidFill>
                            <a:schemeClr val="tx1"/>
                          </a:solidFill>
                          <a:latin typeface="+mn-ea"/>
                          <a:ea typeface="+mn-ea"/>
                          <a:cs typeface="Times New Roman" pitchFamily="18" charset="0"/>
                          <a:hlinkClick r:id="rId3"/>
                        </a:rPr>
                        <a:t>http://science.math.ntnu.edu.tw/museum/view.php?menuID=83</a:t>
                      </a:r>
                      <a:r>
                        <a:rPr lang="zh-TW" altLang="en-US" sz="1000" b="0" kern="1200" dirty="0" smtClean="0">
                          <a:solidFill>
                            <a:schemeClr val="tx1"/>
                          </a:solidFill>
                          <a:latin typeface="+mn-ea"/>
                          <a:ea typeface="+mn-ea"/>
                          <a:cs typeface="Times New Roman" pitchFamily="18" charset="0"/>
                        </a:rPr>
                        <a:t>，瀏覽日期：</a:t>
                      </a:r>
                      <a:r>
                        <a:rPr lang="en-US" altLang="zh-TW" sz="1000" b="0" kern="1200" dirty="0" smtClean="0">
                          <a:solidFill>
                            <a:schemeClr val="tx1"/>
                          </a:solidFill>
                          <a:latin typeface="+mn-ea"/>
                          <a:ea typeface="+mn-ea"/>
                          <a:cs typeface="Times New Roman" pitchFamily="18" charset="0"/>
                        </a:rPr>
                        <a:t>2013.1.4</a:t>
                      </a:r>
                      <a:r>
                        <a:rPr lang="zh-TW" altLang="en-US" sz="1000" b="0" kern="1200" dirty="0" smtClean="0">
                          <a:solidFill>
                            <a:schemeClr val="tx1"/>
                          </a:solidFill>
                          <a:latin typeface="+mn-ea"/>
                          <a:ea typeface="+mn-ea"/>
                          <a:cs typeface="Times New Roman" pitchFamily="18" charset="0"/>
                        </a:rPr>
                        <a:t>。</a:t>
                      </a:r>
                      <a:endParaRPr lang="en-US" altLang="zh-TW" sz="1000" b="0" kern="1200" dirty="0" smtClean="0">
                        <a:solidFill>
                          <a:schemeClr val="tx1"/>
                        </a:solidFill>
                        <a:latin typeface="+mn-ea"/>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kern="1200" dirty="0" smtClean="0">
                          <a:solidFill>
                            <a:schemeClr val="tx1"/>
                          </a:solidFill>
                          <a:latin typeface="+mn-ea"/>
                          <a:ea typeface="+mn-ea"/>
                          <a:cs typeface="Times New Roman" pitchFamily="18" charset="0"/>
                        </a:rPr>
                        <a:t>依據著作權法第</a:t>
                      </a:r>
                      <a:r>
                        <a:rPr lang="en-US" altLang="zh-TW" sz="1000" b="0" kern="1200" dirty="0" smtClean="0">
                          <a:solidFill>
                            <a:schemeClr val="tx1"/>
                          </a:solidFill>
                          <a:latin typeface="+mn-ea"/>
                          <a:ea typeface="+mn-ea"/>
                          <a:cs typeface="Times New Roman" pitchFamily="18" charset="0"/>
                        </a:rPr>
                        <a:t>46</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52</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65</a:t>
                      </a:r>
                      <a:r>
                        <a:rPr lang="zh-TW" altLang="en-US" sz="1000" b="0" kern="1200" dirty="0" smtClean="0">
                          <a:solidFill>
                            <a:schemeClr val="tx1"/>
                          </a:solidFill>
                          <a:latin typeface="+mn-ea"/>
                          <a:ea typeface="+mn-ea"/>
                          <a:cs typeface="Times New Roman" pitchFamily="18" charset="0"/>
                        </a:rPr>
                        <a:t>條合理使用。</a:t>
                      </a:r>
                      <a:endParaRPr lang="en-US" altLang="zh-TW" sz="1000" b="0" kern="1200" dirty="0" smtClean="0">
                        <a:solidFill>
                          <a:schemeClr val="tx1"/>
                        </a:solidFill>
                        <a:latin typeface="+mn-ea"/>
                        <a:ea typeface="+mn-ea"/>
                        <a:cs typeface="Times New Roman" pitchFamily="18" charset="0"/>
                      </a:endParaRPr>
                    </a:p>
                  </a:txBody>
                  <a:tcPr marT="45727" marB="45727" anchor="ctr"/>
                </a:tc>
              </a:tr>
              <a:tr h="701054">
                <a:tc>
                  <a:txBody>
                    <a:bodyPr/>
                    <a:lstStyle/>
                    <a:p>
                      <a:pPr algn="ctr"/>
                      <a:r>
                        <a:rPr lang="en-US" altLang="zh-TW" sz="1000" b="0" kern="1200" dirty="0" smtClean="0">
                          <a:solidFill>
                            <a:schemeClr val="tx1"/>
                          </a:solidFill>
                          <a:latin typeface="Times New Roman" pitchFamily="18" charset="0"/>
                          <a:ea typeface="標楷體" pitchFamily="65" charset="-120"/>
                          <a:cs typeface="Times New Roman" pitchFamily="18" charset="0"/>
                        </a:rPr>
                        <a:t>35-36</a:t>
                      </a:r>
                      <a:endParaRPr lang="zh-TW" altLang="en-US" sz="1000" b="0" kern="12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800" b="0" kern="1200" dirty="0" smtClean="0">
                          <a:solidFill>
                            <a:schemeClr val="dk1"/>
                          </a:solidFill>
                          <a:latin typeface="+mn-ea"/>
                          <a:ea typeface="+mn-ea"/>
                          <a:cs typeface="+mn-cs"/>
                        </a:rPr>
                        <a:t>「我思故我在」是一句大家</a:t>
                      </a:r>
                      <a:r>
                        <a:rPr lang="en-US" altLang="zh-TW" sz="800" b="0" kern="1200" dirty="0" smtClean="0">
                          <a:solidFill>
                            <a:schemeClr val="dk1"/>
                          </a:solidFill>
                          <a:latin typeface="+mn-ea"/>
                          <a:ea typeface="+mn-ea"/>
                          <a:cs typeface="+mn-cs"/>
                        </a:rPr>
                        <a:t>……</a:t>
                      </a:r>
                      <a:r>
                        <a:rPr lang="zh-TW" altLang="zh-TW" sz="800" b="0" kern="1200" dirty="0" smtClean="0">
                          <a:solidFill>
                            <a:schemeClr val="dk1"/>
                          </a:solidFill>
                          <a:latin typeface="+mn-ea"/>
                          <a:ea typeface="+mn-ea"/>
                          <a:cs typeface="+mn-cs"/>
                        </a:rPr>
                        <a:t>我希望能透過這些元素，畫出不一樣的笛卡兒！</a:t>
                      </a:r>
                    </a:p>
                  </a:txBody>
                  <a:tcPr marT="45727" marB="45727" anchor="ctr"/>
                </a:tc>
                <a:tc>
                  <a:txBody>
                    <a:bodyPr/>
                    <a:lstStyle/>
                    <a:p>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kern="1200" dirty="0" smtClean="0">
                          <a:solidFill>
                            <a:schemeClr val="tx1"/>
                          </a:solidFill>
                          <a:latin typeface="+mn-ea"/>
                          <a:ea typeface="+mn-ea"/>
                          <a:cs typeface="Times New Roman" pitchFamily="18" charset="0"/>
                        </a:rPr>
                        <a:t>台灣數學博物館，作者：吳宛柔，本作品轉載自：</a:t>
                      </a:r>
                      <a:r>
                        <a:rPr lang="en-US" altLang="zh-TW" sz="1000" b="0" kern="1200" dirty="0" smtClean="0">
                          <a:solidFill>
                            <a:schemeClr val="tx1"/>
                          </a:solidFill>
                          <a:latin typeface="+mn-ea"/>
                          <a:ea typeface="+mn-ea"/>
                          <a:cs typeface="Times New Roman" pitchFamily="18" charset="0"/>
                          <a:hlinkClick r:id="rId4"/>
                        </a:rPr>
                        <a:t>http://science.math.ntnu.edu.tw/museum/fulltext/499_20110913094646.pdf</a:t>
                      </a:r>
                      <a:r>
                        <a:rPr lang="zh-TW" altLang="en-US" sz="1000" b="0" kern="1200" dirty="0" smtClean="0">
                          <a:solidFill>
                            <a:schemeClr val="tx1"/>
                          </a:solidFill>
                          <a:latin typeface="+mn-ea"/>
                          <a:ea typeface="+mn-ea"/>
                          <a:cs typeface="Times New Roman" pitchFamily="18" charset="0"/>
                        </a:rPr>
                        <a:t>，頁</a:t>
                      </a:r>
                      <a:r>
                        <a:rPr lang="en-US" altLang="zh-TW" sz="1000" b="0" kern="1200" dirty="0" smtClean="0">
                          <a:solidFill>
                            <a:schemeClr val="tx1"/>
                          </a:solidFill>
                          <a:latin typeface="+mn-ea"/>
                          <a:ea typeface="+mn-ea"/>
                          <a:cs typeface="Times New Roman" pitchFamily="18" charset="0"/>
                        </a:rPr>
                        <a:t>1</a:t>
                      </a:r>
                      <a:r>
                        <a:rPr lang="zh-TW" altLang="en-US" sz="1000" b="0" kern="1200" dirty="0" smtClean="0">
                          <a:solidFill>
                            <a:schemeClr val="tx1"/>
                          </a:solidFill>
                          <a:latin typeface="+mn-ea"/>
                          <a:ea typeface="+mn-ea"/>
                          <a:cs typeface="Times New Roman" pitchFamily="18" charset="0"/>
                        </a:rPr>
                        <a:t>，</a:t>
                      </a:r>
                      <a:endParaRPr lang="en-US" altLang="zh-TW" sz="1000" b="0" kern="1200" dirty="0" smtClean="0">
                        <a:solidFill>
                          <a:schemeClr val="tx1"/>
                        </a:solidFill>
                        <a:latin typeface="+mn-ea"/>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kern="1200" dirty="0" smtClean="0">
                          <a:solidFill>
                            <a:schemeClr val="tx1"/>
                          </a:solidFill>
                          <a:latin typeface="+mn-ea"/>
                          <a:ea typeface="+mn-ea"/>
                          <a:cs typeface="Times New Roman" pitchFamily="18" charset="0"/>
                        </a:rPr>
                        <a:t>瀏覽</a:t>
                      </a:r>
                      <a:r>
                        <a:rPr lang="zh-TW" altLang="en-US" sz="1000" b="0" kern="1200" dirty="0" smtClean="0">
                          <a:solidFill>
                            <a:schemeClr val="tx1"/>
                          </a:solidFill>
                          <a:latin typeface="+mn-ea"/>
                          <a:ea typeface="+mn-ea"/>
                          <a:cs typeface="Times New Roman" pitchFamily="18" charset="0"/>
                        </a:rPr>
                        <a:t>日期：</a:t>
                      </a:r>
                      <a:r>
                        <a:rPr lang="en-US" altLang="zh-TW" sz="1000" b="0" kern="1200" dirty="0" smtClean="0">
                          <a:solidFill>
                            <a:schemeClr val="tx1"/>
                          </a:solidFill>
                          <a:latin typeface="+mn-ea"/>
                          <a:ea typeface="+mn-ea"/>
                          <a:cs typeface="Times New Roman" pitchFamily="18" charset="0"/>
                        </a:rPr>
                        <a:t>2013.1.4</a:t>
                      </a:r>
                      <a:r>
                        <a:rPr lang="zh-TW" altLang="en-US" sz="1000" b="0" kern="1200" dirty="0" smtClean="0">
                          <a:solidFill>
                            <a:schemeClr val="tx1"/>
                          </a:solidFill>
                          <a:latin typeface="+mn-ea"/>
                          <a:ea typeface="+mn-ea"/>
                          <a:cs typeface="Times New Roman" pitchFamily="18" charset="0"/>
                        </a:rPr>
                        <a:t>。依據著作權法第</a:t>
                      </a:r>
                      <a:r>
                        <a:rPr lang="en-US" altLang="zh-TW" sz="1000" b="0" kern="1200" dirty="0" smtClean="0">
                          <a:solidFill>
                            <a:schemeClr val="tx1"/>
                          </a:solidFill>
                          <a:latin typeface="+mn-ea"/>
                          <a:ea typeface="+mn-ea"/>
                          <a:cs typeface="Times New Roman" pitchFamily="18" charset="0"/>
                        </a:rPr>
                        <a:t>46</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52</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65</a:t>
                      </a:r>
                      <a:r>
                        <a:rPr lang="zh-TW" altLang="en-US" sz="1000" b="0" kern="1200" dirty="0" smtClean="0">
                          <a:solidFill>
                            <a:schemeClr val="tx1"/>
                          </a:solidFill>
                          <a:latin typeface="+mn-ea"/>
                          <a:ea typeface="+mn-ea"/>
                          <a:cs typeface="Times New Roman" pitchFamily="18" charset="0"/>
                        </a:rPr>
                        <a:t>條合理使用。</a:t>
                      </a:r>
                      <a:endParaRPr lang="en-US" altLang="zh-TW" sz="1000" b="0" kern="1200" dirty="0" smtClean="0">
                        <a:solidFill>
                          <a:schemeClr val="tx1"/>
                        </a:solidFill>
                        <a:latin typeface="+mn-ea"/>
                        <a:ea typeface="+mn-ea"/>
                        <a:cs typeface="Times New Roman" pitchFamily="18" charset="0"/>
                      </a:endParaRPr>
                    </a:p>
                  </a:txBody>
                  <a:tcPr marT="45727" marB="45727" anchor="ctr"/>
                </a:tc>
              </a:tr>
              <a:tr h="622499">
                <a:tc>
                  <a:txBody>
                    <a:bodyPr/>
                    <a:lstStyle/>
                    <a:p>
                      <a:pPr algn="ctr"/>
                      <a:r>
                        <a:rPr lang="en-US" altLang="zh-TW" sz="1000" b="0" kern="1200" dirty="0" smtClean="0">
                          <a:solidFill>
                            <a:schemeClr val="tx1"/>
                          </a:solidFill>
                          <a:latin typeface="Times New Roman" pitchFamily="18" charset="0"/>
                          <a:ea typeface="標楷體" pitchFamily="65" charset="-120"/>
                          <a:cs typeface="Times New Roman" pitchFamily="18" charset="0"/>
                        </a:rPr>
                        <a:t>40-41</a:t>
                      </a:r>
                      <a:endParaRPr lang="zh-TW" altLang="en-US" sz="1000" b="0" kern="12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800" b="0" kern="1200" dirty="0" smtClean="0">
                          <a:solidFill>
                            <a:schemeClr val="dk1"/>
                          </a:solidFill>
                          <a:latin typeface="+mn-ea"/>
                          <a:ea typeface="+mn-ea"/>
                          <a:cs typeface="+mn-cs"/>
                        </a:rPr>
                        <a:t>啊啊！我心裡想 </a:t>
                      </a:r>
                      <a:r>
                        <a:rPr lang="en-US" altLang="zh-TW" sz="800" b="0" kern="1200" dirty="0" smtClean="0">
                          <a:solidFill>
                            <a:schemeClr val="dk1"/>
                          </a:solidFill>
                          <a:latin typeface="+mn-ea"/>
                          <a:ea typeface="+mn-ea"/>
                          <a:cs typeface="+mn-cs"/>
                        </a:rPr>
                        <a:t>……</a:t>
                      </a:r>
                      <a:r>
                        <a:rPr lang="zh-TW" altLang="zh-TW" sz="800" b="0" kern="1200" dirty="0" smtClean="0">
                          <a:solidFill>
                            <a:schemeClr val="dk1"/>
                          </a:solidFill>
                          <a:latin typeface="+mn-ea"/>
                          <a:ea typeface="+mn-ea"/>
                          <a:cs typeface="+mn-cs"/>
                        </a:rPr>
                        <a:t>讓蒂蒂羞紅著臉而低下了頭。</a:t>
                      </a:r>
                    </a:p>
                  </a:txBody>
                  <a:tcPr marT="45727" marB="45727" anchor="ctr"/>
                </a:tc>
                <a:tc>
                  <a:txBody>
                    <a:bodyPr/>
                    <a:lstStyle/>
                    <a:p>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kern="1200" dirty="0" smtClean="0">
                          <a:solidFill>
                            <a:schemeClr val="tx1"/>
                          </a:solidFill>
                          <a:latin typeface="+mn-ea"/>
                          <a:ea typeface="+mn-ea"/>
                          <a:cs typeface="Times New Roman" pitchFamily="18" charset="0"/>
                        </a:rPr>
                        <a:t>《</a:t>
                      </a:r>
                      <a:r>
                        <a:rPr lang="zh-TW" altLang="en-US" sz="1000" b="0" kern="1200" dirty="0" smtClean="0">
                          <a:solidFill>
                            <a:schemeClr val="tx1"/>
                          </a:solidFill>
                          <a:latin typeface="+mn-ea"/>
                          <a:ea typeface="+mn-ea"/>
                          <a:cs typeface="Times New Roman" pitchFamily="18" charset="0"/>
                        </a:rPr>
                        <a:t>數學女孩：費馬最後定理</a:t>
                      </a:r>
                      <a:r>
                        <a:rPr lang="en-US" altLang="zh-TW" sz="1000" b="0" kern="1200" dirty="0" smtClean="0">
                          <a:solidFill>
                            <a:schemeClr val="tx1"/>
                          </a:solidFill>
                          <a:latin typeface="+mn-ea"/>
                          <a:ea typeface="+mn-ea"/>
                          <a:cs typeface="Times New Roman" pitchFamily="18" charset="0"/>
                        </a:rPr>
                        <a:t>》</a:t>
                      </a:r>
                      <a:r>
                        <a:rPr lang="zh-TW" altLang="en-US" sz="1000" b="0" kern="1200" dirty="0" smtClean="0">
                          <a:solidFill>
                            <a:schemeClr val="tx1"/>
                          </a:solidFill>
                          <a:latin typeface="+mn-ea"/>
                          <a:ea typeface="+mn-ea"/>
                          <a:cs typeface="Times New Roman" pitchFamily="18" charset="0"/>
                        </a:rPr>
                        <a:t>，結城浩著，鍾霓譯，洪萬生審定，世茂出版社</a:t>
                      </a:r>
                      <a:r>
                        <a:rPr lang="zh-TW" altLang="en-US" sz="1000" b="0" kern="1200" dirty="0" smtClean="0">
                          <a:solidFill>
                            <a:schemeClr val="tx1"/>
                          </a:solidFill>
                          <a:latin typeface="+mn-ea"/>
                          <a:ea typeface="+mn-ea"/>
                          <a:cs typeface="Times New Roman" pitchFamily="18" charset="0"/>
                        </a:rPr>
                        <a:t>，</a:t>
                      </a:r>
                      <a:endParaRPr lang="en-US" altLang="zh-TW" sz="1000" b="0" kern="1200" dirty="0" smtClean="0">
                        <a:solidFill>
                          <a:schemeClr val="tx1"/>
                        </a:solidFill>
                        <a:latin typeface="+mn-ea"/>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kern="1200" dirty="0" smtClean="0">
                          <a:solidFill>
                            <a:schemeClr val="tx1"/>
                          </a:solidFill>
                          <a:latin typeface="+mn-ea"/>
                          <a:ea typeface="+mn-ea"/>
                          <a:cs typeface="Times New Roman" pitchFamily="18" charset="0"/>
                        </a:rPr>
                        <a:t>出版</a:t>
                      </a:r>
                      <a:r>
                        <a:rPr lang="zh-TW" altLang="en-US" sz="1000" b="0" kern="1200" dirty="0" smtClean="0">
                          <a:solidFill>
                            <a:schemeClr val="tx1"/>
                          </a:solidFill>
                          <a:latin typeface="+mn-ea"/>
                          <a:ea typeface="+mn-ea"/>
                          <a:cs typeface="Times New Roman" pitchFamily="18" charset="0"/>
                        </a:rPr>
                        <a:t>日期：</a:t>
                      </a:r>
                      <a:r>
                        <a:rPr lang="en-US" altLang="zh-TW" sz="1000" b="0" kern="1200" dirty="0" smtClean="0">
                          <a:solidFill>
                            <a:schemeClr val="tx1"/>
                          </a:solidFill>
                          <a:latin typeface="+mn-ea"/>
                          <a:ea typeface="+mn-ea"/>
                          <a:cs typeface="Times New Roman" pitchFamily="18" charset="0"/>
                        </a:rPr>
                        <a:t>2011</a:t>
                      </a:r>
                      <a:r>
                        <a:rPr lang="zh-TW" altLang="en-US" sz="1000" b="0" kern="1200" dirty="0" smtClean="0">
                          <a:solidFill>
                            <a:schemeClr val="tx1"/>
                          </a:solidFill>
                          <a:latin typeface="+mn-ea"/>
                          <a:ea typeface="+mn-ea"/>
                          <a:cs typeface="Times New Roman" pitchFamily="18" charset="0"/>
                        </a:rPr>
                        <a:t>年</a:t>
                      </a:r>
                      <a:r>
                        <a:rPr lang="en-US" altLang="zh-TW" sz="1000" b="0" kern="1200" dirty="0" smtClean="0">
                          <a:solidFill>
                            <a:schemeClr val="tx1"/>
                          </a:solidFill>
                          <a:latin typeface="+mn-ea"/>
                          <a:ea typeface="+mn-ea"/>
                          <a:cs typeface="Times New Roman" pitchFamily="18" charset="0"/>
                        </a:rPr>
                        <a:t>05</a:t>
                      </a:r>
                      <a:r>
                        <a:rPr lang="zh-TW" altLang="en-US" sz="1000" b="0" kern="1200" dirty="0" smtClean="0">
                          <a:solidFill>
                            <a:schemeClr val="tx1"/>
                          </a:solidFill>
                          <a:latin typeface="+mn-ea"/>
                          <a:ea typeface="+mn-ea"/>
                          <a:cs typeface="Times New Roman" pitchFamily="18" charset="0"/>
                        </a:rPr>
                        <a:t>月</a:t>
                      </a:r>
                      <a:r>
                        <a:rPr lang="en-US" altLang="zh-TW" sz="1000" b="0" kern="1200" dirty="0" smtClean="0">
                          <a:solidFill>
                            <a:schemeClr val="tx1"/>
                          </a:solidFill>
                          <a:latin typeface="+mn-ea"/>
                          <a:ea typeface="+mn-ea"/>
                          <a:cs typeface="Times New Roman" pitchFamily="18" charset="0"/>
                        </a:rPr>
                        <a:t>26</a:t>
                      </a:r>
                      <a:r>
                        <a:rPr lang="zh-TW" altLang="en-US" sz="1000" b="0" kern="1200" dirty="0" smtClean="0">
                          <a:solidFill>
                            <a:schemeClr val="tx1"/>
                          </a:solidFill>
                          <a:latin typeface="+mn-ea"/>
                          <a:ea typeface="+mn-ea"/>
                          <a:cs typeface="Times New Roman" pitchFamily="18" charset="0"/>
                        </a:rPr>
                        <a:t>日，頁</a:t>
                      </a:r>
                      <a:r>
                        <a:rPr lang="en-US" altLang="zh-TW" sz="1000" b="0" kern="1200" dirty="0" smtClean="0">
                          <a:solidFill>
                            <a:schemeClr val="tx1"/>
                          </a:solidFill>
                          <a:latin typeface="+mn-ea"/>
                          <a:ea typeface="+mn-ea"/>
                          <a:cs typeface="Times New Roman" pitchFamily="18" charset="0"/>
                        </a:rPr>
                        <a:t>123</a:t>
                      </a:r>
                      <a:r>
                        <a:rPr lang="zh-TW" altLang="en-US" sz="1000" b="0" kern="1200" dirty="0" smtClean="0">
                          <a:solidFill>
                            <a:schemeClr val="tx1"/>
                          </a:solidFill>
                          <a:latin typeface="+mn-ea"/>
                          <a:ea typeface="+mn-ea"/>
                          <a:cs typeface="Times New Roman" pitchFamily="18" charset="0"/>
                        </a:rPr>
                        <a:t>。依據</a:t>
                      </a:r>
                      <a:r>
                        <a:rPr lang="zh-TW" altLang="en-US" sz="1000" b="0" kern="1200" dirty="0" smtClean="0">
                          <a:solidFill>
                            <a:schemeClr val="tx1"/>
                          </a:solidFill>
                          <a:latin typeface="+mn-ea"/>
                          <a:ea typeface="+mn-ea"/>
                          <a:cs typeface="Times New Roman" pitchFamily="18" charset="0"/>
                        </a:rPr>
                        <a:t>著作權法第</a:t>
                      </a:r>
                      <a:r>
                        <a:rPr lang="en-US" altLang="zh-TW" sz="1000" b="0" kern="1200" dirty="0" smtClean="0">
                          <a:solidFill>
                            <a:schemeClr val="tx1"/>
                          </a:solidFill>
                          <a:latin typeface="+mn-ea"/>
                          <a:ea typeface="+mn-ea"/>
                          <a:cs typeface="Times New Roman" pitchFamily="18" charset="0"/>
                        </a:rPr>
                        <a:t>46</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52</a:t>
                      </a:r>
                      <a:r>
                        <a:rPr lang="zh-TW" altLang="en-US" sz="1000" b="0" kern="1200" dirty="0" smtClean="0">
                          <a:solidFill>
                            <a:schemeClr val="tx1"/>
                          </a:solidFill>
                          <a:latin typeface="+mn-ea"/>
                          <a:ea typeface="+mn-ea"/>
                          <a:cs typeface="Times New Roman" pitchFamily="18" charset="0"/>
                        </a:rPr>
                        <a:t>、</a:t>
                      </a:r>
                      <a:r>
                        <a:rPr lang="en-US" altLang="zh-TW" sz="1000" b="0" kern="1200" dirty="0" smtClean="0">
                          <a:solidFill>
                            <a:schemeClr val="tx1"/>
                          </a:solidFill>
                          <a:latin typeface="+mn-ea"/>
                          <a:ea typeface="+mn-ea"/>
                          <a:cs typeface="Times New Roman" pitchFamily="18" charset="0"/>
                        </a:rPr>
                        <a:t>65</a:t>
                      </a:r>
                      <a:r>
                        <a:rPr lang="zh-TW" altLang="en-US" sz="1000" b="0" kern="1200" dirty="0" smtClean="0">
                          <a:solidFill>
                            <a:schemeClr val="tx1"/>
                          </a:solidFill>
                          <a:latin typeface="+mn-ea"/>
                          <a:ea typeface="+mn-ea"/>
                          <a:cs typeface="Times New Roman" pitchFamily="18" charset="0"/>
                        </a:rPr>
                        <a:t>條合理使用。</a:t>
                      </a:r>
                    </a:p>
                  </a:txBody>
                  <a:tcPr marT="45727" marB="45727" anchor="ctr"/>
                </a:tc>
              </a:tr>
            </a:tbl>
          </a:graphicData>
        </a:graphic>
      </p:graphicFrame>
      <p:sp>
        <p:nvSpPr>
          <p:cNvPr id="13" name="投影片編號版面配置區 12"/>
          <p:cNvSpPr>
            <a:spLocks noGrp="1"/>
          </p:cNvSpPr>
          <p:nvPr>
            <p:ph type="sldNum" sz="quarter" idx="12"/>
          </p:nvPr>
        </p:nvSpPr>
        <p:spPr/>
        <p:txBody>
          <a:bodyPr/>
          <a:lstStyle/>
          <a:p>
            <a:pPr>
              <a:defRPr/>
            </a:pPr>
            <a:fld id="{67A9EADE-77E0-466D-B567-15426F43A79C}" type="slidenum">
              <a:rPr lang="en-US" altLang="zh-TW" smtClean="0"/>
              <a:pPr>
                <a:defRPr/>
              </a:pPr>
              <a:t>52</a:t>
            </a:fld>
            <a:endParaRPr lang="en-US" altLang="zh-TW"/>
          </a:p>
        </p:txBody>
      </p:sp>
      <p:pic>
        <p:nvPicPr>
          <p:cNvPr id="5" name="Picture 2"/>
          <p:cNvPicPr>
            <a:picLocks noChangeAspect="1" noChangeArrowheads="1"/>
          </p:cNvPicPr>
          <p:nvPr/>
        </p:nvPicPr>
        <p:blipFill>
          <a:blip r:embed="rId5" cstate="email"/>
          <a:srcRect/>
          <a:stretch>
            <a:fillRect/>
          </a:stretch>
        </p:blipFill>
        <p:spPr bwMode="auto">
          <a:xfrm>
            <a:off x="1797384" y="1792942"/>
            <a:ext cx="327029" cy="432048"/>
          </a:xfrm>
          <a:prstGeom prst="rect">
            <a:avLst/>
          </a:prstGeom>
          <a:noFill/>
          <a:ln w="9525">
            <a:noFill/>
            <a:miter lim="800000"/>
            <a:headEnd/>
            <a:tailEnd/>
          </a:ln>
        </p:spPr>
      </p:pic>
      <p:pic>
        <p:nvPicPr>
          <p:cNvPr id="6" name="Picture 1" descr="圖片1">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06652" y="1891966"/>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 descr="圖片1">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06652" y="2499742"/>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 descr="圖片1">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06652" y="3125280"/>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604243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標題 1"/>
          <p:cNvSpPr>
            <a:spLocks noGrp="1"/>
          </p:cNvSpPr>
          <p:nvPr>
            <p:ph type="title"/>
          </p:nvPr>
        </p:nvSpPr>
        <p:spPr/>
        <p:txBody>
          <a:bodyPr/>
          <a:lstStyle/>
          <a:p>
            <a:r>
              <a:rPr lang="zh-TW" altLang="en-US" smtClean="0">
                <a:latin typeface="標楷體" pitchFamily="65" charset="-120"/>
                <a:ea typeface="標楷體" pitchFamily="65" charset="-120"/>
              </a:rPr>
              <a:t>版權聲明</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1960655151"/>
              </p:ext>
            </p:extLst>
          </p:nvPr>
        </p:nvGraphicFramePr>
        <p:xfrm>
          <a:off x="467544" y="1386130"/>
          <a:ext cx="8280920" cy="2356700"/>
        </p:xfrm>
        <a:graphic>
          <a:graphicData uri="http://schemas.openxmlformats.org/drawingml/2006/table">
            <a:tbl>
              <a:tblPr firstRow="1" bandRow="1">
                <a:tableStyleId>{5C22544A-7EE6-4342-B048-85BDC9FD1C3A}</a:tableStyleId>
              </a:tblPr>
              <a:tblGrid>
                <a:gridCol w="720080"/>
                <a:gridCol w="1080120"/>
                <a:gridCol w="1224136"/>
                <a:gridCol w="5256584"/>
              </a:tblGrid>
              <a:tr h="449528">
                <a:tc>
                  <a:txBody>
                    <a:bodyPr/>
                    <a:lstStyle/>
                    <a:p>
                      <a:pPr algn="ctr"/>
                      <a:r>
                        <a:rPr lang="zh-TW" altLang="en-US" sz="1800" dirty="0" smtClean="0">
                          <a:solidFill>
                            <a:schemeClr val="tx1"/>
                          </a:solidFill>
                          <a:latin typeface="Times New Roman" pitchFamily="18" charset="0"/>
                          <a:ea typeface="標楷體" pitchFamily="65" charset="-120"/>
                          <a:cs typeface="Times New Roman" pitchFamily="18" charset="0"/>
                        </a:rPr>
                        <a:t>頁碼</a:t>
                      </a:r>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tc>
                <a:tc>
                  <a:txBody>
                    <a:bodyPr/>
                    <a:lstStyle/>
                    <a:p>
                      <a:pPr algn="ctr"/>
                      <a:r>
                        <a:rPr lang="zh-TW" altLang="en-US" sz="1800" dirty="0" smtClean="0">
                          <a:solidFill>
                            <a:schemeClr val="tx1"/>
                          </a:solidFill>
                          <a:latin typeface="Times New Roman" pitchFamily="18" charset="0"/>
                          <a:ea typeface="標楷體" pitchFamily="65" charset="-120"/>
                          <a:cs typeface="Times New Roman" pitchFamily="18" charset="0"/>
                        </a:rPr>
                        <a:t>作品</a:t>
                      </a:r>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tc>
                <a:tc>
                  <a:txBody>
                    <a:bodyPr/>
                    <a:lstStyle/>
                    <a:p>
                      <a:pPr algn="ctr"/>
                      <a:r>
                        <a:rPr lang="zh-TW" altLang="en-US" sz="1800" dirty="0" smtClean="0">
                          <a:solidFill>
                            <a:schemeClr val="tx1"/>
                          </a:solidFill>
                          <a:latin typeface="Times New Roman" pitchFamily="18" charset="0"/>
                          <a:ea typeface="標楷體" pitchFamily="65" charset="-120"/>
                          <a:cs typeface="Times New Roman" pitchFamily="18" charset="0"/>
                        </a:rPr>
                        <a:t>版權圖示</a:t>
                      </a:r>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tc>
                <a:tc>
                  <a:txBody>
                    <a:bodyPr/>
                    <a:lstStyle/>
                    <a:p>
                      <a:pPr algn="ctr"/>
                      <a:r>
                        <a:rPr lang="zh-TW" altLang="en-US" sz="1800" dirty="0" smtClean="0">
                          <a:solidFill>
                            <a:schemeClr val="tx1"/>
                          </a:solidFill>
                          <a:latin typeface="Times New Roman" pitchFamily="18" charset="0"/>
                          <a:ea typeface="標楷體" pitchFamily="65" charset="-120"/>
                          <a:cs typeface="Times New Roman" pitchFamily="18" charset="0"/>
                        </a:rPr>
                        <a:t>來源</a:t>
                      </a:r>
                      <a:r>
                        <a:rPr lang="en-US" altLang="zh-TW" sz="1800" dirty="0" smtClean="0">
                          <a:solidFill>
                            <a:schemeClr val="tx1"/>
                          </a:solidFill>
                          <a:latin typeface="Times New Roman" pitchFamily="18" charset="0"/>
                          <a:ea typeface="標楷體" pitchFamily="65" charset="-120"/>
                          <a:cs typeface="Times New Roman" pitchFamily="18" charset="0"/>
                        </a:rPr>
                        <a:t>/</a:t>
                      </a:r>
                      <a:r>
                        <a:rPr lang="zh-TW" altLang="en-US" sz="1800" dirty="0" smtClean="0">
                          <a:solidFill>
                            <a:schemeClr val="tx1"/>
                          </a:solidFill>
                          <a:latin typeface="Times New Roman" pitchFamily="18" charset="0"/>
                          <a:ea typeface="標楷體" pitchFamily="65" charset="-120"/>
                          <a:cs typeface="Times New Roman" pitchFamily="18" charset="0"/>
                        </a:rPr>
                        <a:t>作者</a:t>
                      </a:r>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tc>
              </a:tr>
              <a:tr h="592076">
                <a:tc>
                  <a:txBody>
                    <a:bodyPr/>
                    <a:lstStyle/>
                    <a:p>
                      <a:pPr algn="ctr"/>
                      <a:r>
                        <a:rPr lang="en-US" altLang="zh-TW" sz="1000" b="0" kern="1200" dirty="0" smtClean="0">
                          <a:solidFill>
                            <a:schemeClr val="tx1"/>
                          </a:solidFill>
                          <a:latin typeface="Times New Roman" pitchFamily="18" charset="0"/>
                          <a:ea typeface="標楷體" pitchFamily="65" charset="-120"/>
                          <a:cs typeface="Times New Roman" pitchFamily="18" charset="0"/>
                        </a:rPr>
                        <a:t>45</a:t>
                      </a:r>
                      <a:endParaRPr lang="zh-TW" altLang="en-US" sz="1000" b="0" kern="12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r>
                        <a:rPr lang="zh-TW" altLang="en-US" sz="800" b="0" dirty="0" smtClean="0">
                          <a:solidFill>
                            <a:schemeClr val="tx1"/>
                          </a:solidFill>
                          <a:latin typeface="+mn-ea"/>
                          <a:ea typeface="+mn-ea"/>
                        </a:rPr>
                        <a:t>阿波羅</a:t>
                      </a:r>
                      <a:r>
                        <a:rPr lang="en-US" altLang="zh-TW" sz="800" b="0" dirty="0" smtClean="0">
                          <a:solidFill>
                            <a:schemeClr val="tx1"/>
                          </a:solidFill>
                          <a:latin typeface="+mn-ea"/>
                          <a:ea typeface="+mn-ea"/>
                        </a:rPr>
                        <a:t>15</a:t>
                      </a:r>
                      <a:r>
                        <a:rPr lang="zh-TW" altLang="en-US" sz="800" b="0" dirty="0" smtClean="0">
                          <a:solidFill>
                            <a:schemeClr val="tx1"/>
                          </a:solidFill>
                          <a:latin typeface="+mn-ea"/>
                          <a:ea typeface="+mn-ea"/>
                        </a:rPr>
                        <a:t>號</a:t>
                      </a:r>
                      <a:r>
                        <a:rPr lang="en-US" altLang="zh-TW" sz="800" b="0" dirty="0" smtClean="0">
                          <a:solidFill>
                            <a:schemeClr val="tx1"/>
                          </a:solidFill>
                          <a:latin typeface="+mn-ea"/>
                          <a:ea typeface="+mn-ea"/>
                        </a:rPr>
                        <a:t>……</a:t>
                      </a:r>
                      <a:r>
                        <a:rPr lang="zh-TW" altLang="zh-TW" sz="800" b="0" dirty="0" smtClean="0">
                          <a:solidFill>
                            <a:schemeClr val="tx1"/>
                          </a:solidFill>
                          <a:latin typeface="+mn-ea"/>
                          <a:ea typeface="+mn-ea"/>
                        </a:rPr>
                        <a:t>物體同時掉落</a:t>
                      </a:r>
                      <a:r>
                        <a:rPr lang="zh-TW" altLang="en-US" sz="800" b="0" dirty="0" smtClean="0">
                          <a:solidFill>
                            <a:schemeClr val="tx1"/>
                          </a:solidFill>
                          <a:latin typeface="+mn-ea"/>
                          <a:ea typeface="+mn-ea"/>
                        </a:rPr>
                        <a:t>到</a:t>
                      </a:r>
                      <a:r>
                        <a:rPr lang="zh-TW" altLang="zh-TW" sz="800" b="0" dirty="0" smtClean="0">
                          <a:solidFill>
                            <a:schemeClr val="tx1"/>
                          </a:solidFill>
                          <a:latin typeface="+mn-ea"/>
                          <a:ea typeface="+mn-ea"/>
                        </a:rPr>
                        <a:t>月球表面上</a:t>
                      </a:r>
                      <a:endParaRPr lang="zh-TW" altLang="en-US" sz="600" b="0" dirty="0">
                        <a:solidFill>
                          <a:schemeClr val="tx1"/>
                        </a:solidFill>
                        <a:latin typeface="+mn-ea"/>
                        <a:ea typeface="+mn-ea"/>
                      </a:endParaRPr>
                    </a:p>
                  </a:txBody>
                  <a:tcPr marT="45727" marB="45727" anchor="ctr"/>
                </a:tc>
                <a:tc>
                  <a:txBody>
                    <a:bodyPr/>
                    <a:lstStyle/>
                    <a:p>
                      <a:endParaRPr lang="zh-TW" altLang="en-US" sz="8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r>
                        <a:rPr lang="en-US" altLang="zh-TW" sz="1000" b="0" dirty="0" smtClean="0">
                          <a:solidFill>
                            <a:schemeClr val="tx1"/>
                          </a:solidFill>
                          <a:latin typeface="+mn-ea"/>
                          <a:ea typeface="+mn-ea"/>
                          <a:cs typeface="Times New Roman" pitchFamily="18" charset="0"/>
                        </a:rPr>
                        <a:t>Wikipedia</a:t>
                      </a:r>
                      <a:r>
                        <a:rPr lang="zh-TW" altLang="en-US" sz="1000" b="0" dirty="0" smtClean="0">
                          <a:solidFill>
                            <a:schemeClr val="tx1"/>
                          </a:solidFill>
                          <a:latin typeface="+mn-ea"/>
                          <a:ea typeface="+mn-ea"/>
                          <a:cs typeface="Times New Roman" pitchFamily="18" charset="0"/>
                        </a:rPr>
                        <a:t>，本作品轉載自：</a:t>
                      </a:r>
                      <a:r>
                        <a:rPr lang="en-US" altLang="zh-TW" sz="1000" b="0" dirty="0" smtClean="0">
                          <a:latin typeface="+mn-ea"/>
                          <a:ea typeface="+mn-ea"/>
                          <a:cs typeface="Times New Roman" pitchFamily="18" charset="0"/>
                          <a:hlinkClick r:id="rId3"/>
                        </a:rPr>
                        <a:t>http://zh.wikipedia.org/wiki/%E4%BC%BD%E5%88%A9%E7%95%A5</a:t>
                      </a:r>
                      <a:r>
                        <a:rPr lang="zh-TW" altLang="en-US" sz="1000" b="0" dirty="0" smtClean="0">
                          <a:latin typeface="+mn-ea"/>
                          <a:ea typeface="+mn-ea"/>
                          <a:cs typeface="Times New Roman" pitchFamily="18" charset="0"/>
                        </a:rPr>
                        <a:t>，瀏覽日期：</a:t>
                      </a:r>
                      <a:r>
                        <a:rPr lang="en-US" altLang="zh-TW" sz="1000" b="0" dirty="0" smtClean="0">
                          <a:latin typeface="+mn-ea"/>
                          <a:ea typeface="+mn-ea"/>
                          <a:cs typeface="Times New Roman" pitchFamily="18" charset="0"/>
                        </a:rPr>
                        <a:t>2013.1.4</a:t>
                      </a:r>
                      <a:r>
                        <a:rPr lang="zh-TW" altLang="en-US" sz="1000" b="0" dirty="0" smtClean="0">
                          <a:latin typeface="+mn-ea"/>
                          <a:ea typeface="+mn-ea"/>
                          <a:cs typeface="Times New Roman" pitchFamily="18" charset="0"/>
                        </a:rPr>
                        <a:t>。</a:t>
                      </a:r>
                      <a:r>
                        <a:rPr kumimoji="0" lang="zh-TW" altLang="en-US" sz="1000" b="0" u="none" dirty="0" smtClean="0">
                          <a:latin typeface="+mn-ea"/>
                          <a:ea typeface="+mn-ea"/>
                          <a:cs typeface="Times New Roman" pitchFamily="18" charset="0"/>
                        </a:rPr>
                        <a:t>本</a:t>
                      </a:r>
                      <a:r>
                        <a:rPr kumimoji="0" lang="zh-TW" altLang="en-US" sz="1000" b="0" u="none" dirty="0" smtClean="0">
                          <a:latin typeface="+mn-ea"/>
                          <a:ea typeface="+mn-ea"/>
                          <a:cs typeface="Times New Roman" pitchFamily="18" charset="0"/>
                        </a:rPr>
                        <a:t>作品以</a:t>
                      </a:r>
                      <a:r>
                        <a:rPr kumimoji="0" lang="zh-TW" altLang="en-US" sz="1000" b="0" u="sng" dirty="0" smtClean="0">
                          <a:latin typeface="+mn-ea"/>
                          <a:ea typeface="+mn-ea"/>
                          <a:cs typeface="Times New Roman" pitchFamily="18" charset="0"/>
                          <a:hlinkClick r:id="rId4"/>
                        </a:rPr>
                        <a:t>創用</a:t>
                      </a:r>
                      <a:r>
                        <a:rPr kumimoji="0" lang="en-US" altLang="zh-TW" sz="1000" b="0" u="sng" dirty="0" smtClean="0">
                          <a:latin typeface="+mn-ea"/>
                          <a:ea typeface="+mn-ea"/>
                          <a:cs typeface="Times New Roman" pitchFamily="18" charset="0"/>
                          <a:hlinkClick r:id="rId4"/>
                        </a:rPr>
                        <a:t>CC</a:t>
                      </a:r>
                      <a:r>
                        <a:rPr kumimoji="0" lang="zh-TW" altLang="en-US" sz="1000" b="0" u="sng" dirty="0" smtClean="0">
                          <a:latin typeface="+mn-ea"/>
                          <a:ea typeface="+mn-ea"/>
                          <a:cs typeface="Times New Roman" pitchFamily="18" charset="0"/>
                          <a:hlinkClick r:id="rId4"/>
                        </a:rPr>
                        <a:t>「姓名標示－相同方式分享」</a:t>
                      </a:r>
                      <a:r>
                        <a:rPr kumimoji="0" lang="en-US" altLang="zh-TW" sz="1000" b="0" u="sng" dirty="0" smtClean="0">
                          <a:latin typeface="+mn-ea"/>
                          <a:ea typeface="+mn-ea"/>
                          <a:cs typeface="Times New Roman" pitchFamily="18" charset="0"/>
                          <a:hlinkClick r:id="rId4"/>
                        </a:rPr>
                        <a:t>3.0</a:t>
                      </a:r>
                      <a:r>
                        <a:rPr kumimoji="0" lang="zh-TW" altLang="en-US" sz="1000" b="0" u="sng" dirty="0" smtClean="0">
                          <a:latin typeface="+mn-ea"/>
                          <a:ea typeface="+mn-ea"/>
                          <a:cs typeface="Times New Roman" pitchFamily="18" charset="0"/>
                          <a:hlinkClick r:id="rId4"/>
                        </a:rPr>
                        <a:t>版</a:t>
                      </a:r>
                      <a:r>
                        <a:rPr kumimoji="0" lang="zh-TW" altLang="en-US" sz="1000" b="0" dirty="0" smtClean="0">
                          <a:latin typeface="+mn-ea"/>
                          <a:ea typeface="+mn-ea"/>
                          <a:cs typeface="Times New Roman" pitchFamily="18" charset="0"/>
                        </a:rPr>
                        <a:t>授權釋出。</a:t>
                      </a:r>
                      <a:endParaRPr lang="zh-TW" altLang="en-US" sz="1000" b="0" kern="1200" dirty="0" smtClean="0">
                        <a:solidFill>
                          <a:schemeClr val="bg1"/>
                        </a:solidFill>
                        <a:latin typeface="+mn-ea"/>
                        <a:ea typeface="+mn-ea"/>
                        <a:cs typeface="Times New Roman" pitchFamily="18" charset="0"/>
                      </a:endParaRPr>
                    </a:p>
                  </a:txBody>
                  <a:tcPr marT="45727" marB="45727" anchor="ctr"/>
                </a:tc>
              </a:tr>
              <a:tr h="710351">
                <a:tc>
                  <a:txBody>
                    <a:bodyPr/>
                    <a:lstStyle/>
                    <a:p>
                      <a:pPr algn="ctr"/>
                      <a:r>
                        <a:rPr lang="en-US" altLang="zh-TW" sz="1000" b="0" kern="1200" dirty="0" smtClean="0">
                          <a:solidFill>
                            <a:schemeClr val="tx1"/>
                          </a:solidFill>
                          <a:latin typeface="Times New Roman" pitchFamily="18" charset="0"/>
                          <a:ea typeface="標楷體" pitchFamily="65" charset="-120"/>
                          <a:cs typeface="Times New Roman" pitchFamily="18" charset="0"/>
                        </a:rPr>
                        <a:t>46</a:t>
                      </a:r>
                      <a:endParaRPr lang="zh-TW" altLang="en-US" sz="1000" b="0" kern="12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endParaRPr lang="zh-TW" altLang="en-US" sz="600" dirty="0"/>
                    </a:p>
                  </a:txBody>
                  <a:tcPr marT="45727" marB="45727" anchor="ctr"/>
                </a:tc>
                <a:tc>
                  <a:txBody>
                    <a:bodyPr/>
                    <a:lstStyle/>
                    <a:p>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dirty="0" smtClean="0">
                          <a:solidFill>
                            <a:schemeClr val="tx1"/>
                          </a:solidFill>
                          <a:latin typeface="+mn-ea"/>
                          <a:ea typeface="+mn-ea"/>
                          <a:cs typeface="Times New Roman" pitchFamily="18" charset="0"/>
                        </a:rPr>
                        <a:t>Wikipedia</a:t>
                      </a:r>
                      <a:r>
                        <a:rPr lang="zh-TW" altLang="en-US" sz="1000" b="0" dirty="0" smtClean="0">
                          <a:solidFill>
                            <a:schemeClr val="tx1"/>
                          </a:solidFill>
                          <a:latin typeface="+mn-ea"/>
                          <a:ea typeface="+mn-ea"/>
                          <a:cs typeface="Times New Roman" pitchFamily="18" charset="0"/>
                        </a:rPr>
                        <a:t>，作者：未知，本作品轉載自：</a:t>
                      </a:r>
                      <a:endParaRPr lang="en-US" altLang="zh-TW" sz="1000" b="0" dirty="0" smtClean="0">
                        <a:latin typeface="+mn-ea"/>
                        <a:ea typeface="+mn-ea"/>
                        <a:cs typeface="Times New Roman" pitchFamily="18" charset="0"/>
                        <a:hlinkClick r:id=""/>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dirty="0" smtClean="0">
                          <a:latin typeface="+mn-ea"/>
                          <a:ea typeface="+mn-ea"/>
                          <a:cs typeface="Times New Roman" pitchFamily="18" charset="0"/>
                          <a:hlinkClick r:id=""/>
                        </a:rPr>
                        <a:t>http://en.wikipedia.org/wiki/File:Justus_Sustermans_-_Portrait_of_Galileo_Galilei,_1636.jpg</a:t>
                      </a:r>
                      <a:r>
                        <a:rPr lang="zh-TW" altLang="en-US" sz="1000" b="0" dirty="0" smtClean="0">
                          <a:latin typeface="+mn-ea"/>
                          <a:ea typeface="+mn-ea"/>
                          <a:cs typeface="Times New Roman" pitchFamily="18" charset="0"/>
                        </a:rPr>
                        <a:t>，</a:t>
                      </a:r>
                      <a:endParaRPr lang="en-US" altLang="zh-TW" sz="1000" b="0" dirty="0" smtClean="0">
                        <a:latin typeface="+mn-ea"/>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kern="1200" dirty="0" smtClean="0">
                          <a:solidFill>
                            <a:schemeClr val="tx1"/>
                          </a:solidFill>
                          <a:latin typeface="+mn-ea"/>
                          <a:ea typeface="+mn-ea"/>
                          <a:cs typeface="Times New Roman" pitchFamily="18" charset="0"/>
                        </a:rPr>
                        <a:t>瀏覽日期：</a:t>
                      </a:r>
                      <a:r>
                        <a:rPr lang="en-US" altLang="zh-TW" sz="1000" b="0" kern="1200" dirty="0" smtClean="0">
                          <a:solidFill>
                            <a:schemeClr val="tx1"/>
                          </a:solidFill>
                          <a:latin typeface="+mn-ea"/>
                          <a:ea typeface="+mn-ea"/>
                          <a:cs typeface="Times New Roman" pitchFamily="18" charset="0"/>
                        </a:rPr>
                        <a:t>2013.1.4</a:t>
                      </a:r>
                      <a:r>
                        <a:rPr lang="zh-TW" altLang="en-US" sz="1000" b="0" kern="1200" dirty="0" smtClean="0">
                          <a:solidFill>
                            <a:schemeClr val="tx1"/>
                          </a:solidFill>
                          <a:latin typeface="+mn-ea"/>
                          <a:ea typeface="+mn-ea"/>
                          <a:cs typeface="Times New Roman" pitchFamily="18" charset="0"/>
                        </a:rPr>
                        <a:t>。</a:t>
                      </a:r>
                      <a:r>
                        <a:rPr kumimoji="0" lang="zh-TW" altLang="en-US" sz="1000" u="none" strike="noStrike" cap="none" normalizeH="0" baseline="0" dirty="0" smtClean="0">
                          <a:ln>
                            <a:noFill/>
                          </a:ln>
                          <a:effectLst/>
                          <a:latin typeface="+mn-ea"/>
                          <a:ea typeface="+mn-ea"/>
                        </a:rPr>
                        <a:t>依據著作權法第</a:t>
                      </a:r>
                      <a:r>
                        <a:rPr kumimoji="0" lang="en-US" altLang="zh-TW" sz="1000" u="none" strike="noStrike" cap="none" normalizeH="0" baseline="0" dirty="0" smtClean="0">
                          <a:ln>
                            <a:noFill/>
                          </a:ln>
                          <a:effectLst/>
                          <a:latin typeface="+mn-ea"/>
                          <a:ea typeface="+mn-ea"/>
                        </a:rPr>
                        <a:t>46</a:t>
                      </a:r>
                      <a:r>
                        <a:rPr kumimoji="0" lang="zh-TW" altLang="en-US" sz="1000" u="none" strike="noStrike" cap="none" normalizeH="0" baseline="0" dirty="0" smtClean="0">
                          <a:ln>
                            <a:noFill/>
                          </a:ln>
                          <a:effectLst/>
                          <a:latin typeface="+mn-ea"/>
                          <a:ea typeface="+mn-ea"/>
                        </a:rPr>
                        <a:t>、</a:t>
                      </a:r>
                      <a:r>
                        <a:rPr kumimoji="0" lang="en-US" altLang="zh-TW" sz="1000" u="none" strike="noStrike" cap="none" normalizeH="0" baseline="0" dirty="0" smtClean="0">
                          <a:ln>
                            <a:noFill/>
                          </a:ln>
                          <a:effectLst/>
                          <a:latin typeface="+mn-ea"/>
                          <a:ea typeface="+mn-ea"/>
                        </a:rPr>
                        <a:t>52</a:t>
                      </a:r>
                      <a:r>
                        <a:rPr kumimoji="0" lang="zh-TW" altLang="en-US" sz="1000" u="none" strike="noStrike" cap="none" normalizeH="0" baseline="0" dirty="0" smtClean="0">
                          <a:ln>
                            <a:noFill/>
                          </a:ln>
                          <a:effectLst/>
                          <a:latin typeface="+mn-ea"/>
                          <a:ea typeface="+mn-ea"/>
                        </a:rPr>
                        <a:t>、</a:t>
                      </a:r>
                      <a:r>
                        <a:rPr kumimoji="0" lang="en-US" altLang="zh-TW" sz="1000" u="none" strike="noStrike" cap="none" normalizeH="0" baseline="0" dirty="0" smtClean="0">
                          <a:ln>
                            <a:noFill/>
                          </a:ln>
                          <a:effectLst/>
                          <a:latin typeface="+mn-ea"/>
                          <a:ea typeface="+mn-ea"/>
                        </a:rPr>
                        <a:t>65</a:t>
                      </a:r>
                      <a:r>
                        <a:rPr kumimoji="0" lang="zh-TW" altLang="en-US" sz="1000" u="none" strike="noStrike" cap="none" normalizeH="0" baseline="0" dirty="0" smtClean="0">
                          <a:ln>
                            <a:noFill/>
                          </a:ln>
                          <a:effectLst/>
                          <a:latin typeface="+mn-ea"/>
                          <a:ea typeface="+mn-ea"/>
                        </a:rPr>
                        <a:t>條合理使用。</a:t>
                      </a:r>
                      <a:endParaRPr lang="zh-TW" altLang="en-US" sz="1000" dirty="0" smtClean="0">
                        <a:latin typeface="+mn-ea"/>
                        <a:ea typeface="+mn-ea"/>
                        <a:cs typeface="Times New Roman" pitchFamily="18" charset="0"/>
                      </a:endParaRPr>
                    </a:p>
                  </a:txBody>
                  <a:tcPr marT="45727" marB="45727" anchor="ctr"/>
                </a:tc>
              </a:tr>
              <a:tr h="604745">
                <a:tc>
                  <a:txBody>
                    <a:bodyPr/>
                    <a:lstStyle/>
                    <a:p>
                      <a:pPr algn="ctr"/>
                      <a:r>
                        <a:rPr lang="en-US" altLang="zh-TW" sz="1000" b="0" kern="1200" dirty="0" smtClean="0">
                          <a:solidFill>
                            <a:schemeClr val="tx1"/>
                          </a:solidFill>
                          <a:latin typeface="Times New Roman" pitchFamily="18" charset="0"/>
                          <a:ea typeface="標楷體" pitchFamily="65" charset="-120"/>
                          <a:cs typeface="Times New Roman" pitchFamily="18" charset="0"/>
                        </a:rPr>
                        <a:t>48</a:t>
                      </a:r>
                      <a:endParaRPr lang="zh-TW" altLang="en-US" sz="1000" b="0" kern="12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endParaRPr lang="zh-TW" altLang="en-US" sz="600" dirty="0"/>
                    </a:p>
                  </a:txBody>
                  <a:tcPr marT="45727" marB="45727" anchor="ctr"/>
                </a:tc>
                <a:tc>
                  <a:txBody>
                    <a:bodyPr/>
                    <a:lstStyle/>
                    <a:p>
                      <a:endParaRPr lang="zh-TW" altLang="en-US" sz="1800" dirty="0">
                        <a:solidFill>
                          <a:schemeClr val="tx1"/>
                        </a:solidFill>
                        <a:latin typeface="Times New Roman" pitchFamily="18" charset="0"/>
                        <a:ea typeface="標楷體" pitchFamily="65" charset="-120"/>
                        <a:cs typeface="Times New Roman" pitchFamily="18" charset="0"/>
                      </a:endParaRPr>
                    </a:p>
                  </a:txBody>
                  <a:tcPr marT="45727" marB="45727"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kern="1200" dirty="0" smtClean="0">
                          <a:solidFill>
                            <a:schemeClr val="tx1"/>
                          </a:solidFill>
                          <a:latin typeface="+mn-ea"/>
                          <a:ea typeface="+mn-ea"/>
                          <a:cs typeface="Times New Roman" pitchFamily="18" charset="0"/>
                        </a:rPr>
                        <a:t>Wikipedia</a:t>
                      </a:r>
                      <a:r>
                        <a:rPr lang="zh-TW" altLang="en-US" sz="1000" b="0" kern="1200" dirty="0" smtClean="0">
                          <a:solidFill>
                            <a:schemeClr val="tx1"/>
                          </a:solidFill>
                          <a:latin typeface="+mn-ea"/>
                          <a:ea typeface="+mn-ea"/>
                          <a:cs typeface="Times New Roman" pitchFamily="18" charset="0"/>
                        </a:rPr>
                        <a:t>，作者：未知，本作品轉載自：</a:t>
                      </a:r>
                      <a:r>
                        <a:rPr lang="en-US" altLang="zh-TW" sz="1000" b="0" kern="1200" dirty="0" smtClean="0">
                          <a:solidFill>
                            <a:schemeClr val="dk1"/>
                          </a:solidFill>
                          <a:latin typeface="+mn-ea"/>
                          <a:ea typeface="+mn-ea"/>
                          <a:cs typeface="Times New Roman" pitchFamily="18" charset="0"/>
                          <a:hlinkClick r:id="rId5"/>
                        </a:rPr>
                        <a:t>http://en.wikipedia.org/wiki/File:Georg_Cantor3.jpg</a:t>
                      </a:r>
                      <a:r>
                        <a:rPr lang="zh-TW" altLang="en-US" sz="1000" b="0" kern="1200" dirty="0" smtClean="0">
                          <a:solidFill>
                            <a:schemeClr val="dk1"/>
                          </a:solidFill>
                          <a:latin typeface="+mn-ea"/>
                          <a:ea typeface="+mn-ea"/>
                          <a:cs typeface="Times New Roman" pitchFamily="18" charset="0"/>
                        </a:rPr>
                        <a:t>，</a:t>
                      </a:r>
                      <a:endParaRPr lang="en-US" altLang="zh-TW" sz="1000" b="0" kern="1200" smtClean="0">
                        <a:solidFill>
                          <a:schemeClr val="dk1"/>
                        </a:solidFill>
                        <a:latin typeface="+mn-ea"/>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kern="1200" smtClean="0">
                          <a:solidFill>
                            <a:schemeClr val="tx1"/>
                          </a:solidFill>
                          <a:latin typeface="+mn-ea"/>
                          <a:ea typeface="+mn-ea"/>
                          <a:cs typeface="Times New Roman" pitchFamily="18" charset="0"/>
                        </a:rPr>
                        <a:t>瀏覽</a:t>
                      </a:r>
                      <a:r>
                        <a:rPr lang="zh-TW" altLang="en-US" sz="1000" b="0" kern="1200" dirty="0" smtClean="0">
                          <a:solidFill>
                            <a:schemeClr val="tx1"/>
                          </a:solidFill>
                          <a:latin typeface="+mn-ea"/>
                          <a:ea typeface="+mn-ea"/>
                          <a:cs typeface="Times New Roman" pitchFamily="18" charset="0"/>
                        </a:rPr>
                        <a:t>日期：</a:t>
                      </a:r>
                      <a:r>
                        <a:rPr lang="en-US" altLang="zh-TW" sz="1000" b="0" kern="1200" dirty="0" smtClean="0">
                          <a:solidFill>
                            <a:schemeClr val="tx1"/>
                          </a:solidFill>
                          <a:latin typeface="+mn-ea"/>
                          <a:ea typeface="+mn-ea"/>
                          <a:cs typeface="Times New Roman" pitchFamily="18" charset="0"/>
                        </a:rPr>
                        <a:t>2013.1.4</a:t>
                      </a:r>
                      <a:r>
                        <a:rPr lang="zh-TW" altLang="en-US" sz="1000" b="0" kern="1200" dirty="0" smtClean="0">
                          <a:solidFill>
                            <a:schemeClr val="tx1"/>
                          </a:solidFill>
                          <a:latin typeface="+mn-ea"/>
                          <a:ea typeface="+mn-ea"/>
                          <a:cs typeface="Times New Roman" pitchFamily="18" charset="0"/>
                        </a:rPr>
                        <a:t>。</a:t>
                      </a:r>
                      <a:r>
                        <a:rPr kumimoji="0" lang="zh-TW" altLang="en-US" sz="1000" u="none" strike="noStrike" cap="none" normalizeH="0" baseline="0" dirty="0" smtClean="0">
                          <a:ln>
                            <a:noFill/>
                          </a:ln>
                          <a:effectLst/>
                          <a:latin typeface="+mn-ea"/>
                          <a:ea typeface="+mn-ea"/>
                        </a:rPr>
                        <a:t>依據著作權法第</a:t>
                      </a:r>
                      <a:r>
                        <a:rPr kumimoji="0" lang="en-US" altLang="zh-TW" sz="1000" u="none" strike="noStrike" cap="none" normalizeH="0" baseline="0" dirty="0" smtClean="0">
                          <a:ln>
                            <a:noFill/>
                          </a:ln>
                          <a:effectLst/>
                          <a:latin typeface="+mn-ea"/>
                          <a:ea typeface="+mn-ea"/>
                        </a:rPr>
                        <a:t>46</a:t>
                      </a:r>
                      <a:r>
                        <a:rPr kumimoji="0" lang="zh-TW" altLang="en-US" sz="1000" u="none" strike="noStrike" cap="none" normalizeH="0" baseline="0" dirty="0" smtClean="0">
                          <a:ln>
                            <a:noFill/>
                          </a:ln>
                          <a:effectLst/>
                          <a:latin typeface="+mn-ea"/>
                          <a:ea typeface="+mn-ea"/>
                        </a:rPr>
                        <a:t>、</a:t>
                      </a:r>
                      <a:r>
                        <a:rPr kumimoji="0" lang="en-US" altLang="zh-TW" sz="1000" u="none" strike="noStrike" cap="none" normalizeH="0" baseline="0" dirty="0" smtClean="0">
                          <a:ln>
                            <a:noFill/>
                          </a:ln>
                          <a:effectLst/>
                          <a:latin typeface="+mn-ea"/>
                          <a:ea typeface="+mn-ea"/>
                        </a:rPr>
                        <a:t>52</a:t>
                      </a:r>
                      <a:r>
                        <a:rPr kumimoji="0" lang="zh-TW" altLang="en-US" sz="1000" u="none" strike="noStrike" cap="none" normalizeH="0" baseline="0" dirty="0" smtClean="0">
                          <a:ln>
                            <a:noFill/>
                          </a:ln>
                          <a:effectLst/>
                          <a:latin typeface="+mn-ea"/>
                          <a:ea typeface="+mn-ea"/>
                        </a:rPr>
                        <a:t>、</a:t>
                      </a:r>
                      <a:r>
                        <a:rPr kumimoji="0" lang="en-US" altLang="zh-TW" sz="1000" u="none" strike="noStrike" cap="none" normalizeH="0" baseline="0" dirty="0" smtClean="0">
                          <a:ln>
                            <a:noFill/>
                          </a:ln>
                          <a:effectLst/>
                          <a:latin typeface="+mn-ea"/>
                          <a:ea typeface="+mn-ea"/>
                        </a:rPr>
                        <a:t>65</a:t>
                      </a:r>
                      <a:r>
                        <a:rPr kumimoji="0" lang="zh-TW" altLang="en-US" sz="1000" u="none" strike="noStrike" cap="none" normalizeH="0" baseline="0" dirty="0" smtClean="0">
                          <a:ln>
                            <a:noFill/>
                          </a:ln>
                          <a:effectLst/>
                          <a:latin typeface="+mn-ea"/>
                          <a:ea typeface="+mn-ea"/>
                        </a:rPr>
                        <a:t>條合理使用。</a:t>
                      </a:r>
                      <a:endParaRPr lang="zh-TW" altLang="en-US" sz="1000" dirty="0" smtClean="0">
                        <a:latin typeface="+mn-ea"/>
                        <a:ea typeface="+mn-ea"/>
                        <a:cs typeface="Times New Roman" pitchFamily="18" charset="0"/>
                      </a:endParaRPr>
                    </a:p>
                  </a:txBody>
                  <a:tcPr marT="45727" marB="45727" anchor="ctr"/>
                </a:tc>
              </a:tr>
            </a:tbl>
          </a:graphicData>
        </a:graphic>
      </p:graphicFrame>
      <p:sp>
        <p:nvSpPr>
          <p:cNvPr id="13" name="投影片編號版面配置區 12"/>
          <p:cNvSpPr>
            <a:spLocks noGrp="1"/>
          </p:cNvSpPr>
          <p:nvPr>
            <p:ph type="sldNum" sz="quarter" idx="12"/>
          </p:nvPr>
        </p:nvSpPr>
        <p:spPr/>
        <p:txBody>
          <a:bodyPr/>
          <a:lstStyle/>
          <a:p>
            <a:pPr>
              <a:defRPr/>
            </a:pPr>
            <a:fld id="{67A9EADE-77E0-466D-B567-15426F43A79C}" type="slidenum">
              <a:rPr lang="en-US" altLang="zh-TW" smtClean="0"/>
              <a:pPr>
                <a:defRPr/>
              </a:pPr>
              <a:t>53</a:t>
            </a:fld>
            <a:endParaRPr lang="en-US" altLang="zh-TW"/>
          </a:p>
        </p:txBody>
      </p:sp>
      <p:pic>
        <p:nvPicPr>
          <p:cNvPr id="5" name="Picture 2" descr="http://upload.wikimedia.org/wikipedia/commons/thumb/d/d4/Justus_Sustermans_-_Portrait_of_Galileo_Galilei%2C_1636.jpg/378px-Justus_Sustermans_-_Portrait_of_Galileo_Galilei%2C_1636.jpg"/>
          <p:cNvPicPr>
            <a:picLocks noChangeAspect="1" noChangeArrowheads="1"/>
          </p:cNvPicPr>
          <p:nvPr/>
        </p:nvPicPr>
        <p:blipFill>
          <a:blip r:embed="rId6"/>
          <a:srcRect/>
          <a:stretch>
            <a:fillRect/>
          </a:stretch>
        </p:blipFill>
        <p:spPr bwMode="auto">
          <a:xfrm>
            <a:off x="1522677" y="2484278"/>
            <a:ext cx="418368" cy="531261"/>
          </a:xfrm>
          <a:prstGeom prst="rect">
            <a:avLst/>
          </a:prstGeom>
          <a:noFill/>
        </p:spPr>
      </p:pic>
      <p:pic>
        <p:nvPicPr>
          <p:cNvPr id="11" name="Picture 1" descr="圖片1">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65077" y="3344161"/>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7" descr="\\140.112.59.229\資源平台\資源平台\版權\版權ICON與範例\Creative Commens台灣2.5\icon_by-sa.tiff">
            <a:hlinkClick r:id="rId4"/>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21339" y="2031065"/>
            <a:ext cx="720317"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 descr="圖片1">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65077" y="2696985"/>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 descr="文件：喬治Cantor3.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570250" y="3203625"/>
            <a:ext cx="323221" cy="5001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82046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zh-TW" sz="3200" b="1" dirty="0" smtClean="0">
                <a:ea typeface="標楷體" pitchFamily="65" charset="-120"/>
              </a:rPr>
              <a:t>《</a:t>
            </a:r>
            <a:r>
              <a:rPr lang="zh-TW" altLang="en-US" sz="3200" b="1" dirty="0" smtClean="0">
                <a:ea typeface="標楷體" pitchFamily="65" charset="-120"/>
              </a:rPr>
              <a:t>數理精蘊</a:t>
            </a:r>
            <a:r>
              <a:rPr lang="en-US" altLang="zh-TW" sz="3200" b="1" dirty="0" smtClean="0">
                <a:ea typeface="標楷體" pitchFamily="65" charset="-120"/>
              </a:rPr>
              <a:t>》</a:t>
            </a:r>
            <a:r>
              <a:rPr lang="zh-TW" altLang="en-US" sz="3200" b="1" dirty="0" smtClean="0">
                <a:ea typeface="標楷體" pitchFamily="65" charset="-120"/>
              </a:rPr>
              <a:t>借根方</a:t>
            </a: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6</a:t>
            </a:fld>
            <a:endParaRPr lang="en-US" altLang="zh-TW"/>
          </a:p>
        </p:txBody>
      </p:sp>
      <p:pic>
        <p:nvPicPr>
          <p:cNvPr id="7" name="圖片 6" descr="0107.jpg"/>
          <p:cNvPicPr>
            <a:picLocks noChangeAspect="1"/>
          </p:cNvPicPr>
          <p:nvPr/>
        </p:nvPicPr>
        <p:blipFill>
          <a:blip r:embed="rId2" cstate="email"/>
          <a:stretch>
            <a:fillRect/>
          </a:stretch>
        </p:blipFill>
        <p:spPr>
          <a:xfrm>
            <a:off x="2983816" y="1019800"/>
            <a:ext cx="3460392" cy="3500462"/>
          </a:xfrm>
          <a:prstGeom prst="rect">
            <a:avLst/>
          </a:prstGeom>
        </p:spPr>
      </p:pic>
      <p:pic>
        <p:nvPicPr>
          <p:cNvPr id="8" name="Picture 1" descr="圖片1">
            <a:hlinkClick r:id="rId3"/>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714612" y="4286262"/>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zh-TW" altLang="en-US" b="1" dirty="0" smtClean="0">
                <a:ea typeface="標楷體" pitchFamily="65" charset="-120"/>
              </a:rPr>
              <a:t>十三世紀李冶天元術列方程式</a:t>
            </a:r>
          </a:p>
        </p:txBody>
      </p:sp>
      <p:sp>
        <p:nvSpPr>
          <p:cNvPr id="8195" name="Rectangle 3"/>
          <p:cNvSpPr>
            <a:spLocks noGrp="1" noChangeArrowheads="1"/>
          </p:cNvSpPr>
          <p:nvPr>
            <p:ph type="body" idx="1"/>
          </p:nvPr>
        </p:nvSpPr>
        <p:spPr>
          <a:xfrm>
            <a:off x="457200" y="1200151"/>
            <a:ext cx="8229600" cy="2443169"/>
          </a:xfrm>
        </p:spPr>
        <p:txBody>
          <a:bodyPr/>
          <a:lstStyle/>
          <a:p>
            <a:pPr eaLnBrk="1" hangingPunct="1"/>
            <a:r>
              <a:rPr lang="en-US" altLang="zh-TW" b="1" dirty="0" smtClean="0">
                <a:latin typeface="Times New Roman" pitchFamily="18" charset="0"/>
                <a:ea typeface="標楷體" pitchFamily="65" charset="-120"/>
              </a:rPr>
              <a:t>《</a:t>
            </a:r>
            <a:r>
              <a:rPr lang="zh-TW" altLang="en-US" b="1" dirty="0" smtClean="0">
                <a:latin typeface="Times New Roman" pitchFamily="18" charset="0"/>
                <a:ea typeface="標楷體" pitchFamily="65" charset="-120"/>
              </a:rPr>
              <a:t>測圓海鏡</a:t>
            </a:r>
            <a:r>
              <a:rPr lang="en-US" altLang="zh-TW" b="1" dirty="0" smtClean="0">
                <a:latin typeface="Times New Roman" pitchFamily="18" charset="0"/>
                <a:ea typeface="標楷體" pitchFamily="65" charset="-120"/>
              </a:rPr>
              <a:t>》</a:t>
            </a:r>
            <a:r>
              <a:rPr lang="zh-TW" altLang="en-US" b="1" dirty="0" smtClean="0">
                <a:latin typeface="Times New Roman" pitchFamily="18" charset="0"/>
                <a:ea typeface="標楷體" pitchFamily="65" charset="-120"/>
              </a:rPr>
              <a:t>（</a:t>
            </a:r>
            <a:r>
              <a:rPr lang="en-US" altLang="zh-TW" b="1" dirty="0" smtClean="0">
                <a:latin typeface="Times New Roman" pitchFamily="18" charset="0"/>
                <a:ea typeface="標楷體" pitchFamily="65" charset="-120"/>
              </a:rPr>
              <a:t>1248</a:t>
            </a:r>
            <a:r>
              <a:rPr lang="zh-TW" altLang="en-US" b="1" dirty="0" smtClean="0">
                <a:latin typeface="Times New Roman" pitchFamily="18" charset="0"/>
                <a:ea typeface="標楷體" pitchFamily="65" charset="-120"/>
              </a:rPr>
              <a:t>年）卷七第二題： </a:t>
            </a:r>
          </a:p>
          <a:p>
            <a:pPr eaLnBrk="1" hangingPunct="1"/>
            <a:r>
              <a:rPr lang="zh-TW" altLang="en-US" b="1" dirty="0" smtClean="0">
                <a:latin typeface="Times New Roman" pitchFamily="18" charset="0"/>
                <a:ea typeface="標楷體" pitchFamily="65" charset="-120"/>
              </a:rPr>
              <a:t>假令有圓城一所，不知周徑，或問丙出南門直行一百三十五步而立，甲出東門直行一十六步見之，問徑幾何？</a:t>
            </a: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7</a:t>
            </a:fld>
            <a:endParaRPr lang="en-US" altLang="zh-TW"/>
          </a:p>
        </p:txBody>
      </p:sp>
      <p:pic>
        <p:nvPicPr>
          <p:cNvPr id="5" name="Picture 21" descr="\\140.112.59.229\資源平台\資源平台\版權\版權ICON與範例\F-公共財-book_mark_transparent-square.png">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857884" y="2928940"/>
            <a:ext cx="27334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8</a:t>
            </a:fld>
            <a:endParaRPr lang="en-US" altLang="zh-TW"/>
          </a:p>
        </p:txBody>
      </p:sp>
      <p:grpSp>
        <p:nvGrpSpPr>
          <p:cNvPr id="2" name="群組 1"/>
          <p:cNvGrpSpPr/>
          <p:nvPr/>
        </p:nvGrpSpPr>
        <p:grpSpPr>
          <a:xfrm>
            <a:off x="3180372" y="383048"/>
            <a:ext cx="2903795" cy="4357700"/>
            <a:chOff x="2928926" y="383048"/>
            <a:chExt cx="2915500" cy="4357700"/>
          </a:xfrm>
        </p:grpSpPr>
        <p:pic>
          <p:nvPicPr>
            <p:cNvPr id="7" name="圖片 6" descr="0109.jpg"/>
            <p:cNvPicPr>
              <a:picLocks noChangeAspect="1"/>
            </p:cNvPicPr>
            <p:nvPr/>
          </p:nvPicPr>
          <p:blipFill>
            <a:blip r:embed="rId2" cstate="email"/>
            <a:stretch>
              <a:fillRect/>
            </a:stretch>
          </p:blipFill>
          <p:spPr>
            <a:xfrm>
              <a:off x="2928926" y="383048"/>
              <a:ext cx="2915500" cy="4357700"/>
            </a:xfrm>
            <a:prstGeom prst="rect">
              <a:avLst/>
            </a:prstGeom>
          </p:spPr>
        </p:pic>
        <p:pic>
          <p:nvPicPr>
            <p:cNvPr id="8" name="Picture 1" descr="圖片1">
              <a:hlinkClick r:id="rId3"/>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928926" y="4506748"/>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標題 1"/>
          <p:cNvSpPr>
            <a:spLocks noGrp="1"/>
          </p:cNvSpPr>
          <p:nvPr>
            <p:ph type="title"/>
          </p:nvPr>
        </p:nvSpPr>
        <p:spPr/>
        <p:txBody>
          <a:bodyPr/>
          <a:lstStyle/>
          <a:p>
            <a:pPr eaLnBrk="1" hangingPunct="1"/>
            <a:r>
              <a:rPr lang="zh-TW" altLang="en-US" sz="2800" b="1" smtClean="0">
                <a:latin typeface="標楷體" pitchFamily="65" charset="-120"/>
                <a:ea typeface="標楷體" pitchFamily="65" charset="-120"/>
              </a:rPr>
              <a:t>數論 </a:t>
            </a:r>
            <a:r>
              <a:rPr lang="en-US" altLang="zh-TW" sz="2800" b="1" smtClean="0">
                <a:latin typeface="Times New Roman" pitchFamily="18" charset="0"/>
                <a:ea typeface="標楷體" pitchFamily="65" charset="-120"/>
                <a:cs typeface="Times New Roman" pitchFamily="18" charset="0"/>
              </a:rPr>
              <a:t>(number theory) </a:t>
            </a:r>
            <a:r>
              <a:rPr lang="zh-TW" altLang="en-US" sz="2800" b="1" smtClean="0">
                <a:latin typeface="標楷體" pitchFamily="65" charset="-120"/>
                <a:ea typeface="標楷體" pitchFamily="65" charset="-120"/>
              </a:rPr>
              <a:t>問題舉隅</a:t>
            </a:r>
            <a:r>
              <a:rPr lang="en-US" altLang="zh-TW" sz="2800" b="1" smtClean="0">
                <a:latin typeface="標楷體" pitchFamily="65" charset="-120"/>
                <a:ea typeface="標楷體" pitchFamily="65" charset="-120"/>
              </a:rPr>
              <a:t>:</a:t>
            </a:r>
            <a:br>
              <a:rPr lang="en-US" altLang="zh-TW" sz="2800" b="1" smtClean="0">
                <a:latin typeface="標楷體" pitchFamily="65" charset="-120"/>
                <a:ea typeface="標楷體" pitchFamily="65" charset="-120"/>
              </a:rPr>
            </a:br>
            <a:r>
              <a:rPr lang="zh-TW" altLang="en-US" sz="2800" b="1" smtClean="0">
                <a:latin typeface="標楷體" pitchFamily="65" charset="-120"/>
                <a:ea typeface="標楷體" pitchFamily="65" charset="-120"/>
              </a:rPr>
              <a:t>物不知數、韓信點兵、求一術、中國剩餘定理</a:t>
            </a:r>
          </a:p>
        </p:txBody>
      </p:sp>
      <p:sp>
        <p:nvSpPr>
          <p:cNvPr id="4" name="投影片編號版面配置區 3"/>
          <p:cNvSpPr>
            <a:spLocks noGrp="1"/>
          </p:cNvSpPr>
          <p:nvPr>
            <p:ph type="sldNum" sz="quarter" idx="12"/>
          </p:nvPr>
        </p:nvSpPr>
        <p:spPr/>
        <p:txBody>
          <a:bodyPr/>
          <a:lstStyle/>
          <a:p>
            <a:pPr>
              <a:defRPr/>
            </a:pPr>
            <a:fld id="{67A9EADE-77E0-466D-B567-15426F43A79C}" type="slidenum">
              <a:rPr lang="en-US" altLang="zh-TW" smtClean="0"/>
              <a:pPr>
                <a:defRPr/>
              </a:pPr>
              <a:t>9</a:t>
            </a:fld>
            <a:endParaRPr lang="en-US" altLang="zh-TW"/>
          </a:p>
        </p:txBody>
      </p:sp>
      <p:grpSp>
        <p:nvGrpSpPr>
          <p:cNvPr id="2" name="群組 1"/>
          <p:cNvGrpSpPr/>
          <p:nvPr/>
        </p:nvGrpSpPr>
        <p:grpSpPr>
          <a:xfrm>
            <a:off x="3106133" y="1059582"/>
            <a:ext cx="2866640" cy="3714776"/>
            <a:chOff x="2857488" y="1059582"/>
            <a:chExt cx="3085661" cy="3714776"/>
          </a:xfrm>
        </p:grpSpPr>
        <p:pic>
          <p:nvPicPr>
            <p:cNvPr id="6" name="圖片 5" descr="1101-01.jpg"/>
            <p:cNvPicPr>
              <a:picLocks noChangeAspect="1"/>
            </p:cNvPicPr>
            <p:nvPr/>
          </p:nvPicPr>
          <p:blipFill>
            <a:blip r:embed="rId2" cstate="email"/>
            <a:stretch>
              <a:fillRect/>
            </a:stretch>
          </p:blipFill>
          <p:spPr>
            <a:xfrm>
              <a:off x="2857488" y="1059582"/>
              <a:ext cx="3085661" cy="3714776"/>
            </a:xfrm>
            <a:prstGeom prst="rect">
              <a:avLst/>
            </a:prstGeom>
          </p:spPr>
        </p:pic>
        <p:pic>
          <p:nvPicPr>
            <p:cNvPr id="8" name="Picture 1" descr="圖片1">
              <a:hlinkClick r:id="rId3"/>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857488" y="4540358"/>
              <a:ext cx="269204"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1141</TotalTime>
  <Words>4162</Words>
  <Application>Microsoft Office PowerPoint</Application>
  <PresentationFormat>如螢幕大小 (16:9)</PresentationFormat>
  <Paragraphs>312</Paragraphs>
  <Slides>53</Slides>
  <Notes>4</Notes>
  <HiddenSlides>0</HiddenSlides>
  <MMClips>0</MMClips>
  <ScaleCrop>false</ScaleCrop>
  <HeadingPairs>
    <vt:vector size="4" baseType="variant">
      <vt:variant>
        <vt:lpstr>佈景主題</vt:lpstr>
      </vt:variant>
      <vt:variant>
        <vt:i4>1</vt:i4>
      </vt:variant>
      <vt:variant>
        <vt:lpstr>投影片標題</vt:lpstr>
      </vt:variant>
      <vt:variant>
        <vt:i4>53</vt:i4>
      </vt:variant>
    </vt:vector>
  </HeadingPairs>
  <TitlesOfParts>
    <vt:vector size="54" baseType="lpstr">
      <vt:lpstr>預設簡報設計</vt:lpstr>
      <vt:lpstr>數學與文化:以數學小說閱讀為進路</vt:lpstr>
      <vt:lpstr>算術 vs. 代數、解析幾何 與微積分的歷史回顧 (I)</vt:lpstr>
      <vt:lpstr>算術 vs. 代數</vt:lpstr>
      <vt:lpstr>國中一年級學生學習符號代數</vt:lpstr>
      <vt:lpstr>康熙皇帝學習符號代數</vt:lpstr>
      <vt:lpstr>《數理精蘊》借根方</vt:lpstr>
      <vt:lpstr>十三世紀李冶天元術列方程式</vt:lpstr>
      <vt:lpstr>PowerPoint 簡報</vt:lpstr>
      <vt:lpstr>數論 (number theory) 問題舉隅: 物不知數、韓信點兵、求一術、中國剩餘定理</vt:lpstr>
      <vt:lpstr>PowerPoint 簡報</vt:lpstr>
      <vt:lpstr>高斯同餘理論(theory of congruence) </vt:lpstr>
      <vt:lpstr>PowerPoint 簡報</vt:lpstr>
      <vt:lpstr>數學與文化:以數學小說閱讀為進路</vt:lpstr>
      <vt:lpstr>符號法則（symbolism)</vt:lpstr>
      <vt:lpstr>笛卡兒的見證</vt:lpstr>
      <vt:lpstr>韋達（F. Viete, 1540-1603）</vt:lpstr>
      <vt:lpstr>韋達小傳</vt:lpstr>
      <vt:lpstr>符號法則</vt:lpstr>
      <vt:lpstr>三種解析！</vt:lpstr>
      <vt:lpstr>符號法則之大用！</vt:lpstr>
      <vt:lpstr>符號常量（文字係數）現身的意義</vt:lpstr>
      <vt:lpstr>數學與文化:以數學小說閱讀為進路</vt:lpstr>
      <vt:lpstr>解析幾何的歷史</vt:lpstr>
      <vt:lpstr>1637 年誕生</vt:lpstr>
      <vt:lpstr>巴伯斯</vt:lpstr>
      <vt:lpstr>PowerPoint 簡報</vt:lpstr>
      <vt:lpstr>費馬 vs. 笛卡兒</vt:lpstr>
      <vt:lpstr>費馬與其最後定理</vt:lpstr>
      <vt:lpstr>費馬</vt:lpstr>
      <vt:lpstr>費馬略傳</vt:lpstr>
      <vt:lpstr>費馬 vs. 笛卡兒</vt:lpstr>
      <vt:lpstr>PowerPoint 簡報</vt:lpstr>
      <vt:lpstr>笛卡兒</vt:lpstr>
      <vt:lpstr>吳宛柔作品</vt:lpstr>
      <vt:lpstr>吳宛柔創作理念</vt:lpstr>
      <vt:lpstr>吳宛柔創作理念</vt:lpstr>
      <vt:lpstr>笛卡兒的哲學與數學</vt:lpstr>
      <vt:lpstr>《方法論》綜合三者優點</vt:lpstr>
      <vt:lpstr>「方法」如何操作？</vt:lpstr>
      <vt:lpstr> 結城浩：《數學女孩：費馬最後定理》 </vt:lpstr>
      <vt:lpstr>PowerPoint 簡報</vt:lpstr>
      <vt:lpstr>數學與文化:以數學小說閱讀為進路</vt:lpstr>
      <vt:lpstr>算術 vs. 代數、解析幾何 與微積分的歷史回顧 (II)</vt:lpstr>
      <vt:lpstr>數系簡介</vt:lpstr>
      <vt:lpstr>高中數學、數線與座標</vt:lpstr>
      <vt:lpstr>伽利略 (Galileo Galilei, 1564-1642)</vt:lpstr>
      <vt:lpstr>無限！</vt:lpstr>
      <vt:lpstr>康托爾(Georg Cantor, 1845-1918)</vt:lpstr>
      <vt:lpstr>版權聲明</vt:lpstr>
      <vt:lpstr>版權聲明</vt:lpstr>
      <vt:lpstr>版權聲明</vt:lpstr>
      <vt:lpstr>版權聲明</vt:lpstr>
      <vt:lpstr>版權聲明</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《鸚鵡定理》導讀及討論</dc:title>
  <dc:creator>Horng Wann-Sheng</dc:creator>
  <cp:lastModifiedBy>user</cp:lastModifiedBy>
  <cp:revision>115</cp:revision>
  <dcterms:created xsi:type="dcterms:W3CDTF">2010-11-22T15:43:04Z</dcterms:created>
  <dcterms:modified xsi:type="dcterms:W3CDTF">2013-01-18T09:26:51Z</dcterms:modified>
</cp:coreProperties>
</file>