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sldIdLst>
    <p:sldId id="361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2" r:id="rId12"/>
    <p:sldId id="373" r:id="rId13"/>
    <p:sldId id="374" r:id="rId14"/>
    <p:sldId id="375" r:id="rId15"/>
    <p:sldId id="376" r:id="rId16"/>
    <p:sldId id="377" r:id="rId17"/>
    <p:sldId id="378" r:id="rId18"/>
    <p:sldId id="379" r:id="rId19"/>
    <p:sldId id="380" r:id="rId20"/>
    <p:sldId id="382" r:id="rId21"/>
    <p:sldId id="381" r:id="rId2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74" autoAdjust="0"/>
  </p:normalViewPr>
  <p:slideViewPr>
    <p:cSldViewPr>
      <p:cViewPr varScale="1">
        <p:scale>
          <a:sx n="85" d="100"/>
          <a:sy n="85" d="100"/>
        </p:scale>
        <p:origin x="-736" y="-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8C266-5302-4B42-A351-8435BED90033}" type="datetimeFigureOut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30E74-4B70-4EA9-9FE8-334F1176264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251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30E74-4B70-4EA9-9FE8-334F1176264F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534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7A55F-FF79-4B68-ACCC-FA8C368BC6F1}" type="datetime1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CDE8-475B-440B-BC78-46F745C501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99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65523-8F4C-4CAF-9BDD-621AD9633DE2}" type="datetime1">
              <a:rPr lang="zh-TW" altLang="en-US" smtClean="0"/>
              <a:pPr>
                <a:defRPr/>
              </a:pPr>
              <a:t>2013/1/18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5AD31-7693-4419-B1FD-C90386BC27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A731B-E0F3-4F00-9B2B-3C9D7CD2F7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038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1E737-2326-44C7-8A9D-3F1A2EBBD50C}" type="datetime1">
              <a:rPr lang="zh-TW" altLang="en-US" smtClean="0"/>
              <a:pPr/>
              <a:t>2013/1/18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0" y="4767263"/>
            <a:ext cx="914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38BCDE8-475B-440B-BC78-46F745C5011A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1026" name="Picture 2" descr="D:\創用CC符號\logo黑字透明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92718"/>
            <a:ext cx="2592288" cy="57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93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reativecommons.org/licenses/by-nc-sa/3.0/tw/deed.zh_TW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reativecommons.org/licenses/by-nc-sa/3.0/tw/deed.zh_TW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zh.wikipedia.org/wiki/File:10_DM_Serie4_Vorderseite.jpg" TargetMode="External"/><Relationship Id="rId7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hyperlink" Target="http://www.52wwz.cn/yd/zgzx/ZX20060000B5/ZX20060000B509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png"/><Relationship Id="rId10" Type="http://schemas.openxmlformats.org/officeDocument/2006/relationships/image" Target="../media/image4.png"/><Relationship Id="rId4" Type="http://schemas.openxmlformats.org/officeDocument/2006/relationships/hyperlink" Target="http://en.wikipedia.org/wiki/Public_domain" TargetMode="External"/><Relationship Id="rId9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en.wikipedia.org/wiki/File:Francois_Viet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ocw.aca.ntu.edu.tw/ntu-ocw/index.php/ocw/copyright_declaratio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ublic_domain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4213" y="1221582"/>
            <a:ext cx="7772400" cy="1102519"/>
          </a:xfrm>
        </p:spPr>
        <p:txBody>
          <a:bodyPr/>
          <a:lstStyle/>
          <a:p>
            <a:r>
              <a:rPr lang="zh-TW" altLang="en-US" sz="3600" b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數學與文化</a:t>
            </a:r>
            <a:r>
              <a:rPr lang="en-US" altLang="zh-TW" sz="3600" b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3600" b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以數學小說閱讀為進路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/>
              <a:t>洪萬生</a:t>
            </a:r>
          </a:p>
          <a:p>
            <a:pPr eaLnBrk="1" hangingPunct="1"/>
            <a:r>
              <a:rPr lang="zh-TW" altLang="en-US" b="1" dirty="0" smtClean="0"/>
              <a:t>台灣師範大學數學系退休教授</a:t>
            </a:r>
          </a:p>
        </p:txBody>
      </p:sp>
      <p:grpSp>
        <p:nvGrpSpPr>
          <p:cNvPr id="2" name="群組 5"/>
          <p:cNvGrpSpPr>
            <a:grpSpLocks/>
          </p:cNvGrpSpPr>
          <p:nvPr/>
        </p:nvGrpSpPr>
        <p:grpSpPr bwMode="auto">
          <a:xfrm>
            <a:off x="1857357" y="4018372"/>
            <a:ext cx="5202237" cy="523220"/>
            <a:chOff x="1169753" y="4207851"/>
            <a:chExt cx="5202447" cy="523220"/>
          </a:xfrm>
        </p:grpSpPr>
        <p:sp>
          <p:nvSpPr>
            <p:cNvPr id="205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「姓名標示－非商業性－相同方式分享」台灣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2055" name="Picture 15" descr="cc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361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3" name="投影片編號版面配置區 6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CF50D395-54A8-438F-ACAF-92CD0CC775E1}" type="slidenum">
              <a:rPr lang="zh-TW" altLang="en-US" smtClean="0">
                <a:latin typeface="Times New Roman" pitchFamily="18" charset="0"/>
                <a:cs typeface="Times New Roman" pitchFamily="18" charset="0"/>
              </a:rPr>
              <a:pPr eaLnBrk="1" hangingPunct="1"/>
              <a:t>1</a:t>
            </a:fld>
            <a:endParaRPr lang="zh-TW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72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xfrm>
            <a:off x="571472" y="964396"/>
            <a:ext cx="8229600" cy="339447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模數 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(composite modulus)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，有一些數同餘，則相對於這個合成數的因數而言，這些數必然也會同餘。第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小節介紹同餘的運算法則：</a:t>
            </a:r>
            <a:endParaRPr lang="en-US" altLang="zh-TW" sz="24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相對於任意模數而言，如果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 ≡ a, B ≡ b, C ≡ c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等等，則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＋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＋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 etc. ≡ </a:t>
            </a:r>
            <a:r>
              <a:rPr lang="en-US" altLang="zh-TW" sz="2400" b="1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a+b+c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etc.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，而且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－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 ≡ a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－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  <a:p>
            <a:pPr eaLnBrk="1" hangingPunct="1"/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還有，若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 ≡ a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，則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kA ≡ ka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；若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 ≡ a, B ≡ b, C ≡ c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，則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ABC≡ </a:t>
            </a:r>
            <a:r>
              <a:rPr lang="en-US" altLang="zh-TW" sz="2400" b="1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abc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；以及若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 ≡ a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，且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為一正整數，則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 k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≡ </a:t>
            </a:r>
            <a:r>
              <a:rPr lang="en-US" altLang="zh-TW" sz="2400" b="1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ak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24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小節則結合同餘式與整係數方程式的有理數解，進行初步的討論。</a:t>
            </a:r>
            <a:endParaRPr lang="en-US" altLang="zh-TW" sz="24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在第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小節，高斯提出若干應用，主要有關可以被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或其他數整除的判別法則。</a:t>
            </a:r>
          </a:p>
          <a:p>
            <a:pPr eaLnBrk="1" hangingPunct="1"/>
            <a:endParaRPr lang="zh-TW" altLang="en-US" dirty="0" smtClean="0"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5AD31-7693-4419-B1FD-C90386BC272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4213" y="1221582"/>
            <a:ext cx="7772400" cy="1102519"/>
          </a:xfrm>
        </p:spPr>
        <p:txBody>
          <a:bodyPr/>
          <a:lstStyle/>
          <a:p>
            <a:r>
              <a:rPr lang="zh-TW" altLang="en-US" sz="3600" b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數學與文化</a:t>
            </a:r>
            <a:r>
              <a:rPr lang="en-US" altLang="zh-TW" sz="3600" b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  <a:r>
              <a:rPr lang="zh-TW" altLang="en-US" sz="3600" b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以數學小說閱讀為進路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b="1" smtClean="0"/>
              <a:t>洪萬生</a:t>
            </a:r>
          </a:p>
          <a:p>
            <a:pPr eaLnBrk="1" hangingPunct="1"/>
            <a:r>
              <a:rPr lang="zh-TW" altLang="en-US" b="1" smtClean="0"/>
              <a:t>台灣師範大學數學系退休教授</a:t>
            </a:r>
          </a:p>
        </p:txBody>
      </p:sp>
      <p:grpSp>
        <p:nvGrpSpPr>
          <p:cNvPr id="2" name="群組 5"/>
          <p:cNvGrpSpPr>
            <a:grpSpLocks/>
          </p:cNvGrpSpPr>
          <p:nvPr/>
        </p:nvGrpSpPr>
        <p:grpSpPr bwMode="auto">
          <a:xfrm>
            <a:off x="1979614" y="4027488"/>
            <a:ext cx="5202237" cy="523875"/>
            <a:chOff x="1169753" y="4207851"/>
            <a:chExt cx="5202447" cy="523875"/>
          </a:xfrm>
        </p:grpSpPr>
        <p:sp>
          <p:nvSpPr>
            <p:cNvPr id="205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kumimoji="0" lang="en-US" altLang="zh-TW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創用</a:t>
              </a:r>
              <a:r>
                <a:rPr kumimoji="0" lang="en-US" altLang="zh-TW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CC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「姓名標示－非商業性－相同方式分享」台灣</a:t>
              </a:r>
              <a:r>
                <a:rPr kumimoji="0" lang="en-US" altLang="zh-TW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3.0</a:t>
              </a:r>
              <a:r>
                <a:rPr kumimoji="0" lang="zh-TW" altLang="en-US" sz="1400" b="1" u="sng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版</a:t>
              </a:r>
              <a:r>
                <a:rPr kumimoji="0" lang="zh-TW" altLang="en-US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2055" name="Picture 15" descr="cc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3" name="投影片編號版面配置區 6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CF50D395-54A8-438F-ACAF-92CD0CC775E1}" type="slidenum">
              <a:rPr lang="zh-TW" altLang="en-US" smtClean="0">
                <a:latin typeface="Times New Roman" pitchFamily="18" charset="0"/>
                <a:cs typeface="Times New Roman" pitchFamily="18" charset="0"/>
              </a:rPr>
              <a:pPr eaLnBrk="1" hangingPunct="1"/>
              <a:t>11</a:t>
            </a:fld>
            <a:endParaRPr lang="zh-TW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09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ea typeface="標楷體" pitchFamily="65" charset="-120"/>
              </a:rPr>
              <a:t>符號法則（</a:t>
            </a:r>
            <a:r>
              <a:rPr lang="en-US" altLang="zh-TW" b="1" smtClean="0">
                <a:ea typeface="標楷體" pitchFamily="65" charset="-120"/>
              </a:rPr>
              <a:t>symbolism)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ea typeface="標楷體" pitchFamily="65" charset="-120"/>
              </a:rPr>
              <a:t>洪萬生</a:t>
            </a:r>
          </a:p>
          <a:p>
            <a:pPr eaLnBrk="1" hangingPunct="1"/>
            <a:endParaRPr lang="en-US" altLang="zh-TW" b="1" smtClean="0"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CDE8-475B-440B-BC78-46F745C5011A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916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ea typeface="標楷體" pitchFamily="65" charset="-120"/>
              </a:rPr>
              <a:t>笛卡兒的見證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1"/>
            <a:ext cx="8229600" cy="3139691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1629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年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思維的指導法則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》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 eaLnBrk="1" hangingPunct="1"/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數學是把握其它更重要科學的最簡單和必不可少的思維訓練和準備。當代一些天才人物試圖復興這種還不正規的「代數」科學。如果我們能把它從無數的數字和令人費解的圖形中提煉出來，那麼，它就會展現我們認為真正的數學所應該具有的條理性和簡單性。</a:t>
            </a:r>
          </a:p>
        </p:txBody>
      </p:sp>
      <p:pic>
        <p:nvPicPr>
          <p:cNvPr id="4" name="Picture 21" descr="\\140.112.59.229\資源平台\資源平台\版權\版權ICON與範例\F-公共財-book_mark_transparent-squar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636" y="3939902"/>
            <a:ext cx="269569" cy="20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10AB8-4287-4F08-9681-6757AFCF7ABB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598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latin typeface="Times New Roman" pitchFamily="18" charset="0"/>
                <a:ea typeface="標楷體" pitchFamily="65" charset="-120"/>
              </a:rPr>
              <a:t>韋達（</a:t>
            </a:r>
            <a:r>
              <a:rPr lang="en-US" altLang="zh-TW" b="1" smtClean="0">
                <a:latin typeface="Times New Roman" pitchFamily="18" charset="0"/>
                <a:ea typeface="標楷體" pitchFamily="65" charset="-120"/>
              </a:rPr>
              <a:t>F. Viete, 1540-1603</a:t>
            </a:r>
            <a:r>
              <a:rPr lang="zh-TW" altLang="en-US" b="1" smtClean="0"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A731B-E0F3-4F00-9B2B-3C9D7CD2F7BF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grpSp>
        <p:nvGrpSpPr>
          <p:cNvPr id="2" name="群組 1"/>
          <p:cNvGrpSpPr/>
          <p:nvPr/>
        </p:nvGrpSpPr>
        <p:grpSpPr>
          <a:xfrm>
            <a:off x="3318892" y="1240472"/>
            <a:ext cx="2320415" cy="3176521"/>
            <a:chOff x="3318892" y="1240472"/>
            <a:chExt cx="2320415" cy="3176521"/>
          </a:xfrm>
        </p:grpSpPr>
        <p:pic>
          <p:nvPicPr>
            <p:cNvPr id="6" name="圖片 5" descr="1102-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18892" y="1240472"/>
              <a:ext cx="2320415" cy="3176521"/>
            </a:xfrm>
            <a:prstGeom prst="rect">
              <a:avLst/>
            </a:prstGeom>
          </p:spPr>
        </p:pic>
        <p:pic>
          <p:nvPicPr>
            <p:cNvPr id="10" name="Picture 1" descr="圖片1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7964" y="4233338"/>
              <a:ext cx="269568" cy="17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7690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ea typeface="標楷體" pitchFamily="65" charset="-120"/>
              </a:rPr>
              <a:t>韋達小傳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1"/>
            <a:ext cx="8229600" cy="2451719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Poitiers 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法律系畢業，返鄉擔任律師。</a:t>
            </a:r>
          </a:p>
          <a:p>
            <a:pPr eaLnBrk="1" hangingPunct="1"/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應召到巴黎擔任密使，取得樞密院職位。</a:t>
            </a:r>
          </a:p>
          <a:p>
            <a:pPr eaLnBrk="1" hangingPunct="1"/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擔任破解敵人情報密碼的分析員。</a:t>
            </a:r>
            <a:r>
              <a:rPr lang="zh-TW" altLang="en-US" sz="1600" b="1" dirty="0" smtClean="0">
                <a:latin typeface="Times New Roman" pitchFamily="18" charset="0"/>
                <a:ea typeface="標楷體" pitchFamily="65" charset="-120"/>
              </a:rPr>
              <a:t>（參考</a:t>
            </a:r>
            <a:r>
              <a:rPr lang="en-US" altLang="zh-TW" sz="1600" b="1" dirty="0" smtClean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sz="1600" b="1" dirty="0" smtClean="0">
                <a:latin typeface="Times New Roman" pitchFamily="18" charset="0"/>
                <a:ea typeface="標楷體" pitchFamily="65" charset="-120"/>
              </a:rPr>
              <a:t>碼書</a:t>
            </a:r>
            <a:r>
              <a:rPr lang="en-US" altLang="zh-TW" sz="1600" b="1" dirty="0" smtClean="0">
                <a:latin typeface="Times New Roman" pitchFamily="18" charset="0"/>
                <a:ea typeface="標楷體" pitchFamily="65" charset="-120"/>
              </a:rPr>
              <a:t>》</a:t>
            </a:r>
            <a:r>
              <a:rPr lang="zh-TW" altLang="en-US" sz="1600" b="1" dirty="0" smtClean="0">
                <a:latin typeface="Times New Roman" pitchFamily="18" charset="0"/>
                <a:ea typeface="標楷體" pitchFamily="65" charset="-120"/>
              </a:rPr>
              <a:t>）</a:t>
            </a:r>
          </a:p>
          <a:p>
            <a:pPr eaLnBrk="1" hangingPunct="1"/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曾因此被指控使用巫術。</a:t>
            </a:r>
          </a:p>
          <a:p>
            <a:pPr eaLnBrk="1" hangingPunct="1"/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研究數學事業餘嗜好！</a:t>
            </a:r>
          </a:p>
          <a:p>
            <a:pPr eaLnBrk="1" hangingPunct="1"/>
            <a:endParaRPr lang="en-US" altLang="zh-TW" b="1" dirty="0" smtClean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10AB8-4287-4F08-9681-6757AFCF7ABB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3272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ea typeface="標楷體" pitchFamily="65" charset="-120"/>
              </a:rPr>
              <a:t>符號法則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1"/>
            <a:ext cx="8229600" cy="272174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1591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：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解析技術引論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》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（</a:t>
            </a:r>
            <a:r>
              <a:rPr lang="en-US" altLang="zh-TW" sz="2800" b="1" i="1" dirty="0" smtClean="0">
                <a:latin typeface="Times New Roman" pitchFamily="18" charset="0"/>
                <a:ea typeface="標楷體" pitchFamily="65" charset="-120"/>
              </a:rPr>
              <a:t>In </a:t>
            </a:r>
            <a:r>
              <a:rPr lang="en-US" altLang="zh-TW" sz="2800" b="1" i="1" dirty="0" err="1" smtClean="0">
                <a:latin typeface="Times New Roman" pitchFamily="18" charset="0"/>
                <a:ea typeface="標楷體" pitchFamily="65" charset="-120"/>
              </a:rPr>
              <a:t>artem</a:t>
            </a:r>
            <a:r>
              <a:rPr lang="en-US" altLang="zh-TW" sz="2800" b="1" i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800" b="1" i="1" dirty="0" err="1" smtClean="0">
                <a:latin typeface="Times New Roman" pitchFamily="18" charset="0"/>
                <a:ea typeface="標楷體" pitchFamily="65" charset="-120"/>
              </a:rPr>
              <a:t>analyticem</a:t>
            </a:r>
            <a:r>
              <a:rPr lang="en-US" altLang="zh-TW" sz="2800" b="1" i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800" b="1" i="1" dirty="0" err="1" smtClean="0">
                <a:latin typeface="Times New Roman" pitchFamily="18" charset="0"/>
                <a:ea typeface="標楷體" pitchFamily="65" charset="-120"/>
              </a:rPr>
              <a:t>Isagoge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) 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將新代數與古希臘的解析方法等同起來，進一步顯示這種新代數的條理性與簡單性。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韋達宣稱：有一種</a:t>
            </a:r>
            <a:r>
              <a:rPr lang="zh-TW" altLang="en-US" sz="2800" b="1" dirty="0" smtClean="0">
                <a:solidFill>
                  <a:srgbClr val="CC3300"/>
                </a:solidFill>
                <a:latin typeface="Times New Roman" pitchFamily="18" charset="0"/>
                <a:ea typeface="標楷體" pitchFamily="65" charset="-120"/>
              </a:rPr>
              <a:t>尋求數學真理的方法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據說是由柏拉圖最早發現的。席翁 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b="1" dirty="0" err="1" smtClean="0">
                <a:latin typeface="Times New Roman" pitchFamily="18" charset="0"/>
                <a:ea typeface="標楷體" pitchFamily="65" charset="-120"/>
              </a:rPr>
              <a:t>Theon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) 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稱其為解析法。  </a:t>
            </a:r>
            <a:r>
              <a:rPr lang="zh-TW" altLang="en-US" sz="1600" b="1" dirty="0" smtClean="0">
                <a:latin typeface="Times New Roman" pitchFamily="18" charset="0"/>
                <a:ea typeface="標楷體" pitchFamily="65" charset="-120"/>
              </a:rPr>
              <a:t>按：席翁為</a:t>
            </a:r>
            <a:r>
              <a:rPr lang="en-US" altLang="zh-TW" sz="1600" b="1" dirty="0" smtClean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sz="1600" b="1" dirty="0" smtClean="0">
                <a:latin typeface="Times New Roman" pitchFamily="18" charset="0"/>
                <a:ea typeface="標楷體" pitchFamily="65" charset="-120"/>
              </a:rPr>
              <a:t>風暴佳人</a:t>
            </a:r>
            <a:r>
              <a:rPr lang="en-US" altLang="zh-TW" sz="1600" b="1" dirty="0" smtClean="0">
                <a:latin typeface="Times New Roman" pitchFamily="18" charset="0"/>
                <a:ea typeface="標楷體" pitchFamily="65" charset="-120"/>
              </a:rPr>
              <a:t>》</a:t>
            </a:r>
            <a:r>
              <a:rPr lang="zh-TW" altLang="en-US" sz="1600" b="1" dirty="0" smtClean="0">
                <a:latin typeface="Times New Roman" pitchFamily="18" charset="0"/>
                <a:ea typeface="標楷體" pitchFamily="65" charset="-120"/>
              </a:rPr>
              <a:t>（電影）女主角</a:t>
            </a:r>
            <a:r>
              <a:rPr lang="en-US" altLang="zh-TW" sz="1600" b="1" dirty="0" err="1" smtClean="0">
                <a:latin typeface="Times New Roman" pitchFamily="18" charset="0"/>
                <a:ea typeface="標楷體" pitchFamily="65" charset="-120"/>
              </a:rPr>
              <a:t>Hypatia</a:t>
            </a:r>
            <a:r>
              <a:rPr lang="zh-TW" altLang="en-US" sz="1600" b="1" dirty="0" smtClean="0">
                <a:latin typeface="Times New Roman" pitchFamily="18" charset="0"/>
                <a:ea typeface="標楷體" pitchFamily="65" charset="-120"/>
              </a:rPr>
              <a:t>的父親。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古代人僅提出兩種解析形式，</a:t>
            </a:r>
            <a:r>
              <a:rPr lang="en-US" altLang="zh-TW" sz="2800" b="1" dirty="0" err="1" smtClean="0">
                <a:latin typeface="Times New Roman" pitchFamily="18" charset="0"/>
                <a:ea typeface="標楷體" pitchFamily="65" charset="-120"/>
              </a:rPr>
              <a:t>zetetics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和</a:t>
            </a:r>
            <a:r>
              <a:rPr lang="en-US" altLang="zh-TW" sz="2800" b="1" dirty="0" err="1" smtClean="0">
                <a:latin typeface="Times New Roman" pitchFamily="18" charset="0"/>
                <a:ea typeface="標楷體" pitchFamily="65" charset="-120"/>
              </a:rPr>
              <a:t>poristics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，席翁對解析的定義也與其完全相符。韋達加入了第三種解析形式，並稱之為 </a:t>
            </a:r>
            <a:r>
              <a:rPr lang="en-US" altLang="zh-TW" sz="2800" b="1" dirty="0" err="1" smtClean="0">
                <a:latin typeface="Times New Roman" pitchFamily="18" charset="0"/>
                <a:ea typeface="標楷體" pitchFamily="65" charset="-120"/>
              </a:rPr>
              <a:t>rhetics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或者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exegetics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2800" b="1" dirty="0" smtClean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4" name="Picture 21" descr="\\140.112.59.229\資源平台\資源平台\版權\版權ICON與範例\F-公共財-book_mark_transparent-squar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614698"/>
            <a:ext cx="269569" cy="245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10AB8-4287-4F08-9681-6757AFCF7ABB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43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dirty="0" smtClean="0">
                <a:ea typeface="標楷體" pitchFamily="65" charset="-120"/>
              </a:rPr>
              <a:t>三種解析！</a:t>
            </a:r>
            <a:endParaRPr lang="zh-TW" altLang="zh-TW" b="1" dirty="0" smtClean="0">
              <a:ea typeface="標楷體" pitchFamily="65" charset="-12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zh-TW" b="1" dirty="0" err="1" smtClean="0">
                <a:solidFill>
                  <a:srgbClr val="CC3300"/>
                </a:solidFill>
                <a:latin typeface="Times New Roman" pitchFamily="18" charset="0"/>
                <a:ea typeface="標楷體" pitchFamily="65" charset="-120"/>
              </a:rPr>
              <a:t>Zetetics</a:t>
            </a:r>
            <a:r>
              <a:rPr lang="zh-TW" altLang="en-US" b="1" dirty="0" smtClean="0">
                <a:solidFill>
                  <a:srgbClr val="CC3300"/>
                </a:solidFill>
                <a:latin typeface="Times New Roman" pitchFamily="18" charset="0"/>
                <a:ea typeface="標楷體" pitchFamily="65" charset="-120"/>
              </a:rPr>
              <a:t>（問題分析）：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要在某一待定項與若干已知項之間</a:t>
            </a:r>
            <a:r>
              <a:rPr lang="zh-TW" altLang="en-US" b="1" dirty="0" smtClean="0">
                <a:solidFill>
                  <a:srgbClr val="3333FF"/>
                </a:solidFill>
                <a:latin typeface="Times New Roman" pitchFamily="18" charset="0"/>
                <a:ea typeface="標楷體" pitchFamily="65" charset="-120"/>
              </a:rPr>
              <a:t>建立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方程或比例式；</a:t>
            </a:r>
          </a:p>
          <a:p>
            <a:pPr eaLnBrk="1" hangingPunct="1"/>
            <a:r>
              <a:rPr lang="en-US" altLang="zh-TW" b="1" dirty="0" err="1" smtClean="0">
                <a:solidFill>
                  <a:srgbClr val="CC3300"/>
                </a:solidFill>
                <a:latin typeface="Times New Roman" pitchFamily="18" charset="0"/>
                <a:ea typeface="標楷體" pitchFamily="65" charset="-120"/>
              </a:rPr>
              <a:t>Poristics</a:t>
            </a:r>
            <a:r>
              <a:rPr lang="zh-TW" altLang="en-US" b="1" dirty="0" smtClean="0">
                <a:solidFill>
                  <a:srgbClr val="CC3300"/>
                </a:solidFill>
                <a:latin typeface="Times New Roman" pitchFamily="18" charset="0"/>
                <a:ea typeface="標楷體" pitchFamily="65" charset="-120"/>
              </a:rPr>
              <a:t>（定理分析）：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要用</a:t>
            </a:r>
            <a:r>
              <a:rPr lang="zh-TW" altLang="moh-CA" b="1" dirty="0" smtClean="0">
                <a:latin typeface="Times New Roman" pitchFamily="18" charset="0"/>
                <a:ea typeface="標楷體" pitchFamily="65" charset="-120"/>
              </a:rPr>
              <a:t>方程或比例式</a:t>
            </a:r>
            <a:r>
              <a:rPr lang="zh-TW" altLang="moh-CA" b="1" dirty="0" smtClean="0">
                <a:solidFill>
                  <a:srgbClr val="3333FF"/>
                </a:solidFill>
                <a:latin typeface="Times New Roman" pitchFamily="18" charset="0"/>
                <a:ea typeface="標楷體" pitchFamily="65" charset="-120"/>
              </a:rPr>
              <a:t>檢驗</a:t>
            </a:r>
            <a:r>
              <a:rPr lang="zh-TW" altLang="moh-CA" b="1" dirty="0" smtClean="0">
                <a:latin typeface="Times New Roman" pitchFamily="18" charset="0"/>
                <a:ea typeface="標楷體" pitchFamily="65" charset="-120"/>
              </a:rPr>
              <a:t>所述定理的真實性；</a:t>
            </a:r>
          </a:p>
          <a:p>
            <a:pPr eaLnBrk="1" hangingPunct="1"/>
            <a:r>
              <a:rPr lang="moh-CA" altLang="zh-TW" b="1" dirty="0" smtClean="0">
                <a:solidFill>
                  <a:srgbClr val="CC3300"/>
                </a:solidFill>
                <a:latin typeface="Times New Roman" pitchFamily="18" charset="0"/>
                <a:ea typeface="標楷體" pitchFamily="65" charset="-120"/>
              </a:rPr>
              <a:t>Exegetics</a:t>
            </a:r>
            <a:r>
              <a:rPr lang="zh-TW" altLang="moh-CA" b="1" dirty="0" smtClean="0">
                <a:solidFill>
                  <a:srgbClr val="CC3300"/>
                </a:solidFill>
                <a:latin typeface="Times New Roman" pitchFamily="18" charset="0"/>
                <a:ea typeface="標楷體" pitchFamily="65" charset="-120"/>
              </a:rPr>
              <a:t>（方程式變形以求解）：</a:t>
            </a:r>
            <a:r>
              <a:rPr lang="zh-TW" altLang="moh-CA" b="1" dirty="0" smtClean="0">
                <a:latin typeface="Times New Roman" pitchFamily="18" charset="0"/>
                <a:ea typeface="標楷體" pitchFamily="65" charset="-120"/>
              </a:rPr>
              <a:t>要在所給方程或比例式中，</a:t>
            </a:r>
            <a:r>
              <a:rPr lang="zh-TW" altLang="moh-CA" b="1" dirty="0" smtClean="0">
                <a:solidFill>
                  <a:srgbClr val="3333FF"/>
                </a:solidFill>
                <a:latin typeface="Times New Roman" pitchFamily="18" charset="0"/>
                <a:ea typeface="標楷體" pitchFamily="65" charset="-120"/>
              </a:rPr>
              <a:t>決定</a:t>
            </a:r>
            <a:r>
              <a:rPr lang="zh-TW" altLang="moh-CA" b="1" dirty="0" smtClean="0">
                <a:latin typeface="Times New Roman" pitchFamily="18" charset="0"/>
                <a:ea typeface="標楷體" pitchFamily="65" charset="-120"/>
              </a:rPr>
              <a:t>未知項的值。</a:t>
            </a:r>
          </a:p>
          <a:p>
            <a:pPr eaLnBrk="1" hangingPunct="1"/>
            <a:r>
              <a:rPr lang="zh-TW" altLang="moh-CA" b="1" dirty="0" smtClean="0">
                <a:latin typeface="Times New Roman" pitchFamily="18" charset="0"/>
                <a:ea typeface="標楷體" pitchFamily="65" charset="-120"/>
              </a:rPr>
              <a:t>整個解析技術在具備這三重功能之後，便可稱之為數學中有關正確發現的科學了。</a:t>
            </a:r>
            <a:endParaRPr lang="zh-TW" altLang="en-US" b="1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/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10AB8-4287-4F08-9681-6757AFCF7ABB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  <p:pic>
        <p:nvPicPr>
          <p:cNvPr id="6" name="Picture 1" descr="圖片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12481"/>
            <a:ext cx="269568" cy="247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98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ea typeface="標楷體" pitchFamily="65" charset="-120"/>
              </a:rPr>
              <a:t>符號法則之大用！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1"/>
            <a:ext cx="8229600" cy="288376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數學史家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Victor Katz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評論：</a:t>
            </a:r>
          </a:p>
          <a:p>
            <a:pPr eaLnBrk="1" hangingPunct="1"/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儘管韋達剛開始向現代符號系統邁進，但是，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使用字母表示數字常量的決定性步驟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，卻幫助他擺脫其前輩舉例的風格和修辭的法則。</a:t>
            </a:r>
          </a:p>
          <a:p>
            <a:pPr eaLnBrk="1" hangingPunct="1"/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現在，他已經能夠處理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一般的類型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而非具體的例子，能夠寫出</a:t>
            </a:r>
            <a:r>
              <a:rPr lang="zh-TW" altLang="en-US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公式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而非法則了。</a:t>
            </a:r>
          </a:p>
          <a:p>
            <a:pPr eaLnBrk="1" hangingPunct="1"/>
            <a:endParaRPr lang="en-US" altLang="zh-TW" b="1" dirty="0" smtClean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4" name="Picture 1" descr="圖片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651871"/>
            <a:ext cx="269568" cy="25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10AB8-4287-4F08-9681-6757AFCF7ABB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193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4000" b="1" smtClean="0">
                <a:ea typeface="標楷體" pitchFamily="65" charset="-120"/>
              </a:rPr>
              <a:t>符號常量（文字係數）現身的意義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吾人得以將注意力集中到方程式的求解程序上，而非具體的解本身。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如此，求解程序還適用於數字以外的其它量，比方說線段或角。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利用符號法則求解方程式可以使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解的結構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更加明顯，譬如在所列公式中保持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B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＋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D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的形式，而不是用譬如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8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來代替</a:t>
            </a:r>
            <a:r>
              <a:rPr lang="en-US" altLang="zh-TW" sz="2800" b="1" dirty="0" smtClean="0">
                <a:latin typeface="Times New Roman" pitchFamily="18" charset="0"/>
                <a:ea typeface="標楷體" pitchFamily="65" charset="-120"/>
              </a:rPr>
              <a:t>5+3</a:t>
            </a: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，就可以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在求解的最後，對於解與初始常量之間的關係進行分析。</a:t>
            </a:r>
            <a:endParaRPr lang="zh-TW" altLang="en-US" sz="2800" b="1" dirty="0" smtClean="0">
              <a:solidFill>
                <a:srgbClr val="002060"/>
              </a:solidFill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Times New Roman" pitchFamily="18" charset="0"/>
                <a:ea typeface="標楷體" pitchFamily="65" charset="-120"/>
              </a:rPr>
              <a:t>韋達發現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方程式的根與構成該方程的表達式之間的</a:t>
            </a:r>
            <a:r>
              <a:rPr lang="zh-TW" altLang="en-US" sz="2800" b="1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關係。</a:t>
            </a:r>
            <a:endParaRPr lang="zh-TW" altLang="en-US" sz="2800" b="1" dirty="0" smtClean="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10AB8-4287-4F08-9681-6757AFCF7ABB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55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zh-TW" altLang="en-US" b="1" smtClean="0">
                <a:latin typeface="Times New Roman" pitchFamily="18" charset="0"/>
                <a:ea typeface="標楷體" pitchFamily="65" charset="-120"/>
              </a:rPr>
              <a:t>算術 </a:t>
            </a:r>
            <a:r>
              <a:rPr lang="en-US" altLang="zh-TW" b="1" smtClean="0">
                <a:latin typeface="Times New Roman" pitchFamily="18" charset="0"/>
                <a:ea typeface="標楷體" pitchFamily="65" charset="-120"/>
              </a:rPr>
              <a:t>vs. </a:t>
            </a:r>
            <a:r>
              <a:rPr lang="zh-TW" altLang="en-US" b="1" smtClean="0">
                <a:latin typeface="Times New Roman" pitchFamily="18" charset="0"/>
                <a:ea typeface="標楷體" pitchFamily="65" charset="-120"/>
              </a:rPr>
              <a:t>代數、解析幾何</a:t>
            </a:r>
            <a:r>
              <a:rPr lang="en-US" altLang="zh-TW" b="1" smtClean="0">
                <a:latin typeface="Times New Roman" pitchFamily="18" charset="0"/>
                <a:ea typeface="標楷體" pitchFamily="65" charset="-120"/>
              </a:rPr>
              <a:t/>
            </a:r>
            <a:br>
              <a:rPr lang="en-US" altLang="zh-TW" b="1" smtClean="0">
                <a:latin typeface="Times New Roman" pitchFamily="18" charset="0"/>
                <a:ea typeface="標楷體" pitchFamily="65" charset="-120"/>
              </a:rPr>
            </a:br>
            <a:r>
              <a:rPr lang="zh-TW" altLang="en-US" b="1" smtClean="0">
                <a:latin typeface="Times New Roman" pitchFamily="18" charset="0"/>
                <a:ea typeface="標楷體" pitchFamily="65" charset="-120"/>
              </a:rPr>
              <a:t>與微積分的歷史回顧</a:t>
            </a:r>
            <a:r>
              <a:rPr lang="zh-TW" altLang="en-US" smtClean="0"/>
              <a:t> 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(I)</a:t>
            </a:r>
            <a:endParaRPr lang="zh-TW" alt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BCDE8-475B-440B-BC78-46F745C5011A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7A76B0-5892-430E-AEC6-0CD5445A322D}" type="slidenum">
              <a:rPr lang="en-US" altLang="zh-TW" smtClean="0"/>
              <a:pPr/>
              <a:t>20</a:t>
            </a:fld>
            <a:endParaRPr lang="en-US" altLang="zh-TW" smtClean="0"/>
          </a:p>
        </p:txBody>
      </p:sp>
      <p:sp>
        <p:nvSpPr>
          <p:cNvPr id="4096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版權聲明</a:t>
            </a:r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959205"/>
              </p:ext>
            </p:extLst>
          </p:nvPr>
        </p:nvGraphicFramePr>
        <p:xfrm>
          <a:off x="539552" y="1131590"/>
          <a:ext cx="8208912" cy="2975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784"/>
                <a:gridCol w="1371296"/>
                <a:gridCol w="1244489"/>
                <a:gridCol w="4724343"/>
              </a:tblGrid>
              <a:tr h="47838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版權圖示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/>
                </a:tc>
              </a:tr>
              <a:tr h="70806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dirty="0" smtClean="0">
                          <a:latin typeface="新細明體" pitchFamily="18" charset="-120"/>
                          <a:ea typeface="新細明體" pitchFamily="18" charset="-120"/>
                        </a:rPr>
                        <a:t>谕王道化</a:t>
                      </a:r>
                      <a:r>
                        <a:rPr lang="en-US" altLang="zh-CN" sz="800" b="0" dirty="0" smtClean="0">
                          <a:latin typeface="新細明體" pitchFamily="18" charset="-120"/>
                          <a:ea typeface="新細明體" pitchFamily="18" charset="-120"/>
                        </a:rPr>
                        <a:t>……</a:t>
                      </a:r>
                      <a:r>
                        <a:rPr lang="zh-CN" altLang="en-US" sz="800" b="0" dirty="0" smtClean="0">
                          <a:latin typeface="新細明體" pitchFamily="18" charset="-120"/>
                          <a:ea typeface="新細明體" pitchFamily="18" charset="-120"/>
                        </a:rPr>
                        <a:t>即可笑也。特谕</a:t>
                      </a: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endParaRPr lang="zh-TW" altLang="en-US" sz="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康熙皇帝，來源： 梵蒂岡圖書館</a:t>
                      </a:r>
                      <a:r>
                        <a:rPr lang="en-US" altLang="zh-TW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Borg. Chinese. 439. a</a:t>
                      </a:r>
                      <a:r>
                        <a:rPr lang="zh-TW" altLang="en-US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，本作品轉載自：</a:t>
                      </a:r>
                      <a:endParaRPr lang="en-US" altLang="zh-TW" sz="1000" b="0" dirty="0" smtClean="0"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  <a:hlinkClick r:id="rId2"/>
                        </a:rPr>
                        <a:t>http://www.52wwz.cn/yd/zgzx/ZX20060000B5/ZX20060000B5092.html</a:t>
                      </a:r>
                      <a:r>
                        <a:rPr lang="zh-TW" altLang="en-US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dirty="0" smtClean="0"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瀏覽</a:t>
                      </a:r>
                      <a:r>
                        <a:rPr lang="zh-TW" altLang="en-US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日期：</a:t>
                      </a:r>
                      <a:r>
                        <a:rPr lang="en-US" altLang="zh-TW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2013.1.4</a:t>
                      </a:r>
                      <a:r>
                        <a:rPr lang="zh-TW" altLang="en-US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。</a:t>
                      </a:r>
                      <a:r>
                        <a:rPr kumimoji="0" lang="zh-TW" altLang="en-US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依據</a:t>
                      </a:r>
                      <a:r>
                        <a:rPr kumimoji="0" lang="zh-TW" altLang="en-US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著作權法第</a:t>
                      </a:r>
                      <a:r>
                        <a:rPr kumimoji="0" lang="en-US" altLang="zh-TW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46</a:t>
                      </a:r>
                      <a:r>
                        <a:rPr kumimoji="0" lang="zh-TW" altLang="en-US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、</a:t>
                      </a:r>
                      <a:r>
                        <a:rPr kumimoji="0" lang="en-US" altLang="zh-TW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52</a:t>
                      </a:r>
                      <a:r>
                        <a:rPr kumimoji="0" lang="zh-TW" altLang="en-US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、</a:t>
                      </a:r>
                      <a:r>
                        <a:rPr kumimoji="0" lang="en-US" altLang="zh-TW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65</a:t>
                      </a:r>
                      <a:r>
                        <a:rPr kumimoji="0" lang="zh-TW" altLang="en-US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條合理使用。</a:t>
                      </a:r>
                      <a:endParaRPr lang="zh-TW" altLang="en-US" sz="1000" b="0" dirty="0" smtClean="0"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</a:tr>
              <a:tr h="6137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0" dirty="0" smtClean="0">
                          <a:latin typeface="新細明體" pitchFamily="18" charset="-120"/>
                          <a:ea typeface="新細明體" pitchFamily="18" charset="-120"/>
                        </a:rPr>
                        <a:t>假令有圓城一所，不知周</a:t>
                      </a:r>
                      <a:r>
                        <a:rPr lang="zh-TW" altLang="en-US" sz="800" b="0" dirty="0" smtClean="0">
                          <a:latin typeface="新細明體" pitchFamily="18" charset="-120"/>
                          <a:ea typeface="新細明體" pitchFamily="18" charset="-120"/>
                        </a:rPr>
                        <a:t>徑</a:t>
                      </a:r>
                      <a:r>
                        <a:rPr lang="en-US" altLang="zh-TW" sz="800" b="0" dirty="0" smtClean="0">
                          <a:latin typeface="新細明體" pitchFamily="18" charset="-120"/>
                          <a:ea typeface="新細明體" pitchFamily="18" charset="-120"/>
                        </a:rPr>
                        <a:t>……</a:t>
                      </a:r>
                      <a:r>
                        <a:rPr lang="zh-TW" altLang="en-US" sz="800" b="0" dirty="0" smtClean="0">
                          <a:latin typeface="新細明體" pitchFamily="18" charset="-120"/>
                          <a:ea typeface="新細明體" pitchFamily="18" charset="-120"/>
                        </a:rPr>
                        <a:t>甲</a:t>
                      </a:r>
                      <a:r>
                        <a:rPr lang="zh-TW" altLang="en-US" sz="800" b="0" dirty="0" smtClean="0">
                          <a:latin typeface="新細明體" pitchFamily="18" charset="-120"/>
                          <a:ea typeface="新細明體" pitchFamily="18" charset="-120"/>
                        </a:rPr>
                        <a:t>出東門直行一十六步見之，問徑幾何？</a:t>
                      </a: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測圓海鏡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》〈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卷七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〉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，李冶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(1248)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tx1"/>
                        </a:solidFill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</a:tr>
              <a:tr h="5877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zh-TW" alt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800" b="0" dirty="0" smtClean="0">
                        <a:latin typeface="新細明體" pitchFamily="18" charset="-120"/>
                        <a:ea typeface="新細明體" pitchFamily="18" charset="-12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dirty="0" smtClean="0">
                          <a:latin typeface="新細明體" pitchFamily="18" charset="-120"/>
                          <a:ea typeface="新細明體" pitchFamily="18" charset="-120"/>
                        </a:rPr>
                        <a:t>《宋刻算經六種》，上海：文物出版社</a:t>
                      </a:r>
                      <a:r>
                        <a:rPr lang="zh-TW" altLang="en-US" sz="1000" b="0" dirty="0" smtClean="0">
                          <a:latin typeface="新細明體" pitchFamily="18" charset="-120"/>
                          <a:ea typeface="新細明體" pitchFamily="18" charset="-120"/>
                        </a:rPr>
                        <a:t>，</a:t>
                      </a:r>
                      <a:r>
                        <a:rPr lang="en-US" altLang="zh-TW" sz="1000" b="0" dirty="0" smtClean="0">
                          <a:latin typeface="新細明體" pitchFamily="18" charset="-120"/>
                          <a:ea typeface="新細明體" pitchFamily="18" charset="-120"/>
                        </a:rPr>
                        <a:t>1981</a:t>
                      </a:r>
                      <a:r>
                        <a:rPr lang="zh-TW" altLang="en-US" sz="1000" b="0" dirty="0" smtClean="0">
                          <a:latin typeface="新細明體" pitchFamily="18" charset="-120"/>
                          <a:ea typeface="新細明體" pitchFamily="18" charset="-120"/>
                        </a:rPr>
                        <a:t>年出版，</a:t>
                      </a:r>
                      <a:r>
                        <a:rPr lang="zh-TW" altLang="en-US" sz="1000" b="0" kern="1200" baseline="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孫子算經</a:t>
                      </a:r>
                      <a:r>
                        <a:rPr lang="en-US" altLang="zh-TW" sz="1000" b="0" kern="1200" baseline="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000" b="0" kern="1200" baseline="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下</a:t>
                      </a:r>
                      <a:r>
                        <a:rPr lang="en-US" altLang="zh-TW" sz="1000" b="0" kern="1200" baseline="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baseline="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，頁</a:t>
                      </a:r>
                      <a:r>
                        <a:rPr lang="en-US" altLang="zh-TW" sz="1000" b="0" kern="1200" baseline="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10</a:t>
                      </a:r>
                      <a:r>
                        <a:rPr kumimoji="0" lang="zh-TW" altLang="en-US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。</a:t>
                      </a:r>
                      <a:endParaRPr kumimoji="0" lang="en-US" altLang="zh-TW" sz="1000" b="0" u="none" strike="noStrike" cap="none" normalizeH="0" baseline="0" dirty="0" smtClean="0">
                        <a:ln>
                          <a:noFill/>
                        </a:ln>
                        <a:effectLst/>
                        <a:latin typeface="新細明體" pitchFamily="18" charset="-120"/>
                        <a:ea typeface="新細明體" pitchFamily="18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依據著作權法第</a:t>
                      </a:r>
                      <a:r>
                        <a:rPr kumimoji="0" lang="en-US" altLang="zh-TW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46</a:t>
                      </a:r>
                      <a:r>
                        <a:rPr kumimoji="0" lang="zh-TW" altLang="en-US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、</a:t>
                      </a:r>
                      <a:r>
                        <a:rPr kumimoji="0" lang="en-US" altLang="zh-TW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52</a:t>
                      </a:r>
                      <a:r>
                        <a:rPr kumimoji="0" lang="zh-TW" altLang="en-US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、</a:t>
                      </a:r>
                      <a:r>
                        <a:rPr kumimoji="0" lang="en-US" altLang="zh-TW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65</a:t>
                      </a:r>
                      <a:r>
                        <a:rPr kumimoji="0" lang="zh-TW" altLang="en-US" sz="1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新細明體" pitchFamily="18" charset="-120"/>
                          <a:ea typeface="新細明體" pitchFamily="18" charset="-120"/>
                        </a:rPr>
                        <a:t>條合理使用。</a:t>
                      </a:r>
                      <a:endParaRPr lang="zh-TW" altLang="en-US" sz="1000" b="0" dirty="0" smtClean="0"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</a:tr>
              <a:tr h="5877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zh-TW" alt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800" b="0" dirty="0" smtClean="0">
                        <a:latin typeface="新細明體" pitchFamily="18" charset="-120"/>
                        <a:ea typeface="新細明體" pitchFamily="18" charset="-12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endParaRPr lang="zh-TW" altLang="en-US" sz="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Wikipedia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，作者：</a:t>
                      </a:r>
                      <a:r>
                        <a:rPr lang="en-US" sz="1000" b="0" i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Deutsche </a:t>
                      </a:r>
                      <a:r>
                        <a:rPr lang="en-US" sz="1000" b="0" i="0" kern="1200" dirty="0" err="1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Bundesbank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。本作品轉載自：</a:t>
                      </a:r>
                      <a:endParaRPr lang="en-US" sz="1000" b="0" i="0" kern="1200" dirty="0" smtClean="0">
                        <a:solidFill>
                          <a:schemeClr val="dk1"/>
                        </a:solidFill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  <a:hlinkClick r:id="rId3"/>
                        </a:rPr>
                        <a:t>http://</a:t>
                      </a:r>
                      <a:r>
                        <a:rPr lang="en-US" altLang="zh-TW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  <a:hlinkClick r:id="rId3"/>
                        </a:rPr>
                        <a:t>zh.wikipedia.org/wiki/File:10_DM_Serie4_Vorderseite.jpg</a:t>
                      </a:r>
                      <a:r>
                        <a:rPr lang="zh-TW" altLang="en-US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，瀏覽日期：</a:t>
                      </a:r>
                      <a:r>
                        <a:rPr lang="en-US" altLang="zh-TW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2013.1.4</a:t>
                      </a:r>
                      <a:r>
                        <a:rPr lang="zh-TW" altLang="en-US" sz="1000" b="0" dirty="0" smtClean="0"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tx1"/>
                        </a:solidFill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</a:tr>
            </a:tbl>
          </a:graphicData>
        </a:graphic>
      </p:graphicFrame>
      <p:pic>
        <p:nvPicPr>
          <p:cNvPr id="6" name="Picture 19" descr="\\140.112.59.229\資源平台\資源平台\版權\版權ICON與範例\64px-PD-icon_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782" y="3693072"/>
            <a:ext cx="274171" cy="205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圖片 7" descr="1101-0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83526" y="3621064"/>
            <a:ext cx="788418" cy="349644"/>
          </a:xfrm>
          <a:prstGeom prst="rect">
            <a:avLst/>
          </a:prstGeom>
        </p:spPr>
      </p:pic>
      <p:pic>
        <p:nvPicPr>
          <p:cNvPr id="9" name="Picture 1" descr="圖片1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037" y="3158849"/>
            <a:ext cx="269204" cy="17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圖片 9" descr="1101-0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859360" y="3003798"/>
            <a:ext cx="412667" cy="468479"/>
          </a:xfrm>
          <a:prstGeom prst="rect">
            <a:avLst/>
          </a:prstGeom>
        </p:spPr>
      </p:pic>
      <p:pic>
        <p:nvPicPr>
          <p:cNvPr id="12" name="Picture 21" descr="\\140.112.59.229\資源平台\資源平台\版權\版權ICON與範例\F-公共財-book_mark_transparent-square.png">
            <a:hlinkClick r:id="rId7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609" y="2588082"/>
            <a:ext cx="273344" cy="17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 descr="圖片1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414" y="1883154"/>
            <a:ext cx="269204" cy="17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3755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7A76B0-5892-430E-AEC6-0CD5445A322D}" type="slidenum">
              <a:rPr lang="en-US" altLang="zh-TW" smtClean="0"/>
              <a:pPr/>
              <a:t>21</a:t>
            </a:fld>
            <a:endParaRPr lang="en-US" altLang="zh-TW" smtClean="0"/>
          </a:p>
        </p:txBody>
      </p:sp>
      <p:sp>
        <p:nvSpPr>
          <p:cNvPr id="4096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版權聲明</a:t>
            </a:r>
          </a:p>
        </p:txBody>
      </p:sp>
      <p:graphicFrame>
        <p:nvGraphicFramePr>
          <p:cNvPr id="7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724203"/>
              </p:ext>
            </p:extLst>
          </p:nvPr>
        </p:nvGraphicFramePr>
        <p:xfrm>
          <a:off x="395537" y="1131591"/>
          <a:ext cx="8208912" cy="3339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785"/>
                <a:gridCol w="1219446"/>
                <a:gridCol w="1224136"/>
                <a:gridCol w="4896545"/>
              </a:tblGrid>
              <a:tr h="44143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版權圖示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/>
                </a:tc>
              </a:tr>
              <a:tr h="53939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數學是把握其它更重要科學</a:t>
                      </a:r>
                      <a:r>
                        <a:rPr lang="en-US" altLang="zh-TW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……</a:t>
                      </a:r>
                      <a:r>
                        <a:rPr lang="zh-TW" altLang="en-US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數學所應該具有的條理性和簡單性。</a:t>
                      </a:r>
                      <a:endParaRPr lang="zh-TW" altLang="zh-TW" sz="800" b="0" kern="1200" dirty="0" smtClean="0">
                        <a:solidFill>
                          <a:schemeClr val="dk1"/>
                        </a:solidFill>
                        <a:latin typeface="新細明體" pitchFamily="18" charset="-120"/>
                        <a:ea typeface="新細明體" pitchFamily="18" charset="-120"/>
                        <a:cs typeface="+mn-cs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endParaRPr lang="zh-TW" altLang="en-US" sz="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思維的指導法則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》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，作者：笛卡兒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(René 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Descartes)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1629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年出版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tx1"/>
                        </a:solidFill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</a:tr>
              <a:tr h="58677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</a:t>
                      </a:r>
                      <a:endParaRPr lang="zh-TW" altLang="en-US" sz="9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800" b="0" kern="1200" dirty="0" smtClean="0">
                        <a:solidFill>
                          <a:schemeClr val="dk1"/>
                        </a:solidFill>
                        <a:latin typeface="新細明體" pitchFamily="18" charset="-120"/>
                        <a:ea typeface="新細明體" pitchFamily="18" charset="-120"/>
                        <a:cs typeface="+mn-cs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endParaRPr lang="zh-TW" altLang="en-US" sz="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Wikipedia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，作者：未知。本作品轉載自：</a:t>
                      </a:r>
                      <a:endParaRPr lang="en-US" sz="1000" b="0" kern="1200" dirty="0" smtClean="0">
                        <a:solidFill>
                          <a:schemeClr val="tx1"/>
                        </a:solidFill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  <a:hlinkClick r:id="rId2"/>
                        </a:rPr>
                        <a:t>http://en.wikipedia.org/wiki/File:Francois_Viete.jpg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，瀏覽日期：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2013.1.4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tx1"/>
                        </a:solidFill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依據著作權法第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65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條合理使用。</a:t>
                      </a:r>
                      <a:endParaRPr lang="en-US" altLang="zh-TW" sz="1000" b="0" kern="1200" dirty="0" smtClean="0">
                        <a:solidFill>
                          <a:schemeClr val="tx1"/>
                        </a:solidFill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</a:tr>
              <a:tr h="5926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zh-TW" alt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韋達宣稱：有一種尋求數學</a:t>
                      </a:r>
                      <a:r>
                        <a:rPr lang="zh-TW" altLang="en-US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真理</a:t>
                      </a:r>
                      <a:r>
                        <a:rPr lang="en-US" altLang="zh-TW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……</a:t>
                      </a:r>
                      <a:r>
                        <a:rPr lang="zh-TW" altLang="en-US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稱</a:t>
                      </a:r>
                      <a:r>
                        <a:rPr lang="zh-TW" altLang="en-US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其為解析法。</a:t>
                      </a: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解析技術引論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》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（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In </a:t>
                      </a:r>
                      <a:r>
                        <a:rPr lang="en-US" altLang="zh-TW" sz="1000" b="0" kern="1200" dirty="0" err="1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artem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err="1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analyticem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err="1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Isagoge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，韋達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b="0" kern="1200" dirty="0" err="1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Viete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1591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年出版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tx1"/>
                        </a:solidFill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</a:tr>
              <a:tr h="58950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zh-TW" alt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altLang="zh-TW" sz="800" b="0" kern="1200" dirty="0" err="1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Zetetics</a:t>
                      </a:r>
                      <a:r>
                        <a:rPr lang="zh-TW" altLang="en-US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（問題分析）</a:t>
                      </a:r>
                      <a:r>
                        <a:rPr lang="en-US" altLang="zh-TW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……</a:t>
                      </a:r>
                      <a:r>
                        <a:rPr lang="zh-TW" altLang="moh-CA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要在所給方程或比例式中，決定未知項的值。</a:t>
                      </a: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endParaRPr lang="zh-TW" altLang="en-US" sz="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當數學遇見文化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》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，洪萬生等著，三民出版社，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2009.01.01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出版，頁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144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tx1"/>
                        </a:solidFill>
                        <a:latin typeface="新細明體" pitchFamily="18" charset="-12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依據著作權法第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65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條合理使用。</a:t>
                      </a:r>
                    </a:p>
                  </a:txBody>
                  <a:tcPr marL="91433" marR="91433" marT="45723" marB="45723" anchor="ctr"/>
                </a:tc>
              </a:tr>
              <a:tr h="58950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zh-TW" altLang="en-US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zh-TW" altLang="en-US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儘管韋達剛開始向現代符號系統邁進，</a:t>
                      </a:r>
                      <a:r>
                        <a:rPr lang="en-US" altLang="zh-TW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…</a:t>
                      </a:r>
                      <a:r>
                        <a:rPr lang="zh-TW" altLang="en-US" sz="800" b="0" kern="1200" dirty="0" smtClean="0">
                          <a:solidFill>
                            <a:schemeClr val="dk1"/>
                          </a:solidFill>
                          <a:latin typeface="新細明體" pitchFamily="18" charset="-120"/>
                          <a:ea typeface="新細明體" pitchFamily="18" charset="-120"/>
                          <a:cs typeface="+mn-cs"/>
                        </a:rPr>
                        <a:t>，能夠寫出公式而非法則了。</a:t>
                      </a: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33" marR="91433" marT="45723" marB="4572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《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數學史通論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》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kern="1200" dirty="0" err="1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V.Katz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著，李文林等譯，高等教育出版社，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2004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出版，頁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288-291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。依據著作權法第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65</a:t>
                      </a:r>
                      <a:r>
                        <a:rPr lang="zh-TW" altLang="en-US" sz="1000" b="0" kern="1200" dirty="0" smtClean="0">
                          <a:solidFill>
                            <a:schemeClr val="tx1"/>
                          </a:solidFill>
                          <a:latin typeface="新細明體" pitchFamily="18" charset="-120"/>
                          <a:ea typeface="新細明體" pitchFamily="18" charset="-120"/>
                          <a:cs typeface="Times New Roman" pitchFamily="18" charset="0"/>
                        </a:rPr>
                        <a:t>條合理使用。</a:t>
                      </a:r>
                    </a:p>
                  </a:txBody>
                  <a:tcPr marL="91433" marR="91433" marT="45723" marB="45723" anchor="ctr"/>
                </a:tc>
              </a:tr>
            </a:tbl>
          </a:graphicData>
        </a:graphic>
      </p:graphicFrame>
      <p:pic>
        <p:nvPicPr>
          <p:cNvPr id="6" name="圖片 5" descr="1102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848" y="2160655"/>
            <a:ext cx="364465" cy="428628"/>
          </a:xfrm>
          <a:prstGeom prst="rect">
            <a:avLst/>
          </a:prstGeom>
        </p:spPr>
      </p:pic>
      <p:pic>
        <p:nvPicPr>
          <p:cNvPr id="9" name="Picture 1" descr="圖片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87" y="4078135"/>
            <a:ext cx="269568" cy="17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1" descr="\\140.112.59.229\資源平台\資源平台\版權\版權ICON與範例\F-公共財-book_mark_transparent-square.png">
            <a:hlinkClick r:id="rId4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228" y="1768136"/>
            <a:ext cx="269569" cy="17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1" descr="\\140.112.59.229\資源平台\資源平台\版權\版權ICON與範例\F-公共財-book_mark_transparent-square.png">
            <a:hlinkClick r:id="rId4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186" y="2959963"/>
            <a:ext cx="269569" cy="173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 descr="圖片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229" y="3532471"/>
            <a:ext cx="269568" cy="17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" descr="圖片1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228" y="2287101"/>
            <a:ext cx="269568" cy="17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04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latin typeface="Times New Roman" pitchFamily="18" charset="0"/>
                <a:ea typeface="標楷體" pitchFamily="65" charset="-120"/>
              </a:rPr>
              <a:t>算術 </a:t>
            </a:r>
            <a:r>
              <a:rPr lang="en-US" altLang="zh-TW" b="1" smtClean="0">
                <a:latin typeface="Times New Roman" pitchFamily="18" charset="0"/>
                <a:ea typeface="標楷體" pitchFamily="65" charset="-120"/>
              </a:rPr>
              <a:t>vs. </a:t>
            </a:r>
            <a:r>
              <a:rPr lang="zh-TW" altLang="en-US" b="1" smtClean="0">
                <a:latin typeface="Times New Roman" pitchFamily="18" charset="0"/>
                <a:ea typeface="標楷體" pitchFamily="65" charset="-120"/>
              </a:rPr>
              <a:t>代數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b="1" smtClean="0">
                <a:ea typeface="標楷體" pitchFamily="65" charset="-120"/>
              </a:rPr>
              <a:t>雞兔同籠問題：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b="1" smtClean="0">
                <a:ea typeface="標楷體" pitchFamily="65" charset="-120"/>
              </a:rPr>
              <a:t>今有雞兔同籠，上有三十五頭，下有九十四足。問雞兔各幾何？</a:t>
            </a:r>
            <a:endParaRPr lang="en-US" altLang="zh-TW" sz="2400" b="1" smtClean="0"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</a:pPr>
            <a:endParaRPr lang="zh-TW" altLang="en-US" sz="2400" b="1" smtClean="0"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zh-TW" altLang="en-US" sz="2400" b="1" smtClean="0">
                <a:ea typeface="標楷體" pitchFamily="65" charset="-120"/>
              </a:rPr>
              <a:t>答曰：雞二十三；兔一十二。</a:t>
            </a:r>
          </a:p>
          <a:p>
            <a:pPr eaLnBrk="1" hangingPunct="1">
              <a:lnSpc>
                <a:spcPct val="80000"/>
              </a:lnSpc>
            </a:pPr>
            <a:endParaRPr lang="zh-TW" altLang="en-US" sz="2400" b="1" smtClean="0"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5AD31-7693-4419-B1FD-C90386BC272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ea typeface="標楷體" pitchFamily="65" charset="-120"/>
              </a:rPr>
              <a:t>國中一年級學生學習符號代數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1"/>
            <a:ext cx="8472518" cy="287179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我每天都幾乎有一節數學，我每天都在看黑板，老師寫的，自己慢慢的看，算法怎麼算，所以每天幾乎都可以理解了幾題。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假如我有一個題目不懂，就去問</a:t>
            </a:r>
            <a:r>
              <a:rPr lang="zh-TW" altLang="en-US" sz="2800" b="1" dirty="0" smtClean="0">
                <a:latin typeface="Times New Roman" pitchFamily="18" charset="0"/>
              </a:rPr>
              <a:t>○○○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怎麼做？他做一遍給我看，我再把我寫的這一題寫的想法，告訴</a:t>
            </a:r>
            <a:r>
              <a:rPr lang="zh-TW" altLang="en-US" sz="2800" b="1" dirty="0" smtClean="0">
                <a:latin typeface="新細明體" charset="-120"/>
              </a:rPr>
              <a:t>○○○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，他糾正我的寫法，我也慢慢的懂了。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我對數學有困難的是，不能容忍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x, y, z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是個數字，並算出一個答案，這是自己面臨到的一個困難，無法突破。</a:t>
            </a:r>
          </a:p>
          <a:p>
            <a:pPr eaLnBrk="1" hangingPunct="1">
              <a:lnSpc>
                <a:spcPct val="90000"/>
              </a:lnSpc>
            </a:pPr>
            <a:endParaRPr lang="en-US" altLang="zh-TW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5AD31-7693-4419-B1FD-C90386BC272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ea typeface="標楷體" pitchFamily="65" charset="-120"/>
              </a:rPr>
              <a:t>康熙皇帝學習符號代數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1"/>
            <a:ext cx="8229600" cy="303253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zh-CN" altLang="en-US" b="1" dirty="0">
                <a:ea typeface="標楷體" pitchFamily="65" charset="-120"/>
              </a:rPr>
              <a:t>谕王道化。朕自起身以来每日同阿哥等察阿尔热巴拉新法。最难明白他说比旧法易。看来比旧法愈难，错处亦甚多，鹘突处也不少。前者朕偶尔传与在京西洋人开数表之根，写得极明白。尔将此上谕抄出并此书发到京里，去着西洋人共同细察，将不通的文章一概删去，还有言者甲乘甲、乙，乘乙总无数目，即乘出来亦不知多少，看起来此人算法平平尔，太少二字即可笑也。特谕。</a:t>
            </a:r>
            <a:endParaRPr lang="zh-TW" altLang="en-US" b="1" dirty="0" smtClean="0"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5AD31-7693-4419-B1FD-C90386BC2721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  <p:pic>
        <p:nvPicPr>
          <p:cNvPr id="6" name="Picture 1" descr="圖片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939902"/>
            <a:ext cx="288032" cy="287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1" smtClean="0">
                <a:ea typeface="標楷體" pitchFamily="65" charset="-120"/>
              </a:rPr>
              <a:t>十三世紀李冶天元術列方程式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1"/>
            <a:ext cx="8229600" cy="19609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測圓海鏡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》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（</a:t>
            </a:r>
            <a:r>
              <a:rPr lang="en-US" altLang="zh-TW" b="1" dirty="0" smtClean="0">
                <a:latin typeface="Times New Roman" pitchFamily="18" charset="0"/>
                <a:ea typeface="標楷體" pitchFamily="65" charset="-120"/>
              </a:rPr>
              <a:t>1248</a:t>
            </a:r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年）卷七第二題： </a:t>
            </a:r>
          </a:p>
          <a:p>
            <a:pPr eaLnBrk="1" hangingPunct="1"/>
            <a:r>
              <a:rPr lang="zh-TW" altLang="en-US" b="1" dirty="0" smtClean="0">
                <a:latin typeface="Times New Roman" pitchFamily="18" charset="0"/>
                <a:ea typeface="標楷體" pitchFamily="65" charset="-120"/>
              </a:rPr>
              <a:t>假令有圓城一所，不知周徑，或問丙出南門直行一百三十五步而立，甲出東門直行一十六步見之，問徑幾何？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5AD31-7693-4419-B1FD-C90386BC272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5" name="Picture 21" descr="\\140.112.59.229\資源平台\資源平台\版權\版權ICON與範例\F-公共財-book_mark_transparent-square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097" y="2931790"/>
            <a:ext cx="273344" cy="247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數論 </a:t>
            </a:r>
            <a:r>
              <a:rPr lang="en-US" altLang="zh-TW" sz="2800" b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(number theory) 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問題舉隅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:</a:t>
            </a:r>
            <a:br>
              <a:rPr lang="en-US" altLang="zh-TW" sz="2800" b="1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物不知數、韓信點兵、求一術、中國剩餘定理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5AD31-7693-4419-B1FD-C90386BC272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grpSp>
        <p:nvGrpSpPr>
          <p:cNvPr id="8" name="群組 7"/>
          <p:cNvGrpSpPr/>
          <p:nvPr/>
        </p:nvGrpSpPr>
        <p:grpSpPr>
          <a:xfrm>
            <a:off x="3275856" y="1099066"/>
            <a:ext cx="2592288" cy="3587696"/>
            <a:chOff x="2571736" y="1428736"/>
            <a:chExt cx="3767328" cy="4535424"/>
          </a:xfrm>
        </p:grpSpPr>
        <p:pic>
          <p:nvPicPr>
            <p:cNvPr id="6" name="圖片 5" descr="1101-0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71736" y="1428736"/>
              <a:ext cx="3767328" cy="4535424"/>
            </a:xfrm>
            <a:prstGeom prst="rect">
              <a:avLst/>
            </a:prstGeom>
          </p:spPr>
        </p:pic>
        <p:pic>
          <p:nvPicPr>
            <p:cNvPr id="7" name="Picture 1" descr="圖片1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1736" y="5715016"/>
              <a:ext cx="269204" cy="23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5AD31-7693-4419-B1FD-C90386BC272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grpSp>
        <p:nvGrpSpPr>
          <p:cNvPr id="10" name="群組 9"/>
          <p:cNvGrpSpPr/>
          <p:nvPr/>
        </p:nvGrpSpPr>
        <p:grpSpPr>
          <a:xfrm>
            <a:off x="1547664" y="1374347"/>
            <a:ext cx="6424934" cy="2736304"/>
            <a:chOff x="928662" y="1142984"/>
            <a:chExt cx="7620000" cy="3790950"/>
          </a:xfrm>
        </p:grpSpPr>
        <p:pic>
          <p:nvPicPr>
            <p:cNvPr id="4098" name="Picture 2" descr="File:DEU-10m-anv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28662" y="1142984"/>
              <a:ext cx="7620000" cy="3790950"/>
            </a:xfrm>
            <a:prstGeom prst="rect">
              <a:avLst/>
            </a:prstGeom>
            <a:noFill/>
          </p:spPr>
        </p:pic>
        <p:pic>
          <p:nvPicPr>
            <p:cNvPr id="9" name="Picture 19" descr="\\140.112.59.229\資源平台\資源平台\版權\版權ICON與範例\64px-PD-icon_svg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662" y="4643446"/>
              <a:ext cx="274171" cy="274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600" b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高斯同餘理論</a:t>
            </a:r>
            <a:r>
              <a:rPr lang="en-US" altLang="zh-TW" sz="3600" b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(theory of congruence) </a:t>
            </a:r>
            <a:endParaRPr lang="zh-TW" altLang="en-US" sz="3600" b="1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1801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算學講話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</a:t>
            </a:r>
          </a:p>
          <a:p>
            <a:pPr eaLnBrk="1" hangingPunct="1"/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其中有一個部分專門處理整數的同餘（請注意：“≡” 這個同餘記號是他所發明的）。</a:t>
            </a:r>
            <a:endParaRPr lang="en-US" altLang="zh-TW" sz="24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這一短短篇幅的一節細分成有十一個小節，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小節主要定義同餘數 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(congruent numbers)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、模數 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(moduli)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、留數 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(residues)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與非留數 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(non-residues)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，並推演簡單的性質與定理。第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小節專論最小的留數 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(least residue)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。第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 </a:t>
            </a:r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小節介紹幾個有關同餘數的命題，比如說吧，相對於一個合成的。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F5AD31-7693-4419-B1FD-C90386BC272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</TotalTime>
  <Words>1819</Words>
  <Application>Microsoft Office PowerPoint</Application>
  <PresentationFormat>如螢幕大小 (16:9)</PresentationFormat>
  <Paragraphs>126</Paragraphs>
  <Slides>21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Office 佈景主題</vt:lpstr>
      <vt:lpstr>數學與文化:以數學小說閱讀為進路</vt:lpstr>
      <vt:lpstr>算術 vs. 代數、解析幾何 與微積分的歷史回顧 (I)</vt:lpstr>
      <vt:lpstr>算術 vs. 代數</vt:lpstr>
      <vt:lpstr>國中一年級學生學習符號代數</vt:lpstr>
      <vt:lpstr>康熙皇帝學習符號代數</vt:lpstr>
      <vt:lpstr>十三世紀李冶天元術列方程式</vt:lpstr>
      <vt:lpstr>數論 (number theory) 問題舉隅: 物不知數、韓信點兵、求一術、中國剩餘定理</vt:lpstr>
      <vt:lpstr>PowerPoint 簡報</vt:lpstr>
      <vt:lpstr>高斯同餘理論(theory of congruence) </vt:lpstr>
      <vt:lpstr>PowerPoint 簡報</vt:lpstr>
      <vt:lpstr>數學與文化:以數學小說閱讀為進路</vt:lpstr>
      <vt:lpstr>符號法則（symbolism)</vt:lpstr>
      <vt:lpstr>笛卡兒的見證</vt:lpstr>
      <vt:lpstr>韋達（F. Viete, 1540-1603）</vt:lpstr>
      <vt:lpstr>韋達小傳</vt:lpstr>
      <vt:lpstr>符號法則</vt:lpstr>
      <vt:lpstr>三種解析！</vt:lpstr>
      <vt:lpstr>符號法則之大用！</vt:lpstr>
      <vt:lpstr>符號常量（文字係數）現身的意義</vt:lpstr>
      <vt:lpstr>版權聲明</vt:lpstr>
      <vt:lpstr>版權聲明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119</cp:revision>
  <dcterms:created xsi:type="dcterms:W3CDTF">2012-07-16T01:58:42Z</dcterms:created>
  <dcterms:modified xsi:type="dcterms:W3CDTF">2013-01-18T09:16:40Z</dcterms:modified>
</cp:coreProperties>
</file>