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41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B240-5ADE-4E69-93C7-B6E055C5F64D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89297-93C4-4EDD-BD9C-48628B9E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75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http://www.books.com.tw/exep/prod/lookinside.php?item=0010451944#tt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0E74-4B70-4EA9-9FE8-334F1176264F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36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0E74-4B70-4EA9-9FE8-334F1176264F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24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0E74-4B70-4EA9-9FE8-334F1176264F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16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30E74-4B70-4EA9-9FE8-334F1176264F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05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89297-93C4-4EDD-BD9C-48628B9E030B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51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5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52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13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4E642-FEE5-4F90-95AD-3A50B9E37E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235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4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27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53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50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73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42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63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B3CF5-AE58-401B-8AFA-251A2CD0C7CA}" type="datetimeFigureOut">
              <a:rPr lang="zh-TW" altLang="en-US" smtClean="0"/>
              <a:t>2013/1/18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094D-6290-4C25-89AF-B5C7BD5E2B4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D:\創用CC符號\logo黑字透明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92" y="4477109"/>
            <a:ext cx="2267744" cy="6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4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nc-sa/3.0/tw/deed.zh_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0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2.0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creativecommons.org/licenses/by-nc-sa/2.0/" TargetMode="External"/><Relationship Id="rId7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3.0/tw/deed.zh_TW" TargetMode="Externa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ocw.aca.ntu.edu.tw/ntu-ocw/index.php/ocw/copyright_declaratio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w.aca.ntu.edu.tw/ntu-ocw/index.php/ocw/copyright_declaration" TargetMode="External"/><Relationship Id="rId5" Type="http://schemas.openxmlformats.org/officeDocument/2006/relationships/image" Target="../media/image41.jp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nc-sa/3.0/tw/deed.zh_TW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creativecommons.org/licenses/by-sa/3.0/deed.ru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math.ntnu.edu.tw/museum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ocw.aca.ntu.edu.tw/ntu-ocw/index.php/ocw/copyright_declaration" TargetMode="External"/><Relationship Id="rId7" Type="http://schemas.openxmlformats.org/officeDocument/2006/relationships/image" Target="../media/image57.jpeg"/><Relationship Id="rId2" Type="http://schemas.openxmlformats.org/officeDocument/2006/relationships/hyperlink" Target="http://en.wikipedia.org/wiki/File:Fibonacc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6.jpe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0.jpeg"/><Relationship Id="rId3" Type="http://schemas.openxmlformats.org/officeDocument/2006/relationships/hyperlink" Target="http://creativecommons.org/licenses/by-nc-sa/2.0/" TargetMode="External"/><Relationship Id="rId7" Type="http://schemas.openxmlformats.org/officeDocument/2006/relationships/hyperlink" Target="http://ocw.aca.ntu.edu.tw/ntu-ocw/index.php/ocw/copyright_declaration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://www.flickr.com/photos/bambolia/553183230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33623636@N08/6245636036/" TargetMode="External"/><Relationship Id="rId11" Type="http://schemas.openxmlformats.org/officeDocument/2006/relationships/image" Target="../media/image59.jpeg"/><Relationship Id="rId5" Type="http://schemas.openxmlformats.org/officeDocument/2006/relationships/hyperlink" Target="http://creativecommons.org/licenses/by-sa/2.0/" TargetMode="External"/><Relationship Id="rId10" Type="http://schemas.openxmlformats.org/officeDocument/2006/relationships/image" Target="../media/image58.png"/><Relationship Id="rId4" Type="http://schemas.openxmlformats.org/officeDocument/2006/relationships/hyperlink" Target="http://www.flickr.com/photos/mankitho/49659647/sizes/z/in/photostream/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61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2.0/" TargetMode="External"/><Relationship Id="rId13" Type="http://schemas.openxmlformats.org/officeDocument/2006/relationships/image" Target="../media/image64.jpeg"/><Relationship Id="rId18" Type="http://schemas.openxmlformats.org/officeDocument/2006/relationships/hyperlink" Target="http://creativecommons.org/licenses/by/2.0/" TargetMode="External"/><Relationship Id="rId3" Type="http://schemas.openxmlformats.org/officeDocument/2006/relationships/hyperlink" Target="http://www.flickr.com/photos/33623636@N08/3742110662/" TargetMode="External"/><Relationship Id="rId7" Type="http://schemas.openxmlformats.org/officeDocument/2006/relationships/hyperlink" Target="http://www.flickr.com/photos/sermoa/4657844388/" TargetMode="External"/><Relationship Id="rId12" Type="http://schemas.openxmlformats.org/officeDocument/2006/relationships/image" Target="../media/image63.jpe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emf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6" Type="http://schemas.openxmlformats.org/officeDocument/2006/relationships/hyperlink" Target="http://creativecommons.org/licenses/by/2.0/deed.zh" TargetMode="External"/><Relationship Id="rId11" Type="http://schemas.openxmlformats.org/officeDocument/2006/relationships/image" Target="../media/image62.jpeg"/><Relationship Id="rId5" Type="http://schemas.openxmlformats.org/officeDocument/2006/relationships/hyperlink" Target="http://www.flickr.com/photos/adikos/4428067413/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2.png"/><Relationship Id="rId19" Type="http://schemas.openxmlformats.org/officeDocument/2006/relationships/image" Target="../media/image16.png"/><Relationship Id="rId4" Type="http://schemas.openxmlformats.org/officeDocument/2006/relationships/hyperlink" Target="http://creativecommons.org/licenses/by-nc-sa/2.0/" TargetMode="External"/><Relationship Id="rId9" Type="http://schemas.openxmlformats.org/officeDocument/2006/relationships/hyperlink" Target="http://creativecommons.org/licenses/by-nc-sa/3.0/tw/deed.zh_TW" TargetMode="External"/><Relationship Id="rId14" Type="http://schemas.openxmlformats.org/officeDocument/2006/relationships/oleObject" Target="../embeddings/oleObject2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g"/><Relationship Id="rId3" Type="http://schemas.openxmlformats.org/officeDocument/2006/relationships/hyperlink" Target="http://en.wikipedia.org/wiki/File:Andrea_del_Verrocchio_002.jpg" TargetMode="External"/><Relationship Id="rId7" Type="http://schemas.openxmlformats.org/officeDocument/2006/relationships/hyperlink" Target="http://en.wikipedia.org/wiki/Public_domain" TargetMode="External"/><Relationship Id="rId12" Type="http://schemas.openxmlformats.org/officeDocument/2006/relationships/image" Target="../media/image68.png"/><Relationship Id="rId2" Type="http://schemas.openxmlformats.org/officeDocument/2006/relationships/hyperlink" Target="http://hak.wikipedia.org/wiki/File:Rafael_-_Retrato_de_Pietro_Perugino.jpg" TargetMode="Externa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kovna-kultura.ufzg.unizg.hr/Ucimo-gledati-zine/Broj%201/proporcije%20ljudskog%20lika.htm" TargetMode="External"/><Relationship Id="rId11" Type="http://schemas.openxmlformats.org/officeDocument/2006/relationships/image" Target="../media/image67.jpeg"/><Relationship Id="rId5" Type="http://schemas.openxmlformats.org/officeDocument/2006/relationships/hyperlink" Target="http://en.wikipedia.org/wiki/File:Divina_proportione.png" TargetMode="External"/><Relationship Id="rId15" Type="http://schemas.openxmlformats.org/officeDocument/2006/relationships/image" Target="../media/image3.png"/><Relationship Id="rId10" Type="http://schemas.openxmlformats.org/officeDocument/2006/relationships/image" Target="../media/image66.jpeg"/><Relationship Id="rId4" Type="http://schemas.openxmlformats.org/officeDocument/2006/relationships/hyperlink" Target="http://de.wikipedia.org/w/index.php?title=Datei:Luca_Pacioli_(Gemaelde).jpeg&amp;filetimestamp=20090123184947" TargetMode="External"/><Relationship Id="rId9" Type="http://schemas.openxmlformats.org/officeDocument/2006/relationships/image" Target="../media/image65.jpeg"/><Relationship Id="rId14" Type="http://schemas.openxmlformats.org/officeDocument/2006/relationships/hyperlink" Target="http://ocw.aca.ntu.edu.tw/ntu-ocw/index.php/ocw/copyright_declaration" TargetMode="Externa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5.png"/><Relationship Id="rId7" Type="http://schemas.openxmlformats.org/officeDocument/2006/relationships/image" Target="../media/image72.jpe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hyperlink" Target="http://ocw.aca.ntu.edu.tw/ntu-ocw/index.php/ocw/copyright_declaration" TargetMode="External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5.png"/><Relationship Id="rId9" Type="http://schemas.openxmlformats.org/officeDocument/2006/relationships/image" Target="../media/image78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hyperlink" Target="http://en.wikipedia.org/wiki/File:Da_Vinci_Studies_of_Embryos_Luc_Viatour.jpg" TargetMode="External"/><Relationship Id="rId7" Type="http://schemas.openxmlformats.org/officeDocument/2006/relationships/image" Target="../media/image80.jpeg"/><Relationship Id="rId12" Type="http://schemas.openxmlformats.org/officeDocument/2006/relationships/image" Target="../media/image83.jpeg"/><Relationship Id="rId2" Type="http://schemas.openxmlformats.org/officeDocument/2006/relationships/hyperlink" Target="http://zh.wikipedia.org/wiki/File:Leonardo_da_Vinci_-_Virgen_de_las_Rocas_(Museo_del_Louvre,_c._1480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hyperlink" Target="http://ocw.aca.ntu.edu.tw/ntu-ocw/index.php/ocw/copyright_declaration" TargetMode="External"/><Relationship Id="rId10" Type="http://schemas.openxmlformats.org/officeDocument/2006/relationships/hyperlink" Target="http://en.wikipedia.org/wiki/Public_domain" TargetMode="External"/><Relationship Id="rId4" Type="http://schemas.openxmlformats.org/officeDocument/2006/relationships/image" Target="../media/image79.jpeg"/><Relationship Id="rId9" Type="http://schemas.openxmlformats.org/officeDocument/2006/relationships/image" Target="../media/image82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8.jpeg"/><Relationship Id="rId3" Type="http://schemas.openxmlformats.org/officeDocument/2006/relationships/hyperlink" Target="http://www.wikipaintings.org/en/leonardo-da-vinci/lily" TargetMode="External"/><Relationship Id="rId7" Type="http://schemas.openxmlformats.org/officeDocument/2006/relationships/hyperlink" Target="http://en.wikipedia.org/wiki/Public_domain" TargetMode="External"/><Relationship Id="rId12" Type="http://schemas.openxmlformats.org/officeDocument/2006/relationships/image" Target="../media/image87.jpeg"/><Relationship Id="rId2" Type="http://schemas.openxmlformats.org/officeDocument/2006/relationships/hyperlink" Target="http://www.wikipaintings.org/en/leonardo-da-vinci/anatomy-of-the-neck-15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File:Sanzio_01_Plato_Aristotle.jpg" TargetMode="External"/><Relationship Id="rId11" Type="http://schemas.openxmlformats.org/officeDocument/2006/relationships/image" Target="../media/image86.jpeg"/><Relationship Id="rId5" Type="http://schemas.openxmlformats.org/officeDocument/2006/relationships/hyperlink" Target="http://commons.wikimedia.org/wiki/File:Sanzio_01.jpg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85.jpeg"/><Relationship Id="rId4" Type="http://schemas.openxmlformats.org/officeDocument/2006/relationships/hyperlink" Target="http://www.wikipaintings.org/en/leonardo-da-vinci/automobile" TargetMode="External"/><Relationship Id="rId9" Type="http://schemas.openxmlformats.org/officeDocument/2006/relationships/image" Target="../media/image84.jpeg"/><Relationship Id="rId14" Type="http://schemas.openxmlformats.org/officeDocument/2006/relationships/hyperlink" Target="http://ocw.aca.ntu.edu.tw/ntu-ocw/index.php/ocw/copyright_declaration" TargetMode="Externa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://en.wikiquote.org/wiki/Vincent_van_Gogh" TargetMode="External"/><Relationship Id="rId7" Type="http://schemas.openxmlformats.org/officeDocument/2006/relationships/image" Target="../media/image89.jpeg"/><Relationship Id="rId2" Type="http://schemas.openxmlformats.org/officeDocument/2006/relationships/hyperlink" Target="http://commons.wikimedia.org/wiki/File:Sanzio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ocw.aca.ntu.edu.tw/ntu-ocw/index.php/ocw/copyright_declaration" TargetMode="External"/><Relationship Id="rId4" Type="http://schemas.openxmlformats.org/officeDocument/2006/relationships/hyperlink" Target="http://creativecommons.org/licenses/by-sa/3.0/deed.ru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ublic_domain" TargetMode="External"/><Relationship Id="rId13" Type="http://schemas.openxmlformats.org/officeDocument/2006/relationships/image" Target="../media/image92.jpeg"/><Relationship Id="rId3" Type="http://schemas.openxmlformats.org/officeDocument/2006/relationships/hyperlink" Target="http://www.nationalgallery.org.uk/artists/piero-della-francesca" TargetMode="External"/><Relationship Id="rId7" Type="http://schemas.openxmlformats.org/officeDocument/2006/relationships/image" Target="../media/image90.jpeg"/><Relationship Id="rId12" Type="http://schemas.openxmlformats.org/officeDocument/2006/relationships/image" Target="../media/image5.png"/><Relationship Id="rId2" Type="http://schemas.openxmlformats.org/officeDocument/2006/relationships/hyperlink" Target="http://en.wikipedia.org/wiki/File:Les_Demoiselles_d'Avign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Selbstportr%C3%A4t,_by_Albrecht_D%C3%BCrer,_from_Prado_in_Google_Earth.jpg" TargetMode="External"/><Relationship Id="rId11" Type="http://schemas.openxmlformats.org/officeDocument/2006/relationships/hyperlink" Target="http://ocw.aca.ntu.edu.tw/ntu-ocw/index.php/ocw/copyright_declaration" TargetMode="External"/><Relationship Id="rId5" Type="http://schemas.openxmlformats.org/officeDocument/2006/relationships/hyperlink" Target="http://en.wikipedia.org/wiki/File:AlbrechtD%C3%BCrer01.jpg" TargetMode="External"/><Relationship Id="rId15" Type="http://schemas.openxmlformats.org/officeDocument/2006/relationships/image" Target="../media/image94.jpeg"/><Relationship Id="rId10" Type="http://schemas.openxmlformats.org/officeDocument/2006/relationships/image" Target="../media/image91.jpeg"/><Relationship Id="rId4" Type="http://schemas.openxmlformats.org/officeDocument/2006/relationships/hyperlink" Target="http://en.wikipedia.org/wiki/File:Piero_-_The_Flagellation.jpg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93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creativecommons.org/licenses/by-nc-sa/3.0/tw/deed.zh_TW" TargetMode="External"/><Relationship Id="rId7" Type="http://schemas.openxmlformats.org/officeDocument/2006/relationships/image" Target="../media/image96.jpeg"/><Relationship Id="rId2" Type="http://schemas.openxmlformats.org/officeDocument/2006/relationships/hyperlink" Target="http://www.wikipaintings.org/en/albrecht-durer/self-portrait-14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97.jpeg"/><Relationship Id="rId5" Type="http://schemas.openxmlformats.org/officeDocument/2006/relationships/hyperlink" Target="http://en.wikipedia.org/wiki/Public_domain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95.jpeg"/><Relationship Id="rId9" Type="http://schemas.openxmlformats.org/officeDocument/2006/relationships/hyperlink" Target="http://ocw.aca.ntu.edu.tw/ntu-ocw/index.php/ocw/copyright_declara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684213" y="1221582"/>
            <a:ext cx="7772400" cy="1102519"/>
          </a:xfrm>
        </p:spPr>
        <p:txBody>
          <a:bodyPr/>
          <a:lstStyle/>
          <a:p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數學與文化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以數學小說閱讀為進路</a:t>
            </a:r>
          </a:p>
        </p:txBody>
      </p:sp>
      <p:sp>
        <p:nvSpPr>
          <p:cNvPr id="2051" name="副標題 2"/>
          <p:cNvSpPr>
            <a:spLocks noGrp="1"/>
          </p:cNvSpPr>
          <p:nvPr>
            <p:ph type="subTitle" idx="1"/>
          </p:nvPr>
        </p:nvSpPr>
        <p:spPr>
          <a:xfrm>
            <a:off x="1331640" y="2715766"/>
            <a:ext cx="6400800" cy="131445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洪萬生</a:t>
            </a:r>
          </a:p>
          <a:p>
            <a:pPr eaLnBrk="1" hangingPunct="1"/>
            <a:r>
              <a:rPr lang="zh-TW" altLang="en-US" b="1" dirty="0" smtClean="0"/>
              <a:t>台灣師範大學數學系退休教授</a:t>
            </a:r>
          </a:p>
        </p:txBody>
      </p:sp>
      <p:grpSp>
        <p:nvGrpSpPr>
          <p:cNvPr id="2052" name="群組 5"/>
          <p:cNvGrpSpPr>
            <a:grpSpLocks/>
          </p:cNvGrpSpPr>
          <p:nvPr/>
        </p:nvGrpSpPr>
        <p:grpSpPr bwMode="auto">
          <a:xfrm>
            <a:off x="1966914" y="3953669"/>
            <a:ext cx="5202237" cy="523220"/>
            <a:chOff x="1169753" y="4207851"/>
            <a:chExt cx="5202447" cy="523220"/>
          </a:xfrm>
        </p:grpSpPr>
        <p:sp>
          <p:nvSpPr>
            <p:cNvPr id="2054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2"/>
                </a:rPr>
                <a:t>創用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2"/>
                </a:rPr>
                <a:t>CC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2"/>
                </a:rPr>
                <a:t>「姓名標示－非商業性－相同方式分享」台灣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2"/>
                </a:rPr>
                <a:t>3.0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2"/>
                </a:rPr>
                <a:t>版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2055" name="Picture 15" descr="c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53" y="4256677"/>
              <a:ext cx="1232869" cy="4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F50D395-54A8-438F-ACAF-92CD0CC775E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 eaLnBrk="1" hangingPunct="1"/>
              <a:t>1</a:t>
            </a:fld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斐波那契</a:t>
            </a:r>
            <a:br>
              <a:rPr lang="zh-TW" altLang="en-US" sz="2800" b="1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（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Leonardo Pisano Fibonacci, 1170?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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1250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）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意大利商人兼數學家</a:t>
            </a:r>
          </a:p>
          <a:p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計算書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》(</a:t>
            </a:r>
            <a:r>
              <a:rPr lang="en-US" altLang="zh-TW" b="1" i="1" smtClean="0">
                <a:latin typeface="Times New Roman" pitchFamily="18" charset="0"/>
                <a:ea typeface="標楷體" pitchFamily="65" charset="-120"/>
              </a:rPr>
              <a:t>Liber abbaci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, 1202) 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首先引入印度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-- 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阿拉伯數碼及其運算法則，對歐洲數學影響深遠。</a:t>
            </a:r>
          </a:p>
          <a:p>
            <a:endParaRPr lang="zh-TW" altLang="en-US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5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標楷體" pitchFamily="65" charset="-120"/>
              </a:rPr>
              <a:t>斐波那契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12" y="1275606"/>
            <a:ext cx="2520280" cy="3287139"/>
          </a:xfrm>
          <a:prstGeom prst="rect">
            <a:avLst/>
          </a:prstGeom>
        </p:spPr>
      </p:pic>
      <p:pic>
        <p:nvPicPr>
          <p:cNvPr id="7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39" y="4313872"/>
            <a:ext cx="269204" cy="21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3321139" y="1282824"/>
            <a:ext cx="2521853" cy="3287139"/>
            <a:chOff x="3321139" y="1282824"/>
            <a:chExt cx="2521853" cy="328713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712" y="1282824"/>
              <a:ext cx="2520280" cy="3287139"/>
            </a:xfrm>
            <a:prstGeom prst="rect">
              <a:avLst/>
            </a:prstGeom>
          </p:spPr>
        </p:pic>
        <p:pic>
          <p:nvPicPr>
            <p:cNvPr id="9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139" y="4321090"/>
              <a:ext cx="269204" cy="21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45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斐波那契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3308563" y="1347614"/>
            <a:ext cx="2531489" cy="3129345"/>
            <a:chOff x="3203848" y="1131590"/>
            <a:chExt cx="2531489" cy="312934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131590"/>
              <a:ext cx="2531489" cy="3129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139" y="3945908"/>
              <a:ext cx="269204" cy="21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81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0031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6000" b="1" smtClean="0">
                <a:solidFill>
                  <a:schemeClr val="tx1"/>
                </a:solidFill>
                <a:ea typeface="標楷體" pitchFamily="65" charset="-120"/>
              </a:rPr>
              <a:t>兔子繁殖問題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85900"/>
            <a:ext cx="8278688" cy="189594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b="1" dirty="0" smtClean="0">
                <a:ea typeface="標楷體" pitchFamily="65" charset="-120"/>
              </a:rPr>
              <a:t>假設一對初生兔子要滿一個月才成熟，</a:t>
            </a:r>
            <a:r>
              <a:rPr lang="en-US" altLang="zh-TW" b="1" dirty="0" smtClean="0">
                <a:ea typeface="標楷體" pitchFamily="65" charset="-120"/>
              </a:rPr>
              <a:t/>
            </a:r>
            <a:br>
              <a:rPr lang="en-US" altLang="zh-TW" b="1" dirty="0" smtClean="0">
                <a:ea typeface="標楷體" pitchFamily="65" charset="-120"/>
              </a:rPr>
            </a:br>
            <a:r>
              <a:rPr lang="en-US" altLang="zh-TW" b="1" dirty="0" smtClean="0">
                <a:ea typeface="標楷體" pitchFamily="65" charset="-120"/>
              </a:rPr>
              <a:t/>
            </a:r>
            <a:br>
              <a:rPr lang="en-US" altLang="zh-TW" b="1" dirty="0" smtClean="0">
                <a:ea typeface="標楷體" pitchFamily="65" charset="-120"/>
              </a:rPr>
            </a:br>
            <a:r>
              <a:rPr lang="zh-TW" altLang="en-US" b="1" dirty="0" smtClean="0">
                <a:ea typeface="標楷體" pitchFamily="65" charset="-120"/>
              </a:rPr>
              <a:t>而一對成熟兔子每月會生一對兔子，那麼，</a:t>
            </a:r>
            <a:r>
              <a:rPr lang="en-US" altLang="zh-TW" b="1" dirty="0" smtClean="0">
                <a:ea typeface="標楷體" pitchFamily="65" charset="-120"/>
              </a:rPr>
              <a:t/>
            </a:r>
            <a:br>
              <a:rPr lang="en-US" altLang="zh-TW" b="1" dirty="0" smtClean="0">
                <a:ea typeface="標楷體" pitchFamily="65" charset="-120"/>
              </a:rPr>
            </a:br>
            <a:r>
              <a:rPr lang="en-US" altLang="zh-TW" b="1" dirty="0" smtClean="0">
                <a:ea typeface="標楷體" pitchFamily="65" charset="-120"/>
              </a:rPr>
              <a:t/>
            </a:r>
            <a:br>
              <a:rPr lang="en-US" altLang="zh-TW" b="1" dirty="0" smtClean="0">
                <a:ea typeface="標楷體" pitchFamily="65" charset="-120"/>
              </a:rPr>
            </a:br>
            <a:r>
              <a:rPr lang="zh-TW" altLang="en-US" b="1" dirty="0" smtClean="0">
                <a:ea typeface="標楷體" pitchFamily="65" charset="-120"/>
              </a:rPr>
              <a:t>由一對初生兔子開始，</a:t>
            </a:r>
            <a:r>
              <a:rPr lang="en-US" altLang="zh-TW" b="1" dirty="0" smtClean="0">
                <a:ea typeface="標楷體" pitchFamily="65" charset="-120"/>
              </a:rPr>
              <a:t>12 </a:t>
            </a:r>
            <a:r>
              <a:rPr lang="zh-TW" altLang="en-US" b="1" dirty="0" smtClean="0">
                <a:ea typeface="標楷體" pitchFamily="65" charset="-120"/>
              </a:rPr>
              <a:t>個月後會有多少對兔</a:t>
            </a:r>
            <a:r>
              <a:rPr lang="en-US" altLang="zh-TW" b="1" dirty="0" smtClean="0">
                <a:ea typeface="標楷體" pitchFamily="65" charset="-120"/>
              </a:rPr>
              <a:t/>
            </a:r>
            <a:br>
              <a:rPr lang="en-US" altLang="zh-TW" b="1" dirty="0" smtClean="0">
                <a:ea typeface="標楷體" pitchFamily="65" charset="-120"/>
              </a:rPr>
            </a:br>
            <a:r>
              <a:rPr lang="en-US" altLang="zh-TW" b="1" dirty="0" smtClean="0">
                <a:ea typeface="標楷體" pitchFamily="65" charset="-120"/>
              </a:rPr>
              <a:t/>
            </a:r>
            <a:br>
              <a:rPr lang="en-US" altLang="zh-TW" b="1" dirty="0" smtClean="0">
                <a:ea typeface="標楷體" pitchFamily="65" charset="-120"/>
              </a:rPr>
            </a:br>
            <a:r>
              <a:rPr lang="zh-TW" altLang="en-US" b="1" dirty="0" smtClean="0">
                <a:ea typeface="標楷體" pitchFamily="65" charset="-120"/>
              </a:rPr>
              <a:t>子呢？</a:t>
            </a:r>
          </a:p>
          <a:p>
            <a:pPr eaLnBrk="1" hangingPunct="1">
              <a:lnSpc>
                <a:spcPct val="80000"/>
              </a:lnSpc>
            </a:pPr>
            <a:endParaRPr lang="zh-TW" altLang="en-US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b="1" dirty="0" smtClean="0"/>
              <a:t>1, 1, 2, 3, 5, 8, 13, 21, 34, 55, 89, 144, 233</a:t>
            </a:r>
          </a:p>
          <a:p>
            <a:pPr eaLnBrk="1" hangingPunct="1">
              <a:lnSpc>
                <a:spcPct val="80000"/>
              </a:lnSpc>
            </a:pPr>
            <a:endParaRPr lang="en-US" altLang="zh-TW" b="1" dirty="0" smtClean="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85800" y="2400300"/>
            <a:ext cx="8001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TW" altLang="zh-TW" sz="360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97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  <p:bldP spid="125956" grpId="0" build="p" autoUpdateAnimBg="0" advAuto="0"/>
      <p:bldP spid="12595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b="1" smtClean="0">
                <a:solidFill>
                  <a:schemeClr val="tx1"/>
                </a:solidFill>
                <a:ea typeface="標楷體" pitchFamily="65" charset="-120"/>
              </a:rPr>
              <a:t>大自然斐波那契數列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974529"/>
            <a:ext cx="3810000" cy="4572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C80000"/>
                </a:solidFill>
                <a:ea typeface="標楷體" pitchFamily="65" charset="-120"/>
              </a:rPr>
              <a:t>花瓣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781050" y="4227934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dirty="0">
                <a:latin typeface="Times New Roman" pitchFamily="18" charset="0"/>
              </a:rPr>
              <a:t>海棠（</a:t>
            </a:r>
            <a:r>
              <a:rPr lang="en-US" altLang="zh-TW" sz="3200" dirty="0">
                <a:latin typeface="Times New Roman" pitchFamily="18" charset="0"/>
              </a:rPr>
              <a:t>2</a:t>
            </a:r>
            <a:r>
              <a:rPr lang="zh-TW" altLang="en-US" sz="3200" dirty="0">
                <a:latin typeface="Times New Roman" pitchFamily="18" charset="0"/>
              </a:rPr>
              <a:t>）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570239" y="3882951"/>
            <a:ext cx="2194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dirty="0">
                <a:latin typeface="Times New Roman" pitchFamily="18" charset="0"/>
              </a:rPr>
              <a:t>鐵蘭（</a:t>
            </a:r>
            <a:r>
              <a:rPr lang="en-US" altLang="zh-TW" sz="3200" dirty="0">
                <a:latin typeface="Times New Roman" pitchFamily="18" charset="0"/>
              </a:rPr>
              <a:t>3</a:t>
            </a:r>
            <a:r>
              <a:rPr lang="zh-TW" altLang="en-US" sz="3200" dirty="0">
                <a:latin typeface="Times New Roman" pitchFamily="18" charset="0"/>
              </a:rPr>
              <a:t>）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grpSp>
        <p:nvGrpSpPr>
          <p:cNvPr id="14" name="群組 13"/>
          <p:cNvGrpSpPr/>
          <p:nvPr/>
        </p:nvGrpSpPr>
        <p:grpSpPr>
          <a:xfrm>
            <a:off x="4860032" y="1419622"/>
            <a:ext cx="3350988" cy="2376264"/>
            <a:chOff x="5143499" y="2649426"/>
            <a:chExt cx="3048000" cy="203200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499" y="2649426"/>
              <a:ext cx="3048000" cy="2032000"/>
            </a:xfrm>
            <a:prstGeom prst="rect">
              <a:avLst/>
            </a:prstGeom>
          </p:spPr>
        </p:pic>
        <p:pic>
          <p:nvPicPr>
            <p:cNvPr id="13" name="Picture 7" descr="\\140.112.59.229\資源平台\資源平台\版權\版權ICON與範例\Creative Commens台灣2.5\icon_by-sa.tif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499" y="4429426"/>
              <a:ext cx="720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群組 10"/>
          <p:cNvGrpSpPr/>
          <p:nvPr/>
        </p:nvGrpSpPr>
        <p:grpSpPr>
          <a:xfrm>
            <a:off x="762794" y="1419622"/>
            <a:ext cx="3048000" cy="2755717"/>
            <a:chOff x="666750" y="2147776"/>
            <a:chExt cx="3048000" cy="303530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2147776"/>
              <a:ext cx="3048000" cy="3035300"/>
            </a:xfrm>
            <a:prstGeom prst="rect">
              <a:avLst/>
            </a:prstGeom>
          </p:spPr>
        </p:pic>
        <p:pic>
          <p:nvPicPr>
            <p:cNvPr id="16" name="Picture 16" descr="\\140.112.59.229\資源平台\資源平台\版權\版權ICON與範例\Creative Commens台灣2.5\icon_by-nc-sa.tif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" y="4931076"/>
              <a:ext cx="720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390289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utoUpdateAnimBg="0"/>
      <p:bldP spid="133123" grpId="0" build="p" autoUpdateAnimBg="0"/>
      <p:bldP spid="133126" grpId="0" autoUpdateAnimBg="0"/>
      <p:bldP spid="1331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54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大自然斐波那契數列</a:t>
            </a:r>
            <a:endParaRPr lang="zh-TW" altLang="en-US" b="1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5800" y="113159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TW" altLang="en-US" sz="4000" dirty="0">
                <a:solidFill>
                  <a:srgbClr val="C80000"/>
                </a:solidFill>
                <a:ea typeface="標楷體" pitchFamily="65" charset="-120"/>
              </a:rPr>
              <a:t>花瓣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81000" y="385236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dirty="0">
                <a:latin typeface="Times New Roman" pitchFamily="18" charset="0"/>
              </a:rPr>
              <a:t>洋紫荊（</a:t>
            </a:r>
            <a:r>
              <a:rPr lang="en-US" altLang="zh-TW" sz="3200" dirty="0">
                <a:latin typeface="Times New Roman" pitchFamily="18" charset="0"/>
              </a:rPr>
              <a:t>5</a:t>
            </a:r>
            <a:r>
              <a:rPr lang="zh-TW" altLang="en-US" sz="3200" dirty="0">
                <a:latin typeface="Times New Roman" pitchFamily="18" charset="0"/>
              </a:rPr>
              <a:t>）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3171412" y="3863591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dirty="0">
                <a:latin typeface="Times New Roman" pitchFamily="18" charset="0"/>
              </a:rPr>
              <a:t>黃蟬（</a:t>
            </a:r>
            <a:r>
              <a:rPr lang="en-US" altLang="zh-TW" sz="3200" dirty="0">
                <a:latin typeface="Times New Roman" pitchFamily="18" charset="0"/>
              </a:rPr>
              <a:t>5</a:t>
            </a:r>
            <a:r>
              <a:rPr lang="zh-TW" altLang="en-US" sz="3200" dirty="0">
                <a:latin typeface="Times New Roman" pitchFamily="18" charset="0"/>
              </a:rPr>
              <a:t>）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6192415" y="3867894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dirty="0">
                <a:latin typeface="Times New Roman" pitchFamily="18" charset="0"/>
              </a:rPr>
              <a:t>蝴蝶蘭（</a:t>
            </a:r>
            <a:r>
              <a:rPr lang="en-US" altLang="zh-TW" sz="3200" dirty="0">
                <a:latin typeface="Times New Roman" pitchFamily="18" charset="0"/>
              </a:rPr>
              <a:t>5</a:t>
            </a:r>
            <a:r>
              <a:rPr lang="zh-TW" altLang="en-US" sz="3200" dirty="0">
                <a:latin typeface="Times New Roman" pitchFamily="18" charset="0"/>
              </a:rPr>
              <a:t>）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grpSp>
        <p:nvGrpSpPr>
          <p:cNvPr id="9" name="群組 8"/>
          <p:cNvGrpSpPr/>
          <p:nvPr/>
        </p:nvGrpSpPr>
        <p:grpSpPr>
          <a:xfrm>
            <a:off x="254902" y="1888363"/>
            <a:ext cx="2653501" cy="1887892"/>
            <a:chOff x="297457" y="2431958"/>
            <a:chExt cx="2653501" cy="199012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57" y="2431958"/>
              <a:ext cx="2653501" cy="1990126"/>
            </a:xfrm>
            <a:prstGeom prst="rect">
              <a:avLst/>
            </a:prstGeom>
          </p:spPr>
        </p:pic>
        <p:pic>
          <p:nvPicPr>
            <p:cNvPr id="13" name="Picture 16" descr="\\140.112.59.229\資源平台\資源平台\版權\版權ICON與範例\Creative Commens台灣2.5\icon_by-nc-sa.tif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57" y="4170084"/>
              <a:ext cx="720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3200401" y="1910546"/>
            <a:ext cx="2610337" cy="1865709"/>
            <a:chOff x="3200400" y="2547395"/>
            <a:chExt cx="2610337" cy="200804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714" y="2547395"/>
              <a:ext cx="2591023" cy="2008043"/>
            </a:xfrm>
            <a:prstGeom prst="rect">
              <a:avLst/>
            </a:prstGeom>
          </p:spPr>
        </p:pic>
        <p:pic>
          <p:nvPicPr>
            <p:cNvPr id="16" name="Picture 16" descr="\\140.112.59.229\資源平台\資源平台\版權\版權ICON與範例\Creative Commens台灣2.5\icon_by-nc-sa.tif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293116"/>
              <a:ext cx="720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群組 14"/>
          <p:cNvGrpSpPr/>
          <p:nvPr/>
        </p:nvGrpSpPr>
        <p:grpSpPr>
          <a:xfrm>
            <a:off x="6060230" y="1968819"/>
            <a:ext cx="2778971" cy="1797845"/>
            <a:chOff x="6060229" y="2625092"/>
            <a:chExt cx="2778971" cy="1852647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229" y="2625092"/>
              <a:ext cx="2778971" cy="1852647"/>
            </a:xfrm>
            <a:prstGeom prst="rect">
              <a:avLst/>
            </a:prstGeom>
          </p:spPr>
        </p:pic>
        <p:pic>
          <p:nvPicPr>
            <p:cNvPr id="18" name="Picture 25" descr="\\140.112.59.229\資源平台\資源平台\版權\版權ICON與範例\Creative Commens台灣2.5\icon_by.tif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229" y="4225739"/>
              <a:ext cx="720316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44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autoUpdateAnimBg="0"/>
      <p:bldP spid="135175" grpId="0" autoUpdateAnimBg="0"/>
      <p:bldP spid="13517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5400" b="1" smtClean="0">
                <a:solidFill>
                  <a:schemeClr val="tx1"/>
                </a:solidFill>
                <a:ea typeface="標楷體" pitchFamily="65" charset="-120"/>
              </a:rPr>
              <a:t>大自然斐波那契數列</a:t>
            </a:r>
            <a:endParaRPr lang="zh-TW" altLang="en-US" b="1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120015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TW" altLang="en-US" sz="4000">
                <a:solidFill>
                  <a:srgbClr val="C80000"/>
                </a:solidFill>
                <a:ea typeface="標楷體" pitchFamily="65" charset="-120"/>
              </a:rPr>
              <a:t>花瓣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131840" y="3817739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dirty="0" smtClean="0">
                <a:latin typeface="Times New Roman" pitchFamily="18" charset="0"/>
              </a:rPr>
              <a:t>雛菊（</a:t>
            </a:r>
            <a:r>
              <a:rPr lang="en-US" altLang="zh-TW" sz="3200" dirty="0" smtClean="0">
                <a:latin typeface="Times New Roman" pitchFamily="18" charset="0"/>
              </a:rPr>
              <a:t>21</a:t>
            </a:r>
            <a:r>
              <a:rPr lang="zh-TW" altLang="en-US" sz="3200" dirty="0" smtClean="0">
                <a:latin typeface="Times New Roman" pitchFamily="18" charset="0"/>
              </a:rPr>
              <a:t>）</a:t>
            </a:r>
            <a:endParaRPr lang="zh-TW" altLang="en-US" sz="3200" dirty="0">
              <a:latin typeface="Times New Roman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3048000" y="1563638"/>
            <a:ext cx="3048000" cy="2088232"/>
            <a:chOff x="3048000" y="2286000"/>
            <a:chExt cx="3048000" cy="2286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286000"/>
              <a:ext cx="3048000" cy="2286000"/>
            </a:xfrm>
            <a:prstGeom prst="rect">
              <a:avLst/>
            </a:prstGeom>
          </p:spPr>
        </p:pic>
        <p:pic>
          <p:nvPicPr>
            <p:cNvPr id="11" name="Picture 7" descr="\\140.112.59.229\資源平台\資源平台\版權\版權ICON與範例\Creative Commens台灣2.5\icon_by-sa.tif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320000"/>
              <a:ext cx="720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06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斐波那契數列與黃金比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考察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3/2, 5/3, 8/5, 13/8, 21/13, 34/21, …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，我們可以發現此一數列愈來愈接近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1.618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。事實上，斐波那契數列的後、前項之比所成的數列（正如上述），會收斂到黃金比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φ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＝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(1+√5)/2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這個黃金比，也恰好是正五邊形 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(pentagon)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對角線與邊長之比。至於正五邊形也恰好構成正五星形的中心，後者正是畢氏學派的 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logo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88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正五邊形 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(pentagon)</a:t>
            </a:r>
          </a:p>
        </p:txBody>
      </p:sp>
      <p:graphicFrame>
        <p:nvGraphicFramePr>
          <p:cNvPr id="17411" name="Object 4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724731517"/>
              </p:ext>
            </p:extLst>
          </p:nvPr>
        </p:nvGraphicFramePr>
        <p:xfrm>
          <a:off x="2339752" y="1131590"/>
          <a:ext cx="4357687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4358160" imgH="3609000" progId="">
                  <p:embed/>
                </p:oleObj>
              </mc:Choice>
              <mc:Fallback>
                <p:oleObj r:id="rId3" imgW="4358160" imgH="360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131590"/>
                        <a:ext cx="4357687" cy="35283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5" name="Picture 15" descr="c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4289426"/>
            <a:ext cx="1232819" cy="4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黃金矩形與螺線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91630"/>
            <a:ext cx="37449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3762375" algn="l"/>
              </a:tabLst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8" name="Picture 15" descr="c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4289426"/>
            <a:ext cx="1232819" cy="4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3600" b="1" smtClean="0"/>
              <a:t/>
            </a:r>
            <a:br>
              <a:rPr lang="en-US" altLang="zh-TW" sz="3600" b="1" smtClean="0"/>
            </a:b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如何閱讀數學文本：</a:t>
            </a: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以《隋書‧律曆志》為例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3600" smtClean="0">
                <a:latin typeface="標楷體" pitchFamily="65" charset="-120"/>
                <a:ea typeface="標楷體" pitchFamily="65" charset="-120"/>
              </a:rPr>
            </a:br>
            <a:endParaRPr lang="zh-TW" altLang="en-US" sz="36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CDE8-475B-440B-BC78-46F745C5011A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95937" y="2949792"/>
            <a:ext cx="8771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TW" altLang="en-US" b="1" dirty="0" smtClean="0">
                <a:ea typeface="標楷體" pitchFamily="65" charset="-120"/>
              </a:rPr>
              <a:t>洪萬生</a:t>
            </a:r>
          </a:p>
        </p:txBody>
      </p:sp>
    </p:spTree>
    <p:extLst>
      <p:ext uri="{BB962C8B-B14F-4D97-AF65-F5344CB8AC3E}">
        <p14:creationId xmlns:p14="http://schemas.microsoft.com/office/powerpoint/2010/main" val="17826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r>
              <a:rPr lang="zh-TW" altLang="en-US" b="1" smtClean="0">
                <a:ea typeface="標楷體" pitchFamily="65" charset="-120"/>
              </a:rPr>
              <a:t>達文西傳奇一生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1452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年，達文西出生於義大利靠近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Empolia 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的一個叫做文西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(Vinci) 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的地方。他的本名叫做李奧那多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‧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達文西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(Leonardo da Vinci)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，意思是文西的李奧那多。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 eaLnBrk="1" hangingPunct="1"/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他的父親也沒有姓，名字叫做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Ser Piero di Antonio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，職業是公證人。他的母親是一位叫做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Caterina 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的農村婦女。由於父母親社會地位懸殊，所以，他的父母親各自婚嫁，達文西幼年由祖父母養育，直到十四、五歲左右，他移居到佛羅倫斯。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14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開始學藝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1425606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大約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</a:rPr>
              <a:t>1467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年，他進入麥迪西家族雕刻師維洛及歐 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b="1" dirty="0" err="1" smtClean="0">
                <a:latin typeface="Times New Roman" pitchFamily="18" charset="0"/>
                <a:ea typeface="標楷體" pitchFamily="65" charset="-120"/>
              </a:rPr>
              <a:t>Andera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</a:rPr>
              <a:t> del </a:t>
            </a:r>
            <a:r>
              <a:rPr lang="en-US" altLang="zh-TW" sz="2800" b="1" dirty="0" err="1" smtClean="0">
                <a:latin typeface="Times New Roman" pitchFamily="18" charset="0"/>
                <a:ea typeface="標楷體" pitchFamily="65" charset="-120"/>
              </a:rPr>
              <a:t>Verrochio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</a:rPr>
              <a:t>, 1435-1488) 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的工作室當學徒，學習繪畫、雕刻與力學。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32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維洛吉歐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3084793" y="1059582"/>
            <a:ext cx="2905125" cy="3591290"/>
            <a:chOff x="3084793" y="1328911"/>
            <a:chExt cx="2905125" cy="393382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793" y="1328911"/>
              <a:ext cx="2905125" cy="3933825"/>
            </a:xfrm>
            <a:prstGeom prst="rect">
              <a:avLst/>
            </a:prstGeom>
          </p:spPr>
        </p:pic>
        <p:pic>
          <p:nvPicPr>
            <p:cNvPr id="10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793" y="4988565"/>
              <a:ext cx="274171" cy="274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94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維洛吉歐＋達文西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grpSp>
        <p:nvGrpSpPr>
          <p:cNvPr id="4" name="群組 3"/>
          <p:cNvGrpSpPr/>
          <p:nvPr/>
        </p:nvGrpSpPr>
        <p:grpSpPr>
          <a:xfrm>
            <a:off x="2939329" y="987574"/>
            <a:ext cx="3072942" cy="3777661"/>
            <a:chOff x="2939329" y="1215932"/>
            <a:chExt cx="3072942" cy="342012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329" y="1215932"/>
              <a:ext cx="3072942" cy="3420122"/>
            </a:xfrm>
            <a:prstGeom prst="rect">
              <a:avLst/>
            </a:prstGeom>
          </p:spPr>
        </p:pic>
        <p:pic>
          <p:nvPicPr>
            <p:cNvPr id="7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329" y="4430455"/>
              <a:ext cx="269204" cy="17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5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向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佩西歐里</a:t>
            </a:r>
            <a:r>
              <a:rPr lang="zh-TW" altLang="en-US" b="1" smtClean="0">
                <a:ea typeface="標楷體" pitchFamily="65" charset="-120"/>
              </a:rPr>
              <a:t>學習數學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1482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年，達文西應米蘭大公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Ludovico Sforza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的邀請，前往米蘭擔任機械工程師，他應聘的頭銜為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大公的畫師兼工程師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』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當時，他開始對幾何學發生濃厚的興趣。除了透視學之外，達文西還研讀歐幾里得的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幾何原本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》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與佩西歐里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(Luca Pacioli, 1445-1517) 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大全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》(</a:t>
            </a:r>
            <a:r>
              <a:rPr lang="en-US" altLang="zh-TW" sz="2800" b="1" i="1" smtClean="0">
                <a:latin typeface="Times New Roman" pitchFamily="18" charset="0"/>
                <a:ea typeface="標楷體" pitchFamily="65" charset="-120"/>
              </a:rPr>
              <a:t>Summa de arithmetica, geometria, proportioni et proportionalita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, 1494</a:t>
            </a:r>
            <a:r>
              <a:rPr lang="en-US" altLang="zh-TW" sz="2800" b="1" i="1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。其實，他正是在此時認識佩西歐里，兩人成為摯友，他並為後者的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神聖比例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》(</a:t>
            </a:r>
            <a:r>
              <a:rPr lang="en-US" altLang="zh-TW" sz="2800" b="1" i="1" smtClean="0">
                <a:latin typeface="Times New Roman" pitchFamily="18" charset="0"/>
                <a:ea typeface="標楷體" pitchFamily="65" charset="-120"/>
              </a:rPr>
              <a:t>Divina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800" b="1" i="1" smtClean="0">
                <a:latin typeface="Times New Roman" pitchFamily="18" charset="0"/>
                <a:ea typeface="標楷體" pitchFamily="65" charset="-120"/>
              </a:rPr>
              <a:t>proportione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) 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的第一冊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(1509) 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擔任插畫工作。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2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佩西歐里肖像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grpSp>
        <p:nvGrpSpPr>
          <p:cNvPr id="4" name="群組 3"/>
          <p:cNvGrpSpPr/>
          <p:nvPr/>
        </p:nvGrpSpPr>
        <p:grpSpPr>
          <a:xfrm>
            <a:off x="2415382" y="1131590"/>
            <a:ext cx="4327411" cy="3500479"/>
            <a:chOff x="2415382" y="1131590"/>
            <a:chExt cx="4327411" cy="350047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382" y="1131590"/>
              <a:ext cx="4327411" cy="3500479"/>
            </a:xfrm>
            <a:prstGeom prst="rect">
              <a:avLst/>
            </a:prstGeom>
          </p:spPr>
        </p:pic>
        <p:pic>
          <p:nvPicPr>
            <p:cNvPr id="7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382" y="4338917"/>
              <a:ext cx="428426" cy="27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09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佩西歐里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神聖比例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插圖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grpSp>
        <p:nvGrpSpPr>
          <p:cNvPr id="4" name="群組 3"/>
          <p:cNvGrpSpPr/>
          <p:nvPr/>
        </p:nvGrpSpPr>
        <p:grpSpPr>
          <a:xfrm>
            <a:off x="3274199" y="1247949"/>
            <a:ext cx="2312715" cy="3412033"/>
            <a:chOff x="3274199" y="1247949"/>
            <a:chExt cx="2312715" cy="341203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199" y="1247949"/>
              <a:ext cx="2312715" cy="3412033"/>
            </a:xfrm>
            <a:prstGeom prst="rect">
              <a:avLst/>
            </a:prstGeom>
          </p:spPr>
        </p:pic>
        <p:pic>
          <p:nvPicPr>
            <p:cNvPr id="7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556" y="4371950"/>
              <a:ext cx="269204" cy="26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90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  <p:grpSp>
        <p:nvGrpSpPr>
          <p:cNvPr id="3" name="群組 2"/>
          <p:cNvGrpSpPr/>
          <p:nvPr/>
        </p:nvGrpSpPr>
        <p:grpSpPr>
          <a:xfrm>
            <a:off x="1347527" y="195486"/>
            <a:ext cx="6479177" cy="4642190"/>
            <a:chOff x="1332411" y="1103811"/>
            <a:chExt cx="6479177" cy="465037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411" y="1103811"/>
              <a:ext cx="6479177" cy="4650377"/>
            </a:xfrm>
            <a:prstGeom prst="rect">
              <a:avLst/>
            </a:prstGeom>
          </p:spPr>
        </p:pic>
        <p:pic>
          <p:nvPicPr>
            <p:cNvPr id="9" name="Picture 21" descr="\\140.112.59.229\資源平台\資源平台\版權\版權ICON與範例\F-公共財-book_mark_transparent-square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411" y="5520188"/>
              <a:ext cx="273344" cy="2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55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3419872" y="987574"/>
            <a:ext cx="2376264" cy="3304381"/>
            <a:chOff x="3619500" y="2095500"/>
            <a:chExt cx="1905000" cy="2667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500" y="2095500"/>
              <a:ext cx="1905000" cy="2667000"/>
            </a:xfrm>
            <a:prstGeom prst="rect">
              <a:avLst/>
            </a:prstGeom>
          </p:spPr>
        </p:pic>
        <p:pic>
          <p:nvPicPr>
            <p:cNvPr id="8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9500" y="4527550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32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4E642-FEE5-4F90-95AD-3A50B9E37EE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2843808" y="123478"/>
            <a:ext cx="3440842" cy="4680520"/>
            <a:chOff x="2618704" y="123478"/>
            <a:chExt cx="3584728" cy="468052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704" y="123478"/>
              <a:ext cx="3584728" cy="4680520"/>
            </a:xfrm>
            <a:prstGeom prst="rect">
              <a:avLst/>
            </a:prstGeom>
          </p:spPr>
        </p:pic>
        <p:pic>
          <p:nvPicPr>
            <p:cNvPr id="4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704" y="4613943"/>
              <a:ext cx="26987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16468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ea typeface="標楷體" pitchFamily="65" charset="-120"/>
              </a:rPr>
              <a:t>《</a:t>
            </a:r>
            <a:r>
              <a:rPr lang="zh-TW" altLang="en-US" b="1" dirty="0" smtClean="0">
                <a:ea typeface="標楷體" pitchFamily="65" charset="-120"/>
              </a:rPr>
              <a:t>隋書</a:t>
            </a:r>
            <a:r>
              <a:rPr lang="en-US" altLang="zh-TW" b="1" dirty="0" smtClean="0">
                <a:latin typeface="標楷體"/>
                <a:ea typeface="標楷體" pitchFamily="65" charset="-120"/>
              </a:rPr>
              <a:t>‧</a:t>
            </a:r>
            <a:r>
              <a:rPr lang="zh-TW" altLang="en-US" b="1" dirty="0" smtClean="0">
                <a:ea typeface="標楷體" pitchFamily="65" charset="-120"/>
              </a:rPr>
              <a:t>律曆志</a:t>
            </a:r>
            <a:r>
              <a:rPr lang="en-US" altLang="zh-TW" b="1" dirty="0" smtClean="0">
                <a:ea typeface="標楷體" pitchFamily="65" charset="-120"/>
              </a:rPr>
              <a:t>》</a:t>
            </a: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古之九數，圓周率三、圓徑率一，其術疏舛。自劉歆、張衡、劉徽、王藩、皮延宗之徒，各設新率，未臻折衷。宋末南徐州從事史祖沖之更開密法，以圓徑一億為一丈，圓周盈數三丈一尺四寸一分五釐九毫二秒七忽，朒數三丈一尺四寸一分五釐九毫二秒六忽，正數在盈、朒二限之間。密率：圓徑一百一十三，圓周三百五十五；約率：圓徑七，周二十二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B5D44-7686-40E5-801E-BE8566CBDF0B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pic>
        <p:nvPicPr>
          <p:cNvPr id="5" name="Picture 21" descr="\\140.112.59.229\資源平台\資源平台\版權\版權ICON與範例\F-公共財-book_mark_transparent-squar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4227934"/>
            <a:ext cx="360040" cy="2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612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843808" y="195486"/>
            <a:ext cx="3522965" cy="4615098"/>
            <a:chOff x="2483768" y="1053797"/>
            <a:chExt cx="3522965" cy="480356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1053797"/>
              <a:ext cx="3522965" cy="4803560"/>
            </a:xfrm>
            <a:prstGeom prst="rect">
              <a:avLst/>
            </a:prstGeom>
          </p:spPr>
        </p:pic>
        <p:pic>
          <p:nvPicPr>
            <p:cNvPr id="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5615251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413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752812" y="123478"/>
            <a:ext cx="3638376" cy="4680520"/>
            <a:chOff x="2752812" y="548640"/>
            <a:chExt cx="3638376" cy="496859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812" y="548640"/>
              <a:ext cx="3638376" cy="4968592"/>
            </a:xfrm>
            <a:prstGeom prst="rect">
              <a:avLst/>
            </a:prstGeom>
          </p:spPr>
        </p:pic>
        <p:pic>
          <p:nvPicPr>
            <p:cNvPr id="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5317" y="5237127"/>
              <a:ext cx="269875" cy="234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297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915816" y="195486"/>
            <a:ext cx="3252200" cy="4647366"/>
            <a:chOff x="2915816" y="951188"/>
            <a:chExt cx="3252200" cy="485233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951188"/>
              <a:ext cx="3252200" cy="4852339"/>
            </a:xfrm>
            <a:prstGeom prst="rect">
              <a:avLst/>
            </a:prstGeom>
          </p:spPr>
        </p:pic>
        <p:pic>
          <p:nvPicPr>
            <p:cNvPr id="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5568577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745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059832" y="483518"/>
            <a:ext cx="3024336" cy="4156311"/>
            <a:chOff x="3301751" y="2852936"/>
            <a:chExt cx="1905000" cy="2667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751" y="2852936"/>
              <a:ext cx="1905000" cy="2667000"/>
            </a:xfrm>
            <a:prstGeom prst="rect">
              <a:avLst/>
            </a:prstGeom>
          </p:spPr>
        </p:pic>
        <p:pic>
          <p:nvPicPr>
            <p:cNvPr id="7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751" y="5322499"/>
              <a:ext cx="226786" cy="19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79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grpSp>
        <p:nvGrpSpPr>
          <p:cNvPr id="10" name="群組 9"/>
          <p:cNvGrpSpPr/>
          <p:nvPr/>
        </p:nvGrpSpPr>
        <p:grpSpPr>
          <a:xfrm>
            <a:off x="2915816" y="267494"/>
            <a:ext cx="3240360" cy="4536504"/>
            <a:chOff x="2339752" y="820445"/>
            <a:chExt cx="3804538" cy="521573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820445"/>
              <a:ext cx="3804538" cy="5200843"/>
            </a:xfrm>
            <a:prstGeom prst="rect">
              <a:avLst/>
            </a:prstGeom>
          </p:spPr>
        </p:pic>
        <p:pic>
          <p:nvPicPr>
            <p:cNvPr id="11" name="Picture 1" descr="圖片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752" y="5801226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676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699792" y="123478"/>
            <a:ext cx="3681266" cy="4608514"/>
            <a:chOff x="2267744" y="669075"/>
            <a:chExt cx="3825282" cy="522920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669075"/>
              <a:ext cx="3825282" cy="5229200"/>
            </a:xfrm>
            <a:prstGeom prst="rect">
              <a:avLst/>
            </a:prstGeom>
          </p:spPr>
        </p:pic>
        <p:pic>
          <p:nvPicPr>
            <p:cNvPr id="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5663326"/>
              <a:ext cx="269875" cy="234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790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771801" y="123478"/>
            <a:ext cx="3528392" cy="4625243"/>
            <a:chOff x="2694432" y="649224"/>
            <a:chExt cx="3755136" cy="555955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432" y="649224"/>
              <a:ext cx="3755136" cy="5559552"/>
            </a:xfrm>
            <a:prstGeom prst="rect">
              <a:avLst/>
            </a:prstGeom>
          </p:spPr>
        </p:pic>
        <p:pic>
          <p:nvPicPr>
            <p:cNvPr id="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4432" y="5973826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102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793809" y="198022"/>
            <a:ext cx="3560265" cy="4605976"/>
            <a:chOff x="2411760" y="621531"/>
            <a:chExt cx="3695202" cy="537321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621531"/>
              <a:ext cx="3695202" cy="5373216"/>
            </a:xfrm>
            <a:prstGeom prst="rect">
              <a:avLst/>
            </a:prstGeom>
          </p:spPr>
        </p:pic>
        <p:pic>
          <p:nvPicPr>
            <p:cNvPr id="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5759797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003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783679" y="267494"/>
            <a:ext cx="3644638" cy="4551110"/>
            <a:chOff x="2218571" y="265176"/>
            <a:chExt cx="3838412" cy="510804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71" y="265176"/>
              <a:ext cx="3838412" cy="5108040"/>
            </a:xfrm>
            <a:prstGeom prst="rect">
              <a:avLst/>
            </a:prstGeom>
          </p:spPr>
        </p:pic>
        <p:pic>
          <p:nvPicPr>
            <p:cNvPr id="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18571" y="5138266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787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742953" y="161991"/>
            <a:ext cx="3590846" cy="4680520"/>
            <a:chOff x="1983097" y="778376"/>
            <a:chExt cx="4207205" cy="509889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097" y="778376"/>
              <a:ext cx="4207205" cy="5098896"/>
            </a:xfrm>
            <a:prstGeom prst="rect">
              <a:avLst/>
            </a:prstGeom>
          </p:spPr>
        </p:pic>
        <p:pic>
          <p:nvPicPr>
            <p:cNvPr id="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3097" y="5642322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864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如何提問與回答？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/>
              <a:t>(1)  </a:t>
            </a:r>
            <a:r>
              <a:rPr lang="zh-TW" altLang="zh-TW" b="1" dirty="0" smtClean="0"/>
              <a:t>我們如何確認祖沖之知道圓周率是一個定值（或常數值）？</a:t>
            </a:r>
            <a:endParaRPr lang="zh-TW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他「以圓徑一億為一丈」，亦即將圓（直）徑一丈分為一億等分，此一實作即可說明他已經理解無論圓徑是一丈或二丈，圓周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直徑都是不變的定值或常數值。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/>
              <a:t>(2) </a:t>
            </a:r>
            <a:r>
              <a:rPr lang="zh-TW" altLang="zh-TW" b="1" dirty="0" smtClean="0"/>
              <a:t>圓周率的定義為何？在本文本中，中國史家如何稱呼之？</a:t>
            </a:r>
            <a:endParaRPr lang="zh-TW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圓周率＝圓周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直徑。中國古代史家稱之為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圓周若干，圓徑若干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，譬如本文中的「圓周三百五十五，圓徑一百一十三」。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/>
              <a:t>(3) </a:t>
            </a:r>
            <a:r>
              <a:rPr lang="zh-TW" altLang="zh-TW" b="1" dirty="0" smtClean="0"/>
              <a:t>祖沖之的圓周率近似值是什麼？</a:t>
            </a:r>
            <a:endParaRPr lang="zh-TW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b="1" dirty="0" smtClean="0">
                <a:ea typeface="標楷體" pitchFamily="65" charset="-120"/>
              </a:rPr>
              <a:t>355/133</a:t>
            </a:r>
            <a:r>
              <a:rPr lang="zh-TW" altLang="zh-TW" b="1" dirty="0" smtClean="0">
                <a:ea typeface="標楷體" pitchFamily="65" charset="-120"/>
              </a:rPr>
              <a:t>或</a:t>
            </a:r>
            <a:r>
              <a:rPr lang="en-US" altLang="zh-TW" b="1" dirty="0" smtClean="0">
                <a:ea typeface="標楷體" pitchFamily="65" charset="-120"/>
              </a:rPr>
              <a:t>22/7</a:t>
            </a:r>
            <a:r>
              <a:rPr lang="zh-TW" altLang="zh-TW" b="1" dirty="0" smtClean="0">
                <a:ea typeface="標楷體" pitchFamily="65" charset="-120"/>
              </a:rPr>
              <a:t>。</a:t>
            </a:r>
            <a:endParaRPr lang="zh-TW" altLang="zh-TW" dirty="0" smtClean="0"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/>
              <a:t>(4) </a:t>
            </a:r>
            <a:r>
              <a:rPr lang="zh-TW" altLang="zh-TW" b="1" dirty="0" smtClean="0"/>
              <a:t>祖沖之是甚麼時代的人？</a:t>
            </a:r>
            <a:endParaRPr lang="zh-TW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南北朝時代劉宋王朝人。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/>
              <a:t>(5) </a:t>
            </a:r>
            <a:r>
              <a:rPr lang="zh-TW" altLang="zh-TW" b="1" dirty="0" smtClean="0"/>
              <a:t>請問上述哪些問題是一般歷史問題？哪些是數學問題？哪些是中算史問題？</a:t>
            </a:r>
            <a:endParaRPr lang="zh-TW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b="1" dirty="0" smtClean="0">
                <a:ea typeface="標楷體" pitchFamily="65" charset="-120"/>
              </a:rPr>
              <a:t>一般歷史問題：</a:t>
            </a:r>
            <a:r>
              <a:rPr lang="en-US" altLang="zh-TW" b="1" dirty="0" smtClean="0">
                <a:ea typeface="標楷體" pitchFamily="65" charset="-120"/>
              </a:rPr>
              <a:t>(4)</a:t>
            </a:r>
            <a:endParaRPr lang="zh-TW" altLang="zh-TW" dirty="0" smtClean="0"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b="1" dirty="0" smtClean="0">
                <a:ea typeface="標楷體" pitchFamily="65" charset="-120"/>
              </a:rPr>
              <a:t>數學問題：</a:t>
            </a:r>
            <a:r>
              <a:rPr lang="en-US" altLang="zh-TW" b="1" dirty="0" smtClean="0">
                <a:ea typeface="標楷體" pitchFamily="65" charset="-120"/>
              </a:rPr>
              <a:t>(2)</a:t>
            </a:r>
            <a:r>
              <a:rPr lang="zh-TW" altLang="zh-TW" b="1" dirty="0" smtClean="0">
                <a:ea typeface="標楷體" pitchFamily="65" charset="-120"/>
              </a:rPr>
              <a:t>之前半問</a:t>
            </a:r>
            <a:endParaRPr lang="zh-TW" altLang="zh-TW" dirty="0" smtClean="0"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b="1" dirty="0" smtClean="0">
                <a:ea typeface="標楷體" pitchFamily="65" charset="-120"/>
              </a:rPr>
              <a:t>中算史問題：</a:t>
            </a:r>
            <a:r>
              <a:rPr lang="en-US" altLang="zh-TW" b="1" dirty="0" smtClean="0">
                <a:ea typeface="標楷體" pitchFamily="65" charset="-120"/>
              </a:rPr>
              <a:t>(1)</a:t>
            </a:r>
            <a:r>
              <a:rPr lang="zh-TW" altLang="zh-TW" b="1" dirty="0" smtClean="0">
                <a:ea typeface="標楷體" pitchFamily="65" charset="-120"/>
              </a:rPr>
              <a:t>，</a:t>
            </a:r>
            <a:r>
              <a:rPr lang="en-US" altLang="zh-TW" b="1" dirty="0" smtClean="0">
                <a:ea typeface="標楷體" pitchFamily="65" charset="-120"/>
              </a:rPr>
              <a:t>(2)</a:t>
            </a:r>
            <a:r>
              <a:rPr lang="zh-TW" altLang="zh-TW" b="1" dirty="0" smtClean="0">
                <a:ea typeface="標楷體" pitchFamily="65" charset="-120"/>
              </a:rPr>
              <a:t>之後半，</a:t>
            </a:r>
            <a:r>
              <a:rPr lang="en-US" altLang="zh-TW" b="1" dirty="0" smtClean="0">
                <a:ea typeface="標楷體" pitchFamily="65" charset="-120"/>
              </a:rPr>
              <a:t>(3)</a:t>
            </a:r>
            <a:r>
              <a:rPr lang="zh-TW" altLang="zh-TW" b="1" dirty="0" smtClean="0">
                <a:ea typeface="標楷體" pitchFamily="65" charset="-120"/>
              </a:rPr>
              <a:t>。</a:t>
            </a:r>
            <a:endParaRPr lang="en-US" altLang="zh-TW" dirty="0" smtClean="0"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此外，有哪些曆算家計算過近似值既是一般史問題，也是中算史問題。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B5D44-7686-40E5-801E-BE8566CBDF0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7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佩西歐里 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(Luca </a:t>
            </a:r>
            <a:r>
              <a:rPr lang="en-US" altLang="zh-TW" b="1" dirty="0" err="1" smtClean="0">
                <a:latin typeface="Times New Roman" pitchFamily="18" charset="0"/>
                <a:ea typeface="標楷體" pitchFamily="65" charset="-120"/>
              </a:rPr>
              <a:t>Pacioli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文藝復興時期，義大利數學史上介於斐波那契與卡丹諾 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(Girolamo Cardano) 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之間的傑出數學家。（其中，卡丹諾在三、四次方程解法上有不朽貢獻。）</a:t>
            </a:r>
          </a:p>
          <a:p>
            <a:pPr eaLnBrk="1" hangingPunct="1"/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達文西的好朋友。</a:t>
            </a:r>
          </a:p>
          <a:p>
            <a:pPr eaLnBrk="1" hangingPunct="1"/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畫家是 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Jacopo de Barbari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。這是繪畫史上，第一次以數學家為主角的油畫作品。</a:t>
            </a:r>
          </a:p>
          <a:p>
            <a:pPr eaLnBrk="1" hangingPunct="1"/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為什麼達文西不畫他的肖像呢？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35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最後的時光：蒙娜麗莎的微笑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在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1516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年，他應法國法蘭西斯一世 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(Francis I) 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之邀，前往  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Amboise 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擔任國王的首席畫師、建築師與機械師。他隨身帶了尚待完成的不朽名畫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〈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蒙娜麗莎的微笑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〉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〈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施洗者約翰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〉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與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〈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聖母、聖嬰與聖安妮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〉(Virgin and Child with St Anne)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。在他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1519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年過世之前，達文西大概有三年相當從容的時間，完成這些畫作，以及其他的科技研究成果。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91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6" name="Picture 1" descr="圖片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3886200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2"/>
          <p:cNvGrpSpPr/>
          <p:nvPr/>
        </p:nvGrpSpPr>
        <p:grpSpPr>
          <a:xfrm>
            <a:off x="308580" y="267494"/>
            <a:ext cx="8534401" cy="4464496"/>
            <a:chOff x="304799" y="1438656"/>
            <a:chExt cx="8534401" cy="398068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438656"/>
              <a:ext cx="8534400" cy="3980688"/>
            </a:xfrm>
            <a:prstGeom prst="rect">
              <a:avLst/>
            </a:prstGeom>
          </p:spPr>
        </p:pic>
        <p:pic>
          <p:nvPicPr>
            <p:cNvPr id="7" name="Picture 1" descr="圖片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799" y="5184394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667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達文西：繪畫是一種科學</a:t>
            </a:r>
            <a:r>
              <a:rPr lang="zh-TW" altLang="en-US" dirty="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ea typeface="標楷體" pitchFamily="65" charset="-120"/>
              </a:rPr>
              <a:t>繪畫揭示了自然界的真實性，從而它更優越於詩歌、音樂和建築。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5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岩洞聖母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3267480" y="965816"/>
            <a:ext cx="2370383" cy="3672408"/>
            <a:chOff x="3052901" y="1268760"/>
            <a:chExt cx="2528005" cy="4896544"/>
          </a:xfrm>
        </p:grpSpPr>
        <p:pic>
          <p:nvPicPr>
            <p:cNvPr id="4098" name="Picture 2" descr="File:Leonardo da Vinci - Virgen de las Rocas (Museo del Louvre, c. 1480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901" y="1268760"/>
              <a:ext cx="2528005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901" y="5891133"/>
              <a:ext cx="274171" cy="274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1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數學的</a:t>
            </a:r>
            <a:r>
              <a:rPr lang="en-US" altLang="zh-TW" b="1" dirty="0" smtClean="0">
                <a:ea typeface="標楷體" pitchFamily="65" charset="-120"/>
              </a:rPr>
              <a:t>『</a:t>
            </a:r>
            <a:r>
              <a:rPr lang="zh-TW" altLang="en-US" b="1" dirty="0" smtClean="0">
                <a:ea typeface="標楷體" pitchFamily="65" charset="-120"/>
              </a:rPr>
              <a:t>確定性</a:t>
            </a:r>
            <a:r>
              <a:rPr lang="en-US" altLang="zh-TW" b="1" dirty="0" smtClean="0">
                <a:ea typeface="標楷體" pitchFamily="65" charset="-120"/>
              </a:rPr>
              <a:t>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他信賴數學的</a:t>
            </a:r>
            <a:r>
              <a:rPr lang="en-US" altLang="zh-TW" b="1" dirty="0" smtClean="0">
                <a:ea typeface="標楷體" pitchFamily="65" charset="-120"/>
              </a:rPr>
              <a:t>『</a:t>
            </a:r>
            <a:r>
              <a:rPr lang="zh-TW" altLang="en-US" b="1" dirty="0" smtClean="0">
                <a:ea typeface="標楷體" pitchFamily="65" charset="-120"/>
              </a:rPr>
              <a:t>確定性</a:t>
            </a:r>
            <a:r>
              <a:rPr lang="en-US" altLang="zh-TW" b="1" dirty="0" smtClean="0">
                <a:ea typeface="標楷體" pitchFamily="65" charset="-120"/>
              </a:rPr>
              <a:t>』</a:t>
            </a:r>
            <a:r>
              <a:rPr lang="zh-TW" altLang="en-US" b="1" dirty="0" smtClean="0">
                <a:ea typeface="標楷體" pitchFamily="65" charset="-120"/>
              </a:rPr>
              <a:t>在自然科學研究中所可以發揮的指導作用</a:t>
            </a:r>
            <a:r>
              <a:rPr lang="zh-TW" altLang="en-US" b="1" dirty="0">
                <a:ea typeface="標楷體" pitchFamily="65" charset="-120"/>
              </a:rPr>
              <a:t>。</a:t>
            </a:r>
            <a:endParaRPr lang="zh-TW" altLang="en-US" b="1" dirty="0" smtClean="0"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28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文藝復興技術的最佳見證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達文西早年受過工匠的嚴格訓練，同時，也一直自詡為藝術家兼工程師，所以，他終其一生都熱愛機械性技術與工程。</a:t>
            </a:r>
          </a:p>
          <a:p>
            <a:pPr eaLnBrk="1" hangingPunct="1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由於米蘭是當時義大利的工業中心，所以，當達文西第一次到米蘭工作期間 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</a:rPr>
              <a:t>(1482-1499)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他廣泛地接觸各色各樣的工匠，並藉機強化他自己的技術能力。其實，這個時期也是他完全專注於工藝實作。也因此，他的手稿可以說是中世紀與文藝復興技術的最佳見證。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2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達文西在科學史上的地位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科學家傳記辭典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》(</a:t>
            </a:r>
            <a:r>
              <a:rPr lang="en-US" altLang="zh-TW" sz="2800" b="1" i="1" smtClean="0">
                <a:latin typeface="Times New Roman" pitchFamily="18" charset="0"/>
                <a:ea typeface="標楷體" pitchFamily="65" charset="-120"/>
              </a:rPr>
              <a:t>Dictionary of Scientific Biography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分別就 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達文西的生平、科學方法與解剖工作；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(2) 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技術；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(3) 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力學；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(4) 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數學；以及 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(5) 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地質學等專題，合作撰成總共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54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頁篇幅的傳記。</a:t>
            </a:r>
          </a:p>
          <a:p>
            <a:pPr eaLnBrk="1" hangingPunct="1"/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根據這些研究成果，他的多才多藝，除了表現在不朽的繪畫藝術貢獻之外，也遍及解剖、技術、力學、數學與地質學等學科，後者正是本辭典為他所貼的專長標籤。</a:t>
            </a:r>
            <a:r>
              <a:rPr lang="zh-TW" altLang="en-US" sz="2800" b="1" smtClean="0"/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98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達文西解剖圖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grpSp>
        <p:nvGrpSpPr>
          <p:cNvPr id="11" name="群組 10"/>
          <p:cNvGrpSpPr/>
          <p:nvPr/>
        </p:nvGrpSpPr>
        <p:grpSpPr>
          <a:xfrm>
            <a:off x="1496019" y="951570"/>
            <a:ext cx="2924304" cy="3708412"/>
            <a:chOff x="1496019" y="1268760"/>
            <a:chExt cx="2924304" cy="433873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019" y="1268760"/>
              <a:ext cx="2924304" cy="4338730"/>
            </a:xfrm>
            <a:prstGeom prst="rect">
              <a:avLst/>
            </a:prstGeom>
          </p:spPr>
        </p:pic>
        <p:pic>
          <p:nvPicPr>
            <p:cNvPr id="12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019" y="5333319"/>
              <a:ext cx="274171" cy="274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4788024" y="951570"/>
            <a:ext cx="2937926" cy="3708412"/>
            <a:chOff x="4788024" y="951570"/>
            <a:chExt cx="2937926" cy="370841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951570"/>
              <a:ext cx="2937926" cy="3708412"/>
            </a:xfrm>
            <a:prstGeom prst="rect">
              <a:avLst/>
            </a:prstGeom>
          </p:spPr>
        </p:pic>
        <p:pic>
          <p:nvPicPr>
            <p:cNvPr id="10" name="Picture 1" descr="圖片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4454705"/>
              <a:ext cx="26987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800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達文西的素描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3275856" y="1059582"/>
            <a:ext cx="2671138" cy="3456384"/>
            <a:chOff x="3275856" y="1059582"/>
            <a:chExt cx="2671138" cy="345638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7" y="1059582"/>
              <a:ext cx="2671137" cy="3456384"/>
            </a:xfrm>
            <a:prstGeom prst="rect">
              <a:avLst/>
            </a:prstGeom>
          </p:spPr>
        </p:pic>
        <p:pic>
          <p:nvPicPr>
            <p:cNvPr id="8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310338"/>
              <a:ext cx="274171" cy="20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96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684213" y="1221582"/>
            <a:ext cx="7772400" cy="1102519"/>
          </a:xfrm>
        </p:spPr>
        <p:txBody>
          <a:bodyPr/>
          <a:lstStyle/>
          <a:p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數學與文化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以數學小說閱讀為進路</a:t>
            </a:r>
          </a:p>
        </p:txBody>
      </p:sp>
      <p:sp>
        <p:nvSpPr>
          <p:cNvPr id="2051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洪萬生</a:t>
            </a:r>
          </a:p>
          <a:p>
            <a:pPr eaLnBrk="1" hangingPunct="1"/>
            <a:r>
              <a:rPr lang="zh-TW" altLang="en-US" b="1" dirty="0" smtClean="0"/>
              <a:t>台灣師範大學數學系退休教授</a:t>
            </a:r>
          </a:p>
        </p:txBody>
      </p:sp>
      <p:grpSp>
        <p:nvGrpSpPr>
          <p:cNvPr id="2052" name="群組 5"/>
          <p:cNvGrpSpPr>
            <a:grpSpLocks/>
          </p:cNvGrpSpPr>
          <p:nvPr/>
        </p:nvGrpSpPr>
        <p:grpSpPr bwMode="auto">
          <a:xfrm>
            <a:off x="1979614" y="4207669"/>
            <a:ext cx="5202237" cy="523875"/>
            <a:chOff x="1169753" y="4207851"/>
            <a:chExt cx="5202447" cy="523875"/>
          </a:xfrm>
        </p:grpSpPr>
        <p:sp>
          <p:nvSpPr>
            <p:cNvPr id="2054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kumimoji="0" lang="en-US" altLang="zh-TW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2"/>
                </a:rPr>
                <a:t>創用</a:t>
              </a:r>
              <a:r>
                <a:rPr kumimoji="0" lang="en-US" altLang="zh-TW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2"/>
                </a:rPr>
                <a:t>CC</a:t>
              </a:r>
              <a:r>
                <a:rPr kumimoji="0" lang="zh-TW" altLang="en-US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2"/>
                </a:rPr>
                <a:t>「姓名標示－非商業性－相同方式分享」台灣</a:t>
              </a:r>
              <a:r>
                <a:rPr kumimoji="0" lang="en-US" altLang="zh-TW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2"/>
                </a:rPr>
                <a:t>3.0</a:t>
              </a:r>
              <a:r>
                <a:rPr kumimoji="0" lang="zh-TW" altLang="en-US" sz="1400" b="1" u="sng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2"/>
                </a:rPr>
                <a:t>版</a:t>
              </a:r>
              <a:r>
                <a:rPr kumimoji="0" lang="zh-TW" altLang="en-US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2055" name="Picture 15" descr="c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53" y="4289608"/>
              <a:ext cx="1232869" cy="44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F50D395-54A8-438F-ACAF-92CD0CC775E1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 eaLnBrk="1" hangingPunct="1"/>
              <a:t>5</a:t>
            </a:fld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機械設計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3194611" y="1047818"/>
            <a:ext cx="2594595" cy="3756179"/>
            <a:chOff x="3057525" y="1556792"/>
            <a:chExt cx="2594595" cy="407955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1556792"/>
              <a:ext cx="2594595" cy="4079552"/>
            </a:xfrm>
            <a:prstGeom prst="rect">
              <a:avLst/>
            </a:prstGeom>
          </p:spPr>
        </p:pic>
        <p:pic>
          <p:nvPicPr>
            <p:cNvPr id="8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525" y="5362173"/>
              <a:ext cx="274171" cy="274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5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比例、柏拉圖主義者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達文西深信比例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(proportion) 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的理念是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實在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』(reality) 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的基本結構。他是偉大藝術家，一切訴諸美學，以致於從不運用普適的科學定律之抽象名詞，來提出他自己有關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實在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』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的概念。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他的繪畫目的，總是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翻譯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』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大自然結構的最微妙設計，所以，他的幾何作圖研究，都企圖發現大自然的數學結構。因此，達文西正如文藝復興時期的很多藝術家一樣，都是柏拉圖主義者，他們相信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實在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』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的真善美，是等待藝術家、數學家與科學家去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共同發現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』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的。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拉斐爾的名畫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〈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雅典學院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〉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之深刻意義。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65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3600" b="1" smtClean="0">
                <a:ea typeface="標楷體" pitchFamily="65" charset="-120"/>
              </a:rPr>
              <a:t>得天下英才而教之！歐幾里得及其四弟子：驚喜、專注、好奇與理解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2971717" y="1145460"/>
            <a:ext cx="3288705" cy="3533584"/>
            <a:chOff x="2998415" y="1145460"/>
            <a:chExt cx="3288705" cy="3533584"/>
          </a:xfrm>
        </p:grpSpPr>
        <p:pic>
          <p:nvPicPr>
            <p:cNvPr id="7" name="Picture 2" descr="File:Scuola di atene 0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415" y="1145460"/>
              <a:ext cx="3288705" cy="353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415" y="4502831"/>
              <a:ext cx="269875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88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2800" b="1" smtClean="0">
                <a:ea typeface="標楷體" pitchFamily="65" charset="-120"/>
              </a:rPr>
              <a:t>拉斐爾</a:t>
            </a:r>
            <a:r>
              <a:rPr lang="en-US" altLang="zh-TW" sz="2800" b="1" smtClean="0">
                <a:ea typeface="標楷體" pitchFamily="65" charset="-120"/>
              </a:rPr>
              <a:t>〈</a:t>
            </a:r>
            <a:r>
              <a:rPr lang="zh-TW" altLang="en-US" sz="2800" b="1" smtClean="0">
                <a:ea typeface="標楷體" pitchFamily="65" charset="-120"/>
              </a:rPr>
              <a:t>雅典學院</a:t>
            </a:r>
            <a:r>
              <a:rPr lang="en-US" altLang="zh-TW" sz="2800" b="1" smtClean="0">
                <a:ea typeface="標楷體" pitchFamily="65" charset="-120"/>
              </a:rPr>
              <a:t>〉</a:t>
            </a:r>
            <a:br>
              <a:rPr lang="en-US" altLang="zh-TW" sz="2800" b="1" smtClean="0">
                <a:ea typeface="標楷體" pitchFamily="65" charset="-120"/>
              </a:rPr>
            </a:br>
            <a:r>
              <a:rPr lang="zh-TW" altLang="en-US" sz="2800" b="1" smtClean="0">
                <a:ea typeface="標楷體" pitchFamily="65" charset="-120"/>
              </a:rPr>
              <a:t>柏拉圖與亞里斯多德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3059832" y="990331"/>
            <a:ext cx="2881841" cy="3726414"/>
            <a:chOff x="2907792" y="1161288"/>
            <a:chExt cx="3328416" cy="453542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792" y="1161288"/>
              <a:ext cx="3328416" cy="4535424"/>
            </a:xfrm>
            <a:prstGeom prst="rect">
              <a:avLst/>
            </a:prstGeom>
          </p:spPr>
        </p:pic>
        <p:pic>
          <p:nvPicPr>
            <p:cNvPr id="8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541" y="5302327"/>
              <a:ext cx="337661" cy="33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64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拉斐爾的</a:t>
            </a:r>
            <a:r>
              <a:rPr lang="en-US" altLang="zh-TW" b="1" smtClean="0">
                <a:ea typeface="標楷體" pitchFamily="65" charset="-120"/>
              </a:rPr>
              <a:t>〈</a:t>
            </a:r>
            <a:r>
              <a:rPr lang="zh-TW" altLang="en-US" b="1" smtClean="0">
                <a:ea typeface="標楷體" pitchFamily="65" charset="-120"/>
              </a:rPr>
              <a:t>雅典學院</a:t>
            </a:r>
            <a:r>
              <a:rPr lang="en-US" altLang="zh-TW" b="1" smtClean="0">
                <a:ea typeface="標楷體" pitchFamily="65" charset="-120"/>
              </a:rPr>
              <a:t>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1547664" y="1032256"/>
            <a:ext cx="5919216" cy="3804235"/>
            <a:chOff x="1776943" y="1333017"/>
            <a:chExt cx="5919216" cy="459028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943" y="1333017"/>
              <a:ext cx="5919216" cy="4590288"/>
            </a:xfrm>
            <a:prstGeom prst="rect">
              <a:avLst/>
            </a:prstGeom>
          </p:spPr>
        </p:pic>
        <p:pic>
          <p:nvPicPr>
            <p:cNvPr id="11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943" y="5688355"/>
              <a:ext cx="2698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8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4000" b="1" dirty="0" smtClean="0"/>
              <a:t>Plato: </a:t>
            </a:r>
            <a:br>
              <a:rPr lang="en-US" altLang="zh-TW" sz="4000" b="1" dirty="0" smtClean="0"/>
            </a:br>
            <a:r>
              <a:rPr lang="en-US" altLang="zh-TW" sz="2800" b="1" dirty="0" smtClean="0"/>
              <a:t>Let no one ignorant of geometry enter here!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293777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sz="2800" b="1" dirty="0" smtClean="0"/>
              <a:t>This is a kind of knowledge which legislation may fitly prescribe; and we must endeavor to persuade those who are to be the principal men of our State to go on to learn arithmetic, not as amateurs, but they must </a:t>
            </a:r>
            <a:r>
              <a:rPr lang="en-US" altLang="zh-TW" sz="2800" b="1" dirty="0" smtClean="0">
                <a:solidFill>
                  <a:srgbClr val="3333FF"/>
                </a:solidFill>
              </a:rPr>
              <a:t>carry the study until </a:t>
            </a:r>
            <a:r>
              <a:rPr lang="en-US" altLang="zh-TW" sz="2800" b="1" dirty="0" smtClean="0">
                <a:solidFill>
                  <a:srgbClr val="3333FF"/>
                </a:solidFill>
              </a:rPr>
              <a:t>they see the nature of numbers with the mind only</a:t>
            </a:r>
            <a:r>
              <a:rPr lang="en-US" altLang="zh-TW" sz="2800" b="1" dirty="0" smtClean="0"/>
              <a:t>; nor again, like merchants or retail-traders, with a view to buying or selling, but for the sake of their military use , and of </a:t>
            </a:r>
            <a:r>
              <a:rPr lang="en-US" altLang="zh-TW" sz="2800" b="1" dirty="0" smtClean="0">
                <a:solidFill>
                  <a:srgbClr val="3333FF"/>
                </a:solidFill>
              </a:rPr>
              <a:t>the soul herself</a:t>
            </a:r>
            <a:r>
              <a:rPr lang="en-US" altLang="zh-TW" sz="2800" b="1" dirty="0" smtClean="0"/>
              <a:t>; and </a:t>
            </a:r>
            <a:r>
              <a:rPr lang="en-US" altLang="zh-TW" sz="2800" b="1" dirty="0" smtClean="0">
                <a:solidFill>
                  <a:srgbClr val="3333FF"/>
                </a:solidFill>
              </a:rPr>
              <a:t>because this will the </a:t>
            </a:r>
            <a:r>
              <a:rPr lang="en-US" altLang="zh-TW" sz="2800" b="1" dirty="0" err="1" smtClean="0">
                <a:solidFill>
                  <a:srgbClr val="3333FF"/>
                </a:solidFill>
              </a:rPr>
              <a:t>the</a:t>
            </a:r>
            <a:r>
              <a:rPr lang="en-US" altLang="zh-TW" sz="2800" b="1" dirty="0" smtClean="0">
                <a:solidFill>
                  <a:srgbClr val="3333FF"/>
                </a:solidFill>
              </a:rPr>
              <a:t> easiest way for her to pass from becoming to truth and being.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pic>
        <p:nvPicPr>
          <p:cNvPr id="7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5886"/>
            <a:ext cx="360040" cy="33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/>
              <a:t>Plato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309979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b="1" dirty="0" smtClean="0"/>
              <a:t>…this knowledge of the kind [i.e., mathematics] for which we are seeking, having a double use, military and philosophical; for the man of war must learn the art of number or he will not know how to array his troops, </a:t>
            </a:r>
            <a:r>
              <a:rPr lang="en-US" altLang="zh-TW" b="1" dirty="0" smtClean="0">
                <a:solidFill>
                  <a:srgbClr val="33CC33"/>
                </a:solidFill>
              </a:rPr>
              <a:t>and the philosophers also, because he has to rise out of the sea of change and lay hold of true being, and therefore he must an arithmetician.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pic>
        <p:nvPicPr>
          <p:cNvPr id="6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19" y="3868090"/>
            <a:ext cx="404812" cy="2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1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Plato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24517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b="1" dirty="0" smtClean="0"/>
              <a:t>I mean, as I was saying, that arithmetic has a very great elevating effect, compelling the soul to reason about abstract number, and rebelling against the introduction of visible or tangible objects into the arguments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pic>
        <p:nvPicPr>
          <p:cNvPr id="6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65859"/>
            <a:ext cx="404812" cy="2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9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梵谷的見證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77040"/>
            <a:ext cx="8229600" cy="277575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TW" sz="2800" b="1" dirty="0" smtClean="0"/>
              <a:t>Vincent van Gogh, letter to his brother, Theo, July 21, 1882: </a:t>
            </a:r>
            <a:endParaRPr lang="en-US" altLang="zh-TW" sz="2800" dirty="0" smtClean="0"/>
          </a:p>
          <a:p>
            <a:pPr eaLnBrk="1" hangingPunct="1"/>
            <a:r>
              <a:rPr lang="en-US" altLang="zh-TW" sz="2800" b="1" dirty="0" smtClean="0">
                <a:latin typeface="Times New Roman" pitchFamily="18" charset="0"/>
              </a:rPr>
              <a:t>"Though I am often in the depths of misery, there is still calmness, pure harmony and music inside me.  I see paintings or drawings in the poorest cottages, in the dirtiest corners.  And my mind is driven towards these things with an irresistible momentum." </a:t>
            </a:r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  <p:pic>
        <p:nvPicPr>
          <p:cNvPr id="6146" name="Picture 2" descr="http://ocw.aca.ntu.edu.tw/ntu-ocw/files/copyright-img/CC-Share%20Alike%203.0-88x3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65849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ea typeface="標楷體" pitchFamily="65" charset="-120"/>
              </a:rPr>
              <a:t>《</a:t>
            </a:r>
            <a:r>
              <a:rPr lang="zh-TW" altLang="en-US" b="1" smtClean="0">
                <a:ea typeface="標楷體" pitchFamily="65" charset="-120"/>
              </a:rPr>
              <a:t>蒂邁歐篇</a:t>
            </a:r>
            <a:r>
              <a:rPr lang="en-US" altLang="zh-TW" b="1" smtClean="0">
                <a:ea typeface="標楷體" pitchFamily="65" charset="-120"/>
              </a:rPr>
              <a:t>》</a:t>
            </a:r>
            <a:r>
              <a:rPr lang="zh-TW" altLang="en-US" b="1" smtClean="0">
                <a:latin typeface="Times New Roman" pitchFamily="18" charset="0"/>
              </a:rPr>
              <a:t>（</a:t>
            </a:r>
            <a:r>
              <a:rPr lang="en-US" altLang="zh-TW" b="1" i="1" smtClean="0">
                <a:latin typeface="Times New Roman" pitchFamily="18" charset="0"/>
              </a:rPr>
              <a:t>Timaeus</a:t>
            </a:r>
            <a:r>
              <a:rPr lang="zh-TW" altLang="en-US" b="1" smtClean="0">
                <a:latin typeface="Times New Roman" pitchFamily="18" charset="0"/>
              </a:rPr>
              <a:t>）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柏拉圖認為超自然存在的造物主不僅是理性的工匠，而且也是一位數學家，因為他按照幾何原理構造了宇宙。</a:t>
            </a:r>
          </a:p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柏拉圖接受了恩培多克勒的四根或四元素：土、水、氣、火。但受畢達哥拉斯的影響，他將它們還原為更基本的東西 － 三角形。他系統闡述了一個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幾何原子論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37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數學 </a:t>
            </a:r>
            <a:r>
              <a:rPr lang="en-US" altLang="zh-TW" b="1" smtClean="0">
                <a:ea typeface="標楷體" pitchFamily="65" charset="-120"/>
              </a:rPr>
              <a:t>/ </a:t>
            </a:r>
            <a:r>
              <a:rPr lang="zh-TW" altLang="en-US" b="1" smtClean="0">
                <a:ea typeface="標楷體" pitchFamily="65" charset="-120"/>
              </a:rPr>
              <a:t>哲學 </a:t>
            </a:r>
            <a:r>
              <a:rPr lang="en-US" altLang="zh-TW" b="1" smtClean="0">
                <a:ea typeface="標楷體" pitchFamily="65" charset="-120"/>
              </a:rPr>
              <a:t>/ </a:t>
            </a:r>
            <a:r>
              <a:rPr lang="zh-TW" altLang="en-US" b="1" smtClean="0">
                <a:ea typeface="標楷體" pitchFamily="65" charset="-120"/>
              </a:rPr>
              <a:t>藝術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洪萬生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 smtClean="0"/>
              <a:t>HPM </a:t>
            </a:r>
            <a:r>
              <a:rPr lang="zh-TW" altLang="en-US" sz="2000" b="1" dirty="0" smtClean="0"/>
              <a:t>＆ </a:t>
            </a:r>
            <a:r>
              <a:rPr lang="en-US" altLang="zh-TW" sz="2000" b="1" dirty="0" smtClean="0"/>
              <a:t>MTM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國立台灣師範大學數學系退休教授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1800" b="1" dirty="0" smtClean="0">
                <a:hlinkClick r:id="rId2"/>
              </a:rPr>
              <a:t>http://science.math.ntnu.edu.tw/museum</a:t>
            </a:r>
            <a:endParaRPr lang="en-US" altLang="zh-TW" sz="1800" b="1" dirty="0" smtClean="0"/>
          </a:p>
          <a:p>
            <a:pPr eaLnBrk="1" hangingPunct="1">
              <a:lnSpc>
                <a:spcPct val="80000"/>
              </a:lnSpc>
            </a:pPr>
            <a:endParaRPr lang="en-US" altLang="zh-TW" sz="2000" b="1" dirty="0" smtClean="0"/>
          </a:p>
          <a:p>
            <a:pPr eaLnBrk="1" hangingPunct="1">
              <a:lnSpc>
                <a:spcPct val="80000"/>
              </a:lnSpc>
            </a:pPr>
            <a:endParaRPr lang="en-US" altLang="zh-TW" sz="2000" b="1" dirty="0" smtClean="0"/>
          </a:p>
          <a:p>
            <a:pPr eaLnBrk="1" hangingPunct="1">
              <a:lnSpc>
                <a:spcPct val="80000"/>
              </a:lnSpc>
            </a:pPr>
            <a:endParaRPr lang="en-US" altLang="zh-TW" sz="20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CDE8-475B-440B-BC78-46F745C5011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5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五種正多面體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柏拉圖將元素連結了五種（柏拉圖）正多面體的圖形：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火與正四面體（最小、最銳利和最易變動）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氣與正八面體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水與正二十面體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土與最穩定的正立方體（有六面）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他還連結了整個宇宙與正十二面體（最接近球體的正多面體）。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由於這五種正多面體存在（參見歐幾里得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幾何原本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13</a:t>
            </a:r>
            <a:r>
              <a:rPr lang="zh-TW" altLang="en-US" sz="2800" b="1" smtClean="0">
                <a:latin typeface="標楷體" pitchFamily="65" charset="-120"/>
                <a:ea typeface="標楷體" pitchFamily="65" charset="-120"/>
              </a:rPr>
              <a:t>冊），古希臘宇宙論的五種元素因此有了最自然的「數學歸宿」。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63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ea typeface="標楷體" pitchFamily="65" charset="-120"/>
              </a:rPr>
              <a:t>有關自然現象的三種「幾何」解說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ea typeface="標楷體" pitchFamily="65" charset="-120"/>
              </a:rPr>
              <a:t>解釋變化與多樣性：元素以不同比例混合，產生物質世界的種類。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ea typeface="標楷體" pitchFamily="65" charset="-120"/>
              </a:rPr>
              <a:t>允許一種元素向另一種元素轉化，進一步解釋了變化。例如：一個單一的</a:t>
            </a:r>
            <a:r>
              <a:rPr lang="zh-TW" altLang="en-US" sz="2800" b="1" smtClean="0">
                <a:solidFill>
                  <a:srgbClr val="CC3300"/>
                </a:solidFill>
                <a:ea typeface="標楷體" pitchFamily="65" charset="-120"/>
              </a:rPr>
              <a:t>水</a:t>
            </a:r>
            <a:r>
              <a:rPr lang="zh-TW" altLang="en-US" sz="2800" b="1" smtClean="0">
                <a:ea typeface="標楷體" pitchFamily="65" charset="-120"/>
              </a:rPr>
              <a:t>粒子（二十面體）可分解成二十個正三角形，這些三角形又可重新組合成兩個</a:t>
            </a:r>
            <a:r>
              <a:rPr lang="zh-TW" altLang="en-US" sz="2800" b="1" smtClean="0">
                <a:solidFill>
                  <a:srgbClr val="CC3300"/>
                </a:solidFill>
                <a:ea typeface="標楷體" pitchFamily="65" charset="-120"/>
              </a:rPr>
              <a:t>氣</a:t>
            </a:r>
            <a:r>
              <a:rPr lang="zh-TW" altLang="en-US" sz="2800" b="1" smtClean="0">
                <a:ea typeface="標楷體" pitchFamily="65" charset="-120"/>
              </a:rPr>
              <a:t>粒子（正八面體）和一個</a:t>
            </a:r>
            <a:r>
              <a:rPr lang="zh-TW" altLang="en-US" sz="2800" b="1" smtClean="0">
                <a:solidFill>
                  <a:srgbClr val="CC3300"/>
                </a:solidFill>
                <a:ea typeface="標楷體" pitchFamily="65" charset="-120"/>
              </a:rPr>
              <a:t>火</a:t>
            </a:r>
            <a:r>
              <a:rPr lang="zh-TW" altLang="en-US" sz="2800" b="1" smtClean="0">
                <a:ea typeface="標楷體" pitchFamily="65" charset="-120"/>
              </a:rPr>
              <a:t>粒子（正四面體）。只有土由於是正方形所構成，而排除在這種轉變過程之外。（</a:t>
            </a:r>
            <a:r>
              <a:rPr lang="en-US" altLang="zh-TW" sz="2800" b="1" smtClean="0">
                <a:ea typeface="標楷體" pitchFamily="65" charset="-120"/>
              </a:rPr>
              <a:t>autonomy of thought)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smtClean="0">
                <a:ea typeface="標楷體" pitchFamily="65" charset="-120"/>
              </a:rPr>
              <a:t>柏拉圖的幾何粒子 </a:t>
            </a:r>
            <a:r>
              <a:rPr lang="en-US" altLang="zh-TW" sz="2800" b="1" smtClean="0">
                <a:ea typeface="標楷體" pitchFamily="65" charset="-120"/>
              </a:rPr>
              <a:t>vs. </a:t>
            </a:r>
            <a:r>
              <a:rPr lang="zh-TW" altLang="en-US" sz="2800" b="1" smtClean="0">
                <a:ea typeface="標楷體" pitchFamily="65" charset="-120"/>
              </a:rPr>
              <a:t>自然的數學化：對他來說，所有的存在就是形狀；粒子可以完全還原成正多面體，而它們又能還原成平面圖形。</a:t>
            </a:r>
            <a:r>
              <a:rPr lang="zh-TW" altLang="en-US" sz="2800" b="1" smtClean="0">
                <a:solidFill>
                  <a:srgbClr val="CC3300"/>
                </a:solidFill>
                <a:ea typeface="標楷體" pitchFamily="65" charset="-120"/>
              </a:rPr>
              <a:t>水、氣和火不是三角形的物體，它們就是三角形。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b="1" smtClean="0"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02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畢加索立體主義時期名作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2516763" y="892083"/>
            <a:ext cx="4176464" cy="3906433"/>
            <a:chOff x="2267744" y="1196753"/>
            <a:chExt cx="4176464" cy="4327942"/>
          </a:xfrm>
        </p:grpSpPr>
        <p:pic>
          <p:nvPicPr>
            <p:cNvPr id="5122" name="Picture 2" descr="File:Les Demoiselles d'Avign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196753"/>
              <a:ext cx="4176464" cy="4327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250524"/>
              <a:ext cx="274171" cy="274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71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</a:rPr>
              <a:t>弗蘭且斯卡 </a:t>
            </a:r>
            <a:br>
              <a:rPr lang="zh-TW" altLang="en-US" sz="4000" b="1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4000" b="1" dirty="0" err="1" smtClean="0">
                <a:latin typeface="Times New Roman" pitchFamily="18" charset="0"/>
                <a:ea typeface="標楷體" pitchFamily="65" charset="-120"/>
              </a:rPr>
              <a:t>Piero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4000" b="1" dirty="0" err="1" smtClean="0">
                <a:latin typeface="Times New Roman" pitchFamily="18" charset="0"/>
                <a:ea typeface="標楷體" pitchFamily="65" charset="-120"/>
              </a:rPr>
              <a:t>della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</a:rPr>
              <a:t> Francesca, 1420-1492)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483768" y="1241567"/>
            <a:ext cx="4114800" cy="3490423"/>
            <a:chOff x="2483768" y="1700808"/>
            <a:chExt cx="4114800" cy="3619500"/>
          </a:xfrm>
        </p:grpSpPr>
        <p:pic>
          <p:nvPicPr>
            <p:cNvPr id="6146" name="Picture 2" descr="Piero della Francesc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700808"/>
              <a:ext cx="41148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5081111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583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a typeface="標楷體" pitchFamily="65" charset="-120"/>
              </a:rPr>
              <a:t>基督受鞭刑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1979512" y="986774"/>
            <a:ext cx="5400800" cy="3798422"/>
            <a:chOff x="1979512" y="986774"/>
            <a:chExt cx="5400800" cy="3798422"/>
          </a:xfrm>
        </p:grpSpPr>
        <p:pic>
          <p:nvPicPr>
            <p:cNvPr id="7170" name="Picture 2" descr="http://upload.wikimedia.org/wikipedia/en/thumb/1/11/Piero_-_The_Flagellation.jpg/640px-Piero_-_The_Flagella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986774"/>
              <a:ext cx="5400600" cy="3798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512" y="4579568"/>
              <a:ext cx="274171" cy="20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47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在文藝復興時期，解放的風潮散布全歐洲，在此一潮流的激勵下，科學家與哲學家有了更新的活力去探究周遭的世界，藝術家也尋找將真實景象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(reality) 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反映在紙上與畫布上的方法。</a:t>
            </a:r>
          </a:p>
          <a:p>
            <a:pPr>
              <a:lnSpc>
                <a:spcPct val="90000"/>
              </a:lnSpc>
            </a:pP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透視法：如何在一個平直的表面上畫出深度，因此，這些是屬於幾何學的問題。</a:t>
            </a:r>
          </a:p>
          <a:p>
            <a:pPr>
              <a:lnSpc>
                <a:spcPct val="90000"/>
              </a:lnSpc>
            </a:pP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藝術家研究眼睛所看到之空間圖形的數學性質。</a:t>
            </a:r>
          </a:p>
          <a:p>
            <a:pPr>
              <a:lnSpc>
                <a:spcPct val="90000"/>
              </a:lnSpc>
            </a:pP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布魯涅內斯基 </a:t>
            </a:r>
            <a:r>
              <a:rPr lang="en-US" altLang="zh-TW" sz="2800" b="1" smtClean="0">
                <a:latin typeface="Times New Roman" pitchFamily="18" charset="0"/>
                <a:ea typeface="標楷體" pitchFamily="65" charset="-120"/>
              </a:rPr>
              <a:t>(Filippo Brunelleschi, 1377-1472) </a:t>
            </a:r>
            <a:r>
              <a:rPr lang="zh-TW" altLang="en-US" sz="2800" b="1" smtClean="0">
                <a:latin typeface="Times New Roman" pitchFamily="18" charset="0"/>
                <a:ea typeface="標楷體" pitchFamily="65" charset="-120"/>
              </a:rPr>
              <a:t>首先在這方面做出了可觀的成果，隨後其他的義大利畫家也跟進研究。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12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b="1" smtClean="0">
                <a:ea typeface="標楷體" pitchFamily="65" charset="-120"/>
              </a:rPr>
              <a:t>阿爾貝蒂針對此一繪畫原則的應用，開發了一系列的數學法則。</a:t>
            </a:r>
          </a:p>
          <a:p>
            <a:r>
              <a:rPr lang="zh-TW" altLang="en-US" sz="2800" b="1" smtClean="0">
                <a:ea typeface="標楷體" pitchFamily="65" charset="-120"/>
              </a:rPr>
              <a:t>他提出根本問題：如果從兩個不同的地點觀察相同的一件物體，那麼，將會有兩個不同的「屏幕映像」。這些映像之間究竟如何關聯？我們又可否以數學的方式來描述它們的關係？</a:t>
            </a:r>
          </a:p>
          <a:p>
            <a:r>
              <a:rPr lang="zh-TW" altLang="en-US" sz="2800" b="1" smtClean="0">
                <a:ea typeface="標楷體" pitchFamily="65" charset="-120"/>
              </a:rPr>
              <a:t>這些屏幕映像被稱為相關物體的射影，而射影間相互關係的一些研究，引發了射影幾何學（</a:t>
            </a:r>
            <a:r>
              <a:rPr lang="en-US" altLang="zh-TW" sz="2800" b="1" smtClean="0">
                <a:ea typeface="標楷體" pitchFamily="65" charset="-120"/>
              </a:rPr>
              <a:t>projective geometry)</a:t>
            </a:r>
            <a:r>
              <a:rPr lang="zh-TW" altLang="en-US" sz="2800" b="1" smtClean="0">
                <a:ea typeface="標楷體" pitchFamily="65" charset="-120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8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十五到十六世紀初葉，許多傑出的人物研究、使用，並拓展了這種透視觀點的數學理論。</a:t>
            </a:r>
            <a:endParaRPr lang="en-US" altLang="zh-TW" b="1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義大利弗蘭且斯柯 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(c.1410-1492) 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與達文西 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(1452-1519)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；以及德國的杜勒 </a:t>
            </a:r>
            <a:r>
              <a:rPr lang="en-US" altLang="zh-TW" b="1" smtClean="0">
                <a:latin typeface="Times New Roman" pitchFamily="18" charset="0"/>
                <a:ea typeface="標楷體" pitchFamily="65" charset="-120"/>
              </a:rPr>
              <a:t>(Albrecht Dürer, 1471-1528)</a:t>
            </a:r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r>
              <a:rPr lang="zh-TW" altLang="en-US" b="1" smtClean="0">
                <a:latin typeface="Times New Roman" pitchFamily="18" charset="0"/>
                <a:ea typeface="標楷體" pitchFamily="65" charset="-120"/>
              </a:rPr>
              <a:t>杜勒以這個為主題寫了一本廣被引用的書籍。</a:t>
            </a:r>
          </a:p>
          <a:p>
            <a:endParaRPr lang="zh-TW" altLang="en-US" b="1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47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杜勒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繪畫透視學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封面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3124909" y="1005576"/>
            <a:ext cx="2893783" cy="3798422"/>
            <a:chOff x="2771800" y="1340768"/>
            <a:chExt cx="2893783" cy="4248472"/>
          </a:xfrm>
        </p:grpSpPr>
        <p:pic>
          <p:nvPicPr>
            <p:cNvPr id="8194" name="Picture 2" descr="File:AlbrechtDürer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340768"/>
              <a:ext cx="2893783" cy="424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315069"/>
              <a:ext cx="274171" cy="274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7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latin typeface="+mn-lt"/>
                <a:ea typeface="標楷體" pitchFamily="65" charset="-120"/>
              </a:rPr>
              <a:t>杜勒 </a:t>
            </a:r>
            <a:r>
              <a:rPr lang="en-US" altLang="zh-TW" b="1" dirty="0" smtClean="0">
                <a:latin typeface="+mn-lt"/>
                <a:ea typeface="標楷體" pitchFamily="65" charset="-120"/>
              </a:rPr>
              <a:t>(Albrecht Durer)</a:t>
            </a:r>
            <a:endParaRPr lang="zh-TW" altLang="en-US" b="1" dirty="0" smtClean="0">
              <a:latin typeface="+mn-lt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771800" y="872892"/>
            <a:ext cx="3600399" cy="3933512"/>
            <a:chOff x="2771800" y="1160647"/>
            <a:chExt cx="3733995" cy="4716625"/>
          </a:xfrm>
        </p:grpSpPr>
        <p:pic>
          <p:nvPicPr>
            <p:cNvPr id="9218" name="Picture 2" descr="File:Selbstporträt, by Albrecht Dürer, from Prado in Google Ear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160647"/>
              <a:ext cx="3733995" cy="471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603101"/>
              <a:ext cx="274171" cy="274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43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3347864" y="699542"/>
            <a:ext cx="2699168" cy="3672407"/>
            <a:chOff x="3586184" y="2079171"/>
            <a:chExt cx="1905000" cy="2667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184" y="2079171"/>
              <a:ext cx="1905000" cy="2667000"/>
            </a:xfrm>
            <a:prstGeom prst="rect">
              <a:avLst/>
            </a:prstGeom>
          </p:spPr>
        </p:pic>
        <p:pic>
          <p:nvPicPr>
            <p:cNvPr id="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6184" y="4511221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546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70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2699792" y="573528"/>
            <a:ext cx="3552826" cy="4162451"/>
            <a:chOff x="2699792" y="573528"/>
            <a:chExt cx="3552826" cy="4162451"/>
          </a:xfrm>
        </p:grpSpPr>
        <p:pic>
          <p:nvPicPr>
            <p:cNvPr id="10244" name="Picture 4" descr="http://uploads3.wikipaintings.org/images/albrecht-durer/self-portrait-1493.jpg!Blo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3" y="573528"/>
              <a:ext cx="3552825" cy="4158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\\140.112.59.229\資源平台\資源平台\版權\版權ICON與範例\64px-PD-icon_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530351"/>
              <a:ext cx="274171" cy="20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02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a typeface="標楷體" pitchFamily="65" charset="-120"/>
              </a:rPr>
              <a:t>杜勒木刻版畫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2123728" y="1077458"/>
            <a:ext cx="4761008" cy="3539264"/>
            <a:chOff x="1979712" y="1131597"/>
            <a:chExt cx="6035040" cy="452932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1131597"/>
              <a:ext cx="6035040" cy="4529328"/>
            </a:xfrm>
            <a:prstGeom prst="rect">
              <a:avLst/>
            </a:prstGeom>
          </p:spPr>
        </p:pic>
        <p:pic>
          <p:nvPicPr>
            <p:cNvPr id="5" name="Picture 16" descr="\\140.112.59.229\資源平台\資源平台\版權\版權ICON與範例\Creative Commens台灣2.5\icon_by-nc-sa.tif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5408925"/>
              <a:ext cx="720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42898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標楷體" pitchFamily="65" charset="-120"/>
              </a:rPr>
              <a:t>透視法的誕生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669522"/>
          </a:xfrm>
        </p:spPr>
        <p:txBody>
          <a:bodyPr/>
          <a:lstStyle/>
          <a:p>
            <a:r>
              <a:rPr lang="zh-TW" altLang="en-US" sz="3600" b="1" dirty="0" smtClean="0">
                <a:ea typeface="標楷體" pitchFamily="65" charset="-120"/>
              </a:rPr>
              <a:t>以弗蘭且斯卡的「基督受鞭刑」為例。</a:t>
            </a:r>
            <a:endParaRPr lang="en-US" altLang="zh-TW" sz="3600" b="1" dirty="0" smtClean="0">
              <a:ea typeface="標楷體" pitchFamily="65" charset="-120"/>
            </a:endParaRPr>
          </a:p>
          <a:p>
            <a:endParaRPr lang="zh-TW" altLang="en-US" sz="4000" b="1" dirty="0" smtClean="0"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51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73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2862074" y="267494"/>
            <a:ext cx="3312368" cy="4536504"/>
            <a:chOff x="3736640" y="2122217"/>
            <a:chExt cx="1905000" cy="26670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40" y="2122217"/>
              <a:ext cx="1905000" cy="2667000"/>
            </a:xfrm>
            <a:prstGeom prst="rect">
              <a:avLst/>
            </a:prstGeom>
          </p:spPr>
        </p:pic>
        <p:pic>
          <p:nvPicPr>
            <p:cNvPr id="5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641" y="4618361"/>
              <a:ext cx="196560" cy="170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79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內容版面配置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21750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《設計幾何學》的撰寫初衷，並非企圖以幾何學原理將美學量化，而是希望藉由設計過程的觀察，揭示一種生命本質的基礎，也就是在比例、成長模式等多方面所出現類似幾何的「視覺關連」，而通過這種觀察，也讓所有的藝術家或設計師，發現「自己」與「作品」的真正價值。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0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75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816008"/>
              </p:ext>
            </p:extLst>
          </p:nvPr>
        </p:nvGraphicFramePr>
        <p:xfrm>
          <a:off x="539552" y="1072404"/>
          <a:ext cx="7992889" cy="3162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923"/>
                <a:gridCol w="1335209"/>
                <a:gridCol w="1277445"/>
                <a:gridCol w="4534312"/>
              </a:tblGrid>
              <a:tr h="3154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498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800" b="0" dirty="0" smtClean="0">
                          <a:latin typeface="新細明體" pitchFamily="18" charset="-120"/>
                          <a:ea typeface="新細明體" pitchFamily="18" charset="-120"/>
                        </a:rPr>
                        <a:t>古之九數，</a:t>
                      </a:r>
                      <a:r>
                        <a:rPr lang="en-US" altLang="zh-TW" sz="800" b="0" dirty="0" smtClean="0">
                          <a:latin typeface="新細明體" pitchFamily="18" charset="-120"/>
                          <a:ea typeface="新細明體" pitchFamily="18" charset="-120"/>
                        </a:rPr>
                        <a:t>……</a:t>
                      </a:r>
                      <a:r>
                        <a:rPr lang="zh-TW" altLang="zh-TW" sz="800" b="0" dirty="0" smtClean="0">
                          <a:latin typeface="新細明體" pitchFamily="18" charset="-120"/>
                          <a:ea typeface="新細明體" pitchFamily="18" charset="-120"/>
                        </a:rPr>
                        <a:t>圓徑七，周二十二。</a:t>
                      </a: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dirty="0" smtClean="0">
                          <a:latin typeface="新細明體" pitchFamily="18" charset="-120"/>
                          <a:ea typeface="新細明體" pitchFamily="18" charset="-120"/>
                        </a:rPr>
                        <a:t>《</a:t>
                      </a:r>
                      <a:r>
                        <a:rPr lang="zh-TW" altLang="en-US" sz="1000" b="0" dirty="0" smtClean="0">
                          <a:latin typeface="新細明體" pitchFamily="18" charset="-120"/>
                          <a:ea typeface="新細明體" pitchFamily="18" charset="-120"/>
                        </a:rPr>
                        <a:t>隋書</a:t>
                      </a:r>
                      <a:r>
                        <a:rPr lang="en-US" altLang="zh-TW" sz="1000" b="0" dirty="0" smtClean="0">
                          <a:latin typeface="新細明體" pitchFamily="18" charset="-120"/>
                          <a:ea typeface="新細明體" pitchFamily="18" charset="-120"/>
                        </a:rPr>
                        <a:t>‧</a:t>
                      </a:r>
                      <a:r>
                        <a:rPr lang="zh-TW" altLang="en-US" sz="1000" b="0" dirty="0" smtClean="0">
                          <a:latin typeface="新細明體" pitchFamily="18" charset="-120"/>
                          <a:ea typeface="新細明體" pitchFamily="18" charset="-120"/>
                        </a:rPr>
                        <a:t>律曆志</a:t>
                      </a:r>
                      <a:r>
                        <a:rPr lang="en-US" altLang="zh-TW" sz="1000" b="0" dirty="0" smtClean="0">
                          <a:latin typeface="新細明體" pitchFamily="18" charset="-120"/>
                          <a:ea typeface="新細明體" pitchFamily="18" charset="-120"/>
                        </a:rPr>
                        <a:t>》</a:t>
                      </a:r>
                      <a:r>
                        <a:rPr lang="zh-TW" altLang="en-US" sz="1000" b="0" dirty="0" smtClean="0">
                          <a:latin typeface="新細明體" pitchFamily="18" charset="-120"/>
                          <a:ea typeface="新細明體" pitchFamily="18" charset="-120"/>
                        </a:rPr>
                        <a:t>，卷十六志第十一，律曆</a:t>
                      </a:r>
                      <a:r>
                        <a:rPr lang="en-US" altLang="zh-TW" sz="1000" b="0" dirty="0" smtClean="0">
                          <a:latin typeface="新細明體" pitchFamily="18" charset="-120"/>
                          <a:ea typeface="新細明體" pitchFamily="18" charset="-120"/>
                        </a:rPr>
                        <a:t>(</a:t>
                      </a:r>
                      <a:r>
                        <a:rPr lang="zh-TW" altLang="en-US" sz="1000" b="0" dirty="0" smtClean="0">
                          <a:latin typeface="新細明體" pitchFamily="18" charset="-120"/>
                          <a:ea typeface="新細明體" pitchFamily="18" charset="-120"/>
                        </a:rPr>
                        <a:t>上</a:t>
                      </a:r>
                      <a:r>
                        <a:rPr lang="en-US" altLang="zh-TW" sz="1000" b="0" dirty="0" smtClean="0">
                          <a:latin typeface="新細明體" pitchFamily="18" charset="-120"/>
                          <a:ea typeface="新細明體" pitchFamily="18" charset="-120"/>
                        </a:rPr>
                        <a:t>)</a:t>
                      </a:r>
                      <a:r>
                        <a:rPr lang="zh-TW" altLang="en-US" sz="1000" b="0" dirty="0" smtClean="0">
                          <a:latin typeface="新細明體" pitchFamily="18" charset="-120"/>
                          <a:ea typeface="新細明體" pitchFamily="18" charset="-120"/>
                        </a:rPr>
                        <a:t>，唐魏徵等著。</a:t>
                      </a:r>
                      <a:endParaRPr lang="en-US" altLang="zh-TW" sz="1000" b="0" dirty="0" smtClean="0"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本作品已超過著作財產權存續期間，屬公共領域之著作。</a:t>
                      </a:r>
                      <a:endParaRPr lang="en-US" altLang="zh-TW" sz="1000" b="0" kern="1200" dirty="0" smtClean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800" b="0" dirty="0" smtClean="0"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altLang="zh-TW" sz="100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lang="zh-TW" altLang="en-US" sz="100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黃金比例</a:t>
                      </a:r>
                      <a:r>
                        <a:rPr lang="en-US" altLang="zh-TW" sz="100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》</a:t>
                      </a:r>
                      <a:r>
                        <a:rPr lang="zh-TW" altLang="en-US" sz="100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，李奧維著，丘宏義譯，遠流出版社，</a:t>
                      </a:r>
                      <a:r>
                        <a:rPr lang="en-US" altLang="zh-TW" sz="100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2004</a:t>
                      </a:r>
                      <a:r>
                        <a:rPr lang="zh-TW" altLang="en-US" sz="100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00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08</a:t>
                      </a:r>
                      <a:r>
                        <a:rPr lang="zh-TW" altLang="en-US" sz="100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00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01</a:t>
                      </a:r>
                      <a:r>
                        <a:rPr lang="zh-TW" altLang="en-US" sz="100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</a:t>
                      </a:r>
                      <a:r>
                        <a:rPr lang="zh-TW" altLang="en-US" sz="1000" baseline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aseline="0" dirty="0" smtClean="0"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lang="en-US" altLang="zh-TW" sz="1000" dirty="0" smtClean="0"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8684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800" b="0" dirty="0" smtClean="0"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altLang="zh-TW" sz="1000" b="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lang="zh-TW" altLang="en-US" sz="1000" b="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數學與蒙娜麗莎</a:t>
                      </a:r>
                      <a:r>
                        <a:rPr lang="en-US" altLang="zh-TW" sz="1000" b="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》</a:t>
                      </a:r>
                      <a:r>
                        <a:rPr lang="zh-TW" altLang="en-US" sz="1000" b="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，布倫．阿特列著，牛小婧、鄒瑩譯，時報出版，</a:t>
                      </a:r>
                      <a:endParaRPr lang="en-US" altLang="zh-TW" sz="1000" b="0" i="0" dirty="0" smtClean="0"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000" b="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2007</a:t>
                      </a:r>
                      <a:r>
                        <a:rPr lang="zh-TW" altLang="en-US" sz="1000" b="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000" b="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08</a:t>
                      </a:r>
                      <a:r>
                        <a:rPr lang="zh-TW" altLang="en-US" sz="1000" b="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000" b="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23</a:t>
                      </a:r>
                      <a:r>
                        <a:rPr lang="zh-TW" altLang="en-US" sz="1000" b="0" i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</a:t>
                      </a:r>
                      <a:r>
                        <a:rPr lang="zh-TW" altLang="en-US" sz="1000" baseline="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aseline="0" dirty="0" smtClean="0"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lang="en-US" altLang="zh-TW" sz="1000" dirty="0" smtClean="0"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78164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800" b="0" dirty="0" smtClean="0"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，作者：未知，本作品轉載自：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2"/>
                        </a:rPr>
                        <a:t>http://en.wikipedia.org/wiki/File:Fibonacci.jpg</a:t>
                      </a:r>
                      <a:r>
                        <a:rPr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000" dirty="0" smtClean="0"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2012.11.23</a:t>
                      </a:r>
                      <a:r>
                        <a:rPr lang="zh-TW" altLang="en-US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i="0" kern="1200" baseline="0" dirty="0" smtClean="0"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lang="en-US" altLang="zh-TW" sz="1000" kern="1200" dirty="0" smtClean="0">
                        <a:solidFill>
                          <a:schemeClr val="dk1"/>
                        </a:solidFill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41001" name="Picture 21" descr="\\140.112.59.229\資源平台\資源平台\版權\版權ICON與範例\F-公共財-book_mark_transparent-squar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9757" y="1593820"/>
            <a:ext cx="269875" cy="2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48" y="1973970"/>
            <a:ext cx="416872" cy="576064"/>
          </a:xfrm>
          <a:prstGeom prst="rect">
            <a:avLst/>
          </a:prstGeom>
        </p:spPr>
      </p:pic>
      <p:pic>
        <p:nvPicPr>
          <p:cNvPr id="8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64" y="2174252"/>
            <a:ext cx="269204" cy="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7" y="2905092"/>
            <a:ext cx="269204" cy="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48" y="2691575"/>
            <a:ext cx="418994" cy="60253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37" y="3635304"/>
            <a:ext cx="330205" cy="405579"/>
          </a:xfrm>
          <a:prstGeom prst="rect">
            <a:avLst/>
          </a:prstGeom>
        </p:spPr>
      </p:pic>
      <p:pic>
        <p:nvPicPr>
          <p:cNvPr id="12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64" y="3750344"/>
            <a:ext cx="269204" cy="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605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76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505453"/>
              </p:ext>
            </p:extLst>
          </p:nvPr>
        </p:nvGraphicFramePr>
        <p:xfrm>
          <a:off x="539552" y="1064629"/>
          <a:ext cx="8136904" cy="331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368152"/>
                <a:gridCol w="1152128"/>
                <a:gridCol w="496855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6825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Leonardo da Pisa - Die Fibonacci-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Zahlen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eine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Arithmologie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Die Fibonacci-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Zahlen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eine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Arithmologie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Facharbeit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Schule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), 2008,  46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Seiten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p.7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7468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solidFill>
                          <a:srgbClr val="FF3300"/>
                        </a:solidFill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Flickr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Bambo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2"/>
                        </a:rPr>
                        <a:t>http://www.flickr.com/photos/bambolia/5531832300/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本作品以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創用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CC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「姓名標示－非商業性－相同方式分享」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2.0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版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授權釋出。</a:t>
                      </a:r>
                    </a:p>
                  </a:txBody>
                  <a:tcPr marL="91433" marR="91433" marT="45723" marB="45723" anchor="ctr"/>
                </a:tc>
              </a:tr>
              <a:tr h="7583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Flickr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HK James Ho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http://www.flickr.com/photos/mankitho/49659647/sizes/z/in/photostream/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。本作品以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5"/>
                        </a:rPr>
                        <a:t>創用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5"/>
                        </a:rPr>
                        <a:t>CC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5"/>
                        </a:rPr>
                        <a:t>「姓名標示－相同方式分享」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5"/>
                        </a:rPr>
                        <a:t>2.0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5"/>
                        </a:rPr>
                        <a:t>版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授權釋出。</a:t>
                      </a:r>
                    </a:p>
                  </a:txBody>
                  <a:tcPr marL="91433" marR="91433" marT="45723" marB="45723" anchor="ctr"/>
                </a:tc>
              </a:tr>
              <a:tr h="7583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Flickr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kaiyanwong223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6"/>
                        </a:rPr>
                        <a:t>http://www.flickr.com/photos/33623636@N08/6245636036/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本作品以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創用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CC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「姓名標示－非商業性－相同方式分享」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2.0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版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授權釋出。</a:t>
                      </a: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12" name="Picture 1" descr="圖片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08" y="1718675"/>
            <a:ext cx="269204" cy="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\\140.112.59.229\資源平台\資源平台\版權\版權ICON與範例\Creative Commens台灣2.5\icon_by-nc-sa.tiff">
            <a:hlinkClick r:id="rId3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9401"/>
            <a:ext cx="720317" cy="1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94" y="1505178"/>
            <a:ext cx="377931" cy="46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5" y="3044247"/>
            <a:ext cx="875928" cy="437964"/>
          </a:xfrm>
          <a:prstGeom prst="rect">
            <a:avLst/>
          </a:prstGeom>
        </p:spPr>
      </p:pic>
      <p:pic>
        <p:nvPicPr>
          <p:cNvPr id="18" name="Picture 7" descr="\\140.112.59.229\資源平台\資源平台\版權\版權ICON與範例\Creative Commens台灣2.5\icon_by-sa.tiff">
            <a:hlinkClick r:id="rId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51" y="3185663"/>
            <a:ext cx="720317" cy="1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06" y="3751169"/>
            <a:ext cx="910105" cy="511934"/>
          </a:xfrm>
          <a:prstGeom prst="rect">
            <a:avLst/>
          </a:prstGeom>
        </p:spPr>
      </p:pic>
      <p:pic>
        <p:nvPicPr>
          <p:cNvPr id="20" name="Picture 16" descr="\\140.112.59.229\資源平台\資源平台\版權\版權ICON與範例\Creative Commens台灣2.5\icon_by-nc-sa.tiff">
            <a:hlinkClick r:id="rId3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51" y="3912636"/>
            <a:ext cx="720317" cy="1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89" y="2269873"/>
            <a:ext cx="611108" cy="4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77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37642"/>
              </p:ext>
            </p:extLst>
          </p:nvPr>
        </p:nvGraphicFramePr>
        <p:xfrm>
          <a:off x="611560" y="1052973"/>
          <a:ext cx="7992887" cy="339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224136"/>
                <a:gridCol w="1296144"/>
                <a:gridCol w="4824535"/>
              </a:tblGrid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7079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Flickr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kaiyanwong223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http://www.flickr.com/photos/33623636@N08/3742110662/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本作品以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創用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CC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「姓名標示－非商業性－相同方式分享」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2.0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版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授權釋出。</a:t>
                      </a:r>
                    </a:p>
                  </a:txBody>
                  <a:tcPr marL="91433" marR="91433" marT="45723" marB="45723" anchor="ctr"/>
                </a:tc>
              </a:tr>
              <a:tr h="6026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Flickr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Adikos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5"/>
                        </a:rPr>
                        <a:t>http://www.flickr.com/photos/adikos/4428067413/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本作品以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6"/>
                        </a:rPr>
                        <a:t>創用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6"/>
                        </a:rPr>
                        <a:t>CC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6"/>
                        </a:rPr>
                        <a:t>「姓名標示」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6"/>
                        </a:rPr>
                        <a:t>2.0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6"/>
                        </a:rPr>
                        <a:t>版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授權釋出。</a:t>
                      </a:r>
                    </a:p>
                  </a:txBody>
                  <a:tcPr marL="91433" marR="91433" marT="45723" marB="45723" anchor="ctr"/>
                </a:tc>
              </a:tr>
              <a:tr h="594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solidFill>
                          <a:srgbClr val="FF3300"/>
                        </a:solidFill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Flickr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sermoa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7"/>
                        </a:rPr>
                        <a:t>http://www.flickr.com/photos/sermoa/4657844388/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本作品以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8"/>
                        </a:rPr>
                        <a:t>創用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8"/>
                        </a:rPr>
                        <a:t>CC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8"/>
                        </a:rPr>
                        <a:t>「姓名標示－相同方式分享」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8"/>
                        </a:rPr>
                        <a:t>2.0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8"/>
                        </a:rPr>
                        <a:t>版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授權釋出。</a:t>
                      </a:r>
                    </a:p>
                  </a:txBody>
                  <a:tcPr marL="91433" marR="91433" marT="45723" marB="45723" anchor="ctr"/>
                </a:tc>
              </a:tr>
              <a:tr h="5446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solidFill>
                          <a:srgbClr val="FF3300"/>
                        </a:solidFill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臺灣師範大學數學系　洪萬生教授。</a:t>
                      </a:r>
                    </a:p>
                  </a:txBody>
                  <a:tcPr marL="91433" marR="91433" marT="45723" marB="45723" anchor="ctr"/>
                </a:tc>
              </a:tr>
              <a:tr h="535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solidFill>
                          <a:srgbClr val="FF3300"/>
                        </a:solidFill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臺灣師範大學數學系　洪萬生教授。</a:t>
                      </a: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17" name="Picture 15" descr="cc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94" y="3507854"/>
            <a:ext cx="720317" cy="25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c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93" y="4039770"/>
            <a:ext cx="720317" cy="25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44" y="1549102"/>
            <a:ext cx="792088" cy="460401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63" y="2234455"/>
            <a:ext cx="833369" cy="416684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67" y="2838487"/>
            <a:ext cx="804157" cy="452339"/>
          </a:xfrm>
          <a:prstGeom prst="rect">
            <a:avLst/>
          </a:prstGeom>
        </p:spPr>
      </p:pic>
      <p:graphicFrame>
        <p:nvGraphicFramePr>
          <p:cNvPr id="34" name="物件 3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71588848"/>
              </p:ext>
            </p:extLst>
          </p:nvPr>
        </p:nvGraphicFramePr>
        <p:xfrm>
          <a:off x="1636627" y="3425338"/>
          <a:ext cx="542322" cy="43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14" imgW="4358160" imgH="3609000" progId="">
                  <p:embed/>
                </p:oleObj>
              </mc:Choice>
              <mc:Fallback>
                <p:oleObj r:id="rId14" imgW="4358160" imgH="36090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627" y="3425338"/>
                        <a:ext cx="542322" cy="43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39258" y="4044602"/>
            <a:ext cx="537059" cy="39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6" descr="\\140.112.59.229\資源平台\資源平台\版權\版權ICON與範例\Creative Commens台灣2.5\icon_by-nc-sa.tiff">
            <a:hlinkClick r:id="rId4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22" y="1708317"/>
            <a:ext cx="720317" cy="1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5" descr="\\140.112.59.229\資源平台\資源平台\版權\版權ICON與範例\Creative Commens台灣2.5\icon_by.tiff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94" y="2403778"/>
            <a:ext cx="720316" cy="1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 descr="\\140.112.59.229\資源平台\資源平台\版權\版權ICON與範例\Creative Commens台灣2.5\icon_by-sa.tiff">
            <a:hlinkClick r:id="rId8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94" y="2975611"/>
            <a:ext cx="720317" cy="1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7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78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772834"/>
              </p:ext>
            </p:extLst>
          </p:nvPr>
        </p:nvGraphicFramePr>
        <p:xfrm>
          <a:off x="467544" y="1077733"/>
          <a:ext cx="8280921" cy="3144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84"/>
                <a:gridCol w="1128832"/>
                <a:gridCol w="1152128"/>
                <a:gridCol w="5184577"/>
              </a:tblGrid>
              <a:tr h="4016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5486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Raffael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，攝影者：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Galleria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degli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Uffizi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2"/>
                        </a:rPr>
                        <a:t>http://hak.wikipedia.org/wiki/File:Rafael_-_Retrato_de_Pietro_Perugino.jpg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91433" marR="91433" marT="45723" marB="45723" anchor="ctr"/>
                </a:tc>
              </a:tr>
              <a:tr h="5314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it-IT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Leonardo di ser Piero da Vinci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http://en.wikipedia.org/wiki/File:Andrea_del_Verrocchio_002.jpg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4148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Jacopo de’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Barbari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http://de.wikipedia.org/w/index.php?title=Datei:Luca_Pacioli_(Gemaelde).jpeg&amp;filetimestamp=20090123184947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4339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unknown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5"/>
                        </a:rPr>
                        <a:t>http://en.wikipedia.org/wiki/File:Divina_proportione.png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333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zh-TW" altLang="en-US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solidFill>
                          <a:schemeClr val="tx1"/>
                        </a:solidFill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Albert Dürer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(1471-1528)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畫，本作品轉載自：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6"/>
                        </a:rPr>
                        <a:t>http://likovna-kultura.ufzg.unizg.hr/Ucimo-gledati-zine/Broj%201/proporcije%20ljudskog%20lika.htm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本作品已超過著作財產權存續期間，屬公共領域之著作。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9" name="Picture 19" descr="\\140.112.59.229\資源平台\資源平台\版權\版權ICON與範例\64px-PD-icon_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78" y="1664449"/>
            <a:ext cx="274171" cy="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90" y="1566578"/>
            <a:ext cx="395216" cy="4013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75" y="2093151"/>
            <a:ext cx="504245" cy="44244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95" y="2677210"/>
            <a:ext cx="572006" cy="35750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15" y="3202366"/>
            <a:ext cx="404229" cy="4495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25" y="3723878"/>
            <a:ext cx="791317" cy="425971"/>
          </a:xfrm>
          <a:prstGeom prst="rect">
            <a:avLst/>
          </a:prstGeom>
        </p:spPr>
      </p:pic>
      <p:pic>
        <p:nvPicPr>
          <p:cNvPr id="18" name="Picture 21" descr="\\140.112.59.229\資源平台\資源平台\版權\版權ICON與範例\F-公共財-book_mark_transparent-square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78" y="3849113"/>
            <a:ext cx="273344" cy="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圖片1">
            <a:hlinkClick r:id="rId14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45" y="2226623"/>
            <a:ext cx="269204" cy="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圖片1">
            <a:hlinkClick r:id="rId14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45" y="2768212"/>
            <a:ext cx="269204" cy="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圖片1">
            <a:hlinkClick r:id="rId14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62" y="3292290"/>
            <a:ext cx="269204" cy="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79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659313"/>
              </p:ext>
            </p:extLst>
          </p:nvPr>
        </p:nvGraphicFramePr>
        <p:xfrm>
          <a:off x="539552" y="1179843"/>
          <a:ext cx="8136906" cy="3120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152128"/>
                <a:gridCol w="1152128"/>
                <a:gridCol w="5112570"/>
              </a:tblGrid>
              <a:tr h="432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5484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28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人體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Human Figure》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Parramon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編輯群著，王同禹譯，出版社：積木文化，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03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581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solidFill>
                          <a:srgbClr val="FF3300"/>
                        </a:solidFill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人體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Human Figure》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Parramon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編輯群著，王同禹譯，出版社：積木文化，</a:t>
                      </a:r>
                    </a:p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03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5508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人體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Human Figure》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Parramon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編輯群著，王同禹譯，出版社：積木文化，</a:t>
                      </a:r>
                    </a:p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03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4811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人體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Human Figure》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Parramon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編輯群著，王同禹譯，出版社：積木文化，</a:t>
                      </a:r>
                    </a:p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03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32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</a:p>
                  </a:txBody>
                  <a:tcPr marL="91433" marR="91433" marT="45723" marB="45723" anchor="ctr"/>
                </a:tc>
              </a:tr>
              <a:tr h="545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人體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Human Figure》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Parramon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編輯群著，王同禹譯，出版社：積木文化，</a:t>
                      </a:r>
                    </a:p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03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11" name="Picture 1" descr="圖片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789" y="1763426"/>
            <a:ext cx="269875" cy="2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0" y="1609703"/>
            <a:ext cx="397010" cy="52015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66" y="2254063"/>
            <a:ext cx="397247" cy="409379"/>
          </a:xfrm>
          <a:prstGeom prst="rect">
            <a:avLst/>
          </a:prstGeom>
        </p:spPr>
      </p:pic>
      <p:pic>
        <p:nvPicPr>
          <p:cNvPr id="14" name="Picture 1" descr="圖片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788" y="2356975"/>
            <a:ext cx="269875" cy="23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65" y="2770178"/>
            <a:ext cx="432048" cy="441823"/>
          </a:xfrm>
          <a:prstGeom prst="rect">
            <a:avLst/>
          </a:prstGeom>
        </p:spPr>
      </p:pic>
      <p:pic>
        <p:nvPicPr>
          <p:cNvPr id="16" name="Picture 1" descr="圖片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787" y="2910195"/>
            <a:ext cx="269875" cy="2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圖片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789" y="3460750"/>
            <a:ext cx="269875" cy="21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65" y="3296633"/>
            <a:ext cx="453032" cy="46399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65" y="3793487"/>
            <a:ext cx="443888" cy="496717"/>
          </a:xfrm>
          <a:prstGeom prst="rect">
            <a:avLst/>
          </a:prstGeom>
        </p:spPr>
      </p:pic>
      <p:pic>
        <p:nvPicPr>
          <p:cNvPr id="20" name="Picture 1" descr="圖片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789" y="3933833"/>
            <a:ext cx="269875" cy="2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90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3203848" y="699542"/>
            <a:ext cx="2680692" cy="3728442"/>
            <a:chOff x="3619500" y="2095500"/>
            <a:chExt cx="1905000" cy="2667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500" y="2095500"/>
              <a:ext cx="1905000" cy="2667000"/>
            </a:xfrm>
            <a:prstGeom prst="rect">
              <a:avLst/>
            </a:prstGeom>
          </p:spPr>
        </p:pic>
        <p:pic>
          <p:nvPicPr>
            <p:cNvPr id="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9500" y="4527550"/>
              <a:ext cx="2698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03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80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108723"/>
              </p:ext>
            </p:extLst>
          </p:nvPr>
        </p:nvGraphicFramePr>
        <p:xfrm>
          <a:off x="395536" y="1143756"/>
          <a:ext cx="8352929" cy="3269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027"/>
                <a:gridCol w="1204205"/>
                <a:gridCol w="1368152"/>
                <a:gridCol w="4896545"/>
              </a:tblGrid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5486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solidFill>
                          <a:srgbClr val="FF3300"/>
                        </a:solidFill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看到什麼都會畫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How to Draw What You See》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Rudy de Reyna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著，謝凱蒂譯，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天下文化出版，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940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看到什麼都會畫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How to Draw What You See》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Rudy de Reyna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著，謝凱蒂譯，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天下文化出版，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967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看到什麼都會畫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How to Draw What You See》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Rudy de Reyna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著，謝凱蒂譯，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天下文化出版，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041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看到什麼都會畫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How to Draw What You See》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Rudy de Reyna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著，謝凱蒂譯，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天下文化出版，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31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看到什麼都會畫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How to Draw What You See》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Rudy de Reyna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著，謝凱蒂譯，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天下文化出版，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41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10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1800975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84" y="1635646"/>
            <a:ext cx="448444" cy="470867"/>
          </a:xfrm>
          <a:prstGeom prst="rect">
            <a:avLst/>
          </a:prstGeom>
        </p:spPr>
      </p:pic>
      <p:pic>
        <p:nvPicPr>
          <p:cNvPr id="16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8" y="2349052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21" y="2184857"/>
            <a:ext cx="492170" cy="50460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20" y="2796846"/>
            <a:ext cx="492171" cy="504602"/>
          </a:xfrm>
          <a:prstGeom prst="rect">
            <a:avLst/>
          </a:prstGeom>
        </p:spPr>
      </p:pic>
      <p:pic>
        <p:nvPicPr>
          <p:cNvPr id="19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2935657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95" y="3365529"/>
            <a:ext cx="437733" cy="486054"/>
          </a:xfrm>
          <a:prstGeom prst="rect">
            <a:avLst/>
          </a:prstGeom>
        </p:spPr>
      </p:pic>
      <p:pic>
        <p:nvPicPr>
          <p:cNvPr id="21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193" y="3520449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9" y="3943351"/>
            <a:ext cx="448444" cy="489064"/>
          </a:xfrm>
          <a:prstGeom prst="rect">
            <a:avLst/>
          </a:prstGeom>
        </p:spPr>
      </p:pic>
      <p:pic>
        <p:nvPicPr>
          <p:cNvPr id="23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2251" y="4081389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5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81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482334"/>
              </p:ext>
            </p:extLst>
          </p:nvPr>
        </p:nvGraphicFramePr>
        <p:xfrm>
          <a:off x="539552" y="1023794"/>
          <a:ext cx="7992888" cy="3231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152128"/>
                <a:gridCol w="1296144"/>
                <a:gridCol w="4896544"/>
              </a:tblGrid>
              <a:tr h="4367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5460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看到什麼都會畫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How to Draw What You See》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Rudy de Reyna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著，謝凱蒂譯，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天下文化出版，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95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</a:p>
                  </a:txBody>
                  <a:tcPr marL="91433" marR="91433" marT="45723" marB="45723" anchor="ctr"/>
                </a:tc>
              </a:tr>
              <a:tr h="565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solidFill>
                          <a:srgbClr val="FF3300"/>
                        </a:solidFill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看到什麼都會畫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How to Draw What You See》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Rudy de Reyna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著，謝凱蒂譯，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天下文化出版，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29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96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</a:p>
                  </a:txBody>
                  <a:tcPr marL="91433" marR="91433" marT="45723" marB="45723" anchor="ctr"/>
                </a:tc>
              </a:tr>
              <a:tr h="4346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《The power of limits : proportional harmonies in nature, art, and architecture》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György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Doczi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著，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Random House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Inc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出版，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92-93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</a:p>
                  </a:txBody>
                  <a:tcPr marL="91433" marR="91433" marT="45723" marB="45723" anchor="ctr"/>
                </a:tc>
              </a:tr>
              <a:tr h="5579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Leonardo da Vinci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2"/>
                        </a:rPr>
                        <a:t>http://zh.wikipedia.org/wiki/File:Leonardo_da_Vinci_-_Virgen_de_las_Rocas_(Museo_del_Louvre,_c._1480).jpg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770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48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Leonardo da Vinci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，攝影者：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Luc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Viatour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http://en.wikipedia.org/wiki/File:Da_Vinci_Studies_of_Embryos_Luc_Viatour.jpg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36" y="1478620"/>
            <a:ext cx="483588" cy="482658"/>
          </a:xfrm>
          <a:prstGeom prst="rect">
            <a:avLst/>
          </a:prstGeom>
        </p:spPr>
      </p:pic>
      <p:pic>
        <p:nvPicPr>
          <p:cNvPr id="15" name="Picture 1" descr="圖片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9252" y="1631842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1" y="2045590"/>
            <a:ext cx="523457" cy="475800"/>
          </a:xfrm>
          <a:prstGeom prst="rect">
            <a:avLst/>
          </a:prstGeom>
        </p:spPr>
      </p:pic>
      <p:pic>
        <p:nvPicPr>
          <p:cNvPr id="17" name="Picture 1" descr="圖片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9252" y="2195381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57" y="2689011"/>
            <a:ext cx="870804" cy="304626"/>
          </a:xfrm>
          <a:prstGeom prst="rect">
            <a:avLst/>
          </a:prstGeom>
        </p:spPr>
      </p:pic>
      <p:pic>
        <p:nvPicPr>
          <p:cNvPr id="19" name="Picture 1" descr="圖片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956" y="2753218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34" y="3165326"/>
            <a:ext cx="418027" cy="512567"/>
          </a:xfrm>
          <a:prstGeom prst="rect">
            <a:avLst/>
          </a:prstGeom>
        </p:spPr>
      </p:pic>
      <p:pic>
        <p:nvPicPr>
          <p:cNvPr id="21" name="Picture 19" descr="\\140.112.59.229\資源平台\資源平台\版權\版權ICON與範例\64px-PD-icon_svg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56" y="3301725"/>
            <a:ext cx="274171" cy="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4" y="3744523"/>
            <a:ext cx="373005" cy="411403"/>
          </a:xfrm>
          <a:prstGeom prst="rect">
            <a:avLst/>
          </a:prstGeom>
        </p:spPr>
      </p:pic>
      <p:pic>
        <p:nvPicPr>
          <p:cNvPr id="24" name="Picture 1" descr="圖片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955" y="3889825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5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82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625526"/>
              </p:ext>
            </p:extLst>
          </p:nvPr>
        </p:nvGraphicFramePr>
        <p:xfrm>
          <a:off x="323528" y="1106269"/>
          <a:ext cx="8496944" cy="312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513266"/>
                <a:gridCol w="1200744"/>
                <a:gridCol w="5134862"/>
              </a:tblGrid>
              <a:tr h="3706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5560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</a:t>
                      </a:r>
                      <a:endParaRPr lang="zh-TW" altLang="en-US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WikiPaintings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Leonardo da Vinci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2"/>
                        </a:rPr>
                        <a:t>http://www.wikipaintings.org/en/leonardo-da-vinci/anatomy-of-the-neck-1515#close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584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lang="zh-TW" altLang="en-US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WikiPaintings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Leonardo da Vinci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http://www.wikipaintings.org/en/leonardo-da-vinci/lily#close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488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lang="zh-TW" altLang="en-US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8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WikiPaintings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Leonardo da Vinci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http://www.wikipaintings.org/en/leonardo-da-vinci/automobile#close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560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8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Wikimedia commons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Raffaello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Sanzio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5"/>
                        </a:rPr>
                        <a:t>http://commons.wikimedia.org/wiki/File:Sanzio_01.jpg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91433" marR="91433" marT="45723" marB="45723" anchor="ctr"/>
                </a:tc>
              </a:tr>
              <a:tr h="5314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</a:t>
                      </a:r>
                      <a:endParaRPr lang="zh-TW" altLang="en-US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800" b="1" dirty="0" smtClean="0">
                        <a:solidFill>
                          <a:srgbClr val="FF3300"/>
                        </a:solidFill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Raffaello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Sanzio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，攝影者：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Web Gallery of Art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6"/>
                        </a:rPr>
                        <a:t>ttp://zh.wikipedia.org/wiki/File:Sanzio_01_Plato_Aristotle.jpg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12" name="Picture 19" descr="\\140.112.59.229\資源平台\資源平台\版權\版權ICON與範例\64px-PD-icon_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3417"/>
            <a:ext cx="274171" cy="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9" y="1512389"/>
            <a:ext cx="384347" cy="42768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02" y="2067694"/>
            <a:ext cx="410999" cy="474230"/>
          </a:xfrm>
          <a:prstGeom prst="rect">
            <a:avLst/>
          </a:prstGeom>
        </p:spPr>
      </p:pic>
      <p:pic>
        <p:nvPicPr>
          <p:cNvPr id="16" name="Picture 19" descr="\\140.112.59.229\資源平台\資源平台\版權\版權ICON與範例\64px-PD-icon_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201995"/>
            <a:ext cx="274171" cy="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7" y="2656557"/>
            <a:ext cx="362347" cy="427296"/>
          </a:xfrm>
          <a:prstGeom prst="rect">
            <a:avLst/>
          </a:prstGeom>
        </p:spPr>
      </p:pic>
      <p:pic>
        <p:nvPicPr>
          <p:cNvPr id="18" name="Picture 19" descr="\\140.112.59.229\資源平台\資源平台\版權\版權ICON與範例\64px-PD-icon_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2" y="2767391"/>
            <a:ext cx="274171" cy="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ile:Scuola di atene 0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01" y="3185065"/>
            <a:ext cx="512398" cy="4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29" y="3723878"/>
            <a:ext cx="432458" cy="44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\\140.112.59.229\資源平台\資源平台\版權\版權ICON與範例\64px-PD-icon_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62" y="3889928"/>
            <a:ext cx="2730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圖片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20" y="3323016"/>
            <a:ext cx="2698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2248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83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31230"/>
              </p:ext>
            </p:extLst>
          </p:nvPr>
        </p:nvGraphicFramePr>
        <p:xfrm>
          <a:off x="539552" y="1059582"/>
          <a:ext cx="8064376" cy="3264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152128"/>
                <a:gridCol w="1224136"/>
                <a:gridCol w="4896024"/>
              </a:tblGrid>
              <a:tr h="3351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5703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  <a:endParaRPr lang="zh-TW" altLang="en-US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800" b="0" dirty="0" smtClean="0"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Wikimedia commons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Raffaello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Sanzio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2"/>
                        </a:rPr>
                        <a:t>http://commons.wikimedia.org/wiki/File:Sanzio_01.jpg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T="45723" marB="45723" anchor="ctr"/>
                </a:tc>
              </a:tr>
              <a:tr h="5815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  <a:endParaRPr lang="zh-TW" altLang="en-US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dirty="0" smtClean="0">
                          <a:latin typeface="新細明體" pitchFamily="18" charset="-120"/>
                          <a:ea typeface="新細明體" pitchFamily="18" charset="-120"/>
                        </a:rPr>
                        <a:t>This is a kind of .......</a:t>
                      </a:r>
                      <a:r>
                        <a:rPr lang="en-US" altLang="zh-TW" sz="800" b="0" dirty="0" smtClean="0">
                          <a:solidFill>
                            <a:srgbClr val="3333FF"/>
                          </a:solidFill>
                          <a:latin typeface="新細明體" pitchFamily="18" charset="-120"/>
                          <a:ea typeface="新細明體" pitchFamily="18" charset="-120"/>
                        </a:rPr>
                        <a:t>from becoming to truth and being. </a:t>
                      </a: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The Republic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Plato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，出版社：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Rick Barbaric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1976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出版，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p.43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T="45723" marB="45723" anchor="ctr"/>
                </a:tc>
              </a:tr>
              <a:tr h="5230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  <a:endParaRPr lang="zh-TW" altLang="en-US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dirty="0" smtClean="0">
                          <a:latin typeface="新細明體" pitchFamily="18" charset="-120"/>
                          <a:ea typeface="新細明體" pitchFamily="18" charset="-120"/>
                        </a:rPr>
                        <a:t>…this knowledge of the kind [i.e.,……</a:t>
                      </a:r>
                      <a:r>
                        <a:rPr lang="en-US" altLang="zh-TW" sz="800" b="0" dirty="0" smtClean="0">
                          <a:solidFill>
                            <a:srgbClr val="33CC33"/>
                          </a:solidFill>
                          <a:latin typeface="新細明體" pitchFamily="18" charset="-120"/>
                          <a:ea typeface="新細明體" pitchFamily="18" charset="-120"/>
                        </a:rPr>
                        <a:t>and therefore he must an arithmetician. </a:t>
                      </a:r>
                      <a:endParaRPr lang="zh-TW" altLang="en-US" sz="800" b="0" dirty="0" smtClean="0"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此零非彼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，作者：洪萬生，臺灣商務印書館 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出版，頁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244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T="45723" marB="45723" anchor="ctr"/>
                </a:tc>
              </a:tr>
              <a:tr h="64639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lang="zh-TW" altLang="en-US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I mean, as I was saying,…… into the arguments. [Republic Book VII, p. 525]</a:t>
                      </a:r>
                      <a:endParaRPr kumimoji="0" lang="en-US" alt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The Republic Book VII 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Plato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，出版社：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Rick Barbaric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1976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出版，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p. 525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T="45723" marB="45723" anchor="ctr" horzOverflow="overflow"/>
                </a:tc>
              </a:tr>
              <a:tr h="5214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</a:t>
                      </a:r>
                      <a:endParaRPr lang="zh-TW" altLang="en-US" sz="9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b="0" dirty="0" smtClean="0">
                          <a:latin typeface="新細明體" pitchFamily="18" charset="-120"/>
                          <a:ea typeface="新細明體" pitchFamily="18" charset="-120"/>
                        </a:rPr>
                        <a:t>Though I am often ……an irresistible momentum</a:t>
                      </a:r>
                      <a:endParaRPr lang="zh-TW" altLang="en-US" sz="800" b="0" dirty="0" smtClean="0">
                        <a:solidFill>
                          <a:srgbClr val="FF3300"/>
                        </a:solidFill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wikiquote.org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http://en.wikiquote.org/wiki/Vincent_van_Gogh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2013/1/4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。本作品以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創用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CC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「姓名標示－相同方式分享」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3.0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 版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釋出。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10" name="Picture 1" descr="圖片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78" y="1661117"/>
            <a:ext cx="2698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2" descr="圖片1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31" y="1576070"/>
            <a:ext cx="592569" cy="3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圖片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76" y="2249214"/>
            <a:ext cx="2698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圖片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58" y="2755601"/>
            <a:ext cx="2698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圖片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75" y="3416629"/>
            <a:ext cx="2698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ocw.aca.ntu.edu.tw/ntu-ocw/files/copyright-img/CC-Share%20Alike%203.0-88x31.png">
            <a:hlinkClick r:id="rId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95" y="393990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018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84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422730"/>
              </p:ext>
            </p:extLst>
          </p:nvPr>
        </p:nvGraphicFramePr>
        <p:xfrm>
          <a:off x="611560" y="1131590"/>
          <a:ext cx="7992888" cy="318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936104"/>
                <a:gridCol w="1152128"/>
                <a:gridCol w="5256584"/>
              </a:tblGrid>
              <a:tr h="2865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5486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Pablo Picasso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2"/>
                        </a:rPr>
                        <a:t>http://en.wikipedia.org/wiki/File:Les_Demoiselles_d%27Avignon.jpg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4594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63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來源：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National Gallery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，本作品轉載自：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http://www.nationalgallery.org.uk/artists/piero-della-francesca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531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Piero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della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Francesca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4"/>
                        </a:rPr>
                        <a:t>http://en.wikipedia.org/wiki/File:Piero_-_The_Flagellation.jpg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Albrecht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Dürer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5"/>
                        </a:rPr>
                        <a:t>http://en.wikipedia.org/wiki/File:AlbrechtD%C3%BCrer01.jpg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967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solidFill>
                          <a:srgbClr val="FF3300"/>
                        </a:solidFill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Wikipedia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Albrecht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Dürer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</a:b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6"/>
                        </a:rPr>
                        <a:t>http://en.wikipedia.org/wiki/File:Selbstportr%C3%A4t,_by_Albrecht_D%C3%BCrer,_from_Prado_in_Google_Earth.jpg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2013.1.4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8" name="Picture 2" descr="File:Les Demoiselles d'Avign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76" y="1537800"/>
            <a:ext cx="576064" cy="44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\\140.112.59.229\資源平台\資源平台\版權\版權ICON與範例\64px-PD-icon_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05" y="1658845"/>
            <a:ext cx="274171" cy="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8" y="2124008"/>
            <a:ext cx="608741" cy="401600"/>
          </a:xfrm>
          <a:prstGeom prst="rect">
            <a:avLst/>
          </a:prstGeom>
        </p:spPr>
      </p:pic>
      <p:pic>
        <p:nvPicPr>
          <p:cNvPr id="11" name="Picture 1" descr="圖片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78601" y="2236701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98" y="2691639"/>
            <a:ext cx="720080" cy="378042"/>
          </a:xfrm>
          <a:prstGeom prst="rect">
            <a:avLst/>
          </a:prstGeom>
        </p:spPr>
      </p:pic>
      <p:pic>
        <p:nvPicPr>
          <p:cNvPr id="13" name="Picture 19" descr="\\140.112.59.229\資源平台\資源平台\版權\版權ICON與範例\64px-PD-icon_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26" y="2733746"/>
            <a:ext cx="274171" cy="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File:AlbrechtDürer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51" y="3219822"/>
            <a:ext cx="343332" cy="37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\\140.112.59.229\資源平台\資源平台\版權\版權ICON與範例\64px-PD-icon_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04" y="3306030"/>
            <a:ext cx="274171" cy="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51" y="3812858"/>
            <a:ext cx="424113" cy="402818"/>
          </a:xfrm>
          <a:prstGeom prst="rect">
            <a:avLst/>
          </a:prstGeom>
        </p:spPr>
      </p:pic>
      <p:pic>
        <p:nvPicPr>
          <p:cNvPr id="17" name="Picture 19" descr="\\140.112.59.229\資源平台\資源平台\版權\版權ICON與範例\64px-PD-icon_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12" y="3911453"/>
            <a:ext cx="274171" cy="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213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7A76B0-5892-430E-AEC6-0CD5445A322D}" type="slidenum">
              <a:rPr lang="en-US" altLang="zh-TW" smtClean="0"/>
              <a:pPr/>
              <a:t>85</a:t>
            </a:fld>
            <a:endParaRPr lang="en-US" altLang="zh-TW" smtClean="0"/>
          </a:p>
        </p:txBody>
      </p:sp>
      <p:sp>
        <p:nvSpPr>
          <p:cNvPr id="409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版權聲明</a:t>
            </a: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877374"/>
              </p:ext>
            </p:extLst>
          </p:nvPr>
        </p:nvGraphicFramePr>
        <p:xfrm>
          <a:off x="467544" y="1172731"/>
          <a:ext cx="8136904" cy="219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631"/>
                <a:gridCol w="1208476"/>
                <a:gridCol w="1156195"/>
                <a:gridCol w="5006602"/>
              </a:tblGrid>
              <a:tr h="4736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版權圖示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/>
                </a:tc>
              </a:tr>
              <a:tr h="5460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zh-TW" alt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Wikipainting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，作者：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Albrecht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Dürer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。本作品轉載自：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2"/>
                        </a:rPr>
                        <a:t>http://www.wikipaintings.org/en/albrecht-durer/self-portrait-1493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，瀏覽日期：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2012.11.26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  <a:tr h="5274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71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臺北市立西松高中　蘇惠玉老師。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本作品以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創用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CC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「姓名標示－非商業性－相同方式分享」臺灣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3.0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  <a:hlinkClick r:id="rId3"/>
                        </a:rPr>
                        <a:t>版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授權釋出。</a:t>
                      </a:r>
                    </a:p>
                  </a:txBody>
                  <a:tcPr marL="91433" marR="91433" marT="45723" marB="45723" anchor="ctr"/>
                </a:tc>
              </a:tr>
              <a:tr h="6439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600" b="1" dirty="0" smtClean="0">
                        <a:ea typeface="標楷體" pitchFamily="65" charset="-12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endParaRPr lang="zh-TW" altLang="en-US" sz="800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《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設計幾何學：發現黃金比例的永恆之美 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Geometry of </a:t>
                      </a:r>
                      <a:r>
                        <a:rPr kumimoji="0" lang="en-US" altLang="zh-TW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Design:Studies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in Proportion and Composition》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，金柏麗．伊蘭姆著，積木出版社，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2008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05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日出版。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依據著作權法第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46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52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r>
                        <a:rPr kumimoji="0" lang="zh-TW" alt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條合理使用。</a:t>
                      </a:r>
                      <a:endParaRPr kumimoji="0" lang="en-US" altLang="zh-TW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1433" marR="91433" marT="45723" marB="45723" anchor="ctr"/>
                </a:tc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7654"/>
            <a:ext cx="432048" cy="434365"/>
          </a:xfrm>
          <a:prstGeom prst="rect">
            <a:avLst/>
          </a:prstGeom>
        </p:spPr>
      </p:pic>
      <p:pic>
        <p:nvPicPr>
          <p:cNvPr id="6" name="Picture 19" descr="\\140.112.59.229\資源平台\資源平台\版權\版權ICON與範例\64px-PD-icon_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77" y="1822022"/>
            <a:ext cx="274171" cy="20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79" y="2334950"/>
            <a:ext cx="569249" cy="320418"/>
          </a:xfrm>
          <a:prstGeom prst="rect">
            <a:avLst/>
          </a:prstGeom>
        </p:spPr>
      </p:pic>
      <p:pic>
        <p:nvPicPr>
          <p:cNvPr id="8" name="Picture 16" descr="\\140.112.59.229\資源平台\資源平台\版權\版權ICON與範例\Creative Commens台灣2.5\icon_by-nc-sa.tiff">
            <a:hlinkClick r:id="rId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47" y="2382750"/>
            <a:ext cx="720317" cy="1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圖片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5" y="2949282"/>
            <a:ext cx="2698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76" y="2787774"/>
            <a:ext cx="448444" cy="4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1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標楷體" pitchFamily="65" charset="-120"/>
              </a:rPr>
              <a:t>大綱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b="1" smtClean="0">
                <a:ea typeface="標楷體" pitchFamily="65" charset="-120"/>
              </a:rPr>
              <a:t>斐波那契數列與黃金比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smtClean="0">
                <a:ea typeface="標楷體" pitchFamily="65" charset="-120"/>
              </a:rPr>
              <a:t>達文西的傳奇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smtClean="0">
                <a:ea typeface="標楷體" pitchFamily="65" charset="-120"/>
              </a:rPr>
              <a:t>拉斐爾的</a:t>
            </a:r>
            <a:r>
              <a:rPr lang="en-US" altLang="zh-TW" b="1" smtClean="0">
                <a:ea typeface="標楷體" pitchFamily="65" charset="-120"/>
              </a:rPr>
              <a:t>〈</a:t>
            </a:r>
            <a:r>
              <a:rPr lang="zh-TW" altLang="en-US" b="1" smtClean="0">
                <a:ea typeface="標楷體" pitchFamily="65" charset="-120"/>
              </a:rPr>
              <a:t>雅典學院</a:t>
            </a:r>
            <a:r>
              <a:rPr lang="en-US" altLang="zh-TW" b="1" smtClean="0">
                <a:ea typeface="標楷體" pitchFamily="65" charset="-120"/>
              </a:rPr>
              <a:t>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smtClean="0">
                <a:ea typeface="標楷體" pitchFamily="65" charset="-120"/>
              </a:rPr>
              <a:t>弗蘭且斯卡的繪畫藝術與透視學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smtClean="0">
                <a:ea typeface="標楷體" pitchFamily="65" charset="-120"/>
              </a:rPr>
              <a:t>柏拉圖的數學哲學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E5D5-D004-42A2-8613-971BA7A8994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75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4704</Words>
  <Application>Microsoft Office PowerPoint</Application>
  <PresentationFormat>如螢幕大小 (16:9)</PresentationFormat>
  <Paragraphs>445</Paragraphs>
  <Slides>85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85</vt:i4>
      </vt:variant>
    </vt:vector>
  </HeadingPairs>
  <TitlesOfParts>
    <vt:vector size="86" baseType="lpstr">
      <vt:lpstr>Office 佈景主題</vt:lpstr>
      <vt:lpstr>數學與文化:以數學小說閱讀為進路</vt:lpstr>
      <vt:lpstr> 如何閱讀數學文本： 以《隋書‧律曆志》為例 </vt:lpstr>
      <vt:lpstr>《隋書‧律曆志》</vt:lpstr>
      <vt:lpstr> 如何提問與回答？</vt:lpstr>
      <vt:lpstr>數學與文化:以數學小說閱讀為進路</vt:lpstr>
      <vt:lpstr>數學 / 哲學 / 藝術</vt:lpstr>
      <vt:lpstr>PowerPoint 簡報</vt:lpstr>
      <vt:lpstr>PowerPoint 簡報</vt:lpstr>
      <vt:lpstr>大綱</vt:lpstr>
      <vt:lpstr>斐波那契 （Leonardo Pisano Fibonacci, 1170?  1250）</vt:lpstr>
      <vt:lpstr>斐波那契</vt:lpstr>
      <vt:lpstr>斐波那契</vt:lpstr>
      <vt:lpstr>兔子繁殖問題</vt:lpstr>
      <vt:lpstr>大自然斐波那契數列</vt:lpstr>
      <vt:lpstr>大自然斐波那契數列</vt:lpstr>
      <vt:lpstr>大自然斐波那契數列</vt:lpstr>
      <vt:lpstr>斐波那契數列與黃金比</vt:lpstr>
      <vt:lpstr>正五邊形 (pentagon)</vt:lpstr>
      <vt:lpstr>黃金矩形與螺線</vt:lpstr>
      <vt:lpstr> 達文西傳奇一生</vt:lpstr>
      <vt:lpstr>開始學藝</vt:lpstr>
      <vt:lpstr>維洛吉歐</vt:lpstr>
      <vt:lpstr>維洛吉歐＋達文西</vt:lpstr>
      <vt:lpstr>向佩西歐里學習數學</vt:lpstr>
      <vt:lpstr>佩西歐里肖像</vt:lpstr>
      <vt:lpstr>佩西歐里《神聖比例》插圖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佩西歐里 (Luca Pacioli)</vt:lpstr>
      <vt:lpstr>最後的時光：蒙娜麗莎的微笑</vt:lpstr>
      <vt:lpstr>PowerPoint 簡報</vt:lpstr>
      <vt:lpstr>達文西：繪畫是一種科學 </vt:lpstr>
      <vt:lpstr>岩洞聖母</vt:lpstr>
      <vt:lpstr>數學的『確定性』</vt:lpstr>
      <vt:lpstr>文藝復興技術的最佳見證</vt:lpstr>
      <vt:lpstr>達文西在科學史上的地位</vt:lpstr>
      <vt:lpstr>達文西解剖圖</vt:lpstr>
      <vt:lpstr>達文西的素描</vt:lpstr>
      <vt:lpstr>機械設計</vt:lpstr>
      <vt:lpstr>比例、柏拉圖主義者</vt:lpstr>
      <vt:lpstr>得天下英才而教之！歐幾里得及其四弟子：驚喜、專注、好奇與理解</vt:lpstr>
      <vt:lpstr>拉斐爾〈雅典學院〉 柏拉圖與亞里斯多德</vt:lpstr>
      <vt:lpstr>拉斐爾的〈雅典學院〉</vt:lpstr>
      <vt:lpstr>Plato:  Let no one ignorant of geometry enter here!</vt:lpstr>
      <vt:lpstr>Plato</vt:lpstr>
      <vt:lpstr>Plato</vt:lpstr>
      <vt:lpstr>梵谷的見證</vt:lpstr>
      <vt:lpstr>《蒂邁歐篇》（Timaeus）</vt:lpstr>
      <vt:lpstr>五種正多面體</vt:lpstr>
      <vt:lpstr>有關自然現象的三種「幾何」解說</vt:lpstr>
      <vt:lpstr>畢加索立體主義時期名作</vt:lpstr>
      <vt:lpstr>弗蘭且斯卡  (Piero della Francesca, 1420-1492)</vt:lpstr>
      <vt:lpstr>基督受鞭刑</vt:lpstr>
      <vt:lpstr>PowerPoint 簡報</vt:lpstr>
      <vt:lpstr>PowerPoint 簡報</vt:lpstr>
      <vt:lpstr>PowerPoint 簡報</vt:lpstr>
      <vt:lpstr>杜勒《繪畫透視學》封面</vt:lpstr>
      <vt:lpstr>杜勒 (Albrecht Durer)</vt:lpstr>
      <vt:lpstr>PowerPoint 簡報</vt:lpstr>
      <vt:lpstr>杜勒木刻版畫</vt:lpstr>
      <vt:lpstr>透視法的誕生</vt:lpstr>
      <vt:lpstr>PowerPoint 簡報</vt:lpstr>
      <vt:lpstr>PowerPoint 簡報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數學與文化:以數學小說閱讀為進路</dc:title>
  <dc:creator>user</dc:creator>
  <cp:lastModifiedBy>user</cp:lastModifiedBy>
  <cp:revision>15</cp:revision>
  <dcterms:created xsi:type="dcterms:W3CDTF">2012-11-30T01:11:22Z</dcterms:created>
  <dcterms:modified xsi:type="dcterms:W3CDTF">2013-01-18T07:47:21Z</dcterms:modified>
</cp:coreProperties>
</file>