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06" r:id="rId2"/>
    <p:sldId id="256" r:id="rId3"/>
    <p:sldId id="260" r:id="rId4"/>
    <p:sldId id="257" r:id="rId5"/>
    <p:sldId id="261" r:id="rId6"/>
    <p:sldId id="262" r:id="rId7"/>
    <p:sldId id="263" r:id="rId8"/>
    <p:sldId id="264" r:id="rId9"/>
    <p:sldId id="265" r:id="rId10"/>
    <p:sldId id="266" r:id="rId11"/>
    <p:sldId id="282" r:id="rId12"/>
    <p:sldId id="267" r:id="rId13"/>
    <p:sldId id="283" r:id="rId14"/>
    <p:sldId id="268" r:id="rId15"/>
    <p:sldId id="269" r:id="rId16"/>
    <p:sldId id="270" r:id="rId17"/>
    <p:sldId id="271" r:id="rId18"/>
    <p:sldId id="272" r:id="rId19"/>
    <p:sldId id="273" r:id="rId20"/>
    <p:sldId id="274" r:id="rId21"/>
    <p:sldId id="275" r:id="rId22"/>
    <p:sldId id="284" r:id="rId23"/>
    <p:sldId id="276" r:id="rId24"/>
    <p:sldId id="277" r:id="rId25"/>
    <p:sldId id="288" r:id="rId26"/>
    <p:sldId id="287" r:id="rId27"/>
    <p:sldId id="278" r:id="rId28"/>
    <p:sldId id="279" r:id="rId29"/>
    <p:sldId id="285" r:id="rId30"/>
    <p:sldId id="280" r:id="rId31"/>
    <p:sldId id="281" r:id="rId32"/>
    <p:sldId id="290" r:id="rId33"/>
    <p:sldId id="289" r:id="rId34"/>
    <p:sldId id="291" r:id="rId35"/>
    <p:sldId id="292" r:id="rId36"/>
    <p:sldId id="293" r:id="rId37"/>
    <p:sldId id="294" r:id="rId38"/>
    <p:sldId id="295" r:id="rId39"/>
    <p:sldId id="300" r:id="rId40"/>
    <p:sldId id="296" r:id="rId41"/>
    <p:sldId id="297" r:id="rId42"/>
    <p:sldId id="298" r:id="rId43"/>
    <p:sldId id="304" r:id="rId44"/>
    <p:sldId id="299" r:id="rId45"/>
    <p:sldId id="302" r:id="rId46"/>
    <p:sldId id="303" r:id="rId47"/>
    <p:sldId id="305"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7" r:id="rId74"/>
    <p:sldId id="348" r:id="rId75"/>
    <p:sldId id="349" r:id="rId76"/>
    <p:sldId id="350" r:id="rId77"/>
    <p:sldId id="351" r:id="rId78"/>
    <p:sldId id="354" r:id="rId79"/>
    <p:sldId id="357" r:id="rId80"/>
    <p:sldId id="343" r:id="rId81"/>
    <p:sldId id="345" r:id="rId82"/>
    <p:sldId id="346" r:id="rId83"/>
  </p:sldIdLst>
  <p:sldSz cx="9144000" cy="5143500" type="screen16x9"/>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99877" autoAdjust="0"/>
  </p:normalViewPr>
  <p:slideViewPr>
    <p:cSldViewPr>
      <p:cViewPr>
        <p:scale>
          <a:sx n="75" d="100"/>
          <a:sy n="75" d="100"/>
        </p:scale>
        <p:origin x="-1056" y="-332"/>
      </p:cViewPr>
      <p:guideLst>
        <p:guide orient="horz" pos="1620"/>
        <p:guide pos="2880"/>
      </p:guideLst>
    </p:cSldViewPr>
  </p:slideViewPr>
  <p:outlineViewPr>
    <p:cViewPr>
      <p:scale>
        <a:sx n="33" d="100"/>
        <a:sy n="33" d="100"/>
      </p:scale>
      <p:origin x="0" y="32760"/>
    </p:cViewPr>
  </p:outlineViewPr>
  <p:notesTextViewPr>
    <p:cViewPr>
      <p:scale>
        <a:sx n="100" d="100"/>
        <a:sy n="100" d="100"/>
      </p:scale>
      <p:origin x="0" y="0"/>
    </p:cViewPr>
  </p:notesTextViewPr>
  <p:sorterViewPr>
    <p:cViewPr>
      <p:scale>
        <a:sx n="79" d="100"/>
        <a:sy n="79" d="100"/>
      </p:scale>
      <p:origin x="0" y="3600"/>
    </p:cViewPr>
  </p:sorterViewPr>
  <p:notesViewPr>
    <p:cSldViewPr>
      <p:cViewPr varScale="1">
        <p:scale>
          <a:sx n="95" d="100"/>
          <a:sy n="95" d="100"/>
        </p:scale>
        <p:origin x="-17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2FA1149-1217-45AC-A0CF-B5F8274A6B45}" type="datetimeFigureOut">
              <a:rPr lang="zh-TW" altLang="en-US"/>
              <a:pPr>
                <a:defRPr/>
              </a:pPr>
              <a:t>2013/1/18</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736313D-AB98-46BC-9E7C-DBDA03DB1103}" type="slidenum">
              <a:rPr lang="zh-TW" altLang="en-US"/>
              <a:pPr>
                <a:defRPr/>
              </a:pPr>
              <a:t>‹#›</a:t>
            </a:fld>
            <a:endParaRPr lang="zh-TW" altLang="en-US"/>
          </a:p>
        </p:txBody>
      </p:sp>
    </p:spTree>
    <p:extLst>
      <p:ext uri="{BB962C8B-B14F-4D97-AF65-F5344CB8AC3E}">
        <p14:creationId xmlns:p14="http://schemas.microsoft.com/office/powerpoint/2010/main" val="186006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F5C5E70-7E06-4D08-96E5-F25EF2D22165}" type="datetimeFigureOut">
              <a:rPr lang="zh-TW" altLang="en-US"/>
              <a:pPr>
                <a:defRPr/>
              </a:pPr>
              <a:t>2013/1/18</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0C06A6C-17D9-4C1C-B7BB-182AA0433151}" type="slidenum">
              <a:rPr lang="zh-TW" altLang="en-US"/>
              <a:pPr>
                <a:defRPr/>
              </a:pPr>
              <a:t>‹#›</a:t>
            </a:fld>
            <a:endParaRPr lang="zh-TW" altLang="en-US"/>
          </a:p>
        </p:txBody>
      </p:sp>
    </p:spTree>
    <p:extLst>
      <p:ext uri="{BB962C8B-B14F-4D97-AF65-F5344CB8AC3E}">
        <p14:creationId xmlns:p14="http://schemas.microsoft.com/office/powerpoint/2010/main" val="1818574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FC264AB-9B65-4C70-A50A-08A45C073A0C}" type="slidenum">
              <a:rPr lang="zh-TW" altLang="en-US" smtClean="0"/>
              <a:pPr>
                <a:defRPr/>
              </a:pPr>
              <a:t>72</a:t>
            </a:fld>
            <a:endParaRPr lang="zh-TW" altLang="en-US"/>
          </a:p>
        </p:txBody>
      </p:sp>
    </p:spTree>
    <p:extLst>
      <p:ext uri="{BB962C8B-B14F-4D97-AF65-F5344CB8AC3E}">
        <p14:creationId xmlns:p14="http://schemas.microsoft.com/office/powerpoint/2010/main" val="355956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FC264AB-9B65-4C70-A50A-08A45C073A0C}" type="slidenum">
              <a:rPr lang="zh-TW" altLang="en-US" smtClean="0"/>
              <a:pPr>
                <a:defRPr/>
              </a:pPr>
              <a:t>80</a:t>
            </a:fld>
            <a:endParaRPr lang="zh-TW" altLang="en-US"/>
          </a:p>
        </p:txBody>
      </p:sp>
    </p:spTree>
    <p:extLst>
      <p:ext uri="{BB962C8B-B14F-4D97-AF65-F5344CB8AC3E}">
        <p14:creationId xmlns:p14="http://schemas.microsoft.com/office/powerpoint/2010/main" val="166558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660417B-7106-4AAE-AD29-A793B60F34EA}"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4240710-CCA4-4C24-BE60-90DDEB18BE8C}"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24F9485-91E3-4AAD-87AC-37D6FA30B3F4}"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05979"/>
            <a:ext cx="8229600" cy="438864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107948A-0FFD-42D9-9AC9-CCBF9B191D32}" type="slidenum">
              <a:rPr lang="en-US" altLang="zh-TW"/>
              <a:pPr>
                <a:defRPr/>
              </a:pPr>
              <a:t>‹#›</a:t>
            </a:fld>
            <a:endParaRPr lang="en-US" altLang="zh-TW"/>
          </a:p>
        </p:txBody>
      </p:sp>
    </p:spTree>
    <p:extLst>
      <p:ext uri="{BB962C8B-B14F-4D97-AF65-F5344CB8AC3E}">
        <p14:creationId xmlns:p14="http://schemas.microsoft.com/office/powerpoint/2010/main" val="267004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7A9EADE-77E0-466D-B567-15426F43A79C}"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A63B004-BA78-4EED-8D06-F3388859C13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AE5A9BE-A960-4E39-AF23-24D6A7E6398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3F47493D-5DF6-49B1-8BF6-61EDB2DCC236}"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24734AF-15CE-4325-9488-724C42EA1B97}"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6A0613E7-9D61-4E90-A23D-7D13BB08F782}"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EED9332-E811-4938-A8C5-BF7A81D321C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0FB7629-5E5C-4CC2-8CC6-F1343EB0993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39E3E09-F1CE-4205-8454-05BC07490651}" type="slidenum">
              <a:rPr lang="en-US" altLang="zh-TW"/>
              <a:pPr>
                <a:defRPr/>
              </a:pPr>
              <a:t>‹#›</a:t>
            </a:fld>
            <a:endParaRPr lang="en-US" altLang="zh-TW"/>
          </a:p>
        </p:txBody>
      </p:sp>
      <p:pic>
        <p:nvPicPr>
          <p:cNvPr id="7" name="Picture 3" descr="D:\logo\Logo及片頭尾\logo黑字透明.png"/>
          <p:cNvPicPr>
            <a:picLocks noChangeAspect="1" noChangeArrowheads="1"/>
          </p:cNvPicPr>
          <p:nvPr userDrawn="1"/>
        </p:nvPicPr>
        <p:blipFill>
          <a:blip r:embed="rId14" cstate="print"/>
          <a:srcRect/>
          <a:stretch>
            <a:fillRect/>
          </a:stretch>
        </p:blipFill>
        <p:spPr bwMode="auto">
          <a:xfrm>
            <a:off x="6660232" y="4661100"/>
            <a:ext cx="1773237" cy="390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ocw.aca.ntu.edu.tw/ntu-ocw/index.php/ocw/copyright_declaration"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hyperlink" Target="http://zh.wikipedia.org/wiki/File:Abu_Abdullah_Muhammad_bin_Musa_al-Khwarizmi_edit.pn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hyperlink" Target="http://br.wikipedia.org/wiki/Restr:Ghiyath_al-Kashi.jp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zh.wikipedia.org/wiki/File:Seki_Kowa.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hyperlink" Target="http://ocw.aca.ntu.edu.tw/ntu-ocw/index.php/ocw/copyright_declaration"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ocw.aca.ntu.edu.tw/ntu-ocw/index.php/ocw/copyright_declaration" TargetMode="External"/><Relationship Id="rId7" Type="http://schemas.openxmlformats.org/officeDocument/2006/relationships/hyperlink" Target="http://creativecommons.org/licenses/by-nc-sa/3.0/tw/deed.zh_TW" TargetMode="External"/><Relationship Id="rId2" Type="http://schemas.openxmlformats.org/officeDocument/2006/relationships/hyperlink" Target="http://commons.wikimedia.org/wiki/File:Euklid-von-Alexandria_1.jpg"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8" Type="http://schemas.openxmlformats.org/officeDocument/2006/relationships/hyperlink" Target="http://ocw.aca.ntu.edu.tw/ntu-ocw/index.php/ocw/copyright_declaration" TargetMode="External"/><Relationship Id="rId3" Type="http://schemas.openxmlformats.org/officeDocument/2006/relationships/hyperlink" Target="http://commons.wikimedia.org/wiki/File:Felix_Christian_Klein.jpg" TargetMode="External"/><Relationship Id="rId7" Type="http://schemas.openxmlformats.org/officeDocument/2006/relationships/image" Target="../media/image25.jpeg"/><Relationship Id="rId2" Type="http://schemas.openxmlformats.org/officeDocument/2006/relationships/hyperlink" Target="http://commons.wikimedia.org/wiki/File:Kovalevska%C3%AFa.jpg"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5.jpeg"/><Relationship Id="rId4" Type="http://schemas.openxmlformats.org/officeDocument/2006/relationships/image" Target="../media/image13.jpe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684213" y="1059582"/>
            <a:ext cx="7772400" cy="1102519"/>
          </a:xfrm>
        </p:spPr>
        <p:txBody>
          <a:bodyPr/>
          <a:lstStyle/>
          <a:p>
            <a:r>
              <a:rPr lang="zh-TW" altLang="en-US" sz="3600" b="1" dirty="0" smtClean="0">
                <a:latin typeface="Times New Roman" pitchFamily="18" charset="0"/>
                <a:ea typeface="標楷體" pitchFamily="65" charset="-120"/>
                <a:cs typeface="Times New Roman" pitchFamily="18" charset="0"/>
              </a:rPr>
              <a:t>數學與文化</a:t>
            </a:r>
            <a:r>
              <a:rPr lang="en-US" altLang="zh-TW" sz="3600" b="1" dirty="0" smtClean="0">
                <a:latin typeface="Times New Roman" pitchFamily="18" charset="0"/>
                <a:ea typeface="標楷體" pitchFamily="65" charset="-120"/>
                <a:cs typeface="Times New Roman" pitchFamily="18" charset="0"/>
              </a:rPr>
              <a:t>:</a:t>
            </a:r>
            <a:r>
              <a:rPr lang="zh-TW" altLang="en-US" sz="3600" b="1" dirty="0" smtClean="0">
                <a:latin typeface="Times New Roman" pitchFamily="18" charset="0"/>
                <a:ea typeface="標楷體" pitchFamily="65" charset="-120"/>
                <a:cs typeface="Times New Roman" pitchFamily="18" charset="0"/>
              </a:rPr>
              <a:t>以數學小說閱讀為進路</a:t>
            </a:r>
          </a:p>
        </p:txBody>
      </p:sp>
      <p:sp>
        <p:nvSpPr>
          <p:cNvPr id="2051" name="副標題 2"/>
          <p:cNvSpPr>
            <a:spLocks noGrp="1"/>
          </p:cNvSpPr>
          <p:nvPr>
            <p:ph type="subTitle" idx="1"/>
          </p:nvPr>
        </p:nvSpPr>
        <p:spPr>
          <a:xfrm>
            <a:off x="1371600" y="2355726"/>
            <a:ext cx="6400800" cy="1314450"/>
          </a:xfrm>
        </p:spPr>
        <p:txBody>
          <a:bodyPr/>
          <a:lstStyle/>
          <a:p>
            <a:pPr eaLnBrk="1" hangingPunct="1"/>
            <a:r>
              <a:rPr lang="zh-TW" altLang="en-US" b="1" dirty="0" smtClean="0"/>
              <a:t>洪萬生</a:t>
            </a:r>
          </a:p>
          <a:p>
            <a:pPr eaLnBrk="1" hangingPunct="1"/>
            <a:r>
              <a:rPr lang="zh-TW" altLang="en-US" b="1" dirty="0" smtClean="0"/>
              <a:t>台灣師範大學數學系退休教授</a:t>
            </a:r>
          </a:p>
        </p:txBody>
      </p:sp>
      <p:grpSp>
        <p:nvGrpSpPr>
          <p:cNvPr id="2052" name="群組 5"/>
          <p:cNvGrpSpPr>
            <a:grpSpLocks/>
          </p:cNvGrpSpPr>
          <p:nvPr/>
        </p:nvGrpSpPr>
        <p:grpSpPr bwMode="auto">
          <a:xfrm>
            <a:off x="1979614" y="3795886"/>
            <a:ext cx="5202237" cy="523875"/>
            <a:chOff x="1169753" y="4207851"/>
            <a:chExt cx="5202447" cy="523875"/>
          </a:xfrm>
        </p:grpSpPr>
        <p:sp>
          <p:nvSpPr>
            <p:cNvPr id="2055" name="矩形 18"/>
            <p:cNvSpPr>
              <a:spLocks noChangeArrowheads="1"/>
            </p:cNvSpPr>
            <p:nvPr/>
          </p:nvSpPr>
          <p:spPr bwMode="auto">
            <a:xfrm>
              <a:off x="2339752" y="4207851"/>
              <a:ext cx="4032448" cy="523220"/>
            </a:xfrm>
            <a:prstGeom prst="rect">
              <a:avLst/>
            </a:prstGeom>
            <a:noFill/>
            <a:ln w="9525">
              <a:noFill/>
              <a:miter lim="800000"/>
              <a:headEnd/>
              <a:tailEnd/>
            </a:ln>
          </p:spPr>
          <p:txBody>
            <a:bodyPr>
              <a:spAutoFit/>
            </a:bodyPr>
            <a:lstStyle/>
            <a:p>
              <a:pPr algn="just"/>
              <a:r>
                <a:rPr kumimoji="0" lang="en-US" altLang="zh-TW" sz="1400" b="1" dirty="0">
                  <a:latin typeface="Times New Roman" pitchFamily="18" charset="0"/>
                  <a:ea typeface="標楷體" pitchFamily="65" charset="-120"/>
                  <a:cs typeface="Times New Roman" pitchFamily="18" charset="0"/>
                </a:rPr>
                <a:t>【</a:t>
              </a:r>
              <a:r>
                <a:rPr kumimoji="0" lang="zh-TW" altLang="en-US" sz="1400" b="1" dirty="0">
                  <a:latin typeface="Times New Roman" pitchFamily="18" charset="0"/>
                  <a:ea typeface="標楷體" pitchFamily="65" charset="-120"/>
                  <a:cs typeface="Times New Roman" pitchFamily="18" charset="0"/>
                </a:rPr>
                <a:t>本著作除另有註明外，採取</a:t>
              </a:r>
              <a:r>
                <a:rPr kumimoji="0" lang="zh-TW" altLang="en-US" sz="1400" b="1" u="sng" dirty="0">
                  <a:latin typeface="Times New Roman" pitchFamily="18" charset="0"/>
                  <a:ea typeface="標楷體" pitchFamily="65" charset="-120"/>
                  <a:cs typeface="Times New Roman" pitchFamily="18" charset="0"/>
                  <a:hlinkClick r:id="rId2"/>
                </a:rPr>
                <a:t>創用</a:t>
              </a:r>
              <a:r>
                <a:rPr kumimoji="0" lang="en-US" altLang="zh-TW" sz="1400" b="1" u="sng" dirty="0">
                  <a:latin typeface="Times New Roman" pitchFamily="18" charset="0"/>
                  <a:ea typeface="標楷體" pitchFamily="65" charset="-120"/>
                  <a:cs typeface="Times New Roman" pitchFamily="18" charset="0"/>
                  <a:hlinkClick r:id="rId2"/>
                </a:rPr>
                <a:t>CC</a:t>
              </a:r>
              <a:r>
                <a:rPr kumimoji="0" lang="zh-TW" altLang="en-US" sz="1400" b="1" u="sng" dirty="0">
                  <a:latin typeface="Times New Roman" pitchFamily="18" charset="0"/>
                  <a:ea typeface="標楷體" pitchFamily="65" charset="-120"/>
                  <a:cs typeface="Times New Roman" pitchFamily="18" charset="0"/>
                  <a:hlinkClick r:id="rId2"/>
                </a:rPr>
                <a:t>「姓名標示－非商業性－相同方式分享」台灣</a:t>
              </a:r>
              <a:r>
                <a:rPr kumimoji="0" lang="en-US" altLang="zh-TW" sz="1400" b="1" u="sng" dirty="0">
                  <a:latin typeface="Times New Roman" pitchFamily="18" charset="0"/>
                  <a:ea typeface="標楷體" pitchFamily="65" charset="-120"/>
                  <a:cs typeface="Times New Roman" pitchFamily="18" charset="0"/>
                  <a:hlinkClick r:id="rId2"/>
                </a:rPr>
                <a:t>3.0</a:t>
              </a:r>
              <a:r>
                <a:rPr kumimoji="0" lang="zh-TW" altLang="en-US" sz="1400" b="1" u="sng" dirty="0">
                  <a:latin typeface="Times New Roman" pitchFamily="18" charset="0"/>
                  <a:ea typeface="標楷體" pitchFamily="65" charset="-120"/>
                  <a:cs typeface="Times New Roman" pitchFamily="18" charset="0"/>
                  <a:hlinkClick r:id="rId2"/>
                </a:rPr>
                <a:t>版</a:t>
              </a:r>
              <a:r>
                <a:rPr kumimoji="0" lang="zh-TW" altLang="en-US" sz="1400" b="1" dirty="0">
                  <a:latin typeface="Times New Roman" pitchFamily="18" charset="0"/>
                  <a:ea typeface="標楷體" pitchFamily="65" charset="-120"/>
                  <a:cs typeface="Times New Roman" pitchFamily="18" charset="0"/>
                </a:rPr>
                <a:t>授權釋出</a:t>
              </a:r>
              <a:r>
                <a:rPr kumimoji="0" lang="en-US" altLang="zh-TW" sz="1400" b="1" dirty="0">
                  <a:latin typeface="Times New Roman" pitchFamily="18" charset="0"/>
                  <a:ea typeface="標楷體" pitchFamily="65" charset="-120"/>
                  <a:cs typeface="Times New Roman" pitchFamily="18" charset="0"/>
                </a:rPr>
                <a:t>】</a:t>
              </a:r>
            </a:p>
          </p:txBody>
        </p:sp>
        <p:pic>
          <p:nvPicPr>
            <p:cNvPr id="2056" name="Picture 15" descr="cc">
              <a:hlinkClick r:id="rId2"/>
            </p:cNvPr>
            <p:cNvPicPr>
              <a:picLocks noChangeAspect="1" noChangeArrowheads="1"/>
            </p:cNvPicPr>
            <p:nvPr/>
          </p:nvPicPr>
          <p:blipFill>
            <a:blip r:embed="rId3" cstate="print"/>
            <a:srcRect/>
            <a:stretch>
              <a:fillRect/>
            </a:stretch>
          </p:blipFill>
          <p:spPr bwMode="auto">
            <a:xfrm>
              <a:off x="1169753" y="4289608"/>
              <a:ext cx="1232869" cy="442118"/>
            </a:xfrm>
            <a:prstGeom prst="rect">
              <a:avLst/>
            </a:prstGeom>
            <a:noFill/>
            <a:ln w="9525">
              <a:noFill/>
              <a:miter lim="800000"/>
              <a:headEnd/>
              <a:tailEnd/>
            </a:ln>
          </p:spPr>
        </p:pic>
      </p:grpSp>
      <p:sp>
        <p:nvSpPr>
          <p:cNvPr id="2053" name="投影片編號版面配置區 6"/>
          <p:cNvSpPr>
            <a:spLocks noGrp="1"/>
          </p:cNvSpPr>
          <p:nvPr>
            <p:ph type="sldNum" sz="quarter" idx="12"/>
          </p:nvPr>
        </p:nvSpPr>
        <p:spPr>
          <a:noFill/>
          <a:ln>
            <a:miter lim="800000"/>
            <a:headEnd/>
            <a:tailEnd/>
          </a:ln>
        </p:spPr>
        <p:txBody>
          <a:bodyPr/>
          <a:lstStyle/>
          <a:p>
            <a:fld id="{C673556A-B450-43F1-A3BB-3E5D5D1C3353}" type="slidenum">
              <a:rPr lang="zh-TW" altLang="en-US" smtClean="0">
                <a:latin typeface="Times New Roman" pitchFamily="18" charset="0"/>
                <a:cs typeface="Times New Roman" pitchFamily="18" charset="0"/>
              </a:rPr>
              <a:pPr/>
              <a:t>1</a:t>
            </a:fld>
            <a:endParaRPr lang="zh-TW"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67544" y="555526"/>
            <a:ext cx="8229600" cy="3394472"/>
          </a:xfrm>
        </p:spPr>
        <p:txBody>
          <a:bodyPr/>
          <a:lstStyle/>
          <a:p>
            <a:pPr eaLnBrk="1" hangingPunct="1">
              <a:lnSpc>
                <a:spcPct val="90000"/>
              </a:lnSpc>
            </a:pPr>
            <a:r>
              <a:rPr lang="zh-TW" altLang="en-US" b="1" dirty="0" smtClean="0">
                <a:latin typeface="Times New Roman" pitchFamily="18" charset="0"/>
                <a:ea typeface="標楷體" pitchFamily="65" charset="-120"/>
              </a:rPr>
              <a:t>事實上，這是本書的謎團之一，也是小說張力十足的原因，因為艾勒加認為他已經成功地證明了</a:t>
            </a:r>
            <a:r>
              <a:rPr lang="zh-TW" altLang="en-US" b="1" dirty="0" smtClean="0">
                <a:solidFill>
                  <a:srgbClr val="FF3300"/>
                </a:solidFill>
                <a:latin typeface="Times New Roman" pitchFamily="18" charset="0"/>
                <a:ea typeface="標楷體" pitchFamily="65" charset="-120"/>
              </a:rPr>
              <a:t>哥德巴赫猜想與費瑪最後定理 </a:t>
            </a:r>
            <a:r>
              <a:rPr lang="en-US" altLang="zh-TW" b="1" dirty="0" smtClean="0">
                <a:solidFill>
                  <a:srgbClr val="FF3300"/>
                </a:solidFill>
                <a:latin typeface="Times New Roman" pitchFamily="18" charset="0"/>
                <a:ea typeface="標楷體" pitchFamily="65" charset="-120"/>
              </a:rPr>
              <a:t>(Fermat Last Theorem)</a:t>
            </a:r>
            <a:r>
              <a:rPr lang="zh-TW" altLang="en-US" b="1" dirty="0" smtClean="0">
                <a:latin typeface="Times New Roman" pitchFamily="18" charset="0"/>
                <a:ea typeface="標楷體" pitchFamily="65" charset="-120"/>
              </a:rPr>
              <a:t>，然後，將這些（證明）秘密交付給他雨林中飼養的鸚鵡席德尼。</a:t>
            </a:r>
          </a:p>
          <a:p>
            <a:pPr eaLnBrk="1" hangingPunct="1">
              <a:lnSpc>
                <a:spcPct val="90000"/>
              </a:lnSpc>
            </a:pPr>
            <a:r>
              <a:rPr lang="zh-TW" altLang="en-US" b="1" dirty="0" smtClean="0">
                <a:latin typeface="Times New Roman" pitchFamily="18" charset="0"/>
                <a:ea typeface="標楷體" pitchFamily="65" charset="-120"/>
              </a:rPr>
              <a:t>艾勒加喪生在巴西雨林中的自宅一場無名火、席德尼則被帶到巴黎。於是，神奇的巧合事件開始接二連三發生。</a:t>
            </a:r>
          </a:p>
        </p:txBody>
      </p:sp>
      <p:pic>
        <p:nvPicPr>
          <p:cNvPr id="12291" name="Picture 1" descr="圖片1">
            <a:hlinkClick r:id="rId2"/>
          </p:cNvPr>
          <p:cNvPicPr>
            <a:picLocks noChangeAspect="1" noChangeArrowheads="1"/>
          </p:cNvPicPr>
          <p:nvPr/>
        </p:nvPicPr>
        <p:blipFill>
          <a:blip r:embed="rId3" cstate="print"/>
          <a:srcRect/>
          <a:stretch>
            <a:fillRect/>
          </a:stretch>
        </p:blipFill>
        <p:spPr bwMode="auto">
          <a:xfrm>
            <a:off x="6156176" y="4371950"/>
            <a:ext cx="269875" cy="176213"/>
          </a:xfrm>
          <a:prstGeom prst="rect">
            <a:avLst/>
          </a:prstGeom>
          <a:noFill/>
          <a:ln w="9525">
            <a:noFill/>
            <a:miter lim="800000"/>
            <a:headEnd/>
            <a:tailEnd/>
          </a:ln>
        </p:spPr>
      </p:pic>
      <p:pic>
        <p:nvPicPr>
          <p:cNvPr id="12292" name="Picture 1" descr="圖片1">
            <a:hlinkClick r:id="rId2"/>
          </p:cNvPr>
          <p:cNvPicPr>
            <a:picLocks noChangeAspect="1" noChangeArrowheads="1"/>
          </p:cNvPicPr>
          <p:nvPr/>
        </p:nvPicPr>
        <p:blipFill>
          <a:blip r:embed="rId3" cstate="print"/>
          <a:srcRect/>
          <a:stretch>
            <a:fillRect/>
          </a:stretch>
        </p:blipFill>
        <p:spPr bwMode="auto">
          <a:xfrm>
            <a:off x="2483768" y="2931790"/>
            <a:ext cx="269875" cy="176213"/>
          </a:xfrm>
          <a:prstGeom prst="rect">
            <a:avLst/>
          </a:prstGeom>
          <a:noFill/>
          <a:ln w="9525">
            <a:noFill/>
            <a:miter lim="800000"/>
            <a:headEnd/>
            <a:tailEnd/>
          </a:ln>
        </p:spPr>
      </p:pic>
      <p:sp>
        <p:nvSpPr>
          <p:cNvPr id="12293" name="投影片編號版面配置區 5"/>
          <p:cNvSpPr>
            <a:spLocks noGrp="1"/>
          </p:cNvSpPr>
          <p:nvPr>
            <p:ph type="sldNum" sz="quarter" idx="12"/>
          </p:nvPr>
        </p:nvSpPr>
        <p:spPr>
          <a:noFill/>
          <a:ln>
            <a:miter lim="800000"/>
            <a:headEnd/>
            <a:tailEnd/>
          </a:ln>
        </p:spPr>
        <p:txBody>
          <a:bodyPr/>
          <a:lstStyle/>
          <a:p>
            <a:fld id="{292CE19D-F104-45D4-8B1E-9348FD076720}" type="slidenum">
              <a:rPr lang="en-US" altLang="zh-TW" smtClean="0"/>
              <a:pPr/>
              <a:t>10</a:t>
            </a:fld>
            <a:endParaRPr lang="en-US" altLang="zh-TW"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b="1" smtClean="0">
                <a:ea typeface="標楷體" pitchFamily="65" charset="-120"/>
              </a:rPr>
              <a:t>故事場景轉換</a:t>
            </a:r>
          </a:p>
        </p:txBody>
      </p:sp>
      <p:sp>
        <p:nvSpPr>
          <p:cNvPr id="13315" name="Rectangle 3"/>
          <p:cNvSpPr>
            <a:spLocks noGrp="1" noChangeArrowheads="1"/>
          </p:cNvSpPr>
          <p:nvPr>
            <p:ph type="body" idx="1"/>
          </p:nvPr>
        </p:nvSpPr>
        <p:spPr/>
        <p:txBody>
          <a:bodyPr/>
          <a:lstStyle/>
          <a:p>
            <a:pPr eaLnBrk="1" hangingPunct="1"/>
            <a:r>
              <a:rPr lang="zh-TW" altLang="en-US" b="1" smtClean="0">
                <a:latin typeface="Times New Roman" pitchFamily="18" charset="0"/>
                <a:ea typeface="標楷體" pitchFamily="65" charset="-120"/>
              </a:rPr>
              <a:t>故事場景先是在</a:t>
            </a:r>
            <a:r>
              <a:rPr lang="zh-TW" altLang="en-US" b="1" smtClean="0">
                <a:solidFill>
                  <a:srgbClr val="FF3300"/>
                </a:solidFill>
                <a:latin typeface="Times New Roman" pitchFamily="18" charset="0"/>
                <a:ea typeface="標楷體" pitchFamily="65" charset="-120"/>
              </a:rPr>
              <a:t>巴黎</a:t>
            </a:r>
            <a:r>
              <a:rPr lang="zh-TW" altLang="en-US" b="1" smtClean="0">
                <a:latin typeface="Times New Roman" pitchFamily="18" charset="0"/>
                <a:ea typeface="標楷體" pitchFamily="65" charset="-120"/>
              </a:rPr>
              <a:t>（而且主要在巴黎）（鸚鵡第一次現身），然後是義大利</a:t>
            </a:r>
            <a:r>
              <a:rPr lang="zh-TW" altLang="en-US" b="1" smtClean="0">
                <a:solidFill>
                  <a:srgbClr val="FF3300"/>
                </a:solidFill>
                <a:latin typeface="Times New Roman" pitchFamily="18" charset="0"/>
                <a:ea typeface="標楷體" pitchFamily="65" charset="-120"/>
              </a:rPr>
              <a:t>西西里的敘拉古 </a:t>
            </a:r>
            <a:r>
              <a:rPr lang="en-US" altLang="zh-TW" b="1" smtClean="0">
                <a:solidFill>
                  <a:srgbClr val="FF3300"/>
                </a:solidFill>
                <a:latin typeface="Times New Roman" pitchFamily="18" charset="0"/>
                <a:ea typeface="標楷體" pitchFamily="65" charset="-120"/>
              </a:rPr>
              <a:t>(Syracuse</a:t>
            </a:r>
            <a:r>
              <a:rPr lang="zh-TW" altLang="en-US" b="1" smtClean="0">
                <a:solidFill>
                  <a:srgbClr val="FF3300"/>
                </a:solidFill>
                <a:latin typeface="Times New Roman" pitchFamily="18" charset="0"/>
                <a:ea typeface="標楷體" pitchFamily="65" charset="-120"/>
              </a:rPr>
              <a:t>，阿基米德的家鄉</a:t>
            </a:r>
            <a:r>
              <a:rPr lang="en-US" altLang="zh-TW" b="1" smtClean="0">
                <a:solidFill>
                  <a:srgbClr val="FF3300"/>
                </a:solidFill>
                <a:latin typeface="Times New Roman" pitchFamily="18" charset="0"/>
                <a:ea typeface="標楷體" pitchFamily="65" charset="-120"/>
              </a:rPr>
              <a:t>)</a:t>
            </a:r>
            <a:r>
              <a:rPr lang="zh-TW" altLang="en-US" b="1" smtClean="0">
                <a:latin typeface="Times New Roman" pitchFamily="18" charset="0"/>
                <a:ea typeface="標楷體" pitchFamily="65" charset="-120"/>
              </a:rPr>
              <a:t>，最後，則是</a:t>
            </a:r>
            <a:r>
              <a:rPr lang="zh-TW" altLang="en-US" b="1" smtClean="0">
                <a:solidFill>
                  <a:srgbClr val="FF3300"/>
                </a:solidFill>
                <a:latin typeface="Times New Roman" pitchFamily="18" charset="0"/>
                <a:ea typeface="標楷體" pitchFamily="65" charset="-120"/>
              </a:rPr>
              <a:t>巴西亞馬遜雨林</a:t>
            </a:r>
            <a:r>
              <a:rPr lang="zh-TW" altLang="en-US" b="1" smtClean="0">
                <a:latin typeface="Times New Roman" pitchFamily="18" charset="0"/>
                <a:ea typeface="標楷體" pitchFamily="65" charset="-120"/>
              </a:rPr>
              <a:t>，鸚鵡回到故鄉，向群鳥「開示」哥德巴赫猜想之證明。</a:t>
            </a:r>
          </a:p>
          <a:p>
            <a:pPr eaLnBrk="1" hangingPunct="1"/>
            <a:endParaRPr lang="en-US" altLang="zh-TW" smtClean="0"/>
          </a:p>
        </p:txBody>
      </p:sp>
      <p:pic>
        <p:nvPicPr>
          <p:cNvPr id="13316" name="Picture 1" descr="圖片1">
            <a:hlinkClick r:id="rId2"/>
          </p:cNvPr>
          <p:cNvPicPr>
            <a:picLocks noChangeAspect="1" noChangeArrowheads="1"/>
          </p:cNvPicPr>
          <p:nvPr/>
        </p:nvPicPr>
        <p:blipFill>
          <a:blip r:embed="rId3" cstate="print"/>
          <a:srcRect/>
          <a:stretch>
            <a:fillRect/>
          </a:stretch>
        </p:blipFill>
        <p:spPr bwMode="auto">
          <a:xfrm>
            <a:off x="8532440" y="3363838"/>
            <a:ext cx="269875" cy="176213"/>
          </a:xfrm>
          <a:prstGeom prst="rect">
            <a:avLst/>
          </a:prstGeom>
          <a:noFill/>
          <a:ln w="9525">
            <a:noFill/>
            <a:miter lim="800000"/>
            <a:headEnd/>
            <a:tailEnd/>
          </a:ln>
        </p:spPr>
      </p:pic>
      <p:sp>
        <p:nvSpPr>
          <p:cNvPr id="13317" name="投影片編號版面配置區 4"/>
          <p:cNvSpPr>
            <a:spLocks noGrp="1"/>
          </p:cNvSpPr>
          <p:nvPr>
            <p:ph type="sldNum" sz="quarter" idx="12"/>
          </p:nvPr>
        </p:nvSpPr>
        <p:spPr>
          <a:noFill/>
          <a:ln>
            <a:miter lim="800000"/>
            <a:headEnd/>
            <a:tailEnd/>
          </a:ln>
        </p:spPr>
        <p:txBody>
          <a:bodyPr/>
          <a:lstStyle/>
          <a:p>
            <a:fld id="{D9B1A502-84C1-4C96-9139-5B6DE148E364}" type="slidenum">
              <a:rPr lang="en-US" altLang="zh-TW" smtClean="0"/>
              <a:pPr/>
              <a:t>11</a:t>
            </a:fld>
            <a:endParaRPr lang="en-US" altLang="zh-TW"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92546"/>
            <a:ext cx="8229600" cy="857250"/>
          </a:xfrm>
        </p:spPr>
        <p:txBody>
          <a:bodyPr/>
          <a:lstStyle/>
          <a:p>
            <a:pPr eaLnBrk="1" hangingPunct="1"/>
            <a:r>
              <a:rPr lang="zh-TW" altLang="en-US" b="1" dirty="0" smtClean="0">
                <a:ea typeface="標楷體" pitchFamily="65" charset="-120"/>
              </a:rPr>
              <a:t>故事梗概</a:t>
            </a:r>
          </a:p>
        </p:txBody>
      </p:sp>
      <p:sp>
        <p:nvSpPr>
          <p:cNvPr id="14339" name="Rectangle 3"/>
          <p:cNvSpPr>
            <a:spLocks noGrp="1" noChangeArrowheads="1"/>
          </p:cNvSpPr>
          <p:nvPr>
            <p:ph type="body" idx="1"/>
          </p:nvPr>
        </p:nvSpPr>
        <p:spPr>
          <a:xfrm>
            <a:off x="313184" y="761454"/>
            <a:ext cx="8435280" cy="3394472"/>
          </a:xfrm>
        </p:spPr>
        <p:txBody>
          <a:bodyPr/>
          <a:lstStyle/>
          <a:p>
            <a:pPr eaLnBrk="1" hangingPunct="1">
              <a:lnSpc>
                <a:spcPct val="90000"/>
              </a:lnSpc>
            </a:pPr>
            <a:r>
              <a:rPr lang="zh-TW" altLang="en-US" sz="2800" b="1" dirty="0" smtClean="0">
                <a:ea typeface="標楷體" pitchFamily="65" charset="-120"/>
              </a:rPr>
              <a:t>這隻鸚鵡被一位失聰的男孩麥克斯，無意間從跳蚤市場救回，而他的住處正好是一位巴黎的書店老闆魯西。</a:t>
            </a:r>
          </a:p>
          <a:p>
            <a:pPr eaLnBrk="1" hangingPunct="1">
              <a:lnSpc>
                <a:spcPct val="90000"/>
              </a:lnSpc>
            </a:pPr>
            <a:r>
              <a:rPr lang="zh-TW" altLang="en-US" sz="2800" b="1" dirty="0" smtClean="0">
                <a:ea typeface="標楷體" pitchFamily="65" charset="-120"/>
              </a:rPr>
              <a:t>麥克斯母親貝荷特（實際為養母）為魯西工作，得以帶著三個小孩（包括雙胞胎兄妹強納森和麗亞）住在書店。</a:t>
            </a:r>
          </a:p>
          <a:p>
            <a:pPr eaLnBrk="1" hangingPunct="1">
              <a:lnSpc>
                <a:spcPct val="90000"/>
              </a:lnSpc>
            </a:pPr>
            <a:r>
              <a:rPr lang="zh-TW" altLang="en-US" sz="2800" b="1" dirty="0" smtClean="0">
                <a:ea typeface="標楷體" pitchFamily="65" charset="-120"/>
              </a:rPr>
              <a:t>魯西正是艾勒加失聯五十年之久的大學同窗好友。在鸚鵡被帶回書店時，魯西恰好收到老友艾勒加臨死託「書」的來信，後者提及他已經將自己的雨林圖書館的收藏，寄到巴黎請老友保存。</a:t>
            </a:r>
          </a:p>
        </p:txBody>
      </p:sp>
      <p:pic>
        <p:nvPicPr>
          <p:cNvPr id="14342" name="Picture 1" descr="圖片1">
            <a:hlinkClick r:id="rId2"/>
          </p:cNvPr>
          <p:cNvPicPr>
            <a:picLocks noChangeAspect="1" noChangeArrowheads="1"/>
          </p:cNvPicPr>
          <p:nvPr/>
        </p:nvPicPr>
        <p:blipFill>
          <a:blip r:embed="rId3" cstate="print"/>
          <a:srcRect/>
          <a:stretch>
            <a:fillRect/>
          </a:stretch>
        </p:blipFill>
        <p:spPr bwMode="auto">
          <a:xfrm>
            <a:off x="6732240" y="4515966"/>
            <a:ext cx="269875" cy="176213"/>
          </a:xfrm>
          <a:prstGeom prst="rect">
            <a:avLst/>
          </a:prstGeom>
          <a:noFill/>
          <a:ln w="9525">
            <a:noFill/>
            <a:miter lim="800000"/>
            <a:headEnd/>
            <a:tailEnd/>
          </a:ln>
        </p:spPr>
      </p:pic>
      <p:sp>
        <p:nvSpPr>
          <p:cNvPr id="14343" name="投影片編號版面配置區 6"/>
          <p:cNvSpPr>
            <a:spLocks noGrp="1"/>
          </p:cNvSpPr>
          <p:nvPr>
            <p:ph type="sldNum" sz="quarter" idx="12"/>
          </p:nvPr>
        </p:nvSpPr>
        <p:spPr>
          <a:noFill/>
          <a:ln>
            <a:miter lim="800000"/>
            <a:headEnd/>
            <a:tailEnd/>
          </a:ln>
        </p:spPr>
        <p:txBody>
          <a:bodyPr/>
          <a:lstStyle/>
          <a:p>
            <a:fld id="{FC010A39-3110-400B-8F38-D7FC09FC3F50}" type="slidenum">
              <a:rPr lang="en-US" altLang="zh-TW" smtClean="0"/>
              <a:pPr/>
              <a:t>12</a:t>
            </a:fld>
            <a:endParaRPr lang="en-US" altLang="zh-TW"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b="1" smtClean="0">
                <a:ea typeface="標楷體" pitchFamily="65" charset="-120"/>
              </a:rPr>
              <a:t>數學知識範圍</a:t>
            </a:r>
          </a:p>
        </p:txBody>
      </p:sp>
      <p:sp>
        <p:nvSpPr>
          <p:cNvPr id="15363" name="Rectangle 3"/>
          <p:cNvSpPr>
            <a:spLocks noGrp="1" noChangeArrowheads="1"/>
          </p:cNvSpPr>
          <p:nvPr>
            <p:ph type="body" idx="1"/>
          </p:nvPr>
        </p:nvSpPr>
        <p:spPr/>
        <p:txBody>
          <a:bodyPr/>
          <a:lstStyle/>
          <a:p>
            <a:pPr eaLnBrk="1" hangingPunct="1"/>
            <a:r>
              <a:rPr lang="zh-TW" altLang="en-US" sz="4000" b="1" smtClean="0">
                <a:ea typeface="標楷體" pitchFamily="65" charset="-120"/>
              </a:rPr>
              <a:t>作者所引述的這一批藏書之內容，主要圍繞在</a:t>
            </a:r>
            <a:r>
              <a:rPr lang="zh-TW" altLang="en-US" sz="4000" b="1" smtClean="0">
                <a:solidFill>
                  <a:srgbClr val="FF3300"/>
                </a:solidFill>
                <a:ea typeface="標楷體" pitchFamily="65" charset="-120"/>
              </a:rPr>
              <a:t>算術、歐氏幾何、三角、代數、解析幾何、對數以及微積分</a:t>
            </a:r>
            <a:r>
              <a:rPr lang="zh-TW" altLang="en-US" sz="4000" b="1" smtClean="0">
                <a:ea typeface="標楷體" pitchFamily="65" charset="-120"/>
              </a:rPr>
              <a:t>等相關數學知識之發展，構成了本書之主要骨幹。</a:t>
            </a:r>
          </a:p>
          <a:p>
            <a:pPr eaLnBrk="1" hangingPunct="1"/>
            <a:endParaRPr lang="en-US" altLang="zh-TW" smtClean="0">
              <a:ea typeface="標楷體" pitchFamily="65" charset="-120"/>
            </a:endParaRPr>
          </a:p>
        </p:txBody>
      </p:sp>
      <p:sp>
        <p:nvSpPr>
          <p:cNvPr id="15364" name="投影片編號版面配置區 3"/>
          <p:cNvSpPr>
            <a:spLocks noGrp="1"/>
          </p:cNvSpPr>
          <p:nvPr>
            <p:ph type="sldNum" sz="quarter" idx="12"/>
          </p:nvPr>
        </p:nvSpPr>
        <p:spPr>
          <a:noFill/>
          <a:ln>
            <a:miter lim="800000"/>
            <a:headEnd/>
            <a:tailEnd/>
          </a:ln>
        </p:spPr>
        <p:txBody>
          <a:bodyPr/>
          <a:lstStyle/>
          <a:p>
            <a:fld id="{7DA8B4BF-6489-42AB-AD5B-98ACBFB2C58E}" type="slidenum">
              <a:rPr lang="en-US" altLang="zh-TW" smtClean="0"/>
              <a:pPr/>
              <a:t>13</a:t>
            </a:fld>
            <a:endParaRPr lang="en-US" altLang="zh-TW"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中文版編輯</a:t>
            </a:r>
          </a:p>
        </p:txBody>
      </p:sp>
      <p:sp>
        <p:nvSpPr>
          <p:cNvPr id="16387" name="Rectangle 3"/>
          <p:cNvSpPr>
            <a:spLocks noGrp="1" noChangeArrowheads="1"/>
          </p:cNvSpPr>
          <p:nvPr>
            <p:ph type="body" idx="1"/>
          </p:nvPr>
        </p:nvSpPr>
        <p:spPr>
          <a:xfrm>
            <a:off x="457200" y="761454"/>
            <a:ext cx="8229600" cy="3394472"/>
          </a:xfrm>
        </p:spPr>
        <p:txBody>
          <a:bodyPr/>
          <a:lstStyle/>
          <a:p>
            <a:pPr eaLnBrk="1" hangingPunct="1">
              <a:lnSpc>
                <a:spcPct val="90000"/>
              </a:lnSpc>
            </a:pPr>
            <a:r>
              <a:rPr lang="zh-TW" altLang="en-US" sz="2400" b="1" dirty="0" smtClean="0">
                <a:ea typeface="標楷體" pitchFamily="65" charset="-120"/>
              </a:rPr>
              <a:t>中譯版編輯特色：運用漫畫素描及簡短說明，提供本書主要人物介紹，依序如下：</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席德尼（又名瑪瑪蓋娜）</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皮耶</a:t>
            </a:r>
            <a:r>
              <a:rPr lang="en-US" altLang="zh-TW" sz="2400" b="1" dirty="0" smtClean="0">
                <a:ea typeface="標楷體" pitchFamily="65" charset="-120"/>
              </a:rPr>
              <a:t>‧</a:t>
            </a:r>
            <a:r>
              <a:rPr lang="zh-TW" altLang="en-US" sz="2400" b="1" dirty="0" smtClean="0">
                <a:ea typeface="標楷體" pitchFamily="65" charset="-120"/>
              </a:rPr>
              <a:t>魯西（巴黎</a:t>
            </a:r>
            <a:r>
              <a:rPr lang="en-US" altLang="zh-TW" sz="2400" b="1" dirty="0" smtClean="0">
                <a:ea typeface="標楷體" pitchFamily="65" charset="-120"/>
              </a:rPr>
              <a:t>1001</a:t>
            </a:r>
            <a:r>
              <a:rPr lang="zh-TW" altLang="en-US" sz="2400" b="1" dirty="0" smtClean="0">
                <a:ea typeface="標楷體" pitchFamily="65" charset="-120"/>
              </a:rPr>
              <a:t>頁書店老闆，八十四歲，雙腳行動不便，只能以輪椅代步）</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麥克斯</a:t>
            </a:r>
            <a:r>
              <a:rPr lang="en-US" altLang="zh-TW" sz="2400" b="1" dirty="0" smtClean="0">
                <a:ea typeface="標楷體" pitchFamily="65" charset="-120"/>
              </a:rPr>
              <a:t>‧</a:t>
            </a:r>
            <a:r>
              <a:rPr lang="zh-TW" altLang="en-US" sz="2400" b="1" dirty="0" smtClean="0">
                <a:ea typeface="標楷體" pitchFamily="65" charset="-120"/>
              </a:rPr>
              <a:t>里亞德（貝荷特養子，後天失聰，能讀唇語）</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強納森和麗亞（雙胞胎兄妹）</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貝荷特（麥克斯和雙胞胎兄妹母親，有著一段不為人知的過去）、</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艾勒加（亞馬遜雨林的數學隱士）</a:t>
            </a:r>
            <a:endParaRPr lang="en-US" altLang="zh-TW" sz="2400" b="1" dirty="0" smtClean="0">
              <a:ea typeface="標楷體" pitchFamily="65" charset="-120"/>
            </a:endParaRPr>
          </a:p>
          <a:p>
            <a:pPr eaLnBrk="1" hangingPunct="1">
              <a:lnSpc>
                <a:spcPct val="90000"/>
              </a:lnSpc>
            </a:pPr>
            <a:r>
              <a:rPr lang="zh-TW" altLang="en-US" sz="2400" b="1" dirty="0" smtClean="0">
                <a:ea typeface="標楷體" pitchFamily="65" charset="-120"/>
              </a:rPr>
              <a:t>阿伯特（六十歲老翁，計程車司機）</a:t>
            </a:r>
          </a:p>
        </p:txBody>
      </p:sp>
      <p:pic>
        <p:nvPicPr>
          <p:cNvPr id="16388" name="Picture 1" descr="圖片1">
            <a:hlinkClick r:id="rId2"/>
          </p:cNvPr>
          <p:cNvPicPr>
            <a:picLocks noChangeAspect="1" noChangeArrowheads="1"/>
          </p:cNvPicPr>
          <p:nvPr/>
        </p:nvPicPr>
        <p:blipFill>
          <a:blip r:embed="rId3" cstate="print"/>
          <a:srcRect/>
          <a:stretch>
            <a:fillRect/>
          </a:stretch>
        </p:blipFill>
        <p:spPr bwMode="auto">
          <a:xfrm>
            <a:off x="5652120" y="4731990"/>
            <a:ext cx="269875" cy="176213"/>
          </a:xfrm>
          <a:prstGeom prst="rect">
            <a:avLst/>
          </a:prstGeom>
          <a:noFill/>
          <a:ln w="9525">
            <a:noFill/>
            <a:miter lim="800000"/>
            <a:headEnd/>
            <a:tailEnd/>
          </a:ln>
        </p:spPr>
      </p:pic>
      <p:sp>
        <p:nvSpPr>
          <p:cNvPr id="16389" name="投影片編號版面配置區 4"/>
          <p:cNvSpPr>
            <a:spLocks noGrp="1"/>
          </p:cNvSpPr>
          <p:nvPr>
            <p:ph type="sldNum" sz="quarter" idx="12"/>
          </p:nvPr>
        </p:nvSpPr>
        <p:spPr>
          <a:noFill/>
          <a:ln>
            <a:miter lim="800000"/>
            <a:headEnd/>
            <a:tailEnd/>
          </a:ln>
        </p:spPr>
        <p:txBody>
          <a:bodyPr/>
          <a:lstStyle/>
          <a:p>
            <a:fld id="{41262441-5224-4C24-ABDC-E1BBA17BC0B2}" type="slidenum">
              <a:rPr lang="en-US" altLang="zh-TW" smtClean="0"/>
              <a:pPr/>
              <a:t>14</a:t>
            </a:fld>
            <a:endParaRPr lang="en-US" altLang="zh-TW"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投影片編號版面配置區 5"/>
          <p:cNvSpPr>
            <a:spLocks noGrp="1"/>
          </p:cNvSpPr>
          <p:nvPr>
            <p:ph type="sldNum" sz="quarter" idx="12"/>
          </p:nvPr>
        </p:nvSpPr>
        <p:spPr>
          <a:noFill/>
          <a:ln>
            <a:miter lim="800000"/>
            <a:headEnd/>
            <a:tailEnd/>
          </a:ln>
        </p:spPr>
        <p:txBody>
          <a:bodyPr/>
          <a:lstStyle/>
          <a:p>
            <a:fld id="{E0E8DC2C-DB83-4435-A28E-82AA2DE07E43}" type="slidenum">
              <a:rPr lang="en-US" altLang="zh-TW" smtClean="0"/>
              <a:pPr/>
              <a:t>15</a:t>
            </a:fld>
            <a:endParaRPr lang="en-US" altLang="zh-TW" smtClean="0"/>
          </a:p>
        </p:txBody>
      </p:sp>
      <p:grpSp>
        <p:nvGrpSpPr>
          <p:cNvPr id="9" name="群組 8"/>
          <p:cNvGrpSpPr/>
          <p:nvPr/>
        </p:nvGrpSpPr>
        <p:grpSpPr>
          <a:xfrm>
            <a:off x="1432640" y="560821"/>
            <a:ext cx="6024512" cy="3927894"/>
            <a:chOff x="875036" y="640080"/>
            <a:chExt cx="6913164" cy="5237192"/>
          </a:xfrm>
        </p:grpSpPr>
        <p:pic>
          <p:nvPicPr>
            <p:cNvPr id="8" name="圖片 7" descr="人物介紹.jpg"/>
            <p:cNvPicPr>
              <a:picLocks noChangeAspect="1"/>
            </p:cNvPicPr>
            <p:nvPr/>
          </p:nvPicPr>
          <p:blipFill>
            <a:blip r:embed="rId2" cstate="print"/>
            <a:stretch>
              <a:fillRect/>
            </a:stretch>
          </p:blipFill>
          <p:spPr>
            <a:xfrm>
              <a:off x="908304" y="640080"/>
              <a:ext cx="6879896" cy="5237192"/>
            </a:xfrm>
            <a:prstGeom prst="rect">
              <a:avLst/>
            </a:prstGeom>
          </p:spPr>
        </p:pic>
        <p:pic>
          <p:nvPicPr>
            <p:cNvPr id="17413" name="Picture 1" descr="圖片1">
              <a:hlinkClick r:id="rId3"/>
            </p:cNvPr>
            <p:cNvPicPr>
              <a:picLocks noChangeAspect="1" noChangeArrowheads="1"/>
            </p:cNvPicPr>
            <p:nvPr/>
          </p:nvPicPr>
          <p:blipFill>
            <a:blip r:embed="rId4" cstate="print"/>
            <a:srcRect/>
            <a:stretch>
              <a:fillRect/>
            </a:stretch>
          </p:blipFill>
          <p:spPr bwMode="auto">
            <a:xfrm>
              <a:off x="875036" y="5642322"/>
              <a:ext cx="269875" cy="2349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本書各章標題</a:t>
            </a:r>
          </a:p>
        </p:txBody>
      </p:sp>
      <p:sp>
        <p:nvSpPr>
          <p:cNvPr id="18435" name="Rectangle 3"/>
          <p:cNvSpPr>
            <a:spLocks noGrp="1" noChangeArrowheads="1"/>
          </p:cNvSpPr>
          <p:nvPr>
            <p:ph type="body" idx="1"/>
          </p:nvPr>
        </p:nvSpPr>
        <p:spPr>
          <a:xfrm>
            <a:off x="457200" y="843558"/>
            <a:ext cx="8229600" cy="3394472"/>
          </a:xfrm>
        </p:spPr>
        <p:txBody>
          <a:bodyPr/>
          <a:lstStyle/>
          <a:p>
            <a:pPr eaLnBrk="1" hangingPunct="1"/>
            <a:r>
              <a:rPr lang="en-US" altLang="zh-TW" sz="2800" b="1" dirty="0" smtClean="0"/>
              <a:t>1. </a:t>
            </a:r>
            <a:r>
              <a:rPr lang="zh-TW" altLang="en-US" sz="2800" b="1" dirty="0" smtClean="0"/>
              <a:t>手中的鳥：好奇的鸚鵡、歐幾里得家庭、名叫「存有」與「空無」的兩個朋友；</a:t>
            </a:r>
          </a:p>
          <a:p>
            <a:pPr eaLnBrk="1" hangingPunct="1"/>
            <a:r>
              <a:rPr lang="en-US" altLang="zh-TW" sz="2800" b="1" dirty="0" smtClean="0"/>
              <a:t>2. </a:t>
            </a:r>
            <a:r>
              <a:rPr lang="zh-TW" altLang="en-US" sz="2800" b="1" dirty="0" smtClean="0"/>
              <a:t>實際與想像：漂流的藏書與家庭密辛。</a:t>
            </a:r>
          </a:p>
          <a:p>
            <a:pPr eaLnBrk="1" hangingPunct="1"/>
            <a:r>
              <a:rPr lang="en-US" altLang="zh-TW" sz="2800" b="1" dirty="0" smtClean="0"/>
              <a:t>3. </a:t>
            </a:r>
            <a:r>
              <a:rPr lang="zh-TW" altLang="en-US" sz="2800" b="1" dirty="0" smtClean="0"/>
              <a:t>玻璃金字塔：泰利斯與數學的發韌、魯西先生瀕臨危險、金字塔之行。</a:t>
            </a:r>
          </a:p>
          <a:p>
            <a:pPr eaLnBrk="1" hangingPunct="1"/>
            <a:r>
              <a:rPr lang="en-US" altLang="zh-TW" sz="2800" b="1" dirty="0" smtClean="0"/>
              <a:t>4. </a:t>
            </a:r>
            <a:r>
              <a:rPr lang="zh-TW" altLang="en-US" sz="2800" b="1" dirty="0" smtClean="0"/>
              <a:t>雨林圖書館：裝飾房間的書、數學史綱要、沒有證件的鸚鵡；</a:t>
            </a:r>
          </a:p>
          <a:p>
            <a:pPr eaLnBrk="1" hangingPunct="1"/>
            <a:r>
              <a:rPr lang="en-US" altLang="zh-TW" sz="2800" b="1" dirty="0" smtClean="0"/>
              <a:t>5. </a:t>
            </a:r>
            <a:r>
              <a:rPr lang="zh-TW" altLang="en-US" sz="2800" b="1" dirty="0" smtClean="0"/>
              <a:t>數學的三個年代：千年歷程與應得的早餐。</a:t>
            </a:r>
          </a:p>
        </p:txBody>
      </p:sp>
      <p:pic>
        <p:nvPicPr>
          <p:cNvPr id="18440" name="Picture 1" descr="圖片1">
            <a:hlinkClick r:id="rId2"/>
          </p:cNvPr>
          <p:cNvPicPr>
            <a:picLocks noChangeAspect="1" noChangeArrowheads="1"/>
          </p:cNvPicPr>
          <p:nvPr/>
        </p:nvPicPr>
        <p:blipFill>
          <a:blip r:embed="rId3" cstate="print"/>
          <a:srcRect/>
          <a:stretch>
            <a:fillRect/>
          </a:stretch>
        </p:blipFill>
        <p:spPr bwMode="auto">
          <a:xfrm>
            <a:off x="8028384" y="4443958"/>
            <a:ext cx="269875" cy="176213"/>
          </a:xfrm>
          <a:prstGeom prst="rect">
            <a:avLst/>
          </a:prstGeom>
          <a:noFill/>
          <a:ln w="9525">
            <a:noFill/>
            <a:miter lim="800000"/>
            <a:headEnd/>
            <a:tailEnd/>
          </a:ln>
        </p:spPr>
      </p:pic>
      <p:sp>
        <p:nvSpPr>
          <p:cNvPr id="18441" name="投影片編號版面配置區 8"/>
          <p:cNvSpPr>
            <a:spLocks noGrp="1"/>
          </p:cNvSpPr>
          <p:nvPr>
            <p:ph type="sldNum" sz="quarter" idx="12"/>
          </p:nvPr>
        </p:nvSpPr>
        <p:spPr>
          <a:noFill/>
          <a:ln>
            <a:miter lim="800000"/>
            <a:headEnd/>
            <a:tailEnd/>
          </a:ln>
        </p:spPr>
        <p:txBody>
          <a:bodyPr/>
          <a:lstStyle/>
          <a:p>
            <a:fld id="{F43C8761-CB89-40B5-831B-46AC5A5E3DB3}" type="slidenum">
              <a:rPr lang="en-US" altLang="zh-TW" smtClean="0"/>
              <a:pPr/>
              <a:t>16</a:t>
            </a:fld>
            <a:endParaRPr lang="en-US" altLang="zh-TW"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b="1" smtClean="0">
                <a:ea typeface="標楷體" pitchFamily="65" charset="-120"/>
              </a:rPr>
              <a:t>作者所謂的數學的三個年代</a:t>
            </a:r>
          </a:p>
        </p:txBody>
      </p:sp>
      <p:sp>
        <p:nvSpPr>
          <p:cNvPr id="19459" name="Rectangle 3"/>
          <p:cNvSpPr>
            <a:spLocks noGrp="1" noChangeArrowheads="1"/>
          </p:cNvSpPr>
          <p:nvPr>
            <p:ph type="body" idx="1"/>
          </p:nvPr>
        </p:nvSpPr>
        <p:spPr>
          <a:xfrm>
            <a:off x="1043608" y="1059582"/>
            <a:ext cx="6347048" cy="3394472"/>
          </a:xfrm>
        </p:spPr>
        <p:txBody>
          <a:bodyPr/>
          <a:lstStyle/>
          <a:p>
            <a:pPr eaLnBrk="1" hangingPunct="1"/>
            <a:r>
              <a:rPr lang="zh-TW" altLang="en-US" b="1" dirty="0" smtClean="0"/>
              <a:t>第一階段：古希臘數學</a:t>
            </a:r>
            <a:endParaRPr lang="en-US" altLang="zh-TW" b="1" dirty="0" smtClean="0"/>
          </a:p>
          <a:p>
            <a:pPr marL="0" indent="0" eaLnBrk="1" hangingPunct="1">
              <a:buNone/>
            </a:pPr>
            <a:r>
              <a:rPr lang="zh-TW" altLang="en-US" b="1" dirty="0"/>
              <a:t> </a:t>
            </a:r>
            <a:r>
              <a:rPr lang="zh-TW" altLang="en-US" b="1" dirty="0" smtClean="0"/>
              <a:t>（西元前</a:t>
            </a:r>
            <a:r>
              <a:rPr lang="en-US" altLang="zh-TW" b="1" dirty="0" smtClean="0"/>
              <a:t>700</a:t>
            </a:r>
            <a:r>
              <a:rPr lang="zh-TW" altLang="en-US" b="1" dirty="0" smtClean="0"/>
              <a:t>年至西元</a:t>
            </a:r>
            <a:r>
              <a:rPr lang="en-US" altLang="zh-TW" b="1" dirty="0" smtClean="0"/>
              <a:t>700</a:t>
            </a:r>
            <a:r>
              <a:rPr lang="zh-TW" altLang="en-US" b="1" dirty="0" smtClean="0"/>
              <a:t>年）</a:t>
            </a:r>
          </a:p>
          <a:p>
            <a:pPr eaLnBrk="1" hangingPunct="1"/>
            <a:r>
              <a:rPr lang="zh-TW" altLang="en-US" b="1" dirty="0" smtClean="0"/>
              <a:t>第二階段：阿拉伯數學</a:t>
            </a:r>
            <a:endParaRPr lang="en-US" altLang="zh-TW" b="1" dirty="0" smtClean="0"/>
          </a:p>
          <a:p>
            <a:pPr marL="0" indent="0" eaLnBrk="1" hangingPunct="1">
              <a:buNone/>
            </a:pPr>
            <a:r>
              <a:rPr lang="zh-TW" altLang="en-US" b="1" dirty="0"/>
              <a:t> </a:t>
            </a:r>
            <a:r>
              <a:rPr lang="zh-TW" altLang="en-US" b="1" dirty="0" smtClean="0"/>
              <a:t>（西元</a:t>
            </a:r>
            <a:r>
              <a:rPr lang="en-US" altLang="zh-TW" b="1" dirty="0" smtClean="0"/>
              <a:t>800</a:t>
            </a:r>
            <a:r>
              <a:rPr lang="zh-TW" altLang="en-US" b="1" dirty="0" smtClean="0"/>
              <a:t>年至</a:t>
            </a:r>
            <a:r>
              <a:rPr lang="en-US" altLang="zh-TW" b="1" dirty="0" smtClean="0"/>
              <a:t>1400</a:t>
            </a:r>
            <a:r>
              <a:rPr lang="zh-TW" altLang="en-US" b="1" dirty="0" smtClean="0"/>
              <a:t>年）</a:t>
            </a:r>
          </a:p>
          <a:p>
            <a:pPr eaLnBrk="1" hangingPunct="1"/>
            <a:r>
              <a:rPr lang="zh-TW" altLang="en-US" b="1" dirty="0" smtClean="0"/>
              <a:t>第三階段：西方文明世界的數學</a:t>
            </a:r>
            <a:endParaRPr lang="en-US" altLang="zh-TW" b="1" dirty="0" smtClean="0"/>
          </a:p>
          <a:p>
            <a:pPr marL="0" indent="0" eaLnBrk="1" hangingPunct="1">
              <a:buNone/>
            </a:pPr>
            <a:r>
              <a:rPr lang="zh-TW" altLang="en-US" b="1" dirty="0"/>
              <a:t> </a:t>
            </a:r>
            <a:r>
              <a:rPr lang="zh-TW" altLang="en-US" b="1" dirty="0" smtClean="0"/>
              <a:t>（西元</a:t>
            </a:r>
            <a:r>
              <a:rPr lang="en-US" altLang="zh-TW" b="1" dirty="0" smtClean="0"/>
              <a:t>1500</a:t>
            </a:r>
            <a:r>
              <a:rPr lang="zh-TW" altLang="en-US" b="1" dirty="0" smtClean="0"/>
              <a:t>年至</a:t>
            </a:r>
            <a:r>
              <a:rPr lang="en-US" altLang="zh-TW" b="1" dirty="0" smtClean="0"/>
              <a:t>1900</a:t>
            </a:r>
            <a:r>
              <a:rPr lang="zh-TW" altLang="en-US" b="1" dirty="0" smtClean="0"/>
              <a:t>年）</a:t>
            </a:r>
          </a:p>
        </p:txBody>
      </p:sp>
      <p:pic>
        <p:nvPicPr>
          <p:cNvPr id="19460" name="Picture 1" descr="圖片1">
            <a:hlinkClick r:id="rId2"/>
          </p:cNvPr>
          <p:cNvPicPr>
            <a:picLocks noChangeAspect="1" noChangeArrowheads="1"/>
          </p:cNvPicPr>
          <p:nvPr/>
        </p:nvPicPr>
        <p:blipFill>
          <a:blip r:embed="rId3" cstate="print"/>
          <a:srcRect/>
          <a:stretch>
            <a:fillRect/>
          </a:stretch>
        </p:blipFill>
        <p:spPr bwMode="auto">
          <a:xfrm>
            <a:off x="5796136" y="4299942"/>
            <a:ext cx="269875" cy="176213"/>
          </a:xfrm>
          <a:prstGeom prst="rect">
            <a:avLst/>
          </a:prstGeom>
          <a:noFill/>
          <a:ln w="9525">
            <a:noFill/>
            <a:miter lim="800000"/>
            <a:headEnd/>
            <a:tailEnd/>
          </a:ln>
        </p:spPr>
      </p:pic>
      <p:sp>
        <p:nvSpPr>
          <p:cNvPr id="19461" name="投影片編號版面配置區 6"/>
          <p:cNvSpPr>
            <a:spLocks noGrp="1"/>
          </p:cNvSpPr>
          <p:nvPr>
            <p:ph type="sldNum" sz="quarter" idx="12"/>
          </p:nvPr>
        </p:nvSpPr>
        <p:spPr>
          <a:noFill/>
          <a:ln>
            <a:miter lim="800000"/>
            <a:headEnd/>
            <a:tailEnd/>
          </a:ln>
        </p:spPr>
        <p:txBody>
          <a:bodyPr/>
          <a:lstStyle/>
          <a:p>
            <a:fld id="{3E310EBC-9751-45C0-9A13-29DC898250BD}" type="slidenum">
              <a:rPr lang="en-US" altLang="zh-TW" smtClean="0"/>
              <a:pPr/>
              <a:t>17</a:t>
            </a:fld>
            <a:endParaRPr lang="en-US" altLang="zh-TW"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67544" y="699542"/>
            <a:ext cx="8229600" cy="3394472"/>
          </a:xfrm>
        </p:spPr>
        <p:txBody>
          <a:bodyPr/>
          <a:lstStyle/>
          <a:p>
            <a:pPr eaLnBrk="1" hangingPunct="1">
              <a:lnSpc>
                <a:spcPct val="90000"/>
              </a:lnSpc>
            </a:pPr>
            <a:r>
              <a:rPr lang="en-US" altLang="zh-TW" sz="2800" b="1" dirty="0" smtClean="0"/>
              <a:t>6. </a:t>
            </a:r>
            <a:r>
              <a:rPr lang="zh-TW" altLang="en-US" sz="2800" b="1" dirty="0" smtClean="0"/>
              <a:t>朋友與敵人：第二封信、可疑的死亡與費瑪的最後定理。</a:t>
            </a:r>
          </a:p>
          <a:p>
            <a:pPr eaLnBrk="1" hangingPunct="1">
              <a:lnSpc>
                <a:spcPct val="90000"/>
              </a:lnSpc>
            </a:pPr>
            <a:r>
              <a:rPr lang="en-US" altLang="zh-TW" sz="2800" b="1" dirty="0" smtClean="0"/>
              <a:t>7. </a:t>
            </a:r>
            <a:r>
              <a:rPr lang="zh-TW" altLang="en-US" sz="2800" b="1" dirty="0" smtClean="0"/>
              <a:t>數目的遊戲：畢氏學派、秘密儀式與數的樂章。</a:t>
            </a:r>
          </a:p>
          <a:p>
            <a:pPr eaLnBrk="1" hangingPunct="1">
              <a:lnSpc>
                <a:spcPct val="90000"/>
              </a:lnSpc>
            </a:pPr>
            <a:r>
              <a:rPr lang="en-US" altLang="zh-TW" sz="2800" b="1" dirty="0" smtClean="0"/>
              <a:t>8. </a:t>
            </a:r>
            <a:r>
              <a:rPr lang="zh-TW" altLang="en-US" sz="2800" b="1" dirty="0" smtClean="0"/>
              <a:t>分數罷了：無理數、想像之旅與證明不可能。</a:t>
            </a:r>
          </a:p>
          <a:p>
            <a:pPr eaLnBrk="1" hangingPunct="1">
              <a:lnSpc>
                <a:spcPct val="90000"/>
              </a:lnSpc>
            </a:pPr>
            <a:r>
              <a:rPr lang="en-US" altLang="zh-TW" sz="2800" b="1" dirty="0" smtClean="0"/>
              <a:t>9. </a:t>
            </a:r>
            <a:r>
              <a:rPr lang="zh-TW" altLang="en-US" sz="2800" b="1" dirty="0" smtClean="0"/>
              <a:t>航向亞歷山大港的夜船：黑領帶、白沙與歐幾里得</a:t>
            </a:r>
            <a:r>
              <a:rPr lang="en-US" altLang="zh-TW" sz="2800" b="1" dirty="0" smtClean="0"/>
              <a:t>《</a:t>
            </a:r>
            <a:r>
              <a:rPr lang="zh-TW" altLang="en-US" sz="2800" b="1" dirty="0" smtClean="0"/>
              <a:t>幾何原本</a:t>
            </a:r>
            <a:r>
              <a:rPr lang="en-US" altLang="zh-TW" sz="2800" b="1" dirty="0" smtClean="0"/>
              <a:t>》</a:t>
            </a:r>
            <a:r>
              <a:rPr lang="zh-TW" altLang="en-US" sz="2800" b="1" dirty="0" smtClean="0"/>
              <a:t>簡介。</a:t>
            </a:r>
          </a:p>
          <a:p>
            <a:pPr eaLnBrk="1" hangingPunct="1">
              <a:lnSpc>
                <a:spcPct val="90000"/>
              </a:lnSpc>
            </a:pPr>
            <a:r>
              <a:rPr lang="en-US" altLang="zh-TW" sz="2800" b="1" dirty="0" smtClean="0"/>
              <a:t>10. </a:t>
            </a:r>
            <a:r>
              <a:rPr lang="zh-TW" altLang="en-US" sz="2800" b="1" dirty="0" smtClean="0"/>
              <a:t>義大利燴飯與燉雞：阿波羅尼奧斯與希巴克斯、三角學的興起，精彩的辯論和有意義的咖哩飯。</a:t>
            </a:r>
          </a:p>
        </p:txBody>
      </p:sp>
      <p:pic>
        <p:nvPicPr>
          <p:cNvPr id="20484" name="Picture 1" descr="圖片1">
            <a:hlinkClick r:id="rId2"/>
          </p:cNvPr>
          <p:cNvPicPr>
            <a:picLocks noChangeAspect="1" noChangeArrowheads="1"/>
          </p:cNvPicPr>
          <p:nvPr/>
        </p:nvPicPr>
        <p:blipFill>
          <a:blip r:embed="rId3" cstate="print"/>
          <a:srcRect/>
          <a:stretch>
            <a:fillRect/>
          </a:stretch>
        </p:blipFill>
        <p:spPr bwMode="auto">
          <a:xfrm>
            <a:off x="1547664" y="4299942"/>
            <a:ext cx="269875" cy="176213"/>
          </a:xfrm>
          <a:prstGeom prst="rect">
            <a:avLst/>
          </a:prstGeom>
          <a:noFill/>
          <a:ln w="9525">
            <a:noFill/>
            <a:miter lim="800000"/>
            <a:headEnd/>
            <a:tailEnd/>
          </a:ln>
        </p:spPr>
      </p:pic>
      <p:sp>
        <p:nvSpPr>
          <p:cNvPr id="20485" name="投影片編號版面配置區 8"/>
          <p:cNvSpPr>
            <a:spLocks noGrp="1"/>
          </p:cNvSpPr>
          <p:nvPr>
            <p:ph type="sldNum" sz="quarter" idx="12"/>
          </p:nvPr>
        </p:nvSpPr>
        <p:spPr>
          <a:noFill/>
          <a:ln>
            <a:miter lim="800000"/>
            <a:headEnd/>
            <a:tailEnd/>
          </a:ln>
        </p:spPr>
        <p:txBody>
          <a:bodyPr/>
          <a:lstStyle/>
          <a:p>
            <a:fld id="{869280C9-25C8-4CCF-B919-5AFD54383F74}" type="slidenum">
              <a:rPr lang="en-US" altLang="zh-TW" smtClean="0"/>
              <a:pPr/>
              <a:t>18</a:t>
            </a:fld>
            <a:endParaRPr lang="en-US"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95536" y="411510"/>
            <a:ext cx="8229600" cy="3394472"/>
          </a:xfrm>
        </p:spPr>
        <p:txBody>
          <a:bodyPr/>
          <a:lstStyle/>
          <a:p>
            <a:pPr eaLnBrk="1" hangingPunct="1">
              <a:lnSpc>
                <a:spcPct val="90000"/>
              </a:lnSpc>
            </a:pPr>
            <a:r>
              <a:rPr lang="en-US" altLang="zh-TW" sz="2800" b="1" dirty="0" smtClean="0"/>
              <a:t>11. </a:t>
            </a:r>
            <a:r>
              <a:rPr lang="zh-TW" altLang="en-US" sz="2800" b="1" dirty="0" smtClean="0"/>
              <a:t>三個難題：雅典的瘟疫，喜庇亞斯、希波克拉底和柏拉圖與古代的三大數學問題。</a:t>
            </a:r>
          </a:p>
          <a:p>
            <a:pPr eaLnBrk="1" hangingPunct="1">
              <a:lnSpc>
                <a:spcPct val="90000"/>
              </a:lnSpc>
            </a:pPr>
            <a:r>
              <a:rPr lang="en-US" altLang="zh-TW" sz="2800" b="1" dirty="0" smtClean="0"/>
              <a:t>12. </a:t>
            </a:r>
            <a:r>
              <a:rPr lang="zh-TW" altLang="en-US" sz="2800" b="1" dirty="0" smtClean="0"/>
              <a:t>大玻璃升降機：阿拉伯世界的數學，詩、代數與奧馬珈音</a:t>
            </a:r>
          </a:p>
          <a:p>
            <a:pPr eaLnBrk="1" hangingPunct="1">
              <a:lnSpc>
                <a:spcPct val="90000"/>
              </a:lnSpc>
            </a:pPr>
            <a:r>
              <a:rPr lang="en-US" altLang="zh-TW" sz="2800" b="1" dirty="0" smtClean="0"/>
              <a:t>13. </a:t>
            </a:r>
            <a:r>
              <a:rPr lang="zh-TW" altLang="en-US" sz="2800" b="1" dirty="0" smtClean="0"/>
              <a:t>零的故事：零的力量、婆羅摩笈多、阿爾花拉子密及茶道。</a:t>
            </a:r>
          </a:p>
          <a:p>
            <a:pPr eaLnBrk="1" hangingPunct="1">
              <a:lnSpc>
                <a:spcPct val="90000"/>
              </a:lnSpc>
            </a:pPr>
            <a:r>
              <a:rPr lang="en-US" altLang="zh-TW" sz="2800" b="1" dirty="0" smtClean="0"/>
              <a:t>14. </a:t>
            </a:r>
            <a:r>
              <a:rPr lang="zh-TW" altLang="en-US" sz="2800" b="1" dirty="0" smtClean="0"/>
              <a:t>第五設準：東京的歹徒、門納勞斯和納西爾</a:t>
            </a:r>
            <a:r>
              <a:rPr lang="en-US" altLang="zh-TW" sz="2800" b="1" dirty="0" smtClean="0"/>
              <a:t>‧</a:t>
            </a:r>
            <a:r>
              <a:rPr lang="zh-TW" altLang="en-US" sz="2800" b="1" dirty="0" smtClean="0"/>
              <a:t>阿爾圖西，解釋的三角學和幸運的推車。</a:t>
            </a:r>
          </a:p>
          <a:p>
            <a:pPr eaLnBrk="1" hangingPunct="1">
              <a:lnSpc>
                <a:spcPct val="90000"/>
              </a:lnSpc>
            </a:pPr>
            <a:r>
              <a:rPr lang="en-US" altLang="zh-TW" sz="2800" b="1" dirty="0" smtClean="0"/>
              <a:t>15. </a:t>
            </a:r>
            <a:r>
              <a:rPr lang="zh-TW" altLang="en-US" sz="2800" b="1" dirty="0" smtClean="0"/>
              <a:t>秘密與謊言：費波那契數列、塔爾塔利亞、卡丹諾與費拉里，歸於零以及追捕麥克斯。</a:t>
            </a:r>
          </a:p>
        </p:txBody>
      </p:sp>
      <p:pic>
        <p:nvPicPr>
          <p:cNvPr id="21507" name="Picture 1" descr="圖片1">
            <a:hlinkClick r:id="rId2"/>
          </p:cNvPr>
          <p:cNvPicPr>
            <a:picLocks noChangeAspect="1" noChangeArrowheads="1"/>
          </p:cNvPicPr>
          <p:nvPr/>
        </p:nvPicPr>
        <p:blipFill>
          <a:blip r:embed="rId3" cstate="print"/>
          <a:srcRect/>
          <a:stretch>
            <a:fillRect/>
          </a:stretch>
        </p:blipFill>
        <p:spPr bwMode="auto">
          <a:xfrm>
            <a:off x="7596336" y="4371950"/>
            <a:ext cx="269875" cy="176213"/>
          </a:xfrm>
          <a:prstGeom prst="rect">
            <a:avLst/>
          </a:prstGeom>
          <a:noFill/>
          <a:ln w="9525">
            <a:noFill/>
            <a:miter lim="800000"/>
            <a:headEnd/>
            <a:tailEnd/>
          </a:ln>
        </p:spPr>
      </p:pic>
      <p:sp>
        <p:nvSpPr>
          <p:cNvPr id="21508" name="投影片編號版面配置區 4"/>
          <p:cNvSpPr>
            <a:spLocks noGrp="1"/>
          </p:cNvSpPr>
          <p:nvPr>
            <p:ph type="sldNum" sz="quarter" idx="12"/>
          </p:nvPr>
        </p:nvSpPr>
        <p:spPr>
          <a:noFill/>
          <a:ln>
            <a:miter lim="800000"/>
            <a:headEnd/>
            <a:tailEnd/>
          </a:ln>
        </p:spPr>
        <p:txBody>
          <a:bodyPr/>
          <a:lstStyle/>
          <a:p>
            <a:fld id="{EE8C2E1D-EA09-4E7A-A0B8-97DB50EB6A38}" type="slidenum">
              <a:rPr lang="en-US" altLang="zh-TW" smtClean="0"/>
              <a:pPr/>
              <a:t>19</a:t>
            </a:fld>
            <a:endParaRPr lang="en-US" altLang="zh-TW"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75606"/>
            <a:ext cx="7772400" cy="1102519"/>
          </a:xfrm>
        </p:spPr>
        <p:txBody>
          <a:bodyPr/>
          <a:lstStyle/>
          <a:p>
            <a:pPr eaLnBrk="1" hangingPunct="1"/>
            <a:r>
              <a:rPr lang="en-US" altLang="zh-TW" b="1" smtClean="0">
                <a:ea typeface="標楷體" pitchFamily="65" charset="-120"/>
              </a:rPr>
              <a:t>《</a:t>
            </a:r>
            <a:r>
              <a:rPr lang="zh-TW" altLang="en-US" b="1" smtClean="0">
                <a:ea typeface="標楷體" pitchFamily="65" charset="-120"/>
              </a:rPr>
              <a:t>鸚鵡定理</a:t>
            </a:r>
            <a:r>
              <a:rPr lang="en-US" altLang="zh-TW" b="1" smtClean="0">
                <a:ea typeface="標楷體" pitchFamily="65" charset="-120"/>
              </a:rPr>
              <a:t>》</a:t>
            </a:r>
            <a:r>
              <a:rPr lang="zh-TW" altLang="en-US" b="1" smtClean="0">
                <a:ea typeface="標楷體" pitchFamily="65" charset="-120"/>
              </a:rPr>
              <a:t>導讀及討論</a:t>
            </a:r>
          </a:p>
        </p:txBody>
      </p:sp>
      <p:sp>
        <p:nvSpPr>
          <p:cNvPr id="3075" name="Rectangle 3"/>
          <p:cNvSpPr>
            <a:spLocks noGrp="1" noChangeArrowheads="1"/>
          </p:cNvSpPr>
          <p:nvPr>
            <p:ph type="subTitle" idx="1"/>
          </p:nvPr>
        </p:nvSpPr>
        <p:spPr>
          <a:xfrm>
            <a:off x="1371600" y="2592437"/>
            <a:ext cx="6400800" cy="1314450"/>
          </a:xfrm>
        </p:spPr>
        <p:txBody>
          <a:bodyPr/>
          <a:lstStyle/>
          <a:p>
            <a:pPr eaLnBrk="1" hangingPunct="1">
              <a:lnSpc>
                <a:spcPct val="80000"/>
              </a:lnSpc>
            </a:pPr>
            <a:r>
              <a:rPr lang="zh-TW" altLang="en-US" sz="2800" b="1" smtClean="0">
                <a:latin typeface="Times New Roman" pitchFamily="18" charset="0"/>
                <a:ea typeface="標楷體" pitchFamily="65" charset="-120"/>
              </a:rPr>
              <a:t>洪萬生</a:t>
            </a:r>
          </a:p>
          <a:p>
            <a:pPr eaLnBrk="1" hangingPunct="1">
              <a:lnSpc>
                <a:spcPct val="80000"/>
              </a:lnSpc>
            </a:pPr>
            <a:r>
              <a:rPr lang="zh-TW" altLang="en-US" sz="2800" b="1" smtClean="0">
                <a:latin typeface="Times New Roman" pitchFamily="18" charset="0"/>
                <a:ea typeface="標楷體" pitchFamily="65" charset="-120"/>
              </a:rPr>
              <a:t>台灣數學博物館 </a:t>
            </a:r>
            <a:r>
              <a:rPr lang="en-US" altLang="zh-TW" sz="2800" b="1" smtClean="0">
                <a:latin typeface="Times New Roman" pitchFamily="18" charset="0"/>
                <a:ea typeface="標楷體" pitchFamily="65" charset="-120"/>
              </a:rPr>
              <a:t>(MTM)</a:t>
            </a:r>
          </a:p>
          <a:p>
            <a:pPr eaLnBrk="1" hangingPunct="1">
              <a:lnSpc>
                <a:spcPct val="80000"/>
              </a:lnSpc>
            </a:pPr>
            <a:r>
              <a:rPr lang="zh-TW" altLang="en-US" sz="2800" b="1" smtClean="0">
                <a:latin typeface="Times New Roman" pitchFamily="18" charset="0"/>
                <a:ea typeface="標楷體" pitchFamily="65" charset="-120"/>
              </a:rPr>
              <a:t>台灣大學數學系兼任教授</a:t>
            </a:r>
          </a:p>
          <a:p>
            <a:pPr eaLnBrk="1" hangingPunct="1">
              <a:lnSpc>
                <a:spcPct val="80000"/>
              </a:lnSpc>
            </a:pPr>
            <a:r>
              <a:rPr lang="en-US" altLang="zh-TW" sz="2800" b="1" smtClean="0">
                <a:latin typeface="Times New Roman" pitchFamily="18" charset="0"/>
                <a:ea typeface="標楷體" pitchFamily="65" charset="-120"/>
              </a:rPr>
              <a:t>Email: horng@math.ntnu.edu.tw</a:t>
            </a:r>
          </a:p>
        </p:txBody>
      </p:sp>
      <p:sp>
        <p:nvSpPr>
          <p:cNvPr id="3076" name="投影片編號版面配置區 3"/>
          <p:cNvSpPr>
            <a:spLocks noGrp="1"/>
          </p:cNvSpPr>
          <p:nvPr>
            <p:ph type="sldNum" sz="quarter" idx="12"/>
          </p:nvPr>
        </p:nvSpPr>
        <p:spPr>
          <a:noFill/>
          <a:ln>
            <a:miter lim="800000"/>
            <a:headEnd/>
            <a:tailEnd/>
          </a:ln>
        </p:spPr>
        <p:txBody>
          <a:bodyPr/>
          <a:lstStyle/>
          <a:p>
            <a:fld id="{435B7096-D201-4B9F-B714-39F1E534B373}" type="slidenum">
              <a:rPr lang="en-US" altLang="zh-TW" smtClean="0"/>
              <a:pPr/>
              <a:t>2</a:t>
            </a:fld>
            <a:endParaRPr lang="en-US" altLang="zh-TW"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67544" y="483518"/>
            <a:ext cx="8229600" cy="3394472"/>
          </a:xfrm>
        </p:spPr>
        <p:txBody>
          <a:bodyPr/>
          <a:lstStyle/>
          <a:p>
            <a:pPr eaLnBrk="1" hangingPunct="1">
              <a:lnSpc>
                <a:spcPct val="80000"/>
              </a:lnSpc>
            </a:pPr>
            <a:r>
              <a:rPr lang="en-US" altLang="zh-TW" sz="2800" b="1" dirty="0" smtClean="0"/>
              <a:t>16. </a:t>
            </a:r>
            <a:r>
              <a:rPr lang="zh-TW" altLang="en-US" sz="2800" b="1" dirty="0" smtClean="0"/>
              <a:t>少即是多：記號與符號、虛數與求解卡丹諾方程式。</a:t>
            </a:r>
          </a:p>
          <a:p>
            <a:pPr eaLnBrk="1" hangingPunct="1">
              <a:lnSpc>
                <a:spcPct val="80000"/>
              </a:lnSpc>
            </a:pPr>
            <a:r>
              <a:rPr lang="en-US" altLang="zh-TW" sz="2800" b="1" dirty="0" smtClean="0"/>
              <a:t>17. </a:t>
            </a:r>
            <a:r>
              <a:rPr lang="zh-TW" altLang="en-US" sz="2800" b="1" dirty="0" smtClean="0"/>
              <a:t>名聲：阿貝爾與加羅瓦、巴黎科學院和期盼已久的證明。</a:t>
            </a:r>
          </a:p>
          <a:p>
            <a:pPr eaLnBrk="1" hangingPunct="1">
              <a:lnSpc>
                <a:spcPct val="80000"/>
              </a:lnSpc>
            </a:pPr>
            <a:r>
              <a:rPr lang="en-US" altLang="zh-TW" sz="2800" b="1" dirty="0" smtClean="0"/>
              <a:t>18. </a:t>
            </a:r>
            <a:r>
              <a:rPr lang="zh-TW" altLang="en-US" sz="2800" b="1" dirty="0" smtClean="0"/>
              <a:t>無限大與空無之間：笛卡兒、巴斯卡與費瑪，解析幾何與數論，牛頓、萊布尼茲與微積分。</a:t>
            </a:r>
          </a:p>
          <a:p>
            <a:pPr eaLnBrk="1" hangingPunct="1">
              <a:lnSpc>
                <a:spcPct val="80000"/>
              </a:lnSpc>
            </a:pPr>
            <a:r>
              <a:rPr lang="en-US" altLang="zh-TW" sz="2800" b="1" dirty="0" smtClean="0"/>
              <a:t>19. </a:t>
            </a:r>
            <a:r>
              <a:rPr lang="zh-TW" altLang="en-US" sz="2800" b="1" dirty="0" smtClean="0"/>
              <a:t>窄小的頁框：巴斯卡和機率，數論與費瑪最後定理。</a:t>
            </a:r>
          </a:p>
          <a:p>
            <a:pPr eaLnBrk="1" hangingPunct="1">
              <a:lnSpc>
                <a:spcPct val="80000"/>
              </a:lnSpc>
            </a:pPr>
            <a:r>
              <a:rPr lang="en-US" altLang="zh-TW" sz="2800" b="1" dirty="0" smtClean="0"/>
              <a:t>20. </a:t>
            </a:r>
            <a:r>
              <a:rPr lang="zh-TW" altLang="en-US" sz="2800" b="1" dirty="0" smtClean="0"/>
              <a:t>一撮羽毛：天空的，尤拉和神奇數，納皮爾、對數與一場中風。</a:t>
            </a:r>
          </a:p>
        </p:txBody>
      </p:sp>
      <p:pic>
        <p:nvPicPr>
          <p:cNvPr id="22531" name="Picture 1" descr="圖片1">
            <a:hlinkClick r:id="rId2"/>
          </p:cNvPr>
          <p:cNvPicPr>
            <a:picLocks noChangeAspect="1" noChangeArrowheads="1"/>
          </p:cNvPicPr>
          <p:nvPr/>
        </p:nvPicPr>
        <p:blipFill>
          <a:blip r:embed="rId3" cstate="print"/>
          <a:srcRect/>
          <a:stretch>
            <a:fillRect/>
          </a:stretch>
        </p:blipFill>
        <p:spPr bwMode="auto">
          <a:xfrm>
            <a:off x="3779912" y="4011910"/>
            <a:ext cx="269875" cy="176213"/>
          </a:xfrm>
          <a:prstGeom prst="rect">
            <a:avLst/>
          </a:prstGeom>
          <a:noFill/>
          <a:ln w="9525">
            <a:noFill/>
            <a:miter lim="800000"/>
            <a:headEnd/>
            <a:tailEnd/>
          </a:ln>
        </p:spPr>
      </p:pic>
      <p:sp>
        <p:nvSpPr>
          <p:cNvPr id="22532" name="投影片編號版面配置區 4"/>
          <p:cNvSpPr>
            <a:spLocks noGrp="1"/>
          </p:cNvSpPr>
          <p:nvPr>
            <p:ph type="sldNum" sz="quarter" idx="12"/>
          </p:nvPr>
        </p:nvSpPr>
        <p:spPr>
          <a:noFill/>
          <a:ln>
            <a:miter lim="800000"/>
            <a:headEnd/>
            <a:tailEnd/>
          </a:ln>
        </p:spPr>
        <p:txBody>
          <a:bodyPr/>
          <a:lstStyle/>
          <a:p>
            <a:fld id="{02010071-D3AD-4588-95ED-B23635C3E584}" type="slidenum">
              <a:rPr lang="en-US" altLang="zh-TW" smtClean="0"/>
              <a:pPr/>
              <a:t>20</a:t>
            </a:fld>
            <a:endParaRPr lang="en-US" altLang="zh-TW"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67544" y="699542"/>
            <a:ext cx="8229600" cy="3394472"/>
          </a:xfrm>
        </p:spPr>
        <p:txBody>
          <a:bodyPr/>
          <a:lstStyle/>
          <a:p>
            <a:pPr eaLnBrk="1" hangingPunct="1"/>
            <a:r>
              <a:rPr lang="en-US" altLang="zh-TW" b="1" dirty="0" smtClean="0"/>
              <a:t>21. </a:t>
            </a:r>
            <a:r>
              <a:rPr lang="zh-TW" altLang="en-US" b="1" dirty="0" smtClean="0"/>
              <a:t>布丁證明：哥德巴赫猜想，費瑪第二定理、不求回報的愛，以及費瑪最後定理如何挽救一條生命。</a:t>
            </a:r>
          </a:p>
          <a:p>
            <a:pPr eaLnBrk="1" hangingPunct="1"/>
            <a:r>
              <a:rPr lang="en-US" altLang="zh-TW" b="1" dirty="0" smtClean="0"/>
              <a:t>22. </a:t>
            </a:r>
            <a:r>
              <a:rPr lang="zh-TW" altLang="en-US" b="1" dirty="0" smtClean="0"/>
              <a:t>數學沒有不可能的事：三個希臘數學難題與突兀的意外。</a:t>
            </a:r>
          </a:p>
          <a:p>
            <a:pPr eaLnBrk="1" hangingPunct="1"/>
            <a:r>
              <a:rPr lang="en-US" altLang="zh-TW" b="1" dirty="0" smtClean="0"/>
              <a:t>23. </a:t>
            </a:r>
            <a:r>
              <a:rPr lang="zh-TW" altLang="en-US" b="1" dirty="0" smtClean="0"/>
              <a:t>第三人：第三者、秘密畫廊與艾勒加的忠實友人。</a:t>
            </a:r>
          </a:p>
        </p:txBody>
      </p:sp>
      <p:pic>
        <p:nvPicPr>
          <p:cNvPr id="23555" name="Picture 1" descr="圖片1">
            <a:hlinkClick r:id="rId2"/>
          </p:cNvPr>
          <p:cNvPicPr>
            <a:picLocks noChangeAspect="1" noChangeArrowheads="1"/>
          </p:cNvPicPr>
          <p:nvPr/>
        </p:nvPicPr>
        <p:blipFill>
          <a:blip r:embed="rId3" cstate="print"/>
          <a:srcRect/>
          <a:stretch>
            <a:fillRect/>
          </a:stretch>
        </p:blipFill>
        <p:spPr bwMode="auto">
          <a:xfrm>
            <a:off x="2915816" y="4083918"/>
            <a:ext cx="269875" cy="176213"/>
          </a:xfrm>
          <a:prstGeom prst="rect">
            <a:avLst/>
          </a:prstGeom>
          <a:noFill/>
          <a:ln w="9525">
            <a:noFill/>
            <a:miter lim="800000"/>
            <a:headEnd/>
            <a:tailEnd/>
          </a:ln>
        </p:spPr>
      </p:pic>
      <p:sp>
        <p:nvSpPr>
          <p:cNvPr id="23556" name="投影片編號版面配置區 4"/>
          <p:cNvSpPr>
            <a:spLocks noGrp="1"/>
          </p:cNvSpPr>
          <p:nvPr>
            <p:ph type="sldNum" sz="quarter" idx="12"/>
          </p:nvPr>
        </p:nvSpPr>
        <p:spPr>
          <a:noFill/>
          <a:ln>
            <a:miter lim="800000"/>
            <a:headEnd/>
            <a:tailEnd/>
          </a:ln>
        </p:spPr>
        <p:txBody>
          <a:bodyPr/>
          <a:lstStyle/>
          <a:p>
            <a:fld id="{950A3B80-82F4-41A8-878B-85329CE26C79}" type="slidenum">
              <a:rPr lang="en-US" altLang="zh-TW" smtClean="0"/>
              <a:pPr/>
              <a:t>21</a:t>
            </a:fld>
            <a:endParaRPr lang="en-US" altLang="zh-TW"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843558"/>
            <a:ext cx="8229600" cy="3394472"/>
          </a:xfrm>
        </p:spPr>
        <p:txBody>
          <a:bodyPr/>
          <a:lstStyle/>
          <a:p>
            <a:pPr eaLnBrk="1" hangingPunct="1"/>
            <a:r>
              <a:rPr lang="en-US" altLang="zh-TW" b="1" dirty="0" smtClean="0">
                <a:latin typeface="Times New Roman" pitchFamily="18" charset="0"/>
              </a:rPr>
              <a:t>24. </a:t>
            </a:r>
            <a:r>
              <a:rPr lang="zh-TW" altLang="en-US" b="1" dirty="0" smtClean="0">
                <a:latin typeface="Times New Roman" pitchFamily="18" charset="0"/>
              </a:rPr>
              <a:t>多即是少：阿基米德，以及敘拉古圍城、彈道學的發韌與失敗的嘗試。</a:t>
            </a:r>
          </a:p>
          <a:p>
            <a:pPr eaLnBrk="1" hangingPunct="1"/>
            <a:r>
              <a:rPr lang="en-US" altLang="zh-TW" b="1" dirty="0" smtClean="0">
                <a:latin typeface="Times New Roman" pitchFamily="18" charset="0"/>
              </a:rPr>
              <a:t>25. </a:t>
            </a:r>
            <a:r>
              <a:rPr lang="zh-TW" altLang="en-US" b="1" dirty="0" smtClean="0">
                <a:latin typeface="Times New Roman" pitchFamily="18" charset="0"/>
              </a:rPr>
              <a:t>清澈湛藍的天空：雨林上的高空、孤鳥、午後的滅絕。</a:t>
            </a:r>
          </a:p>
          <a:p>
            <a:pPr eaLnBrk="1" hangingPunct="1"/>
            <a:r>
              <a:rPr lang="en-US" altLang="zh-TW" b="1" dirty="0" smtClean="0">
                <a:latin typeface="Times New Roman" pitchFamily="18" charset="0"/>
              </a:rPr>
              <a:t>26. </a:t>
            </a:r>
            <a:r>
              <a:rPr lang="zh-TW" altLang="en-US" b="1" dirty="0" smtClean="0">
                <a:latin typeface="Times New Roman" pitchFamily="18" charset="0"/>
              </a:rPr>
              <a:t>踏腳石：一家團聚，向席德尼與某些解釋舉杯致敬。</a:t>
            </a:r>
          </a:p>
          <a:p>
            <a:pPr eaLnBrk="1" hangingPunct="1"/>
            <a:endParaRPr lang="en-US" altLang="zh-TW" dirty="0" smtClean="0">
              <a:latin typeface="Times New Roman" pitchFamily="18" charset="0"/>
            </a:endParaRPr>
          </a:p>
        </p:txBody>
      </p:sp>
      <p:pic>
        <p:nvPicPr>
          <p:cNvPr id="24579" name="Picture 1" descr="圖片1">
            <a:hlinkClick r:id="rId2"/>
          </p:cNvPr>
          <p:cNvPicPr>
            <a:picLocks noChangeAspect="1" noChangeArrowheads="1"/>
          </p:cNvPicPr>
          <p:nvPr/>
        </p:nvPicPr>
        <p:blipFill>
          <a:blip r:embed="rId3" cstate="print"/>
          <a:srcRect/>
          <a:stretch>
            <a:fillRect/>
          </a:stretch>
        </p:blipFill>
        <p:spPr bwMode="auto">
          <a:xfrm>
            <a:off x="3275856" y="3723878"/>
            <a:ext cx="269875" cy="176213"/>
          </a:xfrm>
          <a:prstGeom prst="rect">
            <a:avLst/>
          </a:prstGeom>
          <a:noFill/>
          <a:ln w="9525">
            <a:noFill/>
            <a:miter lim="800000"/>
            <a:headEnd/>
            <a:tailEnd/>
          </a:ln>
        </p:spPr>
      </p:pic>
      <p:sp>
        <p:nvSpPr>
          <p:cNvPr id="24580" name="投影片編號版面配置區 4"/>
          <p:cNvSpPr>
            <a:spLocks noGrp="1"/>
          </p:cNvSpPr>
          <p:nvPr>
            <p:ph type="sldNum" sz="quarter" idx="12"/>
          </p:nvPr>
        </p:nvSpPr>
        <p:spPr>
          <a:noFill/>
          <a:ln>
            <a:miter lim="800000"/>
            <a:headEnd/>
            <a:tailEnd/>
          </a:ln>
        </p:spPr>
        <p:txBody>
          <a:bodyPr/>
          <a:lstStyle/>
          <a:p>
            <a:fld id="{7A0AFABE-9537-4774-96DF-9DCB8454DD6D}" type="slidenum">
              <a:rPr lang="en-US" altLang="zh-TW" smtClean="0"/>
              <a:pPr/>
              <a:t>22</a:t>
            </a:fld>
            <a:endParaRPr lang="en-US" altLang="zh-TW"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觀察與評論</a:t>
            </a:r>
          </a:p>
        </p:txBody>
      </p:sp>
      <p:sp>
        <p:nvSpPr>
          <p:cNvPr id="25603" name="Rectangle 3"/>
          <p:cNvSpPr>
            <a:spLocks noGrp="1" noChangeArrowheads="1"/>
          </p:cNvSpPr>
          <p:nvPr>
            <p:ph type="body" idx="1"/>
          </p:nvPr>
        </p:nvSpPr>
        <p:spPr>
          <a:xfrm>
            <a:off x="457200" y="915566"/>
            <a:ext cx="8229600" cy="3394472"/>
          </a:xfrm>
        </p:spPr>
        <p:txBody>
          <a:bodyPr/>
          <a:lstStyle/>
          <a:p>
            <a:pPr eaLnBrk="1" hangingPunct="1">
              <a:lnSpc>
                <a:spcPct val="90000"/>
              </a:lnSpc>
            </a:pPr>
            <a:r>
              <a:rPr lang="zh-TW" altLang="en-US" b="1" dirty="0" smtClean="0">
                <a:latin typeface="標楷體" pitchFamily="65" charset="-120"/>
                <a:ea typeface="標楷體" pitchFamily="65" charset="-120"/>
              </a:rPr>
              <a:t>本書一開始艾勒加寫給魯西的信，顯然模仿了如下版本：法國天才數學家</a:t>
            </a:r>
            <a:r>
              <a:rPr lang="zh-TW" altLang="en-US" b="1" dirty="0" smtClean="0">
                <a:solidFill>
                  <a:srgbClr val="FF3300"/>
                </a:solidFill>
                <a:latin typeface="標楷體" pitchFamily="65" charset="-120"/>
                <a:ea typeface="標楷體" pitchFamily="65" charset="-120"/>
              </a:rPr>
              <a:t>加羅瓦</a:t>
            </a:r>
            <a:r>
              <a:rPr lang="zh-TW" altLang="en-US" b="1" dirty="0" smtClean="0">
                <a:latin typeface="標楷體" pitchFamily="65" charset="-120"/>
                <a:ea typeface="標楷體" pitchFamily="65" charset="-120"/>
              </a:rPr>
              <a:t>決鬥前夕留下給朋友的遺書。</a:t>
            </a:r>
          </a:p>
          <a:p>
            <a:pPr eaLnBrk="1" hangingPunct="1">
              <a:lnSpc>
                <a:spcPct val="90000"/>
              </a:lnSpc>
            </a:pPr>
            <a:r>
              <a:rPr lang="zh-TW" altLang="en-US" b="1" dirty="0" smtClean="0">
                <a:latin typeface="標楷體" pitchFamily="65" charset="-120"/>
                <a:ea typeface="標楷體" pitchFamily="65" charset="-120"/>
              </a:rPr>
              <a:t>作者安排</a:t>
            </a:r>
            <a:r>
              <a:rPr lang="zh-TW" altLang="en-US" b="1" dirty="0" smtClean="0">
                <a:solidFill>
                  <a:srgbClr val="FF3300"/>
                </a:solidFill>
                <a:latin typeface="標楷體" pitchFamily="65" charset="-120"/>
                <a:ea typeface="標楷體" pitchFamily="65" charset="-120"/>
              </a:rPr>
              <a:t>兩條敘事軸線：</a:t>
            </a:r>
            <a:r>
              <a:rPr lang="en-US" altLang="zh-TW" b="1" dirty="0" smtClean="0">
                <a:solidFill>
                  <a:srgbClr val="FF3300"/>
                </a:solidFill>
                <a:ea typeface="標楷體" pitchFamily="65" charset="-120"/>
                <a:sym typeface="Wingdings" pitchFamily="2" charset="2"/>
              </a:rPr>
              <a:t>(1)</a:t>
            </a:r>
            <a:r>
              <a:rPr lang="zh-TW" altLang="en-US" b="1" dirty="0" smtClean="0">
                <a:solidFill>
                  <a:srgbClr val="FF3300"/>
                </a:solidFill>
                <a:latin typeface="標楷體" pitchFamily="65" charset="-120"/>
                <a:ea typeface="標楷體" pitchFamily="65" charset="-120"/>
              </a:rPr>
              <a:t>數學史紀事</a:t>
            </a:r>
            <a:r>
              <a:rPr lang="zh-TW" altLang="en-US" b="1" dirty="0" smtClean="0">
                <a:latin typeface="標楷體" pitchFamily="65" charset="-120"/>
                <a:ea typeface="標楷體" pitchFamily="65" charset="-120"/>
              </a:rPr>
              <a:t>；</a:t>
            </a:r>
            <a:r>
              <a:rPr lang="en-US" altLang="zh-TW" b="1" dirty="0" smtClean="0">
                <a:ea typeface="標楷體" pitchFamily="65" charset="-120"/>
              </a:rPr>
              <a:t>(2)</a:t>
            </a:r>
            <a:r>
              <a:rPr lang="zh-TW" altLang="en-US" b="1" dirty="0" smtClean="0">
                <a:latin typeface="標楷體" pitchFamily="65" charset="-120"/>
                <a:ea typeface="標楷體" pitchFamily="65" charset="-120"/>
              </a:rPr>
              <a:t>圍繞在魯西身旁的故事，以及破解艾勒加的生死之謎。</a:t>
            </a:r>
            <a:endParaRPr lang="en-US" altLang="zh-TW" b="1" dirty="0" smtClean="0">
              <a:latin typeface="標楷體" pitchFamily="65" charset="-120"/>
              <a:ea typeface="標楷體" pitchFamily="65" charset="-120"/>
            </a:endParaRPr>
          </a:p>
          <a:p>
            <a:pPr eaLnBrk="1" hangingPunct="1">
              <a:lnSpc>
                <a:spcPct val="90000"/>
              </a:lnSpc>
            </a:pPr>
            <a:r>
              <a:rPr lang="zh-TW" altLang="en-US" b="1" dirty="0" smtClean="0">
                <a:latin typeface="標楷體" pitchFamily="65" charset="-120"/>
                <a:ea typeface="標楷體" pitchFamily="65" charset="-120"/>
              </a:rPr>
              <a:t>本書所選擇敘述的幾位數學家傳奇，譬如畢氏學派與守密傳統等等，顯得相當自然。</a:t>
            </a:r>
            <a:r>
              <a:rPr lang="zh-TW" altLang="en-US" dirty="0" smtClean="0">
                <a:latin typeface="標楷體" pitchFamily="65" charset="-120"/>
                <a:ea typeface="標楷體" pitchFamily="65" charset="-120"/>
              </a:rPr>
              <a:t> </a:t>
            </a:r>
          </a:p>
        </p:txBody>
      </p:sp>
      <p:sp>
        <p:nvSpPr>
          <p:cNvPr id="25607" name="投影片編號版面配置區 6"/>
          <p:cNvSpPr>
            <a:spLocks noGrp="1"/>
          </p:cNvSpPr>
          <p:nvPr>
            <p:ph type="sldNum" sz="quarter" idx="12"/>
          </p:nvPr>
        </p:nvSpPr>
        <p:spPr>
          <a:noFill/>
          <a:ln>
            <a:miter lim="800000"/>
            <a:headEnd/>
            <a:tailEnd/>
          </a:ln>
        </p:spPr>
        <p:txBody>
          <a:bodyPr/>
          <a:lstStyle/>
          <a:p>
            <a:fld id="{D9450F29-4CE0-410B-B439-3A69BBF6D542}" type="slidenum">
              <a:rPr lang="en-US" altLang="zh-TW" smtClean="0"/>
              <a:pPr/>
              <a:t>23</a:t>
            </a:fld>
            <a:endParaRPr lang="en-US" altLang="zh-TW"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b="1" smtClean="0">
                <a:ea typeface="標楷體" pitchFamily="65" charset="-120"/>
              </a:rPr>
              <a:t>比喻</a:t>
            </a:r>
          </a:p>
        </p:txBody>
      </p:sp>
      <p:sp>
        <p:nvSpPr>
          <p:cNvPr id="26627" name="Rectangle 3"/>
          <p:cNvSpPr>
            <a:spLocks noGrp="1" noChangeArrowheads="1"/>
          </p:cNvSpPr>
          <p:nvPr>
            <p:ph type="body" idx="1"/>
          </p:nvPr>
        </p:nvSpPr>
        <p:spPr>
          <a:xfrm>
            <a:off x="457200" y="1059582"/>
            <a:ext cx="8229600" cy="3394472"/>
          </a:xfrm>
        </p:spPr>
        <p:txBody>
          <a:bodyPr/>
          <a:lstStyle/>
          <a:p>
            <a:pPr eaLnBrk="1" hangingPunct="1"/>
            <a:r>
              <a:rPr lang="zh-TW" altLang="en-US" b="1" dirty="0" smtClean="0">
                <a:latin typeface="Times New Roman" pitchFamily="18" charset="0"/>
                <a:ea typeface="標楷體" pitchFamily="65" charset="-120"/>
              </a:rPr>
              <a:t>此外，如</a:t>
            </a:r>
            <a:r>
              <a:rPr lang="zh-TW" altLang="en-US" b="1" dirty="0" smtClean="0">
                <a:solidFill>
                  <a:srgbClr val="FF3300"/>
                </a:solidFill>
                <a:latin typeface="Times New Roman" pitchFamily="18" charset="0"/>
                <a:ea typeface="標楷體" pitchFamily="65" charset="-120"/>
              </a:rPr>
              <a:t>瓦理斯</a:t>
            </a:r>
            <a:r>
              <a:rPr lang="zh-TW" altLang="en-US" b="1"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(Wallis) </a:t>
            </a:r>
            <a:r>
              <a:rPr lang="zh-TW" altLang="en-US" b="1" dirty="0" smtClean="0">
                <a:latin typeface="Times New Roman" pitchFamily="18" charset="0"/>
                <a:ea typeface="標楷體" pitchFamily="65" charset="-120"/>
              </a:rPr>
              <a:t>破解保皇黨密件，也扣緊了本書角色與情節（頁</a:t>
            </a:r>
            <a:r>
              <a:rPr lang="en-US" altLang="zh-TW" b="1" dirty="0" smtClean="0">
                <a:latin typeface="Times New Roman" pitchFamily="18" charset="0"/>
                <a:ea typeface="標楷體" pitchFamily="65" charset="-120"/>
              </a:rPr>
              <a:t>289</a:t>
            </a:r>
            <a:r>
              <a:rPr lang="zh-TW" altLang="en-US" b="1" dirty="0" smtClean="0">
                <a:latin typeface="Times New Roman" pitchFamily="18" charset="0"/>
                <a:ea typeface="標楷體" pitchFamily="65" charset="-120"/>
              </a:rPr>
              <a:t>）。</a:t>
            </a:r>
          </a:p>
          <a:p>
            <a:pPr eaLnBrk="1" hangingPunct="1"/>
            <a:r>
              <a:rPr lang="zh-TW" altLang="en-US" b="1" dirty="0" smtClean="0">
                <a:latin typeface="Times New Roman" pitchFamily="18" charset="0"/>
                <a:ea typeface="標楷體" pitchFamily="65" charset="-120"/>
              </a:rPr>
              <a:t>凸顯阿拉伯數學家</a:t>
            </a:r>
            <a:r>
              <a:rPr lang="zh-TW" altLang="en-US" b="1" dirty="0" smtClean="0">
                <a:solidFill>
                  <a:srgbClr val="FF3300"/>
                </a:solidFill>
                <a:latin typeface="Times New Roman" pitchFamily="18" charset="0"/>
                <a:ea typeface="標楷體" pitchFamily="65" charset="-120"/>
              </a:rPr>
              <a:t>奧馬珈音（或奧馬</a:t>
            </a:r>
            <a:r>
              <a:rPr lang="en-US" altLang="zh-TW" b="1" dirty="0" smtClean="0">
                <a:solidFill>
                  <a:srgbClr val="FF3300"/>
                </a:solidFill>
                <a:latin typeface="Times New Roman" pitchFamily="18" charset="0"/>
                <a:ea typeface="標楷體" pitchFamily="65" charset="-120"/>
              </a:rPr>
              <a:t>‧</a:t>
            </a:r>
            <a:r>
              <a:rPr lang="zh-TW" altLang="en-US" b="1" dirty="0" smtClean="0">
                <a:solidFill>
                  <a:srgbClr val="FF3300"/>
                </a:solidFill>
                <a:latin typeface="Times New Roman" pitchFamily="18" charset="0"/>
                <a:ea typeface="標楷體" pitchFamily="65" charset="-120"/>
              </a:rPr>
              <a:t>海亞姆）</a:t>
            </a:r>
            <a:r>
              <a:rPr lang="zh-TW" altLang="en-US" b="1" dirty="0" smtClean="0">
                <a:latin typeface="Times New Roman" pitchFamily="18" charset="0"/>
                <a:ea typeface="標楷體" pitchFamily="65" charset="-120"/>
              </a:rPr>
              <a:t>，一方面當然表示他對阿拉伯數學貢獻的高度肯定，另一方面，顯然也是隱喻魯西等「同窗」三人組，以及後來的暗殺行動。</a:t>
            </a:r>
          </a:p>
        </p:txBody>
      </p:sp>
      <p:pic>
        <p:nvPicPr>
          <p:cNvPr id="26628" name="Picture 1" descr="圖片1">
            <a:hlinkClick r:id="rId2"/>
          </p:cNvPr>
          <p:cNvPicPr>
            <a:picLocks noChangeAspect="1" noChangeArrowheads="1"/>
          </p:cNvPicPr>
          <p:nvPr/>
        </p:nvPicPr>
        <p:blipFill>
          <a:blip r:embed="rId3" cstate="print"/>
          <a:srcRect/>
          <a:stretch>
            <a:fillRect/>
          </a:stretch>
        </p:blipFill>
        <p:spPr bwMode="auto">
          <a:xfrm>
            <a:off x="2483768" y="4299942"/>
            <a:ext cx="269875" cy="176213"/>
          </a:xfrm>
          <a:prstGeom prst="rect">
            <a:avLst/>
          </a:prstGeom>
          <a:noFill/>
          <a:ln w="9525">
            <a:noFill/>
            <a:miter lim="800000"/>
            <a:headEnd/>
            <a:tailEnd/>
          </a:ln>
        </p:spPr>
      </p:pic>
      <p:pic>
        <p:nvPicPr>
          <p:cNvPr id="26629" name="Picture 1" descr="圖片1">
            <a:hlinkClick r:id="rId2"/>
          </p:cNvPr>
          <p:cNvPicPr>
            <a:picLocks noChangeAspect="1" noChangeArrowheads="1"/>
          </p:cNvPicPr>
          <p:nvPr/>
        </p:nvPicPr>
        <p:blipFill>
          <a:blip r:embed="rId3" cstate="print"/>
          <a:srcRect/>
          <a:stretch>
            <a:fillRect/>
          </a:stretch>
        </p:blipFill>
        <p:spPr bwMode="auto">
          <a:xfrm>
            <a:off x="7596336" y="1779662"/>
            <a:ext cx="269875" cy="176213"/>
          </a:xfrm>
          <a:prstGeom prst="rect">
            <a:avLst/>
          </a:prstGeom>
          <a:noFill/>
          <a:ln w="9525">
            <a:noFill/>
            <a:miter lim="800000"/>
            <a:headEnd/>
            <a:tailEnd/>
          </a:ln>
        </p:spPr>
      </p:pic>
      <p:sp>
        <p:nvSpPr>
          <p:cNvPr id="26630" name="投影片編號版面配置區 5"/>
          <p:cNvSpPr>
            <a:spLocks noGrp="1"/>
          </p:cNvSpPr>
          <p:nvPr>
            <p:ph type="sldNum" sz="quarter" idx="12"/>
          </p:nvPr>
        </p:nvSpPr>
        <p:spPr>
          <a:noFill/>
          <a:ln>
            <a:miter lim="800000"/>
            <a:headEnd/>
            <a:tailEnd/>
          </a:ln>
        </p:spPr>
        <p:txBody>
          <a:bodyPr/>
          <a:lstStyle/>
          <a:p>
            <a:fld id="{DD8618FA-5ED4-4D6C-B92F-C0B00ECAACAF}" type="slidenum">
              <a:rPr lang="en-US" altLang="zh-TW" smtClean="0"/>
              <a:pPr/>
              <a:t>24</a:t>
            </a:fld>
            <a:endParaRPr lang="en-US" altLang="zh-TW"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b="1" smtClean="0">
                <a:ea typeface="標楷體" pitchFamily="65" charset="-120"/>
              </a:rPr>
              <a:t>比喻</a:t>
            </a:r>
          </a:p>
        </p:txBody>
      </p:sp>
      <p:sp>
        <p:nvSpPr>
          <p:cNvPr id="27651" name="Rectangle 3"/>
          <p:cNvSpPr>
            <a:spLocks noGrp="1" noChangeArrowheads="1"/>
          </p:cNvSpPr>
          <p:nvPr>
            <p:ph type="body" idx="1"/>
          </p:nvPr>
        </p:nvSpPr>
        <p:spPr/>
        <p:txBody>
          <a:bodyPr/>
          <a:lstStyle/>
          <a:p>
            <a:pPr eaLnBrk="1" hangingPunct="1"/>
            <a:r>
              <a:rPr lang="zh-TW" altLang="en-US" b="1" dirty="0" smtClean="0">
                <a:ea typeface="標楷體" pitchFamily="65" charset="-120"/>
              </a:rPr>
              <a:t>說明數學「定義」：「</a:t>
            </a:r>
            <a:r>
              <a:rPr lang="zh-TW" altLang="en-US" b="1" dirty="0" smtClean="0">
                <a:solidFill>
                  <a:srgbClr val="FF3300"/>
                </a:solidFill>
                <a:ea typeface="標楷體" pitchFamily="65" charset="-120"/>
              </a:rPr>
              <a:t>就像戲劇一樣，</a:t>
            </a:r>
            <a:r>
              <a:rPr lang="en-US" altLang="zh-TW" b="1" dirty="0" smtClean="0">
                <a:solidFill>
                  <a:srgbClr val="FF3300"/>
                </a:solidFill>
                <a:ea typeface="標楷體" pitchFamily="65" charset="-120"/>
              </a:rPr>
              <a:t>《</a:t>
            </a:r>
            <a:r>
              <a:rPr lang="zh-TW" altLang="en-US" b="1" dirty="0" smtClean="0">
                <a:solidFill>
                  <a:srgbClr val="FF3300"/>
                </a:solidFill>
                <a:ea typeface="標楷體" pitchFamily="65" charset="-120"/>
              </a:rPr>
              <a:t>幾何原本</a:t>
            </a:r>
            <a:r>
              <a:rPr lang="en-US" altLang="zh-TW" b="1" dirty="0" smtClean="0">
                <a:solidFill>
                  <a:srgbClr val="FF3300"/>
                </a:solidFill>
                <a:ea typeface="標楷體" pitchFamily="65" charset="-120"/>
              </a:rPr>
              <a:t>》</a:t>
            </a:r>
            <a:r>
              <a:rPr lang="zh-TW" altLang="en-US" b="1" dirty="0" smtClean="0">
                <a:solidFill>
                  <a:srgbClr val="FF3300"/>
                </a:solidFill>
                <a:ea typeface="標楷體" pitchFamily="65" charset="-120"/>
              </a:rPr>
              <a:t>的前幾行首先敘述幾何學的十三幕偉大故事中的角色，這是歐幾里得定義的角色。</a:t>
            </a:r>
            <a:r>
              <a:rPr lang="zh-TW" altLang="en-US" b="1" dirty="0" smtClean="0">
                <a:ea typeface="標楷體" pitchFamily="65" charset="-120"/>
              </a:rPr>
              <a:t>」</a:t>
            </a:r>
            <a:endParaRPr lang="en-US" altLang="zh-TW" b="1" dirty="0" smtClean="0">
              <a:ea typeface="標楷體" pitchFamily="65" charset="-120"/>
            </a:endParaRPr>
          </a:p>
          <a:p>
            <a:pPr eaLnBrk="1" hangingPunct="1"/>
            <a:r>
              <a:rPr lang="zh-TW" altLang="en-US" b="1" dirty="0" smtClean="0">
                <a:ea typeface="標楷體" pitchFamily="65" charset="-120"/>
              </a:rPr>
              <a:t>將</a:t>
            </a:r>
            <a:r>
              <a:rPr lang="zh-TW" altLang="en-US" b="1" dirty="0" smtClean="0">
                <a:solidFill>
                  <a:srgbClr val="C00000"/>
                </a:solidFill>
                <a:ea typeface="標楷體" pitchFamily="65" charset="-120"/>
              </a:rPr>
              <a:t>定義</a:t>
            </a:r>
            <a:r>
              <a:rPr lang="zh-TW" altLang="en-US" b="1" dirty="0" smtClean="0">
                <a:ea typeface="標楷體" pitchFamily="65" charset="-120"/>
              </a:rPr>
              <a:t> </a:t>
            </a:r>
            <a:r>
              <a:rPr lang="en-US" altLang="zh-TW" b="1" dirty="0" smtClean="0">
                <a:ea typeface="標楷體" pitchFamily="65" charset="-120"/>
              </a:rPr>
              <a:t>(definition) </a:t>
            </a:r>
            <a:r>
              <a:rPr lang="zh-TW" altLang="en-US" b="1" dirty="0" smtClean="0">
                <a:ea typeface="標楷體" pitchFamily="65" charset="-120"/>
              </a:rPr>
              <a:t>視為</a:t>
            </a:r>
            <a:r>
              <a:rPr lang="zh-TW" altLang="en-US" b="1" dirty="0" smtClean="0">
                <a:solidFill>
                  <a:srgbClr val="FF3300"/>
                </a:solidFill>
                <a:ea typeface="標楷體" pitchFamily="65" charset="-120"/>
              </a:rPr>
              <a:t>角色</a:t>
            </a:r>
            <a:r>
              <a:rPr lang="zh-TW" altLang="en-US" b="1" dirty="0" smtClean="0">
                <a:ea typeface="標楷體" pitchFamily="65" charset="-120"/>
              </a:rPr>
              <a:t> </a:t>
            </a:r>
            <a:r>
              <a:rPr lang="en-US" altLang="zh-TW" b="1" dirty="0" smtClean="0">
                <a:ea typeface="標楷體" pitchFamily="65" charset="-120"/>
              </a:rPr>
              <a:t>(character)</a:t>
            </a:r>
            <a:r>
              <a:rPr lang="zh-TW" altLang="en-US" b="1" dirty="0" smtClean="0">
                <a:ea typeface="標楷體" pitchFamily="65" charset="-120"/>
              </a:rPr>
              <a:t>！</a:t>
            </a:r>
          </a:p>
        </p:txBody>
      </p:sp>
      <p:pic>
        <p:nvPicPr>
          <p:cNvPr id="27652" name="Picture 1" descr="圖片1">
            <a:hlinkClick r:id="rId2"/>
          </p:cNvPr>
          <p:cNvPicPr>
            <a:picLocks noChangeAspect="1" noChangeArrowheads="1"/>
          </p:cNvPicPr>
          <p:nvPr/>
        </p:nvPicPr>
        <p:blipFill>
          <a:blip r:embed="rId3" cstate="print"/>
          <a:srcRect/>
          <a:stretch>
            <a:fillRect/>
          </a:stretch>
        </p:blipFill>
        <p:spPr bwMode="auto">
          <a:xfrm>
            <a:off x="8532440" y="3579862"/>
            <a:ext cx="269875" cy="176213"/>
          </a:xfrm>
          <a:prstGeom prst="rect">
            <a:avLst/>
          </a:prstGeom>
          <a:noFill/>
          <a:ln w="9525">
            <a:noFill/>
            <a:miter lim="800000"/>
            <a:headEnd/>
            <a:tailEnd/>
          </a:ln>
        </p:spPr>
      </p:pic>
      <p:sp>
        <p:nvSpPr>
          <p:cNvPr id="27654" name="投影片編號版面配置區 5"/>
          <p:cNvSpPr>
            <a:spLocks noGrp="1"/>
          </p:cNvSpPr>
          <p:nvPr>
            <p:ph type="sldNum" sz="quarter" idx="12"/>
          </p:nvPr>
        </p:nvSpPr>
        <p:spPr>
          <a:noFill/>
          <a:ln>
            <a:miter lim="800000"/>
            <a:headEnd/>
            <a:tailEnd/>
          </a:ln>
        </p:spPr>
        <p:txBody>
          <a:bodyPr/>
          <a:lstStyle/>
          <a:p>
            <a:fld id="{4586906C-4C46-43E4-82B4-3CDEF03B843D}" type="slidenum">
              <a:rPr lang="en-US" altLang="zh-TW" smtClean="0"/>
              <a:pPr/>
              <a:t>25</a:t>
            </a:fld>
            <a:endParaRPr lang="en-US" altLang="zh-TW"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比喻</a:t>
            </a:r>
          </a:p>
        </p:txBody>
      </p:sp>
      <p:sp>
        <p:nvSpPr>
          <p:cNvPr id="28675" name="Rectangle 3"/>
          <p:cNvSpPr>
            <a:spLocks noGrp="1" noChangeArrowheads="1"/>
          </p:cNvSpPr>
          <p:nvPr>
            <p:ph type="body" idx="1"/>
          </p:nvPr>
        </p:nvSpPr>
        <p:spPr>
          <a:xfrm>
            <a:off x="457200" y="771550"/>
            <a:ext cx="8229600" cy="3394472"/>
          </a:xfrm>
        </p:spPr>
        <p:txBody>
          <a:bodyPr/>
          <a:lstStyle/>
          <a:p>
            <a:pPr eaLnBrk="1" hangingPunct="1">
              <a:lnSpc>
                <a:spcPct val="90000"/>
              </a:lnSpc>
            </a:pPr>
            <a:r>
              <a:rPr lang="zh-TW" altLang="en-US" b="1" dirty="0" smtClean="0">
                <a:latin typeface="Times New Roman" pitchFamily="18" charset="0"/>
                <a:ea typeface="標楷體" pitchFamily="65" charset="-120"/>
              </a:rPr>
              <a:t>在隱喻的運用方面，如</a:t>
            </a:r>
            <a:r>
              <a:rPr lang="en-US" altLang="zh-TW" b="1" dirty="0" err="1" smtClean="0">
                <a:latin typeface="Times New Roman" pitchFamily="18" charset="0"/>
                <a:ea typeface="標楷體" pitchFamily="65" charset="-120"/>
              </a:rPr>
              <a:t>Goldbach</a:t>
            </a:r>
            <a:r>
              <a:rPr lang="zh-TW" altLang="en-US" b="1" dirty="0" smtClean="0">
                <a:latin typeface="Times New Roman" pitchFamily="18" charset="0"/>
                <a:ea typeface="標楷體" pitchFamily="65" charset="-120"/>
              </a:rPr>
              <a:t>（哥德巴赫）拆成</a:t>
            </a:r>
            <a:r>
              <a:rPr lang="en-US" altLang="zh-TW" b="1" dirty="0" smtClean="0">
                <a:latin typeface="Times New Roman" pitchFamily="18" charset="0"/>
                <a:ea typeface="標楷體" pitchFamily="65" charset="-120"/>
              </a:rPr>
              <a:t>gold </a:t>
            </a:r>
            <a:r>
              <a:rPr lang="en-US" altLang="zh-TW" b="1" dirty="0" err="1" smtClean="0">
                <a:latin typeface="Times New Roman" pitchFamily="18" charset="0"/>
                <a:ea typeface="標楷體" pitchFamily="65" charset="-120"/>
              </a:rPr>
              <a:t>bach</a:t>
            </a:r>
            <a:r>
              <a:rPr lang="en-US" altLang="zh-TW" b="1" dirty="0" smtClean="0">
                <a:latin typeface="Times New Roman" pitchFamily="18" charset="0"/>
                <a:ea typeface="標楷體" pitchFamily="65" charset="-120"/>
              </a:rPr>
              <a:t> (</a:t>
            </a:r>
            <a:r>
              <a:rPr lang="zh-TW" altLang="en-US" b="1" dirty="0" smtClean="0">
                <a:latin typeface="Times New Roman" pitchFamily="18" charset="0"/>
                <a:ea typeface="標楷體" pitchFamily="65" charset="-120"/>
              </a:rPr>
              <a:t>黃金河</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，趣味十足，令人莞爾。</a:t>
            </a:r>
          </a:p>
          <a:p>
            <a:pPr eaLnBrk="1" hangingPunct="1">
              <a:lnSpc>
                <a:spcPct val="90000"/>
              </a:lnSpc>
            </a:pPr>
            <a:r>
              <a:rPr lang="zh-TW" altLang="en-US" b="1" dirty="0" smtClean="0">
                <a:latin typeface="Times New Roman" pitchFamily="18" charset="0"/>
                <a:ea typeface="標楷體" pitchFamily="65" charset="-120"/>
              </a:rPr>
              <a:t>尤（歐）拉家曾遭祝融之災，有賴他的記憶力，才得以迅速恢復研究，同時，他致友人（包括哥德巴赫）的信函也保存了他的部分研究成果。</a:t>
            </a:r>
            <a:endParaRPr lang="en-US" altLang="zh-TW" b="1" dirty="0" smtClean="0">
              <a:latin typeface="Times New Roman" pitchFamily="18" charset="0"/>
              <a:ea typeface="標楷體" pitchFamily="65" charset="-120"/>
            </a:endParaRPr>
          </a:p>
          <a:p>
            <a:pPr eaLnBrk="1" hangingPunct="1">
              <a:lnSpc>
                <a:spcPct val="90000"/>
              </a:lnSpc>
            </a:pPr>
            <a:r>
              <a:rPr lang="zh-TW" altLang="en-US" b="1" dirty="0" smtClean="0">
                <a:latin typeface="Times New Roman" pitchFamily="18" charset="0"/>
                <a:ea typeface="標楷體" pitchFamily="65" charset="-120"/>
              </a:rPr>
              <a:t>這個插曲經由艾勒加致魯西的信函，也在小說的敘事中得到呼應。</a:t>
            </a:r>
          </a:p>
          <a:p>
            <a:pPr eaLnBrk="1" hangingPunct="1">
              <a:lnSpc>
                <a:spcPct val="90000"/>
              </a:lnSpc>
            </a:pPr>
            <a:endParaRPr lang="en-US" altLang="zh-TW" dirty="0" smtClean="0"/>
          </a:p>
        </p:txBody>
      </p:sp>
      <p:pic>
        <p:nvPicPr>
          <p:cNvPr id="28676" name="Picture 1" descr="圖片1">
            <a:hlinkClick r:id="rId2"/>
          </p:cNvPr>
          <p:cNvPicPr>
            <a:picLocks noChangeAspect="1" noChangeArrowheads="1"/>
          </p:cNvPicPr>
          <p:nvPr/>
        </p:nvPicPr>
        <p:blipFill>
          <a:blip r:embed="rId3" cstate="print"/>
          <a:srcRect/>
          <a:stretch>
            <a:fillRect/>
          </a:stretch>
        </p:blipFill>
        <p:spPr bwMode="auto">
          <a:xfrm>
            <a:off x="5292080" y="4659982"/>
            <a:ext cx="269875" cy="176213"/>
          </a:xfrm>
          <a:prstGeom prst="rect">
            <a:avLst/>
          </a:prstGeom>
          <a:noFill/>
          <a:ln w="9525">
            <a:noFill/>
            <a:miter lim="800000"/>
            <a:headEnd/>
            <a:tailEnd/>
          </a:ln>
        </p:spPr>
      </p:pic>
      <p:sp>
        <p:nvSpPr>
          <p:cNvPr id="28679" name="投影片編號版面配置區 6"/>
          <p:cNvSpPr>
            <a:spLocks noGrp="1"/>
          </p:cNvSpPr>
          <p:nvPr>
            <p:ph type="sldNum" sz="quarter" idx="12"/>
          </p:nvPr>
        </p:nvSpPr>
        <p:spPr>
          <a:noFill/>
          <a:ln>
            <a:miter lim="800000"/>
            <a:headEnd/>
            <a:tailEnd/>
          </a:ln>
        </p:spPr>
        <p:txBody>
          <a:bodyPr/>
          <a:lstStyle/>
          <a:p>
            <a:fld id="{8580ACAA-869F-4326-B6D9-087675233B5B}" type="slidenum">
              <a:rPr lang="en-US" altLang="zh-TW" smtClean="0"/>
              <a:pPr/>
              <a:t>26</a:t>
            </a:fld>
            <a:endParaRPr lang="en-US" altLang="zh-TW"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b="1" smtClean="0">
                <a:ea typeface="標楷體" pitchFamily="65" charset="-120"/>
              </a:rPr>
              <a:t>角色安排</a:t>
            </a:r>
          </a:p>
        </p:txBody>
      </p:sp>
      <p:sp>
        <p:nvSpPr>
          <p:cNvPr id="29699" name="Rectangle 3"/>
          <p:cNvSpPr>
            <a:spLocks noGrp="1" noChangeArrowheads="1"/>
          </p:cNvSpPr>
          <p:nvPr>
            <p:ph type="body" idx="1"/>
          </p:nvPr>
        </p:nvSpPr>
        <p:spPr/>
        <p:txBody>
          <a:bodyPr/>
          <a:lstStyle/>
          <a:p>
            <a:pPr eaLnBrk="1" hangingPunct="1"/>
            <a:r>
              <a:rPr lang="zh-TW" altLang="en-US" b="1" smtClean="0">
                <a:latin typeface="標楷體" pitchFamily="65" charset="-120"/>
                <a:ea typeface="標楷體" pitchFamily="65" charset="-120"/>
              </a:rPr>
              <a:t>有關角色安排，值得注意的有鸚鵡 </a:t>
            </a:r>
            <a:r>
              <a:rPr lang="en-US" altLang="zh-TW" b="1" smtClean="0">
                <a:latin typeface="標楷體" pitchFamily="65" charset="-120"/>
                <a:ea typeface="標楷體" pitchFamily="65" charset="-120"/>
              </a:rPr>
              <a:t>vs.</a:t>
            </a:r>
            <a:r>
              <a:rPr lang="zh-TW" altLang="en-US" b="1" smtClean="0">
                <a:latin typeface="標楷體" pitchFamily="65" charset="-120"/>
                <a:ea typeface="標楷體" pitchFamily="65" charset="-120"/>
              </a:rPr>
              <a:t>麥克斯的對比，其中鸚鵡能討論數學但不輕易說話，麥克斯失聰但可以讀唇語。因此，這兩個角色何時與如何發聲，始終充滿了戲劇張力！</a:t>
            </a:r>
          </a:p>
        </p:txBody>
      </p:sp>
      <p:sp>
        <p:nvSpPr>
          <p:cNvPr id="29701" name="投影片編號版面配置區 4"/>
          <p:cNvSpPr>
            <a:spLocks noGrp="1"/>
          </p:cNvSpPr>
          <p:nvPr>
            <p:ph type="sldNum" sz="quarter" idx="12"/>
          </p:nvPr>
        </p:nvSpPr>
        <p:spPr>
          <a:noFill/>
          <a:ln>
            <a:miter lim="800000"/>
            <a:headEnd/>
            <a:tailEnd/>
          </a:ln>
        </p:spPr>
        <p:txBody>
          <a:bodyPr/>
          <a:lstStyle/>
          <a:p>
            <a:fld id="{E6ACBC82-BF86-4ED8-AE45-A16FEF4DA73B}" type="slidenum">
              <a:rPr lang="en-US" altLang="zh-TW" smtClean="0"/>
              <a:pPr/>
              <a:t>27</a:t>
            </a:fld>
            <a:endParaRPr lang="en-US" altLang="zh-TW"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0538"/>
            <a:ext cx="8229600" cy="857250"/>
          </a:xfrm>
        </p:spPr>
        <p:txBody>
          <a:bodyPr/>
          <a:lstStyle/>
          <a:p>
            <a:pPr eaLnBrk="1" hangingPunct="1"/>
            <a:r>
              <a:rPr lang="zh-TW" altLang="en-US" b="1" smtClean="0">
                <a:ea typeface="標楷體" pitchFamily="65" charset="-120"/>
              </a:rPr>
              <a:t>數學（史）知識內容</a:t>
            </a:r>
          </a:p>
        </p:txBody>
      </p:sp>
      <p:sp>
        <p:nvSpPr>
          <p:cNvPr id="30723" name="Rectangle 3"/>
          <p:cNvSpPr>
            <a:spLocks noGrp="1" noChangeArrowheads="1"/>
          </p:cNvSpPr>
          <p:nvPr>
            <p:ph type="body" idx="1"/>
          </p:nvPr>
        </p:nvSpPr>
        <p:spPr>
          <a:xfrm>
            <a:off x="457200" y="771550"/>
            <a:ext cx="8229600" cy="3394472"/>
          </a:xfrm>
        </p:spPr>
        <p:txBody>
          <a:bodyPr/>
          <a:lstStyle/>
          <a:p>
            <a:pPr eaLnBrk="1" hangingPunct="1"/>
            <a:r>
              <a:rPr lang="zh-TW" altLang="en-US" b="1" dirty="0" smtClean="0">
                <a:ea typeface="標楷體" pitchFamily="65" charset="-120"/>
              </a:rPr>
              <a:t>儘管這本小說戲劇性十足，不過，作者絕不迴避數學知識（或理論）之說明，即使他較少刻意說明數學之應用。</a:t>
            </a:r>
          </a:p>
          <a:p>
            <a:pPr eaLnBrk="1" hangingPunct="1"/>
            <a:r>
              <a:rPr lang="zh-TW" altLang="en-US" b="1" dirty="0" smtClean="0">
                <a:ea typeface="標楷體" pitchFamily="65" charset="-120"/>
              </a:rPr>
              <a:t>顯然由於他以數學史為題旨，按魯西與艾勒加的藏書索引卡之對話方式，進行歷史敘事。</a:t>
            </a:r>
            <a:endParaRPr lang="en-US" altLang="zh-TW" b="1" dirty="0" smtClean="0">
              <a:ea typeface="標楷體" pitchFamily="65" charset="-120"/>
            </a:endParaRPr>
          </a:p>
          <a:p>
            <a:pPr eaLnBrk="1" hangingPunct="1"/>
            <a:r>
              <a:rPr lang="zh-TW" altLang="en-US" b="1" dirty="0" smtClean="0">
                <a:ea typeface="標楷體" pitchFamily="65" charset="-120"/>
              </a:rPr>
              <a:t>艾勒加的內容完全數學化，魯西的說明則比較直觀：</a:t>
            </a:r>
          </a:p>
        </p:txBody>
      </p:sp>
      <p:sp>
        <p:nvSpPr>
          <p:cNvPr id="30724" name="投影片編號版面配置區 6"/>
          <p:cNvSpPr>
            <a:spLocks noGrp="1"/>
          </p:cNvSpPr>
          <p:nvPr>
            <p:ph type="sldNum" sz="quarter" idx="12"/>
          </p:nvPr>
        </p:nvSpPr>
        <p:spPr>
          <a:noFill/>
          <a:ln>
            <a:miter lim="800000"/>
            <a:headEnd/>
            <a:tailEnd/>
          </a:ln>
        </p:spPr>
        <p:txBody>
          <a:bodyPr/>
          <a:lstStyle/>
          <a:p>
            <a:fld id="{63C6B7E8-9BE4-473F-A338-14C85F1FF48F}" type="slidenum">
              <a:rPr lang="en-US" altLang="zh-TW" smtClean="0"/>
              <a:pPr/>
              <a:t>28</a:t>
            </a:fld>
            <a:endParaRPr lang="en-US" altLang="zh-TW"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771550"/>
            <a:ext cx="8229600" cy="3394472"/>
          </a:xfrm>
        </p:spPr>
        <p:txBody>
          <a:bodyPr/>
          <a:lstStyle/>
          <a:p>
            <a:pPr eaLnBrk="1" hangingPunct="1"/>
            <a:r>
              <a:rPr lang="zh-TW" altLang="en-US" b="1" dirty="0" smtClean="0">
                <a:latin typeface="Times New Roman" pitchFamily="18" charset="0"/>
                <a:ea typeface="標楷體" pitchFamily="65" charset="-120"/>
              </a:rPr>
              <a:t>「這個</a:t>
            </a:r>
            <a:r>
              <a:rPr lang="zh-TW" altLang="en-US" b="1" dirty="0" smtClean="0">
                <a:solidFill>
                  <a:srgbClr val="C00000"/>
                </a:solidFill>
                <a:latin typeface="Times New Roman" pitchFamily="18" charset="0"/>
                <a:ea typeface="標楷體" pitchFamily="65" charset="-120"/>
              </a:rPr>
              <a:t>數學編年史</a:t>
            </a:r>
            <a:r>
              <a:rPr lang="zh-TW" altLang="en-US" b="1" dirty="0" smtClean="0">
                <a:latin typeface="Times New Roman" pitchFamily="18" charset="0"/>
                <a:ea typeface="標楷體" pitchFamily="65" charset="-120"/>
              </a:rPr>
              <a:t>無法神奇到讓他理解每個數學概念－這也不是數學史的作用。他只是想讓自己熟悉各種主題，好在稍後能有效地處理各種數學內容。」</a:t>
            </a:r>
            <a:r>
              <a:rPr lang="en-US" altLang="zh-TW" b="1" dirty="0" smtClean="0">
                <a:latin typeface="Times New Roman" pitchFamily="18" charset="0"/>
                <a:ea typeface="標楷體" pitchFamily="65" charset="-120"/>
              </a:rPr>
              <a:t>(p. 84) </a:t>
            </a:r>
          </a:p>
          <a:p>
            <a:pPr eaLnBrk="1" hangingPunct="1"/>
            <a:r>
              <a:rPr lang="zh-TW" altLang="en-US" b="1" dirty="0" smtClean="0">
                <a:latin typeface="Times New Roman" pitchFamily="18" charset="0"/>
                <a:ea typeface="標楷體" pitchFamily="65" charset="-120"/>
              </a:rPr>
              <a:t>譬如有關</a:t>
            </a:r>
            <a:r>
              <a:rPr lang="en-US" altLang="zh-TW" b="1" dirty="0" smtClean="0">
                <a:latin typeface="Times New Roman" pitchFamily="18" charset="0"/>
                <a:ea typeface="標楷體" pitchFamily="65" charset="-120"/>
              </a:rPr>
              <a:t>π</a:t>
            </a:r>
            <a:r>
              <a:rPr lang="zh-TW" altLang="en-US" b="1" dirty="0" smtClean="0">
                <a:latin typeface="Times New Roman" pitchFamily="18" charset="0"/>
                <a:ea typeface="標楷體" pitchFamily="65" charset="-120"/>
              </a:rPr>
              <a:t>是無理數乃至超越數的問題，魯西就盡其所能地說明，至少給了讀者一個相關知識的輪廓。（頁</a:t>
            </a:r>
            <a:r>
              <a:rPr lang="en-US" altLang="zh-TW" b="1" dirty="0" smtClean="0">
                <a:latin typeface="Times New Roman" pitchFamily="18" charset="0"/>
                <a:ea typeface="標楷體" pitchFamily="65" charset="-120"/>
              </a:rPr>
              <a:t>361-362</a:t>
            </a:r>
            <a:r>
              <a:rPr lang="zh-TW" altLang="en-US" b="1" dirty="0" smtClean="0">
                <a:latin typeface="Times New Roman" pitchFamily="18" charset="0"/>
                <a:ea typeface="標楷體" pitchFamily="65" charset="-120"/>
              </a:rPr>
              <a:t>）</a:t>
            </a:r>
          </a:p>
          <a:p>
            <a:pPr eaLnBrk="1" hangingPunct="1"/>
            <a:endParaRPr lang="en-US" altLang="zh-TW" dirty="0" smtClean="0">
              <a:latin typeface="Times New Roman" pitchFamily="18" charset="0"/>
              <a:ea typeface="標楷體" pitchFamily="65" charset="-120"/>
            </a:endParaRPr>
          </a:p>
        </p:txBody>
      </p:sp>
      <p:pic>
        <p:nvPicPr>
          <p:cNvPr id="31747" name="Picture 1" descr="圖片1">
            <a:hlinkClick r:id="rId2"/>
          </p:cNvPr>
          <p:cNvPicPr>
            <a:picLocks noChangeAspect="1" noChangeArrowheads="1"/>
          </p:cNvPicPr>
          <p:nvPr/>
        </p:nvPicPr>
        <p:blipFill>
          <a:blip r:embed="rId3" cstate="print"/>
          <a:srcRect/>
          <a:stretch>
            <a:fillRect/>
          </a:stretch>
        </p:blipFill>
        <p:spPr bwMode="auto">
          <a:xfrm>
            <a:off x="6588224" y="4083918"/>
            <a:ext cx="269875" cy="176213"/>
          </a:xfrm>
          <a:prstGeom prst="rect">
            <a:avLst/>
          </a:prstGeom>
          <a:noFill/>
          <a:ln w="9525">
            <a:noFill/>
            <a:miter lim="800000"/>
            <a:headEnd/>
            <a:tailEnd/>
          </a:ln>
        </p:spPr>
      </p:pic>
      <p:pic>
        <p:nvPicPr>
          <p:cNvPr id="31748" name="Picture 1" descr="圖片1">
            <a:hlinkClick r:id="rId2"/>
          </p:cNvPr>
          <p:cNvPicPr>
            <a:picLocks noChangeAspect="1" noChangeArrowheads="1"/>
          </p:cNvPicPr>
          <p:nvPr/>
        </p:nvPicPr>
        <p:blipFill>
          <a:blip r:embed="rId3" cstate="print"/>
          <a:srcRect/>
          <a:stretch>
            <a:fillRect/>
          </a:stretch>
        </p:blipFill>
        <p:spPr bwMode="auto">
          <a:xfrm>
            <a:off x="7380289" y="2539553"/>
            <a:ext cx="269875" cy="176213"/>
          </a:xfrm>
          <a:prstGeom prst="rect">
            <a:avLst/>
          </a:prstGeom>
          <a:noFill/>
          <a:ln w="9525">
            <a:noFill/>
            <a:miter lim="800000"/>
            <a:headEnd/>
            <a:tailEnd/>
          </a:ln>
        </p:spPr>
      </p:pic>
      <p:sp>
        <p:nvSpPr>
          <p:cNvPr id="31749" name="投影片編號版面配置區 5"/>
          <p:cNvSpPr>
            <a:spLocks noGrp="1"/>
          </p:cNvSpPr>
          <p:nvPr>
            <p:ph type="sldNum" sz="quarter" idx="12"/>
          </p:nvPr>
        </p:nvSpPr>
        <p:spPr>
          <a:noFill/>
          <a:ln>
            <a:miter lim="800000"/>
            <a:headEnd/>
            <a:tailEnd/>
          </a:ln>
        </p:spPr>
        <p:txBody>
          <a:bodyPr/>
          <a:lstStyle/>
          <a:p>
            <a:fld id="{15B7D4EA-E426-4378-A61E-FE842DFB479B}" type="slidenum">
              <a:rPr lang="en-US" altLang="zh-TW" smtClean="0"/>
              <a:pPr/>
              <a:t>29</a:t>
            </a:fld>
            <a:endParaRPr lang="en-US" altLang="zh-TW"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投影片編號版面配置區 5"/>
          <p:cNvSpPr>
            <a:spLocks noGrp="1"/>
          </p:cNvSpPr>
          <p:nvPr>
            <p:ph type="sldNum" sz="quarter" idx="12"/>
          </p:nvPr>
        </p:nvSpPr>
        <p:spPr>
          <a:noFill/>
          <a:ln>
            <a:miter lim="800000"/>
            <a:headEnd/>
            <a:tailEnd/>
          </a:ln>
        </p:spPr>
        <p:txBody>
          <a:bodyPr/>
          <a:lstStyle/>
          <a:p>
            <a:fld id="{617AF9CE-5178-4BCE-A9D2-BCDA548434B7}" type="slidenum">
              <a:rPr lang="en-US" altLang="zh-TW" smtClean="0"/>
              <a:pPr/>
              <a:t>3</a:t>
            </a:fld>
            <a:endParaRPr lang="en-US" altLang="zh-TW" smtClean="0"/>
          </a:p>
        </p:txBody>
      </p:sp>
      <p:grpSp>
        <p:nvGrpSpPr>
          <p:cNvPr id="7" name="群組 6"/>
          <p:cNvGrpSpPr/>
          <p:nvPr/>
        </p:nvGrpSpPr>
        <p:grpSpPr>
          <a:xfrm>
            <a:off x="2679094" y="411510"/>
            <a:ext cx="3333065" cy="4234070"/>
            <a:chOff x="1979712" y="548679"/>
            <a:chExt cx="4032448" cy="5645427"/>
          </a:xfrm>
        </p:grpSpPr>
        <p:pic>
          <p:nvPicPr>
            <p:cNvPr id="6" name="圖片 5" descr="鸚.jpg"/>
            <p:cNvPicPr>
              <a:picLocks noChangeAspect="1"/>
            </p:cNvPicPr>
            <p:nvPr/>
          </p:nvPicPr>
          <p:blipFill>
            <a:blip r:embed="rId2" cstate="print"/>
            <a:stretch>
              <a:fillRect/>
            </a:stretch>
          </p:blipFill>
          <p:spPr>
            <a:xfrm>
              <a:off x="1979712" y="548679"/>
              <a:ext cx="4032448" cy="5645427"/>
            </a:xfrm>
            <a:prstGeom prst="rect">
              <a:avLst/>
            </a:prstGeom>
          </p:spPr>
        </p:pic>
        <p:pic>
          <p:nvPicPr>
            <p:cNvPr id="4099" name="Picture 1" descr="圖片1">
              <a:hlinkClick r:id="rId3"/>
            </p:cNvPr>
            <p:cNvPicPr>
              <a:picLocks noChangeAspect="1" noChangeArrowheads="1"/>
            </p:cNvPicPr>
            <p:nvPr/>
          </p:nvPicPr>
          <p:blipFill>
            <a:blip r:embed="rId4" cstate="print"/>
            <a:srcRect/>
            <a:stretch>
              <a:fillRect/>
            </a:stretch>
          </p:blipFill>
          <p:spPr bwMode="auto">
            <a:xfrm>
              <a:off x="1988648" y="5933113"/>
              <a:ext cx="269875" cy="2349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b="1" smtClean="0">
                <a:ea typeface="標楷體" pitchFamily="65" charset="-120"/>
              </a:rPr>
              <a:t>數學史與文學創作素養</a:t>
            </a:r>
          </a:p>
        </p:txBody>
      </p:sp>
      <p:sp>
        <p:nvSpPr>
          <p:cNvPr id="32771" name="Rectangle 3"/>
          <p:cNvSpPr>
            <a:spLocks noGrp="1" noChangeArrowheads="1"/>
          </p:cNvSpPr>
          <p:nvPr>
            <p:ph type="body" idx="1"/>
          </p:nvPr>
        </p:nvSpPr>
        <p:spPr>
          <a:xfrm>
            <a:off x="457200" y="1131590"/>
            <a:ext cx="8229600" cy="3394472"/>
          </a:xfrm>
        </p:spPr>
        <p:txBody>
          <a:bodyPr/>
          <a:lstStyle/>
          <a:p>
            <a:pPr eaLnBrk="1" hangingPunct="1"/>
            <a:r>
              <a:rPr lang="zh-TW" altLang="en-US" b="1" dirty="0" smtClean="0">
                <a:ea typeface="標楷體" pitchFamily="65" charset="-120"/>
              </a:rPr>
              <a:t>十分精彩的數學小說：作者相當成功地安排</a:t>
            </a:r>
            <a:r>
              <a:rPr lang="zh-TW" altLang="en-US" b="1" dirty="0" smtClean="0">
                <a:solidFill>
                  <a:srgbClr val="FF3300"/>
                </a:solidFill>
                <a:ea typeface="標楷體" pitchFamily="65" charset="-120"/>
              </a:rPr>
              <a:t>兩條敘事主軸</a:t>
            </a:r>
            <a:r>
              <a:rPr lang="zh-TW" altLang="en-US" b="1" dirty="0" smtClean="0">
                <a:ea typeface="標楷體" pitchFamily="65" charset="-120"/>
              </a:rPr>
              <a:t>，</a:t>
            </a:r>
            <a:r>
              <a:rPr lang="zh-TW" altLang="en-US" b="1" dirty="0" smtClean="0">
                <a:solidFill>
                  <a:srgbClr val="FF3300"/>
                </a:solidFill>
                <a:ea typeface="標楷體" pitchFamily="65" charset="-120"/>
              </a:rPr>
              <a:t>情節既平行對比，又互相烘托呼應</a:t>
            </a:r>
            <a:r>
              <a:rPr lang="zh-TW" altLang="en-US" b="1" dirty="0" smtClean="0">
                <a:ea typeface="標楷體" pitchFamily="65" charset="-120"/>
              </a:rPr>
              <a:t>，還有，他始終以豐富的意象，融數學與數學史於小說故事情節之中。</a:t>
            </a:r>
            <a:endParaRPr lang="en-US" altLang="zh-TW" b="1" dirty="0" smtClean="0">
              <a:ea typeface="標楷體" pitchFamily="65" charset="-120"/>
            </a:endParaRPr>
          </a:p>
          <a:p>
            <a:pPr eaLnBrk="1" hangingPunct="1"/>
            <a:r>
              <a:rPr lang="zh-TW" altLang="en-US" b="1" dirty="0" smtClean="0">
                <a:ea typeface="標楷體" pitchFamily="65" charset="-120"/>
              </a:rPr>
              <a:t>對於稍有一點</a:t>
            </a:r>
            <a:r>
              <a:rPr lang="zh-TW" altLang="en-US" b="1" dirty="0" smtClean="0">
                <a:solidFill>
                  <a:srgbClr val="C00000"/>
                </a:solidFill>
                <a:ea typeface="標楷體" pitchFamily="65" charset="-120"/>
              </a:rPr>
              <a:t>數學史素養</a:t>
            </a:r>
            <a:r>
              <a:rPr lang="zh-TW" altLang="en-US" b="1" dirty="0" smtClean="0">
                <a:ea typeface="標楷體" pitchFamily="65" charset="-120"/>
              </a:rPr>
              <a:t>的讀者而言，本書還表現了極為難得的</a:t>
            </a:r>
            <a:r>
              <a:rPr lang="zh-TW" altLang="en-US" b="1" dirty="0" smtClean="0">
                <a:solidFill>
                  <a:srgbClr val="C00000"/>
                </a:solidFill>
                <a:ea typeface="標楷體" pitchFamily="65" charset="-120"/>
              </a:rPr>
              <a:t>洞識</a:t>
            </a:r>
            <a:r>
              <a:rPr lang="zh-TW" altLang="en-US" b="1" dirty="0" smtClean="0">
                <a:ea typeface="標楷體" pitchFamily="65" charset="-120"/>
              </a:rPr>
              <a:t>，可以豐富史學的想像。</a:t>
            </a:r>
          </a:p>
          <a:p>
            <a:pPr eaLnBrk="1" hangingPunct="1"/>
            <a:endParaRPr lang="zh-TW" altLang="en-US" b="1" dirty="0" smtClean="0">
              <a:ea typeface="標楷體" pitchFamily="65" charset="-120"/>
            </a:endParaRPr>
          </a:p>
        </p:txBody>
      </p:sp>
      <p:sp>
        <p:nvSpPr>
          <p:cNvPr id="32774" name="投影片編號版面配置區 5"/>
          <p:cNvSpPr>
            <a:spLocks noGrp="1"/>
          </p:cNvSpPr>
          <p:nvPr>
            <p:ph type="sldNum" sz="quarter" idx="12"/>
          </p:nvPr>
        </p:nvSpPr>
        <p:spPr>
          <a:noFill/>
          <a:ln>
            <a:miter lim="800000"/>
            <a:headEnd/>
            <a:tailEnd/>
          </a:ln>
        </p:spPr>
        <p:txBody>
          <a:bodyPr/>
          <a:lstStyle/>
          <a:p>
            <a:fld id="{BB8AF950-6FA4-4E21-A304-0D6356C7A1CC}" type="slidenum">
              <a:rPr lang="en-US" altLang="zh-TW" smtClean="0"/>
              <a:pPr/>
              <a:t>30</a:t>
            </a:fld>
            <a:endParaRPr lang="en-US" altLang="zh-TW"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1470"/>
            <a:ext cx="8229600" cy="857250"/>
          </a:xfrm>
        </p:spPr>
        <p:txBody>
          <a:bodyPr/>
          <a:lstStyle/>
          <a:p>
            <a:pPr eaLnBrk="1" hangingPunct="1"/>
            <a:r>
              <a:rPr lang="zh-TW" altLang="en-US" b="1" dirty="0" smtClean="0">
                <a:ea typeface="標楷體" pitchFamily="65" charset="-120"/>
              </a:rPr>
              <a:t>阿拉伯數學史</a:t>
            </a:r>
          </a:p>
        </p:txBody>
      </p:sp>
      <p:sp>
        <p:nvSpPr>
          <p:cNvPr id="33795" name="Rectangle 3"/>
          <p:cNvSpPr>
            <a:spLocks noGrp="1" noChangeArrowheads="1"/>
          </p:cNvSpPr>
          <p:nvPr>
            <p:ph type="body" idx="1"/>
          </p:nvPr>
        </p:nvSpPr>
        <p:spPr>
          <a:xfrm>
            <a:off x="457200" y="843558"/>
            <a:ext cx="8229600" cy="3394472"/>
          </a:xfrm>
        </p:spPr>
        <p:txBody>
          <a:bodyPr/>
          <a:lstStyle/>
          <a:p>
            <a:pPr eaLnBrk="1" hangingPunct="1">
              <a:lnSpc>
                <a:spcPct val="90000"/>
              </a:lnSpc>
            </a:pPr>
            <a:r>
              <a:rPr lang="zh-TW" altLang="en-US" b="1" dirty="0" smtClean="0">
                <a:latin typeface="Times New Roman" pitchFamily="18" charset="0"/>
                <a:ea typeface="標楷體" pitchFamily="65" charset="-120"/>
              </a:rPr>
              <a:t>作者利用第</a:t>
            </a:r>
            <a:r>
              <a:rPr lang="en-US" altLang="zh-TW" b="1" dirty="0" smtClean="0">
                <a:latin typeface="Times New Roman" pitchFamily="18" charset="0"/>
                <a:ea typeface="標楷體" pitchFamily="65" charset="-120"/>
              </a:rPr>
              <a:t>12</a:t>
            </a:r>
            <a:r>
              <a:rPr lang="zh-TW" altLang="en-US" b="1" dirty="0" smtClean="0">
                <a:latin typeface="Times New Roman" pitchFamily="18" charset="0"/>
                <a:ea typeface="標楷體" pitchFamily="65" charset="-120"/>
              </a:rPr>
              <a:t>、</a:t>
            </a:r>
            <a:r>
              <a:rPr lang="en-US" altLang="zh-TW" b="1" dirty="0" smtClean="0">
                <a:latin typeface="Times New Roman" pitchFamily="18" charset="0"/>
                <a:ea typeface="標楷體" pitchFamily="65" charset="-120"/>
              </a:rPr>
              <a:t>13</a:t>
            </a:r>
            <a:r>
              <a:rPr lang="zh-TW" altLang="en-US" b="1" dirty="0" smtClean="0">
                <a:latin typeface="Times New Roman" pitchFamily="18" charset="0"/>
                <a:ea typeface="標楷體" pitchFamily="65" charset="-120"/>
              </a:rPr>
              <a:t>、</a:t>
            </a:r>
            <a:r>
              <a:rPr lang="en-US" altLang="zh-TW" b="1" dirty="0" smtClean="0">
                <a:latin typeface="Times New Roman" pitchFamily="18" charset="0"/>
                <a:ea typeface="標楷體" pitchFamily="65" charset="-120"/>
              </a:rPr>
              <a:t>14</a:t>
            </a:r>
            <a:r>
              <a:rPr lang="zh-TW" altLang="en-US" b="1" dirty="0" smtClean="0">
                <a:latin typeface="Times New Roman" pitchFamily="18" charset="0"/>
                <a:ea typeface="標楷體" pitchFamily="65" charset="-120"/>
              </a:rPr>
              <a:t>章來說明阿拉伯數學。在第</a:t>
            </a:r>
            <a:r>
              <a:rPr lang="en-US" altLang="zh-TW" b="1" dirty="0" smtClean="0">
                <a:latin typeface="Times New Roman" pitchFamily="18" charset="0"/>
                <a:ea typeface="標楷體" pitchFamily="65" charset="-120"/>
              </a:rPr>
              <a:t>12</a:t>
            </a:r>
            <a:r>
              <a:rPr lang="zh-TW" altLang="en-US" b="1" dirty="0" smtClean="0">
                <a:latin typeface="Times New Roman" pitchFamily="18" charset="0"/>
                <a:ea typeface="標楷體" pitchFamily="65" charset="-120"/>
              </a:rPr>
              <a:t>章中，作者先介紹</a:t>
            </a:r>
            <a:r>
              <a:rPr lang="zh-TW" altLang="en-US" b="1" dirty="0" smtClean="0">
                <a:solidFill>
                  <a:srgbClr val="FF3300"/>
                </a:solidFill>
                <a:latin typeface="Times New Roman" pitchFamily="18" charset="0"/>
                <a:ea typeface="標楷體" pitchFamily="65" charset="-120"/>
              </a:rPr>
              <a:t>奧馬珈音（或奧馬</a:t>
            </a:r>
            <a:r>
              <a:rPr lang="en-US" altLang="zh-TW" b="1" dirty="0" smtClean="0">
                <a:solidFill>
                  <a:srgbClr val="FF3300"/>
                </a:solidFill>
                <a:latin typeface="Times New Roman" pitchFamily="18" charset="0"/>
                <a:ea typeface="標楷體" pitchFamily="65" charset="-120"/>
              </a:rPr>
              <a:t>‧</a:t>
            </a:r>
            <a:r>
              <a:rPr lang="zh-TW" altLang="en-US" b="1" dirty="0" smtClean="0">
                <a:solidFill>
                  <a:srgbClr val="FF3300"/>
                </a:solidFill>
                <a:latin typeface="Times New Roman" pitchFamily="18" charset="0"/>
                <a:ea typeface="標楷體" pitchFamily="65" charset="-120"/>
              </a:rPr>
              <a:t>海亞姆）</a:t>
            </a:r>
            <a:r>
              <a:rPr lang="zh-TW" altLang="en-US" b="1" dirty="0" smtClean="0">
                <a:latin typeface="Times New Roman" pitchFamily="18" charset="0"/>
                <a:ea typeface="標楷體" pitchFamily="65" charset="-120"/>
              </a:rPr>
              <a:t>的代數貢獻，以及他著名的四行詩集</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魯拜集</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a:t>
            </a:r>
          </a:p>
          <a:p>
            <a:pPr eaLnBrk="1" hangingPunct="1">
              <a:lnSpc>
                <a:spcPct val="90000"/>
              </a:lnSpc>
            </a:pPr>
            <a:r>
              <a:rPr lang="zh-TW" altLang="en-US" b="1" dirty="0" smtClean="0">
                <a:latin typeface="Times New Roman" pitchFamily="18" charset="0"/>
                <a:ea typeface="標楷體" pitchFamily="65" charset="-120"/>
              </a:rPr>
              <a:t>如果說泰利斯是第一位希臘數學家，那麼，阿爾</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花拉子密就是第一位阿拉伯數學家。作者還進一步說明阿爾</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花拉子密所「發明」的 </a:t>
            </a:r>
            <a:r>
              <a:rPr lang="en-US" altLang="zh-TW" b="1" dirty="0" smtClean="0">
                <a:solidFill>
                  <a:srgbClr val="FF3300"/>
                </a:solidFill>
                <a:latin typeface="Times New Roman" pitchFamily="18" charset="0"/>
                <a:ea typeface="標楷體" pitchFamily="65" charset="-120"/>
              </a:rPr>
              <a:t>al-</a:t>
            </a:r>
            <a:r>
              <a:rPr lang="en-US" altLang="zh-TW" b="1" dirty="0" err="1" smtClean="0">
                <a:solidFill>
                  <a:srgbClr val="FF3300"/>
                </a:solidFill>
                <a:latin typeface="Times New Roman" pitchFamily="18" charset="0"/>
                <a:ea typeface="標楷體" pitchFamily="65" charset="-120"/>
              </a:rPr>
              <a:t>jabr</a:t>
            </a:r>
            <a:r>
              <a:rPr lang="zh-TW" altLang="en-US" b="1" dirty="0" smtClean="0">
                <a:latin typeface="Times New Roman" pitchFamily="18" charset="0"/>
                <a:ea typeface="標楷體" pitchFamily="65" charset="-120"/>
              </a:rPr>
              <a:t>（即</a:t>
            </a:r>
            <a:r>
              <a:rPr lang="en-US" altLang="zh-TW" b="1" dirty="0" smtClean="0">
                <a:solidFill>
                  <a:srgbClr val="FF3300"/>
                </a:solidFill>
                <a:latin typeface="Times New Roman" pitchFamily="18" charset="0"/>
                <a:ea typeface="標楷體" pitchFamily="65" charset="-120"/>
              </a:rPr>
              <a:t>algebra</a:t>
            </a:r>
            <a:r>
              <a:rPr lang="zh-TW" altLang="en-US" b="1" dirty="0" smtClean="0">
                <a:latin typeface="Times New Roman" pitchFamily="18" charset="0"/>
                <a:ea typeface="標楷體" pitchFamily="65" charset="-120"/>
              </a:rPr>
              <a:t>的語源）的意義，譬如針對未知數，他轉述說：</a:t>
            </a:r>
          </a:p>
        </p:txBody>
      </p:sp>
      <p:pic>
        <p:nvPicPr>
          <p:cNvPr id="33796" name="Picture 1" descr="圖片1">
            <a:hlinkClick r:id="rId2"/>
          </p:cNvPr>
          <p:cNvPicPr>
            <a:picLocks noChangeAspect="1" noChangeArrowheads="1"/>
          </p:cNvPicPr>
          <p:nvPr/>
        </p:nvPicPr>
        <p:blipFill>
          <a:blip r:embed="rId3" cstate="print"/>
          <a:srcRect/>
          <a:stretch>
            <a:fillRect/>
          </a:stretch>
        </p:blipFill>
        <p:spPr bwMode="auto">
          <a:xfrm>
            <a:off x="6084168" y="4587974"/>
            <a:ext cx="269875" cy="176213"/>
          </a:xfrm>
          <a:prstGeom prst="rect">
            <a:avLst/>
          </a:prstGeom>
          <a:noFill/>
          <a:ln w="9525">
            <a:noFill/>
            <a:miter lim="800000"/>
            <a:headEnd/>
            <a:tailEnd/>
          </a:ln>
        </p:spPr>
      </p:pic>
      <p:pic>
        <p:nvPicPr>
          <p:cNvPr id="33797" name="Picture 1" descr="圖片1">
            <a:hlinkClick r:id="rId2"/>
          </p:cNvPr>
          <p:cNvPicPr>
            <a:picLocks noChangeAspect="1" noChangeArrowheads="1"/>
          </p:cNvPicPr>
          <p:nvPr/>
        </p:nvPicPr>
        <p:blipFill>
          <a:blip r:embed="rId3" cstate="print"/>
          <a:srcRect/>
          <a:stretch>
            <a:fillRect/>
          </a:stretch>
        </p:blipFill>
        <p:spPr bwMode="auto">
          <a:xfrm>
            <a:off x="6200961" y="2342408"/>
            <a:ext cx="269875" cy="176213"/>
          </a:xfrm>
          <a:prstGeom prst="rect">
            <a:avLst/>
          </a:prstGeom>
          <a:noFill/>
          <a:ln w="9525">
            <a:noFill/>
            <a:miter lim="800000"/>
            <a:headEnd/>
            <a:tailEnd/>
          </a:ln>
        </p:spPr>
      </p:pic>
      <p:sp>
        <p:nvSpPr>
          <p:cNvPr id="33798" name="投影片編號版面配置區 5"/>
          <p:cNvSpPr>
            <a:spLocks noGrp="1"/>
          </p:cNvSpPr>
          <p:nvPr>
            <p:ph type="sldNum" sz="quarter" idx="12"/>
          </p:nvPr>
        </p:nvSpPr>
        <p:spPr>
          <a:noFill/>
          <a:ln>
            <a:miter lim="800000"/>
            <a:headEnd/>
            <a:tailEnd/>
          </a:ln>
        </p:spPr>
        <p:txBody>
          <a:bodyPr/>
          <a:lstStyle/>
          <a:p>
            <a:fld id="{F1FDA500-A662-477B-9341-605443F91E38}" type="slidenum">
              <a:rPr lang="en-US" altLang="zh-TW" smtClean="0"/>
              <a:pPr/>
              <a:t>31</a:t>
            </a:fld>
            <a:endParaRPr lang="en-US" altLang="zh-TW"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b="1" smtClean="0">
                <a:ea typeface="標楷體" pitchFamily="65" charset="-120"/>
              </a:rPr>
              <a:t>阿爾</a:t>
            </a:r>
            <a:r>
              <a:rPr lang="en-US" altLang="zh-TW" b="1" smtClean="0">
                <a:latin typeface="標楷體" pitchFamily="65" charset="-120"/>
                <a:ea typeface="標楷體" pitchFamily="65" charset="-120"/>
              </a:rPr>
              <a:t>‧</a:t>
            </a:r>
            <a:r>
              <a:rPr lang="zh-TW" altLang="en-US" b="1" smtClean="0">
                <a:ea typeface="標楷體" pitchFamily="65" charset="-120"/>
              </a:rPr>
              <a:t>花拉子模（密、摩）</a:t>
            </a:r>
          </a:p>
        </p:txBody>
      </p:sp>
      <p:sp>
        <p:nvSpPr>
          <p:cNvPr id="34819" name="Rectangle 3"/>
          <p:cNvSpPr>
            <a:spLocks noGrp="1" noChangeArrowheads="1"/>
          </p:cNvSpPr>
          <p:nvPr>
            <p:ph type="body" idx="1"/>
          </p:nvPr>
        </p:nvSpPr>
        <p:spPr>
          <a:xfrm>
            <a:off x="457200" y="1200150"/>
            <a:ext cx="8229600" cy="1947663"/>
          </a:xfrm>
        </p:spPr>
        <p:txBody>
          <a:bodyPr/>
          <a:lstStyle/>
          <a:p>
            <a:pPr eaLnBrk="1" hangingPunct="1"/>
            <a:r>
              <a:rPr lang="zh-TW" altLang="en-US" b="1" dirty="0" smtClean="0"/>
              <a:t>「</a:t>
            </a:r>
            <a:r>
              <a:rPr lang="zh-TW" altLang="en-US" b="1" dirty="0" smtClean="0">
                <a:solidFill>
                  <a:srgbClr val="FF3300"/>
                </a:solidFill>
                <a:latin typeface="標楷體" pitchFamily="65" charset="-120"/>
                <a:ea typeface="標楷體" pitchFamily="65" charset="-120"/>
              </a:rPr>
              <a:t>對於我要找的東西，我先命名。</a:t>
            </a:r>
            <a:r>
              <a:rPr lang="en-US" altLang="zh-TW" b="1" dirty="0" smtClean="0">
                <a:solidFill>
                  <a:srgbClr val="FF3300"/>
                </a:solidFill>
                <a:latin typeface="標楷體" pitchFamily="65" charset="-120"/>
                <a:ea typeface="標楷體" pitchFamily="65" charset="-120"/>
              </a:rPr>
              <a:t>……</a:t>
            </a:r>
            <a:r>
              <a:rPr lang="zh-TW" altLang="en-US" b="1" dirty="0" smtClean="0">
                <a:solidFill>
                  <a:srgbClr val="FF3300"/>
                </a:solidFill>
                <a:latin typeface="標楷體" pitchFamily="65" charset="-120"/>
                <a:ea typeface="標楷體" pitchFamily="65" charset="-120"/>
              </a:rPr>
              <a:t>他對它做加減乘除，試圖找出其值。找出未知值是代數奇妙之處。</a:t>
            </a:r>
            <a:r>
              <a:rPr lang="zh-TW" altLang="en-US" b="1" dirty="0">
                <a:solidFill>
                  <a:srgbClr val="FF3300"/>
                </a:solidFill>
                <a:latin typeface="標楷體" pitchFamily="65" charset="-120"/>
                <a:ea typeface="標楷體" pitchFamily="65" charset="-120"/>
              </a:rPr>
              <a:t>」</a:t>
            </a:r>
            <a:r>
              <a:rPr lang="en-US" altLang="zh-TW" b="1" dirty="0">
                <a:solidFill>
                  <a:srgbClr val="FF3300"/>
                </a:solidFill>
                <a:latin typeface="標楷體" pitchFamily="65" charset="-120"/>
                <a:ea typeface="標楷體" pitchFamily="65" charset="-120"/>
              </a:rPr>
              <a:t>(</a:t>
            </a:r>
            <a:r>
              <a:rPr lang="zh-TW" altLang="en-US" b="1" dirty="0">
                <a:solidFill>
                  <a:srgbClr val="FF3300"/>
                </a:solidFill>
                <a:latin typeface="標楷體" pitchFamily="65" charset="-120"/>
                <a:ea typeface="標楷體" pitchFamily="65" charset="-120"/>
              </a:rPr>
              <a:t>目錄頁</a:t>
            </a:r>
            <a:r>
              <a:rPr lang="en-US" altLang="zh-TW" b="1" dirty="0" smtClean="0">
                <a:solidFill>
                  <a:srgbClr val="FF3300"/>
                </a:solidFill>
                <a:latin typeface="標楷體" pitchFamily="65" charset="-120"/>
                <a:ea typeface="標楷體" pitchFamily="65" charset="-120"/>
              </a:rPr>
              <a:t>)</a:t>
            </a:r>
            <a:endParaRPr lang="zh-TW" altLang="en-US" b="1" dirty="0">
              <a:solidFill>
                <a:srgbClr val="FF3300"/>
              </a:solidFill>
              <a:latin typeface="標楷體" pitchFamily="65" charset="-120"/>
              <a:ea typeface="標楷體" pitchFamily="65" charset="-120"/>
            </a:endParaRPr>
          </a:p>
        </p:txBody>
      </p:sp>
      <p:pic>
        <p:nvPicPr>
          <p:cNvPr id="34820" name="Picture 1" descr="圖片1">
            <a:hlinkClick r:id="rId2"/>
          </p:cNvPr>
          <p:cNvPicPr>
            <a:picLocks noChangeAspect="1" noChangeArrowheads="1"/>
          </p:cNvPicPr>
          <p:nvPr/>
        </p:nvPicPr>
        <p:blipFill>
          <a:blip r:embed="rId3" cstate="print"/>
          <a:srcRect/>
          <a:stretch>
            <a:fillRect/>
          </a:stretch>
        </p:blipFill>
        <p:spPr bwMode="auto">
          <a:xfrm>
            <a:off x="4648447" y="2608773"/>
            <a:ext cx="269875" cy="176213"/>
          </a:xfrm>
          <a:prstGeom prst="rect">
            <a:avLst/>
          </a:prstGeom>
          <a:noFill/>
          <a:ln w="9525">
            <a:noFill/>
            <a:miter lim="800000"/>
            <a:headEnd/>
            <a:tailEnd/>
          </a:ln>
        </p:spPr>
      </p:pic>
      <p:sp>
        <p:nvSpPr>
          <p:cNvPr id="34821" name="投影片編號版面配置區 4"/>
          <p:cNvSpPr>
            <a:spLocks noGrp="1"/>
          </p:cNvSpPr>
          <p:nvPr>
            <p:ph type="sldNum" sz="quarter" idx="12"/>
          </p:nvPr>
        </p:nvSpPr>
        <p:spPr>
          <a:noFill/>
          <a:ln>
            <a:miter lim="800000"/>
            <a:headEnd/>
            <a:tailEnd/>
          </a:ln>
        </p:spPr>
        <p:txBody>
          <a:bodyPr/>
          <a:lstStyle/>
          <a:p>
            <a:fld id="{DE9877D5-BB8D-4FDC-B920-C7F73A8E3B23}" type="slidenum">
              <a:rPr lang="en-US" altLang="zh-TW" smtClean="0"/>
              <a:pPr/>
              <a:t>32</a:t>
            </a:fld>
            <a:endParaRPr lang="en-US" altLang="zh-TW"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p:txBody>
          <a:bodyPr/>
          <a:lstStyle/>
          <a:p>
            <a:pPr eaLnBrk="1" hangingPunct="1"/>
            <a:r>
              <a:rPr lang="zh-TW" altLang="en-US" b="1" dirty="0" smtClean="0">
                <a:latin typeface="Times New Roman" pitchFamily="18" charset="0"/>
                <a:ea typeface="標楷體" pitchFamily="65" charset="-120"/>
              </a:rPr>
              <a:t>作者也澄清所謂的「阿拉伯數碼」應該正名為「印度－阿拉伯數碼」 </a:t>
            </a:r>
            <a:r>
              <a:rPr lang="en-US" altLang="zh-TW" b="1" dirty="0" smtClean="0">
                <a:latin typeface="Times New Roman" pitchFamily="18" charset="0"/>
                <a:ea typeface="標楷體" pitchFamily="65" charset="-120"/>
              </a:rPr>
              <a:t>(Hindu-Arabic numerals) </a:t>
            </a:r>
            <a:r>
              <a:rPr lang="zh-TW" altLang="en-US" b="1" dirty="0" smtClean="0">
                <a:latin typeface="Times New Roman" pitchFamily="18" charset="0"/>
                <a:ea typeface="標楷體" pitchFamily="65" charset="-120"/>
              </a:rPr>
              <a:t>才是，這是因為印度人不只發明了這十個數碼，還率先討論零 </a:t>
            </a:r>
            <a:r>
              <a:rPr lang="en-US" altLang="zh-TW" b="1" dirty="0" smtClean="0">
                <a:latin typeface="Times New Roman" pitchFamily="18" charset="0"/>
                <a:ea typeface="標楷體" pitchFamily="65" charset="-120"/>
              </a:rPr>
              <a:t>(0) </a:t>
            </a:r>
            <a:r>
              <a:rPr lang="zh-TW" altLang="en-US" b="1" dirty="0" smtClean="0">
                <a:latin typeface="Times New Roman" pitchFamily="18" charset="0"/>
                <a:ea typeface="標楷體" pitchFamily="65" charset="-120"/>
              </a:rPr>
              <a:t>是否可以充當除數！</a:t>
            </a:r>
            <a:r>
              <a:rPr lang="zh-TW" altLang="en-US" dirty="0" smtClean="0">
                <a:latin typeface="Times New Roman" pitchFamily="18" charset="0"/>
                <a:ea typeface="標楷體" pitchFamily="65" charset="-120"/>
              </a:rPr>
              <a:t> </a:t>
            </a:r>
          </a:p>
          <a:p>
            <a:pPr eaLnBrk="1" hangingPunct="1"/>
            <a:endParaRPr lang="en-US" altLang="zh-TW" dirty="0" smtClean="0">
              <a:latin typeface="Times New Roman" pitchFamily="18" charset="0"/>
              <a:ea typeface="標楷體" pitchFamily="65" charset="-120"/>
            </a:endParaRPr>
          </a:p>
        </p:txBody>
      </p:sp>
      <p:pic>
        <p:nvPicPr>
          <p:cNvPr id="35843" name="Picture 1" descr="圖片1">
            <a:hlinkClick r:id="rId2"/>
          </p:cNvPr>
          <p:cNvPicPr>
            <a:picLocks noChangeAspect="1" noChangeArrowheads="1"/>
          </p:cNvPicPr>
          <p:nvPr/>
        </p:nvPicPr>
        <p:blipFill>
          <a:blip r:embed="rId3" cstate="print"/>
          <a:srcRect/>
          <a:stretch>
            <a:fillRect/>
          </a:stretch>
        </p:blipFill>
        <p:spPr bwMode="auto">
          <a:xfrm>
            <a:off x="2987824" y="3363838"/>
            <a:ext cx="269875" cy="176213"/>
          </a:xfrm>
          <a:prstGeom prst="rect">
            <a:avLst/>
          </a:prstGeom>
          <a:noFill/>
          <a:ln w="9525">
            <a:noFill/>
            <a:miter lim="800000"/>
            <a:headEnd/>
            <a:tailEnd/>
          </a:ln>
        </p:spPr>
      </p:pic>
      <p:sp>
        <p:nvSpPr>
          <p:cNvPr id="35844" name="投影片編號版面配置區 4"/>
          <p:cNvSpPr>
            <a:spLocks noGrp="1"/>
          </p:cNvSpPr>
          <p:nvPr>
            <p:ph type="sldNum" sz="quarter" idx="12"/>
          </p:nvPr>
        </p:nvSpPr>
        <p:spPr>
          <a:noFill/>
          <a:ln>
            <a:miter lim="800000"/>
            <a:headEnd/>
            <a:tailEnd/>
          </a:ln>
        </p:spPr>
        <p:txBody>
          <a:bodyPr/>
          <a:lstStyle/>
          <a:p>
            <a:fld id="{FCC02614-FB10-481C-A967-FE4A2CB273CC}" type="slidenum">
              <a:rPr lang="en-US" altLang="zh-TW" smtClean="0"/>
              <a:pPr/>
              <a:t>33</a:t>
            </a:fld>
            <a:endParaRPr lang="en-US" altLang="zh-TW"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1470"/>
            <a:ext cx="8229600" cy="857250"/>
          </a:xfrm>
        </p:spPr>
        <p:txBody>
          <a:bodyPr/>
          <a:lstStyle/>
          <a:p>
            <a:pPr eaLnBrk="1" hangingPunct="1"/>
            <a:r>
              <a:rPr lang="zh-TW" altLang="zh-TW" b="1" dirty="0" smtClean="0">
                <a:ea typeface="標楷體" pitchFamily="65" charset="-120"/>
              </a:rPr>
              <a:t>阿拉伯歷史</a:t>
            </a:r>
          </a:p>
        </p:txBody>
      </p:sp>
      <p:sp>
        <p:nvSpPr>
          <p:cNvPr id="36867" name="Rectangle 3"/>
          <p:cNvSpPr>
            <a:spLocks noGrp="1" noChangeArrowheads="1"/>
          </p:cNvSpPr>
          <p:nvPr>
            <p:ph type="body" idx="1"/>
          </p:nvPr>
        </p:nvSpPr>
        <p:spPr>
          <a:xfrm>
            <a:off x="457200" y="905470"/>
            <a:ext cx="8229600" cy="3394472"/>
          </a:xfrm>
        </p:spPr>
        <p:txBody>
          <a:bodyPr/>
          <a:lstStyle/>
          <a:p>
            <a:pPr eaLnBrk="1" hangingPunct="1"/>
            <a:r>
              <a:rPr lang="zh-TW" altLang="zh-TW" sz="2800" b="1" dirty="0" smtClean="0">
                <a:ea typeface="標楷體" pitchFamily="65" charset="-120"/>
              </a:rPr>
              <a:t>西元</a:t>
            </a:r>
            <a:r>
              <a:rPr lang="en-US" altLang="zh-TW" sz="2800" b="1" dirty="0" smtClean="0">
                <a:ea typeface="標楷體" pitchFamily="65" charset="-120"/>
              </a:rPr>
              <a:t>750</a:t>
            </a:r>
            <a:r>
              <a:rPr lang="zh-TW" altLang="zh-TW" sz="2800" b="1" dirty="0" smtClean="0">
                <a:ea typeface="標楷體" pitchFamily="65" charset="-120"/>
              </a:rPr>
              <a:t>年，伊斯蘭王朝已經將它的勢力範圍，從印度的西端完全延伸到西班牙的部分地區內。擴張的時代即將步入尾聲。阿拔斯（</a:t>
            </a:r>
            <a:r>
              <a:rPr lang="en-US" altLang="zh-TW" sz="2800" b="1" dirty="0" smtClean="0">
                <a:ea typeface="標楷體" pitchFamily="65" charset="-120"/>
              </a:rPr>
              <a:t>Abbasids</a:t>
            </a:r>
            <a:r>
              <a:rPr lang="zh-TW" altLang="zh-TW" sz="2800" b="1" dirty="0" smtClean="0">
                <a:ea typeface="標楷體" pitchFamily="65" charset="-120"/>
              </a:rPr>
              <a:t>）</a:t>
            </a:r>
            <a:r>
              <a:rPr lang="en-US" altLang="zh-TW" sz="2800" b="1" dirty="0" smtClean="0">
                <a:ea typeface="標楷體" pitchFamily="65" charset="-120"/>
              </a:rPr>
              <a:t>- </a:t>
            </a:r>
            <a:r>
              <a:rPr lang="zh-TW" altLang="zh-TW" sz="2800" b="1" dirty="0" smtClean="0">
                <a:ea typeface="標楷體" pitchFamily="65" charset="-120"/>
              </a:rPr>
              <a:t>一個嶄新的王朝剛剛掌握了政權，他們的第一步，便是建立一個新的帝國首都</a:t>
            </a:r>
            <a:r>
              <a:rPr lang="en-US" altLang="zh-TW" sz="2800" b="1" dirty="0" smtClean="0">
                <a:ea typeface="標楷體" pitchFamily="65" charset="-120"/>
              </a:rPr>
              <a:t> – </a:t>
            </a:r>
            <a:r>
              <a:rPr lang="zh-TW" altLang="zh-TW" sz="2800" b="1" dirty="0" smtClean="0">
                <a:ea typeface="標楷體" pitchFamily="65" charset="-120"/>
              </a:rPr>
              <a:t>這個稱為巴格達的新城市，很快就成了王朝的文化中心。</a:t>
            </a:r>
            <a:endParaRPr lang="en-US" altLang="zh-TW" sz="2800" b="1" dirty="0" smtClean="0">
              <a:ea typeface="標楷體" pitchFamily="65" charset="-120"/>
            </a:endParaRPr>
          </a:p>
          <a:p>
            <a:pPr eaLnBrk="1" hangingPunct="1"/>
            <a:r>
              <a:rPr lang="zh-TW" altLang="zh-TW" sz="2800" b="1" dirty="0" smtClean="0">
                <a:ea typeface="標楷體" pitchFamily="65" charset="-120"/>
              </a:rPr>
              <a:t>巴格達座落在相當於現今伊拉克中心的底格里斯河之上，而這樣的地理位置，讓它自然而然地成為東、西文化交會的一個據點。</a:t>
            </a:r>
            <a:endParaRPr lang="zh-TW" altLang="zh-TW" sz="2800" dirty="0" smtClean="0">
              <a:ea typeface="標楷體" pitchFamily="65" charset="-120"/>
            </a:endParaRPr>
          </a:p>
          <a:p>
            <a:pPr eaLnBrk="1" hangingPunct="1"/>
            <a:endParaRPr lang="zh-TW" altLang="zh-TW" dirty="0" smtClean="0"/>
          </a:p>
        </p:txBody>
      </p:sp>
      <p:pic>
        <p:nvPicPr>
          <p:cNvPr id="36868" name="Picture 1" descr="圖片1">
            <a:hlinkClick r:id="rId2"/>
          </p:cNvPr>
          <p:cNvPicPr>
            <a:picLocks noChangeAspect="1" noChangeArrowheads="1"/>
          </p:cNvPicPr>
          <p:nvPr/>
        </p:nvPicPr>
        <p:blipFill>
          <a:blip r:embed="rId3" cstate="print"/>
          <a:srcRect/>
          <a:stretch>
            <a:fillRect/>
          </a:stretch>
        </p:blipFill>
        <p:spPr bwMode="auto">
          <a:xfrm>
            <a:off x="5796136" y="4587974"/>
            <a:ext cx="269875" cy="176213"/>
          </a:xfrm>
          <a:prstGeom prst="rect">
            <a:avLst/>
          </a:prstGeom>
          <a:noFill/>
          <a:ln w="9525">
            <a:noFill/>
            <a:miter lim="800000"/>
            <a:headEnd/>
            <a:tailEnd/>
          </a:ln>
        </p:spPr>
      </p:pic>
      <p:sp>
        <p:nvSpPr>
          <p:cNvPr id="36870" name="投影片編號版面配置區 5"/>
          <p:cNvSpPr>
            <a:spLocks noGrp="1"/>
          </p:cNvSpPr>
          <p:nvPr>
            <p:ph type="sldNum" sz="quarter" idx="12"/>
          </p:nvPr>
        </p:nvSpPr>
        <p:spPr>
          <a:noFill/>
          <a:ln>
            <a:miter lim="800000"/>
            <a:headEnd/>
            <a:tailEnd/>
          </a:ln>
        </p:spPr>
        <p:txBody>
          <a:bodyPr/>
          <a:lstStyle/>
          <a:p>
            <a:fld id="{CC2F0B27-25E4-49DB-B2DA-CD97BADEBE35}" type="slidenum">
              <a:rPr lang="en-US" altLang="zh-TW" smtClean="0"/>
              <a:pPr/>
              <a:t>34</a:t>
            </a:fld>
            <a:endParaRPr lang="en-US" altLang="zh-TW"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2"/>
          <p:cNvSpPr>
            <a:spLocks noGrp="1"/>
          </p:cNvSpPr>
          <p:nvPr>
            <p:ph idx="1"/>
          </p:nvPr>
        </p:nvSpPr>
        <p:spPr>
          <a:xfrm>
            <a:off x="457200" y="843558"/>
            <a:ext cx="8229600" cy="3394472"/>
          </a:xfrm>
        </p:spPr>
        <p:txBody>
          <a:bodyPr/>
          <a:lstStyle/>
          <a:p>
            <a:pPr eaLnBrk="1" hangingPunct="1"/>
            <a:r>
              <a:rPr lang="zh-TW" altLang="zh-TW" sz="2400" b="1" dirty="0" smtClean="0">
                <a:ea typeface="標楷體" pitchFamily="65" charset="-120"/>
              </a:rPr>
              <a:t>第一批被帶到巴格達的科學作品，是有關天文學的書，其出處可能來自印度。</a:t>
            </a:r>
            <a:endParaRPr lang="en-US" altLang="zh-TW" sz="2400" b="1" dirty="0" smtClean="0">
              <a:ea typeface="標楷體" pitchFamily="65" charset="-120"/>
            </a:endParaRPr>
          </a:p>
          <a:p>
            <a:pPr eaLnBrk="1" hangingPunct="1"/>
            <a:r>
              <a:rPr lang="zh-TW" altLang="zh-TW" sz="2400" b="1" dirty="0" smtClean="0">
                <a:ea typeface="標楷體" pitchFamily="65" charset="-120"/>
              </a:rPr>
              <a:t>第九世紀初期，當時的阿拔斯國王就決定要更積極地去促進帝國的文化與知識層面發展。他們下令興建「智慧宮」（</a:t>
            </a:r>
            <a:r>
              <a:rPr lang="en-US" altLang="zh-TW" sz="2400" b="1" dirty="0" smtClean="0">
                <a:ea typeface="標楷體" pitchFamily="65" charset="-120"/>
              </a:rPr>
              <a:t>the House of Wisdom</a:t>
            </a:r>
            <a:r>
              <a:rPr lang="zh-TW" altLang="zh-TW" sz="2400" b="1" dirty="0" smtClean="0">
                <a:ea typeface="標楷體" pitchFamily="65" charset="-120"/>
              </a:rPr>
              <a:t>）</a:t>
            </a:r>
            <a:r>
              <a:rPr lang="en-US" altLang="zh-TW" sz="2400" b="1" dirty="0" smtClean="0">
                <a:ea typeface="標楷體" pitchFamily="65" charset="-120"/>
              </a:rPr>
              <a:t>- </a:t>
            </a:r>
            <a:r>
              <a:rPr lang="zh-TW" altLang="zh-TW" sz="2400" b="1" dirty="0" smtClean="0">
                <a:ea typeface="標楷體" pitchFamily="65" charset="-120"/>
              </a:rPr>
              <a:t>一種科學院，並且開始蒐羅希臘文和梵文的學術抄本，同時，還召集了有能力解讀這些文本的學者。</a:t>
            </a:r>
            <a:endParaRPr lang="en-US" altLang="zh-TW" sz="2400" b="1" dirty="0" smtClean="0">
              <a:ea typeface="標楷體" pitchFamily="65" charset="-120"/>
            </a:endParaRPr>
          </a:p>
          <a:p>
            <a:pPr eaLnBrk="1" hangingPunct="1"/>
            <a:r>
              <a:rPr lang="zh-TW" altLang="zh-TW" sz="2400" b="1" dirty="0" smtClean="0">
                <a:ea typeface="標楷體" pitchFamily="65" charset="-120"/>
              </a:rPr>
              <a:t>許多重要的希臘與印度的數學書籍被拿來翻譯和研讀。一個屬於科學與數學創作的全新紀元，便就此展開了。</a:t>
            </a:r>
            <a:endParaRPr lang="zh-TW" altLang="zh-TW" sz="2400" dirty="0" smtClean="0">
              <a:ea typeface="標楷體" pitchFamily="65" charset="-120"/>
            </a:endParaRPr>
          </a:p>
          <a:p>
            <a:pPr eaLnBrk="1" hangingPunct="1"/>
            <a:endParaRPr lang="zh-TW" altLang="en-US" sz="2400" dirty="0" smtClean="0">
              <a:ea typeface="標楷體" pitchFamily="65" charset="-120"/>
            </a:endParaRPr>
          </a:p>
        </p:txBody>
      </p:sp>
      <p:pic>
        <p:nvPicPr>
          <p:cNvPr id="37892" name="Picture 1" descr="圖片1">
            <a:hlinkClick r:id="rId2"/>
          </p:cNvPr>
          <p:cNvPicPr>
            <a:picLocks noChangeAspect="1" noChangeArrowheads="1"/>
          </p:cNvPicPr>
          <p:nvPr/>
        </p:nvPicPr>
        <p:blipFill>
          <a:blip r:embed="rId3" cstate="print"/>
          <a:srcRect/>
          <a:stretch>
            <a:fillRect/>
          </a:stretch>
        </p:blipFill>
        <p:spPr bwMode="auto">
          <a:xfrm>
            <a:off x="7884368" y="4083918"/>
            <a:ext cx="269875" cy="176213"/>
          </a:xfrm>
          <a:prstGeom prst="rect">
            <a:avLst/>
          </a:prstGeom>
          <a:noFill/>
          <a:ln w="9525">
            <a:noFill/>
            <a:miter lim="800000"/>
            <a:headEnd/>
            <a:tailEnd/>
          </a:ln>
        </p:spPr>
      </p:pic>
      <p:sp>
        <p:nvSpPr>
          <p:cNvPr id="37894" name="投影片編號版面配置區 6"/>
          <p:cNvSpPr>
            <a:spLocks noGrp="1"/>
          </p:cNvSpPr>
          <p:nvPr>
            <p:ph type="sldNum" sz="quarter" idx="12"/>
          </p:nvPr>
        </p:nvSpPr>
        <p:spPr>
          <a:noFill/>
          <a:ln>
            <a:miter lim="800000"/>
            <a:headEnd/>
            <a:tailEnd/>
          </a:ln>
        </p:spPr>
        <p:txBody>
          <a:bodyPr/>
          <a:lstStyle/>
          <a:p>
            <a:fld id="{A163EDA3-43D7-423E-80B6-AF47BD722B84}" type="slidenum">
              <a:rPr lang="en-US" altLang="zh-TW" smtClean="0"/>
              <a:pPr/>
              <a:t>35</a:t>
            </a:fld>
            <a:endParaRPr lang="en-US" altLang="zh-TW"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內容版面配置區 2"/>
          <p:cNvSpPr>
            <a:spLocks noGrp="1"/>
          </p:cNvSpPr>
          <p:nvPr>
            <p:ph idx="1"/>
          </p:nvPr>
        </p:nvSpPr>
        <p:spPr>
          <a:xfrm>
            <a:off x="457200" y="843558"/>
            <a:ext cx="8229600" cy="3394472"/>
          </a:xfrm>
        </p:spPr>
        <p:txBody>
          <a:bodyPr/>
          <a:lstStyle/>
          <a:p>
            <a:pPr eaLnBrk="1" hangingPunct="1"/>
            <a:r>
              <a:rPr lang="zh-TW" altLang="zh-TW" b="1" dirty="0" smtClean="0">
                <a:latin typeface="標楷體" pitchFamily="65" charset="-120"/>
                <a:ea typeface="標楷體" pitchFamily="65" charset="-120"/>
              </a:rPr>
              <a:t>所有的希臘文本中，最先被翻譯的，當然就是歐幾里得的《幾何原本》，它具有極大的影響。</a:t>
            </a:r>
            <a:endParaRPr lang="en-US" altLang="zh-TW" b="1" dirty="0" smtClean="0">
              <a:latin typeface="標楷體" pitchFamily="65" charset="-120"/>
              <a:ea typeface="標楷體" pitchFamily="65" charset="-120"/>
            </a:endParaRPr>
          </a:p>
          <a:p>
            <a:pPr eaLnBrk="1" hangingPunct="1"/>
            <a:r>
              <a:rPr lang="zh-TW" altLang="zh-TW" b="1" dirty="0" smtClean="0">
                <a:latin typeface="標楷體" pitchFamily="65" charset="-120"/>
                <a:ea typeface="標楷體" pitchFamily="65" charset="-120"/>
              </a:rPr>
              <a:t>在學習並吸收了歐幾里得的進路後，阿拉伯的數學家們便將其全然地採納使用。他們有許多人開始以嚴謹的態度陳述各種定理，並且按歐幾里得的方式加以證明。</a:t>
            </a:r>
            <a:r>
              <a:rPr lang="en-US" altLang="zh-TW" b="1"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p:txBody>
      </p:sp>
      <p:pic>
        <p:nvPicPr>
          <p:cNvPr id="38915" name="Picture 1" descr="圖片1">
            <a:hlinkClick r:id="rId2"/>
          </p:cNvPr>
          <p:cNvPicPr>
            <a:picLocks noChangeAspect="1" noChangeArrowheads="1"/>
          </p:cNvPicPr>
          <p:nvPr/>
        </p:nvPicPr>
        <p:blipFill>
          <a:blip r:embed="rId3" cstate="print"/>
          <a:srcRect/>
          <a:stretch>
            <a:fillRect/>
          </a:stretch>
        </p:blipFill>
        <p:spPr bwMode="auto">
          <a:xfrm>
            <a:off x="7740352" y="4155926"/>
            <a:ext cx="269875" cy="176213"/>
          </a:xfrm>
          <a:prstGeom prst="rect">
            <a:avLst/>
          </a:prstGeom>
          <a:noFill/>
          <a:ln w="9525">
            <a:noFill/>
            <a:miter lim="800000"/>
            <a:headEnd/>
            <a:tailEnd/>
          </a:ln>
        </p:spPr>
      </p:pic>
      <p:sp>
        <p:nvSpPr>
          <p:cNvPr id="38917" name="投影片編號版面配置區 5"/>
          <p:cNvSpPr>
            <a:spLocks noGrp="1"/>
          </p:cNvSpPr>
          <p:nvPr>
            <p:ph type="sldNum" sz="quarter" idx="12"/>
          </p:nvPr>
        </p:nvSpPr>
        <p:spPr>
          <a:noFill/>
          <a:ln>
            <a:miter lim="800000"/>
            <a:headEnd/>
            <a:tailEnd/>
          </a:ln>
        </p:spPr>
        <p:txBody>
          <a:bodyPr/>
          <a:lstStyle/>
          <a:p>
            <a:fld id="{BEDADA3E-34D0-4CA8-9856-E494C6035EE5}" type="slidenum">
              <a:rPr lang="en-US" altLang="zh-TW" smtClean="0"/>
              <a:pPr/>
              <a:t>36</a:t>
            </a:fld>
            <a:endParaRPr lang="en-US" altLang="zh-TW"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內容版面配置區 2"/>
          <p:cNvSpPr>
            <a:spLocks noGrp="1"/>
          </p:cNvSpPr>
          <p:nvPr>
            <p:ph idx="1"/>
          </p:nvPr>
        </p:nvSpPr>
        <p:spPr>
          <a:xfrm>
            <a:off x="395536" y="555526"/>
            <a:ext cx="8229600" cy="3394472"/>
          </a:xfrm>
        </p:spPr>
        <p:txBody>
          <a:bodyPr/>
          <a:lstStyle/>
          <a:p>
            <a:pPr eaLnBrk="1" hangingPunct="1"/>
            <a:r>
              <a:rPr lang="zh-TW" altLang="zh-TW" sz="2800" b="1" dirty="0" smtClean="0">
                <a:latin typeface="標楷體" pitchFamily="65" charset="-120"/>
                <a:ea typeface="標楷體" pitchFamily="65" charset="-120"/>
              </a:rPr>
              <a:t>如同希臘一般，阿拉伯的數學傳統中最為著名的，就是他們擁有共通的語言。在幅員遼闊的帝國裡，學者們用的是阿拉伯文。然而，並非所有以阿拉伯文作為書寫工具的偉大數學家，就一定是阿拉伯人，他們甚至還不一定是</a:t>
            </a:r>
            <a:r>
              <a:rPr lang="zh-TW" altLang="en-US" sz="2800" b="1" dirty="0" smtClean="0">
                <a:latin typeface="標楷體" pitchFamily="65" charset="-120"/>
                <a:ea typeface="標楷體" pitchFamily="65" charset="-120"/>
              </a:rPr>
              <a:t>穆斯林（</a:t>
            </a:r>
            <a:r>
              <a:rPr lang="zh-TW" altLang="zh-TW" sz="2800" b="1" dirty="0" smtClean="0">
                <a:latin typeface="標楷體" pitchFamily="65" charset="-120"/>
                <a:ea typeface="標楷體" pitchFamily="65" charset="-120"/>
              </a:rPr>
              <a:t>回教徒）。</a:t>
            </a:r>
            <a:endParaRPr lang="en-US" altLang="zh-TW" sz="2800" b="1" dirty="0" smtClean="0">
              <a:latin typeface="標楷體" pitchFamily="65" charset="-120"/>
              <a:ea typeface="標楷體" pitchFamily="65" charset="-120"/>
            </a:endParaRPr>
          </a:p>
          <a:p>
            <a:pPr eaLnBrk="1" hangingPunct="1"/>
            <a:r>
              <a:rPr lang="zh-TW" altLang="zh-TW" sz="2800" b="1" dirty="0" smtClean="0">
                <a:latin typeface="標楷體" pitchFamily="65" charset="-120"/>
                <a:ea typeface="標楷體" pitchFamily="65" charset="-120"/>
              </a:rPr>
              <a:t>共通的語言讓他們得以在彼此作品的基礎上，創造出煥然一新、生氣蓬勃的數學傳統。這個傳統從九世紀一直到十四世紀，持續活躍了數百年之久。</a:t>
            </a:r>
            <a:endParaRPr lang="zh-TW" altLang="en-US" sz="2800" dirty="0" smtClean="0">
              <a:latin typeface="標楷體" pitchFamily="65" charset="-120"/>
              <a:ea typeface="標楷體" pitchFamily="65" charset="-120"/>
            </a:endParaRPr>
          </a:p>
        </p:txBody>
      </p:sp>
      <p:pic>
        <p:nvPicPr>
          <p:cNvPr id="39939" name="Picture 1" descr="圖片1">
            <a:hlinkClick r:id="rId2"/>
          </p:cNvPr>
          <p:cNvPicPr>
            <a:picLocks noChangeAspect="1" noChangeArrowheads="1"/>
          </p:cNvPicPr>
          <p:nvPr/>
        </p:nvPicPr>
        <p:blipFill>
          <a:blip r:embed="rId3" cstate="print"/>
          <a:srcRect/>
          <a:stretch>
            <a:fillRect/>
          </a:stretch>
        </p:blipFill>
        <p:spPr bwMode="auto">
          <a:xfrm>
            <a:off x="1547664" y="4299942"/>
            <a:ext cx="269875" cy="176213"/>
          </a:xfrm>
          <a:prstGeom prst="rect">
            <a:avLst/>
          </a:prstGeom>
          <a:noFill/>
          <a:ln w="9525">
            <a:noFill/>
            <a:miter lim="800000"/>
            <a:headEnd/>
            <a:tailEnd/>
          </a:ln>
        </p:spPr>
      </p:pic>
      <p:sp>
        <p:nvSpPr>
          <p:cNvPr id="39941" name="投影片編號版面配置區 5"/>
          <p:cNvSpPr>
            <a:spLocks noGrp="1"/>
          </p:cNvSpPr>
          <p:nvPr>
            <p:ph type="sldNum" sz="quarter" idx="12"/>
          </p:nvPr>
        </p:nvSpPr>
        <p:spPr>
          <a:noFill/>
          <a:ln>
            <a:miter lim="800000"/>
            <a:headEnd/>
            <a:tailEnd/>
          </a:ln>
        </p:spPr>
        <p:txBody>
          <a:bodyPr/>
          <a:lstStyle/>
          <a:p>
            <a:fld id="{80B5A84D-5716-40F3-99BD-F205683A43BC}" type="slidenum">
              <a:rPr lang="en-US" altLang="zh-TW" smtClean="0"/>
              <a:pPr/>
              <a:t>37</a:t>
            </a:fld>
            <a:endParaRPr lang="en-US" altLang="zh-TW"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a:xfrm>
            <a:off x="457200" y="-20538"/>
            <a:ext cx="8229600" cy="857250"/>
          </a:xfrm>
        </p:spPr>
        <p:txBody>
          <a:bodyPr/>
          <a:lstStyle/>
          <a:p>
            <a:pPr eaLnBrk="1" hangingPunct="1"/>
            <a:r>
              <a:rPr lang="zh-TW" altLang="zh-TW" b="1" dirty="0" smtClean="0">
                <a:ea typeface="標楷體" pitchFamily="65" charset="-120"/>
              </a:rPr>
              <a:t>阿爾</a:t>
            </a:r>
            <a:r>
              <a:rPr lang="en-US" altLang="zh-TW" b="1" dirty="0" smtClean="0">
                <a:latin typeface="標楷體" pitchFamily="65" charset="-120"/>
                <a:ea typeface="標楷體" pitchFamily="65" charset="-120"/>
              </a:rPr>
              <a:t>•</a:t>
            </a:r>
            <a:r>
              <a:rPr lang="zh-TW" altLang="zh-TW" b="1" dirty="0" smtClean="0">
                <a:ea typeface="標楷體" pitchFamily="65" charset="-120"/>
              </a:rPr>
              <a:t>花剌子模</a:t>
            </a:r>
            <a:endParaRPr lang="zh-TW" altLang="en-US" dirty="0" smtClean="0">
              <a:ea typeface="標楷體" pitchFamily="65" charset="-120"/>
            </a:endParaRPr>
          </a:p>
        </p:txBody>
      </p:sp>
      <p:sp>
        <p:nvSpPr>
          <p:cNvPr id="40963" name="內容版面配置區 2"/>
          <p:cNvSpPr>
            <a:spLocks noGrp="1"/>
          </p:cNvSpPr>
          <p:nvPr>
            <p:ph idx="1"/>
          </p:nvPr>
        </p:nvSpPr>
        <p:spPr>
          <a:xfrm>
            <a:off x="457200" y="761454"/>
            <a:ext cx="8229600" cy="3394472"/>
          </a:xfrm>
        </p:spPr>
        <p:txBody>
          <a:bodyPr/>
          <a:lstStyle/>
          <a:p>
            <a:pPr eaLnBrk="1" hangingPunct="1"/>
            <a:r>
              <a:rPr lang="zh-TW" altLang="zh-TW" sz="2400" b="1" dirty="0" smtClean="0">
                <a:ea typeface="標楷體" pitchFamily="65" charset="-120"/>
              </a:rPr>
              <a:t>阿爾</a:t>
            </a:r>
            <a:r>
              <a:rPr lang="en-US" altLang="zh-TW" sz="2400" b="1" dirty="0" smtClean="0">
                <a:ea typeface="標楷體" pitchFamily="65" charset="-120"/>
              </a:rPr>
              <a:t>•</a:t>
            </a:r>
            <a:r>
              <a:rPr lang="zh-TW" altLang="zh-TW" sz="2400" b="1" dirty="0" smtClean="0">
                <a:ea typeface="標楷體" pitchFamily="65" charset="-120"/>
              </a:rPr>
              <a:t>花剌子模（</a:t>
            </a:r>
            <a:r>
              <a:rPr lang="en-US" altLang="zh-TW" sz="2400" b="1" dirty="0" smtClean="0">
                <a:ea typeface="標楷體" pitchFamily="65" charset="-120"/>
              </a:rPr>
              <a:t>Muhammad </a:t>
            </a:r>
            <a:r>
              <a:rPr lang="en-US" altLang="zh-TW" sz="2400" b="1" dirty="0" err="1" smtClean="0">
                <a:ea typeface="標楷體" pitchFamily="65" charset="-120"/>
              </a:rPr>
              <a:t>Ibn</a:t>
            </a:r>
            <a:r>
              <a:rPr lang="en-US" altLang="zh-TW" sz="2400" b="1" dirty="0" smtClean="0">
                <a:ea typeface="標楷體" pitchFamily="65" charset="-120"/>
              </a:rPr>
              <a:t> </a:t>
            </a:r>
            <a:r>
              <a:rPr lang="en-US" altLang="zh-TW" sz="2400" b="1" dirty="0" err="1" smtClean="0">
                <a:ea typeface="標楷體" pitchFamily="65" charset="-120"/>
              </a:rPr>
              <a:t>Mūsa</a:t>
            </a:r>
            <a:r>
              <a:rPr lang="en-US" altLang="zh-TW" sz="2400" b="1" dirty="0" smtClean="0">
                <a:ea typeface="標楷體" pitchFamily="65" charset="-120"/>
              </a:rPr>
              <a:t> Al-</a:t>
            </a:r>
            <a:r>
              <a:rPr lang="en-US" altLang="zh-TW" sz="2400" b="1" dirty="0" err="1" smtClean="0">
                <a:ea typeface="標楷體" pitchFamily="65" charset="-120"/>
              </a:rPr>
              <a:t>Khwārizmī</a:t>
            </a:r>
            <a:r>
              <a:rPr lang="zh-TW" altLang="zh-TW" sz="2400" b="1" dirty="0" smtClean="0">
                <a:ea typeface="標楷體" pitchFamily="65" charset="-120"/>
              </a:rPr>
              <a:t>）是最早揚名的其中一位阿拉伯數學家，我們從名字推知他來自花剌子模（</a:t>
            </a:r>
            <a:r>
              <a:rPr lang="en-US" altLang="zh-TW" sz="2400" b="1" dirty="0" err="1" smtClean="0">
                <a:ea typeface="標楷體" pitchFamily="65" charset="-120"/>
              </a:rPr>
              <a:t>Khwārizm</a:t>
            </a:r>
            <a:r>
              <a:rPr lang="zh-TW" altLang="zh-TW" sz="2400" b="1" dirty="0" smtClean="0">
                <a:ea typeface="標楷體" pitchFamily="65" charset="-120"/>
              </a:rPr>
              <a:t>）這個地方</a:t>
            </a:r>
            <a:r>
              <a:rPr lang="en-US" altLang="zh-TW" sz="2400" b="1" dirty="0" smtClean="0">
                <a:ea typeface="標楷體" pitchFamily="65" charset="-120"/>
              </a:rPr>
              <a:t> – </a:t>
            </a:r>
            <a:r>
              <a:rPr lang="zh-TW" altLang="zh-TW" sz="2400" b="1" dirty="0" smtClean="0">
                <a:ea typeface="標楷體" pitchFamily="65" charset="-120"/>
              </a:rPr>
              <a:t>一個位於現今烏茲別克境內的鹹海（</a:t>
            </a:r>
            <a:r>
              <a:rPr lang="en-US" altLang="zh-TW" sz="2400" b="1" dirty="0" smtClean="0">
                <a:ea typeface="標楷體" pitchFamily="65" charset="-120"/>
              </a:rPr>
              <a:t>the Aral Sea</a:t>
            </a:r>
            <a:r>
              <a:rPr lang="zh-TW" altLang="zh-TW" sz="2400" b="1" dirty="0" smtClean="0">
                <a:ea typeface="標楷體" pitchFamily="65" charset="-120"/>
              </a:rPr>
              <a:t>）以南的城鎮，今天叫作海瓦（</a:t>
            </a:r>
            <a:r>
              <a:rPr lang="en-US" altLang="zh-TW" sz="2400" b="1" dirty="0" err="1" smtClean="0">
                <a:ea typeface="標楷體" pitchFamily="65" charset="-120"/>
              </a:rPr>
              <a:t>Khiva</a:t>
            </a:r>
            <a:r>
              <a:rPr lang="zh-TW" altLang="zh-TW" sz="2400" b="1" dirty="0" smtClean="0">
                <a:ea typeface="標楷體" pitchFamily="65" charset="-120"/>
              </a:rPr>
              <a:t>）。</a:t>
            </a:r>
            <a:endParaRPr lang="en-US" altLang="zh-TW" sz="2400" b="1" dirty="0" smtClean="0">
              <a:ea typeface="標楷體" pitchFamily="65" charset="-120"/>
            </a:endParaRPr>
          </a:p>
          <a:p>
            <a:pPr eaLnBrk="1" hangingPunct="1"/>
            <a:r>
              <a:rPr lang="zh-TW" altLang="zh-TW" sz="2400" b="1" dirty="0" smtClean="0">
                <a:ea typeface="標楷體" pitchFamily="65" charset="-120"/>
              </a:rPr>
              <a:t>阿爾</a:t>
            </a:r>
            <a:r>
              <a:rPr lang="en-US" altLang="zh-TW" sz="2400" b="1" dirty="0" smtClean="0">
                <a:ea typeface="標楷體" pitchFamily="65" charset="-120"/>
              </a:rPr>
              <a:t>•</a:t>
            </a:r>
            <a:r>
              <a:rPr lang="zh-TW" altLang="zh-TW" sz="2400" b="1" dirty="0" smtClean="0">
                <a:ea typeface="標楷體" pitchFamily="65" charset="-120"/>
              </a:rPr>
              <a:t>花剌子模活躍於第九世紀中葉，他有一本專門解釋用來書寫數目及操作算術的十進制位值系統。根據</a:t>
            </a:r>
            <a:r>
              <a:rPr lang="zh-TW" altLang="en-US" sz="2400" b="1" dirty="0" smtClean="0">
                <a:ea typeface="標楷體" pitchFamily="65" charset="-120"/>
              </a:rPr>
              <a:t>他</a:t>
            </a:r>
            <a:r>
              <a:rPr lang="zh-TW" altLang="zh-TW" sz="2400" b="1" dirty="0" smtClean="0">
                <a:ea typeface="標楷體" pitchFamily="65" charset="-120"/>
              </a:rPr>
              <a:t>的說法，此種位值系統源自印度。</a:t>
            </a:r>
            <a:endParaRPr lang="en-US" altLang="zh-TW" sz="2400" b="1" dirty="0" smtClean="0">
              <a:ea typeface="標楷體" pitchFamily="65" charset="-120"/>
            </a:endParaRPr>
          </a:p>
          <a:p>
            <a:pPr eaLnBrk="1" hangingPunct="1"/>
            <a:r>
              <a:rPr lang="zh-TW" altLang="zh-TW" sz="2400" b="1" dirty="0" smtClean="0">
                <a:ea typeface="標楷體" pitchFamily="65" charset="-120"/>
              </a:rPr>
              <a:t>三百年後，這本書出現了拉丁文譯本，並且成為有意學習此種全新記數系統的歐洲人士的主要資料來源。</a:t>
            </a:r>
            <a:r>
              <a:rPr lang="en-US" altLang="zh-TW" sz="2400" b="1" dirty="0" smtClean="0">
                <a:ea typeface="標楷體" pitchFamily="65" charset="-120"/>
              </a:rPr>
              <a:t> </a:t>
            </a:r>
            <a:r>
              <a:rPr lang="zh-TW" altLang="en-US" sz="2400" b="1" dirty="0" smtClean="0">
                <a:ea typeface="標楷體" pitchFamily="65" charset="-120"/>
              </a:rPr>
              <a:t>事實上，</a:t>
            </a:r>
            <a:r>
              <a:rPr lang="en-US" altLang="zh-TW" sz="2400" b="1" dirty="0" smtClean="0">
                <a:ea typeface="標楷體" pitchFamily="65" charset="-120"/>
              </a:rPr>
              <a:t>algorithm </a:t>
            </a:r>
            <a:r>
              <a:rPr lang="zh-TW" altLang="en-US" sz="2400" b="1" dirty="0" smtClean="0">
                <a:ea typeface="標楷體" pitchFamily="65" charset="-120"/>
              </a:rPr>
              <a:t>出自他的名字！</a:t>
            </a:r>
            <a:endParaRPr lang="zh-TW" altLang="zh-TW" sz="2400" dirty="0" smtClean="0">
              <a:ea typeface="標楷體" pitchFamily="65" charset="-120"/>
            </a:endParaRPr>
          </a:p>
          <a:p>
            <a:pPr eaLnBrk="1" hangingPunct="1"/>
            <a:endParaRPr lang="zh-TW" altLang="en-US" sz="2400" dirty="0" smtClean="0"/>
          </a:p>
        </p:txBody>
      </p:sp>
      <p:pic>
        <p:nvPicPr>
          <p:cNvPr id="40964" name="Picture 1" descr="圖片1">
            <a:hlinkClick r:id="rId2"/>
          </p:cNvPr>
          <p:cNvPicPr>
            <a:picLocks noChangeAspect="1" noChangeArrowheads="1"/>
          </p:cNvPicPr>
          <p:nvPr/>
        </p:nvPicPr>
        <p:blipFill>
          <a:blip r:embed="rId3" cstate="print"/>
          <a:srcRect/>
          <a:stretch>
            <a:fillRect/>
          </a:stretch>
        </p:blipFill>
        <p:spPr bwMode="auto">
          <a:xfrm>
            <a:off x="4499992" y="4731990"/>
            <a:ext cx="269875" cy="176213"/>
          </a:xfrm>
          <a:prstGeom prst="rect">
            <a:avLst/>
          </a:prstGeom>
          <a:noFill/>
          <a:ln w="9525">
            <a:noFill/>
            <a:miter lim="800000"/>
            <a:headEnd/>
            <a:tailEnd/>
          </a:ln>
        </p:spPr>
      </p:pic>
      <p:sp>
        <p:nvSpPr>
          <p:cNvPr id="40967" name="投影片編號版面配置區 6"/>
          <p:cNvSpPr>
            <a:spLocks noGrp="1"/>
          </p:cNvSpPr>
          <p:nvPr>
            <p:ph type="sldNum" sz="quarter" idx="12"/>
          </p:nvPr>
        </p:nvSpPr>
        <p:spPr>
          <a:noFill/>
          <a:ln>
            <a:miter lim="800000"/>
            <a:headEnd/>
            <a:tailEnd/>
          </a:ln>
        </p:spPr>
        <p:txBody>
          <a:bodyPr/>
          <a:lstStyle/>
          <a:p>
            <a:fld id="{779A0298-A8A0-4FBB-AABF-E63C01BC970E}" type="slidenum">
              <a:rPr lang="en-US" altLang="zh-TW" smtClean="0"/>
              <a:pPr/>
              <a:t>38</a:t>
            </a:fld>
            <a:endParaRPr lang="en-US" altLang="zh-TW"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投影片編號版面配置區 5"/>
          <p:cNvSpPr>
            <a:spLocks noGrp="1"/>
          </p:cNvSpPr>
          <p:nvPr>
            <p:ph type="sldNum" sz="quarter" idx="12"/>
          </p:nvPr>
        </p:nvSpPr>
        <p:spPr>
          <a:noFill/>
          <a:ln>
            <a:miter lim="800000"/>
            <a:headEnd/>
            <a:tailEnd/>
          </a:ln>
        </p:spPr>
        <p:txBody>
          <a:bodyPr/>
          <a:lstStyle/>
          <a:p>
            <a:fld id="{A12BA4E2-7FA6-4F6F-B1BB-46274518E876}" type="slidenum">
              <a:rPr lang="en-US" altLang="zh-TW" smtClean="0"/>
              <a:pPr/>
              <a:t>39</a:t>
            </a:fld>
            <a:endParaRPr lang="en-US" altLang="zh-TW" smtClean="0"/>
          </a:p>
        </p:txBody>
      </p:sp>
      <p:grpSp>
        <p:nvGrpSpPr>
          <p:cNvPr id="3" name="群組 2"/>
          <p:cNvGrpSpPr/>
          <p:nvPr/>
        </p:nvGrpSpPr>
        <p:grpSpPr>
          <a:xfrm>
            <a:off x="2843808" y="271854"/>
            <a:ext cx="3528392" cy="4486971"/>
            <a:chOff x="2843808" y="271854"/>
            <a:chExt cx="3528392" cy="4486971"/>
          </a:xfrm>
        </p:grpSpPr>
        <p:pic>
          <p:nvPicPr>
            <p:cNvPr id="7" name="圖片 6" descr="447px-Abu_Abdullah_Muhammad_bin_Musa_al-Khwarizmi_edit.jpg"/>
            <p:cNvPicPr>
              <a:picLocks noChangeAspect="1"/>
            </p:cNvPicPr>
            <p:nvPr/>
          </p:nvPicPr>
          <p:blipFill>
            <a:blip r:embed="rId2" cstate="print"/>
            <a:stretch>
              <a:fillRect/>
            </a:stretch>
          </p:blipFill>
          <p:spPr>
            <a:xfrm>
              <a:off x="2843808" y="271854"/>
              <a:ext cx="3528392" cy="4486971"/>
            </a:xfrm>
            <a:prstGeom prst="rect">
              <a:avLst/>
            </a:prstGeom>
          </p:spPr>
        </p:pic>
        <p:pic>
          <p:nvPicPr>
            <p:cNvPr id="6" name="Picture 1" descr="圖片1">
              <a:hlinkClick r:id="rId3"/>
            </p:cNvPr>
            <p:cNvPicPr>
              <a:picLocks noChangeAspect="1" noChangeArrowheads="1"/>
            </p:cNvPicPr>
            <p:nvPr/>
          </p:nvPicPr>
          <p:blipFill>
            <a:blip r:embed="rId4" cstate="print"/>
            <a:srcRect/>
            <a:stretch>
              <a:fillRect/>
            </a:stretch>
          </p:blipFill>
          <p:spPr bwMode="auto">
            <a:xfrm>
              <a:off x="2987824" y="4443958"/>
              <a:ext cx="269875" cy="17621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TW" sz="4000" b="1" smtClean="0"/>
              <a:t/>
            </a:r>
            <a:br>
              <a:rPr lang="en-US" altLang="zh-TW" sz="4000" b="1" smtClean="0"/>
            </a:br>
            <a:r>
              <a:rPr lang="zh-TW" altLang="en-US" sz="4000" b="1" smtClean="0">
                <a:ea typeface="標楷體" pitchFamily="65" charset="-120"/>
              </a:rPr>
              <a:t>鸚鵡定理：跨越兩千年的數學之旅</a:t>
            </a:r>
            <a:br>
              <a:rPr lang="zh-TW" altLang="en-US" sz="4000" b="1" smtClean="0">
                <a:ea typeface="標楷體" pitchFamily="65" charset="-120"/>
              </a:rPr>
            </a:br>
            <a:endParaRPr lang="zh-TW" altLang="en-US" sz="4000" b="1" smtClean="0">
              <a:ea typeface="標楷體" pitchFamily="65" charset="-120"/>
            </a:endParaRPr>
          </a:p>
        </p:txBody>
      </p:sp>
      <p:sp>
        <p:nvSpPr>
          <p:cNvPr id="6147" name="Rectangle 3"/>
          <p:cNvSpPr>
            <a:spLocks noGrp="1" noChangeArrowheads="1"/>
          </p:cNvSpPr>
          <p:nvPr>
            <p:ph type="body" idx="1"/>
          </p:nvPr>
        </p:nvSpPr>
        <p:spPr/>
        <p:txBody>
          <a:bodyPr/>
          <a:lstStyle/>
          <a:p>
            <a:pPr eaLnBrk="1" hangingPunct="1"/>
            <a:r>
              <a:rPr lang="zh-TW" altLang="en-US" b="1" smtClean="0">
                <a:ea typeface="標楷體" pitchFamily="65" charset="-120"/>
              </a:rPr>
              <a:t>作者：丹尼斯</a:t>
            </a:r>
            <a:r>
              <a:rPr lang="en-US" altLang="zh-TW" b="1" smtClean="0">
                <a:ea typeface="標楷體" pitchFamily="65" charset="-120"/>
              </a:rPr>
              <a:t>‧</a:t>
            </a:r>
            <a:r>
              <a:rPr lang="zh-TW" altLang="en-US" b="1" smtClean="0">
                <a:ea typeface="標楷體" pitchFamily="65" charset="-120"/>
              </a:rPr>
              <a:t>居耶德</a:t>
            </a:r>
          </a:p>
          <a:p>
            <a:pPr eaLnBrk="1" hangingPunct="1"/>
            <a:r>
              <a:rPr lang="zh-TW" altLang="en-US" b="1" smtClean="0">
                <a:ea typeface="標楷體" pitchFamily="65" charset="-120"/>
              </a:rPr>
              <a:t>中譯者：漢斯</a:t>
            </a:r>
          </a:p>
          <a:p>
            <a:pPr eaLnBrk="1" hangingPunct="1"/>
            <a:r>
              <a:rPr lang="zh-TW" altLang="en-US" b="1" smtClean="0">
                <a:ea typeface="標楷體" pitchFamily="65" charset="-120"/>
              </a:rPr>
              <a:t>出版社：台北市究竟出版社</a:t>
            </a:r>
          </a:p>
          <a:p>
            <a:pPr eaLnBrk="1" hangingPunct="1"/>
            <a:r>
              <a:rPr lang="zh-TW" altLang="en-US" b="1" smtClean="0">
                <a:ea typeface="標楷體" pitchFamily="65" charset="-120"/>
              </a:rPr>
              <a:t>出版年份：</a:t>
            </a:r>
            <a:r>
              <a:rPr lang="en-US" altLang="zh-TW" b="1" smtClean="0">
                <a:ea typeface="標楷體" pitchFamily="65" charset="-120"/>
              </a:rPr>
              <a:t>2003</a:t>
            </a:r>
          </a:p>
          <a:p>
            <a:pPr eaLnBrk="1" hangingPunct="1"/>
            <a:r>
              <a:rPr lang="zh-TW" altLang="en-US" b="1" smtClean="0">
                <a:ea typeface="標楷體" pitchFamily="65" charset="-120"/>
              </a:rPr>
              <a:t>出版資料：平裝共</a:t>
            </a:r>
            <a:r>
              <a:rPr lang="en-US" altLang="zh-TW" b="1" smtClean="0">
                <a:ea typeface="標楷體" pitchFamily="65" charset="-120"/>
              </a:rPr>
              <a:t>430</a:t>
            </a:r>
            <a:r>
              <a:rPr lang="zh-TW" altLang="en-US" b="1" smtClean="0">
                <a:ea typeface="標楷體" pitchFamily="65" charset="-120"/>
              </a:rPr>
              <a:t>頁，定價</a:t>
            </a:r>
            <a:r>
              <a:rPr lang="en-US" altLang="zh-TW" b="1" smtClean="0">
                <a:ea typeface="標楷體" pitchFamily="65" charset="-120"/>
              </a:rPr>
              <a:t>390</a:t>
            </a:r>
            <a:r>
              <a:rPr lang="zh-TW" altLang="en-US" b="1" smtClean="0">
                <a:ea typeface="標楷體" pitchFamily="65" charset="-120"/>
              </a:rPr>
              <a:t>元</a:t>
            </a:r>
          </a:p>
          <a:p>
            <a:pPr eaLnBrk="1" hangingPunct="1"/>
            <a:r>
              <a:rPr lang="zh-TW" altLang="en-US" b="1" smtClean="0">
                <a:ea typeface="標楷體" pitchFamily="65" charset="-120"/>
              </a:rPr>
              <a:t>國際書碼：</a:t>
            </a:r>
            <a:r>
              <a:rPr lang="en-US" altLang="zh-TW" b="1" smtClean="0">
                <a:ea typeface="標楷體" pitchFamily="65" charset="-120"/>
              </a:rPr>
              <a:t>ISBN 957-607-942-X</a:t>
            </a:r>
          </a:p>
        </p:txBody>
      </p:sp>
      <p:sp>
        <p:nvSpPr>
          <p:cNvPr id="6148" name="投影片編號版面配置區 3"/>
          <p:cNvSpPr>
            <a:spLocks noGrp="1"/>
          </p:cNvSpPr>
          <p:nvPr>
            <p:ph type="sldNum" sz="quarter" idx="12"/>
          </p:nvPr>
        </p:nvSpPr>
        <p:spPr>
          <a:noFill/>
          <a:ln>
            <a:miter lim="800000"/>
            <a:headEnd/>
            <a:tailEnd/>
          </a:ln>
        </p:spPr>
        <p:txBody>
          <a:bodyPr/>
          <a:lstStyle/>
          <a:p>
            <a:fld id="{BB4C0340-95D7-4441-92A4-1A707946E48B}" type="slidenum">
              <a:rPr lang="en-US" altLang="zh-TW" smtClean="0"/>
              <a:pPr/>
              <a:t>4</a:t>
            </a:fld>
            <a:endParaRPr lang="en-US" altLang="zh-TW"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467544" y="771550"/>
            <a:ext cx="8229600" cy="3394472"/>
          </a:xfrm>
        </p:spPr>
        <p:txBody>
          <a:bodyPr/>
          <a:lstStyle/>
          <a:p>
            <a:pPr eaLnBrk="1" hangingPunct="1"/>
            <a:r>
              <a:rPr lang="zh-TW" altLang="zh-TW" sz="2800" b="1" dirty="0" smtClean="0">
                <a:ea typeface="標楷體" pitchFamily="65" charset="-120"/>
              </a:rPr>
              <a:t>阿爾</a:t>
            </a:r>
            <a:r>
              <a:rPr lang="en-US" altLang="zh-TW" sz="2800" b="1" dirty="0" smtClean="0">
                <a:ea typeface="標楷體" pitchFamily="65" charset="-120"/>
              </a:rPr>
              <a:t>•</a:t>
            </a:r>
            <a:r>
              <a:rPr lang="zh-TW" altLang="zh-TW" sz="2800" b="1" dirty="0" smtClean="0">
                <a:ea typeface="標楷體" pitchFamily="65" charset="-120"/>
              </a:rPr>
              <a:t>花剌子模</a:t>
            </a:r>
            <a:r>
              <a:rPr lang="zh-TW" altLang="en-US" sz="2800" b="1" dirty="0" smtClean="0">
                <a:ea typeface="標楷體" pitchFamily="65" charset="-120"/>
              </a:rPr>
              <a:t>的</a:t>
            </a:r>
            <a:r>
              <a:rPr lang="zh-TW" altLang="zh-TW" sz="2800" b="1" dirty="0" smtClean="0">
                <a:ea typeface="標楷體" pitchFamily="65" charset="-120"/>
              </a:rPr>
              <a:t>《還原和對消的規則》（</a:t>
            </a:r>
            <a:r>
              <a:rPr lang="en-US" altLang="zh-TW" sz="2800" b="1" i="1" dirty="0" smtClean="0">
                <a:ea typeface="標楷體" pitchFamily="65" charset="-120"/>
              </a:rPr>
              <a:t>al-</a:t>
            </a:r>
            <a:r>
              <a:rPr lang="en-US" altLang="zh-TW" sz="2800" b="1" i="1" dirty="0" err="1" smtClean="0">
                <a:ea typeface="標楷體" pitchFamily="65" charset="-120"/>
              </a:rPr>
              <a:t>jabr</a:t>
            </a:r>
            <a:r>
              <a:rPr lang="en-US" altLang="zh-TW" sz="2800" b="1" i="1" dirty="0" smtClean="0">
                <a:ea typeface="標楷體" pitchFamily="65" charset="-120"/>
              </a:rPr>
              <a:t> </a:t>
            </a:r>
            <a:r>
              <a:rPr lang="en-US" altLang="zh-TW" sz="2800" b="1" i="1" dirty="0" err="1" smtClean="0">
                <a:ea typeface="標楷體" pitchFamily="65" charset="-120"/>
              </a:rPr>
              <a:t>w’al-muqābala</a:t>
            </a:r>
            <a:r>
              <a:rPr lang="zh-TW" altLang="zh-TW" sz="2800" b="1" dirty="0" smtClean="0">
                <a:ea typeface="標楷體" pitchFamily="65" charset="-120"/>
              </a:rPr>
              <a:t>）</a:t>
            </a:r>
            <a:r>
              <a:rPr lang="zh-TW" altLang="en-US" sz="2800" b="1" dirty="0" smtClean="0">
                <a:ea typeface="標楷體" pitchFamily="65" charset="-120"/>
              </a:rPr>
              <a:t>：</a:t>
            </a:r>
            <a:r>
              <a:rPr lang="zh-TW" altLang="zh-TW" sz="2800" b="1" dirty="0" smtClean="0">
                <a:ea typeface="標楷體" pitchFamily="65" charset="-120"/>
              </a:rPr>
              <a:t>以二次方程式作為開端，接著討論實用幾何、簡易線性方程，以及如何運用數學知識來解決遺產問題，而其中最著名的部分，便是二次方程式。</a:t>
            </a:r>
            <a:endParaRPr lang="en-US" altLang="zh-TW" sz="2800" b="1" dirty="0" smtClean="0">
              <a:ea typeface="標楷體" pitchFamily="65" charset="-120"/>
            </a:endParaRPr>
          </a:p>
          <a:p>
            <a:pPr eaLnBrk="1" hangingPunct="1"/>
            <a:r>
              <a:rPr lang="zh-TW" altLang="zh-TW" sz="2800" b="1" dirty="0" smtClean="0">
                <a:ea typeface="標楷體" pitchFamily="65" charset="-120"/>
              </a:rPr>
              <a:t>阿爾</a:t>
            </a:r>
            <a:r>
              <a:rPr lang="en-US" altLang="zh-TW" sz="2800" b="1" dirty="0" smtClean="0">
                <a:ea typeface="標楷體" pitchFamily="65" charset="-120"/>
              </a:rPr>
              <a:t>•</a:t>
            </a:r>
            <a:r>
              <a:rPr lang="zh-TW" altLang="zh-TW" sz="2800" b="1" dirty="0" smtClean="0">
                <a:ea typeface="標楷體" pitchFamily="65" charset="-120"/>
              </a:rPr>
              <a:t>花剌子模在書裡闡述如何求解二次方程式，並且</a:t>
            </a:r>
            <a:r>
              <a:rPr lang="zh-TW" altLang="en-US" sz="2800" b="1" dirty="0" smtClean="0">
                <a:ea typeface="標楷體" pitchFamily="65" charset="-120"/>
              </a:rPr>
              <a:t>，</a:t>
            </a:r>
            <a:r>
              <a:rPr lang="zh-TW" altLang="zh-TW" sz="2800" b="1" dirty="0" smtClean="0">
                <a:ea typeface="標楷體" pitchFamily="65" charset="-120"/>
              </a:rPr>
              <a:t>還替像</a:t>
            </a:r>
            <a:r>
              <a:rPr lang="zh-TW" altLang="en-US" sz="2800" b="1" dirty="0" smtClean="0">
                <a:ea typeface="標楷體" pitchFamily="65" charset="-120"/>
              </a:rPr>
              <a:t>巴比倫</a:t>
            </a:r>
            <a:r>
              <a:rPr lang="zh-TW" altLang="zh-TW" sz="2800" b="1" dirty="0" smtClean="0">
                <a:ea typeface="標楷體" pitchFamily="65" charset="-120"/>
              </a:rPr>
              <a:t>數學那樣純粹利用幾何進路的方法做出論證</a:t>
            </a:r>
            <a:r>
              <a:rPr lang="zh-TW" altLang="en-US" sz="2800" b="1" dirty="0" smtClean="0">
                <a:ea typeface="標楷體" pitchFamily="65" charset="-120"/>
              </a:rPr>
              <a:t>。</a:t>
            </a:r>
            <a:endParaRPr lang="zh-TW" altLang="en-US" sz="2800" dirty="0" smtClean="0">
              <a:ea typeface="標楷體" pitchFamily="65" charset="-120"/>
            </a:endParaRPr>
          </a:p>
        </p:txBody>
      </p:sp>
      <p:pic>
        <p:nvPicPr>
          <p:cNvPr id="43011" name="Picture 1" descr="圖片1">
            <a:hlinkClick r:id="rId2"/>
          </p:cNvPr>
          <p:cNvPicPr>
            <a:picLocks noChangeAspect="1" noChangeArrowheads="1"/>
          </p:cNvPicPr>
          <p:nvPr/>
        </p:nvPicPr>
        <p:blipFill>
          <a:blip r:embed="rId3" cstate="print"/>
          <a:srcRect/>
          <a:stretch>
            <a:fillRect/>
          </a:stretch>
        </p:blipFill>
        <p:spPr bwMode="auto">
          <a:xfrm>
            <a:off x="3635896" y="4011910"/>
            <a:ext cx="269875" cy="176213"/>
          </a:xfrm>
          <a:prstGeom prst="rect">
            <a:avLst/>
          </a:prstGeom>
          <a:noFill/>
          <a:ln w="9525">
            <a:noFill/>
            <a:miter lim="800000"/>
            <a:headEnd/>
            <a:tailEnd/>
          </a:ln>
        </p:spPr>
      </p:pic>
      <p:sp>
        <p:nvSpPr>
          <p:cNvPr id="43013" name="投影片編號版面配置區 5"/>
          <p:cNvSpPr>
            <a:spLocks noGrp="1"/>
          </p:cNvSpPr>
          <p:nvPr>
            <p:ph type="sldNum" sz="quarter" idx="12"/>
          </p:nvPr>
        </p:nvSpPr>
        <p:spPr>
          <a:noFill/>
          <a:ln>
            <a:miter lim="800000"/>
            <a:headEnd/>
            <a:tailEnd/>
          </a:ln>
        </p:spPr>
        <p:txBody>
          <a:bodyPr/>
          <a:lstStyle/>
          <a:p>
            <a:fld id="{579BB37C-8F03-4BDF-BC96-119EE44ED852}" type="slidenum">
              <a:rPr lang="en-US" altLang="zh-TW" smtClean="0"/>
              <a:pPr/>
              <a:t>40</a:t>
            </a:fld>
            <a:endParaRPr lang="en-US" altLang="zh-TW"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內容版面配置區 2"/>
          <p:cNvSpPr>
            <a:spLocks noGrp="1"/>
          </p:cNvSpPr>
          <p:nvPr>
            <p:ph idx="1"/>
          </p:nvPr>
        </p:nvSpPr>
        <p:spPr>
          <a:xfrm>
            <a:off x="395536" y="699542"/>
            <a:ext cx="8229600" cy="3394472"/>
          </a:xfrm>
        </p:spPr>
        <p:txBody>
          <a:bodyPr/>
          <a:lstStyle/>
          <a:p>
            <a:pPr eaLnBrk="1" hangingPunct="1"/>
            <a:r>
              <a:rPr lang="zh-TW" altLang="zh-TW" sz="2400" b="1" dirty="0" smtClean="0">
                <a:ea typeface="標楷體" pitchFamily="65" charset="-120"/>
              </a:rPr>
              <a:t>阿爾</a:t>
            </a:r>
            <a:r>
              <a:rPr lang="en-US" altLang="zh-TW" sz="2400" b="1" dirty="0" smtClean="0">
                <a:ea typeface="標楷體" pitchFamily="65" charset="-120"/>
              </a:rPr>
              <a:t>•</a:t>
            </a:r>
            <a:r>
              <a:rPr lang="zh-TW" altLang="zh-TW" sz="2400" b="1" dirty="0" smtClean="0">
                <a:ea typeface="標楷體" pitchFamily="65" charset="-120"/>
              </a:rPr>
              <a:t>花剌子模以後，代數學搖身一變成為阿拉伯數學相當重要的一部分。有些數學家致力於此學科的奠基工作，並為代數學的方法提供歐式風格的證明（</a:t>
            </a:r>
            <a:r>
              <a:rPr lang="en-US" altLang="zh-TW" sz="2400" b="1" dirty="0" smtClean="0">
                <a:ea typeface="標楷體" pitchFamily="65" charset="-120"/>
              </a:rPr>
              <a:t>Euclidean-style proofs</a:t>
            </a:r>
            <a:r>
              <a:rPr lang="zh-TW" altLang="zh-TW" sz="2400" b="1" dirty="0" smtClean="0">
                <a:ea typeface="標楷體" pitchFamily="65" charset="-120"/>
              </a:rPr>
              <a:t>），另外有些數學家則拓展了這些方法。</a:t>
            </a:r>
            <a:endParaRPr lang="en-US" altLang="zh-TW" sz="2400" b="1" dirty="0" smtClean="0">
              <a:ea typeface="標楷體" pitchFamily="65" charset="-120"/>
            </a:endParaRPr>
          </a:p>
          <a:p>
            <a:pPr eaLnBrk="1" hangingPunct="1"/>
            <a:r>
              <a:rPr lang="zh-TW" altLang="zh-TW" sz="2400" b="1" dirty="0" smtClean="0">
                <a:ea typeface="標楷體" pitchFamily="65" charset="-120"/>
              </a:rPr>
              <a:t>阿拉伯數學家學會了多項式的運算、某些代數方程的求解，甚至還有其他許多東西。</a:t>
            </a:r>
            <a:r>
              <a:rPr lang="zh-TW" altLang="en-US" sz="2400" b="1" dirty="0" smtClean="0">
                <a:ea typeface="標楷體" pitchFamily="65" charset="-120"/>
              </a:rPr>
              <a:t>不過，</a:t>
            </a:r>
            <a:r>
              <a:rPr lang="zh-TW" altLang="zh-TW" sz="2400" b="1" dirty="0" smtClean="0">
                <a:ea typeface="標楷體" pitchFamily="65" charset="-120"/>
              </a:rPr>
              <a:t>阿拉伯人處理代數問題並不像我們一樣使用符號，而是完全使用文字。</a:t>
            </a:r>
            <a:endParaRPr lang="en-US" altLang="zh-TW" sz="2400" b="1" dirty="0" smtClean="0">
              <a:ea typeface="標楷體" pitchFamily="65" charset="-120"/>
            </a:endParaRPr>
          </a:p>
          <a:p>
            <a:pPr eaLnBrk="1" hangingPunct="1"/>
            <a:r>
              <a:rPr lang="zh-TW" altLang="zh-TW" sz="2400" b="1" dirty="0" smtClean="0">
                <a:ea typeface="標楷體" pitchFamily="65" charset="-120"/>
              </a:rPr>
              <a:t>舉例</a:t>
            </a:r>
            <a:r>
              <a:rPr lang="zh-TW" altLang="en-US" sz="2400" b="1" dirty="0" smtClean="0">
                <a:ea typeface="標楷體" pitchFamily="65" charset="-120"/>
              </a:rPr>
              <a:t>：</a:t>
            </a:r>
            <a:r>
              <a:rPr lang="zh-TW" altLang="zh-TW" sz="2400" b="1" dirty="0" smtClean="0">
                <a:ea typeface="標楷體" pitchFamily="65" charset="-120"/>
              </a:rPr>
              <a:t>「三份地產（</a:t>
            </a:r>
            <a:r>
              <a:rPr lang="en-US" altLang="zh-TW" sz="2400" b="1" dirty="0" smtClean="0">
                <a:ea typeface="標楷體" pitchFamily="65" charset="-120"/>
              </a:rPr>
              <a:t>properties</a:t>
            </a:r>
            <a:r>
              <a:rPr lang="zh-TW" altLang="zh-TW" sz="2400" b="1" dirty="0" smtClean="0">
                <a:ea typeface="標楷體" pitchFamily="65" charset="-120"/>
              </a:rPr>
              <a:t>）共值四份物件（</a:t>
            </a:r>
            <a:r>
              <a:rPr lang="en-US" altLang="zh-TW" sz="2400" b="1" dirty="0" smtClean="0">
                <a:ea typeface="標楷體" pitchFamily="65" charset="-120"/>
              </a:rPr>
              <a:t>things</a:t>
            </a:r>
            <a:r>
              <a:rPr lang="zh-TW" altLang="zh-TW" sz="2400" b="1" dirty="0" smtClean="0">
                <a:ea typeface="標楷體" pitchFamily="65" charset="-120"/>
              </a:rPr>
              <a:t>）和二個德拉克馬（</a:t>
            </a:r>
            <a:r>
              <a:rPr lang="en-US" altLang="zh-TW" sz="2400" b="1" dirty="0" err="1" smtClean="0">
                <a:ea typeface="標楷體" pitchFamily="65" charset="-120"/>
              </a:rPr>
              <a:t>dirhems</a:t>
            </a:r>
            <a:r>
              <a:rPr lang="zh-TW" altLang="zh-TW" sz="2400" b="1" dirty="0" smtClean="0">
                <a:ea typeface="標楷體" pitchFamily="65" charset="-120"/>
              </a:rPr>
              <a:t>）」表示方程式</a:t>
            </a:r>
            <a:r>
              <a:rPr lang="zh-TW" altLang="en-US" sz="2400" b="1" dirty="0" smtClean="0">
                <a:ea typeface="標楷體" pitchFamily="65" charset="-120"/>
              </a:rPr>
              <a:t> 「</a:t>
            </a:r>
            <a:r>
              <a:rPr lang="en-US" altLang="zh-TW" sz="2400" b="1" dirty="0" smtClean="0">
                <a:ea typeface="標楷體" pitchFamily="65" charset="-120"/>
              </a:rPr>
              <a:t>3x</a:t>
            </a:r>
            <a:r>
              <a:rPr lang="zh-TW" altLang="en-US" sz="2400" b="1" dirty="0" smtClean="0">
                <a:ea typeface="標楷體" pitchFamily="65" charset="-120"/>
              </a:rPr>
              <a:t>平方＝</a:t>
            </a:r>
            <a:r>
              <a:rPr lang="en-US" altLang="zh-TW" sz="2400" b="1" dirty="0" smtClean="0">
                <a:ea typeface="標楷體" pitchFamily="65" charset="-120"/>
              </a:rPr>
              <a:t>4x+2</a:t>
            </a:r>
            <a:r>
              <a:rPr lang="zh-TW" altLang="en-US" sz="2400" b="1" dirty="0" smtClean="0">
                <a:ea typeface="標楷體" pitchFamily="65" charset="-120"/>
              </a:rPr>
              <a:t> 」</a:t>
            </a:r>
            <a:r>
              <a:rPr lang="zh-TW" altLang="zh-TW" sz="2400" b="1" dirty="0" smtClean="0">
                <a:ea typeface="標楷體" pitchFamily="65" charset="-120"/>
              </a:rPr>
              <a:t>。同樣地，所有的解答也是一字一句用文字寫成。</a:t>
            </a:r>
            <a:endParaRPr lang="zh-TW" altLang="zh-TW" sz="2400" dirty="0" smtClean="0">
              <a:ea typeface="標楷體" pitchFamily="65" charset="-120"/>
            </a:endParaRPr>
          </a:p>
        </p:txBody>
      </p:sp>
      <p:pic>
        <p:nvPicPr>
          <p:cNvPr id="44035" name="Picture 1" descr="圖片1">
            <a:hlinkClick r:id="rId2"/>
          </p:cNvPr>
          <p:cNvPicPr>
            <a:picLocks noChangeAspect="1" noChangeArrowheads="1"/>
          </p:cNvPicPr>
          <p:nvPr/>
        </p:nvPicPr>
        <p:blipFill>
          <a:blip r:embed="rId3" cstate="print"/>
          <a:srcRect/>
          <a:stretch>
            <a:fillRect/>
          </a:stretch>
        </p:blipFill>
        <p:spPr bwMode="auto">
          <a:xfrm>
            <a:off x="8604448" y="4299942"/>
            <a:ext cx="269875" cy="176213"/>
          </a:xfrm>
          <a:prstGeom prst="rect">
            <a:avLst/>
          </a:prstGeom>
          <a:noFill/>
          <a:ln w="9525">
            <a:noFill/>
            <a:miter lim="800000"/>
            <a:headEnd/>
            <a:tailEnd/>
          </a:ln>
        </p:spPr>
      </p:pic>
      <p:pic>
        <p:nvPicPr>
          <p:cNvPr id="44037" name="Picture 1" descr="圖片1">
            <a:hlinkClick r:id="rId2"/>
          </p:cNvPr>
          <p:cNvPicPr>
            <a:picLocks noChangeAspect="1" noChangeArrowheads="1"/>
          </p:cNvPicPr>
          <p:nvPr/>
        </p:nvPicPr>
        <p:blipFill>
          <a:blip r:embed="rId3" cstate="print"/>
          <a:srcRect/>
          <a:stretch>
            <a:fillRect/>
          </a:stretch>
        </p:blipFill>
        <p:spPr bwMode="auto">
          <a:xfrm>
            <a:off x="6948264" y="3147814"/>
            <a:ext cx="269875" cy="176213"/>
          </a:xfrm>
          <a:prstGeom prst="rect">
            <a:avLst/>
          </a:prstGeom>
          <a:noFill/>
          <a:ln w="9525">
            <a:noFill/>
            <a:miter lim="800000"/>
            <a:headEnd/>
            <a:tailEnd/>
          </a:ln>
        </p:spPr>
      </p:pic>
      <p:sp>
        <p:nvSpPr>
          <p:cNvPr id="44038" name="投影片編號版面配置區 6"/>
          <p:cNvSpPr>
            <a:spLocks noGrp="1"/>
          </p:cNvSpPr>
          <p:nvPr>
            <p:ph type="sldNum" sz="quarter" idx="12"/>
          </p:nvPr>
        </p:nvSpPr>
        <p:spPr>
          <a:noFill/>
          <a:ln>
            <a:miter lim="800000"/>
            <a:headEnd/>
            <a:tailEnd/>
          </a:ln>
        </p:spPr>
        <p:txBody>
          <a:bodyPr/>
          <a:lstStyle/>
          <a:p>
            <a:fld id="{EE598137-FD3E-439E-BE8A-821345FBB77C}" type="slidenum">
              <a:rPr lang="en-US" altLang="zh-TW" smtClean="0"/>
              <a:pPr/>
              <a:t>41</a:t>
            </a:fld>
            <a:endParaRPr lang="en-US" altLang="zh-TW"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457200" y="-20538"/>
            <a:ext cx="8229600" cy="857250"/>
          </a:xfrm>
        </p:spPr>
        <p:txBody>
          <a:bodyPr/>
          <a:lstStyle/>
          <a:p>
            <a:pPr eaLnBrk="1" hangingPunct="1"/>
            <a:r>
              <a:rPr lang="zh-TW" altLang="zh-TW" b="1" dirty="0" smtClean="0"/>
              <a:t> </a:t>
            </a:r>
            <a:r>
              <a:rPr lang="zh-TW" altLang="en-US" b="1" dirty="0" smtClean="0">
                <a:latin typeface="標楷體" pitchFamily="65" charset="-120"/>
                <a:ea typeface="標楷體" pitchFamily="65" charset="-120"/>
              </a:rPr>
              <a:t>奧瑪</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珈音</a:t>
            </a:r>
            <a:r>
              <a:rPr lang="en-US" altLang="zh-TW" b="1" dirty="0" smtClean="0">
                <a:latin typeface="標楷體" pitchFamily="65" charset="-120"/>
                <a:ea typeface="標楷體" pitchFamily="65" charset="-120"/>
              </a:rPr>
              <a:t> (</a:t>
            </a:r>
            <a:r>
              <a:rPr lang="zh-TW" altLang="zh-TW" b="1" dirty="0" smtClean="0">
                <a:latin typeface="標楷體" pitchFamily="65" charset="-120"/>
                <a:ea typeface="標楷體" pitchFamily="65" charset="-120"/>
              </a:rPr>
              <a:t>歐瑪</a:t>
            </a:r>
            <a:r>
              <a:rPr lang="en-US" altLang="zh-TW" b="1"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海雅姆</a:t>
            </a:r>
            <a:r>
              <a:rPr lang="en-US" altLang="zh-TW" b="1" dirty="0" smtClean="0">
                <a:latin typeface="標楷體" pitchFamily="65" charset="-120"/>
                <a:ea typeface="標楷體" pitchFamily="65" charset="-120"/>
              </a:rPr>
              <a:t>)</a:t>
            </a:r>
            <a:endParaRPr lang="zh-TW" altLang="en-US" dirty="0" smtClean="0">
              <a:latin typeface="標楷體" pitchFamily="65" charset="-120"/>
              <a:ea typeface="標楷體" pitchFamily="65" charset="-120"/>
            </a:endParaRPr>
          </a:p>
        </p:txBody>
      </p:sp>
      <p:sp>
        <p:nvSpPr>
          <p:cNvPr id="45059" name="內容版面配置區 2"/>
          <p:cNvSpPr>
            <a:spLocks noGrp="1"/>
          </p:cNvSpPr>
          <p:nvPr>
            <p:ph idx="1"/>
          </p:nvPr>
        </p:nvSpPr>
        <p:spPr>
          <a:xfrm>
            <a:off x="323528" y="771550"/>
            <a:ext cx="8568952" cy="4104456"/>
          </a:xfrm>
        </p:spPr>
        <p:txBody>
          <a:bodyPr/>
          <a:lstStyle/>
          <a:p>
            <a:pPr eaLnBrk="1" hangingPunct="1"/>
            <a:r>
              <a:rPr lang="zh-TW" altLang="en-US" sz="2300" b="1" dirty="0" smtClean="0">
                <a:latin typeface="標楷體" pitchFamily="65" charset="-120"/>
                <a:ea typeface="標楷體" pitchFamily="65" charset="-120"/>
              </a:rPr>
              <a:t>奧瑪</a:t>
            </a:r>
            <a:r>
              <a:rPr lang="en-US" altLang="zh-TW" sz="2300" b="1" dirty="0" smtClean="0">
                <a:latin typeface="標楷體" pitchFamily="65" charset="-120"/>
                <a:ea typeface="標楷體" pitchFamily="65" charset="-120"/>
              </a:rPr>
              <a:t>‧</a:t>
            </a:r>
            <a:r>
              <a:rPr lang="zh-TW" altLang="en-US" sz="2300" b="1" dirty="0" smtClean="0">
                <a:latin typeface="標楷體" pitchFamily="65" charset="-120"/>
                <a:ea typeface="標楷體" pitchFamily="65" charset="-120"/>
              </a:rPr>
              <a:t>珈音</a:t>
            </a:r>
            <a:r>
              <a:rPr lang="zh-TW" altLang="zh-TW" sz="2300" b="1" dirty="0" smtClean="0">
                <a:latin typeface="Times New Roman" pitchFamily="18" charset="0"/>
                <a:ea typeface="標楷體" pitchFamily="65" charset="-120"/>
              </a:rPr>
              <a:t>（</a:t>
            </a:r>
            <a:r>
              <a:rPr lang="en-US" altLang="zh-TW" sz="2300" b="1" dirty="0" err="1" smtClean="0">
                <a:latin typeface="Times New Roman" pitchFamily="18" charset="0"/>
                <a:ea typeface="標楷體" pitchFamily="65" charset="-120"/>
              </a:rPr>
              <a:t>Umar</a:t>
            </a:r>
            <a:r>
              <a:rPr lang="en-US" altLang="zh-TW" sz="2300" b="1" dirty="0" smtClean="0">
                <a:latin typeface="Times New Roman" pitchFamily="18" charset="0"/>
                <a:ea typeface="標楷體" pitchFamily="65" charset="-120"/>
              </a:rPr>
              <a:t> Al-</a:t>
            </a:r>
            <a:r>
              <a:rPr lang="en-US" altLang="zh-TW" sz="2300" b="1" dirty="0" err="1" smtClean="0">
                <a:latin typeface="Times New Roman" pitchFamily="18" charset="0"/>
                <a:ea typeface="標楷體" pitchFamily="65" charset="-120"/>
              </a:rPr>
              <a:t>Khāyammī</a:t>
            </a:r>
            <a:r>
              <a:rPr lang="zh-TW" altLang="zh-TW" sz="2300" b="1" dirty="0" smtClean="0">
                <a:latin typeface="Times New Roman" pitchFamily="18" charset="0"/>
                <a:ea typeface="標楷體" pitchFamily="65" charset="-120"/>
              </a:rPr>
              <a:t>，西方則稱作</a:t>
            </a:r>
            <a:r>
              <a:rPr lang="en-US" altLang="zh-TW" sz="2300" b="1" dirty="0" smtClean="0">
                <a:latin typeface="Times New Roman" pitchFamily="18" charset="0"/>
                <a:ea typeface="標楷體" pitchFamily="65" charset="-120"/>
              </a:rPr>
              <a:t>Omar Khayyam</a:t>
            </a:r>
            <a:r>
              <a:rPr lang="zh-TW" altLang="zh-TW" sz="2300" b="1" dirty="0" smtClean="0">
                <a:latin typeface="Times New Roman" pitchFamily="18" charset="0"/>
                <a:ea typeface="標楷體" pitchFamily="65" charset="-120"/>
              </a:rPr>
              <a:t>歐瑪</a:t>
            </a:r>
            <a:r>
              <a:rPr lang="en-US" altLang="zh-TW" sz="2300" b="1" dirty="0" smtClean="0">
                <a:latin typeface="Times New Roman" pitchFamily="18" charset="0"/>
                <a:ea typeface="標楷體" pitchFamily="65" charset="-120"/>
              </a:rPr>
              <a:t>‧</a:t>
            </a:r>
            <a:r>
              <a:rPr lang="zh-TW" altLang="zh-TW" sz="2300" b="1" dirty="0" smtClean="0">
                <a:latin typeface="Times New Roman" pitchFamily="18" charset="0"/>
                <a:ea typeface="標楷體" pitchFamily="65" charset="-120"/>
              </a:rPr>
              <a:t>海雅姆）是阿拉伯最著名的數學家之一，他大約活躍在</a:t>
            </a:r>
            <a:r>
              <a:rPr lang="en-US" altLang="zh-TW" sz="2300" b="1" dirty="0" smtClean="0">
                <a:latin typeface="Times New Roman" pitchFamily="18" charset="0"/>
                <a:ea typeface="標楷體" pitchFamily="65" charset="-120"/>
              </a:rPr>
              <a:t>1048</a:t>
            </a:r>
            <a:r>
              <a:rPr lang="zh-TW" altLang="zh-TW" sz="2300" b="1" dirty="0" smtClean="0">
                <a:latin typeface="Times New Roman" pitchFamily="18" charset="0"/>
                <a:ea typeface="標楷體" pitchFamily="65" charset="-120"/>
              </a:rPr>
              <a:t>至</a:t>
            </a:r>
            <a:r>
              <a:rPr lang="en-US" altLang="zh-TW" sz="2300" b="1" dirty="0" smtClean="0">
                <a:latin typeface="Times New Roman" pitchFamily="18" charset="0"/>
                <a:ea typeface="標楷體" pitchFamily="65" charset="-120"/>
              </a:rPr>
              <a:t>1131</a:t>
            </a:r>
            <a:r>
              <a:rPr lang="zh-TW" altLang="zh-TW" sz="2300" b="1" dirty="0" smtClean="0">
                <a:latin typeface="Times New Roman" pitchFamily="18" charset="0"/>
                <a:ea typeface="標楷體" pitchFamily="65" charset="-120"/>
              </a:rPr>
              <a:t>年間。</a:t>
            </a:r>
            <a:endParaRPr lang="en-US" altLang="zh-TW" sz="2300" b="1" dirty="0" smtClean="0">
              <a:latin typeface="Times New Roman" pitchFamily="18" charset="0"/>
              <a:ea typeface="標楷體" pitchFamily="65" charset="-120"/>
            </a:endParaRPr>
          </a:p>
          <a:p>
            <a:pPr eaLnBrk="1" hangingPunct="1"/>
            <a:r>
              <a:rPr lang="zh-TW" altLang="zh-TW" sz="2300" b="1" dirty="0" smtClean="0">
                <a:latin typeface="Times New Roman" pitchFamily="18" charset="0"/>
                <a:ea typeface="標楷體" pitchFamily="65" charset="-120"/>
              </a:rPr>
              <a:t>今天多數人認為他是一個詩人，但在當時，他同時也是有名的數學家、科學家和哲學家。</a:t>
            </a:r>
            <a:endParaRPr lang="en-US" altLang="zh-TW" sz="2300" b="1" dirty="0" smtClean="0">
              <a:latin typeface="Times New Roman" pitchFamily="18" charset="0"/>
              <a:ea typeface="標楷體" pitchFamily="65" charset="-120"/>
            </a:endParaRPr>
          </a:p>
          <a:p>
            <a:pPr eaLnBrk="1" hangingPunct="1"/>
            <a:r>
              <a:rPr lang="zh-TW" altLang="en-US" sz="2300" b="1" dirty="0" smtClean="0">
                <a:latin typeface="標楷體" pitchFamily="65" charset="-120"/>
                <a:ea typeface="標楷體" pitchFamily="65" charset="-120"/>
              </a:rPr>
              <a:t>奧瑪</a:t>
            </a:r>
            <a:r>
              <a:rPr lang="en-US" altLang="zh-TW" sz="2300" b="1" dirty="0" smtClean="0">
                <a:latin typeface="標楷體" pitchFamily="65" charset="-120"/>
                <a:ea typeface="標楷體" pitchFamily="65" charset="-120"/>
              </a:rPr>
              <a:t>‧</a:t>
            </a:r>
            <a:r>
              <a:rPr lang="zh-TW" altLang="en-US" sz="2300" b="1" dirty="0" smtClean="0">
                <a:latin typeface="標楷體" pitchFamily="65" charset="-120"/>
                <a:ea typeface="標楷體" pitchFamily="65" charset="-120"/>
              </a:rPr>
              <a:t>珈音</a:t>
            </a:r>
            <a:r>
              <a:rPr lang="zh-TW" altLang="zh-TW" sz="2300" b="1" dirty="0" smtClean="0">
                <a:latin typeface="Times New Roman" pitchFamily="18" charset="0"/>
                <a:ea typeface="標楷體" pitchFamily="65" charset="-120"/>
              </a:rPr>
              <a:t>著作代數書籍的目的之一，便是想要找出三次方程式的解法。雖然最後他並沒能如願，但是，他卻找到了幾何的解法。</a:t>
            </a:r>
            <a:endParaRPr lang="en-US" altLang="zh-TW" sz="2300" b="1" dirty="0" smtClean="0">
              <a:latin typeface="Times New Roman" pitchFamily="18" charset="0"/>
              <a:ea typeface="標楷體" pitchFamily="65" charset="-120"/>
            </a:endParaRPr>
          </a:p>
          <a:p>
            <a:pPr eaLnBrk="1" hangingPunct="1"/>
            <a:r>
              <a:rPr lang="zh-TW" altLang="zh-TW" sz="2300" b="1" dirty="0" smtClean="0">
                <a:latin typeface="Times New Roman" pitchFamily="18" charset="0"/>
                <a:ea typeface="標楷體" pitchFamily="65" charset="-120"/>
              </a:rPr>
              <a:t>他</a:t>
            </a:r>
            <a:r>
              <a:rPr lang="zh-TW" altLang="en-US" sz="2300" b="1" dirty="0" smtClean="0">
                <a:latin typeface="Times New Roman" pitchFamily="18" charset="0"/>
                <a:ea typeface="標楷體" pitchFamily="65" charset="-120"/>
              </a:rPr>
              <a:t>指出</a:t>
            </a:r>
            <a:r>
              <a:rPr lang="zh-TW" altLang="zh-TW" sz="2300" b="1" dirty="0" smtClean="0">
                <a:latin typeface="Times New Roman" pitchFamily="18" charset="0"/>
                <a:ea typeface="標楷體" pitchFamily="65" charset="-120"/>
              </a:rPr>
              <a:t>：若想替三次方程式找出一個數字解，這種幾何的作法並沒有太大的效用。幾個世紀以後，這一個他用文字紀錄留下的挑戰，終於被義大利的代數學家給解決了。</a:t>
            </a:r>
            <a:endParaRPr lang="zh-TW" altLang="zh-TW" sz="2300" dirty="0" smtClean="0">
              <a:latin typeface="Times New Roman" pitchFamily="18" charset="0"/>
              <a:ea typeface="標楷體" pitchFamily="65" charset="-120"/>
            </a:endParaRPr>
          </a:p>
          <a:p>
            <a:pPr eaLnBrk="1" hangingPunct="1"/>
            <a:endParaRPr lang="zh-TW" altLang="en-US" sz="2300" dirty="0" smtClean="0">
              <a:latin typeface="Times New Roman" pitchFamily="18" charset="0"/>
              <a:ea typeface="標楷體" pitchFamily="65" charset="-120"/>
            </a:endParaRPr>
          </a:p>
        </p:txBody>
      </p:sp>
      <p:pic>
        <p:nvPicPr>
          <p:cNvPr id="45060" name="Picture 1" descr="圖片1">
            <a:hlinkClick r:id="rId2"/>
          </p:cNvPr>
          <p:cNvPicPr>
            <a:picLocks noChangeAspect="1" noChangeArrowheads="1"/>
          </p:cNvPicPr>
          <p:nvPr/>
        </p:nvPicPr>
        <p:blipFill>
          <a:blip r:embed="rId3" cstate="print"/>
          <a:srcRect/>
          <a:stretch>
            <a:fillRect/>
          </a:stretch>
        </p:blipFill>
        <p:spPr bwMode="auto">
          <a:xfrm>
            <a:off x="6516216" y="4659982"/>
            <a:ext cx="269875" cy="176213"/>
          </a:xfrm>
          <a:prstGeom prst="rect">
            <a:avLst/>
          </a:prstGeom>
          <a:noFill/>
          <a:ln w="9525">
            <a:noFill/>
            <a:miter lim="800000"/>
            <a:headEnd/>
            <a:tailEnd/>
          </a:ln>
        </p:spPr>
      </p:pic>
      <p:sp>
        <p:nvSpPr>
          <p:cNvPr id="45064" name="投影片編號版面配置區 7"/>
          <p:cNvSpPr>
            <a:spLocks noGrp="1"/>
          </p:cNvSpPr>
          <p:nvPr>
            <p:ph type="sldNum" sz="quarter" idx="12"/>
          </p:nvPr>
        </p:nvSpPr>
        <p:spPr>
          <a:noFill/>
          <a:ln>
            <a:miter lim="800000"/>
            <a:headEnd/>
            <a:tailEnd/>
          </a:ln>
        </p:spPr>
        <p:txBody>
          <a:bodyPr/>
          <a:lstStyle/>
          <a:p>
            <a:fld id="{DE5A20AF-5E5F-42A2-8C74-8AB1074BE79A}" type="slidenum">
              <a:rPr lang="en-US" altLang="zh-TW" smtClean="0"/>
              <a:pPr/>
              <a:t>42</a:t>
            </a:fld>
            <a:endParaRPr lang="en-US" altLang="zh-TW"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zh-TW" altLang="zh-TW" b="1" dirty="0" smtClean="0">
                <a:latin typeface="標楷體" pitchFamily="65" charset="-120"/>
                <a:ea typeface="標楷體" pitchFamily="65" charset="-120"/>
              </a:rPr>
              <a:t>《魯拜集》</a:t>
            </a:r>
            <a:r>
              <a:rPr lang="en-US" altLang="zh-TW" b="1" dirty="0" smtClean="0"/>
              <a:t>57 </a:t>
            </a:r>
            <a:r>
              <a:rPr lang="zh-TW" altLang="zh-TW" dirty="0" smtClean="0"/>
              <a:t/>
            </a:r>
            <a:br>
              <a:rPr lang="zh-TW" altLang="zh-TW" dirty="0" smtClean="0"/>
            </a:br>
            <a:endParaRPr lang="zh-TW" altLang="en-US" dirty="0" smtClean="0"/>
          </a:p>
        </p:txBody>
      </p:sp>
      <p:sp>
        <p:nvSpPr>
          <p:cNvPr id="47107" name="內容版面配置區 2"/>
          <p:cNvSpPr>
            <a:spLocks noGrp="1"/>
          </p:cNvSpPr>
          <p:nvPr>
            <p:ph idx="1"/>
          </p:nvPr>
        </p:nvSpPr>
        <p:spPr>
          <a:xfrm>
            <a:off x="457200" y="1200151"/>
            <a:ext cx="8229600" cy="2991780"/>
          </a:xfrm>
        </p:spPr>
        <p:txBody>
          <a:bodyPr/>
          <a:lstStyle/>
          <a:p>
            <a:r>
              <a:rPr lang="zh-TW" altLang="zh-TW" b="1" dirty="0" smtClean="0">
                <a:latin typeface="標楷體" pitchFamily="65" charset="-120"/>
                <a:ea typeface="標楷體" pitchFamily="65" charset="-120"/>
              </a:rPr>
              <a:t>啊！別人豈不說我的修曆</a:t>
            </a:r>
            <a:endParaRPr lang="zh-TW" altLang="zh-TW" dirty="0" smtClean="0">
              <a:latin typeface="標楷體" pitchFamily="65" charset="-120"/>
              <a:ea typeface="標楷體" pitchFamily="65" charset="-120"/>
            </a:endParaRPr>
          </a:p>
          <a:p>
            <a:r>
              <a:rPr lang="zh-TW" altLang="zh-TW" b="1" dirty="0" smtClean="0">
                <a:latin typeface="標楷體" pitchFamily="65" charset="-120"/>
                <a:ea typeface="標楷體" pitchFamily="65" charset="-120"/>
              </a:rPr>
              <a:t>使歲月好算？不，</a:t>
            </a:r>
            <a:endParaRPr lang="zh-TW" altLang="zh-TW" dirty="0" smtClean="0">
              <a:latin typeface="標楷體" pitchFamily="65" charset="-120"/>
              <a:ea typeface="標楷體" pitchFamily="65" charset="-120"/>
            </a:endParaRPr>
          </a:p>
          <a:p>
            <a:r>
              <a:rPr lang="zh-TW" altLang="zh-TW" b="1" dirty="0" smtClean="0">
                <a:latin typeface="標楷體" pitchFamily="65" charset="-120"/>
                <a:ea typeface="標楷體" pitchFamily="65" charset="-120"/>
              </a:rPr>
              <a:t>唯有將未降生的明日，</a:t>
            </a:r>
            <a:endParaRPr lang="zh-TW" altLang="zh-TW" dirty="0" smtClean="0">
              <a:latin typeface="標楷體" pitchFamily="65" charset="-120"/>
              <a:ea typeface="標楷體" pitchFamily="65" charset="-120"/>
            </a:endParaRPr>
          </a:p>
          <a:p>
            <a:r>
              <a:rPr lang="zh-TW" altLang="zh-TW" b="1" dirty="0" smtClean="0">
                <a:latin typeface="標楷體" pitchFamily="65" charset="-120"/>
                <a:ea typeface="標楷體" pitchFamily="65" charset="-120"/>
              </a:rPr>
              <a:t>已逝去的昨天從曆書上消除，歲月才有改變。</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英國</a:t>
            </a:r>
            <a:r>
              <a:rPr lang="en-US" altLang="zh-TW" b="1" dirty="0" smtClean="0">
                <a:latin typeface="標楷體" pitchFamily="65" charset="-120"/>
                <a:ea typeface="標楷體" pitchFamily="65" charset="-120"/>
              </a:rPr>
              <a:t>19</a:t>
            </a:r>
            <a:r>
              <a:rPr lang="zh-TW" altLang="en-US" b="1" dirty="0" smtClean="0">
                <a:latin typeface="標楷體" pitchFamily="65" charset="-120"/>
                <a:ea typeface="標楷體" pitchFamily="65" charset="-120"/>
              </a:rPr>
              <a:t>世紀詩人華茲華斯所編輯。</a:t>
            </a:r>
            <a:r>
              <a:rPr lang="en-US" altLang="zh-TW" b="1" dirty="0" smtClean="0">
                <a:latin typeface="標楷體" pitchFamily="65" charset="-120"/>
                <a:ea typeface="標楷體" pitchFamily="65" charset="-120"/>
              </a:rPr>
              <a:t>     </a:t>
            </a:r>
            <a:r>
              <a:rPr lang="en-US" altLang="zh-TW" b="1" dirty="0" smtClean="0"/>
              <a:t>	</a:t>
            </a:r>
            <a:endParaRPr lang="zh-TW" altLang="en-US" dirty="0" smtClean="0"/>
          </a:p>
        </p:txBody>
      </p:sp>
      <p:sp>
        <p:nvSpPr>
          <p:cNvPr id="47109" name="投影片編號版面配置區 7"/>
          <p:cNvSpPr>
            <a:spLocks noGrp="1"/>
          </p:cNvSpPr>
          <p:nvPr>
            <p:ph type="sldNum" sz="quarter" idx="12"/>
          </p:nvPr>
        </p:nvSpPr>
        <p:spPr>
          <a:noFill/>
          <a:ln>
            <a:miter lim="800000"/>
            <a:headEnd/>
            <a:tailEnd/>
          </a:ln>
        </p:spPr>
        <p:txBody>
          <a:bodyPr/>
          <a:lstStyle/>
          <a:p>
            <a:fld id="{56B31337-0B5A-4BCF-ABBB-992C5F0A2A15}" type="slidenum">
              <a:rPr lang="en-US" altLang="zh-TW" smtClean="0"/>
              <a:pPr/>
              <a:t>43</a:t>
            </a:fld>
            <a:endParaRPr lang="en-US" altLang="zh-TW" smtClean="0"/>
          </a:p>
        </p:txBody>
      </p:sp>
      <p:pic>
        <p:nvPicPr>
          <p:cNvPr id="7" name="Picture 21" descr="\\140.112.59.229\資源平台\資源平台\版權\版權ICON與範例\F-公共財-book_mark_transparent-squar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723878"/>
            <a:ext cx="273344" cy="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zh-TW" b="1" smtClean="0">
                <a:latin typeface="Times New Roman" pitchFamily="18" charset="0"/>
                <a:ea typeface="標楷體" pitchFamily="65" charset="-120"/>
              </a:rPr>
              <a:t>阿爾</a:t>
            </a:r>
            <a:r>
              <a:rPr lang="en-US" altLang="zh-TW" b="1" smtClean="0">
                <a:latin typeface="Times New Roman" pitchFamily="18" charset="0"/>
                <a:ea typeface="標楷體" pitchFamily="65" charset="-120"/>
              </a:rPr>
              <a:t>•</a:t>
            </a:r>
            <a:r>
              <a:rPr lang="zh-TW" altLang="zh-TW" b="1" smtClean="0">
                <a:latin typeface="Times New Roman" pitchFamily="18" charset="0"/>
                <a:ea typeface="標楷體" pitchFamily="65" charset="-120"/>
              </a:rPr>
              <a:t>卡西（</a:t>
            </a:r>
            <a:r>
              <a:rPr lang="en-US" altLang="zh-TW" b="1" smtClean="0">
                <a:latin typeface="Times New Roman" pitchFamily="18" charset="0"/>
                <a:ea typeface="標楷體" pitchFamily="65" charset="-120"/>
              </a:rPr>
              <a:t>Al-Kashi</a:t>
            </a:r>
            <a:r>
              <a:rPr lang="zh-TW" altLang="zh-TW" b="1" smtClean="0">
                <a:latin typeface="Times New Roman" pitchFamily="18" charset="0"/>
                <a:ea typeface="標楷體" pitchFamily="65" charset="-120"/>
              </a:rPr>
              <a:t>）</a:t>
            </a:r>
            <a:endParaRPr lang="zh-TW" altLang="en-US" smtClean="0">
              <a:latin typeface="Times New Roman" pitchFamily="18" charset="0"/>
              <a:ea typeface="標楷體" pitchFamily="65" charset="-120"/>
            </a:endParaRPr>
          </a:p>
        </p:txBody>
      </p:sp>
      <p:sp>
        <p:nvSpPr>
          <p:cNvPr id="48131" name="內容版面配置區 2"/>
          <p:cNvSpPr>
            <a:spLocks noGrp="1"/>
          </p:cNvSpPr>
          <p:nvPr>
            <p:ph idx="1"/>
          </p:nvPr>
        </p:nvSpPr>
        <p:spPr/>
        <p:txBody>
          <a:bodyPr/>
          <a:lstStyle/>
          <a:p>
            <a:pPr eaLnBrk="1" hangingPunct="1"/>
            <a:r>
              <a:rPr lang="zh-TW" altLang="zh-TW" sz="2800" b="1" dirty="0" smtClean="0">
                <a:latin typeface="Times New Roman" pitchFamily="18" charset="0"/>
                <a:ea typeface="標楷體" pitchFamily="65" charset="-120"/>
              </a:rPr>
              <a:t>代數學之外，阿拉伯數學家在幾何學和三角學方面也</a:t>
            </a:r>
            <a:r>
              <a:rPr lang="zh-TW" altLang="en-US" sz="2800" b="1" dirty="0" smtClean="0">
                <a:latin typeface="Times New Roman" pitchFamily="18" charset="0"/>
                <a:ea typeface="標楷體" pitchFamily="65" charset="-120"/>
              </a:rPr>
              <a:t>有</a:t>
            </a:r>
            <a:r>
              <a:rPr lang="zh-TW" altLang="zh-TW" sz="2800" b="1" dirty="0" smtClean="0">
                <a:latin typeface="Times New Roman" pitchFamily="18" charset="0"/>
                <a:ea typeface="標楷體" pitchFamily="65" charset="-120"/>
              </a:rPr>
              <a:t>重要貢獻。</a:t>
            </a:r>
            <a:endParaRPr lang="en-US" altLang="zh-TW" sz="2800" b="1" dirty="0" smtClean="0">
              <a:latin typeface="Times New Roman" pitchFamily="18" charset="0"/>
              <a:ea typeface="標楷體" pitchFamily="65" charset="-120"/>
            </a:endParaRPr>
          </a:p>
          <a:p>
            <a:pPr eaLnBrk="1" hangingPunct="1"/>
            <a:r>
              <a:rPr lang="zh-TW" altLang="zh-TW" sz="2800" b="1" dirty="0" smtClean="0">
                <a:latin typeface="Times New Roman" pitchFamily="18" charset="0"/>
                <a:ea typeface="標楷體" pitchFamily="65" charset="-120"/>
              </a:rPr>
              <a:t>研究幾何學裡最基本的觀念，特別是歐幾里得的第五設準（</a:t>
            </a:r>
            <a:r>
              <a:rPr lang="zh-TW" altLang="en-US" sz="2800" b="1" dirty="0" smtClean="0">
                <a:latin typeface="Times New Roman" pitchFamily="18" charset="0"/>
                <a:ea typeface="標楷體" pitchFamily="65" charset="-120"/>
              </a:rPr>
              <a:t>亦即平行公設</a:t>
            </a:r>
            <a:r>
              <a:rPr lang="zh-TW" altLang="zh-TW" sz="2800" b="1" dirty="0" smtClean="0">
                <a:latin typeface="Times New Roman" pitchFamily="18" charset="0"/>
                <a:ea typeface="標楷體" pitchFamily="65" charset="-120"/>
              </a:rPr>
              <a:t>）。</a:t>
            </a:r>
            <a:endParaRPr lang="en-US" altLang="zh-TW" sz="2800" b="1" dirty="0" smtClean="0">
              <a:latin typeface="Times New Roman" pitchFamily="18" charset="0"/>
              <a:ea typeface="標楷體" pitchFamily="65" charset="-120"/>
            </a:endParaRPr>
          </a:p>
          <a:p>
            <a:pPr eaLnBrk="1" hangingPunct="1"/>
            <a:r>
              <a:rPr lang="zh-TW" altLang="en-US" sz="2800" b="1" dirty="0" smtClean="0">
                <a:latin typeface="Times New Roman" pitchFamily="18" charset="0"/>
                <a:ea typeface="標楷體" pitchFamily="65" charset="-120"/>
              </a:rPr>
              <a:t>三角學與</a:t>
            </a:r>
            <a:r>
              <a:rPr lang="zh-TW" altLang="zh-TW" sz="2800" b="1" dirty="0" smtClean="0">
                <a:latin typeface="Times New Roman" pitchFamily="18" charset="0"/>
                <a:ea typeface="標楷體" pitchFamily="65" charset="-120"/>
              </a:rPr>
              <a:t>天文學</a:t>
            </a:r>
            <a:r>
              <a:rPr lang="zh-TW" altLang="en-US" sz="2800" b="1" dirty="0" smtClean="0">
                <a:latin typeface="Times New Roman" pitchFamily="18" charset="0"/>
                <a:ea typeface="標楷體" pitchFamily="65" charset="-120"/>
              </a:rPr>
              <a:t>：</a:t>
            </a:r>
            <a:r>
              <a:rPr lang="zh-TW" altLang="zh-TW" sz="2800" b="1" dirty="0" smtClean="0">
                <a:latin typeface="Times New Roman" pitchFamily="18" charset="0"/>
                <a:ea typeface="標楷體" pitchFamily="65" charset="-120"/>
              </a:rPr>
              <a:t>三角學的發展最後</a:t>
            </a:r>
            <a:r>
              <a:rPr lang="zh-TW" altLang="en-US" sz="2800" b="1" dirty="0" smtClean="0">
                <a:latin typeface="Times New Roman" pitchFamily="18" charset="0"/>
                <a:ea typeface="標楷體" pitchFamily="65" charset="-120"/>
              </a:rPr>
              <a:t>又</a:t>
            </a:r>
            <a:r>
              <a:rPr lang="zh-TW" altLang="zh-TW" sz="2800" b="1" dirty="0" smtClean="0">
                <a:latin typeface="Times New Roman" pitchFamily="18" charset="0"/>
                <a:ea typeface="標楷體" pitchFamily="65" charset="-120"/>
              </a:rPr>
              <a:t>引發了方程式近似解的研究，而最著名的例子就是十四世紀阿爾</a:t>
            </a:r>
            <a:r>
              <a:rPr lang="en-US" altLang="zh-TW" sz="2800" b="1" dirty="0" smtClean="0">
                <a:latin typeface="Times New Roman" pitchFamily="18" charset="0"/>
                <a:ea typeface="標楷體" pitchFamily="65" charset="-120"/>
              </a:rPr>
              <a:t>•</a:t>
            </a:r>
            <a:r>
              <a:rPr lang="zh-TW" altLang="zh-TW" sz="2800" b="1" dirty="0" smtClean="0">
                <a:latin typeface="Times New Roman" pitchFamily="18" charset="0"/>
                <a:ea typeface="標楷體" pitchFamily="65" charset="-120"/>
              </a:rPr>
              <a:t>卡西（</a:t>
            </a:r>
            <a:r>
              <a:rPr lang="en-US" altLang="zh-TW" sz="2800" b="1" dirty="0" smtClean="0">
                <a:latin typeface="Times New Roman" pitchFamily="18" charset="0"/>
                <a:ea typeface="標楷體" pitchFamily="65" charset="-120"/>
              </a:rPr>
              <a:t>Al-</a:t>
            </a:r>
            <a:r>
              <a:rPr lang="en-US" altLang="zh-TW" sz="2800" b="1" dirty="0" err="1" smtClean="0">
                <a:latin typeface="Times New Roman" pitchFamily="18" charset="0"/>
                <a:ea typeface="標楷體" pitchFamily="65" charset="-120"/>
              </a:rPr>
              <a:t>Kashi</a:t>
            </a:r>
            <a:r>
              <a:rPr lang="zh-TW" altLang="zh-TW" sz="2800" b="1" dirty="0" smtClean="0">
                <a:latin typeface="Times New Roman" pitchFamily="18" charset="0"/>
                <a:ea typeface="標楷體" pitchFamily="65" charset="-120"/>
              </a:rPr>
              <a:t>）所提的</a:t>
            </a:r>
            <a:r>
              <a:rPr lang="en-US" altLang="zh-TW" sz="2800" b="1" i="1" dirty="0" smtClean="0">
                <a:latin typeface="Times New Roman" pitchFamily="18" charset="0"/>
                <a:ea typeface="標楷體" pitchFamily="65" charset="-120"/>
              </a:rPr>
              <a:t>n</a:t>
            </a:r>
            <a:r>
              <a:rPr lang="zh-TW" altLang="zh-TW" sz="2800" b="1" dirty="0" smtClean="0">
                <a:latin typeface="Times New Roman" pitchFamily="18" charset="0"/>
                <a:ea typeface="標楷體" pitchFamily="65" charset="-120"/>
              </a:rPr>
              <a:t>次方根的近似解法。</a:t>
            </a:r>
            <a:endParaRPr lang="zh-TW" altLang="zh-TW" sz="2800" dirty="0" smtClean="0">
              <a:latin typeface="Times New Roman" pitchFamily="18" charset="0"/>
              <a:ea typeface="標楷體" pitchFamily="65" charset="-120"/>
            </a:endParaRPr>
          </a:p>
          <a:p>
            <a:pPr eaLnBrk="1" hangingPunct="1"/>
            <a:endParaRPr lang="zh-TW" altLang="en-US" dirty="0" smtClean="0">
              <a:latin typeface="Times New Roman" pitchFamily="18" charset="0"/>
              <a:ea typeface="標楷體" pitchFamily="65" charset="-120"/>
            </a:endParaRPr>
          </a:p>
        </p:txBody>
      </p:sp>
      <p:sp>
        <p:nvSpPr>
          <p:cNvPr id="48135" name="投影片編號版面配置區 7"/>
          <p:cNvSpPr>
            <a:spLocks noGrp="1"/>
          </p:cNvSpPr>
          <p:nvPr>
            <p:ph type="sldNum" sz="quarter" idx="12"/>
          </p:nvPr>
        </p:nvSpPr>
        <p:spPr>
          <a:noFill/>
          <a:ln>
            <a:miter lim="800000"/>
            <a:headEnd/>
            <a:tailEnd/>
          </a:ln>
        </p:spPr>
        <p:txBody>
          <a:bodyPr/>
          <a:lstStyle/>
          <a:p>
            <a:fld id="{F44E5D15-859A-4237-9707-1E4B65AD9831}" type="slidenum">
              <a:rPr lang="en-US" altLang="zh-TW" smtClean="0"/>
              <a:pPr/>
              <a:t>44</a:t>
            </a:fld>
            <a:endParaRPr lang="en-US" altLang="zh-TW" smtClean="0"/>
          </a:p>
        </p:txBody>
      </p:sp>
      <p:pic>
        <p:nvPicPr>
          <p:cNvPr id="7" name="Picture 1" descr="圖片1">
            <a:hlinkClick r:id="rId2"/>
          </p:cNvPr>
          <p:cNvPicPr>
            <a:picLocks noChangeAspect="1" noChangeArrowheads="1"/>
          </p:cNvPicPr>
          <p:nvPr/>
        </p:nvPicPr>
        <p:blipFill>
          <a:blip r:embed="rId3" cstate="print"/>
          <a:srcRect/>
          <a:stretch>
            <a:fillRect/>
          </a:stretch>
        </p:blipFill>
        <p:spPr bwMode="auto">
          <a:xfrm>
            <a:off x="1907704" y="4587974"/>
            <a:ext cx="269875" cy="17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投影片編號版面配置區 5"/>
          <p:cNvSpPr>
            <a:spLocks noGrp="1"/>
          </p:cNvSpPr>
          <p:nvPr>
            <p:ph type="sldNum" sz="quarter" idx="12"/>
          </p:nvPr>
        </p:nvSpPr>
        <p:spPr>
          <a:noFill/>
          <a:ln>
            <a:miter lim="800000"/>
            <a:headEnd/>
            <a:tailEnd/>
          </a:ln>
        </p:spPr>
        <p:txBody>
          <a:bodyPr/>
          <a:lstStyle/>
          <a:p>
            <a:fld id="{FFC132E2-1142-4BB6-96CA-C58F8817A77E}" type="slidenum">
              <a:rPr lang="en-US" altLang="zh-TW" smtClean="0"/>
              <a:pPr/>
              <a:t>45</a:t>
            </a:fld>
            <a:endParaRPr lang="en-US" altLang="zh-TW" smtClean="0"/>
          </a:p>
        </p:txBody>
      </p:sp>
      <p:grpSp>
        <p:nvGrpSpPr>
          <p:cNvPr id="7" name="群組 6"/>
          <p:cNvGrpSpPr/>
          <p:nvPr/>
        </p:nvGrpSpPr>
        <p:grpSpPr>
          <a:xfrm>
            <a:off x="3059832" y="699542"/>
            <a:ext cx="3024336" cy="3811012"/>
            <a:chOff x="3136900" y="1358900"/>
            <a:chExt cx="3182288" cy="4590380"/>
          </a:xfrm>
        </p:grpSpPr>
        <p:pic>
          <p:nvPicPr>
            <p:cNvPr id="6" name="圖片 5" descr="Ghiyath_al-Kashi.jpg"/>
            <p:cNvPicPr>
              <a:picLocks noChangeAspect="1"/>
            </p:cNvPicPr>
            <p:nvPr/>
          </p:nvPicPr>
          <p:blipFill>
            <a:blip r:embed="rId2" cstate="print"/>
            <a:stretch>
              <a:fillRect/>
            </a:stretch>
          </p:blipFill>
          <p:spPr>
            <a:xfrm>
              <a:off x="3136900" y="1358900"/>
              <a:ext cx="3182288" cy="4590380"/>
            </a:xfrm>
            <a:prstGeom prst="rect">
              <a:avLst/>
            </a:prstGeom>
          </p:spPr>
        </p:pic>
        <p:pic>
          <p:nvPicPr>
            <p:cNvPr id="49155" name="Picture 1" descr="圖片1">
              <a:hlinkClick r:id="rId3"/>
            </p:cNvPr>
            <p:cNvPicPr>
              <a:picLocks noChangeAspect="1" noChangeArrowheads="1"/>
            </p:cNvPicPr>
            <p:nvPr/>
          </p:nvPicPr>
          <p:blipFill>
            <a:blip r:embed="rId4" cstate="print"/>
            <a:srcRect/>
            <a:stretch>
              <a:fillRect/>
            </a:stretch>
          </p:blipFill>
          <p:spPr bwMode="auto">
            <a:xfrm>
              <a:off x="3136900" y="5714330"/>
              <a:ext cx="269875" cy="2349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67544" y="771550"/>
            <a:ext cx="8229600" cy="3394472"/>
          </a:xfrm>
        </p:spPr>
        <p:txBody>
          <a:bodyPr/>
          <a:lstStyle/>
          <a:p>
            <a:r>
              <a:rPr lang="zh-TW" altLang="zh-TW" sz="2400" b="1" dirty="0" smtClean="0">
                <a:latin typeface="Times New Roman" pitchFamily="18" charset="0"/>
                <a:ea typeface="標楷體" pitchFamily="65" charset="-120"/>
                <a:cs typeface="Times New Roman" pitchFamily="18" charset="0"/>
              </a:rPr>
              <a:t>阿爾</a:t>
            </a:r>
            <a:r>
              <a:rPr lang="en-US" altLang="zh-TW" sz="2400" b="1" dirty="0" smtClean="0">
                <a:latin typeface="Times New Roman" pitchFamily="18" charset="0"/>
                <a:ea typeface="標楷體" pitchFamily="65" charset="-120"/>
                <a:cs typeface="Times New Roman" pitchFamily="18" charset="0"/>
              </a:rPr>
              <a:t>‧</a:t>
            </a:r>
            <a:r>
              <a:rPr lang="zh-TW" altLang="zh-TW" sz="2400" b="1" dirty="0" smtClean="0">
                <a:latin typeface="Times New Roman" pitchFamily="18" charset="0"/>
                <a:ea typeface="標楷體" pitchFamily="65" charset="-120"/>
                <a:cs typeface="Times New Roman" pitchFamily="18" charset="0"/>
              </a:rPr>
              <a:t>卡西的</a:t>
            </a:r>
            <a:r>
              <a:rPr lang="zh-TW" altLang="en-US" sz="2400" b="1" dirty="0" smtClean="0">
                <a:latin typeface="Times New Roman" pitchFamily="18" charset="0"/>
                <a:ea typeface="標楷體" pitchFamily="65" charset="-120"/>
                <a:cs typeface="Times New Roman" pitchFamily="18" charset="0"/>
              </a:rPr>
              <a:t>早年</a:t>
            </a:r>
            <a:r>
              <a:rPr lang="zh-TW" altLang="zh-TW" sz="2400" b="1" dirty="0" smtClean="0">
                <a:latin typeface="Times New Roman" pitchFamily="18" charset="0"/>
                <a:ea typeface="標楷體" pitchFamily="65" charset="-120"/>
                <a:cs typeface="Times New Roman" pitchFamily="18" charset="0"/>
              </a:rPr>
              <a:t>生活並不富裕，到處流浪兼職謀生，直到</a:t>
            </a:r>
            <a:r>
              <a:rPr lang="en-US" altLang="zh-TW" sz="2400" b="1" dirty="0" smtClean="0">
                <a:latin typeface="Times New Roman" pitchFamily="18" charset="0"/>
                <a:ea typeface="標楷體" pitchFamily="65" charset="-120"/>
                <a:cs typeface="Times New Roman" pitchFamily="18" charset="0"/>
              </a:rPr>
              <a:t>1418</a:t>
            </a:r>
            <a:r>
              <a:rPr lang="zh-TW" altLang="zh-TW" sz="2400" b="1" dirty="0" smtClean="0">
                <a:latin typeface="Times New Roman" pitchFamily="18" charset="0"/>
                <a:ea typeface="標楷體" pitchFamily="65" charset="-120"/>
                <a:cs typeface="Times New Roman" pitchFamily="18" charset="0"/>
              </a:rPr>
              <a:t>年，他才在撒馬爾干的一所學校內謀得職位，這所學校正是由他一生中最大的資助者</a:t>
            </a:r>
            <a:r>
              <a:rPr lang="en-US" altLang="zh-TW" sz="2400" b="1" dirty="0" smtClean="0">
                <a:latin typeface="Times New Roman" pitchFamily="18" charset="0"/>
                <a:ea typeface="標楷體" pitchFamily="65" charset="-120"/>
                <a:cs typeface="Times New Roman" pitchFamily="18" charset="0"/>
              </a:rPr>
              <a:t> </a:t>
            </a:r>
            <a:r>
              <a:rPr lang="zh-TW" altLang="zh-TW" sz="2400" b="1" dirty="0" smtClean="0">
                <a:latin typeface="Times New Roman" pitchFamily="18" charset="0"/>
                <a:ea typeface="標楷體" pitchFamily="65" charset="-120"/>
                <a:cs typeface="Times New Roman" pitchFamily="18" charset="0"/>
              </a:rPr>
              <a:t>創辦。</a:t>
            </a:r>
            <a:endParaRPr lang="en-US" altLang="zh-TW" sz="2400" b="1" dirty="0" smtClean="0">
              <a:latin typeface="Times New Roman" pitchFamily="18" charset="0"/>
              <a:ea typeface="標楷體" pitchFamily="65" charset="-120"/>
              <a:cs typeface="Times New Roman" pitchFamily="18" charset="0"/>
            </a:endParaRPr>
          </a:p>
          <a:p>
            <a:r>
              <a:rPr lang="en-US" altLang="zh-TW" sz="2400" b="1" dirty="0" smtClean="0">
                <a:latin typeface="Times New Roman" pitchFamily="18" charset="0"/>
                <a:ea typeface="標楷體" pitchFamily="65" charset="-120"/>
                <a:cs typeface="Times New Roman" pitchFamily="18" charset="0"/>
              </a:rPr>
              <a:t>1424</a:t>
            </a:r>
            <a:r>
              <a:rPr lang="zh-TW" altLang="zh-TW" sz="2400" b="1" dirty="0" smtClean="0">
                <a:latin typeface="Times New Roman" pitchFamily="18" charset="0"/>
                <a:ea typeface="標楷體" pitchFamily="65" charset="-120"/>
                <a:cs typeface="Times New Roman" pitchFamily="18" charset="0"/>
              </a:rPr>
              <a:t>年</a:t>
            </a:r>
            <a:r>
              <a:rPr lang="zh-TW" altLang="en-US" sz="2400" b="1" dirty="0" smtClean="0">
                <a:latin typeface="Times New Roman" pitchFamily="18" charset="0"/>
                <a:ea typeface="標楷體" pitchFamily="65" charset="-120"/>
                <a:cs typeface="Times New Roman" pitchFamily="18" charset="0"/>
              </a:rPr>
              <a:t>：</a:t>
            </a:r>
            <a:r>
              <a:rPr lang="zh-TW" altLang="zh-TW" sz="2400" b="1" dirty="0" smtClean="0">
                <a:latin typeface="Times New Roman" pitchFamily="18" charset="0"/>
                <a:ea typeface="標楷體" pitchFamily="65" charset="-120"/>
                <a:cs typeface="Times New Roman" pitchFamily="18" charset="0"/>
              </a:rPr>
              <a:t>他逼近圓周率</a:t>
            </a:r>
            <a:r>
              <a:rPr lang="en-US" altLang="zh-TW" sz="2400" b="1" dirty="0" smtClean="0">
                <a:latin typeface="Times New Roman" pitchFamily="18" charset="0"/>
                <a:ea typeface="標楷體" pitchFamily="65" charset="-120"/>
                <a:cs typeface="Times New Roman" pitchFamily="18" charset="0"/>
              </a:rPr>
              <a:t> </a:t>
            </a:r>
            <a:r>
              <a:rPr lang="zh-TW" altLang="zh-TW" sz="2400" b="1" dirty="0" smtClean="0">
                <a:latin typeface="Times New Roman" pitchFamily="18" charset="0"/>
                <a:ea typeface="標楷體" pitchFamily="65" charset="-120"/>
                <a:cs typeface="Times New Roman" pitchFamily="18" charset="0"/>
              </a:rPr>
              <a:t>的近似值精確至小數點以下第十六位，在人類研究圓周率的歷史上留下輝煌的一頁！</a:t>
            </a:r>
            <a:endParaRPr lang="en-US" altLang="zh-TW" sz="2400" b="1" dirty="0" smtClean="0">
              <a:latin typeface="Times New Roman" pitchFamily="18" charset="0"/>
              <a:ea typeface="標楷體" pitchFamily="65" charset="-120"/>
              <a:cs typeface="Times New Roman" pitchFamily="18" charset="0"/>
            </a:endParaRPr>
          </a:p>
          <a:p>
            <a:r>
              <a:rPr lang="en-US" altLang="zh-TW" sz="2400" b="1" dirty="0" smtClean="0">
                <a:latin typeface="Times New Roman" pitchFamily="18" charset="0"/>
                <a:ea typeface="標楷體" pitchFamily="65" charset="-120"/>
                <a:cs typeface="Times New Roman" pitchFamily="18" charset="0"/>
              </a:rPr>
              <a:t>1427</a:t>
            </a:r>
            <a:r>
              <a:rPr lang="zh-TW" altLang="zh-TW" sz="2400" b="1" dirty="0" smtClean="0">
                <a:latin typeface="Times New Roman" pitchFamily="18" charset="0"/>
                <a:ea typeface="標楷體" pitchFamily="65" charset="-120"/>
                <a:cs typeface="Times New Roman" pitchFamily="18" charset="0"/>
              </a:rPr>
              <a:t>年</a:t>
            </a:r>
            <a:r>
              <a:rPr lang="zh-TW" altLang="en-US" sz="2400" b="1" dirty="0" smtClean="0">
                <a:latin typeface="Times New Roman" pitchFamily="18" charset="0"/>
                <a:ea typeface="標楷體" pitchFamily="65" charset="-120"/>
                <a:cs typeface="Times New Roman" pitchFamily="18" charset="0"/>
              </a:rPr>
              <a:t>：</a:t>
            </a:r>
            <a:r>
              <a:rPr lang="zh-TW" altLang="zh-TW" sz="2400" b="1" dirty="0" smtClean="0">
                <a:latin typeface="Times New Roman" pitchFamily="18" charset="0"/>
                <a:ea typeface="標楷體" pitchFamily="65" charset="-120"/>
                <a:cs typeface="Times New Roman" pitchFamily="18" charset="0"/>
              </a:rPr>
              <a:t>他撰寫了關於算術、代數及測量的作品《算數者之鑰》，詳細論述十進位記數系統、數的開高次方根、及求解代數問題。</a:t>
            </a:r>
            <a:endParaRPr lang="en-US" altLang="zh-TW" sz="2400" b="1" dirty="0" smtClean="0">
              <a:latin typeface="Times New Roman" pitchFamily="18" charset="0"/>
              <a:ea typeface="標楷體" pitchFamily="65" charset="-120"/>
              <a:cs typeface="Times New Roman" pitchFamily="18" charset="0"/>
            </a:endParaRPr>
          </a:p>
          <a:p>
            <a:r>
              <a:rPr lang="zh-TW" altLang="zh-TW" sz="2400" b="1" dirty="0" smtClean="0">
                <a:latin typeface="Times New Roman" pitchFamily="18" charset="0"/>
                <a:ea typeface="標楷體" pitchFamily="65" charset="-120"/>
                <a:cs typeface="Times New Roman" pitchFamily="18" charset="0"/>
              </a:rPr>
              <a:t>利用求解三次方程式得到正弦函數</a:t>
            </a:r>
            <a:r>
              <a:rPr lang="en-US" altLang="zh-TW" sz="2400" b="1" dirty="0" smtClean="0">
                <a:latin typeface="Times New Roman" pitchFamily="18" charset="0"/>
                <a:ea typeface="標楷體" pitchFamily="65" charset="-120"/>
                <a:cs typeface="Times New Roman" pitchFamily="18" charset="0"/>
              </a:rPr>
              <a:t> </a:t>
            </a:r>
            <a:r>
              <a:rPr lang="zh-TW" altLang="zh-TW" sz="2400" b="1" dirty="0" smtClean="0">
                <a:latin typeface="Times New Roman" pitchFamily="18" charset="0"/>
                <a:ea typeface="標楷體" pitchFamily="65" charset="-120"/>
                <a:cs typeface="Times New Roman" pitchFamily="18" charset="0"/>
              </a:rPr>
              <a:t>的近似值。</a:t>
            </a:r>
            <a:endParaRPr lang="zh-TW" altLang="zh-TW" sz="2400" dirty="0" smtClean="0">
              <a:latin typeface="Times New Roman" pitchFamily="18" charset="0"/>
              <a:ea typeface="標楷體" pitchFamily="65" charset="-120"/>
              <a:cs typeface="Times New Roman" pitchFamily="18" charset="0"/>
            </a:endParaRPr>
          </a:p>
          <a:p>
            <a:endParaRPr lang="zh-TW" altLang="en-US" dirty="0" smtClean="0">
              <a:ea typeface="標楷體" pitchFamily="65" charset="-120"/>
              <a:cs typeface="Times New Roman" pitchFamily="18" charset="0"/>
            </a:endParaRPr>
          </a:p>
        </p:txBody>
      </p:sp>
      <p:sp>
        <p:nvSpPr>
          <p:cNvPr id="50183" name="投影片編號版面配置區 7"/>
          <p:cNvSpPr>
            <a:spLocks noGrp="1"/>
          </p:cNvSpPr>
          <p:nvPr>
            <p:ph type="sldNum" sz="quarter" idx="12"/>
          </p:nvPr>
        </p:nvSpPr>
        <p:spPr>
          <a:noFill/>
          <a:ln>
            <a:miter lim="800000"/>
            <a:headEnd/>
            <a:tailEnd/>
          </a:ln>
        </p:spPr>
        <p:txBody>
          <a:bodyPr/>
          <a:lstStyle/>
          <a:p>
            <a:fld id="{1A008B46-9DC5-4FF9-B2EE-690BD7B5EB5F}" type="slidenum">
              <a:rPr lang="en-US" altLang="zh-TW" smtClean="0"/>
              <a:pPr/>
              <a:t>46</a:t>
            </a:fld>
            <a:endParaRPr lang="en-US" altLang="zh-TW"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457200" y="51470"/>
            <a:ext cx="8229600" cy="857250"/>
          </a:xfrm>
        </p:spPr>
        <p:txBody>
          <a:bodyPr/>
          <a:lstStyle/>
          <a:p>
            <a:r>
              <a:rPr lang="zh-TW" altLang="en-US" b="1" dirty="0" smtClean="0">
                <a:latin typeface="標楷體" pitchFamily="65" charset="-120"/>
                <a:ea typeface="標楷體" pitchFamily="65" charset="-120"/>
              </a:rPr>
              <a:t>科學與贊助：阿拉伯的例子</a:t>
            </a:r>
          </a:p>
        </p:txBody>
      </p:sp>
      <p:sp>
        <p:nvSpPr>
          <p:cNvPr id="51203" name="內容版面配置區 2"/>
          <p:cNvSpPr>
            <a:spLocks noGrp="1"/>
          </p:cNvSpPr>
          <p:nvPr>
            <p:ph idx="1"/>
          </p:nvPr>
        </p:nvSpPr>
        <p:spPr>
          <a:xfrm>
            <a:off x="467544" y="843558"/>
            <a:ext cx="8229600" cy="3394472"/>
          </a:xfrm>
        </p:spPr>
        <p:txBody>
          <a:bodyPr/>
          <a:lstStyle/>
          <a:p>
            <a:r>
              <a:rPr lang="zh-TW" altLang="zh-TW" sz="1800" b="1" dirty="0" smtClean="0">
                <a:ea typeface="標楷體" pitchFamily="65" charset="-120"/>
              </a:rPr>
              <a:t>在阿拉伯文明中，科學與其贊助者之間的關係，當然充滿了伊斯蘭教義的特色。</a:t>
            </a:r>
            <a:endParaRPr lang="en-US" altLang="zh-TW" sz="1800" b="1" dirty="0" smtClean="0">
              <a:ea typeface="標楷體" pitchFamily="65" charset="-120"/>
            </a:endParaRPr>
          </a:p>
          <a:p>
            <a:r>
              <a:rPr lang="zh-TW" altLang="zh-TW" sz="1800" b="1" dirty="0" smtClean="0">
                <a:ea typeface="標楷體" pitchFamily="65" charset="-120"/>
              </a:rPr>
              <a:t>數學史家</a:t>
            </a:r>
            <a:r>
              <a:rPr lang="en-US" altLang="zh-TW" sz="1800" b="1" dirty="0" smtClean="0">
                <a:ea typeface="標楷體" pitchFamily="65" charset="-120"/>
              </a:rPr>
              <a:t> Victor Katz </a:t>
            </a:r>
            <a:r>
              <a:rPr lang="zh-TW" altLang="zh-TW" sz="1800" b="1" dirty="0" smtClean="0">
                <a:ea typeface="標楷體" pitchFamily="65" charset="-120"/>
              </a:rPr>
              <a:t>注意到：伊斯蘭學者讓「</a:t>
            </a:r>
            <a:r>
              <a:rPr lang="zh-TW" altLang="zh-TW" sz="1800" b="1" dirty="0" smtClean="0">
                <a:solidFill>
                  <a:srgbClr val="C00000"/>
                </a:solidFill>
                <a:ea typeface="標楷體" pitchFamily="65" charset="-120"/>
              </a:rPr>
              <a:t>他們自己的數學浸滿了他們所信奉的神之靈感</a:t>
            </a:r>
            <a:r>
              <a:rPr lang="zh-TW" altLang="zh-TW" sz="1800" b="1" dirty="0" smtClean="0">
                <a:ea typeface="標楷體" pitchFamily="65" charset="-120"/>
              </a:rPr>
              <a:t>」。誠然，在「</a:t>
            </a:r>
            <a:r>
              <a:rPr lang="zh-TW" altLang="zh-TW" sz="1800" b="1" dirty="0" smtClean="0">
                <a:solidFill>
                  <a:srgbClr val="C00000"/>
                </a:solidFill>
                <a:ea typeface="標楷體" pitchFamily="65" charset="-120"/>
              </a:rPr>
              <a:t>過去年代中，那些有創造性的數學家，總是使研究大大地超越了當代的需要，但是，在伊斯蘭世界中，許多人感到這只是真主的要求，至少是在其初期，伊斯蘭文化並不把『世俗知識』視為與『神賜文化』相衝突，而是當作通向後者的一條道路。因而，學術研究得到鼓勵，那些被證明具有創造火花的人們，也常常得到統治者（通常是世俗與宗教雙方）的支持，從而得以盡可能追循他們自己的想法。</a:t>
            </a:r>
            <a:r>
              <a:rPr lang="zh-TW" altLang="zh-TW" sz="1800" b="1" dirty="0" smtClean="0">
                <a:ea typeface="標楷體" pitchFamily="65" charset="-120"/>
              </a:rPr>
              <a:t>」至於「</a:t>
            </a:r>
            <a:r>
              <a:rPr lang="zh-TW" altLang="zh-TW" sz="1800" b="1" dirty="0" smtClean="0">
                <a:solidFill>
                  <a:srgbClr val="C00000"/>
                </a:solidFill>
                <a:ea typeface="標楷體" pitchFamily="65" charset="-120"/>
              </a:rPr>
              <a:t>數學家的回報，則是在他們著作的開端和結尾時，總是祈求神的保佑，甚至整個正文中，有時也提及神的恩寵。</a:t>
            </a:r>
            <a:r>
              <a:rPr lang="zh-TW" altLang="zh-TW" sz="1800" b="1" dirty="0" smtClean="0">
                <a:ea typeface="標楷體" pitchFamily="65" charset="-120"/>
              </a:rPr>
              <a:t>」</a:t>
            </a:r>
            <a:endParaRPr lang="zh-TW" altLang="zh-TW" sz="1800" dirty="0" smtClean="0">
              <a:ea typeface="標楷體" pitchFamily="65" charset="-120"/>
            </a:endParaRPr>
          </a:p>
          <a:p>
            <a:r>
              <a:rPr lang="en-US" altLang="zh-TW" sz="1800" b="1" dirty="0" smtClean="0">
                <a:ea typeface="標楷體" pitchFamily="65" charset="-120"/>
              </a:rPr>
              <a:t>Katz </a:t>
            </a:r>
            <a:r>
              <a:rPr lang="zh-TW" altLang="zh-TW" sz="1800" b="1" dirty="0" smtClean="0">
                <a:ea typeface="標楷體" pitchFamily="65" charset="-120"/>
              </a:rPr>
              <a:t>參</a:t>
            </a:r>
            <a:r>
              <a:rPr lang="zh-TW" altLang="en-US" sz="1800" b="1" dirty="0" smtClean="0">
                <a:ea typeface="標楷體" pitchFamily="65" charset="-120"/>
              </a:rPr>
              <a:t>照</a:t>
            </a:r>
            <a:r>
              <a:rPr lang="zh-TW" altLang="zh-TW" sz="1800" b="1" dirty="0" smtClean="0">
                <a:ea typeface="標楷體" pitchFamily="65" charset="-120"/>
              </a:rPr>
              <a:t>西歐基督教</a:t>
            </a:r>
            <a:r>
              <a:rPr lang="en-US" altLang="zh-TW" sz="1800" b="1" dirty="0" smtClean="0">
                <a:ea typeface="標楷體" pitchFamily="65" charset="-120"/>
              </a:rPr>
              <a:t> vs. </a:t>
            </a:r>
            <a:r>
              <a:rPr lang="zh-TW" altLang="zh-TW" sz="1800" b="1" dirty="0" smtClean="0">
                <a:ea typeface="標楷體" pitchFamily="65" charset="-120"/>
              </a:rPr>
              <a:t>科學的矛盾緊張關係。</a:t>
            </a:r>
            <a:endParaRPr lang="en-US" altLang="zh-TW" sz="1800" b="1" dirty="0" smtClean="0">
              <a:ea typeface="標楷體" pitchFamily="65" charset="-120"/>
            </a:endParaRPr>
          </a:p>
          <a:p>
            <a:r>
              <a:rPr lang="zh-TW" altLang="zh-TW" sz="1800" b="1" dirty="0" smtClean="0">
                <a:ea typeface="標楷體" pitchFamily="65" charset="-120"/>
              </a:rPr>
              <a:t>重臣或統治者對於科學的贊助，在中國歷史上也屢見不鮮，不過，後者應該都欠缺伊斯蘭世界特有的宗教色彩。</a:t>
            </a:r>
            <a:endParaRPr lang="zh-TW" altLang="zh-TW" sz="1800" dirty="0" smtClean="0">
              <a:ea typeface="標楷體" pitchFamily="65" charset="-120"/>
            </a:endParaRPr>
          </a:p>
        </p:txBody>
      </p:sp>
      <p:pic>
        <p:nvPicPr>
          <p:cNvPr id="51204" name="Picture 1" descr="圖片1">
            <a:hlinkClick r:id="rId2"/>
          </p:cNvPr>
          <p:cNvPicPr>
            <a:picLocks noChangeAspect="1" noChangeArrowheads="1"/>
          </p:cNvPicPr>
          <p:nvPr/>
        </p:nvPicPr>
        <p:blipFill>
          <a:blip r:embed="rId3" cstate="print"/>
          <a:srcRect/>
          <a:stretch>
            <a:fillRect/>
          </a:stretch>
        </p:blipFill>
        <p:spPr bwMode="auto">
          <a:xfrm>
            <a:off x="4067944" y="3723878"/>
            <a:ext cx="269875" cy="176213"/>
          </a:xfrm>
          <a:prstGeom prst="rect">
            <a:avLst/>
          </a:prstGeom>
          <a:noFill/>
          <a:ln w="9525">
            <a:noFill/>
            <a:miter lim="800000"/>
            <a:headEnd/>
            <a:tailEnd/>
          </a:ln>
        </p:spPr>
      </p:pic>
      <p:sp>
        <p:nvSpPr>
          <p:cNvPr id="51208" name="投影片編號版面配置區 7"/>
          <p:cNvSpPr>
            <a:spLocks noGrp="1"/>
          </p:cNvSpPr>
          <p:nvPr>
            <p:ph type="sldNum" sz="quarter" idx="12"/>
          </p:nvPr>
        </p:nvSpPr>
        <p:spPr>
          <a:noFill/>
          <a:ln>
            <a:miter lim="800000"/>
            <a:headEnd/>
            <a:tailEnd/>
          </a:ln>
        </p:spPr>
        <p:txBody>
          <a:bodyPr/>
          <a:lstStyle/>
          <a:p>
            <a:fld id="{E868510A-6A1F-400D-86C1-1732966E085B}" type="slidenum">
              <a:rPr lang="en-US" altLang="zh-TW" smtClean="0"/>
              <a:pPr/>
              <a:t>47</a:t>
            </a:fld>
            <a:endParaRPr lang="en-US" altLang="zh-TW"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684213" y="915566"/>
            <a:ext cx="7772400" cy="1102519"/>
          </a:xfrm>
        </p:spPr>
        <p:txBody>
          <a:bodyPr/>
          <a:lstStyle/>
          <a:p>
            <a:r>
              <a:rPr lang="zh-TW" altLang="en-US" sz="3600" b="1" dirty="0" smtClean="0">
                <a:latin typeface="Times New Roman" pitchFamily="18" charset="0"/>
                <a:ea typeface="標楷體" pitchFamily="65" charset="-120"/>
                <a:cs typeface="Times New Roman" pitchFamily="18" charset="0"/>
              </a:rPr>
              <a:t>數學與文化</a:t>
            </a:r>
            <a:r>
              <a:rPr lang="en-US" altLang="zh-TW" sz="3600" b="1" dirty="0" smtClean="0">
                <a:latin typeface="Times New Roman" pitchFamily="18" charset="0"/>
                <a:ea typeface="標楷體" pitchFamily="65" charset="-120"/>
                <a:cs typeface="Times New Roman" pitchFamily="18" charset="0"/>
              </a:rPr>
              <a:t>:</a:t>
            </a:r>
            <a:r>
              <a:rPr lang="zh-TW" altLang="en-US" sz="3600" b="1" dirty="0" smtClean="0">
                <a:latin typeface="Times New Roman" pitchFamily="18" charset="0"/>
                <a:ea typeface="標楷體" pitchFamily="65" charset="-120"/>
                <a:cs typeface="Times New Roman" pitchFamily="18" charset="0"/>
              </a:rPr>
              <a:t>以數學小說閱讀為進路</a:t>
            </a:r>
          </a:p>
        </p:txBody>
      </p:sp>
      <p:sp>
        <p:nvSpPr>
          <p:cNvPr id="2051" name="副標題 2"/>
          <p:cNvSpPr>
            <a:spLocks noGrp="1"/>
          </p:cNvSpPr>
          <p:nvPr>
            <p:ph type="subTitle" idx="1"/>
          </p:nvPr>
        </p:nvSpPr>
        <p:spPr>
          <a:xfrm>
            <a:off x="1371600" y="2283718"/>
            <a:ext cx="6400800" cy="1314450"/>
          </a:xfrm>
        </p:spPr>
        <p:txBody>
          <a:bodyPr/>
          <a:lstStyle/>
          <a:p>
            <a:pPr eaLnBrk="1" hangingPunct="1"/>
            <a:r>
              <a:rPr lang="zh-TW" altLang="en-US" b="1" dirty="0" smtClean="0"/>
              <a:t>洪萬生</a:t>
            </a:r>
          </a:p>
          <a:p>
            <a:pPr eaLnBrk="1" hangingPunct="1"/>
            <a:r>
              <a:rPr lang="zh-TW" altLang="en-US" b="1" dirty="0" smtClean="0"/>
              <a:t>台灣師範大學數學系退休教授</a:t>
            </a:r>
          </a:p>
        </p:txBody>
      </p:sp>
      <p:grpSp>
        <p:nvGrpSpPr>
          <p:cNvPr id="2052" name="群組 5"/>
          <p:cNvGrpSpPr>
            <a:grpSpLocks/>
          </p:cNvGrpSpPr>
          <p:nvPr/>
        </p:nvGrpSpPr>
        <p:grpSpPr bwMode="auto">
          <a:xfrm>
            <a:off x="1979614" y="3867894"/>
            <a:ext cx="5202237" cy="523220"/>
            <a:chOff x="1169753" y="4207851"/>
            <a:chExt cx="5202447" cy="523220"/>
          </a:xfrm>
        </p:grpSpPr>
        <p:sp>
          <p:nvSpPr>
            <p:cNvPr id="2055" name="矩形 18"/>
            <p:cNvSpPr>
              <a:spLocks noChangeArrowheads="1"/>
            </p:cNvSpPr>
            <p:nvPr/>
          </p:nvSpPr>
          <p:spPr bwMode="auto">
            <a:xfrm>
              <a:off x="2339752" y="4207851"/>
              <a:ext cx="4032448" cy="523220"/>
            </a:xfrm>
            <a:prstGeom prst="rect">
              <a:avLst/>
            </a:prstGeom>
            <a:noFill/>
            <a:ln w="9525">
              <a:noFill/>
              <a:miter lim="800000"/>
              <a:headEnd/>
              <a:tailEnd/>
            </a:ln>
          </p:spPr>
          <p:txBody>
            <a:bodyPr>
              <a:spAutoFit/>
            </a:bodyPr>
            <a:lstStyle/>
            <a:p>
              <a:pPr algn="just"/>
              <a:r>
                <a:rPr kumimoji="0" lang="en-US" altLang="zh-TW" sz="1400" b="1" dirty="0">
                  <a:latin typeface="Times New Roman" pitchFamily="18" charset="0"/>
                  <a:ea typeface="標楷體" pitchFamily="65" charset="-120"/>
                  <a:cs typeface="Times New Roman" pitchFamily="18" charset="0"/>
                </a:rPr>
                <a:t>【</a:t>
              </a:r>
              <a:r>
                <a:rPr kumimoji="0" lang="zh-TW" altLang="en-US" sz="1400" b="1" dirty="0">
                  <a:latin typeface="Times New Roman" pitchFamily="18" charset="0"/>
                  <a:ea typeface="標楷體" pitchFamily="65" charset="-120"/>
                  <a:cs typeface="Times New Roman" pitchFamily="18" charset="0"/>
                </a:rPr>
                <a:t>本著作除另有註明外，採取</a:t>
              </a:r>
              <a:r>
                <a:rPr kumimoji="0" lang="zh-TW" altLang="en-US" sz="1400" b="1" u="sng" dirty="0">
                  <a:latin typeface="Times New Roman" pitchFamily="18" charset="0"/>
                  <a:ea typeface="標楷體" pitchFamily="65" charset="-120"/>
                  <a:cs typeface="Times New Roman" pitchFamily="18" charset="0"/>
                  <a:hlinkClick r:id="rId2"/>
                </a:rPr>
                <a:t>創用</a:t>
              </a:r>
              <a:r>
                <a:rPr kumimoji="0" lang="en-US" altLang="zh-TW" sz="1400" b="1" u="sng" dirty="0">
                  <a:latin typeface="Times New Roman" pitchFamily="18" charset="0"/>
                  <a:ea typeface="標楷體" pitchFamily="65" charset="-120"/>
                  <a:cs typeface="Times New Roman" pitchFamily="18" charset="0"/>
                  <a:hlinkClick r:id="rId2"/>
                </a:rPr>
                <a:t>CC</a:t>
              </a:r>
              <a:r>
                <a:rPr kumimoji="0" lang="zh-TW" altLang="en-US" sz="1400" b="1" u="sng" dirty="0">
                  <a:latin typeface="Times New Roman" pitchFamily="18" charset="0"/>
                  <a:ea typeface="標楷體" pitchFamily="65" charset="-120"/>
                  <a:cs typeface="Times New Roman" pitchFamily="18" charset="0"/>
                  <a:hlinkClick r:id="rId2"/>
                </a:rPr>
                <a:t>「姓名標示－非商業性－相同方式分享」台灣</a:t>
              </a:r>
              <a:r>
                <a:rPr kumimoji="0" lang="en-US" altLang="zh-TW" sz="1400" b="1" u="sng" dirty="0">
                  <a:latin typeface="Times New Roman" pitchFamily="18" charset="0"/>
                  <a:ea typeface="標楷體" pitchFamily="65" charset="-120"/>
                  <a:cs typeface="Times New Roman" pitchFamily="18" charset="0"/>
                  <a:hlinkClick r:id="rId2"/>
                </a:rPr>
                <a:t>3.0</a:t>
              </a:r>
              <a:r>
                <a:rPr kumimoji="0" lang="zh-TW" altLang="en-US" sz="1400" b="1" u="sng" dirty="0">
                  <a:latin typeface="Times New Roman" pitchFamily="18" charset="0"/>
                  <a:ea typeface="標楷體" pitchFamily="65" charset="-120"/>
                  <a:cs typeface="Times New Roman" pitchFamily="18" charset="0"/>
                  <a:hlinkClick r:id="rId2"/>
                </a:rPr>
                <a:t>版</a:t>
              </a:r>
              <a:r>
                <a:rPr kumimoji="0" lang="zh-TW" altLang="en-US" sz="1400" b="1" dirty="0">
                  <a:latin typeface="Times New Roman" pitchFamily="18" charset="0"/>
                  <a:ea typeface="標楷體" pitchFamily="65" charset="-120"/>
                  <a:cs typeface="Times New Roman" pitchFamily="18" charset="0"/>
                </a:rPr>
                <a:t>授權釋出</a:t>
              </a:r>
              <a:r>
                <a:rPr kumimoji="0" lang="en-US" altLang="zh-TW" sz="1400" b="1" dirty="0">
                  <a:latin typeface="Times New Roman" pitchFamily="18" charset="0"/>
                  <a:ea typeface="標楷體" pitchFamily="65" charset="-120"/>
                  <a:cs typeface="Times New Roman" pitchFamily="18" charset="0"/>
                </a:rPr>
                <a:t>】</a:t>
              </a:r>
            </a:p>
          </p:txBody>
        </p:sp>
        <p:pic>
          <p:nvPicPr>
            <p:cNvPr id="2056" name="Picture 15" descr="cc">
              <a:hlinkClick r:id="rId2"/>
            </p:cNvPr>
            <p:cNvPicPr>
              <a:picLocks noChangeAspect="1" noChangeArrowheads="1"/>
            </p:cNvPicPr>
            <p:nvPr/>
          </p:nvPicPr>
          <p:blipFill>
            <a:blip r:embed="rId3" cstate="print"/>
            <a:srcRect/>
            <a:stretch>
              <a:fillRect/>
            </a:stretch>
          </p:blipFill>
          <p:spPr bwMode="auto">
            <a:xfrm>
              <a:off x="1169753" y="4289608"/>
              <a:ext cx="1232869" cy="310658"/>
            </a:xfrm>
            <a:prstGeom prst="rect">
              <a:avLst/>
            </a:prstGeom>
            <a:noFill/>
            <a:ln w="9525">
              <a:noFill/>
              <a:miter lim="800000"/>
              <a:headEnd/>
              <a:tailEnd/>
            </a:ln>
          </p:spPr>
        </p:pic>
      </p:grpSp>
      <p:sp>
        <p:nvSpPr>
          <p:cNvPr id="2053" name="投影片編號版面配置區 6"/>
          <p:cNvSpPr>
            <a:spLocks noGrp="1"/>
          </p:cNvSpPr>
          <p:nvPr>
            <p:ph type="sldNum" sz="quarter" idx="12"/>
          </p:nvPr>
        </p:nvSpPr>
        <p:spPr>
          <a:noFill/>
          <a:ln>
            <a:miter lim="800000"/>
            <a:headEnd/>
            <a:tailEnd/>
          </a:ln>
        </p:spPr>
        <p:txBody>
          <a:bodyPr/>
          <a:lstStyle/>
          <a:p>
            <a:fld id="{BC708160-29BB-40DD-9AA5-EDB8F989C065}" type="slidenum">
              <a:rPr lang="zh-TW" altLang="en-US" smtClean="0">
                <a:latin typeface="Times New Roman" pitchFamily="18" charset="0"/>
                <a:cs typeface="Times New Roman" pitchFamily="18" charset="0"/>
              </a:rPr>
              <a:pPr/>
              <a:t>48</a:t>
            </a:fld>
            <a:endParaRPr lang="zh-TW"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099773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31590"/>
            <a:ext cx="7772400" cy="1102519"/>
          </a:xfrm>
        </p:spPr>
        <p:txBody>
          <a:bodyPr/>
          <a:lstStyle/>
          <a:p>
            <a:pPr eaLnBrk="1" hangingPunct="1"/>
            <a:r>
              <a:rPr lang="zh-TW" altLang="en-US" sz="4000" b="1" dirty="0" smtClean="0">
                <a:ea typeface="標楷體" pitchFamily="65" charset="-120"/>
              </a:rPr>
              <a:t>數學普及與數學史：</a:t>
            </a:r>
            <a:br>
              <a:rPr lang="zh-TW" altLang="en-US" sz="4000" b="1" dirty="0" smtClean="0">
                <a:ea typeface="標楷體" pitchFamily="65" charset="-120"/>
              </a:rPr>
            </a:br>
            <a:r>
              <a:rPr lang="zh-TW" altLang="en-US" sz="4000" b="1" dirty="0" smtClean="0">
                <a:ea typeface="標楷體" pitchFamily="65" charset="-120"/>
              </a:rPr>
              <a:t>以遠藤寬子的</a:t>
            </a:r>
            <a:r>
              <a:rPr lang="en-US" altLang="zh-TW" sz="4000" b="1" dirty="0" smtClean="0">
                <a:ea typeface="標楷體" pitchFamily="65" charset="-120"/>
              </a:rPr>
              <a:t>《</a:t>
            </a:r>
            <a:r>
              <a:rPr lang="zh-TW" altLang="en-US" sz="4000" b="1" dirty="0" smtClean="0">
                <a:ea typeface="標楷體" pitchFamily="65" charset="-120"/>
              </a:rPr>
              <a:t>算法少女</a:t>
            </a:r>
            <a:r>
              <a:rPr lang="en-US" altLang="zh-TW" sz="4000" b="1" dirty="0" smtClean="0">
                <a:ea typeface="標楷體" pitchFamily="65" charset="-120"/>
              </a:rPr>
              <a:t>》</a:t>
            </a:r>
            <a:r>
              <a:rPr lang="zh-TW" altLang="en-US" sz="4000" b="1" dirty="0" smtClean="0">
                <a:ea typeface="標楷體" pitchFamily="65" charset="-120"/>
              </a:rPr>
              <a:t>為例</a:t>
            </a:r>
          </a:p>
        </p:txBody>
      </p:sp>
      <p:sp>
        <p:nvSpPr>
          <p:cNvPr id="3075" name="Rectangle 3"/>
          <p:cNvSpPr>
            <a:spLocks noGrp="1" noChangeArrowheads="1"/>
          </p:cNvSpPr>
          <p:nvPr>
            <p:ph type="subTitle" idx="1"/>
          </p:nvPr>
        </p:nvSpPr>
        <p:spPr>
          <a:xfrm>
            <a:off x="1371600" y="2571750"/>
            <a:ext cx="6400800" cy="1314450"/>
          </a:xfrm>
        </p:spPr>
        <p:txBody>
          <a:bodyPr/>
          <a:lstStyle/>
          <a:p>
            <a:pPr eaLnBrk="1" hangingPunct="1"/>
            <a:r>
              <a:rPr lang="zh-TW" altLang="en-US" b="1" dirty="0" smtClean="0">
                <a:ea typeface="標楷體" pitchFamily="65" charset="-120"/>
              </a:rPr>
              <a:t>洪萬生</a:t>
            </a:r>
          </a:p>
          <a:p>
            <a:pPr eaLnBrk="1" hangingPunct="1"/>
            <a:r>
              <a:rPr lang="zh-TW" altLang="en-US" b="1" dirty="0" smtClean="0">
                <a:ea typeface="標楷體" pitchFamily="65" charset="-120"/>
              </a:rPr>
              <a:t>台灣師範大學數學系</a:t>
            </a:r>
          </a:p>
          <a:p>
            <a:pPr eaLnBrk="1" hangingPunct="1"/>
            <a:r>
              <a:rPr lang="en-US" altLang="zh-TW" b="1" dirty="0" smtClean="0">
                <a:ea typeface="標楷體" pitchFamily="65" charset="-120"/>
              </a:rPr>
              <a:t>HPM &amp; MTM</a:t>
            </a:r>
          </a:p>
          <a:p>
            <a:pPr eaLnBrk="1" hangingPunct="1"/>
            <a:endParaRPr lang="en-US" altLang="zh-TW" dirty="0" smtClean="0"/>
          </a:p>
        </p:txBody>
      </p:sp>
      <p:sp>
        <p:nvSpPr>
          <p:cNvPr id="3076" name="投影片編號版面配置區 3"/>
          <p:cNvSpPr>
            <a:spLocks noGrp="1"/>
          </p:cNvSpPr>
          <p:nvPr>
            <p:ph type="sldNum" sz="quarter" idx="12"/>
          </p:nvPr>
        </p:nvSpPr>
        <p:spPr>
          <a:noFill/>
          <a:ln>
            <a:miter lim="800000"/>
            <a:headEnd/>
            <a:tailEnd/>
          </a:ln>
        </p:spPr>
        <p:txBody>
          <a:bodyPr/>
          <a:lstStyle/>
          <a:p>
            <a:fld id="{2A12DB3E-9DC2-47C5-9A9A-08D59E014C08}" type="slidenum">
              <a:rPr lang="en-US" altLang="zh-TW" smtClean="0"/>
              <a:pPr/>
              <a:t>49</a:t>
            </a:fld>
            <a:endParaRPr lang="en-US" altLang="zh-TW" smtClean="0"/>
          </a:p>
        </p:txBody>
      </p:sp>
    </p:spTree>
    <p:extLst>
      <p:ext uri="{BB962C8B-B14F-4D97-AF65-F5344CB8AC3E}">
        <p14:creationId xmlns:p14="http://schemas.microsoft.com/office/powerpoint/2010/main" val="280438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英文版出版資料</a:t>
            </a:r>
          </a:p>
        </p:txBody>
      </p:sp>
      <p:sp>
        <p:nvSpPr>
          <p:cNvPr id="7171" name="Rectangle 3"/>
          <p:cNvSpPr>
            <a:spLocks noGrp="1" noChangeArrowheads="1"/>
          </p:cNvSpPr>
          <p:nvPr>
            <p:ph type="body" idx="1"/>
          </p:nvPr>
        </p:nvSpPr>
        <p:spPr>
          <a:xfrm>
            <a:off x="457200" y="843558"/>
            <a:ext cx="8229600" cy="3394472"/>
          </a:xfrm>
        </p:spPr>
        <p:txBody>
          <a:bodyPr/>
          <a:lstStyle/>
          <a:p>
            <a:pPr eaLnBrk="1" hangingPunct="1">
              <a:lnSpc>
                <a:spcPct val="90000"/>
              </a:lnSpc>
            </a:pPr>
            <a:r>
              <a:rPr lang="zh-TW" altLang="en-US" b="1" dirty="0" smtClean="0"/>
              <a:t>書名：</a:t>
            </a:r>
            <a:r>
              <a:rPr lang="en-US" altLang="zh-TW" b="1" dirty="0" smtClean="0"/>
              <a:t>The Parrot’s Theorem: A Novel</a:t>
            </a:r>
          </a:p>
          <a:p>
            <a:pPr eaLnBrk="1" hangingPunct="1">
              <a:lnSpc>
                <a:spcPct val="90000"/>
              </a:lnSpc>
            </a:pPr>
            <a:r>
              <a:rPr lang="zh-TW" altLang="en-US" b="1" dirty="0" smtClean="0"/>
              <a:t>作者：</a:t>
            </a:r>
            <a:r>
              <a:rPr lang="en-US" altLang="zh-TW" b="1" dirty="0" smtClean="0"/>
              <a:t>Denis </a:t>
            </a:r>
            <a:r>
              <a:rPr lang="en-US" altLang="zh-TW" b="1" dirty="0" err="1" smtClean="0"/>
              <a:t>Guedj</a:t>
            </a:r>
            <a:endParaRPr lang="en-US" altLang="zh-TW" b="1" dirty="0" smtClean="0"/>
          </a:p>
          <a:p>
            <a:pPr eaLnBrk="1" hangingPunct="1">
              <a:lnSpc>
                <a:spcPct val="90000"/>
              </a:lnSpc>
            </a:pPr>
            <a:r>
              <a:rPr lang="zh-TW" altLang="en-US" b="1" dirty="0" smtClean="0"/>
              <a:t>英譯者：</a:t>
            </a:r>
            <a:r>
              <a:rPr lang="en-US" altLang="zh-TW" b="1" dirty="0" smtClean="0"/>
              <a:t>Frank Wynne</a:t>
            </a:r>
          </a:p>
          <a:p>
            <a:pPr eaLnBrk="1" hangingPunct="1">
              <a:lnSpc>
                <a:spcPct val="90000"/>
              </a:lnSpc>
            </a:pPr>
            <a:r>
              <a:rPr lang="zh-TW" altLang="en-US" b="1" dirty="0" smtClean="0"/>
              <a:t>出版社：</a:t>
            </a:r>
            <a:r>
              <a:rPr lang="en-US" altLang="zh-TW" b="1" dirty="0" smtClean="0"/>
              <a:t>London: </a:t>
            </a:r>
            <a:r>
              <a:rPr lang="en-US" altLang="zh-TW" b="1" dirty="0" err="1" smtClean="0"/>
              <a:t>Weidenfeld</a:t>
            </a:r>
            <a:r>
              <a:rPr lang="en-US" altLang="zh-TW" b="1" dirty="0" smtClean="0"/>
              <a:t> &amp;</a:t>
            </a:r>
            <a:br>
              <a:rPr lang="en-US" altLang="zh-TW" b="1" dirty="0" smtClean="0"/>
            </a:br>
            <a:r>
              <a:rPr lang="en-US" altLang="zh-TW" b="1" dirty="0" smtClean="0"/>
              <a:t>              Nicolson</a:t>
            </a:r>
          </a:p>
          <a:p>
            <a:pPr eaLnBrk="1" hangingPunct="1">
              <a:lnSpc>
                <a:spcPct val="90000"/>
              </a:lnSpc>
            </a:pPr>
            <a:r>
              <a:rPr lang="zh-TW" altLang="en-US" b="1" dirty="0" smtClean="0"/>
              <a:t>出版年份：</a:t>
            </a:r>
            <a:r>
              <a:rPr lang="en-US" altLang="zh-TW" b="1" dirty="0" smtClean="0"/>
              <a:t>2000</a:t>
            </a:r>
          </a:p>
          <a:p>
            <a:pPr eaLnBrk="1" hangingPunct="1">
              <a:lnSpc>
                <a:spcPct val="90000"/>
              </a:lnSpc>
            </a:pPr>
            <a:r>
              <a:rPr lang="zh-TW" altLang="en-US" b="1" dirty="0" smtClean="0"/>
              <a:t>出版資料：</a:t>
            </a:r>
            <a:r>
              <a:rPr lang="en-US" altLang="zh-TW" b="1" dirty="0" smtClean="0"/>
              <a:t>Hardcopy, vii + 344 pp. </a:t>
            </a:r>
          </a:p>
          <a:p>
            <a:pPr eaLnBrk="1" hangingPunct="1">
              <a:lnSpc>
                <a:spcPct val="90000"/>
              </a:lnSpc>
            </a:pPr>
            <a:r>
              <a:rPr lang="zh-TW" altLang="en-US" b="1" dirty="0" smtClean="0"/>
              <a:t>國際書碼：</a:t>
            </a:r>
            <a:r>
              <a:rPr lang="en-US" altLang="zh-TW" b="1" dirty="0" smtClean="0"/>
              <a:t>ISBN 0-297-64578-1</a:t>
            </a:r>
          </a:p>
        </p:txBody>
      </p:sp>
      <p:sp>
        <p:nvSpPr>
          <p:cNvPr id="7172" name="投影片編號版面配置區 3"/>
          <p:cNvSpPr>
            <a:spLocks noGrp="1"/>
          </p:cNvSpPr>
          <p:nvPr>
            <p:ph type="sldNum" sz="quarter" idx="12"/>
          </p:nvPr>
        </p:nvSpPr>
        <p:spPr>
          <a:noFill/>
          <a:ln>
            <a:miter lim="800000"/>
            <a:headEnd/>
            <a:tailEnd/>
          </a:ln>
        </p:spPr>
        <p:txBody>
          <a:bodyPr/>
          <a:lstStyle/>
          <a:p>
            <a:fld id="{B6CC437F-43C1-4466-BF4E-F640E7AFC735}" type="slidenum">
              <a:rPr lang="en-US" altLang="zh-TW" smtClean="0"/>
              <a:pPr/>
              <a:t>5</a:t>
            </a:fld>
            <a:endParaRPr lang="en-US" altLang="zh-TW"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38"/>
            <a:ext cx="8229600" cy="857250"/>
          </a:xfrm>
        </p:spPr>
        <p:txBody>
          <a:bodyPr/>
          <a:lstStyle/>
          <a:p>
            <a:pPr eaLnBrk="1" hangingPunct="1"/>
            <a:r>
              <a:rPr lang="en-US" altLang="zh-TW" b="1" dirty="0" smtClean="0">
                <a:latin typeface="Calibri" pitchFamily="34" charset="0"/>
                <a:ea typeface="標楷體" pitchFamily="65" charset="-120"/>
              </a:rPr>
              <a:t>《</a:t>
            </a:r>
            <a:r>
              <a:rPr lang="zh-TW" altLang="en-US" b="1" dirty="0" smtClean="0">
                <a:latin typeface="Calibri" pitchFamily="34" charset="0"/>
                <a:ea typeface="標楷體" pitchFamily="65" charset="-120"/>
              </a:rPr>
              <a:t>算法少女</a:t>
            </a:r>
            <a:r>
              <a:rPr lang="en-US" altLang="zh-TW" b="1" dirty="0" smtClean="0">
                <a:latin typeface="Calibri" pitchFamily="34" charset="0"/>
                <a:ea typeface="標楷體" pitchFamily="65" charset="-120"/>
              </a:rPr>
              <a:t>》</a:t>
            </a:r>
          </a:p>
        </p:txBody>
      </p:sp>
      <p:sp>
        <p:nvSpPr>
          <p:cNvPr id="4099" name="Rectangle 3"/>
          <p:cNvSpPr>
            <a:spLocks noGrp="1" noChangeArrowheads="1"/>
          </p:cNvSpPr>
          <p:nvPr>
            <p:ph type="body" idx="1"/>
          </p:nvPr>
        </p:nvSpPr>
        <p:spPr>
          <a:xfrm>
            <a:off x="457200" y="771550"/>
            <a:ext cx="8229600" cy="3394472"/>
          </a:xfrm>
        </p:spPr>
        <p:txBody>
          <a:bodyPr/>
          <a:lstStyle/>
          <a:p>
            <a:pPr eaLnBrk="1" hangingPunct="1">
              <a:lnSpc>
                <a:spcPct val="90000"/>
              </a:lnSpc>
            </a:pPr>
            <a:r>
              <a:rPr lang="zh-TW" altLang="en-US" b="1" dirty="0" smtClean="0">
                <a:ea typeface="標楷體" pitchFamily="65" charset="-120"/>
              </a:rPr>
              <a:t>本書有下列三個面向：</a:t>
            </a:r>
          </a:p>
          <a:p>
            <a:pPr eaLnBrk="1" hangingPunct="1">
              <a:lnSpc>
                <a:spcPct val="90000"/>
              </a:lnSpc>
            </a:pPr>
            <a:r>
              <a:rPr lang="zh-TW" altLang="en-US" b="1" dirty="0" smtClean="0">
                <a:ea typeface="標楷體" pitchFamily="65" charset="-120"/>
              </a:rPr>
              <a:t>兒童文學創作</a:t>
            </a:r>
          </a:p>
          <a:p>
            <a:pPr eaLnBrk="1" hangingPunct="1">
              <a:lnSpc>
                <a:spcPct val="90000"/>
              </a:lnSpc>
            </a:pPr>
            <a:r>
              <a:rPr lang="zh-TW" altLang="en-US" b="1" dirty="0" smtClean="0">
                <a:ea typeface="標楷體" pitchFamily="65" charset="-120"/>
              </a:rPr>
              <a:t>歷史小說</a:t>
            </a:r>
          </a:p>
          <a:p>
            <a:pPr eaLnBrk="1" hangingPunct="1">
              <a:lnSpc>
                <a:spcPct val="90000"/>
              </a:lnSpc>
            </a:pPr>
            <a:r>
              <a:rPr lang="zh-TW" altLang="en-US" b="1" dirty="0" smtClean="0">
                <a:ea typeface="標楷體" pitchFamily="65" charset="-120"/>
              </a:rPr>
              <a:t>數學普及讀物</a:t>
            </a:r>
          </a:p>
          <a:p>
            <a:pPr eaLnBrk="1" hangingPunct="1">
              <a:lnSpc>
                <a:spcPct val="90000"/>
              </a:lnSpc>
            </a:pPr>
            <a:endParaRPr lang="zh-TW" altLang="en-US" b="1" dirty="0" smtClean="0">
              <a:ea typeface="標楷體" pitchFamily="65" charset="-120"/>
            </a:endParaRPr>
          </a:p>
          <a:p>
            <a:pPr eaLnBrk="1" hangingPunct="1">
              <a:lnSpc>
                <a:spcPct val="90000"/>
              </a:lnSpc>
            </a:pPr>
            <a:r>
              <a:rPr lang="zh-TW" altLang="en-US" b="1" dirty="0" smtClean="0">
                <a:ea typeface="標楷體" pitchFamily="65" charset="-120"/>
              </a:rPr>
              <a:t>作者遠藤寬子任教於國中，是知名的兒童文學作家</a:t>
            </a:r>
          </a:p>
          <a:p>
            <a:pPr eaLnBrk="1" hangingPunct="1">
              <a:lnSpc>
                <a:spcPct val="90000"/>
              </a:lnSpc>
            </a:pPr>
            <a:r>
              <a:rPr lang="zh-TW" altLang="en-US" b="1" dirty="0" smtClean="0">
                <a:ea typeface="標楷體" pitchFamily="65" charset="-120"/>
              </a:rPr>
              <a:t>金石堂書店歸類在日本小說專櫃</a:t>
            </a:r>
          </a:p>
        </p:txBody>
      </p:sp>
      <p:sp>
        <p:nvSpPr>
          <p:cNvPr id="4100" name="投影片編號版面配置區 3"/>
          <p:cNvSpPr>
            <a:spLocks noGrp="1"/>
          </p:cNvSpPr>
          <p:nvPr>
            <p:ph type="sldNum" sz="quarter" idx="12"/>
          </p:nvPr>
        </p:nvSpPr>
        <p:spPr>
          <a:noFill/>
          <a:ln>
            <a:miter lim="800000"/>
            <a:headEnd/>
            <a:tailEnd/>
          </a:ln>
        </p:spPr>
        <p:txBody>
          <a:bodyPr/>
          <a:lstStyle/>
          <a:p>
            <a:fld id="{A5DCBBAE-4EA7-460B-A6A6-D0D02DB698A5}" type="slidenum">
              <a:rPr lang="en-US" altLang="zh-TW" smtClean="0"/>
              <a:pPr/>
              <a:t>50</a:t>
            </a:fld>
            <a:endParaRPr lang="en-US" altLang="zh-TW" smtClean="0"/>
          </a:p>
        </p:txBody>
      </p:sp>
    </p:spTree>
    <p:extLst>
      <p:ext uri="{BB962C8B-B14F-4D97-AF65-F5344CB8AC3E}">
        <p14:creationId xmlns:p14="http://schemas.microsoft.com/office/powerpoint/2010/main" val="1062024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b="1" smtClean="0">
                <a:ea typeface="標楷體" pitchFamily="65" charset="-120"/>
              </a:rPr>
              <a:t>《</a:t>
            </a:r>
            <a:r>
              <a:rPr lang="zh-TW" altLang="en-US" b="1" smtClean="0">
                <a:ea typeface="標楷體" pitchFamily="65" charset="-120"/>
              </a:rPr>
              <a:t>算法少女</a:t>
            </a:r>
            <a:r>
              <a:rPr lang="en-US" altLang="zh-TW" b="1" smtClean="0">
                <a:ea typeface="標楷體" pitchFamily="65" charset="-120"/>
              </a:rPr>
              <a:t>》</a:t>
            </a:r>
            <a:r>
              <a:rPr lang="zh-TW" altLang="en-US" b="1" smtClean="0">
                <a:ea typeface="標楷體" pitchFamily="65" charset="-120"/>
              </a:rPr>
              <a:t>中譯本封面</a:t>
            </a:r>
          </a:p>
        </p:txBody>
      </p:sp>
      <p:sp>
        <p:nvSpPr>
          <p:cNvPr id="5123" name="投影片編號版面配置區 6"/>
          <p:cNvSpPr>
            <a:spLocks noGrp="1"/>
          </p:cNvSpPr>
          <p:nvPr>
            <p:ph type="sldNum" sz="quarter" idx="12"/>
          </p:nvPr>
        </p:nvSpPr>
        <p:spPr>
          <a:noFill/>
          <a:ln>
            <a:miter lim="800000"/>
            <a:headEnd/>
            <a:tailEnd/>
          </a:ln>
        </p:spPr>
        <p:txBody>
          <a:bodyPr/>
          <a:lstStyle/>
          <a:p>
            <a:fld id="{19653176-A6A6-481F-BBC4-D9B64186E4FE}" type="slidenum">
              <a:rPr lang="en-US" altLang="zh-TW" smtClean="0"/>
              <a:pPr/>
              <a:t>51</a:t>
            </a:fld>
            <a:endParaRPr lang="en-US" altLang="zh-TW" smtClean="0"/>
          </a:p>
        </p:txBody>
      </p:sp>
      <p:grpSp>
        <p:nvGrpSpPr>
          <p:cNvPr id="5125" name="群組 10"/>
          <p:cNvGrpSpPr>
            <a:grpSpLocks/>
          </p:cNvGrpSpPr>
          <p:nvPr/>
        </p:nvGrpSpPr>
        <p:grpSpPr bwMode="auto">
          <a:xfrm>
            <a:off x="3131840" y="1154054"/>
            <a:ext cx="2931742" cy="3455291"/>
            <a:chOff x="3059832" y="1124744"/>
            <a:chExt cx="3291795" cy="4608512"/>
          </a:xfrm>
        </p:grpSpPr>
        <p:pic>
          <p:nvPicPr>
            <p:cNvPr id="5127" name="圖片 8" descr="算法少女.jpg"/>
            <p:cNvPicPr>
              <a:picLocks noChangeAspect="1"/>
            </p:cNvPicPr>
            <p:nvPr/>
          </p:nvPicPr>
          <p:blipFill>
            <a:blip r:embed="rId2" cstate="print"/>
            <a:srcRect/>
            <a:stretch>
              <a:fillRect/>
            </a:stretch>
          </p:blipFill>
          <p:spPr bwMode="auto">
            <a:xfrm>
              <a:off x="3059832" y="1124744"/>
              <a:ext cx="3291795" cy="4608512"/>
            </a:xfrm>
            <a:prstGeom prst="rect">
              <a:avLst/>
            </a:prstGeom>
            <a:noFill/>
            <a:ln w="9525">
              <a:noFill/>
              <a:miter lim="800000"/>
              <a:headEnd/>
              <a:tailEnd/>
            </a:ln>
          </p:spPr>
        </p:pic>
        <p:pic>
          <p:nvPicPr>
            <p:cNvPr id="5126" name="Picture 1" descr="圖片1">
              <a:hlinkClick r:id="rId3"/>
            </p:cNvPr>
            <p:cNvPicPr>
              <a:picLocks noChangeAspect="1" noChangeArrowheads="1"/>
            </p:cNvPicPr>
            <p:nvPr/>
          </p:nvPicPr>
          <p:blipFill>
            <a:blip r:embed="rId4" cstate="print"/>
            <a:srcRect/>
            <a:stretch>
              <a:fillRect/>
            </a:stretch>
          </p:blipFill>
          <p:spPr bwMode="auto">
            <a:xfrm>
              <a:off x="3059832" y="5480246"/>
              <a:ext cx="269875" cy="234950"/>
            </a:xfrm>
            <a:prstGeom prst="rect">
              <a:avLst/>
            </a:prstGeom>
            <a:noFill/>
            <a:ln w="9525">
              <a:noFill/>
              <a:miter lim="800000"/>
              <a:headEnd/>
              <a:tailEnd/>
            </a:ln>
          </p:spPr>
        </p:pic>
      </p:grpSp>
    </p:spTree>
    <p:extLst>
      <p:ext uri="{BB962C8B-B14F-4D97-AF65-F5344CB8AC3E}">
        <p14:creationId xmlns:p14="http://schemas.microsoft.com/office/powerpoint/2010/main" val="2177725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b="1" smtClean="0">
                <a:ea typeface="標楷體" pitchFamily="65" charset="-120"/>
              </a:rPr>
              <a:t>本事</a:t>
            </a:r>
          </a:p>
        </p:txBody>
      </p:sp>
      <p:sp>
        <p:nvSpPr>
          <p:cNvPr id="6147" name="Rectangle 3"/>
          <p:cNvSpPr>
            <a:spLocks noGrp="1" noChangeArrowheads="1"/>
          </p:cNvSpPr>
          <p:nvPr>
            <p:ph type="body" idx="1"/>
          </p:nvPr>
        </p:nvSpPr>
        <p:spPr>
          <a:xfrm>
            <a:off x="457200" y="1059582"/>
            <a:ext cx="8229600" cy="3394472"/>
          </a:xfrm>
        </p:spPr>
        <p:txBody>
          <a:bodyPr/>
          <a:lstStyle/>
          <a:p>
            <a:pPr eaLnBrk="1" hangingPunct="1">
              <a:lnSpc>
                <a:spcPct val="80000"/>
              </a:lnSpc>
            </a:pP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算法少女</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作為一本算學文本，是在一七七五年（安永四年）出現在江戶。在一九七三年，由遠藤寬子根據它的一個手抄本，改寫為現代白話語的一本同名的歷史小說問世。 </a:t>
            </a:r>
          </a:p>
          <a:p>
            <a:pPr eaLnBrk="1" hangingPunct="1">
              <a:lnSpc>
                <a:spcPct val="80000"/>
              </a:lnSpc>
            </a:pPr>
            <a:r>
              <a:rPr lang="zh-TW" altLang="en-US" sz="2800" b="1" dirty="0" smtClean="0">
                <a:latin typeface="Times New Roman" pitchFamily="18" charset="0"/>
                <a:ea typeface="標楷體" pitchFamily="65" charset="-120"/>
              </a:rPr>
              <a:t>現代版的</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算法少女</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，作者對數學史實的用心考究，除了日本江戶時期數學史的適當鋪陳外，小說情節豐富繽紛，人物刻畫溫暖而又富含正義，是一部非常適合青少年閱讀的歷史小說名作。</a:t>
            </a:r>
          </a:p>
          <a:p>
            <a:pPr eaLnBrk="1" hangingPunct="1">
              <a:lnSpc>
                <a:spcPct val="80000"/>
              </a:lnSpc>
            </a:pPr>
            <a:r>
              <a:rPr lang="zh-TW" altLang="en-US" sz="2800" b="1" dirty="0" smtClean="0">
                <a:latin typeface="Times New Roman" pitchFamily="18" charset="0"/>
                <a:ea typeface="標楷體" pitchFamily="65" charset="-120"/>
              </a:rPr>
              <a:t>在江戶時代，和算 </a:t>
            </a:r>
            <a:r>
              <a:rPr lang="en-US" altLang="zh-TW" sz="2800" b="1" dirty="0" smtClean="0">
                <a:latin typeface="Times New Roman" pitchFamily="18" charset="0"/>
                <a:ea typeface="標楷體" pitchFamily="65" charset="-120"/>
              </a:rPr>
              <a:t>(</a:t>
            </a:r>
            <a:r>
              <a:rPr lang="en-US" altLang="zh-TW" sz="2800" b="1" i="1" dirty="0" err="1" smtClean="0">
                <a:latin typeface="Times New Roman" pitchFamily="18" charset="0"/>
                <a:ea typeface="標楷體" pitchFamily="65" charset="-120"/>
              </a:rPr>
              <a:t>wasan</a:t>
            </a: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究竟是如何在庶民之間擴展的？學習和算的樂趣為何？本書都有生動的描述。</a:t>
            </a:r>
            <a:r>
              <a:rPr lang="zh-TW" altLang="en-US" sz="2800" dirty="0" smtClean="0">
                <a:latin typeface="Times New Roman" pitchFamily="18" charset="0"/>
                <a:ea typeface="標楷體" pitchFamily="65" charset="-120"/>
              </a:rPr>
              <a:t> </a:t>
            </a:r>
            <a:endParaRPr lang="zh-TW" altLang="en-US" sz="2800" b="1" dirty="0" smtClean="0">
              <a:latin typeface="Times New Roman" pitchFamily="18" charset="0"/>
              <a:ea typeface="標楷體" pitchFamily="65" charset="-120"/>
            </a:endParaRPr>
          </a:p>
          <a:p>
            <a:pPr eaLnBrk="1" hangingPunct="1">
              <a:lnSpc>
                <a:spcPct val="80000"/>
              </a:lnSpc>
            </a:pPr>
            <a:endParaRPr lang="en-US" altLang="zh-TW" sz="2800" b="1" dirty="0" smtClean="0">
              <a:latin typeface="Times New Roman" pitchFamily="18" charset="0"/>
              <a:ea typeface="標楷體" pitchFamily="65" charset="-120"/>
            </a:endParaRPr>
          </a:p>
        </p:txBody>
      </p:sp>
      <p:pic>
        <p:nvPicPr>
          <p:cNvPr id="6150" name="Picture 1" descr="圖片1">
            <a:hlinkClick r:id="rId2"/>
          </p:cNvPr>
          <p:cNvPicPr>
            <a:picLocks noChangeAspect="1" noChangeArrowheads="1"/>
          </p:cNvPicPr>
          <p:nvPr/>
        </p:nvPicPr>
        <p:blipFill>
          <a:blip r:embed="rId3" cstate="print"/>
          <a:srcRect/>
          <a:stretch>
            <a:fillRect/>
          </a:stretch>
        </p:blipFill>
        <p:spPr bwMode="auto">
          <a:xfrm>
            <a:off x="2339752" y="4731990"/>
            <a:ext cx="269875" cy="176213"/>
          </a:xfrm>
          <a:prstGeom prst="rect">
            <a:avLst/>
          </a:prstGeom>
          <a:noFill/>
          <a:ln w="9525">
            <a:noFill/>
            <a:miter lim="800000"/>
            <a:headEnd/>
            <a:tailEnd/>
          </a:ln>
        </p:spPr>
      </p:pic>
      <p:sp>
        <p:nvSpPr>
          <p:cNvPr id="6151" name="投影片編號版面配置區 6"/>
          <p:cNvSpPr>
            <a:spLocks noGrp="1"/>
          </p:cNvSpPr>
          <p:nvPr>
            <p:ph type="sldNum" sz="quarter" idx="12"/>
          </p:nvPr>
        </p:nvSpPr>
        <p:spPr>
          <a:noFill/>
          <a:ln>
            <a:miter lim="800000"/>
            <a:headEnd/>
            <a:tailEnd/>
          </a:ln>
        </p:spPr>
        <p:txBody>
          <a:bodyPr/>
          <a:lstStyle/>
          <a:p>
            <a:fld id="{CA659314-21B3-4A4F-8225-681F77EADEBF}" type="slidenum">
              <a:rPr lang="en-US" altLang="zh-TW" smtClean="0"/>
              <a:pPr/>
              <a:t>52</a:t>
            </a:fld>
            <a:endParaRPr lang="en-US" altLang="zh-TW" smtClean="0"/>
          </a:p>
        </p:txBody>
      </p:sp>
    </p:spTree>
    <p:extLst>
      <p:ext uri="{BB962C8B-B14F-4D97-AF65-F5344CB8AC3E}">
        <p14:creationId xmlns:p14="http://schemas.microsoft.com/office/powerpoint/2010/main" val="1179442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92546"/>
            <a:ext cx="8229600" cy="857250"/>
          </a:xfrm>
        </p:spPr>
        <p:txBody>
          <a:bodyPr/>
          <a:lstStyle/>
          <a:p>
            <a:pPr eaLnBrk="1" hangingPunct="1"/>
            <a:r>
              <a:rPr lang="zh-TW" altLang="en-US" b="1" dirty="0" smtClean="0">
                <a:ea typeface="標楷體" pitchFamily="65" charset="-120"/>
              </a:rPr>
              <a:t>故事梗概</a:t>
            </a:r>
          </a:p>
        </p:txBody>
      </p:sp>
      <p:sp>
        <p:nvSpPr>
          <p:cNvPr id="7171" name="Rectangle 3"/>
          <p:cNvSpPr>
            <a:spLocks noGrp="1" noChangeArrowheads="1"/>
          </p:cNvSpPr>
          <p:nvPr>
            <p:ph type="body" idx="1"/>
          </p:nvPr>
        </p:nvSpPr>
        <p:spPr>
          <a:xfrm>
            <a:off x="457200" y="699542"/>
            <a:ext cx="8229600" cy="3394472"/>
          </a:xfrm>
        </p:spPr>
        <p:txBody>
          <a:bodyPr/>
          <a:lstStyle/>
          <a:p>
            <a:pPr eaLnBrk="1" hangingPunct="1"/>
            <a:r>
              <a:rPr lang="zh-TW" altLang="en-US" sz="2800" b="1" dirty="0" smtClean="0">
                <a:ea typeface="標楷體" pitchFamily="65" charset="-120"/>
              </a:rPr>
              <a:t>一七七五年的江戶時代，町上醫師千葉桃三，教導女兒小章學習算法（數學），小章擁有出眾的數學能力。有一天，淺草寺因浴佛節而舉行盛典。小章指出一面獻給觀世音菩薩的「算額」上的題目有錯誤，因而引起了當時的藩主注意，進而想要召見這位少女小章。</a:t>
            </a:r>
          </a:p>
          <a:p>
            <a:pPr eaLnBrk="1" hangingPunct="1"/>
            <a:r>
              <a:rPr lang="zh-TW" altLang="en-US" sz="2800" b="1" dirty="0" smtClean="0">
                <a:ea typeface="標楷體" pitchFamily="65" charset="-120"/>
              </a:rPr>
              <a:t>小章竟因此捲入了當時的算法主流「關流」的流派之爭，因為小章學習的是非主流的「上方」算法。於是，在一場策劃下，她必須與另一位學習關流算法的少女一較長短！</a:t>
            </a:r>
          </a:p>
        </p:txBody>
      </p:sp>
      <p:pic>
        <p:nvPicPr>
          <p:cNvPr id="7172" name="Picture 1" descr="圖片1">
            <a:hlinkClick r:id="rId2"/>
          </p:cNvPr>
          <p:cNvPicPr>
            <a:picLocks noChangeAspect="1" noChangeArrowheads="1"/>
          </p:cNvPicPr>
          <p:nvPr/>
        </p:nvPicPr>
        <p:blipFill>
          <a:blip r:embed="rId3" cstate="print"/>
          <a:srcRect/>
          <a:stretch>
            <a:fillRect/>
          </a:stretch>
        </p:blipFill>
        <p:spPr bwMode="auto">
          <a:xfrm>
            <a:off x="5076056" y="4803998"/>
            <a:ext cx="269875" cy="176213"/>
          </a:xfrm>
          <a:prstGeom prst="rect">
            <a:avLst/>
          </a:prstGeom>
          <a:noFill/>
          <a:ln w="9525">
            <a:noFill/>
            <a:miter lim="800000"/>
            <a:headEnd/>
            <a:tailEnd/>
          </a:ln>
        </p:spPr>
      </p:pic>
      <p:pic>
        <p:nvPicPr>
          <p:cNvPr id="7173" name="Picture 1" descr="圖片1">
            <a:hlinkClick r:id="rId2"/>
          </p:cNvPr>
          <p:cNvPicPr>
            <a:picLocks noChangeAspect="1" noChangeArrowheads="1"/>
          </p:cNvPicPr>
          <p:nvPr/>
        </p:nvPicPr>
        <p:blipFill>
          <a:blip r:embed="rId3" cstate="print"/>
          <a:srcRect/>
          <a:stretch>
            <a:fillRect/>
          </a:stretch>
        </p:blipFill>
        <p:spPr bwMode="auto">
          <a:xfrm>
            <a:off x="4427984" y="3075806"/>
            <a:ext cx="269875" cy="176213"/>
          </a:xfrm>
          <a:prstGeom prst="rect">
            <a:avLst/>
          </a:prstGeom>
          <a:noFill/>
          <a:ln w="9525">
            <a:noFill/>
            <a:miter lim="800000"/>
            <a:headEnd/>
            <a:tailEnd/>
          </a:ln>
        </p:spPr>
      </p:pic>
      <p:sp>
        <p:nvSpPr>
          <p:cNvPr id="7174" name="投影片編號版面配置區 5"/>
          <p:cNvSpPr>
            <a:spLocks noGrp="1"/>
          </p:cNvSpPr>
          <p:nvPr>
            <p:ph type="sldNum" sz="quarter" idx="12"/>
          </p:nvPr>
        </p:nvSpPr>
        <p:spPr>
          <a:noFill/>
          <a:ln>
            <a:miter lim="800000"/>
            <a:headEnd/>
            <a:tailEnd/>
          </a:ln>
        </p:spPr>
        <p:txBody>
          <a:bodyPr/>
          <a:lstStyle/>
          <a:p>
            <a:fld id="{CC6032EA-3083-44EC-970A-49D858BE6BC6}" type="slidenum">
              <a:rPr lang="en-US" altLang="zh-TW" smtClean="0"/>
              <a:pPr/>
              <a:t>53</a:t>
            </a:fld>
            <a:endParaRPr lang="en-US" altLang="zh-TW" smtClean="0"/>
          </a:p>
        </p:txBody>
      </p:sp>
    </p:spTree>
    <p:extLst>
      <p:ext uri="{BB962C8B-B14F-4D97-AF65-F5344CB8AC3E}">
        <p14:creationId xmlns:p14="http://schemas.microsoft.com/office/powerpoint/2010/main" val="2116794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latin typeface="Times New Roman" pitchFamily="18" charset="0"/>
                <a:ea typeface="標楷體" pitchFamily="65" charset="-120"/>
              </a:rPr>
              <a:t>有馬賴徸 </a:t>
            </a:r>
            <a:r>
              <a:rPr lang="en-US" altLang="zh-TW" b="1" dirty="0" smtClean="0">
                <a:latin typeface="Times New Roman" pitchFamily="18" charset="0"/>
                <a:ea typeface="標楷體" pitchFamily="65" charset="-120"/>
              </a:rPr>
              <a:t>(1714-1784) </a:t>
            </a:r>
            <a:r>
              <a:rPr lang="zh-TW" altLang="en-US" b="1" dirty="0" smtClean="0">
                <a:latin typeface="Times New Roman" pitchFamily="18" charset="0"/>
                <a:ea typeface="標楷體" pitchFamily="65" charset="-120"/>
              </a:rPr>
              <a:t>大名</a:t>
            </a:r>
            <a:r>
              <a:rPr lang="zh-TW" altLang="en-US" dirty="0" smtClean="0"/>
              <a:t> </a:t>
            </a:r>
          </a:p>
        </p:txBody>
      </p:sp>
      <p:sp>
        <p:nvSpPr>
          <p:cNvPr id="8195" name="Rectangle 3"/>
          <p:cNvSpPr>
            <a:spLocks noGrp="1" noChangeArrowheads="1"/>
          </p:cNvSpPr>
          <p:nvPr>
            <p:ph type="body" idx="1"/>
          </p:nvPr>
        </p:nvSpPr>
        <p:spPr>
          <a:xfrm>
            <a:off x="446856" y="843558"/>
            <a:ext cx="8229600" cy="3394472"/>
          </a:xfrm>
        </p:spPr>
        <p:txBody>
          <a:bodyPr/>
          <a:lstStyle/>
          <a:p>
            <a:pPr eaLnBrk="1" hangingPunct="1"/>
            <a:r>
              <a:rPr lang="zh-TW" altLang="en-US" b="1" dirty="0" smtClean="0">
                <a:latin typeface="Times New Roman" pitchFamily="18" charset="0"/>
                <a:ea typeface="標楷體" pitchFamily="65" charset="-120"/>
              </a:rPr>
              <a:t>九留米藩（今福岡縣）第七代領主。</a:t>
            </a:r>
          </a:p>
          <a:p>
            <a:pPr eaLnBrk="1" hangingPunct="1"/>
            <a:r>
              <a:rPr lang="zh-TW" altLang="en-US" b="1" dirty="0" smtClean="0">
                <a:latin typeface="Times New Roman" pitchFamily="18" charset="0"/>
                <a:ea typeface="標楷體" pitchFamily="65" charset="-120"/>
              </a:rPr>
              <a:t>托名豐田文景，撰</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拾璣算法</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，解答</a:t>
            </a:r>
            <a:r>
              <a:rPr lang="en-US" altLang="zh-TW" b="1" dirty="0" smtClean="0">
                <a:latin typeface="Times New Roman" pitchFamily="18" charset="0"/>
                <a:ea typeface="標楷體" pitchFamily="65" charset="-120"/>
              </a:rPr>
              <a:t>150 </a:t>
            </a:r>
            <a:r>
              <a:rPr lang="zh-TW" altLang="en-US" b="1" dirty="0" smtClean="0">
                <a:latin typeface="Times New Roman" pitchFamily="18" charset="0"/>
                <a:ea typeface="標楷體" pitchFamily="65" charset="-120"/>
              </a:rPr>
              <a:t>個問題，包含關流的主要內容，首度將關流不外傳的「點竄術</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公諸於世，使關流代數學廣為人知，促進了和算的進步和普及。</a:t>
            </a:r>
            <a:endParaRPr lang="en-US" altLang="zh-TW" b="1" dirty="0" smtClean="0">
              <a:latin typeface="Times New Roman" pitchFamily="18" charset="0"/>
              <a:ea typeface="標楷體" pitchFamily="65" charset="-120"/>
            </a:endParaRPr>
          </a:p>
          <a:p>
            <a:pPr eaLnBrk="1" hangingPunct="1"/>
            <a:r>
              <a:rPr lang="zh-TW" altLang="en-US" b="1" dirty="0" smtClean="0">
                <a:latin typeface="Times New Roman" pitchFamily="18" charset="0"/>
                <a:ea typeface="標楷體" pitchFamily="65" charset="-120"/>
              </a:rPr>
              <a:t>明和五年 </a:t>
            </a:r>
            <a:r>
              <a:rPr lang="en-US" altLang="zh-TW" b="1" dirty="0" smtClean="0">
                <a:latin typeface="Times New Roman" pitchFamily="18" charset="0"/>
                <a:ea typeface="標楷體" pitchFamily="65" charset="-120"/>
              </a:rPr>
              <a:t>(1768)</a:t>
            </a:r>
            <a:r>
              <a:rPr lang="zh-TW" altLang="en-US" b="1" dirty="0" smtClean="0">
                <a:latin typeface="Times New Roman" pitchFamily="18" charset="0"/>
                <a:ea typeface="標楷體" pitchFamily="65" charset="-120"/>
              </a:rPr>
              <a:t>，招聘藤田貞資為其藩之「算學師範」。</a:t>
            </a:r>
          </a:p>
        </p:txBody>
      </p:sp>
      <p:sp>
        <p:nvSpPr>
          <p:cNvPr id="8196" name="投影片編號版面配置區 6"/>
          <p:cNvSpPr>
            <a:spLocks noGrp="1"/>
          </p:cNvSpPr>
          <p:nvPr>
            <p:ph type="sldNum" sz="quarter" idx="12"/>
          </p:nvPr>
        </p:nvSpPr>
        <p:spPr>
          <a:noFill/>
          <a:ln>
            <a:miter lim="800000"/>
            <a:headEnd/>
            <a:tailEnd/>
          </a:ln>
        </p:spPr>
        <p:txBody>
          <a:bodyPr/>
          <a:lstStyle/>
          <a:p>
            <a:fld id="{87C39FCE-5468-4617-9022-80C0C08C0F27}" type="slidenum">
              <a:rPr lang="en-US" altLang="zh-TW" smtClean="0"/>
              <a:pPr/>
              <a:t>54</a:t>
            </a:fld>
            <a:endParaRPr lang="en-US" altLang="zh-TW" smtClean="0"/>
          </a:p>
        </p:txBody>
      </p:sp>
      <p:pic>
        <p:nvPicPr>
          <p:cNvPr id="8198" name="Picture 1" descr="圖片1">
            <a:hlinkClick r:id="rId2"/>
          </p:cNvPr>
          <p:cNvPicPr>
            <a:picLocks noChangeAspect="1" noChangeArrowheads="1"/>
          </p:cNvPicPr>
          <p:nvPr/>
        </p:nvPicPr>
        <p:blipFill>
          <a:blip r:embed="rId3" cstate="print"/>
          <a:srcRect/>
          <a:stretch>
            <a:fillRect/>
          </a:stretch>
        </p:blipFill>
        <p:spPr bwMode="auto">
          <a:xfrm>
            <a:off x="3635896" y="4659982"/>
            <a:ext cx="269875" cy="176213"/>
          </a:xfrm>
          <a:prstGeom prst="rect">
            <a:avLst/>
          </a:prstGeom>
          <a:noFill/>
          <a:ln w="9525">
            <a:noFill/>
            <a:miter lim="800000"/>
            <a:headEnd/>
            <a:tailEnd/>
          </a:ln>
        </p:spPr>
      </p:pic>
    </p:spTree>
    <p:extLst>
      <p:ext uri="{BB962C8B-B14F-4D97-AF65-F5344CB8AC3E}">
        <p14:creationId xmlns:p14="http://schemas.microsoft.com/office/powerpoint/2010/main" val="2687308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b="1" smtClean="0">
                <a:ea typeface="標楷體" pitchFamily="65" charset="-120"/>
              </a:rPr>
              <a:t>武士關孝和</a:t>
            </a:r>
          </a:p>
        </p:txBody>
      </p:sp>
      <p:sp>
        <p:nvSpPr>
          <p:cNvPr id="9220" name="投影片編號版面配置區 6"/>
          <p:cNvSpPr>
            <a:spLocks noGrp="1"/>
          </p:cNvSpPr>
          <p:nvPr>
            <p:ph type="sldNum" sz="quarter" idx="12"/>
          </p:nvPr>
        </p:nvSpPr>
        <p:spPr>
          <a:noFill/>
          <a:ln>
            <a:miter lim="800000"/>
            <a:headEnd/>
            <a:tailEnd/>
          </a:ln>
        </p:spPr>
        <p:txBody>
          <a:bodyPr/>
          <a:lstStyle/>
          <a:p>
            <a:fld id="{1370087D-28E8-4593-9475-9F9E897DA6CB}" type="slidenum">
              <a:rPr lang="en-US" altLang="zh-TW" smtClean="0"/>
              <a:pPr/>
              <a:t>55</a:t>
            </a:fld>
            <a:endParaRPr lang="en-US" altLang="zh-TW" smtClean="0"/>
          </a:p>
        </p:txBody>
      </p:sp>
      <p:grpSp>
        <p:nvGrpSpPr>
          <p:cNvPr id="2" name="群組 1"/>
          <p:cNvGrpSpPr/>
          <p:nvPr/>
        </p:nvGrpSpPr>
        <p:grpSpPr>
          <a:xfrm>
            <a:off x="3059832" y="1105352"/>
            <a:ext cx="3217398" cy="3671982"/>
            <a:chOff x="2771800" y="1484784"/>
            <a:chExt cx="3721454" cy="4895976"/>
          </a:xfrm>
        </p:grpSpPr>
        <p:pic>
          <p:nvPicPr>
            <p:cNvPr id="9222" name="圖片 5" descr="關孝和.jpg"/>
            <p:cNvPicPr>
              <a:picLocks noChangeAspect="1"/>
            </p:cNvPicPr>
            <p:nvPr/>
          </p:nvPicPr>
          <p:blipFill>
            <a:blip r:embed="rId2" cstate="print"/>
            <a:srcRect/>
            <a:stretch>
              <a:fillRect/>
            </a:stretch>
          </p:blipFill>
          <p:spPr bwMode="auto">
            <a:xfrm>
              <a:off x="2771800" y="1484784"/>
              <a:ext cx="3721454" cy="4895976"/>
            </a:xfrm>
            <a:prstGeom prst="rect">
              <a:avLst/>
            </a:prstGeom>
            <a:noFill/>
            <a:ln w="9525">
              <a:noFill/>
              <a:miter lim="800000"/>
              <a:headEnd/>
              <a:tailEnd/>
            </a:ln>
          </p:spPr>
        </p:pic>
        <p:pic>
          <p:nvPicPr>
            <p:cNvPr id="7" name="Picture 1" descr="圖片1">
              <a:hlinkClick r:id="rId3"/>
            </p:cNvPr>
            <p:cNvPicPr>
              <a:picLocks noChangeAspect="1" noChangeArrowheads="1"/>
            </p:cNvPicPr>
            <p:nvPr/>
          </p:nvPicPr>
          <p:blipFill>
            <a:blip r:embed="rId4" cstate="print"/>
            <a:srcRect/>
            <a:stretch>
              <a:fillRect/>
            </a:stretch>
          </p:blipFill>
          <p:spPr bwMode="auto">
            <a:xfrm>
              <a:off x="2787317" y="6145810"/>
              <a:ext cx="269875" cy="234950"/>
            </a:xfrm>
            <a:prstGeom prst="rect">
              <a:avLst/>
            </a:prstGeom>
            <a:noFill/>
            <a:ln w="9525">
              <a:noFill/>
              <a:miter lim="800000"/>
              <a:headEnd/>
              <a:tailEnd/>
            </a:ln>
          </p:spPr>
        </p:pic>
      </p:grpSp>
    </p:spTree>
    <p:extLst>
      <p:ext uri="{BB962C8B-B14F-4D97-AF65-F5344CB8AC3E}">
        <p14:creationId xmlns:p14="http://schemas.microsoft.com/office/powerpoint/2010/main" val="3348372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1470"/>
            <a:ext cx="8229600" cy="857250"/>
          </a:xfrm>
        </p:spPr>
        <p:txBody>
          <a:bodyPr/>
          <a:lstStyle/>
          <a:p>
            <a:pPr eaLnBrk="1" hangingPunct="1"/>
            <a:r>
              <a:rPr lang="zh-TW" altLang="en-US" b="1" dirty="0" smtClean="0">
                <a:ea typeface="標楷體" pitchFamily="65" charset="-120"/>
              </a:rPr>
              <a:t>算學家群像</a:t>
            </a:r>
          </a:p>
        </p:txBody>
      </p:sp>
      <p:sp>
        <p:nvSpPr>
          <p:cNvPr id="10243" name="Rectangle 3"/>
          <p:cNvSpPr>
            <a:spLocks noGrp="1" noChangeArrowheads="1"/>
          </p:cNvSpPr>
          <p:nvPr>
            <p:ph type="body" idx="1"/>
          </p:nvPr>
        </p:nvSpPr>
        <p:spPr>
          <a:xfrm>
            <a:off x="457200" y="915566"/>
            <a:ext cx="8229600" cy="3394472"/>
          </a:xfrm>
        </p:spPr>
        <p:txBody>
          <a:bodyPr/>
          <a:lstStyle/>
          <a:p>
            <a:pPr eaLnBrk="1" hangingPunct="1">
              <a:lnSpc>
                <a:spcPct val="90000"/>
              </a:lnSpc>
            </a:pPr>
            <a:r>
              <a:rPr lang="zh-TW" altLang="en-US" sz="2400" b="1" dirty="0" smtClean="0">
                <a:latin typeface="標楷體" pitchFamily="65" charset="-120"/>
                <a:ea typeface="標楷體" pitchFamily="65" charset="-120"/>
              </a:rPr>
              <a:t>藤田貞資 </a:t>
            </a:r>
            <a:r>
              <a:rPr lang="en-US" altLang="zh-TW" sz="2400" b="1" dirty="0" smtClean="0">
                <a:latin typeface="Times New Roman" pitchFamily="18" charset="0"/>
                <a:ea typeface="標楷體" pitchFamily="65" charset="-120"/>
              </a:rPr>
              <a:t>(1734-1807)</a:t>
            </a:r>
            <a:r>
              <a:rPr lang="zh-TW" altLang="en-US" sz="2400" b="1" dirty="0" smtClean="0">
                <a:latin typeface="標楷體" pitchFamily="65" charset="-120"/>
                <a:ea typeface="標楷體" pitchFamily="65" charset="-120"/>
              </a:rPr>
              <a:t>：關流，有馬家臣。在有馬贊助下，</a:t>
            </a:r>
            <a:r>
              <a:rPr lang="zh-TW" altLang="en-US" sz="2400" b="1" dirty="0" smtClean="0">
                <a:latin typeface="Times New Roman" pitchFamily="18" charset="0"/>
                <a:ea typeface="標楷體" pitchFamily="65" charset="-120"/>
              </a:rPr>
              <a:t>於</a:t>
            </a:r>
            <a:r>
              <a:rPr lang="en-US" altLang="zh-TW" sz="2400" b="1" dirty="0" smtClean="0">
                <a:latin typeface="Times New Roman" pitchFamily="18" charset="0"/>
                <a:ea typeface="標楷體" pitchFamily="65" charset="-120"/>
              </a:rPr>
              <a:t>1781</a:t>
            </a:r>
            <a:r>
              <a:rPr lang="zh-TW" altLang="en-US" sz="2400" b="1" dirty="0" smtClean="0">
                <a:latin typeface="Times New Roman" pitchFamily="18" charset="0"/>
                <a:ea typeface="標楷體" pitchFamily="65" charset="-120"/>
              </a:rPr>
              <a:t>年刊</a:t>
            </a:r>
            <a:r>
              <a:rPr lang="en-US" altLang="zh-TW" sz="2400" b="1" dirty="0" smtClean="0">
                <a:latin typeface="Times New Roman" pitchFamily="18" charset="0"/>
                <a:ea typeface="標楷體" pitchFamily="65" charset="-120"/>
              </a:rPr>
              <a:t>《</a:t>
            </a:r>
            <a:r>
              <a:rPr lang="zh-TW" altLang="en-US" sz="2400" b="1" dirty="0" smtClean="0">
                <a:latin typeface="Times New Roman" pitchFamily="18" charset="0"/>
                <a:ea typeface="標楷體" pitchFamily="65" charset="-120"/>
              </a:rPr>
              <a:t>精要算法</a:t>
            </a:r>
            <a:r>
              <a:rPr lang="en-US" altLang="zh-TW" sz="2400" b="1" dirty="0" smtClean="0">
                <a:latin typeface="Times New Roman" pitchFamily="18" charset="0"/>
                <a:ea typeface="標楷體" pitchFamily="65" charset="-120"/>
              </a:rPr>
              <a:t>》</a:t>
            </a:r>
            <a:r>
              <a:rPr lang="zh-TW" altLang="en-US" sz="2400" b="1" dirty="0" smtClean="0">
                <a:latin typeface="Times New Roman" pitchFamily="18" charset="0"/>
                <a:ea typeface="標楷體" pitchFamily="65" charset="-120"/>
              </a:rPr>
              <a:t>，指出：「</a:t>
            </a:r>
            <a:r>
              <a:rPr lang="zh-TW" altLang="en-US" sz="2400" b="1" dirty="0" smtClean="0">
                <a:solidFill>
                  <a:srgbClr val="C00000"/>
                </a:solidFill>
                <a:latin typeface="Times New Roman" pitchFamily="18" charset="0"/>
                <a:ea typeface="標楷體" pitchFamily="65" charset="-120"/>
              </a:rPr>
              <a:t>算數，有用之用，無用之用，無用之無用。</a:t>
            </a:r>
            <a:r>
              <a:rPr lang="zh-TW" altLang="en-US" sz="2400" b="1" dirty="0" smtClean="0">
                <a:latin typeface="Times New Roman" pitchFamily="18" charset="0"/>
                <a:ea typeface="標楷體" pitchFamily="65" charset="-120"/>
              </a:rPr>
              <a:t>」本書廣受歡迎，門人遍及各地，在各地神社寺院奉納算額，影響益勝。</a:t>
            </a:r>
          </a:p>
          <a:p>
            <a:pPr eaLnBrk="1" hangingPunct="1">
              <a:lnSpc>
                <a:spcPct val="90000"/>
              </a:lnSpc>
            </a:pPr>
            <a:r>
              <a:rPr lang="zh-TW" altLang="en-US" sz="2400" b="1" dirty="0" smtClean="0">
                <a:latin typeface="標楷體" pitchFamily="65" charset="-120"/>
                <a:ea typeface="標楷體" pitchFamily="65" charset="-120"/>
              </a:rPr>
              <a:t>鈴木彥助 </a:t>
            </a:r>
            <a:r>
              <a:rPr lang="en-US" altLang="zh-TW" sz="2400" b="1" dirty="0" smtClean="0">
                <a:latin typeface="Times New Roman" pitchFamily="18" charset="0"/>
                <a:ea typeface="標楷體" pitchFamily="65" charset="-120"/>
              </a:rPr>
              <a:t>(1747-1817</a:t>
            </a:r>
            <a:r>
              <a:rPr lang="zh-TW" altLang="en-US" sz="2400" b="1" dirty="0" smtClean="0">
                <a:latin typeface="Times New Roman" pitchFamily="18" charset="0"/>
                <a:ea typeface="標楷體" pitchFamily="65" charset="-120"/>
              </a:rPr>
              <a:t>，本名會田安明</a:t>
            </a:r>
            <a:r>
              <a:rPr lang="en-US" altLang="zh-TW" sz="2400" b="1" dirty="0" smtClean="0">
                <a:latin typeface="Times New Roman" pitchFamily="18" charset="0"/>
                <a:ea typeface="標楷體" pitchFamily="65" charset="-120"/>
              </a:rPr>
              <a:t>)</a:t>
            </a:r>
            <a:r>
              <a:rPr lang="zh-TW" altLang="en-US" sz="2400" b="1" dirty="0" smtClean="0">
                <a:latin typeface="標楷體" pitchFamily="65" charset="-120"/>
                <a:ea typeface="標楷體" pitchFamily="65" charset="-120"/>
              </a:rPr>
              <a:t>：創立最上流。曾從中西流的岡崎安之習算，可能也從本多利明處閱得關流傳書。</a:t>
            </a:r>
            <a:r>
              <a:rPr lang="en-US" altLang="zh-TW" sz="2400" b="1" dirty="0" smtClean="0">
                <a:latin typeface="Times New Roman" pitchFamily="18" charset="0"/>
                <a:ea typeface="標楷體" pitchFamily="65" charset="-120"/>
              </a:rPr>
              <a:t>1769</a:t>
            </a:r>
            <a:r>
              <a:rPr lang="zh-TW" altLang="en-US" sz="2400" b="1" dirty="0" smtClean="0">
                <a:latin typeface="標楷體" pitchFamily="65" charset="-120"/>
                <a:ea typeface="標楷體" pitchFamily="65" charset="-120"/>
              </a:rPr>
              <a:t>年前往江戶，入幕府旗本鈴木清左衛門家，改姓鈴木，擔任御普請。</a:t>
            </a:r>
            <a:r>
              <a:rPr lang="en-US" altLang="zh-TW" sz="2400" b="1" dirty="0" smtClean="0">
                <a:latin typeface="Times New Roman" pitchFamily="18" charset="0"/>
                <a:ea typeface="標楷體" pitchFamily="65" charset="-120"/>
              </a:rPr>
              <a:t>1785</a:t>
            </a:r>
            <a:r>
              <a:rPr lang="zh-TW" altLang="en-US" sz="2400" b="1" dirty="0" smtClean="0">
                <a:latin typeface="標楷體" pitchFamily="65" charset="-120"/>
                <a:ea typeface="標楷體" pitchFamily="65" charset="-120"/>
              </a:rPr>
              <a:t>年，出版</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改精算法</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以訂正藤田貞資</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精要算法</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的錯誤，拉開了與藤田貞資長</a:t>
            </a:r>
            <a:r>
              <a:rPr lang="zh-TW" altLang="en-US" sz="2400" b="1" dirty="0" smtClean="0">
                <a:latin typeface="Times New Roman" pitchFamily="18" charset="0"/>
                <a:ea typeface="標楷體" pitchFamily="65" charset="-120"/>
              </a:rPr>
              <a:t>達</a:t>
            </a:r>
            <a:r>
              <a:rPr lang="en-US" altLang="zh-TW" sz="2400" b="1" dirty="0" smtClean="0">
                <a:latin typeface="Times New Roman" pitchFamily="18" charset="0"/>
                <a:ea typeface="標楷體" pitchFamily="65" charset="-120"/>
              </a:rPr>
              <a:t>20</a:t>
            </a:r>
            <a:r>
              <a:rPr lang="zh-TW" altLang="en-US" sz="2400" b="1" dirty="0" smtClean="0">
                <a:latin typeface="Times New Roman" pitchFamily="18" charset="0"/>
                <a:ea typeface="標楷體" pitchFamily="65" charset="-120"/>
              </a:rPr>
              <a:t>年</a:t>
            </a:r>
            <a:r>
              <a:rPr lang="zh-TW" altLang="en-US" sz="2400" b="1" dirty="0" smtClean="0">
                <a:latin typeface="標楷體" pitchFamily="65" charset="-120"/>
                <a:ea typeface="標楷體" pitchFamily="65" charset="-120"/>
              </a:rPr>
              <a:t>的論戰。</a:t>
            </a:r>
            <a:r>
              <a:rPr lang="en-US" altLang="zh-TW" sz="2400" b="1" dirty="0" smtClean="0">
                <a:latin typeface="Times New Roman" pitchFamily="18" charset="0"/>
                <a:ea typeface="標楷體" pitchFamily="65" charset="-120"/>
              </a:rPr>
              <a:t>1787</a:t>
            </a:r>
            <a:r>
              <a:rPr lang="zh-TW" altLang="en-US" sz="2400" b="1" dirty="0" smtClean="0">
                <a:latin typeface="Times New Roman" pitchFamily="18" charset="0"/>
                <a:ea typeface="標楷體" pitchFamily="65" charset="-120"/>
              </a:rPr>
              <a:t>年，因幕府役人調整，他被辭而成為浪人，又恢復本性會田，專心數學研究與數學教育工作。</a:t>
            </a:r>
          </a:p>
          <a:p>
            <a:pPr eaLnBrk="1" hangingPunct="1">
              <a:lnSpc>
                <a:spcPct val="90000"/>
              </a:lnSpc>
            </a:pPr>
            <a:endParaRPr lang="en-US" altLang="zh-TW" sz="2400" dirty="0" smtClean="0">
              <a:latin typeface="標楷體" pitchFamily="65" charset="-120"/>
              <a:ea typeface="標楷體" pitchFamily="65" charset="-120"/>
            </a:endParaRPr>
          </a:p>
        </p:txBody>
      </p:sp>
      <p:pic>
        <p:nvPicPr>
          <p:cNvPr id="10244" name="Picture 1" descr="圖片1">
            <a:hlinkClick r:id="rId2"/>
          </p:cNvPr>
          <p:cNvPicPr>
            <a:picLocks noChangeAspect="1" noChangeArrowheads="1"/>
          </p:cNvPicPr>
          <p:nvPr/>
        </p:nvPicPr>
        <p:blipFill>
          <a:blip r:embed="rId3" cstate="print"/>
          <a:srcRect/>
          <a:stretch>
            <a:fillRect/>
          </a:stretch>
        </p:blipFill>
        <p:spPr bwMode="auto">
          <a:xfrm>
            <a:off x="7524328" y="4443958"/>
            <a:ext cx="269875" cy="176213"/>
          </a:xfrm>
          <a:prstGeom prst="rect">
            <a:avLst/>
          </a:prstGeom>
          <a:noFill/>
          <a:ln w="9525">
            <a:noFill/>
            <a:miter lim="800000"/>
            <a:headEnd/>
            <a:tailEnd/>
          </a:ln>
        </p:spPr>
      </p:pic>
      <p:sp>
        <p:nvSpPr>
          <p:cNvPr id="10246" name="投影片編號版面配置區 5"/>
          <p:cNvSpPr>
            <a:spLocks noGrp="1"/>
          </p:cNvSpPr>
          <p:nvPr>
            <p:ph type="sldNum" sz="quarter" idx="12"/>
          </p:nvPr>
        </p:nvSpPr>
        <p:spPr>
          <a:noFill/>
          <a:ln>
            <a:miter lim="800000"/>
            <a:headEnd/>
            <a:tailEnd/>
          </a:ln>
        </p:spPr>
        <p:txBody>
          <a:bodyPr/>
          <a:lstStyle/>
          <a:p>
            <a:fld id="{6C030E61-1748-49C8-B0AF-93B03E5B49AF}" type="slidenum">
              <a:rPr lang="en-US" altLang="zh-TW" smtClean="0"/>
              <a:pPr/>
              <a:t>56</a:t>
            </a:fld>
            <a:endParaRPr lang="en-US" altLang="zh-TW" smtClean="0"/>
          </a:p>
        </p:txBody>
      </p:sp>
    </p:spTree>
    <p:extLst>
      <p:ext uri="{BB962C8B-B14F-4D97-AF65-F5344CB8AC3E}">
        <p14:creationId xmlns:p14="http://schemas.microsoft.com/office/powerpoint/2010/main" val="457142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算學家群像</a:t>
            </a:r>
          </a:p>
        </p:txBody>
      </p:sp>
      <p:sp>
        <p:nvSpPr>
          <p:cNvPr id="11267" name="Rectangle 3"/>
          <p:cNvSpPr>
            <a:spLocks noGrp="1" noChangeArrowheads="1"/>
          </p:cNvSpPr>
          <p:nvPr>
            <p:ph type="body" idx="1"/>
          </p:nvPr>
        </p:nvSpPr>
        <p:spPr>
          <a:xfrm>
            <a:off x="323528" y="699542"/>
            <a:ext cx="8363272" cy="3394472"/>
          </a:xfrm>
        </p:spPr>
        <p:txBody>
          <a:bodyPr/>
          <a:lstStyle/>
          <a:p>
            <a:pPr eaLnBrk="1" hangingPunct="1">
              <a:lnSpc>
                <a:spcPct val="90000"/>
              </a:lnSpc>
            </a:pPr>
            <a:r>
              <a:rPr lang="zh-TW" altLang="en-US" sz="3100" b="1" dirty="0" smtClean="0">
                <a:latin typeface="標楷體" pitchFamily="65" charset="-120"/>
                <a:ea typeface="標楷體" pitchFamily="65" charset="-120"/>
              </a:rPr>
              <a:t>本多利明，又作本田利明：出身關流，但勇於學習蘭學和西學，是著名的實學思想家。</a:t>
            </a:r>
            <a:r>
              <a:rPr lang="en-US" altLang="zh-TW" sz="3100" b="1" dirty="0" smtClean="0">
                <a:latin typeface="Times New Roman" pitchFamily="18" charset="0"/>
                <a:ea typeface="標楷體" pitchFamily="65" charset="-120"/>
              </a:rPr>
              <a:t>1766</a:t>
            </a:r>
            <a:r>
              <a:rPr lang="zh-TW" altLang="en-US" sz="3100" b="1" dirty="0" smtClean="0">
                <a:latin typeface="Times New Roman" pitchFamily="18" charset="0"/>
                <a:ea typeface="標楷體" pitchFamily="65" charset="-120"/>
              </a:rPr>
              <a:t>年</a:t>
            </a:r>
            <a:r>
              <a:rPr lang="zh-TW" altLang="en-US" sz="3100" b="1" dirty="0" smtClean="0">
                <a:latin typeface="標楷體" pitchFamily="65" charset="-120"/>
                <a:ea typeface="標楷體" pitchFamily="65" charset="-120"/>
              </a:rPr>
              <a:t>，他在江戶音羽一丁目開辦天算學私塾，傳授天文、地理和測量之學。</a:t>
            </a:r>
            <a:endParaRPr lang="en-US" altLang="zh-TW" sz="3100" b="1" dirty="0" smtClean="0">
              <a:latin typeface="標楷體" pitchFamily="65" charset="-120"/>
              <a:ea typeface="標楷體" pitchFamily="65" charset="-120"/>
            </a:endParaRPr>
          </a:p>
          <a:p>
            <a:pPr eaLnBrk="1" hangingPunct="1">
              <a:lnSpc>
                <a:spcPct val="90000"/>
              </a:lnSpc>
            </a:pPr>
            <a:r>
              <a:rPr lang="en-US" altLang="zh-TW" sz="3100" b="1" dirty="0" smtClean="0">
                <a:latin typeface="Times New Roman" pitchFamily="18" charset="0"/>
                <a:ea typeface="標楷體" pitchFamily="65" charset="-120"/>
              </a:rPr>
              <a:t>1809</a:t>
            </a:r>
            <a:r>
              <a:rPr lang="zh-TW" altLang="en-US" sz="3100" b="1" dirty="0" smtClean="0">
                <a:latin typeface="標楷體" pitchFamily="65" charset="-120"/>
                <a:ea typeface="標楷體" pitchFamily="65" charset="-120"/>
              </a:rPr>
              <a:t>年他受聘於加賀藩，奉祿為二十人扶持（一人扶持單位相當於每月男性給五合口糧，女性給三合，按月支付）。</a:t>
            </a:r>
          </a:p>
          <a:p>
            <a:pPr eaLnBrk="1" hangingPunct="1">
              <a:lnSpc>
                <a:spcPct val="90000"/>
              </a:lnSpc>
            </a:pPr>
            <a:r>
              <a:rPr lang="zh-TW" altLang="en-US" sz="3100" b="1" dirty="0" smtClean="0">
                <a:latin typeface="標楷體" pitchFamily="65" charset="-120"/>
                <a:ea typeface="標楷體" pitchFamily="65" charset="-120"/>
              </a:rPr>
              <a:t>鐮田俊清：宅間流（活動於大阪地區）二傳弟子，本流派似乎也受到關流的影響</a:t>
            </a:r>
            <a:r>
              <a:rPr lang="zh-TW" altLang="en-US" sz="3100" dirty="0" smtClean="0">
                <a:latin typeface="標楷體" pitchFamily="65" charset="-120"/>
                <a:ea typeface="標楷體" pitchFamily="65" charset="-120"/>
              </a:rPr>
              <a:t>。</a:t>
            </a:r>
          </a:p>
          <a:p>
            <a:pPr eaLnBrk="1" hangingPunct="1">
              <a:lnSpc>
                <a:spcPct val="90000"/>
              </a:lnSpc>
            </a:pPr>
            <a:endParaRPr lang="en-US" altLang="zh-TW" sz="3100" dirty="0" smtClean="0"/>
          </a:p>
        </p:txBody>
      </p:sp>
      <p:pic>
        <p:nvPicPr>
          <p:cNvPr id="11269" name="Picture 1" descr="圖片1">
            <a:hlinkClick r:id="rId2"/>
          </p:cNvPr>
          <p:cNvPicPr>
            <a:picLocks noChangeAspect="1" noChangeArrowheads="1"/>
          </p:cNvPicPr>
          <p:nvPr/>
        </p:nvPicPr>
        <p:blipFill>
          <a:blip r:embed="rId3" cstate="print"/>
          <a:srcRect/>
          <a:stretch>
            <a:fillRect/>
          </a:stretch>
        </p:blipFill>
        <p:spPr bwMode="auto">
          <a:xfrm>
            <a:off x="6660232" y="2139702"/>
            <a:ext cx="269875" cy="176213"/>
          </a:xfrm>
          <a:prstGeom prst="rect">
            <a:avLst/>
          </a:prstGeom>
          <a:noFill/>
          <a:ln w="9525">
            <a:noFill/>
            <a:miter lim="800000"/>
            <a:headEnd/>
            <a:tailEnd/>
          </a:ln>
        </p:spPr>
      </p:pic>
      <p:sp>
        <p:nvSpPr>
          <p:cNvPr id="11270" name="投影片編號版面配置區 6"/>
          <p:cNvSpPr>
            <a:spLocks noGrp="1"/>
          </p:cNvSpPr>
          <p:nvPr>
            <p:ph type="sldNum" sz="quarter" idx="12"/>
          </p:nvPr>
        </p:nvSpPr>
        <p:spPr>
          <a:noFill/>
          <a:ln>
            <a:miter lim="800000"/>
            <a:headEnd/>
            <a:tailEnd/>
          </a:ln>
        </p:spPr>
        <p:txBody>
          <a:bodyPr/>
          <a:lstStyle/>
          <a:p>
            <a:fld id="{1F9A9914-834B-4FBD-AD59-B0C983AC2EEA}" type="slidenum">
              <a:rPr lang="en-US" altLang="zh-TW" smtClean="0"/>
              <a:pPr/>
              <a:t>57</a:t>
            </a:fld>
            <a:endParaRPr lang="en-US" altLang="zh-TW" smtClean="0"/>
          </a:p>
        </p:txBody>
      </p:sp>
      <p:pic>
        <p:nvPicPr>
          <p:cNvPr id="7" name="Picture 1" descr="圖片1">
            <a:hlinkClick r:id="rId2"/>
          </p:cNvPr>
          <p:cNvPicPr>
            <a:picLocks noChangeAspect="1" noChangeArrowheads="1"/>
          </p:cNvPicPr>
          <p:nvPr/>
        </p:nvPicPr>
        <p:blipFill>
          <a:blip r:embed="rId3" cstate="print"/>
          <a:srcRect/>
          <a:stretch>
            <a:fillRect/>
          </a:stretch>
        </p:blipFill>
        <p:spPr bwMode="auto">
          <a:xfrm>
            <a:off x="5436096" y="3507854"/>
            <a:ext cx="269875" cy="176213"/>
          </a:xfrm>
          <a:prstGeom prst="rect">
            <a:avLst/>
          </a:prstGeom>
          <a:noFill/>
          <a:ln w="9525">
            <a:noFill/>
            <a:miter lim="800000"/>
            <a:headEnd/>
            <a:tailEnd/>
          </a:ln>
        </p:spPr>
      </p:pic>
      <p:pic>
        <p:nvPicPr>
          <p:cNvPr id="8" name="Picture 1" descr="圖片1">
            <a:hlinkClick r:id="rId2"/>
          </p:cNvPr>
          <p:cNvPicPr>
            <a:picLocks noChangeAspect="1" noChangeArrowheads="1"/>
          </p:cNvPicPr>
          <p:nvPr/>
        </p:nvPicPr>
        <p:blipFill>
          <a:blip r:embed="rId3" cstate="print"/>
          <a:srcRect/>
          <a:stretch>
            <a:fillRect/>
          </a:stretch>
        </p:blipFill>
        <p:spPr bwMode="auto">
          <a:xfrm>
            <a:off x="7380312" y="4443958"/>
            <a:ext cx="269875" cy="176213"/>
          </a:xfrm>
          <a:prstGeom prst="rect">
            <a:avLst/>
          </a:prstGeom>
          <a:noFill/>
          <a:ln w="9525">
            <a:noFill/>
            <a:miter lim="800000"/>
            <a:headEnd/>
            <a:tailEnd/>
          </a:ln>
        </p:spPr>
      </p:pic>
    </p:spTree>
    <p:extLst>
      <p:ext uri="{BB962C8B-B14F-4D97-AF65-F5344CB8AC3E}">
        <p14:creationId xmlns:p14="http://schemas.microsoft.com/office/powerpoint/2010/main" val="796486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dirty="0" smtClean="0">
                <a:ea typeface="標楷體" pitchFamily="65" charset="-120"/>
              </a:rPr>
              <a:t>寺子屋</a:t>
            </a:r>
          </a:p>
        </p:txBody>
      </p:sp>
      <p:sp>
        <p:nvSpPr>
          <p:cNvPr id="12291" name="Rectangle 3"/>
          <p:cNvSpPr>
            <a:spLocks noGrp="1" noChangeArrowheads="1"/>
          </p:cNvSpPr>
          <p:nvPr>
            <p:ph type="body" idx="1"/>
          </p:nvPr>
        </p:nvSpPr>
        <p:spPr/>
        <p:txBody>
          <a:bodyPr/>
          <a:lstStyle/>
          <a:p>
            <a:pPr eaLnBrk="1" hangingPunct="1"/>
            <a:r>
              <a:rPr lang="zh-TW" altLang="en-US" sz="2800" b="1" dirty="0" smtClean="0">
                <a:latin typeface="Times New Roman" pitchFamily="18" charset="0"/>
                <a:ea typeface="標楷體" pitchFamily="65" charset="-120"/>
              </a:rPr>
              <a:t>教授讀、寫、算的庶民初級教育機構，教師多半為武士或浪人，也有僧侶或神社主持，女性的教師也不罕見，教室一般就是老師家中的房間。</a:t>
            </a:r>
          </a:p>
          <a:p>
            <a:pPr eaLnBrk="1" hangingPunct="1"/>
            <a:r>
              <a:rPr lang="zh-TW" altLang="en-US" sz="2800" b="1" dirty="0" smtClean="0">
                <a:latin typeface="Times New Roman" pitchFamily="18" charset="0"/>
                <a:ea typeface="標楷體" pitchFamily="65" charset="-120"/>
              </a:rPr>
              <a:t>有 </a:t>
            </a:r>
            <a:r>
              <a:rPr lang="en-US" altLang="zh-TW" sz="2800" b="1" dirty="0" smtClean="0">
                <a:latin typeface="Times New Roman" pitchFamily="18" charset="0"/>
                <a:ea typeface="標楷體" pitchFamily="65" charset="-120"/>
              </a:rPr>
              <a:t>3-4 </a:t>
            </a:r>
            <a:r>
              <a:rPr lang="zh-TW" altLang="en-US" sz="2800" b="1" dirty="0" smtClean="0">
                <a:latin typeface="Times New Roman" pitchFamily="18" charset="0"/>
                <a:ea typeface="標楷體" pitchFamily="65" charset="-120"/>
              </a:rPr>
              <a:t>萬之多。</a:t>
            </a:r>
          </a:p>
          <a:p>
            <a:pPr eaLnBrk="1" hangingPunct="1"/>
            <a:r>
              <a:rPr lang="zh-TW" altLang="en-US" sz="2800" b="1" dirty="0" smtClean="0">
                <a:latin typeface="Times New Roman" pitchFamily="18" charset="0"/>
                <a:ea typeface="標楷體" pitchFamily="65" charset="-120"/>
              </a:rPr>
              <a:t>江戶時代日本人的識字率超過</a:t>
            </a:r>
            <a:r>
              <a:rPr lang="en-US" altLang="zh-TW" sz="2800" b="1" dirty="0" smtClean="0">
                <a:latin typeface="Times New Roman" pitchFamily="18" charset="0"/>
                <a:ea typeface="標楷體" pitchFamily="65" charset="-120"/>
              </a:rPr>
              <a:t>30%</a:t>
            </a:r>
            <a:r>
              <a:rPr lang="zh-TW" altLang="en-US" sz="2800" b="1" dirty="0" smtClean="0">
                <a:latin typeface="Times New Roman" pitchFamily="18" charset="0"/>
                <a:ea typeface="標楷體" pitchFamily="65" charset="-120"/>
              </a:rPr>
              <a:t>與此有關，這或許是明治維新 </a:t>
            </a:r>
            <a:r>
              <a:rPr lang="en-US" altLang="zh-TW" sz="2800" b="1" dirty="0" smtClean="0">
                <a:latin typeface="Times New Roman" pitchFamily="18" charset="0"/>
                <a:ea typeface="標楷體" pitchFamily="65" charset="-120"/>
              </a:rPr>
              <a:t>(1868) </a:t>
            </a:r>
            <a:r>
              <a:rPr lang="zh-TW" altLang="en-US" sz="2800" b="1" dirty="0" smtClean="0">
                <a:latin typeface="Times New Roman" pitchFamily="18" charset="0"/>
                <a:ea typeface="標楷體" pitchFamily="65" charset="-120"/>
              </a:rPr>
              <a:t>得以成功的最大關鍵。</a:t>
            </a:r>
          </a:p>
          <a:p>
            <a:pPr eaLnBrk="1" hangingPunct="1"/>
            <a:r>
              <a:rPr lang="zh-TW" altLang="en-US" sz="2800" b="1" dirty="0" smtClean="0">
                <a:latin typeface="Times New Roman" pitchFamily="18" charset="0"/>
                <a:ea typeface="標楷體" pitchFamily="65" charset="-120"/>
              </a:rPr>
              <a:t>小章的算法私塾！</a:t>
            </a:r>
          </a:p>
        </p:txBody>
      </p:sp>
      <p:sp>
        <p:nvSpPr>
          <p:cNvPr id="12292" name="投影片編號版面配置區 3"/>
          <p:cNvSpPr>
            <a:spLocks noGrp="1"/>
          </p:cNvSpPr>
          <p:nvPr>
            <p:ph type="sldNum" sz="quarter" idx="12"/>
          </p:nvPr>
        </p:nvSpPr>
        <p:spPr>
          <a:noFill/>
          <a:ln>
            <a:miter lim="800000"/>
            <a:headEnd/>
            <a:tailEnd/>
          </a:ln>
        </p:spPr>
        <p:txBody>
          <a:bodyPr/>
          <a:lstStyle/>
          <a:p>
            <a:fld id="{790F9809-0822-4CB4-AC3B-29F4E5BE9B5B}" type="slidenum">
              <a:rPr lang="en-US" altLang="zh-TW" smtClean="0"/>
              <a:pPr/>
              <a:t>58</a:t>
            </a:fld>
            <a:endParaRPr lang="en-US" altLang="zh-TW" smtClean="0"/>
          </a:p>
        </p:txBody>
      </p:sp>
    </p:spTree>
    <p:extLst>
      <p:ext uri="{BB962C8B-B14F-4D97-AF65-F5344CB8AC3E}">
        <p14:creationId xmlns:p14="http://schemas.microsoft.com/office/powerpoint/2010/main" val="3596996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3478"/>
            <a:ext cx="8229600" cy="857250"/>
          </a:xfrm>
        </p:spPr>
        <p:txBody>
          <a:bodyPr/>
          <a:lstStyle/>
          <a:p>
            <a:pPr eaLnBrk="1" hangingPunct="1"/>
            <a:r>
              <a:rPr lang="zh-TW" altLang="en-US" b="1" dirty="0" smtClean="0">
                <a:ea typeface="標楷體" pitchFamily="65" charset="-120"/>
              </a:rPr>
              <a:t>江戶文化推手的更迭</a:t>
            </a:r>
          </a:p>
        </p:txBody>
      </p:sp>
      <p:sp>
        <p:nvSpPr>
          <p:cNvPr id="13315" name="Rectangle 3"/>
          <p:cNvSpPr>
            <a:spLocks noGrp="1" noChangeArrowheads="1"/>
          </p:cNvSpPr>
          <p:nvPr>
            <p:ph type="body" idx="1"/>
          </p:nvPr>
        </p:nvSpPr>
        <p:spPr>
          <a:xfrm>
            <a:off x="457200" y="1059582"/>
            <a:ext cx="8229600" cy="3394472"/>
          </a:xfrm>
        </p:spPr>
        <p:txBody>
          <a:bodyPr/>
          <a:lstStyle/>
          <a:p>
            <a:pPr eaLnBrk="1" hangingPunct="1">
              <a:lnSpc>
                <a:spcPct val="90000"/>
              </a:lnSpc>
            </a:pPr>
            <a:r>
              <a:rPr lang="zh-TW" altLang="en-US" b="1" dirty="0" smtClean="0">
                <a:latin typeface="標楷體" pitchFamily="65" charset="-120"/>
                <a:ea typeface="標楷體" pitchFamily="65" charset="-120"/>
              </a:rPr>
              <a:t>寬永文化 </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十七世紀前半期）：朝廷</a:t>
            </a:r>
          </a:p>
          <a:p>
            <a:pPr eaLnBrk="1" hangingPunct="1">
              <a:lnSpc>
                <a:spcPct val="90000"/>
              </a:lnSpc>
            </a:pPr>
            <a:r>
              <a:rPr lang="zh-TW" altLang="en-US" b="1" dirty="0" smtClean="0">
                <a:latin typeface="標楷體" pitchFamily="65" charset="-120"/>
                <a:ea typeface="標楷體" pitchFamily="65" charset="-120"/>
              </a:rPr>
              <a:t>元祿文化（十七世紀末期）：富商</a:t>
            </a:r>
          </a:p>
          <a:p>
            <a:pPr eaLnBrk="1" hangingPunct="1">
              <a:lnSpc>
                <a:spcPct val="90000"/>
              </a:lnSpc>
            </a:pPr>
            <a:r>
              <a:rPr lang="zh-TW" altLang="en-US" b="1" dirty="0" smtClean="0">
                <a:latin typeface="標楷體" pitchFamily="65" charset="-120"/>
                <a:ea typeface="標楷體" pitchFamily="65" charset="-120"/>
              </a:rPr>
              <a:t>化政文化（十九世紀前半期）：町人。特色：通俗且唯美，多樣化發展後擴展到地方。</a:t>
            </a:r>
          </a:p>
          <a:p>
            <a:pPr eaLnBrk="1" hangingPunct="1">
              <a:lnSpc>
                <a:spcPct val="90000"/>
              </a:lnSpc>
            </a:pPr>
            <a:r>
              <a:rPr lang="zh-TW" altLang="en-US" b="1" dirty="0" smtClean="0">
                <a:latin typeface="標楷體" pitchFamily="65" charset="-120"/>
                <a:ea typeface="標楷體" pitchFamily="65" charset="-120"/>
              </a:rPr>
              <a:t>化政文化能夠從江戶擴展到全國，主要是因為大部分的庶民在寺子屋習字，識字率大幅提昇之故。</a:t>
            </a:r>
          </a:p>
        </p:txBody>
      </p:sp>
      <p:sp>
        <p:nvSpPr>
          <p:cNvPr id="13316" name="投影片編號版面配置區 3"/>
          <p:cNvSpPr>
            <a:spLocks noGrp="1"/>
          </p:cNvSpPr>
          <p:nvPr>
            <p:ph type="sldNum" sz="quarter" idx="12"/>
          </p:nvPr>
        </p:nvSpPr>
        <p:spPr>
          <a:noFill/>
          <a:ln>
            <a:miter lim="800000"/>
            <a:headEnd/>
            <a:tailEnd/>
          </a:ln>
        </p:spPr>
        <p:txBody>
          <a:bodyPr/>
          <a:lstStyle/>
          <a:p>
            <a:fld id="{F36AB20C-4D04-4E4E-BB1B-18F565BF66C1}" type="slidenum">
              <a:rPr lang="en-US" altLang="zh-TW" smtClean="0"/>
              <a:pPr/>
              <a:t>59</a:t>
            </a:fld>
            <a:endParaRPr lang="en-US" altLang="zh-TW" smtClean="0"/>
          </a:p>
        </p:txBody>
      </p:sp>
    </p:spTree>
    <p:extLst>
      <p:ext uri="{BB962C8B-B14F-4D97-AF65-F5344CB8AC3E}">
        <p14:creationId xmlns:p14="http://schemas.microsoft.com/office/powerpoint/2010/main" val="222623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前言</a:t>
            </a:r>
          </a:p>
        </p:txBody>
      </p:sp>
      <p:sp>
        <p:nvSpPr>
          <p:cNvPr id="8195" name="Rectangle 3"/>
          <p:cNvSpPr>
            <a:spLocks noGrp="1" noChangeArrowheads="1"/>
          </p:cNvSpPr>
          <p:nvPr>
            <p:ph type="body" idx="1"/>
          </p:nvPr>
        </p:nvSpPr>
        <p:spPr>
          <a:xfrm>
            <a:off x="457200" y="843558"/>
            <a:ext cx="8229600" cy="3394472"/>
          </a:xfrm>
        </p:spPr>
        <p:txBody>
          <a:bodyPr/>
          <a:lstStyle/>
          <a:p>
            <a:pPr eaLnBrk="1" hangingPunct="1">
              <a:lnSpc>
                <a:spcPct val="80000"/>
              </a:lnSpc>
            </a:pPr>
            <a:r>
              <a:rPr lang="zh-TW" altLang="en-US" sz="2800" b="1" dirty="0" smtClean="0">
                <a:latin typeface="Times New Roman" pitchFamily="18" charset="0"/>
                <a:ea typeface="標楷體" pitchFamily="65" charset="-120"/>
              </a:rPr>
              <a:t>這是怎麼樣的一本數學普及書籍，可以讓法國中小學生喜愛？</a:t>
            </a:r>
          </a:p>
          <a:p>
            <a:pPr eaLnBrk="1" hangingPunct="1">
              <a:lnSpc>
                <a:spcPct val="80000"/>
              </a:lnSpc>
            </a:pPr>
            <a:r>
              <a:rPr lang="en-US" altLang="zh-TW" sz="2800" b="1" dirty="0" smtClean="0">
                <a:latin typeface="Times New Roman" pitchFamily="18" charset="0"/>
                <a:ea typeface="標楷體" pitchFamily="65" charset="-120"/>
              </a:rPr>
              <a:t>2003</a:t>
            </a:r>
            <a:r>
              <a:rPr lang="zh-TW" altLang="en-US" sz="2800" b="1" dirty="0" smtClean="0">
                <a:latin typeface="Times New Roman" pitchFamily="18" charset="0"/>
                <a:ea typeface="標楷體" pitchFamily="65" charset="-120"/>
              </a:rPr>
              <a:t>年，當我協助審訂本書之中譯本時，就十分好奇何以本書在法國竟然與</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蘇菲的世界</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相提並論。</a:t>
            </a:r>
          </a:p>
          <a:p>
            <a:pPr eaLnBrk="1" hangingPunct="1">
              <a:lnSpc>
                <a:spcPct val="80000"/>
              </a:lnSpc>
            </a:pPr>
            <a:r>
              <a:rPr lang="zh-TW" altLang="en-US" sz="2800" b="1" dirty="0" smtClean="0">
                <a:latin typeface="Times New Roman" pitchFamily="18" charset="0"/>
                <a:ea typeface="標楷體" pitchFamily="65" charset="-120"/>
              </a:rPr>
              <a:t>本書作者簡介，丹尼斯</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居耶德是巴黎第八大學教授，講授科學史與科學小說的撰寫課程。為了教導兒童與大人學習數學，他甚至親自設計相關的課程與遊戲。此外，他也參與編導數學戲劇，還曾得獎，可見他是一位十分有「代言能力」的科（數）學史家。</a:t>
            </a:r>
            <a:endParaRPr lang="zh-TW" altLang="en-US" sz="2800" dirty="0" smtClean="0">
              <a:latin typeface="Times New Roman" pitchFamily="18" charset="0"/>
              <a:ea typeface="標楷體" pitchFamily="65" charset="-120"/>
            </a:endParaRPr>
          </a:p>
        </p:txBody>
      </p:sp>
      <p:sp>
        <p:nvSpPr>
          <p:cNvPr id="8196" name="投影片編號版面配置區 3"/>
          <p:cNvSpPr>
            <a:spLocks noGrp="1"/>
          </p:cNvSpPr>
          <p:nvPr>
            <p:ph type="sldNum" sz="quarter" idx="12"/>
          </p:nvPr>
        </p:nvSpPr>
        <p:spPr>
          <a:noFill/>
          <a:ln>
            <a:miter lim="800000"/>
            <a:headEnd/>
            <a:tailEnd/>
          </a:ln>
        </p:spPr>
        <p:txBody>
          <a:bodyPr/>
          <a:lstStyle/>
          <a:p>
            <a:fld id="{D580BD18-2F5A-43AE-B719-913C51F2F082}" type="slidenum">
              <a:rPr lang="en-US" altLang="zh-TW" smtClean="0"/>
              <a:pPr/>
              <a:t>6</a:t>
            </a:fld>
            <a:endParaRPr lang="en-US" altLang="zh-TW" smtClean="0"/>
          </a:p>
        </p:txBody>
      </p:sp>
      <p:pic>
        <p:nvPicPr>
          <p:cNvPr id="6" name="Picture 1" descr="圖片1">
            <a:hlinkClick r:id="rId2"/>
          </p:cNvPr>
          <p:cNvPicPr>
            <a:picLocks noChangeAspect="1" noChangeArrowheads="1"/>
          </p:cNvPicPr>
          <p:nvPr/>
        </p:nvPicPr>
        <p:blipFill>
          <a:blip r:embed="rId3" cstate="print"/>
          <a:srcRect/>
          <a:stretch>
            <a:fillRect/>
          </a:stretch>
        </p:blipFill>
        <p:spPr bwMode="auto">
          <a:xfrm>
            <a:off x="3635896" y="4587974"/>
            <a:ext cx="269875" cy="17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向數學史取經</a:t>
            </a:r>
          </a:p>
        </p:txBody>
      </p:sp>
      <p:sp>
        <p:nvSpPr>
          <p:cNvPr id="14339" name="Rectangle 3"/>
          <p:cNvSpPr>
            <a:spLocks noGrp="1" noChangeArrowheads="1"/>
          </p:cNvSpPr>
          <p:nvPr>
            <p:ph type="body" idx="1"/>
          </p:nvPr>
        </p:nvSpPr>
        <p:spPr>
          <a:xfrm>
            <a:off x="457200" y="843558"/>
            <a:ext cx="8229600" cy="3394472"/>
          </a:xfrm>
        </p:spPr>
        <p:txBody>
          <a:bodyPr/>
          <a:lstStyle/>
          <a:p>
            <a:pPr eaLnBrk="1" hangingPunct="1">
              <a:lnSpc>
                <a:spcPct val="90000"/>
              </a:lnSpc>
            </a:pPr>
            <a:r>
              <a:rPr lang="zh-TW" altLang="en-US" b="1" dirty="0" smtClean="0">
                <a:latin typeface="Times New Roman" pitchFamily="18" charset="0"/>
                <a:ea typeface="標楷體" pitchFamily="65" charset="-120"/>
              </a:rPr>
              <a:t>數學家的社會地位 </a:t>
            </a:r>
            <a:r>
              <a:rPr lang="en-US" altLang="zh-TW" b="1" dirty="0" smtClean="0">
                <a:latin typeface="Times New Roman" pitchFamily="18" charset="0"/>
                <a:ea typeface="標楷體" pitchFamily="65" charset="-120"/>
              </a:rPr>
              <a:t>(social status)</a:t>
            </a:r>
          </a:p>
          <a:p>
            <a:pPr eaLnBrk="1" hangingPunct="1">
              <a:lnSpc>
                <a:spcPct val="90000"/>
              </a:lnSpc>
            </a:pPr>
            <a:r>
              <a:rPr lang="zh-TW" altLang="en-US" b="1" dirty="0" smtClean="0">
                <a:latin typeface="Times New Roman" pitchFamily="18" charset="0"/>
                <a:ea typeface="標楷體" pitchFamily="65" charset="-120"/>
              </a:rPr>
              <a:t>數學知識的脈絡意義 </a:t>
            </a:r>
            <a:r>
              <a:rPr lang="en-US" altLang="zh-TW" b="1" dirty="0" smtClean="0">
                <a:latin typeface="Times New Roman" pitchFamily="18" charset="0"/>
                <a:ea typeface="標楷體" pitchFamily="65" charset="-120"/>
              </a:rPr>
              <a:t>(contextual meaning)</a:t>
            </a:r>
            <a:endParaRPr lang="en-US" altLang="zh-TW" dirty="0" smtClean="0">
              <a:latin typeface="Times New Roman" pitchFamily="18" charset="0"/>
              <a:ea typeface="標楷體" pitchFamily="65" charset="-120"/>
            </a:endParaRPr>
          </a:p>
          <a:p>
            <a:pPr eaLnBrk="1" hangingPunct="1">
              <a:lnSpc>
                <a:spcPct val="90000"/>
              </a:lnSpc>
            </a:pP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算法少女</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的數學問題</a:t>
            </a:r>
          </a:p>
          <a:p>
            <a:pPr eaLnBrk="1" hangingPunct="1">
              <a:lnSpc>
                <a:spcPct val="90000"/>
              </a:lnSpc>
            </a:pPr>
            <a:r>
              <a:rPr lang="zh-TW" altLang="en-US" b="1" dirty="0" smtClean="0">
                <a:latin typeface="Times New Roman" pitchFamily="18" charset="0"/>
                <a:ea typeface="標楷體" pitchFamily="65" charset="-120"/>
              </a:rPr>
              <a:t>在一個半圓內，有一個內接直角三角形。當這個直角三角形的內接圓（按：即內切圓）與弓形內所能畫出的最大的圓（按：即弓形的內切圓）大小相等時，</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則</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外接圓</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半徑</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與小圓半徑的關係為何？</a:t>
            </a:r>
          </a:p>
        </p:txBody>
      </p:sp>
      <p:pic>
        <p:nvPicPr>
          <p:cNvPr id="14340" name="Picture 1" descr="圖片1">
            <a:hlinkClick r:id="rId2"/>
          </p:cNvPr>
          <p:cNvPicPr>
            <a:picLocks noChangeAspect="1" noChangeArrowheads="1"/>
          </p:cNvPicPr>
          <p:nvPr/>
        </p:nvPicPr>
        <p:blipFill>
          <a:blip r:embed="rId3" cstate="print"/>
          <a:srcRect/>
          <a:stretch>
            <a:fillRect/>
          </a:stretch>
        </p:blipFill>
        <p:spPr bwMode="auto">
          <a:xfrm>
            <a:off x="7740352" y="4371950"/>
            <a:ext cx="269875" cy="176213"/>
          </a:xfrm>
          <a:prstGeom prst="rect">
            <a:avLst/>
          </a:prstGeom>
          <a:noFill/>
          <a:ln w="9525">
            <a:noFill/>
            <a:miter lim="800000"/>
            <a:headEnd/>
            <a:tailEnd/>
          </a:ln>
        </p:spPr>
      </p:pic>
      <p:sp>
        <p:nvSpPr>
          <p:cNvPr id="14341" name="投影片編號版面配置區 4"/>
          <p:cNvSpPr>
            <a:spLocks noGrp="1"/>
          </p:cNvSpPr>
          <p:nvPr>
            <p:ph type="sldNum" sz="quarter" idx="12"/>
          </p:nvPr>
        </p:nvSpPr>
        <p:spPr>
          <a:noFill/>
          <a:ln>
            <a:miter lim="800000"/>
            <a:headEnd/>
            <a:tailEnd/>
          </a:ln>
        </p:spPr>
        <p:txBody>
          <a:bodyPr/>
          <a:lstStyle/>
          <a:p>
            <a:fld id="{350D57B4-2973-4D8A-9435-4FC3E3A85691}" type="slidenum">
              <a:rPr lang="en-US" altLang="zh-TW" smtClean="0"/>
              <a:pPr/>
              <a:t>60</a:t>
            </a:fld>
            <a:endParaRPr lang="en-US" altLang="zh-TW" smtClean="0"/>
          </a:p>
        </p:txBody>
      </p:sp>
    </p:spTree>
    <p:extLst>
      <p:ext uri="{BB962C8B-B14F-4D97-AF65-F5344CB8AC3E}">
        <p14:creationId xmlns:p14="http://schemas.microsoft.com/office/powerpoint/2010/main" val="4276079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67544" y="627534"/>
            <a:ext cx="8229600" cy="3394472"/>
          </a:xfrm>
        </p:spPr>
        <p:txBody>
          <a:bodyPr/>
          <a:lstStyle/>
          <a:p>
            <a:pPr eaLnBrk="1" hangingPunct="1"/>
            <a:r>
              <a:rPr lang="zh-TW" altLang="en-US" sz="2800" b="1" dirty="0" smtClean="0">
                <a:ea typeface="方正楷體" pitchFamily="65" charset="-120"/>
              </a:rPr>
              <a:t>有一個圓，內接（切）了兩個大圓、兩個小圓，而這些大圓和小圓也互相連接（相切）。若最外側的圓直徑為七寸，內接的大圓直徑為三寸，那麼小圓的直徑為多少？</a:t>
            </a:r>
          </a:p>
          <a:p>
            <a:pPr eaLnBrk="1" hangingPunct="1"/>
            <a:r>
              <a:rPr lang="zh-TW" altLang="en-US" sz="2800" b="1" dirty="0" smtClean="0">
                <a:latin typeface="方正楷體" pitchFamily="65" charset="-120"/>
                <a:ea typeface="方正楷體" pitchFamily="65" charset="-120"/>
              </a:rPr>
              <a:t>如何求得圓周率的精密數值？ </a:t>
            </a:r>
          </a:p>
          <a:p>
            <a:pPr eaLnBrk="1" hangingPunct="1"/>
            <a:r>
              <a:rPr lang="zh-TW" altLang="en-US" sz="2800" b="1" dirty="0" smtClean="0">
                <a:ea typeface="方正楷體" pitchFamily="65" charset="-120"/>
              </a:rPr>
              <a:t>某位富翁問他的僕人想要甚麼，僕人回答，請在一月一日給我一粒米，之後每天加倍，直到十二月三十一日。富翁聽完後哈哈大笑說，你真是無欲無求的僕人啊！</a:t>
            </a:r>
          </a:p>
        </p:txBody>
      </p:sp>
      <p:pic>
        <p:nvPicPr>
          <p:cNvPr id="15363" name="Picture 1" descr="圖片1">
            <a:hlinkClick r:id="rId2"/>
          </p:cNvPr>
          <p:cNvPicPr>
            <a:picLocks noChangeAspect="1" noChangeArrowheads="1"/>
          </p:cNvPicPr>
          <p:nvPr/>
        </p:nvPicPr>
        <p:blipFill>
          <a:blip r:embed="rId3" cstate="print"/>
          <a:srcRect/>
          <a:stretch>
            <a:fillRect/>
          </a:stretch>
        </p:blipFill>
        <p:spPr bwMode="auto">
          <a:xfrm>
            <a:off x="4499992" y="2139702"/>
            <a:ext cx="269875" cy="176213"/>
          </a:xfrm>
          <a:prstGeom prst="rect">
            <a:avLst/>
          </a:prstGeom>
          <a:noFill/>
          <a:ln w="9525">
            <a:noFill/>
            <a:miter lim="800000"/>
            <a:headEnd/>
            <a:tailEnd/>
          </a:ln>
        </p:spPr>
      </p:pic>
      <p:sp>
        <p:nvSpPr>
          <p:cNvPr id="15364" name="投影片編號版面配置區 4"/>
          <p:cNvSpPr>
            <a:spLocks noGrp="1"/>
          </p:cNvSpPr>
          <p:nvPr>
            <p:ph type="sldNum" sz="quarter" idx="12"/>
          </p:nvPr>
        </p:nvSpPr>
        <p:spPr>
          <a:noFill/>
          <a:ln>
            <a:miter lim="800000"/>
            <a:headEnd/>
            <a:tailEnd/>
          </a:ln>
        </p:spPr>
        <p:txBody>
          <a:bodyPr/>
          <a:lstStyle/>
          <a:p>
            <a:fld id="{9F6FC196-5B5D-4586-9D75-6732658B074F}" type="slidenum">
              <a:rPr lang="en-US" altLang="zh-TW" smtClean="0"/>
              <a:pPr/>
              <a:t>61</a:t>
            </a:fld>
            <a:endParaRPr lang="en-US" altLang="zh-TW" smtClean="0"/>
          </a:p>
        </p:txBody>
      </p:sp>
    </p:spTree>
    <p:extLst>
      <p:ext uri="{BB962C8B-B14F-4D97-AF65-F5344CB8AC3E}">
        <p14:creationId xmlns:p14="http://schemas.microsoft.com/office/powerpoint/2010/main" val="23687220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8313" y="1113235"/>
            <a:ext cx="8229600" cy="3394472"/>
          </a:xfrm>
        </p:spPr>
        <p:txBody>
          <a:bodyPr/>
          <a:lstStyle/>
          <a:p>
            <a:pPr eaLnBrk="1" hangingPunct="1"/>
            <a:r>
              <a:rPr lang="zh-TW" altLang="en-US" b="1" smtClean="0">
                <a:ea typeface="標楷體" pitchFamily="65" charset="-120"/>
              </a:rPr>
              <a:t>有三名商人，一個人去甲國，會在第十六天回來。第二個人去乙國，會在第二十四天回來。第三個人去丙國，會在第五天回來。三人在回來的隔天，都會再度前往相同的目的地。請問，這三個人在見面之後，要在第幾天，才能夠再度見面？</a:t>
            </a:r>
          </a:p>
        </p:txBody>
      </p:sp>
      <p:sp>
        <p:nvSpPr>
          <p:cNvPr id="16387" name="投影片編號版面配置區 3"/>
          <p:cNvSpPr>
            <a:spLocks noGrp="1"/>
          </p:cNvSpPr>
          <p:nvPr>
            <p:ph type="sldNum" sz="quarter" idx="12"/>
          </p:nvPr>
        </p:nvSpPr>
        <p:spPr>
          <a:noFill/>
          <a:ln>
            <a:miter lim="800000"/>
            <a:headEnd/>
            <a:tailEnd/>
          </a:ln>
        </p:spPr>
        <p:txBody>
          <a:bodyPr/>
          <a:lstStyle/>
          <a:p>
            <a:fld id="{74AE14D0-AF15-461B-B045-5FD6687842FB}" type="slidenum">
              <a:rPr lang="en-US" altLang="zh-TW" smtClean="0"/>
              <a:pPr/>
              <a:t>62</a:t>
            </a:fld>
            <a:endParaRPr lang="en-US" altLang="zh-TW" smtClean="0"/>
          </a:p>
        </p:txBody>
      </p:sp>
    </p:spTree>
    <p:extLst>
      <p:ext uri="{BB962C8B-B14F-4D97-AF65-F5344CB8AC3E}">
        <p14:creationId xmlns:p14="http://schemas.microsoft.com/office/powerpoint/2010/main" val="4134972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6856" y="202332"/>
            <a:ext cx="8229600" cy="857250"/>
          </a:xfrm>
        </p:spPr>
        <p:txBody>
          <a:bodyPr/>
          <a:lstStyle/>
          <a:p>
            <a:pPr eaLnBrk="1" hangingPunct="1"/>
            <a:r>
              <a:rPr lang="zh-TW" altLang="en-US" b="1" dirty="0" smtClean="0">
                <a:ea typeface="標楷體" pitchFamily="65" charset="-120"/>
              </a:rPr>
              <a:t>羅浮宮收藏的埃及書記</a:t>
            </a:r>
          </a:p>
        </p:txBody>
      </p:sp>
      <p:sp>
        <p:nvSpPr>
          <p:cNvPr id="17411" name="投影片編號版面配置區 4"/>
          <p:cNvSpPr>
            <a:spLocks noGrp="1"/>
          </p:cNvSpPr>
          <p:nvPr>
            <p:ph type="sldNum" sz="quarter" idx="12"/>
          </p:nvPr>
        </p:nvSpPr>
        <p:spPr>
          <a:noFill/>
          <a:ln>
            <a:miter lim="800000"/>
            <a:headEnd/>
            <a:tailEnd/>
          </a:ln>
        </p:spPr>
        <p:txBody>
          <a:bodyPr/>
          <a:lstStyle/>
          <a:p>
            <a:fld id="{2C6A49BE-71E9-4625-AFA2-01E9D32A0A37}" type="slidenum">
              <a:rPr lang="en-US" altLang="zh-TW" smtClean="0"/>
              <a:pPr/>
              <a:t>63</a:t>
            </a:fld>
            <a:endParaRPr lang="en-US" altLang="zh-TW" smtClean="0"/>
          </a:p>
        </p:txBody>
      </p:sp>
      <p:grpSp>
        <p:nvGrpSpPr>
          <p:cNvPr id="3" name="群組 2"/>
          <p:cNvGrpSpPr/>
          <p:nvPr/>
        </p:nvGrpSpPr>
        <p:grpSpPr>
          <a:xfrm>
            <a:off x="2267744" y="1104206"/>
            <a:ext cx="4598953" cy="3405188"/>
            <a:chOff x="1551610" y="1484784"/>
            <a:chExt cx="6035167" cy="4540250"/>
          </a:xfrm>
        </p:grpSpPr>
        <p:pic>
          <p:nvPicPr>
            <p:cNvPr id="17413" name="圖片 7" descr="圖片1.jpg"/>
            <p:cNvPicPr>
              <a:picLocks noChangeAspect="1"/>
            </p:cNvPicPr>
            <p:nvPr/>
          </p:nvPicPr>
          <p:blipFill rotWithShape="1">
            <a:blip r:embed="rId2" cstate="print"/>
            <a:srcRect l="5899"/>
            <a:stretch/>
          </p:blipFill>
          <p:spPr bwMode="auto">
            <a:xfrm>
              <a:off x="1551610" y="1484784"/>
              <a:ext cx="6035167" cy="4540250"/>
            </a:xfrm>
            <a:prstGeom prst="rect">
              <a:avLst/>
            </a:prstGeom>
            <a:noFill/>
            <a:ln w="9525">
              <a:noFill/>
              <a:miter lim="800000"/>
              <a:headEnd/>
              <a:tailEnd/>
            </a:ln>
          </p:spPr>
        </p:pic>
        <p:pic>
          <p:nvPicPr>
            <p:cNvPr id="7" name="Picture 15" descr="cc">
              <a:hlinkClick r:id="rId3"/>
            </p:cNvPr>
            <p:cNvPicPr>
              <a:picLocks noChangeAspect="1" noChangeArrowheads="1"/>
            </p:cNvPicPr>
            <p:nvPr/>
          </p:nvPicPr>
          <p:blipFill>
            <a:blip r:embed="rId4" cstate="print"/>
            <a:srcRect/>
            <a:stretch>
              <a:fillRect/>
            </a:stretch>
          </p:blipFill>
          <p:spPr bwMode="auto">
            <a:xfrm>
              <a:off x="1551610" y="5610823"/>
              <a:ext cx="1232819" cy="414211"/>
            </a:xfrm>
            <a:prstGeom prst="rect">
              <a:avLst/>
            </a:prstGeom>
            <a:noFill/>
            <a:ln w="9525">
              <a:noFill/>
              <a:miter lim="800000"/>
              <a:headEnd/>
              <a:tailEnd/>
            </a:ln>
          </p:spPr>
        </p:pic>
      </p:grpSp>
    </p:spTree>
    <p:extLst>
      <p:ext uri="{BB962C8B-B14F-4D97-AF65-F5344CB8AC3E}">
        <p14:creationId xmlns:p14="http://schemas.microsoft.com/office/powerpoint/2010/main" val="1454348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投影片編號版面配置區 3"/>
          <p:cNvSpPr>
            <a:spLocks noGrp="1"/>
          </p:cNvSpPr>
          <p:nvPr>
            <p:ph type="sldNum" sz="quarter" idx="12"/>
          </p:nvPr>
        </p:nvSpPr>
        <p:spPr>
          <a:noFill/>
          <a:ln>
            <a:miter lim="800000"/>
            <a:headEnd/>
            <a:tailEnd/>
          </a:ln>
        </p:spPr>
        <p:txBody>
          <a:bodyPr/>
          <a:lstStyle/>
          <a:p>
            <a:fld id="{5FFA7C1F-34FB-4134-AE38-96F1760D8391}" type="slidenum">
              <a:rPr lang="en-US" altLang="zh-TW" smtClean="0"/>
              <a:pPr/>
              <a:t>64</a:t>
            </a:fld>
            <a:endParaRPr lang="en-US" altLang="zh-TW" smtClean="0"/>
          </a:p>
        </p:txBody>
      </p:sp>
      <p:grpSp>
        <p:nvGrpSpPr>
          <p:cNvPr id="7" name="群組 6"/>
          <p:cNvGrpSpPr/>
          <p:nvPr/>
        </p:nvGrpSpPr>
        <p:grpSpPr>
          <a:xfrm>
            <a:off x="2915816" y="843558"/>
            <a:ext cx="3463196" cy="3611002"/>
            <a:chOff x="2483768" y="985728"/>
            <a:chExt cx="4056088" cy="4814669"/>
          </a:xfrm>
        </p:grpSpPr>
        <p:pic>
          <p:nvPicPr>
            <p:cNvPr id="6" name="圖片 5" descr="Euklid-von-Alexandria_1.jpg"/>
            <p:cNvPicPr>
              <a:picLocks noChangeAspect="1"/>
            </p:cNvPicPr>
            <p:nvPr/>
          </p:nvPicPr>
          <p:blipFill>
            <a:blip r:embed="rId2" cstate="print"/>
            <a:stretch>
              <a:fillRect/>
            </a:stretch>
          </p:blipFill>
          <p:spPr>
            <a:xfrm>
              <a:off x="2483768" y="985728"/>
              <a:ext cx="4056088" cy="4814669"/>
            </a:xfrm>
            <a:prstGeom prst="rect">
              <a:avLst/>
            </a:prstGeom>
          </p:spPr>
        </p:pic>
        <p:pic>
          <p:nvPicPr>
            <p:cNvPr id="18435" name="Picture 1" descr="圖片1">
              <a:hlinkClick r:id="rId3"/>
            </p:cNvPr>
            <p:cNvPicPr>
              <a:picLocks noChangeAspect="1" noChangeArrowheads="1"/>
            </p:cNvPicPr>
            <p:nvPr/>
          </p:nvPicPr>
          <p:blipFill>
            <a:blip r:embed="rId4" cstate="print"/>
            <a:srcRect/>
            <a:stretch>
              <a:fillRect/>
            </a:stretch>
          </p:blipFill>
          <p:spPr bwMode="auto">
            <a:xfrm>
              <a:off x="2483768" y="5477446"/>
              <a:ext cx="360040" cy="313447"/>
            </a:xfrm>
            <a:prstGeom prst="rect">
              <a:avLst/>
            </a:prstGeom>
            <a:noFill/>
            <a:ln w="9525">
              <a:noFill/>
              <a:miter lim="800000"/>
              <a:headEnd/>
              <a:tailEnd/>
            </a:ln>
          </p:spPr>
        </p:pic>
      </p:grpSp>
    </p:spTree>
    <p:extLst>
      <p:ext uri="{BB962C8B-B14F-4D97-AF65-F5344CB8AC3E}">
        <p14:creationId xmlns:p14="http://schemas.microsoft.com/office/powerpoint/2010/main" val="22413750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TW" altLang="en-US" b="1" smtClean="0">
                <a:ea typeface="標楷體" pitchFamily="65" charset="-120"/>
              </a:rPr>
              <a:t>趙友欽：全真教中的數學家</a:t>
            </a:r>
          </a:p>
        </p:txBody>
      </p:sp>
      <p:sp>
        <p:nvSpPr>
          <p:cNvPr id="20483" name="Rectangle 3"/>
          <p:cNvSpPr>
            <a:spLocks noGrp="1" noChangeArrowheads="1"/>
          </p:cNvSpPr>
          <p:nvPr>
            <p:ph type="body" idx="1"/>
          </p:nvPr>
        </p:nvSpPr>
        <p:spPr/>
        <p:txBody>
          <a:bodyPr/>
          <a:lstStyle/>
          <a:p>
            <a:pPr eaLnBrk="1" hangingPunct="1"/>
            <a:r>
              <a:rPr lang="zh-TW" altLang="en-US" b="1" smtClean="0">
                <a:latin typeface="Times New Roman" pitchFamily="18" charset="0"/>
                <a:ea typeface="標楷體" pitchFamily="65" charset="-120"/>
              </a:rPr>
              <a:t>驗證祖沖之的圓周率近似值：</a:t>
            </a:r>
            <a:r>
              <a:rPr lang="en-US" altLang="zh-TW" b="1" smtClean="0">
                <a:latin typeface="Times New Roman" pitchFamily="18" charset="0"/>
                <a:ea typeface="標楷體" pitchFamily="65" charset="-120"/>
              </a:rPr>
              <a:t>3.141592</a:t>
            </a:r>
          </a:p>
          <a:p>
            <a:pPr eaLnBrk="1" hangingPunct="1"/>
            <a:r>
              <a:rPr lang="zh-TW" altLang="en-US" b="1" smtClean="0">
                <a:latin typeface="Times New Roman" pitchFamily="18" charset="0"/>
                <a:ea typeface="標楷體" pitchFamily="65" charset="-120"/>
              </a:rPr>
              <a:t>古佛青燈，算學家的「職業」選擇</a:t>
            </a:r>
          </a:p>
        </p:txBody>
      </p:sp>
      <p:sp>
        <p:nvSpPr>
          <p:cNvPr id="20484" name="投影片編號版面配置區 3"/>
          <p:cNvSpPr>
            <a:spLocks noGrp="1"/>
          </p:cNvSpPr>
          <p:nvPr>
            <p:ph type="sldNum" sz="quarter" idx="12"/>
          </p:nvPr>
        </p:nvSpPr>
        <p:spPr>
          <a:noFill/>
          <a:ln>
            <a:miter lim="800000"/>
            <a:headEnd/>
            <a:tailEnd/>
          </a:ln>
        </p:spPr>
        <p:txBody>
          <a:bodyPr/>
          <a:lstStyle/>
          <a:p>
            <a:fld id="{E1C5BF95-A1BA-4C93-B95C-413CE3E9A976}" type="slidenum">
              <a:rPr lang="en-US" altLang="zh-TW" smtClean="0"/>
              <a:pPr/>
              <a:t>65</a:t>
            </a:fld>
            <a:endParaRPr lang="en-US" altLang="zh-TW" smtClean="0"/>
          </a:p>
        </p:txBody>
      </p:sp>
    </p:spTree>
    <p:extLst>
      <p:ext uri="{BB962C8B-B14F-4D97-AF65-F5344CB8AC3E}">
        <p14:creationId xmlns:p14="http://schemas.microsoft.com/office/powerpoint/2010/main" val="860967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438104" y="411510"/>
            <a:ext cx="4219772" cy="4349899"/>
            <a:chOff x="2483768" y="548680"/>
            <a:chExt cx="4968552" cy="5799865"/>
          </a:xfrm>
        </p:grpSpPr>
        <p:pic>
          <p:nvPicPr>
            <p:cNvPr id="5" name="圖片 4" descr="514PX-~1.JPG"/>
            <p:cNvPicPr>
              <a:picLocks noChangeAspect="1"/>
            </p:cNvPicPr>
            <p:nvPr/>
          </p:nvPicPr>
          <p:blipFill>
            <a:blip r:embed="rId2" cstate="print"/>
            <a:stretch>
              <a:fillRect/>
            </a:stretch>
          </p:blipFill>
          <p:spPr>
            <a:xfrm>
              <a:off x="2483768" y="548680"/>
              <a:ext cx="4968552" cy="5799865"/>
            </a:xfrm>
            <a:prstGeom prst="rect">
              <a:avLst/>
            </a:prstGeom>
          </p:spPr>
        </p:pic>
        <p:pic>
          <p:nvPicPr>
            <p:cNvPr id="21507" name="Picture 1" descr="圖片1">
              <a:hlinkClick r:id="rId3"/>
            </p:cNvPr>
            <p:cNvPicPr>
              <a:picLocks noChangeAspect="1" noChangeArrowheads="1"/>
            </p:cNvPicPr>
            <p:nvPr/>
          </p:nvPicPr>
          <p:blipFill>
            <a:blip r:embed="rId4" cstate="print"/>
            <a:srcRect/>
            <a:stretch>
              <a:fillRect/>
            </a:stretch>
          </p:blipFill>
          <p:spPr bwMode="auto">
            <a:xfrm>
              <a:off x="2483768" y="6093296"/>
              <a:ext cx="269875" cy="234950"/>
            </a:xfrm>
            <a:prstGeom prst="rect">
              <a:avLst/>
            </a:prstGeom>
            <a:noFill/>
            <a:ln w="9525">
              <a:noFill/>
              <a:miter lim="800000"/>
              <a:headEnd/>
              <a:tailEnd/>
            </a:ln>
          </p:spPr>
        </p:pic>
      </p:grpSp>
    </p:spTree>
    <p:extLst>
      <p:ext uri="{BB962C8B-B14F-4D97-AF65-F5344CB8AC3E}">
        <p14:creationId xmlns:p14="http://schemas.microsoft.com/office/powerpoint/2010/main" val="3022644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0538"/>
            <a:ext cx="8229600" cy="857250"/>
          </a:xfrm>
        </p:spPr>
        <p:txBody>
          <a:bodyPr/>
          <a:lstStyle/>
          <a:p>
            <a:pPr eaLnBrk="1" hangingPunct="1"/>
            <a:r>
              <a:rPr lang="zh-TW" altLang="en-US" b="1" dirty="0" smtClean="0">
                <a:ea typeface="標楷體" pitchFamily="65" charset="-120"/>
              </a:rPr>
              <a:t>塔塔里亞</a:t>
            </a:r>
            <a:r>
              <a:rPr lang="zh-TW" altLang="en-US" dirty="0" smtClean="0"/>
              <a:t> </a:t>
            </a:r>
            <a:r>
              <a:rPr lang="en-US" altLang="zh-TW" dirty="0" smtClean="0"/>
              <a:t>(N. </a:t>
            </a:r>
            <a:r>
              <a:rPr lang="en-US" altLang="zh-TW" dirty="0" err="1" smtClean="0"/>
              <a:t>Tartaglia</a:t>
            </a:r>
            <a:r>
              <a:rPr lang="en-US" altLang="zh-TW" dirty="0" smtClean="0"/>
              <a:t>)</a:t>
            </a:r>
          </a:p>
        </p:txBody>
      </p:sp>
      <p:sp>
        <p:nvSpPr>
          <p:cNvPr id="22531" name="Rectangle 3"/>
          <p:cNvSpPr>
            <a:spLocks noGrp="1" noChangeArrowheads="1"/>
          </p:cNvSpPr>
          <p:nvPr>
            <p:ph type="body" idx="1"/>
          </p:nvPr>
        </p:nvSpPr>
        <p:spPr>
          <a:xfrm>
            <a:off x="457200" y="761454"/>
            <a:ext cx="8229600" cy="3394472"/>
          </a:xfrm>
        </p:spPr>
        <p:txBody>
          <a:bodyPr/>
          <a:lstStyle/>
          <a:p>
            <a:pPr eaLnBrk="1" hangingPunct="1">
              <a:lnSpc>
                <a:spcPct val="80000"/>
              </a:lnSpc>
            </a:pPr>
            <a:r>
              <a:rPr lang="zh-TW" altLang="en-US" sz="2800" b="1" dirty="0" smtClean="0">
                <a:latin typeface="Times New Roman" pitchFamily="18" charset="0"/>
                <a:ea typeface="標楷體" pitchFamily="65" charset="-120"/>
              </a:rPr>
              <a:t>十五六世紀義大利數學家可分為三類：</a:t>
            </a:r>
          </a:p>
          <a:p>
            <a:pPr eaLnBrk="1" hangingPunct="1">
              <a:lnSpc>
                <a:spcPct val="80000"/>
              </a:lnSpc>
            </a:pPr>
            <a:r>
              <a:rPr lang="zh-TW" altLang="en-US" sz="2800" b="1" dirty="0" smtClean="0">
                <a:latin typeface="Times New Roman" pitchFamily="18" charset="0"/>
                <a:ea typeface="標楷體" pitchFamily="65" charset="-120"/>
              </a:rPr>
              <a:t>簿記員，土地測量師</a:t>
            </a:r>
          </a:p>
          <a:p>
            <a:pPr eaLnBrk="1" hangingPunct="1">
              <a:lnSpc>
                <a:spcPct val="80000"/>
              </a:lnSpc>
            </a:pPr>
            <a:r>
              <a:rPr lang="zh-TW" altLang="en-US" sz="2800" b="1" dirty="0" smtClean="0">
                <a:latin typeface="Times New Roman" pitchFamily="18" charset="0"/>
                <a:ea typeface="標楷體" pitchFamily="65" charset="-120"/>
              </a:rPr>
              <a:t>占星醫學士</a:t>
            </a:r>
          </a:p>
          <a:p>
            <a:pPr eaLnBrk="1" hangingPunct="1">
              <a:lnSpc>
                <a:spcPct val="80000"/>
              </a:lnSpc>
            </a:pPr>
            <a:r>
              <a:rPr lang="zh-TW" altLang="en-US" sz="2800" b="1" dirty="0" smtClean="0">
                <a:latin typeface="Times New Roman" pitchFamily="18" charset="0"/>
                <a:ea typeface="標楷體" pitchFamily="65" charset="-120"/>
              </a:rPr>
              <a:t>宮廷數學家（國師或廷臣，</a:t>
            </a:r>
            <a:r>
              <a:rPr lang="en-US" altLang="zh-TW" sz="2800" b="1" dirty="0" smtClean="0">
                <a:latin typeface="Times New Roman" pitchFamily="18" charset="0"/>
                <a:ea typeface="標楷體" pitchFamily="65" charset="-120"/>
              </a:rPr>
              <a:t>courtier</a:t>
            </a:r>
            <a:r>
              <a:rPr lang="zh-TW" altLang="en-US" sz="2800" b="1" dirty="0" smtClean="0">
                <a:latin typeface="Times New Roman" pitchFamily="18" charset="0"/>
                <a:ea typeface="標楷體" pitchFamily="65" charset="-120"/>
              </a:rPr>
              <a:t>）</a:t>
            </a:r>
          </a:p>
          <a:p>
            <a:pPr eaLnBrk="1" hangingPunct="1">
              <a:lnSpc>
                <a:spcPct val="80000"/>
              </a:lnSpc>
            </a:pPr>
            <a:endParaRPr lang="zh-TW" altLang="en-US" sz="2800" b="1" dirty="0" smtClean="0">
              <a:latin typeface="Times New Roman" pitchFamily="18" charset="0"/>
              <a:ea typeface="標楷體" pitchFamily="65" charset="-120"/>
            </a:endParaRPr>
          </a:p>
          <a:p>
            <a:pPr eaLnBrk="1" hangingPunct="1">
              <a:lnSpc>
                <a:spcPct val="80000"/>
              </a:lnSpc>
            </a:pPr>
            <a:r>
              <a:rPr lang="zh-TW" altLang="en-US" sz="2800" b="1" dirty="0" smtClean="0">
                <a:latin typeface="Times New Roman" pitchFamily="18" charset="0"/>
                <a:ea typeface="標楷體" pitchFamily="65" charset="-120"/>
              </a:rPr>
              <a:t>塔塔里亞屬於第一類，可歸類為地上數學家 </a:t>
            </a:r>
            <a:r>
              <a:rPr lang="en-US" altLang="zh-TW" sz="2800" b="1" dirty="0" smtClean="0">
                <a:latin typeface="Times New Roman" pitchFamily="18" charset="0"/>
                <a:ea typeface="標楷體" pitchFamily="65" charset="-120"/>
              </a:rPr>
              <a:t>(terrestrial mathematician)</a:t>
            </a:r>
            <a:r>
              <a:rPr lang="zh-TW" altLang="en-US" sz="2800" b="1" dirty="0" smtClean="0">
                <a:latin typeface="Times New Roman" pitchFamily="18" charset="0"/>
                <a:ea typeface="標楷體" pitchFamily="65" charset="-120"/>
              </a:rPr>
              <a:t>。</a:t>
            </a:r>
          </a:p>
          <a:p>
            <a:pPr eaLnBrk="1" hangingPunct="1">
              <a:lnSpc>
                <a:spcPct val="80000"/>
              </a:lnSpc>
            </a:pPr>
            <a:r>
              <a:rPr lang="zh-TW" altLang="en-US" sz="2800" b="1" dirty="0" smtClean="0">
                <a:latin typeface="Times New Roman" pitchFamily="18" charset="0"/>
                <a:ea typeface="標楷體" pitchFamily="65" charset="-120"/>
              </a:rPr>
              <a:t>相對於卡丹諾 </a:t>
            </a:r>
            <a:r>
              <a:rPr lang="en-US" altLang="zh-TW" sz="2800" b="1" dirty="0" smtClean="0">
                <a:latin typeface="Times New Roman" pitchFamily="18" charset="0"/>
                <a:ea typeface="標楷體" pitchFamily="65" charset="-120"/>
              </a:rPr>
              <a:t>(</a:t>
            </a:r>
            <a:r>
              <a:rPr lang="en-US" altLang="zh-TW" sz="2800" b="1" dirty="0" err="1" smtClean="0">
                <a:latin typeface="Times New Roman" pitchFamily="18" charset="0"/>
                <a:ea typeface="標楷體" pitchFamily="65" charset="-120"/>
              </a:rPr>
              <a:t>Cardano</a:t>
            </a: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之高居為天上數學家 </a:t>
            </a:r>
            <a:r>
              <a:rPr lang="en-US" altLang="zh-TW" sz="2800" b="1" dirty="0" smtClean="0">
                <a:latin typeface="Times New Roman" pitchFamily="18" charset="0"/>
                <a:ea typeface="標楷體" pitchFamily="65" charset="-120"/>
              </a:rPr>
              <a:t>(celestial mathematician) – </a:t>
            </a:r>
            <a:r>
              <a:rPr lang="zh-TW" altLang="en-US" sz="2800" b="1" dirty="0" smtClean="0">
                <a:latin typeface="Times New Roman" pitchFamily="18" charset="0"/>
                <a:ea typeface="標楷體" pitchFamily="65" charset="-120"/>
              </a:rPr>
              <a:t>第三類，塔塔里亞的地位相當卑微。因此，三次方程式解法的爭議具有極為豐富的社經脈絡。</a:t>
            </a:r>
          </a:p>
          <a:p>
            <a:pPr eaLnBrk="1" hangingPunct="1">
              <a:lnSpc>
                <a:spcPct val="80000"/>
              </a:lnSpc>
            </a:pPr>
            <a:endParaRPr lang="en-US" altLang="zh-TW" sz="2800" b="1" dirty="0" smtClean="0">
              <a:latin typeface="Times New Roman" pitchFamily="18" charset="0"/>
              <a:ea typeface="標楷體" pitchFamily="65" charset="-120"/>
            </a:endParaRPr>
          </a:p>
        </p:txBody>
      </p:sp>
      <p:sp>
        <p:nvSpPr>
          <p:cNvPr id="22532" name="投影片編號版面配置區 3"/>
          <p:cNvSpPr>
            <a:spLocks noGrp="1"/>
          </p:cNvSpPr>
          <p:nvPr>
            <p:ph type="sldNum" sz="quarter" idx="12"/>
          </p:nvPr>
        </p:nvSpPr>
        <p:spPr>
          <a:noFill/>
          <a:ln>
            <a:miter lim="800000"/>
            <a:headEnd/>
            <a:tailEnd/>
          </a:ln>
        </p:spPr>
        <p:txBody>
          <a:bodyPr/>
          <a:lstStyle/>
          <a:p>
            <a:fld id="{F4A44B3C-5927-4474-B5B2-39211F27F05A}" type="slidenum">
              <a:rPr lang="en-US" altLang="zh-TW" smtClean="0"/>
              <a:pPr/>
              <a:t>67</a:t>
            </a:fld>
            <a:endParaRPr lang="en-US" altLang="zh-TW" smtClean="0"/>
          </a:p>
        </p:txBody>
      </p:sp>
    </p:spTree>
    <p:extLst>
      <p:ext uri="{BB962C8B-B14F-4D97-AF65-F5344CB8AC3E}">
        <p14:creationId xmlns:p14="http://schemas.microsoft.com/office/powerpoint/2010/main" val="36934710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b="1" smtClean="0">
                <a:ea typeface="標楷體" pitchFamily="65" charset="-120"/>
              </a:rPr>
              <a:t>韓國李朝時期中人階級</a:t>
            </a:r>
          </a:p>
        </p:txBody>
      </p:sp>
      <p:sp>
        <p:nvSpPr>
          <p:cNvPr id="24579" name="Rectangle 3"/>
          <p:cNvSpPr>
            <a:spLocks noGrp="1" noChangeArrowheads="1"/>
          </p:cNvSpPr>
          <p:nvPr>
            <p:ph type="body" idx="1"/>
          </p:nvPr>
        </p:nvSpPr>
        <p:spPr/>
        <p:txBody>
          <a:bodyPr/>
          <a:lstStyle/>
          <a:p>
            <a:pPr eaLnBrk="1" hangingPunct="1"/>
            <a:r>
              <a:rPr lang="zh-TW" altLang="en-US" b="1" smtClean="0">
                <a:latin typeface="Times New Roman" pitchFamily="18" charset="0"/>
                <a:ea typeface="標楷體" pitchFamily="65" charset="-120"/>
              </a:rPr>
              <a:t>中人 </a:t>
            </a:r>
            <a:r>
              <a:rPr lang="en-US" altLang="zh-TW" b="1" smtClean="0">
                <a:latin typeface="Times New Roman" pitchFamily="18" charset="0"/>
                <a:ea typeface="標楷體" pitchFamily="65" charset="-120"/>
              </a:rPr>
              <a:t>(</a:t>
            </a:r>
            <a:r>
              <a:rPr lang="en-US" altLang="zh-TW" b="1" i="1" smtClean="0">
                <a:latin typeface="Times New Roman" pitchFamily="18" charset="0"/>
                <a:ea typeface="標楷體" pitchFamily="65" charset="-120"/>
              </a:rPr>
              <a:t>chungin</a:t>
            </a:r>
            <a:r>
              <a:rPr lang="en-US" altLang="zh-TW" b="1" smtClean="0">
                <a:latin typeface="Times New Roman" pitchFamily="18" charset="0"/>
                <a:ea typeface="標楷體" pitchFamily="65" charset="-120"/>
              </a:rPr>
              <a:t>) </a:t>
            </a:r>
            <a:r>
              <a:rPr lang="zh-TW" altLang="en-US" b="1" smtClean="0">
                <a:latin typeface="Times New Roman" pitchFamily="18" charset="0"/>
                <a:ea typeface="標楷體" pitchFamily="65" charset="-120"/>
              </a:rPr>
              <a:t>是界於兩班 </a:t>
            </a:r>
            <a:r>
              <a:rPr lang="en-US" altLang="zh-TW" b="1" smtClean="0">
                <a:latin typeface="Times New Roman" pitchFamily="18" charset="0"/>
                <a:ea typeface="標楷體" pitchFamily="65" charset="-120"/>
              </a:rPr>
              <a:t>(</a:t>
            </a:r>
            <a:r>
              <a:rPr lang="en-US" altLang="zh-TW" b="1" i="1" smtClean="0">
                <a:latin typeface="Times New Roman" pitchFamily="18" charset="0"/>
                <a:ea typeface="標楷體" pitchFamily="65" charset="-120"/>
              </a:rPr>
              <a:t>yanban</a:t>
            </a:r>
            <a:r>
              <a:rPr lang="en-US" altLang="zh-TW" b="1" smtClean="0">
                <a:latin typeface="Times New Roman" pitchFamily="18" charset="0"/>
                <a:ea typeface="標楷體" pitchFamily="65" charset="-120"/>
              </a:rPr>
              <a:t>) </a:t>
            </a:r>
            <a:r>
              <a:rPr lang="zh-TW" altLang="en-US" b="1" smtClean="0">
                <a:latin typeface="Times New Roman" pitchFamily="18" charset="0"/>
                <a:ea typeface="標楷體" pitchFamily="65" charset="-120"/>
              </a:rPr>
              <a:t>與平民之間的技術官僚，擔任算學、醫療、繪畫等公職，身份只會下降，不會上升。</a:t>
            </a:r>
          </a:p>
          <a:p>
            <a:pPr eaLnBrk="1" hangingPunct="1"/>
            <a:r>
              <a:rPr lang="zh-TW" altLang="en-US" b="1" smtClean="0">
                <a:latin typeface="Times New Roman" pitchFamily="18" charset="0"/>
                <a:ea typeface="標楷體" pitchFamily="65" charset="-120"/>
              </a:rPr>
              <a:t>中人階級互相通婚！</a:t>
            </a:r>
          </a:p>
          <a:p>
            <a:pPr eaLnBrk="1" hangingPunct="1"/>
            <a:r>
              <a:rPr lang="zh-TW" altLang="en-US" b="1" smtClean="0">
                <a:latin typeface="Times New Roman" pitchFamily="18" charset="0"/>
                <a:ea typeface="標楷體" pitchFamily="65" charset="-120"/>
              </a:rPr>
              <a:t>世界史的獨特現象！</a:t>
            </a:r>
          </a:p>
        </p:txBody>
      </p:sp>
      <p:sp>
        <p:nvSpPr>
          <p:cNvPr id="24580" name="投影片編號版面配置區 3"/>
          <p:cNvSpPr>
            <a:spLocks noGrp="1"/>
          </p:cNvSpPr>
          <p:nvPr>
            <p:ph type="sldNum" sz="quarter" idx="12"/>
          </p:nvPr>
        </p:nvSpPr>
        <p:spPr>
          <a:noFill/>
          <a:ln>
            <a:miter lim="800000"/>
            <a:headEnd/>
            <a:tailEnd/>
          </a:ln>
        </p:spPr>
        <p:txBody>
          <a:bodyPr/>
          <a:lstStyle/>
          <a:p>
            <a:fld id="{083A2A7C-E879-483C-95BD-FBFD41F1E5E7}" type="slidenum">
              <a:rPr lang="en-US" altLang="zh-TW" smtClean="0"/>
              <a:pPr/>
              <a:t>68</a:t>
            </a:fld>
            <a:endParaRPr lang="en-US" altLang="zh-TW" smtClean="0"/>
          </a:p>
        </p:txBody>
      </p:sp>
    </p:spTree>
    <p:extLst>
      <p:ext uri="{BB962C8B-B14F-4D97-AF65-F5344CB8AC3E}">
        <p14:creationId xmlns:p14="http://schemas.microsoft.com/office/powerpoint/2010/main" val="34529803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KOVALE~1.JPG"/>
          <p:cNvPicPr>
            <a:picLocks noGrp="1" noChangeAspect="1"/>
          </p:cNvPicPr>
          <p:nvPr>
            <p:ph/>
          </p:nvPr>
        </p:nvPicPr>
        <p:blipFill>
          <a:blip r:embed="rId2" cstate="print"/>
          <a:stretch>
            <a:fillRect/>
          </a:stretch>
        </p:blipFill>
        <p:spPr>
          <a:xfrm>
            <a:off x="3104604" y="806702"/>
            <a:ext cx="3033415" cy="3577898"/>
          </a:xfrm>
        </p:spPr>
      </p:pic>
      <p:pic>
        <p:nvPicPr>
          <p:cNvPr id="25603" name="Picture 1" descr="圖片1">
            <a:hlinkClick r:id="rId3"/>
          </p:cNvPr>
          <p:cNvPicPr>
            <a:picLocks noChangeAspect="1" noChangeArrowheads="1"/>
          </p:cNvPicPr>
          <p:nvPr/>
        </p:nvPicPr>
        <p:blipFill>
          <a:blip r:embed="rId4" cstate="print"/>
          <a:srcRect/>
          <a:stretch>
            <a:fillRect/>
          </a:stretch>
        </p:blipFill>
        <p:spPr bwMode="auto">
          <a:xfrm>
            <a:off x="3104605" y="4195737"/>
            <a:ext cx="269875" cy="176213"/>
          </a:xfrm>
          <a:prstGeom prst="rect">
            <a:avLst/>
          </a:prstGeom>
          <a:noFill/>
          <a:ln w="9525">
            <a:noFill/>
            <a:miter lim="800000"/>
            <a:headEnd/>
            <a:tailEnd/>
          </a:ln>
        </p:spPr>
      </p:pic>
      <p:sp>
        <p:nvSpPr>
          <p:cNvPr id="25604" name="投影片編號版面配置區 3"/>
          <p:cNvSpPr>
            <a:spLocks noGrp="1"/>
          </p:cNvSpPr>
          <p:nvPr>
            <p:ph type="sldNum" sz="quarter" idx="12"/>
          </p:nvPr>
        </p:nvSpPr>
        <p:spPr>
          <a:noFill/>
          <a:ln>
            <a:miter lim="800000"/>
            <a:headEnd/>
            <a:tailEnd/>
          </a:ln>
        </p:spPr>
        <p:txBody>
          <a:bodyPr/>
          <a:lstStyle/>
          <a:p>
            <a:fld id="{33752A75-5E3B-4229-9201-9A3D26615441}" type="slidenum">
              <a:rPr lang="en-US" altLang="zh-TW" smtClean="0"/>
              <a:pPr/>
              <a:t>69</a:t>
            </a:fld>
            <a:endParaRPr lang="en-US" altLang="zh-TW" smtClean="0"/>
          </a:p>
        </p:txBody>
      </p:sp>
    </p:spTree>
    <p:extLst>
      <p:ext uri="{BB962C8B-B14F-4D97-AF65-F5344CB8AC3E}">
        <p14:creationId xmlns:p14="http://schemas.microsoft.com/office/powerpoint/2010/main" val="33370794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b="1" smtClean="0">
                <a:ea typeface="標楷體" pitchFamily="65" charset="-120"/>
              </a:rPr>
              <a:t>內容簡介</a:t>
            </a:r>
          </a:p>
        </p:txBody>
      </p:sp>
      <p:sp>
        <p:nvSpPr>
          <p:cNvPr id="9219" name="Rectangle 3"/>
          <p:cNvSpPr>
            <a:spLocks noGrp="1" noChangeArrowheads="1"/>
          </p:cNvSpPr>
          <p:nvPr>
            <p:ph type="body" idx="1"/>
          </p:nvPr>
        </p:nvSpPr>
        <p:spPr/>
        <p:txBody>
          <a:bodyPr/>
          <a:lstStyle/>
          <a:p>
            <a:pPr eaLnBrk="1" hangingPunct="1"/>
            <a:r>
              <a:rPr lang="zh-TW" altLang="en-US" b="1" dirty="0" smtClean="0">
                <a:ea typeface="標楷體" pitchFamily="65" charset="-120"/>
              </a:rPr>
              <a:t>本書共有二十六章，再加上沒編序號的最後一章「結局」（餘音裊裊！），共有二十七章，內容洋洋灑灑，堪稱巨著。在最後那簡短「結局」中，作者安排了一場鳥會，地點亞馬遜雨林。當時，群鳥正在檢視鸚鵡（名叫席德尼或瑪瑪蓋娜）轉述艾勒加有關哥德巴赫猜想的證明：</a:t>
            </a:r>
          </a:p>
        </p:txBody>
      </p:sp>
      <p:pic>
        <p:nvPicPr>
          <p:cNvPr id="9220" name="Picture 1" descr="圖片1">
            <a:hlinkClick r:id="rId2"/>
          </p:cNvPr>
          <p:cNvPicPr>
            <a:picLocks noChangeAspect="1" noChangeArrowheads="1"/>
          </p:cNvPicPr>
          <p:nvPr/>
        </p:nvPicPr>
        <p:blipFill>
          <a:blip r:embed="rId3" cstate="print"/>
          <a:srcRect/>
          <a:stretch>
            <a:fillRect/>
          </a:stretch>
        </p:blipFill>
        <p:spPr bwMode="auto">
          <a:xfrm>
            <a:off x="6516216" y="4299942"/>
            <a:ext cx="269875" cy="176213"/>
          </a:xfrm>
          <a:prstGeom prst="rect">
            <a:avLst/>
          </a:prstGeom>
          <a:noFill/>
          <a:ln w="9525">
            <a:noFill/>
            <a:miter lim="800000"/>
            <a:headEnd/>
            <a:tailEnd/>
          </a:ln>
        </p:spPr>
      </p:pic>
      <p:sp>
        <p:nvSpPr>
          <p:cNvPr id="9221" name="投影片編號版面配置區 4"/>
          <p:cNvSpPr>
            <a:spLocks noGrp="1"/>
          </p:cNvSpPr>
          <p:nvPr>
            <p:ph type="sldNum" sz="quarter" idx="12"/>
          </p:nvPr>
        </p:nvSpPr>
        <p:spPr>
          <a:noFill/>
          <a:ln>
            <a:miter lim="800000"/>
            <a:headEnd/>
            <a:tailEnd/>
          </a:ln>
        </p:spPr>
        <p:txBody>
          <a:bodyPr/>
          <a:lstStyle/>
          <a:p>
            <a:fld id="{CB05F1DB-1F40-47AF-9E50-75787FAF8CF9}" type="slidenum">
              <a:rPr lang="en-US" altLang="zh-TW" smtClean="0"/>
              <a:pPr/>
              <a:t>7</a:t>
            </a:fld>
            <a:endParaRPr lang="en-US" altLang="zh-TW"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dirty="0" smtClean="0"/>
              <a:t>Sofia </a:t>
            </a:r>
            <a:r>
              <a:rPr lang="en-US" altLang="zh-TW" dirty="0" err="1" smtClean="0"/>
              <a:t>Kavalevskia</a:t>
            </a:r>
            <a:endParaRPr lang="en-US" altLang="zh-TW" dirty="0" smtClean="0"/>
          </a:p>
        </p:txBody>
      </p:sp>
      <p:sp>
        <p:nvSpPr>
          <p:cNvPr id="26627" name="Rectangle 3"/>
          <p:cNvSpPr>
            <a:spLocks noGrp="1" noChangeArrowheads="1"/>
          </p:cNvSpPr>
          <p:nvPr>
            <p:ph type="body" idx="1"/>
          </p:nvPr>
        </p:nvSpPr>
        <p:spPr/>
        <p:txBody>
          <a:bodyPr/>
          <a:lstStyle/>
          <a:p>
            <a:pPr eaLnBrk="1" hangingPunct="1"/>
            <a:r>
              <a:rPr lang="zh-TW" altLang="en-US" b="1" smtClean="0">
                <a:latin typeface="Times New Roman" pitchFamily="18" charset="0"/>
                <a:ea typeface="標楷體" pitchFamily="65" charset="-120"/>
              </a:rPr>
              <a:t>沙皇時期的偉大（女）數學家</a:t>
            </a:r>
          </a:p>
          <a:p>
            <a:pPr eaLnBrk="1" hangingPunct="1"/>
            <a:r>
              <a:rPr lang="zh-TW" altLang="en-US" b="1" smtClean="0">
                <a:latin typeface="Times New Roman" pitchFamily="18" charset="0"/>
                <a:ea typeface="標楷體" pitchFamily="65" charset="-120"/>
              </a:rPr>
              <a:t>德國哥廷根大學第一位女數學博士</a:t>
            </a:r>
          </a:p>
          <a:p>
            <a:pPr eaLnBrk="1" hangingPunct="1"/>
            <a:r>
              <a:rPr lang="zh-TW" altLang="en-US" b="1" smtClean="0">
                <a:latin typeface="Times New Roman" pitchFamily="18" charset="0"/>
                <a:ea typeface="標楷體" pitchFamily="65" charset="-120"/>
              </a:rPr>
              <a:t>斯德哥爾摩大學數學系教授</a:t>
            </a:r>
          </a:p>
          <a:p>
            <a:pPr eaLnBrk="1" hangingPunct="1"/>
            <a:r>
              <a:rPr lang="en-US" altLang="zh-TW" b="1" smtClean="0">
                <a:latin typeface="Times New Roman" pitchFamily="18" charset="0"/>
                <a:ea typeface="標楷體" pitchFamily="65" charset="-120"/>
              </a:rPr>
              <a:t>39</a:t>
            </a:r>
            <a:r>
              <a:rPr lang="zh-TW" altLang="en-US" b="1" smtClean="0">
                <a:latin typeface="Times New Roman" pitchFamily="18" charset="0"/>
                <a:ea typeface="標楷體" pitchFamily="65" charset="-120"/>
              </a:rPr>
              <a:t>歲因急性肺炎病逝</a:t>
            </a:r>
          </a:p>
          <a:p>
            <a:pPr eaLnBrk="1" hangingPunct="1"/>
            <a:r>
              <a:rPr lang="zh-TW" altLang="en-US" b="1" smtClean="0">
                <a:latin typeface="Times New Roman" pitchFamily="18" charset="0"/>
                <a:ea typeface="標楷體" pitchFamily="65" charset="-120"/>
              </a:rPr>
              <a:t>柏林學派大師 </a:t>
            </a:r>
            <a:r>
              <a:rPr lang="en-US" altLang="zh-TW" b="1" smtClean="0">
                <a:latin typeface="Times New Roman" pitchFamily="18" charset="0"/>
                <a:ea typeface="標楷體" pitchFamily="65" charset="-120"/>
              </a:rPr>
              <a:t>Karl Weierstrass </a:t>
            </a:r>
            <a:r>
              <a:rPr lang="zh-TW" altLang="en-US" b="1" smtClean="0">
                <a:latin typeface="Times New Roman" pitchFamily="18" charset="0"/>
                <a:ea typeface="標楷體" pitchFamily="65" charset="-120"/>
              </a:rPr>
              <a:t>的高徒</a:t>
            </a:r>
          </a:p>
          <a:p>
            <a:pPr eaLnBrk="1" hangingPunct="1"/>
            <a:endParaRPr lang="en-US" altLang="zh-TW" b="1" smtClean="0">
              <a:latin typeface="Times New Roman" pitchFamily="18" charset="0"/>
              <a:ea typeface="標楷體" pitchFamily="65" charset="-120"/>
            </a:endParaRPr>
          </a:p>
        </p:txBody>
      </p:sp>
      <p:sp>
        <p:nvSpPr>
          <p:cNvPr id="26628" name="投影片編號版面配置區 3"/>
          <p:cNvSpPr>
            <a:spLocks noGrp="1"/>
          </p:cNvSpPr>
          <p:nvPr>
            <p:ph type="sldNum" sz="quarter" idx="12"/>
          </p:nvPr>
        </p:nvSpPr>
        <p:spPr>
          <a:noFill/>
          <a:ln>
            <a:miter lim="800000"/>
            <a:headEnd/>
            <a:tailEnd/>
          </a:ln>
        </p:spPr>
        <p:txBody>
          <a:bodyPr/>
          <a:lstStyle/>
          <a:p>
            <a:fld id="{6B1671F2-04C2-42A2-AAAB-7B566372FA68}" type="slidenum">
              <a:rPr lang="en-US" altLang="zh-TW" smtClean="0"/>
              <a:pPr/>
              <a:t>70</a:t>
            </a:fld>
            <a:endParaRPr lang="en-US" altLang="zh-TW" smtClean="0"/>
          </a:p>
        </p:txBody>
      </p:sp>
    </p:spTree>
    <p:extLst>
      <p:ext uri="{BB962C8B-B14F-4D97-AF65-F5344CB8AC3E}">
        <p14:creationId xmlns:p14="http://schemas.microsoft.com/office/powerpoint/2010/main" val="18336116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sz="2800" dirty="0" smtClean="0">
                <a:latin typeface="Times New Roman" pitchFamily="18" charset="0"/>
                <a:ea typeface="標楷體" pitchFamily="65" charset="-120"/>
              </a:rPr>
              <a:t>十九世紀哥廷根學派大師</a:t>
            </a:r>
            <a:r>
              <a:rPr lang="en-US" altLang="zh-TW" sz="2800" dirty="0" smtClean="0">
                <a:latin typeface="Times New Roman" pitchFamily="18" charset="0"/>
                <a:ea typeface="標楷體" pitchFamily="65" charset="-120"/>
              </a:rPr>
              <a:t>Felix Klein</a:t>
            </a:r>
            <a:r>
              <a:rPr lang="zh-TW" altLang="en-US" sz="2800" dirty="0" smtClean="0">
                <a:latin typeface="Times New Roman" pitchFamily="18" charset="0"/>
                <a:ea typeface="標楷體" pitchFamily="65" charset="-120"/>
              </a:rPr>
              <a:t>：幾何與不變量</a:t>
            </a:r>
            <a:br>
              <a:rPr lang="zh-TW" altLang="en-US" sz="2800" dirty="0" smtClean="0">
                <a:latin typeface="Times New Roman" pitchFamily="18" charset="0"/>
                <a:ea typeface="標楷體" pitchFamily="65" charset="-120"/>
              </a:rPr>
            </a:br>
            <a:r>
              <a:rPr lang="zh-TW" altLang="en-US" sz="2800" dirty="0" smtClean="0">
                <a:latin typeface="Times New Roman" pitchFamily="18" charset="0"/>
                <a:ea typeface="標楷體" pitchFamily="65" charset="-120"/>
              </a:rPr>
              <a:t>國際數學教育委員會（</a:t>
            </a:r>
            <a:r>
              <a:rPr lang="en-US" altLang="zh-TW" sz="2800" dirty="0" smtClean="0">
                <a:latin typeface="Times New Roman" pitchFamily="18" charset="0"/>
                <a:ea typeface="標楷體" pitchFamily="65" charset="-120"/>
              </a:rPr>
              <a:t>ICMI</a:t>
            </a:r>
            <a:r>
              <a:rPr lang="zh-TW" altLang="en-US" sz="2800" dirty="0" smtClean="0">
                <a:latin typeface="Times New Roman" pitchFamily="18" charset="0"/>
                <a:ea typeface="標楷體" pitchFamily="65" charset="-120"/>
              </a:rPr>
              <a:t>）第一任會長</a:t>
            </a:r>
            <a:r>
              <a:rPr lang="en-US" altLang="zh-TW" sz="2800" dirty="0" smtClean="0">
                <a:latin typeface="Times New Roman" pitchFamily="18" charset="0"/>
                <a:ea typeface="標楷體" pitchFamily="65" charset="-120"/>
              </a:rPr>
              <a:t>(1908)</a:t>
            </a:r>
            <a:r>
              <a:rPr lang="en-US" altLang="zh-TW" sz="4000" dirty="0" smtClean="0">
                <a:latin typeface="Times New Roman" pitchFamily="18" charset="0"/>
                <a:ea typeface="標楷體" pitchFamily="65" charset="-120"/>
              </a:rPr>
              <a:t> </a:t>
            </a:r>
          </a:p>
        </p:txBody>
      </p:sp>
      <p:sp>
        <p:nvSpPr>
          <p:cNvPr id="27653" name="投影片編號版面配置區 4"/>
          <p:cNvSpPr>
            <a:spLocks noGrp="1"/>
          </p:cNvSpPr>
          <p:nvPr>
            <p:ph type="sldNum" sz="quarter" idx="12"/>
          </p:nvPr>
        </p:nvSpPr>
        <p:spPr>
          <a:noFill/>
          <a:ln>
            <a:miter lim="800000"/>
            <a:headEnd/>
            <a:tailEnd/>
          </a:ln>
        </p:spPr>
        <p:txBody>
          <a:bodyPr/>
          <a:lstStyle/>
          <a:p>
            <a:fld id="{65286BC0-C369-4D25-93B9-7AACAAD23C50}" type="slidenum">
              <a:rPr lang="en-US" altLang="zh-TW" smtClean="0"/>
              <a:pPr/>
              <a:t>71</a:t>
            </a:fld>
            <a:endParaRPr lang="en-US" altLang="zh-TW" smtClean="0"/>
          </a:p>
        </p:txBody>
      </p:sp>
      <p:grpSp>
        <p:nvGrpSpPr>
          <p:cNvPr id="9" name="群組 8"/>
          <p:cNvGrpSpPr/>
          <p:nvPr/>
        </p:nvGrpSpPr>
        <p:grpSpPr>
          <a:xfrm>
            <a:off x="3131839" y="1275606"/>
            <a:ext cx="2994329" cy="3510390"/>
            <a:chOff x="2717949" y="1556792"/>
            <a:chExt cx="3408220" cy="4680520"/>
          </a:xfrm>
        </p:grpSpPr>
        <p:pic>
          <p:nvPicPr>
            <p:cNvPr id="8" name="圖片 7" descr="436px-Felix_Christian_Klein.jpg"/>
            <p:cNvPicPr>
              <a:picLocks noChangeAspect="1"/>
            </p:cNvPicPr>
            <p:nvPr/>
          </p:nvPicPr>
          <p:blipFill>
            <a:blip r:embed="rId2" cstate="print"/>
            <a:stretch>
              <a:fillRect/>
            </a:stretch>
          </p:blipFill>
          <p:spPr>
            <a:xfrm>
              <a:off x="2719313" y="1556792"/>
              <a:ext cx="3406856" cy="4680520"/>
            </a:xfrm>
            <a:prstGeom prst="rect">
              <a:avLst/>
            </a:prstGeom>
          </p:spPr>
        </p:pic>
        <p:pic>
          <p:nvPicPr>
            <p:cNvPr id="27652" name="Picture 1" descr="圖片1">
              <a:hlinkClick r:id="rId3"/>
            </p:cNvPr>
            <p:cNvPicPr>
              <a:picLocks noChangeAspect="1" noChangeArrowheads="1"/>
            </p:cNvPicPr>
            <p:nvPr/>
          </p:nvPicPr>
          <p:blipFill>
            <a:blip r:embed="rId4" cstate="print"/>
            <a:srcRect/>
            <a:stretch>
              <a:fillRect/>
            </a:stretch>
          </p:blipFill>
          <p:spPr bwMode="auto">
            <a:xfrm>
              <a:off x="2717949" y="6002362"/>
              <a:ext cx="269875" cy="234950"/>
            </a:xfrm>
            <a:prstGeom prst="rect">
              <a:avLst/>
            </a:prstGeom>
            <a:noFill/>
            <a:ln w="9525">
              <a:noFill/>
              <a:miter lim="800000"/>
              <a:headEnd/>
              <a:tailEnd/>
            </a:ln>
          </p:spPr>
        </p:pic>
      </p:grpSp>
    </p:spTree>
    <p:extLst>
      <p:ext uri="{BB962C8B-B14F-4D97-AF65-F5344CB8AC3E}">
        <p14:creationId xmlns:p14="http://schemas.microsoft.com/office/powerpoint/2010/main" val="21830879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TW" altLang="en-US" smtClean="0">
                <a:ea typeface="標楷體" pitchFamily="65" charset="-120"/>
              </a:rPr>
              <a:t>阿貝爾 </a:t>
            </a:r>
            <a:r>
              <a:rPr lang="en-US" altLang="zh-TW" smtClean="0">
                <a:ea typeface="標楷體" pitchFamily="65" charset="-120"/>
              </a:rPr>
              <a:t>(1802-1829)</a:t>
            </a:r>
          </a:p>
        </p:txBody>
      </p:sp>
      <p:sp>
        <p:nvSpPr>
          <p:cNvPr id="28678" name="投影片編號版面配置區 5"/>
          <p:cNvSpPr>
            <a:spLocks noGrp="1"/>
          </p:cNvSpPr>
          <p:nvPr>
            <p:ph type="sldNum" sz="quarter" idx="12"/>
          </p:nvPr>
        </p:nvSpPr>
        <p:spPr>
          <a:noFill/>
          <a:ln>
            <a:miter lim="800000"/>
            <a:headEnd/>
            <a:tailEnd/>
          </a:ln>
        </p:spPr>
        <p:txBody>
          <a:bodyPr/>
          <a:lstStyle/>
          <a:p>
            <a:fld id="{DF41CDC3-34BF-4443-BF28-62DEF325C085}" type="slidenum">
              <a:rPr lang="en-US" altLang="zh-TW" smtClean="0"/>
              <a:pPr/>
              <a:t>72</a:t>
            </a:fld>
            <a:endParaRPr lang="en-US" altLang="zh-TW" smtClean="0"/>
          </a:p>
        </p:txBody>
      </p:sp>
      <p:grpSp>
        <p:nvGrpSpPr>
          <p:cNvPr id="2" name="群組 1"/>
          <p:cNvGrpSpPr/>
          <p:nvPr/>
        </p:nvGrpSpPr>
        <p:grpSpPr>
          <a:xfrm>
            <a:off x="1763688" y="1203598"/>
            <a:ext cx="5838310" cy="3240360"/>
            <a:chOff x="1763688" y="1203598"/>
            <a:chExt cx="5838310" cy="3240360"/>
          </a:xfrm>
        </p:grpSpPr>
        <p:pic>
          <p:nvPicPr>
            <p:cNvPr id="9" name="圖片 8" descr="able.jpg"/>
            <p:cNvPicPr>
              <a:picLocks noChangeAspect="1"/>
            </p:cNvPicPr>
            <p:nvPr/>
          </p:nvPicPr>
          <p:blipFill rotWithShape="1">
            <a:blip r:embed="rId3" cstate="print"/>
            <a:srcRect l="6346"/>
            <a:stretch/>
          </p:blipFill>
          <p:spPr>
            <a:xfrm>
              <a:off x="1763688" y="1203598"/>
              <a:ext cx="5838310" cy="3240360"/>
            </a:xfrm>
            <a:prstGeom prst="rect">
              <a:avLst/>
            </a:prstGeom>
          </p:spPr>
        </p:pic>
        <p:pic>
          <p:nvPicPr>
            <p:cNvPr id="6" name="Picture 1" descr="圖片1">
              <a:hlinkClick r:id="rId4"/>
            </p:cNvPr>
            <p:cNvPicPr>
              <a:picLocks noChangeAspect="1" noChangeArrowheads="1"/>
            </p:cNvPicPr>
            <p:nvPr/>
          </p:nvPicPr>
          <p:blipFill>
            <a:blip r:embed="rId5" cstate="print"/>
            <a:srcRect/>
            <a:stretch>
              <a:fillRect/>
            </a:stretch>
          </p:blipFill>
          <p:spPr bwMode="auto">
            <a:xfrm>
              <a:off x="1763688" y="4267745"/>
              <a:ext cx="269875" cy="176213"/>
            </a:xfrm>
            <a:prstGeom prst="rect">
              <a:avLst/>
            </a:prstGeom>
            <a:noFill/>
            <a:ln w="9525">
              <a:noFill/>
              <a:miter lim="800000"/>
              <a:headEnd/>
              <a:tailEnd/>
            </a:ln>
          </p:spPr>
        </p:pic>
      </p:grpSp>
    </p:spTree>
    <p:extLst>
      <p:ext uri="{BB962C8B-B14F-4D97-AF65-F5344CB8AC3E}">
        <p14:creationId xmlns:p14="http://schemas.microsoft.com/office/powerpoint/2010/main" val="23498481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65103365"/>
              </p:ext>
            </p:extLst>
          </p:nvPr>
        </p:nvGraphicFramePr>
        <p:xfrm>
          <a:off x="467544" y="1076339"/>
          <a:ext cx="8280920" cy="3433730"/>
        </p:xfrm>
        <a:graphic>
          <a:graphicData uri="http://schemas.openxmlformats.org/drawingml/2006/table">
            <a:tbl>
              <a:tblPr firstRow="1" bandRow="1">
                <a:tableStyleId>{5C22544A-7EE6-4342-B048-85BDC9FD1C3A}</a:tableStyleId>
              </a:tblPr>
              <a:tblGrid>
                <a:gridCol w="898054"/>
                <a:gridCol w="1190178"/>
                <a:gridCol w="1152128"/>
                <a:gridCol w="5040560"/>
              </a:tblGrid>
              <a:tr h="432048">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52783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dirty="0">
                        <a:latin typeface="+mn-ea"/>
                        <a:ea typeface="+mn-ea"/>
                      </a:endParaRP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出版社</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月出版。</a:t>
                      </a:r>
                      <a:endParaRPr kumimoji="0" lang="en-US" altLang="zh-TW" sz="10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依據著作權法第</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46</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52</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65</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條合理使用</a:t>
                      </a:r>
                      <a:endParaRPr lang="zh-TW" altLang="en-US" sz="1000" dirty="0">
                        <a:latin typeface="+mn-ea"/>
                        <a:ea typeface="+mn-ea"/>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dirty="0" smtClean="0">
                          <a:latin typeface="+mn-ea"/>
                          <a:ea typeface="+mn-ea"/>
                        </a:rPr>
                        <a:t>本書作者簡介，</a:t>
                      </a:r>
                      <a:r>
                        <a:rPr lang="en-US" altLang="zh-TW" sz="800" b="0" dirty="0" smtClean="0">
                          <a:latin typeface="+mn-ea"/>
                          <a:ea typeface="+mn-ea"/>
                        </a:rPr>
                        <a:t>…</a:t>
                      </a:r>
                      <a:r>
                        <a:rPr lang="zh-TW" altLang="en-US" sz="800" b="0" dirty="0" smtClean="0">
                          <a:latin typeface="+mn-ea"/>
                          <a:ea typeface="+mn-ea"/>
                        </a:rPr>
                        <a:t>，可見他是一位十分有「代言能力」的科（數）學史家。</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出版社</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月出版</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，作者</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介紹</a:t>
                      </a:r>
                      <a:r>
                        <a:rPr lang="zh-TW" altLang="en-US" sz="1000" dirty="0" smtClean="0">
                          <a:latin typeface="+mn-ea"/>
                          <a:ea typeface="+mn-ea"/>
                        </a:rPr>
                        <a:t>頁。</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依據著作權法第</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46</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52</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65</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條合理使用。</a:t>
                      </a:r>
                      <a:endParaRPr lang="en-US" altLang="zh-TW" sz="1000" b="0" kern="1200" dirty="0" smtClean="0">
                        <a:solidFill>
                          <a:schemeClr val="tx1"/>
                        </a:solidFill>
                        <a:latin typeface="+mn-ea"/>
                        <a:ea typeface="+mn-ea"/>
                        <a:cs typeface="Times New Roman" pitchFamily="18" charset="0"/>
                      </a:endParaRPr>
                    </a:p>
                  </a:txBody>
                  <a:tcPr marT="45727" marB="45727" anchor="ctr"/>
                </a:tc>
              </a:tr>
              <a:tr h="59683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7</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zh-TW" altLang="en-US" sz="800" b="0" dirty="0" smtClean="0">
                          <a:latin typeface="+mn-ea"/>
                          <a:ea typeface="+mn-ea"/>
                        </a:rPr>
                        <a:t>書共有二十六章，</a:t>
                      </a:r>
                      <a:r>
                        <a:rPr lang="en-US" altLang="zh-TW" sz="800" b="0" dirty="0" smtClean="0">
                          <a:latin typeface="+mn-ea"/>
                          <a:ea typeface="+mn-ea"/>
                        </a:rPr>
                        <a:t>…</a:t>
                      </a:r>
                      <a:r>
                        <a:rPr lang="zh-TW" altLang="en-US" sz="800" b="0" dirty="0" smtClean="0">
                          <a:latin typeface="+mn-ea"/>
                          <a:ea typeface="+mn-ea"/>
                        </a:rPr>
                        <a:t>。當時，群鳥正在檢視巴赫猜想的證明：</a:t>
                      </a:r>
                      <a:endParaRPr lang="zh-TW" altLang="en-US" sz="800" b="0" dirty="0">
                        <a:latin typeface="+mn-ea"/>
                        <a:ea typeface="+mn-ea"/>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出版社</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月出版</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，目錄頁</a:t>
                      </a:r>
                      <a:r>
                        <a:rPr lang="zh-TW" altLang="en-US" sz="1000" dirty="0" smtClean="0">
                          <a:latin typeface="+mn-ea"/>
                          <a:ea typeface="+mn-ea"/>
                        </a:rPr>
                        <a:t>。</a:t>
                      </a:r>
                      <a:endParaRPr lang="en-US" altLang="zh-TW" sz="1000" dirty="0" smtClean="0">
                        <a:latin typeface="+mn-ea"/>
                        <a:ea typeface="+mn-ea"/>
                      </a:endParaRPr>
                    </a:p>
                    <a:p>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依據</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著作權法第</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46</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52</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65</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條合理使用。</a:t>
                      </a:r>
                      <a:endParaRPr lang="en-US" altLang="zh-TW" sz="1000" b="0" kern="1200" dirty="0" smtClean="0">
                        <a:solidFill>
                          <a:schemeClr val="tx1"/>
                        </a:solidFill>
                        <a:latin typeface="+mn-ea"/>
                        <a:ea typeface="+mn-ea"/>
                        <a:cs typeface="Times New Roman" pitchFamily="18" charset="0"/>
                      </a:endParaRPr>
                    </a:p>
                  </a:txBody>
                  <a:tcPr marT="45727" marB="45727" anchor="ctr"/>
                </a:tc>
              </a:tr>
              <a:tr h="59683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8</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zh-TW" altLang="en-US" sz="800" b="0" dirty="0" smtClean="0">
                          <a:latin typeface="+mn-ea"/>
                          <a:ea typeface="+mn-ea"/>
                        </a:rPr>
                        <a:t>「在這令人屏息的靜默中，</a:t>
                      </a:r>
                      <a:r>
                        <a:rPr lang="en-US" altLang="zh-TW" sz="800" b="0" dirty="0" smtClean="0">
                          <a:latin typeface="+mn-ea"/>
                          <a:ea typeface="+mn-ea"/>
                        </a:rPr>
                        <a:t>……</a:t>
                      </a:r>
                      <a:r>
                        <a:rPr lang="zh-TW" altLang="en-US" sz="800" b="0" dirty="0" smtClean="0">
                          <a:latin typeface="+mn-ea"/>
                          <a:ea typeface="+mn-ea"/>
                        </a:rPr>
                        <a:t>艾勒加在哥德巴赫猜想的證明中的某一點，是錯的</a:t>
                      </a:r>
                      <a:r>
                        <a:rPr lang="en-US" altLang="zh-TW" sz="800" b="0" dirty="0" smtClean="0">
                          <a:latin typeface="+mn-ea"/>
                          <a:ea typeface="+mn-ea"/>
                        </a:rPr>
                        <a:t>……</a:t>
                      </a:r>
                      <a:r>
                        <a:rPr lang="zh-TW" altLang="en-US" sz="800" b="0" dirty="0" smtClean="0">
                          <a:latin typeface="+mn-ea"/>
                          <a:ea typeface="+mn-ea"/>
                        </a:rPr>
                        <a:t>。」</a:t>
                      </a:r>
                      <a:endParaRPr lang="zh-TW" altLang="en-US" sz="800" b="0" dirty="0">
                        <a:latin typeface="+mn-ea"/>
                        <a:ea typeface="+mn-ea"/>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出版社</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月出版</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a:t>
                      </a:r>
                      <a:r>
                        <a:rPr lang="zh-TW" altLang="en-US" sz="1000" dirty="0" smtClean="0">
                          <a:latin typeface="+mn-ea"/>
                          <a:ea typeface="+mn-ea"/>
                        </a:rPr>
                        <a:t>頁</a:t>
                      </a:r>
                      <a:r>
                        <a:rPr lang="en-US" altLang="zh-TW" sz="1000" dirty="0" smtClean="0">
                          <a:latin typeface="+mn-ea"/>
                          <a:ea typeface="+mn-ea"/>
                        </a:rPr>
                        <a:t>429</a:t>
                      </a:r>
                      <a:r>
                        <a:rPr lang="zh-TW" altLang="en-US" sz="1000" dirty="0" smtClean="0">
                          <a:latin typeface="+mn-ea"/>
                          <a:ea typeface="+mn-ea"/>
                        </a:rPr>
                        <a:t>。</a:t>
                      </a:r>
                      <a:endParaRPr lang="en-US" altLang="zh-TW" sz="1000" dirty="0" smtClean="0">
                        <a:latin typeface="+mn-ea"/>
                        <a:ea typeface="+mn-ea"/>
                      </a:endParaRPr>
                    </a:p>
                    <a:p>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依據</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著作權法第</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46</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52</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a:t>
                      </a:r>
                      <a:r>
                        <a:rPr kumimoji="0" lang="en-US" altLang="zh-TW" sz="1000" b="0" i="0" u="none" strike="noStrike" cap="none" normalizeH="0" baseline="0" dirty="0" smtClean="0">
                          <a:ln>
                            <a:noFill/>
                          </a:ln>
                          <a:solidFill>
                            <a:srgbClr val="000000"/>
                          </a:solidFill>
                          <a:effectLst/>
                          <a:latin typeface="+mn-ea"/>
                          <a:ea typeface="+mn-ea"/>
                          <a:cs typeface="Times New Roman" pitchFamily="18" charset="0"/>
                        </a:rPr>
                        <a:t>65</a:t>
                      </a:r>
                      <a:r>
                        <a:rPr kumimoji="0" lang="zh-TW" altLang="en-US" sz="1000" b="0" i="0" u="none" strike="noStrike" cap="none" normalizeH="0" baseline="0" dirty="0" smtClean="0">
                          <a:ln>
                            <a:noFill/>
                          </a:ln>
                          <a:solidFill>
                            <a:srgbClr val="000000"/>
                          </a:solidFill>
                          <a:effectLst/>
                          <a:latin typeface="+mn-ea"/>
                          <a:ea typeface="+mn-ea"/>
                          <a:cs typeface="Times New Roman" pitchFamily="18" charset="0"/>
                        </a:rPr>
                        <a:t>條合理使用。</a:t>
                      </a:r>
                      <a:endParaRPr lang="en-US" altLang="zh-TW" sz="1000" b="0" kern="1200" dirty="0" smtClean="0">
                        <a:solidFill>
                          <a:schemeClr val="tx1"/>
                        </a:solidFill>
                        <a:latin typeface="+mn-ea"/>
                        <a:ea typeface="+mn-ea"/>
                        <a:cs typeface="Times New Roman" pitchFamily="18" charset="0"/>
                      </a:endParaRPr>
                    </a:p>
                  </a:txBody>
                  <a:tcPr marT="45727" marB="45727" anchor="ctr"/>
                </a:tc>
              </a:tr>
              <a:tr h="59683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10</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zh-TW" altLang="en-US" sz="800" b="0" dirty="0" smtClean="0">
                          <a:solidFill>
                            <a:schemeClr val="tx1"/>
                          </a:solidFill>
                          <a:latin typeface="+mn-ea"/>
                          <a:ea typeface="+mn-ea"/>
                        </a:rPr>
                        <a:t>事實上，這是本書</a:t>
                      </a:r>
                      <a:r>
                        <a:rPr lang="en-US" altLang="zh-TW" sz="800" b="0" dirty="0" smtClean="0">
                          <a:solidFill>
                            <a:schemeClr val="tx1"/>
                          </a:solidFill>
                          <a:latin typeface="+mn-ea"/>
                          <a:ea typeface="+mn-ea"/>
                        </a:rPr>
                        <a:t>…..</a:t>
                      </a:r>
                      <a:r>
                        <a:rPr lang="zh-TW" altLang="en-US" sz="800" b="0" dirty="0" smtClean="0">
                          <a:solidFill>
                            <a:schemeClr val="tx1"/>
                          </a:solidFill>
                          <a:latin typeface="+mn-ea"/>
                          <a:ea typeface="+mn-ea"/>
                        </a:rPr>
                        <a:t>交付給他雨林中飼養的鸚鵡席德尼。</a:t>
                      </a:r>
                      <a:endParaRPr lang="zh-TW" altLang="en-US" sz="800" b="0" dirty="0">
                        <a:solidFill>
                          <a:schemeClr val="tx1"/>
                        </a:solidFill>
                        <a:latin typeface="+mn-ea"/>
                        <a:ea typeface="+mn-ea"/>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出版社</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月出版</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a:t>
                      </a:r>
                      <a:r>
                        <a:rPr lang="zh-TW" altLang="en-US" sz="1000" dirty="0" smtClean="0">
                          <a:solidFill>
                            <a:schemeClr val="tx1"/>
                          </a:solidFill>
                          <a:latin typeface="+mn-ea"/>
                          <a:ea typeface="+mn-ea"/>
                        </a:rPr>
                        <a:t>頁</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91-97</a:t>
                      </a:r>
                      <a:r>
                        <a:rPr lang="zh-TW" altLang="en-US" sz="1000" dirty="0" smtClean="0">
                          <a:solidFill>
                            <a:schemeClr val="tx1"/>
                          </a:solidFill>
                          <a:latin typeface="+mn-ea"/>
                          <a:ea typeface="+mn-ea"/>
                        </a:rPr>
                        <a:t>。</a:t>
                      </a:r>
                      <a:endParaRPr lang="en-US" altLang="zh-TW" sz="1000" dirty="0" smtClean="0">
                        <a:solidFill>
                          <a:schemeClr val="tx1"/>
                        </a:solidFill>
                        <a:latin typeface="+mn-ea"/>
                        <a:ea typeface="+mn-ea"/>
                      </a:endParaRPr>
                    </a:p>
                    <a:p>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cap="none" normalizeH="0" baseline="0" dirty="0" smtClean="0">
                          <a:ln>
                            <a:noFill/>
                          </a:ln>
                          <a:solidFill>
                            <a:schemeClr val="tx1"/>
                          </a:solidFill>
                          <a:effectLst/>
                          <a:latin typeface="+mn-ea"/>
                          <a:ea typeface="+mn-ea"/>
                          <a:cs typeface="Times New Roman" pitchFamily="18" charset="0"/>
                        </a:rPr>
                        <a:t>條合理使用。</a:t>
                      </a:r>
                      <a:endParaRPr lang="en-US" altLang="zh-TW" sz="1000" b="0" kern="1200" dirty="0" smtClean="0">
                        <a:solidFill>
                          <a:schemeClr val="tx1"/>
                        </a:solidFill>
                        <a:latin typeface="+mn-ea"/>
                        <a:ea typeface="+mn-ea"/>
                        <a:cs typeface="Times New Roman" pitchFamily="18" charset="0"/>
                      </a:endParaRPr>
                    </a:p>
                  </a:txBody>
                  <a:tcPr marT="45727" marB="45727" anchor="ctr"/>
                </a:tc>
              </a:tr>
            </a:tbl>
          </a:graphicData>
        </a:graphic>
      </p:graphicFrame>
      <p:sp>
        <p:nvSpPr>
          <p:cNvPr id="52264" name="投影片編號版面配置區 4"/>
          <p:cNvSpPr>
            <a:spLocks noGrp="1"/>
          </p:cNvSpPr>
          <p:nvPr>
            <p:ph type="sldNum" sz="quarter" idx="12"/>
          </p:nvPr>
        </p:nvSpPr>
        <p:spPr>
          <a:noFill/>
          <a:ln>
            <a:miter lim="800000"/>
            <a:headEnd/>
            <a:tailEnd/>
          </a:ln>
        </p:spPr>
        <p:txBody>
          <a:bodyPr/>
          <a:lstStyle/>
          <a:p>
            <a:fld id="{6CF5EACD-FB8B-4520-BBC0-5C01F7D0DCF5}" type="slidenum">
              <a:rPr lang="zh-TW" altLang="en-US" smtClean="0">
                <a:latin typeface="標楷體" pitchFamily="65" charset="-120"/>
                <a:ea typeface="標楷體" pitchFamily="65" charset="-120"/>
              </a:rPr>
              <a:pPr/>
              <a:t>73</a:t>
            </a:fld>
            <a:endParaRPr lang="zh-TW" altLang="en-US" smtClean="0">
              <a:latin typeface="標楷體" pitchFamily="65" charset="-120"/>
              <a:ea typeface="標楷體" pitchFamily="65" charset="-120"/>
            </a:endParaRPr>
          </a:p>
        </p:txBody>
      </p:sp>
      <p:pic>
        <p:nvPicPr>
          <p:cNvPr id="52265" name="Picture 1" descr="圖片1">
            <a:hlinkClick r:id="rId2"/>
          </p:cNvPr>
          <p:cNvPicPr>
            <a:picLocks noChangeAspect="1" noChangeArrowheads="1"/>
          </p:cNvPicPr>
          <p:nvPr/>
        </p:nvPicPr>
        <p:blipFill>
          <a:blip r:embed="rId3" cstate="print"/>
          <a:srcRect/>
          <a:stretch>
            <a:fillRect/>
          </a:stretch>
        </p:blipFill>
        <p:spPr bwMode="auto">
          <a:xfrm>
            <a:off x="3044676" y="2251521"/>
            <a:ext cx="269875" cy="176213"/>
          </a:xfrm>
          <a:prstGeom prst="rect">
            <a:avLst/>
          </a:prstGeom>
          <a:noFill/>
          <a:ln w="9525">
            <a:noFill/>
            <a:miter lim="800000"/>
            <a:headEnd/>
            <a:tailEnd/>
          </a:ln>
        </p:spPr>
      </p:pic>
      <p:pic>
        <p:nvPicPr>
          <p:cNvPr id="52266" name="Picture 1" descr="圖片1">
            <a:hlinkClick r:id="rId2"/>
          </p:cNvPr>
          <p:cNvPicPr>
            <a:picLocks noChangeAspect="1" noChangeArrowheads="1"/>
          </p:cNvPicPr>
          <p:nvPr/>
        </p:nvPicPr>
        <p:blipFill>
          <a:blip r:embed="rId3" cstate="print"/>
          <a:srcRect/>
          <a:stretch>
            <a:fillRect/>
          </a:stretch>
        </p:blipFill>
        <p:spPr bwMode="auto">
          <a:xfrm>
            <a:off x="3044676" y="1675457"/>
            <a:ext cx="269875" cy="176213"/>
          </a:xfrm>
          <a:prstGeom prst="rect">
            <a:avLst/>
          </a:prstGeom>
          <a:noFill/>
          <a:ln w="9525">
            <a:noFill/>
            <a:miter lim="800000"/>
            <a:headEnd/>
            <a:tailEnd/>
          </a:ln>
        </p:spPr>
      </p:pic>
      <p:pic>
        <p:nvPicPr>
          <p:cNvPr id="52267" name="Picture 1" descr="圖片1">
            <a:hlinkClick r:id="rId2"/>
          </p:cNvPr>
          <p:cNvPicPr>
            <a:picLocks noChangeAspect="1" noChangeArrowheads="1"/>
          </p:cNvPicPr>
          <p:nvPr/>
        </p:nvPicPr>
        <p:blipFill>
          <a:blip r:embed="rId3" cstate="print"/>
          <a:srcRect/>
          <a:stretch>
            <a:fillRect/>
          </a:stretch>
        </p:blipFill>
        <p:spPr bwMode="auto">
          <a:xfrm>
            <a:off x="3044676" y="2827585"/>
            <a:ext cx="269875" cy="176213"/>
          </a:xfrm>
          <a:prstGeom prst="rect">
            <a:avLst/>
          </a:prstGeom>
          <a:noFill/>
          <a:ln w="9525">
            <a:noFill/>
            <a:miter lim="800000"/>
            <a:headEnd/>
            <a:tailEnd/>
          </a:ln>
        </p:spPr>
      </p:pic>
      <p:pic>
        <p:nvPicPr>
          <p:cNvPr id="52268" name="Picture 1" descr="圖片1">
            <a:hlinkClick r:id="rId2"/>
          </p:cNvPr>
          <p:cNvPicPr>
            <a:picLocks noChangeAspect="1" noChangeArrowheads="1"/>
          </p:cNvPicPr>
          <p:nvPr/>
        </p:nvPicPr>
        <p:blipFill>
          <a:blip r:embed="rId3" cstate="print"/>
          <a:srcRect/>
          <a:stretch>
            <a:fillRect/>
          </a:stretch>
        </p:blipFill>
        <p:spPr bwMode="auto">
          <a:xfrm>
            <a:off x="3044676" y="3475657"/>
            <a:ext cx="269875" cy="176213"/>
          </a:xfrm>
          <a:prstGeom prst="rect">
            <a:avLst/>
          </a:prstGeom>
          <a:noFill/>
          <a:ln w="9525">
            <a:noFill/>
            <a:miter lim="800000"/>
            <a:headEnd/>
            <a:tailEnd/>
          </a:ln>
        </p:spPr>
      </p:pic>
      <p:pic>
        <p:nvPicPr>
          <p:cNvPr id="52269" name="Picture 1" descr="圖片1">
            <a:hlinkClick r:id="rId2"/>
          </p:cNvPr>
          <p:cNvPicPr>
            <a:picLocks noChangeAspect="1" noChangeArrowheads="1"/>
          </p:cNvPicPr>
          <p:nvPr/>
        </p:nvPicPr>
        <p:blipFill>
          <a:blip r:embed="rId3" cstate="print"/>
          <a:srcRect/>
          <a:stretch>
            <a:fillRect/>
          </a:stretch>
        </p:blipFill>
        <p:spPr bwMode="auto">
          <a:xfrm>
            <a:off x="3044675" y="4123729"/>
            <a:ext cx="269875" cy="176213"/>
          </a:xfrm>
          <a:prstGeom prst="rect">
            <a:avLst/>
          </a:prstGeom>
          <a:noFill/>
          <a:ln w="9525">
            <a:noFill/>
            <a:miter lim="800000"/>
            <a:headEnd/>
            <a:tailEnd/>
          </a:ln>
        </p:spPr>
      </p:pic>
      <p:pic>
        <p:nvPicPr>
          <p:cNvPr id="11" name="圖片 10" descr="鸚.jpg"/>
          <p:cNvPicPr>
            <a:picLocks noChangeAspect="1"/>
          </p:cNvPicPr>
          <p:nvPr/>
        </p:nvPicPr>
        <p:blipFill>
          <a:blip r:embed="rId4" cstate="print"/>
          <a:stretch>
            <a:fillRect/>
          </a:stretch>
        </p:blipFill>
        <p:spPr>
          <a:xfrm>
            <a:off x="1804042" y="1540918"/>
            <a:ext cx="292671" cy="382760"/>
          </a:xfrm>
          <a:prstGeom prst="rect">
            <a:avLst/>
          </a:prstGeom>
        </p:spPr>
      </p:pic>
    </p:spTree>
    <p:extLst>
      <p:ext uri="{BB962C8B-B14F-4D97-AF65-F5344CB8AC3E}">
        <p14:creationId xmlns:p14="http://schemas.microsoft.com/office/powerpoint/2010/main" val="27859092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76013425"/>
              </p:ext>
            </p:extLst>
          </p:nvPr>
        </p:nvGraphicFramePr>
        <p:xfrm>
          <a:off x="539552" y="1004512"/>
          <a:ext cx="8136904" cy="3334405"/>
        </p:xfrm>
        <a:graphic>
          <a:graphicData uri="http://schemas.openxmlformats.org/drawingml/2006/table">
            <a:tbl>
              <a:tblPr firstRow="1" bandRow="1">
                <a:tableStyleId>{5C22544A-7EE6-4342-B048-85BDC9FD1C3A}</a:tableStyleId>
              </a:tblPr>
              <a:tblGrid>
                <a:gridCol w="720080"/>
                <a:gridCol w="1152128"/>
                <a:gridCol w="1224136"/>
                <a:gridCol w="5040560"/>
              </a:tblGrid>
              <a:tr h="468313">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546097">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10</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zh-TW" altLang="en-US" sz="800" b="0" kern="1200" dirty="0" smtClean="0">
                          <a:solidFill>
                            <a:schemeClr val="dk1"/>
                          </a:solidFill>
                          <a:latin typeface="+mn-ea"/>
                          <a:ea typeface="+mn-ea"/>
                          <a:cs typeface="+mn-cs"/>
                        </a:rPr>
                        <a:t>艾勒加喪生在</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神奇的巧合事件開始接二連三發生。</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01-97</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9406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11-12</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故事場景先是在巴黎</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寄到巴黎請老友保存。</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9-20</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32269">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14</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中譯版編輯特色</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阿伯特（六十歲老翁，計程車司機）</a:t>
                      </a: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月出版，人物介紹頁。</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9683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15</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月出版，人物介紹頁。</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9683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16</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r>
                        <a:rPr lang="en-US" altLang="zh-TW" sz="800" b="0" kern="1200" dirty="0" smtClean="0">
                          <a:solidFill>
                            <a:schemeClr val="dk1"/>
                          </a:solidFill>
                          <a:latin typeface="+mn-ea"/>
                          <a:ea typeface="+mn-ea"/>
                          <a:cs typeface="+mn-cs"/>
                        </a:rPr>
                        <a:t>1. </a:t>
                      </a:r>
                      <a:r>
                        <a:rPr lang="zh-TW" altLang="en-US" sz="800" b="0" kern="1200" dirty="0" smtClean="0">
                          <a:solidFill>
                            <a:schemeClr val="dk1"/>
                          </a:solidFill>
                          <a:latin typeface="+mn-ea"/>
                          <a:ea typeface="+mn-ea"/>
                          <a:cs typeface="+mn-cs"/>
                        </a:rPr>
                        <a:t>手中的鳥：</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a:t>
                      </a:r>
                    </a:p>
                    <a:p>
                      <a:pPr eaLnBrk="1" hangingPunct="1"/>
                      <a:r>
                        <a:rPr lang="en-US" altLang="zh-TW" sz="800" b="0" kern="1200" dirty="0" smtClean="0">
                          <a:solidFill>
                            <a:schemeClr val="dk1"/>
                          </a:solidFill>
                          <a:latin typeface="+mn-ea"/>
                          <a:ea typeface="+mn-ea"/>
                          <a:cs typeface="+mn-cs"/>
                        </a:rPr>
                        <a:t>5. </a:t>
                      </a:r>
                      <a:r>
                        <a:rPr lang="zh-TW" altLang="en-US" sz="800" b="0" kern="1200" dirty="0" smtClean="0">
                          <a:solidFill>
                            <a:schemeClr val="dk1"/>
                          </a:solidFill>
                          <a:latin typeface="+mn-ea"/>
                          <a:ea typeface="+mn-ea"/>
                          <a:cs typeface="+mn-cs"/>
                        </a:rPr>
                        <a:t>數學的三個年代：千年歷程與應得的早餐。</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月出版，目錄頁。</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53288" name="投影片編號版面配置區 4"/>
          <p:cNvSpPr>
            <a:spLocks noGrp="1"/>
          </p:cNvSpPr>
          <p:nvPr>
            <p:ph type="sldNum" sz="quarter" idx="12"/>
          </p:nvPr>
        </p:nvSpPr>
        <p:spPr>
          <a:noFill/>
          <a:ln>
            <a:miter lim="800000"/>
            <a:headEnd/>
            <a:tailEnd/>
          </a:ln>
        </p:spPr>
        <p:txBody>
          <a:bodyPr/>
          <a:lstStyle/>
          <a:p>
            <a:fld id="{5F4F414F-5FCA-4E0D-82EC-D5009F3B6DF3}" type="slidenum">
              <a:rPr lang="zh-TW" altLang="en-US" smtClean="0">
                <a:latin typeface="標楷體" pitchFamily="65" charset="-120"/>
                <a:ea typeface="標楷體" pitchFamily="65" charset="-120"/>
              </a:rPr>
              <a:pPr/>
              <a:t>74</a:t>
            </a:fld>
            <a:endParaRPr lang="zh-TW" altLang="en-US" smtClean="0">
              <a:latin typeface="標楷體" pitchFamily="65" charset="-120"/>
              <a:ea typeface="標楷體" pitchFamily="65" charset="-120"/>
            </a:endParaRPr>
          </a:p>
        </p:txBody>
      </p:sp>
      <p:pic>
        <p:nvPicPr>
          <p:cNvPr id="53289" name="Picture 1" descr="圖片1">
            <a:hlinkClick r:id="rId2"/>
          </p:cNvPr>
          <p:cNvPicPr>
            <a:picLocks noChangeAspect="1" noChangeArrowheads="1"/>
          </p:cNvPicPr>
          <p:nvPr/>
        </p:nvPicPr>
        <p:blipFill>
          <a:blip r:embed="rId3" cstate="print"/>
          <a:srcRect/>
          <a:stretch>
            <a:fillRect/>
          </a:stretch>
        </p:blipFill>
        <p:spPr bwMode="auto">
          <a:xfrm>
            <a:off x="2933973" y="2250278"/>
            <a:ext cx="269875" cy="176213"/>
          </a:xfrm>
          <a:prstGeom prst="rect">
            <a:avLst/>
          </a:prstGeom>
          <a:noFill/>
          <a:ln w="9525">
            <a:noFill/>
            <a:miter lim="800000"/>
            <a:headEnd/>
            <a:tailEnd/>
          </a:ln>
        </p:spPr>
      </p:pic>
      <p:pic>
        <p:nvPicPr>
          <p:cNvPr id="53290" name="Picture 1" descr="圖片1">
            <a:hlinkClick r:id="rId2"/>
          </p:cNvPr>
          <p:cNvPicPr>
            <a:picLocks noChangeAspect="1" noChangeArrowheads="1"/>
          </p:cNvPicPr>
          <p:nvPr/>
        </p:nvPicPr>
        <p:blipFill>
          <a:blip r:embed="rId3" cstate="print"/>
          <a:srcRect/>
          <a:stretch>
            <a:fillRect/>
          </a:stretch>
        </p:blipFill>
        <p:spPr bwMode="auto">
          <a:xfrm>
            <a:off x="2915816" y="1674017"/>
            <a:ext cx="269875" cy="176213"/>
          </a:xfrm>
          <a:prstGeom prst="rect">
            <a:avLst/>
          </a:prstGeom>
          <a:noFill/>
          <a:ln w="9525">
            <a:noFill/>
            <a:miter lim="800000"/>
            <a:headEnd/>
            <a:tailEnd/>
          </a:ln>
        </p:spPr>
      </p:pic>
      <p:pic>
        <p:nvPicPr>
          <p:cNvPr id="53291" name="Picture 1" descr="圖片1">
            <a:hlinkClick r:id="rId2"/>
          </p:cNvPr>
          <p:cNvPicPr>
            <a:picLocks noChangeAspect="1" noChangeArrowheads="1"/>
          </p:cNvPicPr>
          <p:nvPr/>
        </p:nvPicPr>
        <p:blipFill>
          <a:blip r:embed="rId3" cstate="print"/>
          <a:srcRect/>
          <a:stretch>
            <a:fillRect/>
          </a:stretch>
        </p:blipFill>
        <p:spPr bwMode="auto">
          <a:xfrm>
            <a:off x="2933973" y="2787774"/>
            <a:ext cx="269875" cy="176213"/>
          </a:xfrm>
          <a:prstGeom prst="rect">
            <a:avLst/>
          </a:prstGeom>
          <a:noFill/>
          <a:ln w="9525">
            <a:noFill/>
            <a:miter lim="800000"/>
            <a:headEnd/>
            <a:tailEnd/>
          </a:ln>
        </p:spPr>
      </p:pic>
      <p:pic>
        <p:nvPicPr>
          <p:cNvPr id="10" name="圖片 9" descr="人物介紹.jpg"/>
          <p:cNvPicPr>
            <a:picLocks noChangeAspect="1"/>
          </p:cNvPicPr>
          <p:nvPr/>
        </p:nvPicPr>
        <p:blipFill>
          <a:blip r:embed="rId4" cstate="print"/>
          <a:stretch>
            <a:fillRect/>
          </a:stretch>
        </p:blipFill>
        <p:spPr>
          <a:xfrm>
            <a:off x="1451348" y="3219822"/>
            <a:ext cx="576064" cy="411110"/>
          </a:xfrm>
          <a:prstGeom prst="rect">
            <a:avLst/>
          </a:prstGeom>
        </p:spPr>
      </p:pic>
      <p:pic>
        <p:nvPicPr>
          <p:cNvPr id="11" name="Picture 1" descr="圖片1">
            <a:hlinkClick r:id="rId2"/>
          </p:cNvPr>
          <p:cNvPicPr>
            <a:picLocks noChangeAspect="1" noChangeArrowheads="1"/>
          </p:cNvPicPr>
          <p:nvPr/>
        </p:nvPicPr>
        <p:blipFill>
          <a:blip r:embed="rId3" cstate="print"/>
          <a:srcRect/>
          <a:stretch>
            <a:fillRect/>
          </a:stretch>
        </p:blipFill>
        <p:spPr bwMode="auto">
          <a:xfrm>
            <a:off x="2933973" y="3363838"/>
            <a:ext cx="269875" cy="176213"/>
          </a:xfrm>
          <a:prstGeom prst="rect">
            <a:avLst/>
          </a:prstGeom>
          <a:noFill/>
          <a:ln w="9525">
            <a:noFill/>
            <a:miter lim="800000"/>
            <a:headEnd/>
            <a:tailEnd/>
          </a:ln>
        </p:spPr>
      </p:pic>
      <p:pic>
        <p:nvPicPr>
          <p:cNvPr id="12" name="Picture 1" descr="圖片1">
            <a:hlinkClick r:id="rId2"/>
          </p:cNvPr>
          <p:cNvPicPr>
            <a:picLocks noChangeAspect="1" noChangeArrowheads="1"/>
          </p:cNvPicPr>
          <p:nvPr/>
        </p:nvPicPr>
        <p:blipFill>
          <a:blip r:embed="rId3" cstate="print"/>
          <a:srcRect/>
          <a:stretch>
            <a:fillRect/>
          </a:stretch>
        </p:blipFill>
        <p:spPr bwMode="auto">
          <a:xfrm>
            <a:off x="2933973" y="3939902"/>
            <a:ext cx="269875" cy="176213"/>
          </a:xfrm>
          <a:prstGeom prst="rect">
            <a:avLst/>
          </a:prstGeom>
          <a:noFill/>
          <a:ln w="9525">
            <a:noFill/>
            <a:miter lim="800000"/>
            <a:headEnd/>
            <a:tailEnd/>
          </a:ln>
        </p:spPr>
      </p:pic>
    </p:spTree>
    <p:extLst>
      <p:ext uri="{BB962C8B-B14F-4D97-AF65-F5344CB8AC3E}">
        <p14:creationId xmlns:p14="http://schemas.microsoft.com/office/powerpoint/2010/main" val="664641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51608471"/>
              </p:ext>
            </p:extLst>
          </p:nvPr>
        </p:nvGraphicFramePr>
        <p:xfrm>
          <a:off x="467544" y="1111944"/>
          <a:ext cx="8136904" cy="3252234"/>
        </p:xfrm>
        <a:graphic>
          <a:graphicData uri="http://schemas.openxmlformats.org/drawingml/2006/table">
            <a:tbl>
              <a:tblPr firstRow="1" bandRow="1">
                <a:tableStyleId>{5C22544A-7EE6-4342-B048-85BDC9FD1C3A}</a:tableStyleId>
              </a:tblPr>
              <a:tblGrid>
                <a:gridCol w="853543"/>
                <a:gridCol w="1162681"/>
                <a:gridCol w="1152128"/>
                <a:gridCol w="4968552"/>
              </a:tblGrid>
              <a:tr h="354061">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498322">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16</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r>
                        <a:rPr lang="en-US" altLang="zh-TW" sz="800" b="0" kern="1200" dirty="0" smtClean="0">
                          <a:solidFill>
                            <a:schemeClr val="dk1"/>
                          </a:solidFill>
                          <a:latin typeface="+mn-ea"/>
                          <a:ea typeface="+mn-ea"/>
                          <a:cs typeface="+mn-cs"/>
                        </a:rPr>
                        <a:t>1. </a:t>
                      </a:r>
                      <a:r>
                        <a:rPr lang="zh-TW" altLang="en-US" sz="800" b="0" kern="1200" dirty="0" smtClean="0">
                          <a:solidFill>
                            <a:schemeClr val="dk1"/>
                          </a:solidFill>
                          <a:latin typeface="+mn-ea"/>
                          <a:ea typeface="+mn-ea"/>
                          <a:cs typeface="+mn-cs"/>
                        </a:rPr>
                        <a:t>手中的鳥：</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a:t>
                      </a:r>
                    </a:p>
                    <a:p>
                      <a:pPr eaLnBrk="1" hangingPunct="1"/>
                      <a:r>
                        <a:rPr lang="en-US" altLang="zh-TW" sz="800" b="0" kern="1200" dirty="0" smtClean="0">
                          <a:solidFill>
                            <a:schemeClr val="dk1"/>
                          </a:solidFill>
                          <a:latin typeface="+mn-ea"/>
                          <a:ea typeface="+mn-ea"/>
                          <a:cs typeface="+mn-cs"/>
                        </a:rPr>
                        <a:t>5. </a:t>
                      </a:r>
                      <a:r>
                        <a:rPr lang="zh-TW" altLang="en-US" sz="800" b="0" kern="1200" dirty="0" smtClean="0">
                          <a:solidFill>
                            <a:schemeClr val="dk1"/>
                          </a:solidFill>
                          <a:latin typeface="+mn-ea"/>
                          <a:ea typeface="+mn-ea"/>
                          <a:cs typeface="+mn-cs"/>
                        </a:rPr>
                        <a:t>數學的三個年代：千年歷程與應得的早餐。</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月出版，目錄頁。</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17</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r>
                        <a:rPr lang="zh-TW" altLang="en-US" sz="800" b="0" kern="1200" dirty="0" smtClean="0">
                          <a:solidFill>
                            <a:schemeClr val="dk1"/>
                          </a:solidFill>
                          <a:latin typeface="+mn-ea"/>
                          <a:ea typeface="+mn-ea"/>
                          <a:cs typeface="+mn-cs"/>
                        </a:rPr>
                        <a:t>第一階段：</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西方文明世界的數學（西元</a:t>
                      </a:r>
                      <a:r>
                        <a:rPr lang="en-US" altLang="zh-TW" sz="800" b="0" kern="1200" dirty="0" smtClean="0">
                          <a:solidFill>
                            <a:schemeClr val="dk1"/>
                          </a:solidFill>
                          <a:latin typeface="+mn-ea"/>
                          <a:ea typeface="+mn-ea"/>
                          <a:cs typeface="+mn-cs"/>
                        </a:rPr>
                        <a:t>1500</a:t>
                      </a:r>
                      <a:r>
                        <a:rPr lang="zh-TW" altLang="en-US" sz="800" b="0" kern="1200" dirty="0" smtClean="0">
                          <a:solidFill>
                            <a:schemeClr val="dk1"/>
                          </a:solidFill>
                          <a:latin typeface="+mn-ea"/>
                          <a:ea typeface="+mn-ea"/>
                          <a:cs typeface="+mn-cs"/>
                        </a:rPr>
                        <a:t>年至</a:t>
                      </a:r>
                      <a:r>
                        <a:rPr lang="en-US" altLang="zh-TW" sz="800" b="0" kern="1200" dirty="0" smtClean="0">
                          <a:solidFill>
                            <a:schemeClr val="dk1"/>
                          </a:solidFill>
                          <a:latin typeface="+mn-ea"/>
                          <a:ea typeface="+mn-ea"/>
                          <a:cs typeface="+mn-cs"/>
                        </a:rPr>
                        <a:t>1900</a:t>
                      </a:r>
                      <a:r>
                        <a:rPr lang="zh-TW" altLang="en-US" sz="800" b="0" kern="1200" dirty="0" smtClean="0">
                          <a:solidFill>
                            <a:schemeClr val="dk1"/>
                          </a:solidFill>
                          <a:latin typeface="+mn-ea"/>
                          <a:ea typeface="+mn-ea"/>
                          <a:cs typeface="+mn-cs"/>
                        </a:rPr>
                        <a:t>年）</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69</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18-22</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zh-TW" sz="800" b="0" kern="1200" dirty="0" smtClean="0">
                          <a:solidFill>
                            <a:schemeClr val="dk1"/>
                          </a:solidFill>
                          <a:latin typeface="+mn-ea"/>
                          <a:ea typeface="+mn-ea"/>
                          <a:cs typeface="+mn-cs"/>
                        </a:rPr>
                        <a:t>6. </a:t>
                      </a:r>
                      <a:r>
                        <a:rPr lang="zh-TW" altLang="en-US" sz="800" b="0" kern="1200" dirty="0" smtClean="0">
                          <a:solidFill>
                            <a:schemeClr val="dk1"/>
                          </a:solidFill>
                          <a:latin typeface="+mn-ea"/>
                          <a:ea typeface="+mn-ea"/>
                          <a:cs typeface="+mn-cs"/>
                        </a:rPr>
                        <a:t>朋友與敵人：</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向席德尼與某些解釋舉杯致敬。</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月出版，目錄頁。</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24</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zh-TW" altLang="en-US" sz="800" b="0" kern="1200" dirty="0" smtClean="0">
                          <a:solidFill>
                            <a:schemeClr val="dk1"/>
                          </a:solidFill>
                          <a:latin typeface="+mn-ea"/>
                          <a:ea typeface="+mn-ea"/>
                          <a:cs typeface="+mn-cs"/>
                        </a:rPr>
                        <a:t>此外，如瓦理斯 </a:t>
                      </a:r>
                      <a:r>
                        <a:rPr lang="en-US" altLang="zh-TW" sz="800" b="0" kern="1200" dirty="0" smtClean="0">
                          <a:solidFill>
                            <a:schemeClr val="dk1"/>
                          </a:solidFill>
                          <a:latin typeface="+mn-ea"/>
                          <a:ea typeface="+mn-ea"/>
                          <a:cs typeface="+mn-cs"/>
                        </a:rPr>
                        <a:t>(Wallis) </a:t>
                      </a:r>
                      <a:r>
                        <a:rPr lang="zh-TW" altLang="en-US" sz="800" b="0" kern="1200" dirty="0" smtClean="0">
                          <a:solidFill>
                            <a:schemeClr val="dk1"/>
                          </a:solidFill>
                          <a:latin typeface="+mn-ea"/>
                          <a:ea typeface="+mn-ea"/>
                          <a:cs typeface="+mn-cs"/>
                        </a:rPr>
                        <a:t>破解保皇黨密件，也扣緊了本書角色與情節</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289</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24</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凸顯阿拉伯數學家奧馬珈</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三人組，以及後來的暗殺行動。</a:t>
                      </a: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187-211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54312" name="投影片編號版面配置區 4"/>
          <p:cNvSpPr>
            <a:spLocks noGrp="1"/>
          </p:cNvSpPr>
          <p:nvPr>
            <p:ph type="sldNum" sz="quarter" idx="12"/>
          </p:nvPr>
        </p:nvSpPr>
        <p:spPr>
          <a:noFill/>
          <a:ln>
            <a:miter lim="800000"/>
            <a:headEnd/>
            <a:tailEnd/>
          </a:ln>
        </p:spPr>
        <p:txBody>
          <a:bodyPr/>
          <a:lstStyle/>
          <a:p>
            <a:fld id="{8A4D6D13-B86F-411F-A153-09D353438AEE}" type="slidenum">
              <a:rPr lang="zh-TW" altLang="en-US" smtClean="0">
                <a:latin typeface="標楷體" pitchFamily="65" charset="-120"/>
                <a:ea typeface="標楷體" pitchFamily="65" charset="-120"/>
              </a:rPr>
              <a:pPr/>
              <a:t>75</a:t>
            </a:fld>
            <a:endParaRPr lang="zh-TW" altLang="en-US" smtClean="0">
              <a:latin typeface="標楷體" pitchFamily="65" charset="-120"/>
              <a:ea typeface="標楷體" pitchFamily="65" charset="-120"/>
            </a:endParaRPr>
          </a:p>
        </p:txBody>
      </p:sp>
      <p:pic>
        <p:nvPicPr>
          <p:cNvPr id="54315" name="Picture 1" descr="圖片1">
            <a:hlinkClick r:id="rId2"/>
          </p:cNvPr>
          <p:cNvPicPr>
            <a:picLocks noChangeAspect="1" noChangeArrowheads="1"/>
          </p:cNvPicPr>
          <p:nvPr/>
        </p:nvPicPr>
        <p:blipFill>
          <a:blip r:embed="rId3" cstate="print"/>
          <a:srcRect/>
          <a:stretch>
            <a:fillRect/>
          </a:stretch>
        </p:blipFill>
        <p:spPr bwMode="auto">
          <a:xfrm>
            <a:off x="2987824" y="2827585"/>
            <a:ext cx="269875" cy="176213"/>
          </a:xfrm>
          <a:prstGeom prst="rect">
            <a:avLst/>
          </a:prstGeom>
          <a:noFill/>
          <a:ln w="9525">
            <a:noFill/>
            <a:miter lim="800000"/>
            <a:headEnd/>
            <a:tailEnd/>
          </a:ln>
        </p:spPr>
      </p:pic>
      <p:pic>
        <p:nvPicPr>
          <p:cNvPr id="54316" name="Picture 1" descr="圖片1">
            <a:hlinkClick r:id="rId2"/>
          </p:cNvPr>
          <p:cNvPicPr>
            <a:picLocks noChangeAspect="1" noChangeArrowheads="1"/>
          </p:cNvPicPr>
          <p:nvPr/>
        </p:nvPicPr>
        <p:blipFill>
          <a:blip r:embed="rId3" cstate="print"/>
          <a:srcRect/>
          <a:stretch>
            <a:fillRect/>
          </a:stretch>
        </p:blipFill>
        <p:spPr bwMode="auto">
          <a:xfrm>
            <a:off x="2987824" y="3403649"/>
            <a:ext cx="269875" cy="176213"/>
          </a:xfrm>
          <a:prstGeom prst="rect">
            <a:avLst/>
          </a:prstGeom>
          <a:noFill/>
          <a:ln w="9525">
            <a:noFill/>
            <a:miter lim="800000"/>
            <a:headEnd/>
            <a:tailEnd/>
          </a:ln>
        </p:spPr>
      </p:pic>
      <p:pic>
        <p:nvPicPr>
          <p:cNvPr id="54317" name="Picture 1" descr="圖片1">
            <a:hlinkClick r:id="rId2"/>
          </p:cNvPr>
          <p:cNvPicPr>
            <a:picLocks noChangeAspect="1" noChangeArrowheads="1"/>
          </p:cNvPicPr>
          <p:nvPr/>
        </p:nvPicPr>
        <p:blipFill>
          <a:blip r:embed="rId3" cstate="print"/>
          <a:srcRect/>
          <a:stretch>
            <a:fillRect/>
          </a:stretch>
        </p:blipFill>
        <p:spPr bwMode="auto">
          <a:xfrm>
            <a:off x="2987824" y="3979713"/>
            <a:ext cx="269875" cy="176213"/>
          </a:xfrm>
          <a:prstGeom prst="rect">
            <a:avLst/>
          </a:prstGeom>
          <a:noFill/>
          <a:ln w="9525">
            <a:noFill/>
            <a:miter lim="800000"/>
            <a:headEnd/>
            <a:tailEnd/>
          </a:ln>
        </p:spPr>
      </p:pic>
      <p:pic>
        <p:nvPicPr>
          <p:cNvPr id="12" name="Picture 1" descr="圖片1">
            <a:hlinkClick r:id="rId2"/>
          </p:cNvPr>
          <p:cNvPicPr>
            <a:picLocks noChangeAspect="1" noChangeArrowheads="1"/>
          </p:cNvPicPr>
          <p:nvPr/>
        </p:nvPicPr>
        <p:blipFill>
          <a:blip r:embed="rId3" cstate="print"/>
          <a:srcRect/>
          <a:stretch>
            <a:fillRect/>
          </a:stretch>
        </p:blipFill>
        <p:spPr bwMode="auto">
          <a:xfrm>
            <a:off x="2987824" y="2251521"/>
            <a:ext cx="269875" cy="176213"/>
          </a:xfrm>
          <a:prstGeom prst="rect">
            <a:avLst/>
          </a:prstGeom>
          <a:noFill/>
          <a:ln w="9525">
            <a:noFill/>
            <a:miter lim="800000"/>
            <a:headEnd/>
            <a:tailEnd/>
          </a:ln>
        </p:spPr>
      </p:pic>
      <p:pic>
        <p:nvPicPr>
          <p:cNvPr id="13" name="Picture 1" descr="圖片1">
            <a:hlinkClick r:id="rId2"/>
          </p:cNvPr>
          <p:cNvPicPr>
            <a:picLocks noChangeAspect="1" noChangeArrowheads="1"/>
          </p:cNvPicPr>
          <p:nvPr/>
        </p:nvPicPr>
        <p:blipFill>
          <a:blip r:embed="rId3" cstate="print"/>
          <a:srcRect/>
          <a:stretch>
            <a:fillRect/>
          </a:stretch>
        </p:blipFill>
        <p:spPr bwMode="auto">
          <a:xfrm>
            <a:off x="2987824" y="1675457"/>
            <a:ext cx="269875" cy="176213"/>
          </a:xfrm>
          <a:prstGeom prst="rect">
            <a:avLst/>
          </a:prstGeom>
          <a:noFill/>
          <a:ln w="9525">
            <a:noFill/>
            <a:miter lim="800000"/>
            <a:headEnd/>
            <a:tailEnd/>
          </a:ln>
        </p:spPr>
      </p:pic>
    </p:spTree>
    <p:extLst>
      <p:ext uri="{BB962C8B-B14F-4D97-AF65-F5344CB8AC3E}">
        <p14:creationId xmlns:p14="http://schemas.microsoft.com/office/powerpoint/2010/main" val="9473437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00574858"/>
              </p:ext>
            </p:extLst>
          </p:nvPr>
        </p:nvGraphicFramePr>
        <p:xfrm>
          <a:off x="611560" y="987574"/>
          <a:ext cx="7992888" cy="3527337"/>
        </p:xfrm>
        <a:graphic>
          <a:graphicData uri="http://schemas.openxmlformats.org/drawingml/2006/table">
            <a:tbl>
              <a:tblPr firstRow="1" bandRow="1">
                <a:tableStyleId>{5C22544A-7EE6-4342-B048-85BDC9FD1C3A}</a:tableStyleId>
              </a:tblPr>
              <a:tblGrid>
                <a:gridCol w="720080"/>
                <a:gridCol w="1152128"/>
                <a:gridCol w="1154430"/>
                <a:gridCol w="4966250"/>
              </a:tblGrid>
              <a:tr h="381707">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482389">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25</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r>
                        <a:rPr lang="zh-TW" altLang="en-US" sz="800" b="0" kern="1200" dirty="0" smtClean="0">
                          <a:solidFill>
                            <a:schemeClr val="dk1"/>
                          </a:solidFill>
                          <a:latin typeface="+mn-ea"/>
                          <a:ea typeface="+mn-ea"/>
                          <a:cs typeface="+mn-cs"/>
                        </a:rPr>
                        <a:t>說明數學「定義」</a:t>
                      </a:r>
                      <a:r>
                        <a:rPr lang="en-US" altLang="zh-TW" sz="800" b="0" kern="1200" dirty="0" smtClean="0">
                          <a:solidFill>
                            <a:schemeClr val="dk1"/>
                          </a:solidFill>
                          <a:latin typeface="+mn-ea"/>
                          <a:ea typeface="+mn-ea"/>
                          <a:cs typeface="+mn-cs"/>
                        </a:rPr>
                        <a:t>......</a:t>
                      </a:r>
                    </a:p>
                    <a:p>
                      <a:pPr eaLnBrk="1" hangingPunct="1"/>
                      <a:r>
                        <a:rPr lang="zh-TW" altLang="en-US" sz="800" b="0" kern="1200" dirty="0" smtClean="0">
                          <a:solidFill>
                            <a:schemeClr val="dk1"/>
                          </a:solidFill>
                          <a:latin typeface="+mn-ea"/>
                          <a:ea typeface="+mn-ea"/>
                          <a:cs typeface="+mn-cs"/>
                        </a:rPr>
                        <a:t>將定義 </a:t>
                      </a:r>
                      <a:r>
                        <a:rPr lang="en-US" altLang="zh-TW" sz="800" b="0" kern="1200" dirty="0" smtClean="0">
                          <a:solidFill>
                            <a:schemeClr val="dk1"/>
                          </a:solidFill>
                          <a:latin typeface="+mn-ea"/>
                          <a:ea typeface="+mn-ea"/>
                          <a:cs typeface="+mn-cs"/>
                        </a:rPr>
                        <a:t>(definition) </a:t>
                      </a:r>
                      <a:r>
                        <a:rPr lang="zh-TW" altLang="en-US" sz="800" b="0" kern="1200" dirty="0" smtClean="0">
                          <a:solidFill>
                            <a:schemeClr val="dk1"/>
                          </a:solidFill>
                          <a:latin typeface="+mn-ea"/>
                          <a:ea typeface="+mn-ea"/>
                          <a:cs typeface="+mn-cs"/>
                        </a:rPr>
                        <a:t>視為角色 </a:t>
                      </a:r>
                      <a:r>
                        <a:rPr lang="en-US" altLang="zh-TW" sz="800" b="0" kern="1200" dirty="0" smtClean="0">
                          <a:solidFill>
                            <a:schemeClr val="dk1"/>
                          </a:solidFill>
                          <a:latin typeface="+mn-ea"/>
                          <a:ea typeface="+mn-ea"/>
                          <a:cs typeface="+mn-cs"/>
                        </a:rPr>
                        <a:t>(character)</a:t>
                      </a:r>
                      <a:r>
                        <a:rPr lang="zh-TW" altLang="en-US" sz="800" b="0" kern="1200" dirty="0" smtClean="0">
                          <a:solidFill>
                            <a:schemeClr val="dk1"/>
                          </a:solidFill>
                          <a:latin typeface="+mn-ea"/>
                          <a:ea typeface="+mn-ea"/>
                          <a:cs typeface="+mn-cs"/>
                        </a:rPr>
                        <a:t>！</a:t>
                      </a: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142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48072">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26</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lnSpc>
                          <a:spcPct val="90000"/>
                        </a:lnSpc>
                      </a:pPr>
                      <a:r>
                        <a:rPr lang="zh-TW" altLang="en-US" sz="800" b="0" kern="1200" dirty="0" smtClean="0">
                          <a:solidFill>
                            <a:schemeClr val="dk1"/>
                          </a:solidFill>
                          <a:latin typeface="+mn-ea"/>
                          <a:ea typeface="+mn-ea"/>
                          <a:cs typeface="+mn-cs"/>
                        </a:rPr>
                        <a:t>在隱喻的運用方面</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信函，也在小說的敘事中得到呼應。</a:t>
                      </a: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323-348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9750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29</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r>
                        <a:rPr lang="zh-TW" altLang="en-US" sz="800" b="0" kern="1200" dirty="0" smtClean="0">
                          <a:solidFill>
                            <a:schemeClr val="dk1"/>
                          </a:solidFill>
                          <a:latin typeface="+mn-ea"/>
                          <a:ea typeface="+mn-ea"/>
                          <a:cs typeface="+mn-cs"/>
                        </a:rPr>
                        <a:t>「這個數學編年史無法</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地處理各種數學內容。」</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7064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29</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譬如有關</a:t>
                      </a:r>
                      <a:r>
                        <a:rPr lang="en-US" altLang="zh-TW" sz="800" b="0" kern="1200" dirty="0" smtClean="0">
                          <a:solidFill>
                            <a:schemeClr val="dk1"/>
                          </a:solidFill>
                          <a:latin typeface="+mn-ea"/>
                          <a:ea typeface="+mn-ea"/>
                          <a:cs typeface="+mn-cs"/>
                        </a:rPr>
                        <a:t>π</a:t>
                      </a:r>
                      <a:r>
                        <a:rPr lang="zh-TW" altLang="en-US" sz="800" b="0" kern="1200" dirty="0" smtClean="0">
                          <a:solidFill>
                            <a:schemeClr val="dk1"/>
                          </a:solidFill>
                          <a:latin typeface="+mn-ea"/>
                          <a:ea typeface="+mn-ea"/>
                          <a:cs typeface="+mn-cs"/>
                        </a:rPr>
                        <a:t>是</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一個相關知識的輪廓。</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361-362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47017">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lnSpc>
                          <a:spcPct val="90000"/>
                        </a:lnSpc>
                      </a:pPr>
                      <a:r>
                        <a:rPr lang="zh-TW" altLang="en-US" sz="800" b="0" kern="1200" dirty="0" smtClean="0">
                          <a:solidFill>
                            <a:schemeClr val="dk1"/>
                          </a:solidFill>
                          <a:latin typeface="+mn-ea"/>
                          <a:ea typeface="+mn-ea"/>
                          <a:cs typeface="+mn-cs"/>
                        </a:rPr>
                        <a:t>作者：，以及他著名的四行詩集</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魯拜集</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a:t>
                      </a: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187-234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55336" name="投影片編號版面配置區 4"/>
          <p:cNvSpPr>
            <a:spLocks noGrp="1"/>
          </p:cNvSpPr>
          <p:nvPr>
            <p:ph type="sldNum" sz="quarter" idx="12"/>
          </p:nvPr>
        </p:nvSpPr>
        <p:spPr>
          <a:noFill/>
          <a:ln>
            <a:miter lim="800000"/>
            <a:headEnd/>
            <a:tailEnd/>
          </a:ln>
        </p:spPr>
        <p:txBody>
          <a:bodyPr/>
          <a:lstStyle/>
          <a:p>
            <a:fld id="{9A9D1442-7353-4A61-892C-B56BA4BB1797}" type="slidenum">
              <a:rPr lang="zh-TW" altLang="en-US" smtClean="0">
                <a:latin typeface="標楷體" pitchFamily="65" charset="-120"/>
                <a:ea typeface="標楷體" pitchFamily="65" charset="-120"/>
              </a:rPr>
              <a:pPr/>
              <a:t>76</a:t>
            </a:fld>
            <a:endParaRPr lang="zh-TW" altLang="en-US" smtClean="0">
              <a:latin typeface="標楷體" pitchFamily="65" charset="-120"/>
              <a:ea typeface="標楷體" pitchFamily="65" charset="-120"/>
            </a:endParaRPr>
          </a:p>
        </p:txBody>
      </p:sp>
      <p:pic>
        <p:nvPicPr>
          <p:cNvPr id="55337" name="Picture 1" descr="圖片1">
            <a:hlinkClick r:id="rId2"/>
          </p:cNvPr>
          <p:cNvPicPr>
            <a:picLocks noChangeAspect="1" noChangeArrowheads="1"/>
          </p:cNvPicPr>
          <p:nvPr/>
        </p:nvPicPr>
        <p:blipFill>
          <a:blip r:embed="rId3" cstate="print"/>
          <a:srcRect/>
          <a:stretch>
            <a:fillRect/>
          </a:stretch>
        </p:blipFill>
        <p:spPr bwMode="auto">
          <a:xfrm>
            <a:off x="2924894" y="2139702"/>
            <a:ext cx="269875" cy="176213"/>
          </a:xfrm>
          <a:prstGeom prst="rect">
            <a:avLst/>
          </a:prstGeom>
          <a:noFill/>
          <a:ln w="9525">
            <a:noFill/>
            <a:miter lim="800000"/>
            <a:headEnd/>
            <a:tailEnd/>
          </a:ln>
        </p:spPr>
      </p:pic>
      <p:pic>
        <p:nvPicPr>
          <p:cNvPr id="55338" name="Picture 1" descr="圖片1">
            <a:hlinkClick r:id="rId2"/>
          </p:cNvPr>
          <p:cNvPicPr>
            <a:picLocks noChangeAspect="1" noChangeArrowheads="1"/>
          </p:cNvPicPr>
          <p:nvPr/>
        </p:nvPicPr>
        <p:blipFill>
          <a:blip r:embed="rId3" cstate="print"/>
          <a:srcRect/>
          <a:stretch>
            <a:fillRect/>
          </a:stretch>
        </p:blipFill>
        <p:spPr bwMode="auto">
          <a:xfrm>
            <a:off x="2924894" y="1509266"/>
            <a:ext cx="269875" cy="176213"/>
          </a:xfrm>
          <a:prstGeom prst="rect">
            <a:avLst/>
          </a:prstGeom>
          <a:noFill/>
          <a:ln w="9525">
            <a:noFill/>
            <a:miter lim="800000"/>
            <a:headEnd/>
            <a:tailEnd/>
          </a:ln>
        </p:spPr>
      </p:pic>
      <p:pic>
        <p:nvPicPr>
          <p:cNvPr id="55339" name="Picture 1" descr="圖片1">
            <a:hlinkClick r:id="rId2"/>
          </p:cNvPr>
          <p:cNvPicPr>
            <a:picLocks noChangeAspect="1" noChangeArrowheads="1"/>
          </p:cNvPicPr>
          <p:nvPr/>
        </p:nvPicPr>
        <p:blipFill>
          <a:blip r:embed="rId3" cstate="print"/>
          <a:srcRect/>
          <a:stretch>
            <a:fillRect/>
          </a:stretch>
        </p:blipFill>
        <p:spPr bwMode="auto">
          <a:xfrm>
            <a:off x="2924894" y="2776536"/>
            <a:ext cx="269875" cy="176213"/>
          </a:xfrm>
          <a:prstGeom prst="rect">
            <a:avLst/>
          </a:prstGeom>
          <a:noFill/>
          <a:ln w="9525">
            <a:noFill/>
            <a:miter lim="800000"/>
            <a:headEnd/>
            <a:tailEnd/>
          </a:ln>
        </p:spPr>
      </p:pic>
      <p:pic>
        <p:nvPicPr>
          <p:cNvPr id="55340" name="Picture 1" descr="圖片1">
            <a:hlinkClick r:id="rId2"/>
          </p:cNvPr>
          <p:cNvPicPr>
            <a:picLocks noChangeAspect="1" noChangeArrowheads="1"/>
          </p:cNvPicPr>
          <p:nvPr/>
        </p:nvPicPr>
        <p:blipFill>
          <a:blip r:embed="rId3" cstate="print"/>
          <a:srcRect/>
          <a:stretch>
            <a:fillRect/>
          </a:stretch>
        </p:blipFill>
        <p:spPr bwMode="auto">
          <a:xfrm>
            <a:off x="2918544" y="3473185"/>
            <a:ext cx="269875" cy="176213"/>
          </a:xfrm>
          <a:prstGeom prst="rect">
            <a:avLst/>
          </a:prstGeom>
          <a:noFill/>
          <a:ln w="9525">
            <a:noFill/>
            <a:miter lim="800000"/>
            <a:headEnd/>
            <a:tailEnd/>
          </a:ln>
        </p:spPr>
      </p:pic>
      <p:pic>
        <p:nvPicPr>
          <p:cNvPr id="55341" name="Picture 1" descr="圖片1">
            <a:hlinkClick r:id="rId2"/>
          </p:cNvPr>
          <p:cNvPicPr>
            <a:picLocks noChangeAspect="1" noChangeArrowheads="1"/>
          </p:cNvPicPr>
          <p:nvPr/>
        </p:nvPicPr>
        <p:blipFill>
          <a:blip r:embed="rId3" cstate="print"/>
          <a:srcRect/>
          <a:stretch>
            <a:fillRect/>
          </a:stretch>
        </p:blipFill>
        <p:spPr bwMode="auto">
          <a:xfrm>
            <a:off x="2918544" y="4076964"/>
            <a:ext cx="269875" cy="176213"/>
          </a:xfrm>
          <a:prstGeom prst="rect">
            <a:avLst/>
          </a:prstGeom>
          <a:noFill/>
          <a:ln w="9525">
            <a:noFill/>
            <a:miter lim="800000"/>
            <a:headEnd/>
            <a:tailEnd/>
          </a:ln>
        </p:spPr>
      </p:pic>
    </p:spTree>
    <p:extLst>
      <p:ext uri="{BB962C8B-B14F-4D97-AF65-F5344CB8AC3E}">
        <p14:creationId xmlns:p14="http://schemas.microsoft.com/office/powerpoint/2010/main" val="38789643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3"/>
          <p:cNvGraphicFramePr>
            <a:graphicFrameLocks/>
          </p:cNvGraphicFramePr>
          <p:nvPr>
            <p:extLst>
              <p:ext uri="{D42A27DB-BD31-4B8C-83A1-F6EECF244321}">
                <p14:modId xmlns:p14="http://schemas.microsoft.com/office/powerpoint/2010/main" val="3911441873"/>
              </p:ext>
            </p:extLst>
          </p:nvPr>
        </p:nvGraphicFramePr>
        <p:xfrm>
          <a:off x="611560" y="1131590"/>
          <a:ext cx="7992888" cy="3168352"/>
        </p:xfrm>
        <a:graphic>
          <a:graphicData uri="http://schemas.openxmlformats.org/drawingml/2006/table">
            <a:tbl>
              <a:tblPr firstRow="1" bandRow="1">
                <a:tableStyleId>{5C22544A-7EE6-4342-B048-85BDC9FD1C3A}</a:tableStyleId>
              </a:tblPr>
              <a:tblGrid>
                <a:gridCol w="720080"/>
                <a:gridCol w="1152128"/>
                <a:gridCol w="1154430"/>
                <a:gridCol w="4966250"/>
              </a:tblGrid>
              <a:tr h="381707">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482389">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作者還進一步說明阿爾</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譬如針對未知數，他轉述說：</a:t>
                      </a: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32</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「對於我要找的東西，</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。找出未知值是代數奇妙之處。」</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月出版，目錄頁。</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33</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作者也澄清所謂的</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，還率先討論零 </a:t>
                      </a:r>
                      <a:r>
                        <a:rPr lang="en-US" altLang="zh-TW" sz="800" b="0" kern="1200" dirty="0" smtClean="0">
                          <a:solidFill>
                            <a:schemeClr val="dk1"/>
                          </a:solidFill>
                          <a:latin typeface="+mn-ea"/>
                          <a:ea typeface="+mn-ea"/>
                          <a:cs typeface="+mn-cs"/>
                        </a:rPr>
                        <a:t>(0) </a:t>
                      </a:r>
                      <a:r>
                        <a:rPr lang="zh-TW" altLang="en-US" sz="800" b="0" kern="1200" dirty="0" smtClean="0">
                          <a:solidFill>
                            <a:schemeClr val="dk1"/>
                          </a:solidFill>
                          <a:latin typeface="+mn-ea"/>
                          <a:ea typeface="+mn-ea"/>
                          <a:cs typeface="+mn-cs"/>
                        </a:rPr>
                        <a:t>是否可以充當除數！ </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鸚鵡定理</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，丹尼爾．居耶德著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漢斯譯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，究境</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203-205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34-38</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800" b="0" kern="1200" dirty="0" smtClean="0">
                          <a:solidFill>
                            <a:schemeClr val="dk1"/>
                          </a:solidFill>
                          <a:latin typeface="+mn-ea"/>
                          <a:ea typeface="+mn-ea"/>
                          <a:cs typeface="+mn-cs"/>
                        </a:rPr>
                        <a:t>西元</a:t>
                      </a:r>
                      <a:r>
                        <a:rPr lang="en-US" altLang="zh-TW" sz="800" b="0" kern="1200" dirty="0" smtClean="0">
                          <a:solidFill>
                            <a:schemeClr val="dk1"/>
                          </a:solidFill>
                          <a:latin typeface="+mn-ea"/>
                          <a:ea typeface="+mn-ea"/>
                          <a:cs typeface="+mn-cs"/>
                        </a:rPr>
                        <a:t>750</a:t>
                      </a:r>
                      <a:r>
                        <a:rPr lang="zh-TW" altLang="en-US" sz="800" b="0" kern="1200" dirty="0" smtClean="0">
                          <a:solidFill>
                            <a:schemeClr val="dk1"/>
                          </a:solidFill>
                          <a:latin typeface="+mn-ea"/>
                          <a:ea typeface="+mn-ea"/>
                          <a:cs typeface="+mn-cs"/>
                        </a:rPr>
                        <a:t>年</a:t>
                      </a:r>
                      <a:r>
                        <a:rPr lang="en-US" altLang="zh-TW" sz="800" b="0" kern="1200" dirty="0" smtClean="0">
                          <a:solidFill>
                            <a:schemeClr val="dk1"/>
                          </a:solidFill>
                          <a:latin typeface="+mn-ea"/>
                          <a:ea typeface="+mn-ea"/>
                          <a:cs typeface="+mn-cs"/>
                        </a:rPr>
                        <a:t>......algorithm </a:t>
                      </a:r>
                      <a:r>
                        <a:rPr lang="zh-TW" altLang="en-US" sz="800" b="0" kern="1200" dirty="0" smtClean="0">
                          <a:solidFill>
                            <a:schemeClr val="dk1"/>
                          </a:solidFill>
                          <a:latin typeface="+mn-ea"/>
                          <a:ea typeface="+mn-ea"/>
                          <a:cs typeface="+mn-cs"/>
                        </a:rPr>
                        <a:t>出自他的名字！</a:t>
                      </a:r>
                      <a:endParaRPr lang="zh-TW" altLang="zh-TW" sz="800" b="0" kern="1200" dirty="0" smtClean="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溫柔數學史</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，比爾．柏林霍夫</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佛南度．辜維亞著，洪萬生、英家銘譯</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堆書屋</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出版，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34-35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39</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Wikipedia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自：</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2"/>
                        </a:rPr>
                        <a:t>http</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2"/>
                        </a:rPr>
                        <a:t>://zh.wikipedia.org/wiki/File:Abu_Abdullah_Muhammad_bin_Musa_al-Khwarizmi_edit.png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 </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56322" name="標題 1"/>
          <p:cNvSpPr>
            <a:spLocks noGrp="1"/>
          </p:cNvSpPr>
          <p:nvPr>
            <p:ph type="title"/>
          </p:nvPr>
        </p:nvSpPr>
        <p:spPr/>
        <p:txBody>
          <a:bodyPr/>
          <a:lstStyle/>
          <a:p>
            <a:r>
              <a:rPr lang="zh-TW" altLang="en-US" dirty="0" smtClean="0">
                <a:latin typeface="標楷體" pitchFamily="65" charset="-120"/>
                <a:ea typeface="標楷體" pitchFamily="65" charset="-120"/>
              </a:rPr>
              <a:t>版權聲明</a:t>
            </a:r>
          </a:p>
        </p:txBody>
      </p:sp>
      <p:sp>
        <p:nvSpPr>
          <p:cNvPr id="56360" name="投影片編號版面配置區 4"/>
          <p:cNvSpPr>
            <a:spLocks noGrp="1"/>
          </p:cNvSpPr>
          <p:nvPr>
            <p:ph type="sldNum" sz="quarter" idx="12"/>
          </p:nvPr>
        </p:nvSpPr>
        <p:spPr>
          <a:noFill/>
          <a:ln>
            <a:miter lim="800000"/>
            <a:headEnd/>
            <a:tailEnd/>
          </a:ln>
        </p:spPr>
        <p:txBody>
          <a:bodyPr/>
          <a:lstStyle/>
          <a:p>
            <a:fld id="{9153DC29-B905-4C66-81EE-D8BF9F1CC64A}" type="slidenum">
              <a:rPr lang="zh-TW" altLang="en-US" smtClean="0">
                <a:latin typeface="標楷體" pitchFamily="65" charset="-120"/>
                <a:ea typeface="標楷體" pitchFamily="65" charset="-120"/>
              </a:rPr>
              <a:pPr/>
              <a:t>77</a:t>
            </a:fld>
            <a:endParaRPr lang="zh-TW" altLang="en-US" smtClean="0">
              <a:latin typeface="標楷體" pitchFamily="65" charset="-120"/>
              <a:ea typeface="標楷體" pitchFamily="65" charset="-120"/>
            </a:endParaRPr>
          </a:p>
        </p:txBody>
      </p:sp>
      <p:pic>
        <p:nvPicPr>
          <p:cNvPr id="56361" name="Picture 1" descr="圖片1">
            <a:hlinkClick r:id="rId3"/>
          </p:cNvPr>
          <p:cNvPicPr>
            <a:picLocks noChangeAspect="1" noChangeArrowheads="1"/>
          </p:cNvPicPr>
          <p:nvPr/>
        </p:nvPicPr>
        <p:blipFill>
          <a:blip r:embed="rId4" cstate="print"/>
          <a:srcRect/>
          <a:stretch>
            <a:fillRect/>
          </a:stretch>
        </p:blipFill>
        <p:spPr bwMode="auto">
          <a:xfrm>
            <a:off x="2911373" y="2235422"/>
            <a:ext cx="269875" cy="176213"/>
          </a:xfrm>
          <a:prstGeom prst="rect">
            <a:avLst/>
          </a:prstGeom>
          <a:noFill/>
          <a:ln w="9525">
            <a:noFill/>
            <a:miter lim="800000"/>
            <a:headEnd/>
            <a:tailEnd/>
          </a:ln>
        </p:spPr>
      </p:pic>
      <p:pic>
        <p:nvPicPr>
          <p:cNvPr id="56362" name="Picture 1" descr="圖片1">
            <a:hlinkClick r:id="rId3"/>
          </p:cNvPr>
          <p:cNvPicPr>
            <a:picLocks noChangeAspect="1" noChangeArrowheads="1"/>
          </p:cNvPicPr>
          <p:nvPr/>
        </p:nvPicPr>
        <p:blipFill>
          <a:blip r:embed="rId4" cstate="print"/>
          <a:srcRect/>
          <a:stretch>
            <a:fillRect/>
          </a:stretch>
        </p:blipFill>
        <p:spPr bwMode="auto">
          <a:xfrm>
            <a:off x="2911374" y="1700708"/>
            <a:ext cx="269875" cy="176213"/>
          </a:xfrm>
          <a:prstGeom prst="rect">
            <a:avLst/>
          </a:prstGeom>
          <a:noFill/>
          <a:ln w="9525">
            <a:noFill/>
            <a:miter lim="800000"/>
            <a:headEnd/>
            <a:tailEnd/>
          </a:ln>
        </p:spPr>
      </p:pic>
      <p:pic>
        <p:nvPicPr>
          <p:cNvPr id="56363" name="Picture 1" descr="圖片1">
            <a:hlinkClick r:id="rId3"/>
          </p:cNvPr>
          <p:cNvPicPr>
            <a:picLocks noChangeAspect="1" noChangeArrowheads="1"/>
          </p:cNvPicPr>
          <p:nvPr/>
        </p:nvPicPr>
        <p:blipFill>
          <a:blip r:embed="rId4" cstate="print"/>
          <a:srcRect/>
          <a:stretch>
            <a:fillRect/>
          </a:stretch>
        </p:blipFill>
        <p:spPr bwMode="auto">
          <a:xfrm>
            <a:off x="2911372" y="2784151"/>
            <a:ext cx="269875" cy="176213"/>
          </a:xfrm>
          <a:prstGeom prst="rect">
            <a:avLst/>
          </a:prstGeom>
          <a:noFill/>
          <a:ln w="9525">
            <a:noFill/>
            <a:miter lim="800000"/>
            <a:headEnd/>
            <a:tailEnd/>
          </a:ln>
        </p:spPr>
      </p:pic>
      <p:pic>
        <p:nvPicPr>
          <p:cNvPr id="56365" name="Picture 1" descr="圖片1">
            <a:hlinkClick r:id="rId3"/>
          </p:cNvPr>
          <p:cNvPicPr>
            <a:picLocks noChangeAspect="1" noChangeArrowheads="1"/>
          </p:cNvPicPr>
          <p:nvPr/>
        </p:nvPicPr>
        <p:blipFill>
          <a:blip r:embed="rId4" cstate="print"/>
          <a:srcRect/>
          <a:stretch>
            <a:fillRect/>
          </a:stretch>
        </p:blipFill>
        <p:spPr bwMode="auto">
          <a:xfrm>
            <a:off x="2916980" y="3359942"/>
            <a:ext cx="269875" cy="176213"/>
          </a:xfrm>
          <a:prstGeom prst="rect">
            <a:avLst/>
          </a:prstGeom>
          <a:noFill/>
          <a:ln w="9525">
            <a:noFill/>
            <a:miter lim="800000"/>
            <a:headEnd/>
            <a:tailEnd/>
          </a:ln>
        </p:spPr>
      </p:pic>
      <p:pic>
        <p:nvPicPr>
          <p:cNvPr id="11" name="圖片 10" descr="447px-Abu_Abdullah_Muhammad_bin_Musa_al-Khwarizmi_edit.jpg"/>
          <p:cNvPicPr>
            <a:picLocks noChangeAspect="1"/>
          </p:cNvPicPr>
          <p:nvPr/>
        </p:nvPicPr>
        <p:blipFill>
          <a:blip r:embed="rId5" cstate="print"/>
          <a:stretch>
            <a:fillRect/>
          </a:stretch>
        </p:blipFill>
        <p:spPr>
          <a:xfrm>
            <a:off x="1663815" y="3723878"/>
            <a:ext cx="432048" cy="578964"/>
          </a:xfrm>
          <a:prstGeom prst="rect">
            <a:avLst/>
          </a:prstGeom>
        </p:spPr>
      </p:pic>
      <p:pic>
        <p:nvPicPr>
          <p:cNvPr id="13" name="Picture 1" descr="圖片1">
            <a:hlinkClick r:id="rId3"/>
          </p:cNvPr>
          <p:cNvPicPr>
            <a:picLocks noChangeAspect="1" noChangeArrowheads="1"/>
          </p:cNvPicPr>
          <p:nvPr/>
        </p:nvPicPr>
        <p:blipFill>
          <a:blip r:embed="rId4" cstate="print"/>
          <a:srcRect/>
          <a:stretch>
            <a:fillRect/>
          </a:stretch>
        </p:blipFill>
        <p:spPr bwMode="auto">
          <a:xfrm>
            <a:off x="2911371" y="3907705"/>
            <a:ext cx="269875" cy="176213"/>
          </a:xfrm>
          <a:prstGeom prst="rect">
            <a:avLst/>
          </a:prstGeom>
          <a:noFill/>
          <a:ln w="9525">
            <a:noFill/>
            <a:miter lim="800000"/>
            <a:headEnd/>
            <a:tailEnd/>
          </a:ln>
        </p:spPr>
      </p:pic>
    </p:spTree>
    <p:extLst>
      <p:ext uri="{BB962C8B-B14F-4D97-AF65-F5344CB8AC3E}">
        <p14:creationId xmlns:p14="http://schemas.microsoft.com/office/powerpoint/2010/main" val="842249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86010645"/>
              </p:ext>
            </p:extLst>
          </p:nvPr>
        </p:nvGraphicFramePr>
        <p:xfrm>
          <a:off x="611560" y="1038360"/>
          <a:ext cx="7848871" cy="3206110"/>
        </p:xfrm>
        <a:graphic>
          <a:graphicData uri="http://schemas.openxmlformats.org/drawingml/2006/table">
            <a:tbl>
              <a:tblPr firstRow="1" bandRow="1">
                <a:tableStyleId>{5C22544A-7EE6-4342-B048-85BDC9FD1C3A}</a:tableStyleId>
              </a:tblPr>
              <a:tblGrid>
                <a:gridCol w="720080"/>
                <a:gridCol w="1224136"/>
                <a:gridCol w="1152128"/>
                <a:gridCol w="4752527"/>
              </a:tblGrid>
              <a:tr h="421700">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51440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40-41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800" b="0" kern="1200" dirty="0" smtClean="0">
                          <a:solidFill>
                            <a:schemeClr val="dk1"/>
                          </a:solidFill>
                          <a:latin typeface="+mn-ea"/>
                          <a:ea typeface="+mn-ea"/>
                          <a:cs typeface="+mn-cs"/>
                        </a:rPr>
                        <a:t>阿爾</a:t>
                      </a:r>
                      <a:r>
                        <a:rPr lang="en-US" altLang="zh-TW" sz="800" b="0" kern="1200" dirty="0" smtClean="0">
                          <a:solidFill>
                            <a:schemeClr val="dk1"/>
                          </a:solidFill>
                          <a:latin typeface="+mn-ea"/>
                          <a:ea typeface="+mn-ea"/>
                          <a:cs typeface="+mn-cs"/>
                        </a:rPr>
                        <a:t>•</a:t>
                      </a:r>
                      <a:r>
                        <a:rPr lang="zh-TW" altLang="zh-TW" sz="800" b="0" kern="1200" dirty="0" smtClean="0">
                          <a:solidFill>
                            <a:schemeClr val="dk1"/>
                          </a:solidFill>
                          <a:latin typeface="+mn-ea"/>
                          <a:ea typeface="+mn-ea"/>
                          <a:cs typeface="+mn-cs"/>
                        </a:rPr>
                        <a:t>花剌子模</a:t>
                      </a:r>
                      <a:r>
                        <a:rPr lang="zh-TW" altLang="en-US" sz="800" b="0" kern="1200" dirty="0" smtClean="0">
                          <a:solidFill>
                            <a:schemeClr val="dk1"/>
                          </a:solidFill>
                          <a:latin typeface="+mn-ea"/>
                          <a:ea typeface="+mn-ea"/>
                          <a:cs typeface="+mn-cs"/>
                        </a:rPr>
                        <a:t>的</a:t>
                      </a:r>
                      <a:r>
                        <a:rPr lang="en-US" altLang="zh-TW" sz="800" b="0" kern="1200" dirty="0" smtClean="0">
                          <a:solidFill>
                            <a:schemeClr val="dk1"/>
                          </a:solidFill>
                          <a:latin typeface="+mn-ea"/>
                          <a:ea typeface="+mn-ea"/>
                          <a:cs typeface="+mn-cs"/>
                        </a:rPr>
                        <a:t>......</a:t>
                      </a:r>
                      <a:r>
                        <a:rPr lang="zh-TW" altLang="zh-TW" sz="800" b="0" kern="1200" dirty="0" smtClean="0">
                          <a:solidFill>
                            <a:schemeClr val="dk1"/>
                          </a:solidFill>
                          <a:latin typeface="+mn-ea"/>
                          <a:ea typeface="+mn-ea"/>
                          <a:cs typeface="+mn-cs"/>
                        </a:rPr>
                        <a:t>使用符號，而是完全使用文字。</a:t>
                      </a:r>
                      <a:endParaRPr lang="en-US" altLang="zh-TW" sz="800" b="0" kern="1200" dirty="0" smtClean="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溫柔數學史</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，比爾．柏林霍夫</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佛南度．辜維亞著，洪萬生、英家銘譯</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堆書屋出版。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4181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41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800" b="0" kern="1200" dirty="0" smtClean="0">
                          <a:solidFill>
                            <a:schemeClr val="dk1"/>
                          </a:solidFill>
                          <a:latin typeface="+mn-ea"/>
                          <a:ea typeface="+mn-ea"/>
                          <a:cs typeface="+mn-cs"/>
                        </a:rPr>
                        <a:t>舉例</a:t>
                      </a:r>
                      <a:r>
                        <a:rPr lang="zh-TW" altLang="en-US" sz="800" b="0" kern="1200" dirty="0" smtClean="0">
                          <a:solidFill>
                            <a:schemeClr val="dk1"/>
                          </a:solidFill>
                          <a:latin typeface="+mn-ea"/>
                          <a:ea typeface="+mn-ea"/>
                          <a:cs typeface="+mn-cs"/>
                        </a:rPr>
                        <a:t>：</a:t>
                      </a:r>
                      <a:r>
                        <a:rPr lang="zh-TW" altLang="zh-TW" sz="800" b="0" kern="1200" dirty="0" smtClean="0">
                          <a:solidFill>
                            <a:schemeClr val="dk1"/>
                          </a:solidFill>
                          <a:latin typeface="+mn-ea"/>
                          <a:ea typeface="+mn-ea"/>
                          <a:cs typeface="+mn-cs"/>
                        </a:rPr>
                        <a:t>「三份地產</a:t>
                      </a:r>
                      <a:r>
                        <a:rPr lang="en-US" altLang="zh-TW" sz="800" b="0" kern="1200" dirty="0" smtClean="0">
                          <a:solidFill>
                            <a:schemeClr val="dk1"/>
                          </a:solidFill>
                          <a:latin typeface="+mn-ea"/>
                          <a:ea typeface="+mn-ea"/>
                          <a:cs typeface="+mn-cs"/>
                        </a:rPr>
                        <a:t>......</a:t>
                      </a:r>
                      <a:r>
                        <a:rPr lang="zh-TW" altLang="zh-TW" sz="800" b="0" kern="1200" dirty="0" smtClean="0">
                          <a:solidFill>
                            <a:schemeClr val="dk1"/>
                          </a:solidFill>
                          <a:latin typeface="+mn-ea"/>
                          <a:ea typeface="+mn-ea"/>
                          <a:cs typeface="+mn-cs"/>
                        </a:rPr>
                        <a:t>他卻找到了幾何的解法。</a:t>
                      </a:r>
                      <a:endParaRPr lang="en-US" altLang="zh-TW" sz="800" b="0" kern="1200" dirty="0" smtClean="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溫柔數學史</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，比爾．柏林霍夫</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佛南度．辜維亞著，洪萬生、英家銘譯</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堆書屋出版。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43</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800" b="0" kern="1200" dirty="0" smtClean="0">
                          <a:solidFill>
                            <a:schemeClr val="dk1"/>
                          </a:solidFill>
                          <a:latin typeface="+mn-ea"/>
                          <a:ea typeface="+mn-ea"/>
                          <a:cs typeface="+mn-cs"/>
                        </a:rPr>
                        <a:t>啊！別人豈不說我的修曆</a:t>
                      </a:r>
                      <a:r>
                        <a:rPr lang="en-US" altLang="zh-TW" sz="800" b="0" kern="1200" dirty="0" smtClean="0">
                          <a:solidFill>
                            <a:schemeClr val="dk1"/>
                          </a:solidFill>
                          <a:latin typeface="+mn-ea"/>
                          <a:ea typeface="+mn-ea"/>
                          <a:cs typeface="+mn-cs"/>
                        </a:rPr>
                        <a:t>......</a:t>
                      </a:r>
                      <a:r>
                        <a:rPr lang="zh-TW" altLang="zh-TW" sz="800" b="0" kern="1200" dirty="0" smtClean="0">
                          <a:solidFill>
                            <a:schemeClr val="dk1"/>
                          </a:solidFill>
                          <a:latin typeface="+mn-ea"/>
                          <a:ea typeface="+mn-ea"/>
                          <a:cs typeface="+mn-cs"/>
                        </a:rPr>
                        <a:t>歲月才有改變。</a:t>
                      </a:r>
                      <a:endParaRPr lang="en-US" altLang="zh-TW" sz="800" b="0" kern="1200" dirty="0" smtClean="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zh-TW"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zh-TW" sz="1000" b="0" i="0" u="none" strike="noStrike" kern="1200" cap="none" normalizeH="0" baseline="0" dirty="0" smtClean="0">
                          <a:ln>
                            <a:noFill/>
                          </a:ln>
                          <a:solidFill>
                            <a:schemeClr val="tx1"/>
                          </a:solidFill>
                          <a:effectLst/>
                          <a:latin typeface="+mn-ea"/>
                          <a:ea typeface="+mn-ea"/>
                          <a:cs typeface="Times New Roman" pitchFamily="18" charset="0"/>
                        </a:rPr>
                        <a:t>魯拜集</a:t>
                      </a:r>
                      <a:r>
                        <a:rPr kumimoji="0" lang="zh-TW"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zh-TW" sz="1000" b="0" i="0" u="none" strike="noStrike" kern="1200" cap="none" normalizeH="0" baseline="0" dirty="0" smtClean="0">
                          <a:ln>
                            <a:noFill/>
                          </a:ln>
                          <a:solidFill>
                            <a:schemeClr val="tx1"/>
                          </a:solidFill>
                          <a:effectLst/>
                          <a:latin typeface="+mn-ea"/>
                          <a:ea typeface="+mn-ea"/>
                          <a:cs typeface="Times New Roman" pitchFamily="18" charset="0"/>
                        </a:rPr>
                        <a:t>Omar Khayyám</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900" dirty="0" smtClean="0"/>
                        <a:t>44</a:t>
                      </a:r>
                      <a:endParaRPr lang="zh-TW" altLang="en-US" sz="900" dirty="0"/>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800" b="0" kern="1200" dirty="0" smtClean="0">
                          <a:solidFill>
                            <a:schemeClr val="dk1"/>
                          </a:solidFill>
                          <a:latin typeface="+mn-ea"/>
                          <a:ea typeface="+mn-ea"/>
                          <a:cs typeface="+mn-cs"/>
                        </a:rPr>
                        <a:t>代數學之外，</a:t>
                      </a:r>
                      <a:r>
                        <a:rPr lang="en-US" altLang="zh-TW" sz="800" b="0" kern="1200" dirty="0" smtClean="0">
                          <a:solidFill>
                            <a:schemeClr val="dk1"/>
                          </a:solidFill>
                          <a:latin typeface="+mn-ea"/>
                          <a:ea typeface="+mn-ea"/>
                          <a:cs typeface="+mn-cs"/>
                        </a:rPr>
                        <a:t>......n</a:t>
                      </a:r>
                      <a:r>
                        <a:rPr lang="zh-TW" altLang="zh-TW" sz="800" b="0" kern="1200" dirty="0" smtClean="0">
                          <a:solidFill>
                            <a:schemeClr val="dk1"/>
                          </a:solidFill>
                          <a:latin typeface="+mn-ea"/>
                          <a:ea typeface="+mn-ea"/>
                          <a:cs typeface="+mn-cs"/>
                        </a:rPr>
                        <a:t>次方根的近似解法。</a:t>
                      </a: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溫柔數學史</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，比爾．柏林霍夫</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佛南度．辜維亞著，洪萬生、英家銘譯</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堆書屋出版。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36-37</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900" dirty="0" smtClean="0"/>
                        <a:t>45</a:t>
                      </a:r>
                      <a:endParaRPr lang="zh-TW" altLang="en-US" sz="900" dirty="0"/>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Wikipedia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作者：未知，本作品轉載自：</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2"/>
                        </a:rPr>
                        <a:t>http://br.wikipedia.org/wiki/Restr:Ghiyath_al-Kashi.jpg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59432" name="投影片編號版面配置區 4"/>
          <p:cNvSpPr>
            <a:spLocks noGrp="1"/>
          </p:cNvSpPr>
          <p:nvPr>
            <p:ph type="sldNum" sz="quarter" idx="12"/>
          </p:nvPr>
        </p:nvSpPr>
        <p:spPr>
          <a:noFill/>
          <a:ln>
            <a:miter lim="800000"/>
            <a:headEnd/>
            <a:tailEnd/>
          </a:ln>
        </p:spPr>
        <p:txBody>
          <a:bodyPr/>
          <a:lstStyle/>
          <a:p>
            <a:fld id="{0D92557A-454E-4749-8B74-F0B035224F09}" type="slidenum">
              <a:rPr lang="zh-TW" altLang="en-US" smtClean="0">
                <a:latin typeface="標楷體" pitchFamily="65" charset="-120"/>
                <a:ea typeface="標楷體" pitchFamily="65" charset="-120"/>
              </a:rPr>
              <a:pPr/>
              <a:t>78</a:t>
            </a:fld>
            <a:endParaRPr lang="zh-TW" altLang="en-US" smtClean="0">
              <a:latin typeface="標楷體" pitchFamily="65" charset="-120"/>
              <a:ea typeface="標楷體" pitchFamily="65" charset="-120"/>
            </a:endParaRPr>
          </a:p>
        </p:txBody>
      </p:sp>
      <p:pic>
        <p:nvPicPr>
          <p:cNvPr id="59433" name="Picture 1" descr="圖片1">
            <a:hlinkClick r:id="rId3"/>
          </p:cNvPr>
          <p:cNvPicPr>
            <a:picLocks noChangeAspect="1" noChangeArrowheads="1"/>
          </p:cNvPicPr>
          <p:nvPr/>
        </p:nvPicPr>
        <p:blipFill>
          <a:blip r:embed="rId4" cstate="print"/>
          <a:srcRect/>
          <a:stretch>
            <a:fillRect/>
          </a:stretch>
        </p:blipFill>
        <p:spPr bwMode="auto">
          <a:xfrm>
            <a:off x="2997057" y="2220662"/>
            <a:ext cx="269875" cy="176213"/>
          </a:xfrm>
          <a:prstGeom prst="rect">
            <a:avLst/>
          </a:prstGeom>
          <a:noFill/>
          <a:ln w="9525">
            <a:noFill/>
            <a:miter lim="800000"/>
            <a:headEnd/>
            <a:tailEnd/>
          </a:ln>
        </p:spPr>
      </p:pic>
      <p:pic>
        <p:nvPicPr>
          <p:cNvPr id="59434" name="Picture 1" descr="圖片1">
            <a:hlinkClick r:id="rId3"/>
          </p:cNvPr>
          <p:cNvPicPr>
            <a:picLocks noChangeAspect="1" noChangeArrowheads="1"/>
          </p:cNvPicPr>
          <p:nvPr/>
        </p:nvPicPr>
        <p:blipFill>
          <a:blip r:embed="rId4" cstate="print"/>
          <a:srcRect/>
          <a:stretch>
            <a:fillRect/>
          </a:stretch>
        </p:blipFill>
        <p:spPr bwMode="auto">
          <a:xfrm>
            <a:off x="2997057" y="1675457"/>
            <a:ext cx="269875" cy="176213"/>
          </a:xfrm>
          <a:prstGeom prst="rect">
            <a:avLst/>
          </a:prstGeom>
          <a:noFill/>
          <a:ln w="9525">
            <a:noFill/>
            <a:miter lim="800000"/>
            <a:headEnd/>
            <a:tailEnd/>
          </a:ln>
        </p:spPr>
      </p:pic>
      <p:pic>
        <p:nvPicPr>
          <p:cNvPr id="59436" name="Picture 1" descr="圖片1">
            <a:hlinkClick r:id="rId3"/>
          </p:cNvPr>
          <p:cNvPicPr>
            <a:picLocks noChangeAspect="1" noChangeArrowheads="1"/>
          </p:cNvPicPr>
          <p:nvPr/>
        </p:nvPicPr>
        <p:blipFill>
          <a:blip r:embed="rId4" cstate="print"/>
          <a:srcRect/>
          <a:stretch>
            <a:fillRect/>
          </a:stretch>
        </p:blipFill>
        <p:spPr bwMode="auto">
          <a:xfrm>
            <a:off x="2998791" y="3331641"/>
            <a:ext cx="269875" cy="176213"/>
          </a:xfrm>
          <a:prstGeom prst="rect">
            <a:avLst/>
          </a:prstGeom>
          <a:noFill/>
          <a:ln w="9525">
            <a:noFill/>
            <a:miter lim="800000"/>
            <a:headEnd/>
            <a:tailEnd/>
          </a:ln>
        </p:spPr>
      </p:pic>
      <p:pic>
        <p:nvPicPr>
          <p:cNvPr id="59437" name="Picture 1" descr="圖片1">
            <a:hlinkClick r:id="rId3"/>
          </p:cNvPr>
          <p:cNvPicPr>
            <a:picLocks noChangeAspect="1" noChangeArrowheads="1"/>
          </p:cNvPicPr>
          <p:nvPr/>
        </p:nvPicPr>
        <p:blipFill>
          <a:blip r:embed="rId4" cstate="print"/>
          <a:srcRect/>
          <a:stretch>
            <a:fillRect/>
          </a:stretch>
        </p:blipFill>
        <p:spPr bwMode="auto">
          <a:xfrm>
            <a:off x="3016787" y="3908430"/>
            <a:ext cx="269875" cy="176213"/>
          </a:xfrm>
          <a:prstGeom prst="rect">
            <a:avLst/>
          </a:prstGeom>
          <a:noFill/>
          <a:ln w="9525">
            <a:noFill/>
            <a:miter lim="800000"/>
            <a:headEnd/>
            <a:tailEnd/>
          </a:ln>
        </p:spPr>
      </p:pic>
      <p:pic>
        <p:nvPicPr>
          <p:cNvPr id="12" name="圖片 11" descr="Ghiyath_al-Kashi.jpg"/>
          <p:cNvPicPr>
            <a:picLocks noChangeAspect="1"/>
          </p:cNvPicPr>
          <p:nvPr/>
        </p:nvPicPr>
        <p:blipFill>
          <a:blip r:embed="rId5" cstate="print"/>
          <a:stretch>
            <a:fillRect/>
          </a:stretch>
        </p:blipFill>
        <p:spPr>
          <a:xfrm>
            <a:off x="1691680" y="3723877"/>
            <a:ext cx="504056" cy="545318"/>
          </a:xfrm>
          <a:prstGeom prst="rect">
            <a:avLst/>
          </a:prstGeom>
        </p:spPr>
      </p:pic>
      <p:pic>
        <p:nvPicPr>
          <p:cNvPr id="13" name="Picture 21" descr="\\140.112.59.229\資源平台\資源平台\版權\版權ICON與範例\F-公共財-book_mark_transparent-square.png">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7057" y="2756290"/>
            <a:ext cx="273344" cy="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7282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16541715"/>
              </p:ext>
            </p:extLst>
          </p:nvPr>
        </p:nvGraphicFramePr>
        <p:xfrm>
          <a:off x="611560" y="1203598"/>
          <a:ext cx="7992888" cy="2870244"/>
        </p:xfrm>
        <a:graphic>
          <a:graphicData uri="http://schemas.openxmlformats.org/drawingml/2006/table">
            <a:tbl>
              <a:tblPr firstRow="1" bandRow="1">
                <a:tableStyleId>{5C22544A-7EE6-4342-B048-85BDC9FD1C3A}</a:tableStyleId>
              </a:tblPr>
              <a:tblGrid>
                <a:gridCol w="720080"/>
                <a:gridCol w="1152128"/>
                <a:gridCol w="1152128"/>
                <a:gridCol w="4968552"/>
              </a:tblGrid>
              <a:tr h="380001">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5460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tx1"/>
                          </a:solidFill>
                          <a:latin typeface="Times New Roman" pitchFamily="18" charset="0"/>
                          <a:ea typeface="標楷體" pitchFamily="65" charset="-120"/>
                          <a:cs typeface="Times New Roman" pitchFamily="18" charset="0"/>
                        </a:rPr>
                        <a:t>47</a:t>
                      </a:r>
                      <a:endParaRPr lang="zh-TW" altLang="en-US" sz="1000" b="0" kern="1200" dirty="0" smtClean="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800" b="0" kern="1200" dirty="0" smtClean="0">
                          <a:solidFill>
                            <a:schemeClr val="dk1"/>
                          </a:solidFill>
                          <a:latin typeface="+mn-ea"/>
                          <a:ea typeface="+mn-ea"/>
                          <a:cs typeface="+mn-cs"/>
                        </a:rPr>
                        <a:t>數學史家</a:t>
                      </a:r>
                      <a:r>
                        <a:rPr lang="en-US" altLang="zh-TW" sz="800" b="0" kern="1200" dirty="0" smtClean="0">
                          <a:solidFill>
                            <a:schemeClr val="dk1"/>
                          </a:solidFill>
                          <a:latin typeface="+mn-ea"/>
                          <a:ea typeface="+mn-ea"/>
                          <a:cs typeface="+mn-cs"/>
                        </a:rPr>
                        <a:t> Victor Katz </a:t>
                      </a:r>
                      <a:r>
                        <a:rPr lang="zh-TW" altLang="zh-TW" sz="800" b="0" kern="1200" dirty="0" smtClean="0">
                          <a:solidFill>
                            <a:schemeClr val="dk1"/>
                          </a:solidFill>
                          <a:latin typeface="+mn-ea"/>
                          <a:ea typeface="+mn-ea"/>
                          <a:cs typeface="+mn-cs"/>
                        </a:rPr>
                        <a:t>注意到：</a:t>
                      </a:r>
                      <a:r>
                        <a:rPr lang="en-US" altLang="zh-TW" sz="800" b="0" kern="1200" dirty="0" smtClean="0">
                          <a:solidFill>
                            <a:schemeClr val="dk1"/>
                          </a:solidFill>
                          <a:latin typeface="+mn-ea"/>
                          <a:ea typeface="+mn-ea"/>
                          <a:cs typeface="+mn-cs"/>
                        </a:rPr>
                        <a:t>…</a:t>
                      </a:r>
                      <a:r>
                        <a:rPr lang="zh-TW" altLang="zh-TW" sz="800" b="0" kern="1200" dirty="0" smtClean="0">
                          <a:solidFill>
                            <a:schemeClr val="dk1"/>
                          </a:solidFill>
                          <a:latin typeface="+mn-ea"/>
                          <a:ea typeface="+mn-ea"/>
                          <a:cs typeface="+mn-cs"/>
                        </a:rPr>
                        <a:t>，有時也提及神的恩寵。」</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數學史通論</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Victor Katz</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李文林等譯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，高等教育出版社，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190</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49398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算法少女</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，遠藤寬子著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周若珍譯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，小知堂。繪者：箕田源二郎</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日出版。依據著作權法第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p>
                  </a:txBody>
                  <a:tcPr marT="45727" marB="45727" anchor="ctr"/>
                </a:tc>
              </a:tr>
              <a:tr h="458523">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52</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算法少女</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作為</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書都有生動的描述。 </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算法少女</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，遠藤寬子著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周若珍譯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，小知堂。</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487657">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53</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一七七五年的江戶</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進而想要召見這位少女小章。</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算法少女</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，遠藤寬子著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周若珍譯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，小知堂。</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17-37</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0405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53</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小章竟因此</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學習關流算法的少女一較長短！</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算法少女</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，遠藤寬子著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周若珍譯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，小知堂。</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135-158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59432" name="投影片編號版面配置區 4"/>
          <p:cNvSpPr>
            <a:spLocks noGrp="1"/>
          </p:cNvSpPr>
          <p:nvPr>
            <p:ph type="sldNum" sz="quarter" idx="12"/>
          </p:nvPr>
        </p:nvSpPr>
        <p:spPr>
          <a:noFill/>
          <a:ln>
            <a:miter lim="800000"/>
            <a:headEnd/>
            <a:tailEnd/>
          </a:ln>
        </p:spPr>
        <p:txBody>
          <a:bodyPr/>
          <a:lstStyle/>
          <a:p>
            <a:fld id="{0D92557A-454E-4749-8B74-F0B035224F09}" type="slidenum">
              <a:rPr lang="zh-TW" altLang="en-US" smtClean="0">
                <a:latin typeface="標楷體" pitchFamily="65" charset="-120"/>
                <a:ea typeface="標楷體" pitchFamily="65" charset="-120"/>
              </a:rPr>
              <a:pPr/>
              <a:t>79</a:t>
            </a:fld>
            <a:endParaRPr lang="zh-TW" altLang="en-US" smtClean="0">
              <a:latin typeface="標楷體" pitchFamily="65" charset="-120"/>
              <a:ea typeface="標楷體" pitchFamily="65" charset="-120"/>
            </a:endParaRPr>
          </a:p>
        </p:txBody>
      </p:sp>
      <p:pic>
        <p:nvPicPr>
          <p:cNvPr id="59433" name="Picture 1" descr="圖片1">
            <a:hlinkClick r:id="rId2"/>
          </p:cNvPr>
          <p:cNvPicPr>
            <a:picLocks noChangeAspect="1" noChangeArrowheads="1"/>
          </p:cNvPicPr>
          <p:nvPr/>
        </p:nvPicPr>
        <p:blipFill>
          <a:blip r:embed="rId3" cstate="print"/>
          <a:srcRect/>
          <a:stretch>
            <a:fillRect/>
          </a:stretch>
        </p:blipFill>
        <p:spPr bwMode="auto">
          <a:xfrm>
            <a:off x="2933972" y="2287189"/>
            <a:ext cx="269875" cy="176213"/>
          </a:xfrm>
          <a:prstGeom prst="rect">
            <a:avLst/>
          </a:prstGeom>
          <a:noFill/>
          <a:ln w="9525">
            <a:noFill/>
            <a:miter lim="800000"/>
            <a:headEnd/>
            <a:tailEnd/>
          </a:ln>
        </p:spPr>
      </p:pic>
      <p:pic>
        <p:nvPicPr>
          <p:cNvPr id="59434" name="Picture 1" descr="圖片1">
            <a:hlinkClick r:id="rId2"/>
          </p:cNvPr>
          <p:cNvPicPr>
            <a:picLocks noChangeAspect="1" noChangeArrowheads="1"/>
          </p:cNvPicPr>
          <p:nvPr/>
        </p:nvPicPr>
        <p:blipFill>
          <a:blip r:embed="rId3" cstate="print"/>
          <a:srcRect/>
          <a:stretch>
            <a:fillRect/>
          </a:stretch>
        </p:blipFill>
        <p:spPr bwMode="auto">
          <a:xfrm>
            <a:off x="2933972" y="1781173"/>
            <a:ext cx="269875" cy="176213"/>
          </a:xfrm>
          <a:prstGeom prst="rect">
            <a:avLst/>
          </a:prstGeom>
          <a:noFill/>
          <a:ln w="9525">
            <a:noFill/>
            <a:miter lim="800000"/>
            <a:headEnd/>
            <a:tailEnd/>
          </a:ln>
        </p:spPr>
      </p:pic>
      <p:pic>
        <p:nvPicPr>
          <p:cNvPr id="59436" name="Picture 1" descr="圖片1">
            <a:hlinkClick r:id="rId2"/>
          </p:cNvPr>
          <p:cNvPicPr>
            <a:picLocks noChangeAspect="1" noChangeArrowheads="1"/>
          </p:cNvPicPr>
          <p:nvPr/>
        </p:nvPicPr>
        <p:blipFill>
          <a:blip r:embed="rId3" cstate="print"/>
          <a:srcRect/>
          <a:stretch>
            <a:fillRect/>
          </a:stretch>
        </p:blipFill>
        <p:spPr bwMode="auto">
          <a:xfrm>
            <a:off x="2944054" y="3291830"/>
            <a:ext cx="269875" cy="176213"/>
          </a:xfrm>
          <a:prstGeom prst="rect">
            <a:avLst/>
          </a:prstGeom>
          <a:noFill/>
          <a:ln w="9525">
            <a:noFill/>
            <a:miter lim="800000"/>
            <a:headEnd/>
            <a:tailEnd/>
          </a:ln>
        </p:spPr>
      </p:pic>
      <p:pic>
        <p:nvPicPr>
          <p:cNvPr id="10" name="Picture 1" descr="圖片1">
            <a:hlinkClick r:id="rId2"/>
          </p:cNvPr>
          <p:cNvPicPr>
            <a:picLocks noChangeAspect="1" noChangeArrowheads="1"/>
          </p:cNvPicPr>
          <p:nvPr/>
        </p:nvPicPr>
        <p:blipFill>
          <a:blip r:embed="rId3" cstate="print"/>
          <a:srcRect/>
          <a:stretch>
            <a:fillRect/>
          </a:stretch>
        </p:blipFill>
        <p:spPr bwMode="auto">
          <a:xfrm>
            <a:off x="2944054" y="2796113"/>
            <a:ext cx="269875" cy="176213"/>
          </a:xfrm>
          <a:prstGeom prst="rect">
            <a:avLst/>
          </a:prstGeom>
          <a:noFill/>
          <a:ln w="9525">
            <a:noFill/>
            <a:miter lim="800000"/>
            <a:headEnd/>
            <a:tailEnd/>
          </a:ln>
        </p:spPr>
      </p:pic>
      <p:pic>
        <p:nvPicPr>
          <p:cNvPr id="12" name="圖片 10" descr="算法少女.jpg"/>
          <p:cNvPicPr>
            <a:picLocks noChangeAspect="1"/>
          </p:cNvPicPr>
          <p:nvPr/>
        </p:nvPicPr>
        <p:blipFill>
          <a:blip r:embed="rId4" cstate="print"/>
          <a:srcRect/>
          <a:stretch>
            <a:fillRect/>
          </a:stretch>
        </p:blipFill>
        <p:spPr bwMode="auto">
          <a:xfrm>
            <a:off x="1730630" y="2212330"/>
            <a:ext cx="288579" cy="378619"/>
          </a:xfrm>
          <a:prstGeom prst="rect">
            <a:avLst/>
          </a:prstGeom>
          <a:noFill/>
          <a:ln w="9525">
            <a:noFill/>
            <a:miter lim="800000"/>
            <a:headEnd/>
            <a:tailEnd/>
          </a:ln>
        </p:spPr>
      </p:pic>
      <p:pic>
        <p:nvPicPr>
          <p:cNvPr id="13" name="Picture 1" descr="圖片1">
            <a:hlinkClick r:id="rId2"/>
          </p:cNvPr>
          <p:cNvPicPr>
            <a:picLocks noChangeAspect="1" noChangeArrowheads="1"/>
          </p:cNvPicPr>
          <p:nvPr/>
        </p:nvPicPr>
        <p:blipFill>
          <a:blip r:embed="rId3" cstate="print"/>
          <a:srcRect/>
          <a:stretch>
            <a:fillRect/>
          </a:stretch>
        </p:blipFill>
        <p:spPr bwMode="auto">
          <a:xfrm>
            <a:off x="2933971" y="3723878"/>
            <a:ext cx="269875" cy="176213"/>
          </a:xfrm>
          <a:prstGeom prst="rect">
            <a:avLst/>
          </a:prstGeom>
          <a:noFill/>
          <a:ln w="9525">
            <a:noFill/>
            <a:miter lim="800000"/>
            <a:headEnd/>
            <a:tailEnd/>
          </a:ln>
        </p:spPr>
      </p:pic>
    </p:spTree>
    <p:extLst>
      <p:ext uri="{BB962C8B-B14F-4D97-AF65-F5344CB8AC3E}">
        <p14:creationId xmlns:p14="http://schemas.microsoft.com/office/powerpoint/2010/main" val="131381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08304" y="2423378"/>
            <a:ext cx="1550424" cy="584775"/>
          </a:xfrm>
          <a:prstGeom prst="rect">
            <a:avLst/>
          </a:prstGeom>
        </p:spPr>
        <p:txBody>
          <a:bodyPr wrap="none">
            <a:spAutoFit/>
          </a:bodyPr>
          <a:lstStyle/>
          <a:p>
            <a:r>
              <a:rPr lang="en-US" altLang="zh-TW" sz="3200" b="1" dirty="0">
                <a:latin typeface="+mn-lt"/>
                <a:ea typeface="標楷體" pitchFamily="65" charset="-120"/>
              </a:rPr>
              <a:t>(</a:t>
            </a:r>
            <a:r>
              <a:rPr lang="zh-TW" altLang="en-US" sz="3200" b="1" dirty="0">
                <a:latin typeface="+mn-lt"/>
                <a:ea typeface="標楷體" pitchFamily="65" charset="-120"/>
              </a:rPr>
              <a:t>頁</a:t>
            </a:r>
            <a:r>
              <a:rPr lang="en-US" altLang="zh-TW" sz="3200" b="1" dirty="0">
                <a:latin typeface="+mn-lt"/>
                <a:ea typeface="標楷體" pitchFamily="65" charset="-120"/>
              </a:rPr>
              <a:t>429)</a:t>
            </a:r>
            <a:endParaRPr lang="zh-TW" altLang="en-US" sz="3200" b="1" dirty="0">
              <a:latin typeface="+mn-lt"/>
              <a:ea typeface="標楷體" pitchFamily="65" charset="-120"/>
            </a:endParaRPr>
          </a:p>
        </p:txBody>
      </p:sp>
      <p:sp>
        <p:nvSpPr>
          <p:cNvPr id="10242" name="Rectangle 3"/>
          <p:cNvSpPr>
            <a:spLocks noGrp="1" noChangeArrowheads="1"/>
          </p:cNvSpPr>
          <p:nvPr>
            <p:ph type="body" idx="1"/>
          </p:nvPr>
        </p:nvSpPr>
        <p:spPr>
          <a:xfrm>
            <a:off x="539552" y="904876"/>
            <a:ext cx="8229600" cy="2242938"/>
          </a:xfrm>
        </p:spPr>
        <p:txBody>
          <a:bodyPr/>
          <a:lstStyle/>
          <a:p>
            <a:pPr eaLnBrk="1" hangingPunct="1"/>
            <a:r>
              <a:rPr lang="zh-TW" altLang="en-US" b="1" dirty="0" smtClean="0">
                <a:ea typeface="標楷體" pitchFamily="65" charset="-120"/>
              </a:rPr>
              <a:t>「在這令人屏息的靜默中，瑪瑪蓋娜正在向這場鳥會，一行一行解釋著艾勒加交託給牠的證明。</a:t>
            </a:r>
            <a:r>
              <a:rPr lang="en-US" altLang="zh-TW" b="1" dirty="0" smtClean="0">
                <a:ea typeface="標楷體" pitchFamily="65" charset="-120"/>
              </a:rPr>
              <a:t>……</a:t>
            </a:r>
            <a:r>
              <a:rPr lang="zh-TW" altLang="en-US" b="1" dirty="0" smtClean="0">
                <a:ea typeface="標楷體" pitchFamily="65" charset="-120"/>
              </a:rPr>
              <a:t>艾勒加在哥德巴赫猜想的證明中的某一點，是錯的</a:t>
            </a:r>
            <a:r>
              <a:rPr lang="en-US" altLang="zh-TW" b="1" dirty="0" smtClean="0">
                <a:latin typeface="標楷體" pitchFamily="65" charset="-120"/>
                <a:ea typeface="標楷體" pitchFamily="65" charset="-120"/>
              </a:rPr>
              <a:t>……</a:t>
            </a:r>
            <a:r>
              <a:rPr lang="zh-TW" altLang="en-US" b="1" dirty="0" smtClean="0">
                <a:ea typeface="標楷體" pitchFamily="65" charset="-120"/>
              </a:rPr>
              <a:t>。」</a:t>
            </a:r>
            <a:endParaRPr lang="zh-TW" altLang="en-US" b="1" dirty="0" smtClean="0">
              <a:ea typeface="標楷體" pitchFamily="65" charset="-120"/>
            </a:endParaRPr>
          </a:p>
        </p:txBody>
      </p:sp>
      <p:pic>
        <p:nvPicPr>
          <p:cNvPr id="10243" name="Picture 1" descr="圖片1">
            <a:hlinkClick r:id="rId2"/>
          </p:cNvPr>
          <p:cNvPicPr>
            <a:picLocks noChangeAspect="1" noChangeArrowheads="1"/>
          </p:cNvPicPr>
          <p:nvPr/>
        </p:nvPicPr>
        <p:blipFill>
          <a:blip r:embed="rId3" cstate="print"/>
          <a:srcRect/>
          <a:stretch>
            <a:fillRect/>
          </a:stretch>
        </p:blipFill>
        <p:spPr bwMode="auto">
          <a:xfrm>
            <a:off x="6817782" y="2807763"/>
            <a:ext cx="269875" cy="176213"/>
          </a:xfrm>
          <a:prstGeom prst="rect">
            <a:avLst/>
          </a:prstGeom>
          <a:noFill/>
          <a:ln w="9525">
            <a:noFill/>
            <a:miter lim="800000"/>
            <a:headEnd/>
            <a:tailEnd/>
          </a:ln>
        </p:spPr>
      </p:pic>
      <p:sp>
        <p:nvSpPr>
          <p:cNvPr id="10244" name="投影片編號版面配置區 4"/>
          <p:cNvSpPr>
            <a:spLocks noGrp="1"/>
          </p:cNvSpPr>
          <p:nvPr>
            <p:ph type="sldNum" sz="quarter" idx="12"/>
          </p:nvPr>
        </p:nvSpPr>
        <p:spPr>
          <a:noFill/>
          <a:ln>
            <a:miter lim="800000"/>
            <a:headEnd/>
            <a:tailEnd/>
          </a:ln>
        </p:spPr>
        <p:txBody>
          <a:bodyPr/>
          <a:lstStyle/>
          <a:p>
            <a:fld id="{8FBCB13C-26B2-4A1C-AC7C-69A294C7C815}" type="slidenum">
              <a:rPr lang="en-US" altLang="zh-TW" smtClean="0"/>
              <a:pPr/>
              <a:t>8</a:t>
            </a:fld>
            <a:endParaRPr lang="en-US" altLang="zh-TW"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14778807"/>
              </p:ext>
            </p:extLst>
          </p:nvPr>
        </p:nvGraphicFramePr>
        <p:xfrm>
          <a:off x="539552" y="1097495"/>
          <a:ext cx="8136904" cy="2961257"/>
        </p:xfrm>
        <a:graphic>
          <a:graphicData uri="http://schemas.openxmlformats.org/drawingml/2006/table">
            <a:tbl>
              <a:tblPr firstRow="1" bandRow="1">
                <a:tableStyleId>{5C22544A-7EE6-4342-B048-85BDC9FD1C3A}</a:tableStyleId>
              </a:tblPr>
              <a:tblGrid>
                <a:gridCol w="648072"/>
                <a:gridCol w="1008112"/>
                <a:gridCol w="1152128"/>
                <a:gridCol w="5328592"/>
              </a:tblGrid>
              <a:tr h="346514">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460409">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54</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九留米藩</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「算學師範」。</a:t>
                      </a:r>
                    </a:p>
                  </a:txBody>
                  <a:tcPr marT="45727" marB="45727" anchor="ctr"/>
                </a:tc>
                <a:tc>
                  <a:txBody>
                    <a:bodyPr/>
                    <a:lstStyle/>
                    <a:p>
                      <a:endParaRPr lang="zh-TW" altLang="en-US" sz="600" b="1" kern="1200" dirty="0">
                        <a:solidFill>
                          <a:schemeClr val="dk1"/>
                        </a:solidFill>
                        <a:latin typeface="Times New Roman" pitchFamily="18" charset="0"/>
                        <a:ea typeface="標楷體" pitchFamily="65" charset="-120"/>
                        <a:cs typeface="+mn-cs"/>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和算選粹</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，徐澤林著，科學出版社。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45372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55</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Wikipedia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zh-TW" sz="1000" b="0" i="0" u="none" strike="noStrike" kern="1200" cap="none" normalizeH="0" baseline="0" dirty="0" smtClean="0">
                          <a:ln>
                            <a:noFill/>
                          </a:ln>
                          <a:solidFill>
                            <a:schemeClr val="tx1"/>
                          </a:solidFill>
                          <a:effectLst/>
                          <a:latin typeface="+mn-ea"/>
                          <a:ea typeface="+mn-ea"/>
                          <a:cs typeface="Times New Roman" pitchFamily="18" charset="0"/>
                        </a:rPr>
                        <a:t>Seki Kowa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自：</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3"/>
                        </a:rPr>
                        <a:t>http</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3"/>
                        </a:rPr>
                        <a:t>://zh.wikipedia.org/wiki/File:Seki_Kowa.jpg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 </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53142">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56</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藤田貞資 </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專心數學研究與數學教育工作。</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和算選粹</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，徐澤林著，科學出版社。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39-40</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57</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zh-TW" altLang="en-US" sz="800" b="0" kern="1200" dirty="0" smtClean="0">
                          <a:solidFill>
                            <a:schemeClr val="dk1"/>
                          </a:solidFill>
                          <a:latin typeface="+mn-ea"/>
                          <a:ea typeface="+mn-ea"/>
                          <a:cs typeface="+mn-cs"/>
                        </a:rPr>
                        <a:t>本多利明</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傳授天文、地理和測量之學。</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和算選粹</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，徐澤林著，科學出版社。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299470">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57</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lang="en-US" altLang="zh-TW" sz="800" b="0" kern="1200" dirty="0" smtClean="0">
                          <a:solidFill>
                            <a:schemeClr val="dk1"/>
                          </a:solidFill>
                          <a:latin typeface="+mn-ea"/>
                          <a:ea typeface="+mn-ea"/>
                          <a:cs typeface="+mn-cs"/>
                        </a:rPr>
                        <a:t>1809</a:t>
                      </a:r>
                      <a:r>
                        <a:rPr lang="zh-TW" altLang="en-US" sz="800" b="0" kern="1200" dirty="0" smtClean="0">
                          <a:solidFill>
                            <a:schemeClr val="dk1"/>
                          </a:solidFill>
                          <a:latin typeface="+mn-ea"/>
                          <a:ea typeface="+mn-ea"/>
                          <a:cs typeface="+mn-cs"/>
                        </a:rPr>
                        <a:t>年他受聘於</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女性給三合，按月支付）。</a:t>
                      </a:r>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和算選粹</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，徐澤林著，科學出版社。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33</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29736" name="投影片編號版面配置區 4"/>
          <p:cNvSpPr>
            <a:spLocks noGrp="1"/>
          </p:cNvSpPr>
          <p:nvPr>
            <p:ph type="sldNum" sz="quarter" idx="12"/>
          </p:nvPr>
        </p:nvSpPr>
        <p:spPr>
          <a:noFill/>
          <a:ln>
            <a:miter lim="800000"/>
            <a:headEnd/>
            <a:tailEnd/>
          </a:ln>
        </p:spPr>
        <p:txBody>
          <a:bodyPr/>
          <a:lstStyle/>
          <a:p>
            <a:fld id="{10022789-AFE1-420F-829E-A04E7870788F}" type="slidenum">
              <a:rPr lang="zh-TW" altLang="en-US" smtClean="0">
                <a:latin typeface="標楷體" pitchFamily="65" charset="-120"/>
                <a:ea typeface="標楷體" pitchFamily="65" charset="-120"/>
              </a:rPr>
              <a:pPr/>
              <a:t>80</a:t>
            </a:fld>
            <a:endParaRPr lang="zh-TW" altLang="en-US" smtClean="0">
              <a:latin typeface="標楷體" pitchFamily="65" charset="-120"/>
              <a:ea typeface="標楷體" pitchFamily="65" charset="-120"/>
            </a:endParaRPr>
          </a:p>
        </p:txBody>
      </p:sp>
      <p:pic>
        <p:nvPicPr>
          <p:cNvPr id="29737" name="Picture 1" descr="圖片1">
            <a:hlinkClick r:id="rId4"/>
          </p:cNvPr>
          <p:cNvPicPr>
            <a:picLocks noChangeAspect="1" noChangeArrowheads="1"/>
          </p:cNvPicPr>
          <p:nvPr/>
        </p:nvPicPr>
        <p:blipFill>
          <a:blip r:embed="rId5" cstate="print"/>
          <a:srcRect/>
          <a:stretch>
            <a:fillRect/>
          </a:stretch>
        </p:blipFill>
        <p:spPr bwMode="auto">
          <a:xfrm>
            <a:off x="2638024" y="2141034"/>
            <a:ext cx="269875" cy="176213"/>
          </a:xfrm>
          <a:prstGeom prst="rect">
            <a:avLst/>
          </a:prstGeom>
          <a:noFill/>
          <a:ln w="9525">
            <a:noFill/>
            <a:miter lim="800000"/>
            <a:headEnd/>
            <a:tailEnd/>
          </a:ln>
        </p:spPr>
      </p:pic>
      <p:pic>
        <p:nvPicPr>
          <p:cNvPr id="29738" name="Picture 1" descr="圖片1">
            <a:hlinkClick r:id="rId4"/>
          </p:cNvPr>
          <p:cNvPicPr>
            <a:picLocks noChangeAspect="1" noChangeArrowheads="1"/>
          </p:cNvPicPr>
          <p:nvPr/>
        </p:nvPicPr>
        <p:blipFill>
          <a:blip r:embed="rId5" cstate="print"/>
          <a:srcRect/>
          <a:stretch>
            <a:fillRect/>
          </a:stretch>
        </p:blipFill>
        <p:spPr bwMode="auto">
          <a:xfrm>
            <a:off x="2638024" y="1635019"/>
            <a:ext cx="269875" cy="176213"/>
          </a:xfrm>
          <a:prstGeom prst="rect">
            <a:avLst/>
          </a:prstGeom>
          <a:noFill/>
          <a:ln w="9525">
            <a:noFill/>
            <a:miter lim="800000"/>
            <a:headEnd/>
            <a:tailEnd/>
          </a:ln>
        </p:spPr>
      </p:pic>
      <p:pic>
        <p:nvPicPr>
          <p:cNvPr id="29739" name="Picture 1" descr="圖片1">
            <a:hlinkClick r:id="rId4"/>
          </p:cNvPr>
          <p:cNvPicPr>
            <a:picLocks noChangeAspect="1" noChangeArrowheads="1"/>
          </p:cNvPicPr>
          <p:nvPr/>
        </p:nvPicPr>
        <p:blipFill>
          <a:blip r:embed="rId5" cstate="print"/>
          <a:srcRect/>
          <a:stretch>
            <a:fillRect/>
          </a:stretch>
        </p:blipFill>
        <p:spPr bwMode="auto">
          <a:xfrm>
            <a:off x="2638024" y="2681578"/>
            <a:ext cx="269875" cy="176213"/>
          </a:xfrm>
          <a:prstGeom prst="rect">
            <a:avLst/>
          </a:prstGeom>
          <a:noFill/>
          <a:ln w="9525">
            <a:noFill/>
            <a:miter lim="800000"/>
            <a:headEnd/>
            <a:tailEnd/>
          </a:ln>
        </p:spPr>
      </p:pic>
      <p:pic>
        <p:nvPicPr>
          <p:cNvPr id="29740" name="Picture 1" descr="圖片1">
            <a:hlinkClick r:id="rId4"/>
          </p:cNvPr>
          <p:cNvPicPr>
            <a:picLocks noChangeAspect="1" noChangeArrowheads="1"/>
          </p:cNvPicPr>
          <p:nvPr/>
        </p:nvPicPr>
        <p:blipFill>
          <a:blip r:embed="rId5" cstate="print"/>
          <a:srcRect/>
          <a:stretch>
            <a:fillRect/>
          </a:stretch>
        </p:blipFill>
        <p:spPr bwMode="auto">
          <a:xfrm>
            <a:off x="2638024" y="3243534"/>
            <a:ext cx="269875" cy="176213"/>
          </a:xfrm>
          <a:prstGeom prst="rect">
            <a:avLst/>
          </a:prstGeom>
          <a:noFill/>
          <a:ln w="9525">
            <a:noFill/>
            <a:miter lim="800000"/>
            <a:headEnd/>
            <a:tailEnd/>
          </a:ln>
        </p:spPr>
      </p:pic>
      <p:pic>
        <p:nvPicPr>
          <p:cNvPr id="29743" name="Picture 1" descr="圖片1">
            <a:hlinkClick r:id="rId4"/>
          </p:cNvPr>
          <p:cNvPicPr>
            <a:picLocks noChangeAspect="1" noChangeArrowheads="1"/>
          </p:cNvPicPr>
          <p:nvPr/>
        </p:nvPicPr>
        <p:blipFill>
          <a:blip r:embed="rId5" cstate="print"/>
          <a:srcRect/>
          <a:stretch>
            <a:fillRect/>
          </a:stretch>
        </p:blipFill>
        <p:spPr bwMode="auto">
          <a:xfrm>
            <a:off x="2638024" y="3779787"/>
            <a:ext cx="269875" cy="176213"/>
          </a:xfrm>
          <a:prstGeom prst="rect">
            <a:avLst/>
          </a:prstGeom>
          <a:noFill/>
          <a:ln w="9525">
            <a:noFill/>
            <a:miter lim="800000"/>
            <a:headEnd/>
            <a:tailEnd/>
          </a:ln>
        </p:spPr>
      </p:pic>
      <p:pic>
        <p:nvPicPr>
          <p:cNvPr id="11" name="圖片 13" descr="關孝和.jpg"/>
          <p:cNvPicPr>
            <a:picLocks noChangeAspect="1"/>
          </p:cNvPicPr>
          <p:nvPr/>
        </p:nvPicPr>
        <p:blipFill>
          <a:blip r:embed="rId6" cstate="print"/>
          <a:srcRect/>
          <a:stretch>
            <a:fillRect/>
          </a:stretch>
        </p:blipFill>
        <p:spPr bwMode="auto">
          <a:xfrm>
            <a:off x="1547664" y="1958752"/>
            <a:ext cx="325153" cy="465943"/>
          </a:xfrm>
          <a:prstGeom prst="rect">
            <a:avLst/>
          </a:prstGeom>
          <a:noFill/>
          <a:ln w="9525">
            <a:noFill/>
            <a:miter lim="800000"/>
            <a:headEnd/>
            <a:tailEnd/>
          </a:ln>
        </p:spPr>
      </p:pic>
    </p:spTree>
    <p:extLst>
      <p:ext uri="{BB962C8B-B14F-4D97-AF65-F5344CB8AC3E}">
        <p14:creationId xmlns:p14="http://schemas.microsoft.com/office/powerpoint/2010/main" val="34006854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83840764"/>
              </p:ext>
            </p:extLst>
          </p:nvPr>
        </p:nvGraphicFramePr>
        <p:xfrm>
          <a:off x="539552" y="1142909"/>
          <a:ext cx="8064896" cy="3157033"/>
        </p:xfrm>
        <a:graphic>
          <a:graphicData uri="http://schemas.openxmlformats.org/drawingml/2006/table">
            <a:tbl>
              <a:tblPr firstRow="1" bandRow="1">
                <a:tableStyleId>{5C22544A-7EE6-4342-B048-85BDC9FD1C3A}</a:tableStyleId>
              </a:tblPr>
              <a:tblGrid>
                <a:gridCol w="648072"/>
                <a:gridCol w="1296144"/>
                <a:gridCol w="1152128"/>
                <a:gridCol w="4968552"/>
              </a:tblGrid>
              <a:tr h="179507">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649057">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57</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200" dirty="0" smtClean="0">
                          <a:solidFill>
                            <a:schemeClr val="dk1"/>
                          </a:solidFill>
                          <a:latin typeface="+mn-ea"/>
                          <a:ea typeface="+mn-ea"/>
                          <a:cs typeface="+mn-cs"/>
                        </a:rPr>
                        <a:t>鐮田俊清：宅間流（活動於大阪地區）二傳弟子，本流派似乎也受到關流的影響。</a:t>
                      </a:r>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和算選粹</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，徐澤林著，科學出版社。</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5802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60</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lnSpc>
                          <a:spcPct val="90000"/>
                        </a:lnSpc>
                      </a:pPr>
                      <a:r>
                        <a:rPr lang="zh-TW" altLang="en-US" sz="800" b="0" kern="1200" dirty="0" smtClean="0">
                          <a:solidFill>
                            <a:schemeClr val="dk1"/>
                          </a:solidFill>
                          <a:latin typeface="+mn-ea"/>
                          <a:ea typeface="+mn-ea"/>
                          <a:cs typeface="+mn-cs"/>
                        </a:rPr>
                        <a:t>在一個半圓內，</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則</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外接圓</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半徑</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與小圓半徑的關係為何？</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算法少女</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，遠藤寬子著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周若珍譯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，小知堂。</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31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0405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eaLnBrk="1" hangingPunct="1"/>
                      <a:r>
                        <a:rPr lang="zh-TW" altLang="en-US" sz="800" b="0" kern="1200" dirty="0" smtClean="0">
                          <a:solidFill>
                            <a:schemeClr val="dk1"/>
                          </a:solidFill>
                          <a:latin typeface="+mn-ea"/>
                          <a:ea typeface="+mn-ea"/>
                          <a:cs typeface="+mn-cs"/>
                        </a:rPr>
                        <a:t>有一個圓，</a:t>
                      </a:r>
                      <a:r>
                        <a:rPr lang="en-US" altLang="zh-TW" sz="800" b="0" kern="1200" dirty="0" smtClean="0">
                          <a:solidFill>
                            <a:schemeClr val="dk1"/>
                          </a:solidFill>
                          <a:latin typeface="+mn-ea"/>
                          <a:ea typeface="+mn-ea"/>
                          <a:cs typeface="+mn-cs"/>
                        </a:rPr>
                        <a:t>……</a:t>
                      </a:r>
                      <a:r>
                        <a:rPr lang="zh-TW" altLang="en-US" sz="800" b="0" kern="1200" dirty="0" smtClean="0">
                          <a:solidFill>
                            <a:schemeClr val="dk1"/>
                          </a:solidFill>
                          <a:latin typeface="+mn-ea"/>
                          <a:ea typeface="+mn-ea"/>
                          <a:cs typeface="+mn-cs"/>
                        </a:rPr>
                        <a:t>，那麼小圓的直徑為多少？</a:t>
                      </a: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算法少女</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，遠藤寬子著</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周若珍譯</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，小知堂。</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20011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日出版，頁</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151</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50405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63</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臺灣師範大學  洪萬生</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教授 </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攝於</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2004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年</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7</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月</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18</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日</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zh-TW" altLang="en-US" sz="1000" b="0" i="0" u="none" strike="noStrike" kern="1200" cap="none" normalizeH="0" baseline="0" dirty="0">
                        <a:ln>
                          <a:noFill/>
                        </a:ln>
                        <a:solidFill>
                          <a:schemeClr val="tx1"/>
                        </a:solidFill>
                        <a:effectLst/>
                        <a:latin typeface="+mn-ea"/>
                        <a:ea typeface="+mn-ea"/>
                        <a:cs typeface="Times New Roman" pitchFamily="18" charset="0"/>
                      </a:endParaRPr>
                    </a:p>
                  </a:txBody>
                  <a:tcPr marT="45727" marB="45727" anchor="ctr"/>
                </a:tc>
              </a:tr>
              <a:tr h="576064">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64</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800" b="0" kern="1200" dirty="0">
                        <a:solidFill>
                          <a:schemeClr val="dk1"/>
                        </a:solidFill>
                        <a:latin typeface="+mn-ea"/>
                        <a:ea typeface="+mn-ea"/>
                        <a:cs typeface="+mn-cs"/>
                      </a:endParaRPr>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Wikimedia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作者：未知，本作品轉載自：</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2"/>
                        </a:rPr>
                        <a:t>http://commons.wikimedia.org/wiki/File:Euklid-von-Alexandria_1.jpg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31784" name="投影片編號版面配置區 4"/>
          <p:cNvSpPr>
            <a:spLocks noGrp="1"/>
          </p:cNvSpPr>
          <p:nvPr>
            <p:ph type="sldNum" sz="quarter" idx="12"/>
          </p:nvPr>
        </p:nvSpPr>
        <p:spPr>
          <a:noFill/>
          <a:ln>
            <a:miter lim="800000"/>
            <a:headEnd/>
            <a:tailEnd/>
          </a:ln>
        </p:spPr>
        <p:txBody>
          <a:bodyPr/>
          <a:lstStyle/>
          <a:p>
            <a:fld id="{41102522-895D-40E4-B072-CFAD6F267308}" type="slidenum">
              <a:rPr lang="zh-TW" altLang="en-US" smtClean="0">
                <a:latin typeface="標楷體" pitchFamily="65" charset="-120"/>
                <a:ea typeface="標楷體" pitchFamily="65" charset="-120"/>
              </a:rPr>
              <a:pPr/>
              <a:t>81</a:t>
            </a:fld>
            <a:endParaRPr lang="zh-TW" altLang="en-US" smtClean="0">
              <a:latin typeface="標楷體" pitchFamily="65" charset="-120"/>
              <a:ea typeface="標楷體" pitchFamily="65" charset="-120"/>
            </a:endParaRPr>
          </a:p>
        </p:txBody>
      </p:sp>
      <p:pic>
        <p:nvPicPr>
          <p:cNvPr id="31785" name="Picture 1" descr="圖片1">
            <a:hlinkClick r:id="rId3"/>
          </p:cNvPr>
          <p:cNvPicPr>
            <a:picLocks noChangeAspect="1" noChangeArrowheads="1"/>
          </p:cNvPicPr>
          <p:nvPr/>
        </p:nvPicPr>
        <p:blipFill>
          <a:blip r:embed="rId4" cstate="print"/>
          <a:srcRect/>
          <a:stretch>
            <a:fillRect/>
          </a:stretch>
        </p:blipFill>
        <p:spPr bwMode="auto">
          <a:xfrm>
            <a:off x="2886960" y="2364272"/>
            <a:ext cx="269875" cy="176213"/>
          </a:xfrm>
          <a:prstGeom prst="rect">
            <a:avLst/>
          </a:prstGeom>
          <a:noFill/>
          <a:ln w="9525">
            <a:noFill/>
            <a:miter lim="800000"/>
            <a:headEnd/>
            <a:tailEnd/>
          </a:ln>
        </p:spPr>
      </p:pic>
      <p:pic>
        <p:nvPicPr>
          <p:cNvPr id="31786" name="Picture 1" descr="圖片1">
            <a:hlinkClick r:id="rId3"/>
          </p:cNvPr>
          <p:cNvPicPr>
            <a:picLocks noChangeAspect="1" noChangeArrowheads="1"/>
          </p:cNvPicPr>
          <p:nvPr/>
        </p:nvPicPr>
        <p:blipFill>
          <a:blip r:embed="rId4" cstate="print"/>
          <a:srcRect/>
          <a:stretch>
            <a:fillRect/>
          </a:stretch>
        </p:blipFill>
        <p:spPr bwMode="auto">
          <a:xfrm>
            <a:off x="2870643" y="1715195"/>
            <a:ext cx="269875" cy="176213"/>
          </a:xfrm>
          <a:prstGeom prst="rect">
            <a:avLst/>
          </a:prstGeom>
          <a:noFill/>
          <a:ln w="9525">
            <a:noFill/>
            <a:miter lim="800000"/>
            <a:headEnd/>
            <a:tailEnd/>
          </a:ln>
        </p:spPr>
      </p:pic>
      <p:pic>
        <p:nvPicPr>
          <p:cNvPr id="31787" name="Picture 1" descr="圖片1">
            <a:hlinkClick r:id="rId3"/>
          </p:cNvPr>
          <p:cNvPicPr>
            <a:picLocks noChangeAspect="1" noChangeArrowheads="1"/>
          </p:cNvPicPr>
          <p:nvPr/>
        </p:nvPicPr>
        <p:blipFill>
          <a:blip r:embed="rId4" cstate="print"/>
          <a:srcRect/>
          <a:stretch>
            <a:fillRect/>
          </a:stretch>
        </p:blipFill>
        <p:spPr bwMode="auto">
          <a:xfrm>
            <a:off x="2877790" y="2891979"/>
            <a:ext cx="269875" cy="176213"/>
          </a:xfrm>
          <a:prstGeom prst="rect">
            <a:avLst/>
          </a:prstGeom>
          <a:noFill/>
          <a:ln w="9525">
            <a:noFill/>
            <a:miter lim="800000"/>
            <a:headEnd/>
            <a:tailEnd/>
          </a:ln>
        </p:spPr>
      </p:pic>
      <p:pic>
        <p:nvPicPr>
          <p:cNvPr id="31791" name="圖片 10" descr="圖片1.jpg"/>
          <p:cNvPicPr>
            <a:picLocks noChangeAspect="1"/>
          </p:cNvPicPr>
          <p:nvPr/>
        </p:nvPicPr>
        <p:blipFill>
          <a:blip r:embed="rId5" cstate="print"/>
          <a:srcRect/>
          <a:stretch>
            <a:fillRect/>
          </a:stretch>
        </p:blipFill>
        <p:spPr bwMode="auto">
          <a:xfrm>
            <a:off x="1535086" y="3293448"/>
            <a:ext cx="516633" cy="352723"/>
          </a:xfrm>
          <a:prstGeom prst="rect">
            <a:avLst/>
          </a:prstGeom>
          <a:noFill/>
          <a:ln w="9525">
            <a:noFill/>
            <a:miter lim="800000"/>
            <a:headEnd/>
            <a:tailEnd/>
          </a:ln>
        </p:spPr>
      </p:pic>
      <p:pic>
        <p:nvPicPr>
          <p:cNvPr id="12" name="圖片 11" descr="Euklid-von-Alexandria_1.jpg"/>
          <p:cNvPicPr>
            <a:picLocks noChangeAspect="1"/>
          </p:cNvPicPr>
          <p:nvPr/>
        </p:nvPicPr>
        <p:blipFill>
          <a:blip r:embed="rId6" cstate="print"/>
          <a:stretch>
            <a:fillRect/>
          </a:stretch>
        </p:blipFill>
        <p:spPr>
          <a:xfrm>
            <a:off x="1616123" y="3811984"/>
            <a:ext cx="354557" cy="405683"/>
          </a:xfrm>
          <a:prstGeom prst="rect">
            <a:avLst/>
          </a:prstGeom>
        </p:spPr>
      </p:pic>
      <p:pic>
        <p:nvPicPr>
          <p:cNvPr id="11" name="Picture 15" descr="cc">
            <a:hlinkClick r:id="rId7"/>
          </p:cNvPr>
          <p:cNvPicPr>
            <a:picLocks noChangeAspect="1" noChangeArrowheads="1"/>
          </p:cNvPicPr>
          <p:nvPr/>
        </p:nvPicPr>
        <p:blipFill>
          <a:blip r:embed="rId8" cstate="print"/>
          <a:srcRect/>
          <a:stretch>
            <a:fillRect/>
          </a:stretch>
        </p:blipFill>
        <p:spPr bwMode="auto">
          <a:xfrm>
            <a:off x="2658149" y="3373700"/>
            <a:ext cx="839212" cy="211473"/>
          </a:xfrm>
          <a:prstGeom prst="rect">
            <a:avLst/>
          </a:prstGeom>
          <a:noFill/>
          <a:ln w="9525">
            <a:noFill/>
            <a:miter lim="800000"/>
            <a:headEnd/>
            <a:tailEnd/>
          </a:ln>
        </p:spPr>
      </p:pic>
      <p:pic>
        <p:nvPicPr>
          <p:cNvPr id="14" name="Picture 1" descr="圖片1">
            <a:hlinkClick r:id="rId3"/>
          </p:cNvPr>
          <p:cNvPicPr>
            <a:picLocks noChangeAspect="1" noChangeArrowheads="1"/>
          </p:cNvPicPr>
          <p:nvPr/>
        </p:nvPicPr>
        <p:blipFill>
          <a:blip r:embed="rId4" cstate="print"/>
          <a:srcRect/>
          <a:stretch>
            <a:fillRect/>
          </a:stretch>
        </p:blipFill>
        <p:spPr bwMode="auto">
          <a:xfrm>
            <a:off x="2903103" y="3926718"/>
            <a:ext cx="269875" cy="176213"/>
          </a:xfrm>
          <a:prstGeom prst="rect">
            <a:avLst/>
          </a:prstGeom>
          <a:noFill/>
          <a:ln w="9525">
            <a:noFill/>
            <a:miter lim="800000"/>
            <a:headEnd/>
            <a:tailEnd/>
          </a:ln>
        </p:spPr>
      </p:pic>
    </p:spTree>
    <p:extLst>
      <p:ext uri="{BB962C8B-B14F-4D97-AF65-F5344CB8AC3E}">
        <p14:creationId xmlns:p14="http://schemas.microsoft.com/office/powerpoint/2010/main" val="10065551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mtClean="0">
                <a:latin typeface="標楷體" pitchFamily="65" charset="-120"/>
                <a:ea typeface="標楷體" pitchFamily="65" charset="-12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04855850"/>
              </p:ext>
            </p:extLst>
          </p:nvPr>
        </p:nvGraphicFramePr>
        <p:xfrm>
          <a:off x="611561" y="1131590"/>
          <a:ext cx="7848871" cy="2931775"/>
        </p:xfrm>
        <a:graphic>
          <a:graphicData uri="http://schemas.openxmlformats.org/drawingml/2006/table">
            <a:tbl>
              <a:tblPr firstRow="1" bandRow="1">
                <a:tableStyleId>{5C22544A-7EE6-4342-B048-85BDC9FD1C3A}</a:tableStyleId>
              </a:tblPr>
              <a:tblGrid>
                <a:gridCol w="720079"/>
                <a:gridCol w="1080120"/>
                <a:gridCol w="1224136"/>
                <a:gridCol w="4824536"/>
              </a:tblGrid>
              <a:tr h="360040">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頁碼</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作品</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版權圖示</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來源</a:t>
                      </a:r>
                      <a:r>
                        <a:rPr lang="en-US" altLang="zh-TW" sz="1800" dirty="0" smtClean="0">
                          <a:solidFill>
                            <a:schemeClr val="tx1"/>
                          </a:solidFill>
                          <a:latin typeface="Times New Roman" pitchFamily="18" charset="0"/>
                          <a:ea typeface="標楷體" pitchFamily="65" charset="-120"/>
                          <a:cs typeface="Times New Roman" pitchFamily="18" charset="0"/>
                        </a:rPr>
                        <a:t>/</a:t>
                      </a:r>
                      <a:r>
                        <a:rPr lang="zh-TW" altLang="en-US" sz="1800" dirty="0" smtClean="0">
                          <a:solidFill>
                            <a:schemeClr val="tx1"/>
                          </a:solidFill>
                          <a:latin typeface="Times New Roman" pitchFamily="18" charset="0"/>
                          <a:ea typeface="標楷體" pitchFamily="65" charset="-120"/>
                          <a:cs typeface="Times New Roman" pitchFamily="18" charset="0"/>
                        </a:rPr>
                        <a:t>作者</a:t>
                      </a:r>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tc>
              </a:tr>
              <a:tr h="602576">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66</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1400" dirty="0"/>
                    </a:p>
                  </a:txBody>
                  <a:tcPr marT="45727" marB="45727" anchor="ctr"/>
                </a:tc>
                <a:tc>
                  <a:txBody>
                    <a:bodyPr/>
                    <a:lstStyle/>
                    <a:p>
                      <a:endParaRPr lang="zh-TW" altLang="en-US" sz="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Wikimedia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作者：未知，本作品轉載自：</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
                        </a:rPr>
                        <a:t>http://zh.wikipedia.org/wiki/File:Niccol%C3%B2_Tartaglia.jpg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52451">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69</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1400" dirty="0"/>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Wikimedia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Kovalevskaïa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，作者：未知，本作品轉載自：</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2"/>
                        </a:rPr>
                        <a:t>http://commons.wikimedia.org/wiki/File:Kovalevska%C3%AFa.jpg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55487">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71</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1400" dirty="0"/>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Wikimedia</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Felix Christian Klein</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，作者：未知，本作品轉載自：</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hlinkClick r:id="rId3"/>
                        </a:rPr>
                        <a:t>http://commons.wikimedia.org/wiki/File:Felix_Christian_Klein.jpg</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，瀏覽日期：</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2013.1.4</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r h="655487">
                <a:tc>
                  <a:txBody>
                    <a:bodyPr/>
                    <a:lstStyle/>
                    <a:p>
                      <a:pPr algn="ctr"/>
                      <a:r>
                        <a:rPr lang="en-US" altLang="zh-TW" sz="1000" b="0" kern="1200" dirty="0" smtClean="0">
                          <a:solidFill>
                            <a:schemeClr val="tx1"/>
                          </a:solidFill>
                          <a:latin typeface="Times New Roman" pitchFamily="18" charset="0"/>
                          <a:ea typeface="標楷體" pitchFamily="65" charset="-120"/>
                          <a:cs typeface="Times New Roman" pitchFamily="18" charset="0"/>
                        </a:rPr>
                        <a:t>72</a:t>
                      </a:r>
                      <a:endParaRPr lang="zh-TW" altLang="en-US" sz="1000" b="0" kern="12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endParaRPr lang="zh-TW" altLang="en-US" sz="1400" dirty="0"/>
                    </a:p>
                  </a:txBody>
                  <a:tcPr marT="45727" marB="45727" anchor="ctr"/>
                </a:tc>
                <a:tc>
                  <a:txBody>
                    <a:bodyPr/>
                    <a:lstStyle/>
                    <a:p>
                      <a:endParaRPr lang="zh-TW" altLang="en-US" sz="1800" dirty="0">
                        <a:solidFill>
                          <a:schemeClr val="tx1"/>
                        </a:solidFill>
                        <a:latin typeface="Times New Roman" pitchFamily="18" charset="0"/>
                        <a:ea typeface="標楷體" pitchFamily="65" charset="-120"/>
                        <a:cs typeface="Times New Roman" pitchFamily="18"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Niels</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a:t>
                      </a: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Henrik</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a:t>
                      </a: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Abels</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a:t>
                      </a: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Minne</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記念郵票，</a:t>
                      </a: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Frolands</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a:t>
                      </a:r>
                      <a:r>
                        <a:rPr kumimoji="0" lang="en-US" altLang="zh-TW" sz="1000" b="0" i="0" u="none" strike="noStrike" kern="1200" cap="none" normalizeH="0" baseline="0" dirty="0" err="1" smtClean="0">
                          <a:ln>
                            <a:noFill/>
                          </a:ln>
                          <a:solidFill>
                            <a:schemeClr val="tx1"/>
                          </a:solidFill>
                          <a:effectLst/>
                          <a:latin typeface="+mn-ea"/>
                          <a:ea typeface="+mn-ea"/>
                          <a:cs typeface="Times New Roman" pitchFamily="18" charset="0"/>
                        </a:rPr>
                        <a:t>Verk</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 5.8.2002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發行</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臺灣</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師範大學  洪萬生教授購買並掃描</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。依據</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著作權法第</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46</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52</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a:t>
                      </a:r>
                      <a:r>
                        <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rPr>
                        <a:t>65</a:t>
                      </a:r>
                      <a:r>
                        <a:rPr kumimoji="0" lang="zh-TW" altLang="en-US" sz="1000" b="0" i="0" u="none" strike="noStrike" kern="1200" cap="none" normalizeH="0" baseline="0" dirty="0" smtClean="0">
                          <a:ln>
                            <a:noFill/>
                          </a:ln>
                          <a:solidFill>
                            <a:schemeClr val="tx1"/>
                          </a:solidFill>
                          <a:effectLst/>
                          <a:latin typeface="+mn-ea"/>
                          <a:ea typeface="+mn-ea"/>
                          <a:cs typeface="Times New Roman" pitchFamily="18" charset="0"/>
                        </a:rPr>
                        <a:t>條合理使用。</a:t>
                      </a:r>
                      <a:endParaRPr kumimoji="0" lang="en-US" altLang="zh-TW" sz="1000" b="0" i="0" u="none" strike="noStrike" kern="1200" cap="none" normalizeH="0" baseline="0" dirty="0" smtClean="0">
                        <a:ln>
                          <a:noFill/>
                        </a:ln>
                        <a:solidFill>
                          <a:schemeClr val="tx1"/>
                        </a:solidFill>
                        <a:effectLst/>
                        <a:latin typeface="+mn-ea"/>
                        <a:ea typeface="+mn-ea"/>
                        <a:cs typeface="Times New Roman" pitchFamily="18" charset="0"/>
                      </a:endParaRPr>
                    </a:p>
                  </a:txBody>
                  <a:tcPr marT="45727" marB="45727" anchor="ctr"/>
                </a:tc>
              </a:tr>
            </a:tbl>
          </a:graphicData>
        </a:graphic>
      </p:graphicFrame>
      <p:sp>
        <p:nvSpPr>
          <p:cNvPr id="32808" name="投影片編號版面配置區 4"/>
          <p:cNvSpPr>
            <a:spLocks noGrp="1"/>
          </p:cNvSpPr>
          <p:nvPr>
            <p:ph type="sldNum" sz="quarter" idx="12"/>
          </p:nvPr>
        </p:nvSpPr>
        <p:spPr>
          <a:noFill/>
          <a:ln>
            <a:miter lim="800000"/>
            <a:headEnd/>
            <a:tailEnd/>
          </a:ln>
        </p:spPr>
        <p:txBody>
          <a:bodyPr/>
          <a:lstStyle/>
          <a:p>
            <a:fld id="{B80A1F9E-0E13-4165-A206-7FFB7CC5BFBB}" type="slidenum">
              <a:rPr lang="zh-TW" altLang="en-US" smtClean="0">
                <a:latin typeface="標楷體" pitchFamily="65" charset="-120"/>
                <a:ea typeface="標楷體" pitchFamily="65" charset="-120"/>
              </a:rPr>
              <a:pPr/>
              <a:t>82</a:t>
            </a:fld>
            <a:endParaRPr lang="zh-TW" altLang="en-US" smtClean="0">
              <a:latin typeface="標楷體" pitchFamily="65" charset="-120"/>
              <a:ea typeface="標楷體" pitchFamily="65" charset="-120"/>
            </a:endParaRPr>
          </a:p>
        </p:txBody>
      </p:sp>
      <p:pic>
        <p:nvPicPr>
          <p:cNvPr id="12" name="圖片 11" descr="514PX-~1.JPG"/>
          <p:cNvPicPr>
            <a:picLocks noChangeAspect="1"/>
          </p:cNvPicPr>
          <p:nvPr/>
        </p:nvPicPr>
        <p:blipFill>
          <a:blip r:embed="rId4" cstate="print"/>
          <a:stretch>
            <a:fillRect/>
          </a:stretch>
        </p:blipFill>
        <p:spPr>
          <a:xfrm>
            <a:off x="1706782" y="1629665"/>
            <a:ext cx="287686" cy="377948"/>
          </a:xfrm>
          <a:prstGeom prst="rect">
            <a:avLst/>
          </a:prstGeom>
        </p:spPr>
      </p:pic>
      <p:pic>
        <p:nvPicPr>
          <p:cNvPr id="14" name="圖片 13" descr="436px-Felix_Christian_Klein.jpg"/>
          <p:cNvPicPr>
            <a:picLocks noChangeAspect="1"/>
          </p:cNvPicPr>
          <p:nvPr/>
        </p:nvPicPr>
        <p:blipFill>
          <a:blip r:embed="rId5" cstate="print"/>
          <a:stretch>
            <a:fillRect/>
          </a:stretch>
        </p:blipFill>
        <p:spPr>
          <a:xfrm>
            <a:off x="1697345" y="2949790"/>
            <a:ext cx="300866" cy="370982"/>
          </a:xfrm>
          <a:prstGeom prst="rect">
            <a:avLst/>
          </a:prstGeom>
        </p:spPr>
      </p:pic>
      <p:pic>
        <p:nvPicPr>
          <p:cNvPr id="16" name="圖片 15" descr="KOVALE~1.JPG"/>
          <p:cNvPicPr>
            <a:picLocks noChangeAspect="1"/>
          </p:cNvPicPr>
          <p:nvPr/>
        </p:nvPicPr>
        <p:blipFill>
          <a:blip r:embed="rId6" cstate="print"/>
          <a:stretch>
            <a:fillRect/>
          </a:stretch>
        </p:blipFill>
        <p:spPr>
          <a:xfrm>
            <a:off x="1706782" y="2270623"/>
            <a:ext cx="331238" cy="378042"/>
          </a:xfrm>
          <a:prstGeom prst="rect">
            <a:avLst/>
          </a:prstGeom>
        </p:spPr>
      </p:pic>
      <p:pic>
        <p:nvPicPr>
          <p:cNvPr id="19" name="圖片 18" descr="able.jpg"/>
          <p:cNvPicPr>
            <a:picLocks noChangeAspect="1"/>
          </p:cNvPicPr>
          <p:nvPr/>
        </p:nvPicPr>
        <p:blipFill>
          <a:blip r:embed="rId7" cstate="print"/>
          <a:stretch>
            <a:fillRect/>
          </a:stretch>
        </p:blipFill>
        <p:spPr>
          <a:xfrm>
            <a:off x="1476885" y="3577958"/>
            <a:ext cx="791032" cy="378042"/>
          </a:xfrm>
          <a:prstGeom prst="rect">
            <a:avLst/>
          </a:prstGeom>
        </p:spPr>
      </p:pic>
      <p:pic>
        <p:nvPicPr>
          <p:cNvPr id="18" name="Picture 1" descr="圖片1">
            <a:hlinkClick r:id="rId8"/>
          </p:cNvPr>
          <p:cNvPicPr>
            <a:picLocks noChangeAspect="1" noChangeArrowheads="1"/>
          </p:cNvPicPr>
          <p:nvPr/>
        </p:nvPicPr>
        <p:blipFill>
          <a:blip r:embed="rId9" cstate="print"/>
          <a:srcRect/>
          <a:stretch>
            <a:fillRect/>
          </a:stretch>
        </p:blipFill>
        <p:spPr bwMode="auto">
          <a:xfrm>
            <a:off x="2832663" y="1730532"/>
            <a:ext cx="269875" cy="176213"/>
          </a:xfrm>
          <a:prstGeom prst="rect">
            <a:avLst/>
          </a:prstGeom>
          <a:noFill/>
          <a:ln w="9525">
            <a:noFill/>
            <a:miter lim="800000"/>
            <a:headEnd/>
            <a:tailEnd/>
          </a:ln>
        </p:spPr>
      </p:pic>
      <p:pic>
        <p:nvPicPr>
          <p:cNvPr id="20" name="Picture 1" descr="圖片1">
            <a:hlinkClick r:id="rId8"/>
          </p:cNvPr>
          <p:cNvPicPr>
            <a:picLocks noChangeAspect="1" noChangeArrowheads="1"/>
          </p:cNvPicPr>
          <p:nvPr/>
        </p:nvPicPr>
        <p:blipFill>
          <a:blip r:embed="rId9" cstate="print"/>
          <a:srcRect/>
          <a:stretch>
            <a:fillRect/>
          </a:stretch>
        </p:blipFill>
        <p:spPr bwMode="auto">
          <a:xfrm>
            <a:off x="2832663" y="2321625"/>
            <a:ext cx="269875" cy="176213"/>
          </a:xfrm>
          <a:prstGeom prst="rect">
            <a:avLst/>
          </a:prstGeom>
          <a:noFill/>
          <a:ln w="9525">
            <a:noFill/>
            <a:miter lim="800000"/>
            <a:headEnd/>
            <a:tailEnd/>
          </a:ln>
        </p:spPr>
      </p:pic>
      <p:pic>
        <p:nvPicPr>
          <p:cNvPr id="21" name="Picture 1" descr="圖片1">
            <a:hlinkClick r:id="rId8"/>
          </p:cNvPr>
          <p:cNvPicPr>
            <a:picLocks noChangeAspect="1" noChangeArrowheads="1"/>
          </p:cNvPicPr>
          <p:nvPr/>
        </p:nvPicPr>
        <p:blipFill>
          <a:blip r:embed="rId9" cstate="print"/>
          <a:srcRect/>
          <a:stretch>
            <a:fillRect/>
          </a:stretch>
        </p:blipFill>
        <p:spPr bwMode="auto">
          <a:xfrm>
            <a:off x="2832662" y="3003798"/>
            <a:ext cx="269875" cy="176213"/>
          </a:xfrm>
          <a:prstGeom prst="rect">
            <a:avLst/>
          </a:prstGeom>
          <a:noFill/>
          <a:ln w="9525">
            <a:noFill/>
            <a:miter lim="800000"/>
            <a:headEnd/>
            <a:tailEnd/>
          </a:ln>
        </p:spPr>
      </p:pic>
      <p:pic>
        <p:nvPicPr>
          <p:cNvPr id="22" name="Picture 1" descr="圖片1">
            <a:hlinkClick r:id="rId8"/>
          </p:cNvPr>
          <p:cNvPicPr>
            <a:picLocks noChangeAspect="1" noChangeArrowheads="1"/>
          </p:cNvPicPr>
          <p:nvPr/>
        </p:nvPicPr>
        <p:blipFill>
          <a:blip r:embed="rId9" cstate="print"/>
          <a:srcRect/>
          <a:stretch>
            <a:fillRect/>
          </a:stretch>
        </p:blipFill>
        <p:spPr bwMode="auto">
          <a:xfrm>
            <a:off x="2832663" y="3651870"/>
            <a:ext cx="269875" cy="176213"/>
          </a:xfrm>
          <a:prstGeom prst="rect">
            <a:avLst/>
          </a:prstGeom>
          <a:noFill/>
          <a:ln w="9525">
            <a:noFill/>
            <a:miter lim="800000"/>
            <a:headEnd/>
            <a:tailEnd/>
          </a:ln>
        </p:spPr>
      </p:pic>
    </p:spTree>
    <p:extLst>
      <p:ext uri="{BB962C8B-B14F-4D97-AF65-F5344CB8AC3E}">
        <p14:creationId xmlns:p14="http://schemas.microsoft.com/office/powerpoint/2010/main" val="223630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b="1" smtClean="0">
                <a:latin typeface="Times New Roman" pitchFamily="18" charset="0"/>
                <a:ea typeface="標楷體" pitchFamily="65" charset="-120"/>
              </a:rPr>
              <a:t>本書情節（</a:t>
            </a:r>
            <a:r>
              <a:rPr lang="en-US" altLang="zh-TW" b="1" smtClean="0">
                <a:latin typeface="Times New Roman" pitchFamily="18" charset="0"/>
                <a:ea typeface="標楷體" pitchFamily="65" charset="-120"/>
              </a:rPr>
              <a:t>plot</a:t>
            </a:r>
            <a:r>
              <a:rPr lang="zh-TW" altLang="en-US" b="1" smtClean="0">
                <a:latin typeface="Times New Roman" pitchFamily="18" charset="0"/>
                <a:ea typeface="標楷體" pitchFamily="65" charset="-120"/>
              </a:rPr>
              <a:t>）</a:t>
            </a:r>
            <a:r>
              <a:rPr lang="en-US" altLang="zh-TW" b="1" smtClean="0">
                <a:latin typeface="Times New Roman" pitchFamily="18" charset="0"/>
                <a:ea typeface="標楷體" pitchFamily="65" charset="-120"/>
              </a:rPr>
              <a:t> </a:t>
            </a:r>
            <a:r>
              <a:rPr lang="zh-TW" altLang="en-US" b="1" smtClean="0">
                <a:latin typeface="Times New Roman" pitchFamily="18" charset="0"/>
                <a:ea typeface="標楷體" pitchFamily="65" charset="-120"/>
              </a:rPr>
              <a:t>之一</a:t>
            </a:r>
          </a:p>
        </p:txBody>
      </p:sp>
      <p:sp>
        <p:nvSpPr>
          <p:cNvPr id="11267" name="Rectangle 3"/>
          <p:cNvSpPr>
            <a:spLocks noGrp="1" noChangeArrowheads="1"/>
          </p:cNvSpPr>
          <p:nvPr>
            <p:ph type="body" idx="1"/>
          </p:nvPr>
        </p:nvSpPr>
        <p:spPr/>
        <p:txBody>
          <a:bodyPr/>
          <a:lstStyle/>
          <a:p>
            <a:pPr eaLnBrk="1" hangingPunct="1"/>
            <a:r>
              <a:rPr lang="zh-TW" altLang="en-US" b="1" dirty="0" smtClean="0">
                <a:latin typeface="Times New Roman" pitchFamily="18" charset="0"/>
                <a:ea typeface="標楷體" pitchFamily="65" charset="-120"/>
              </a:rPr>
              <a:t>鸚鵡的「憂心」當然合理，這也是本書不得不然的結局。</a:t>
            </a:r>
          </a:p>
          <a:p>
            <a:pPr eaLnBrk="1" hangingPunct="1"/>
            <a:r>
              <a:rPr lang="zh-TW" altLang="en-US" b="1" dirty="0" smtClean="0">
                <a:latin typeface="Times New Roman" pitchFamily="18" charset="0"/>
                <a:ea typeface="標楷體" pitchFamily="65" charset="-120"/>
              </a:rPr>
              <a:t>截至目前，哥德巴赫猜想 </a:t>
            </a:r>
            <a:r>
              <a:rPr lang="en-US" altLang="zh-TW" b="1" dirty="0" smtClean="0">
                <a:latin typeface="Times New Roman" pitchFamily="18" charset="0"/>
                <a:ea typeface="標楷體" pitchFamily="65" charset="-120"/>
              </a:rPr>
              <a:t>(</a:t>
            </a:r>
            <a:r>
              <a:rPr lang="en-US" altLang="zh-TW" b="1" dirty="0" err="1" smtClean="0">
                <a:latin typeface="Times New Roman" pitchFamily="18" charset="0"/>
                <a:ea typeface="標楷體" pitchFamily="65" charset="-120"/>
              </a:rPr>
              <a:t>Goldbach</a:t>
            </a:r>
            <a:r>
              <a:rPr lang="en-US" altLang="zh-TW" b="1" dirty="0" smtClean="0">
                <a:latin typeface="Times New Roman" pitchFamily="18" charset="0"/>
                <a:ea typeface="標楷體" pitchFamily="65" charset="-120"/>
              </a:rPr>
              <a:t> conjecture) </a:t>
            </a:r>
            <a:r>
              <a:rPr lang="zh-TW" altLang="en-US" b="1" dirty="0" smtClean="0">
                <a:latin typeface="Times New Roman" pitchFamily="18" charset="0"/>
                <a:ea typeface="標楷體" pitchFamily="65" charset="-120"/>
              </a:rPr>
              <a:t>－ 任何一個大於</a:t>
            </a:r>
            <a:r>
              <a:rPr lang="en-US" altLang="zh-TW" b="1" dirty="0" smtClean="0">
                <a:latin typeface="Times New Roman" pitchFamily="18" charset="0"/>
                <a:ea typeface="標楷體" pitchFamily="65" charset="-120"/>
              </a:rPr>
              <a:t>2</a:t>
            </a:r>
            <a:r>
              <a:rPr lang="zh-TW" altLang="en-US" b="1" dirty="0" smtClean="0">
                <a:latin typeface="Times New Roman" pitchFamily="18" charset="0"/>
                <a:ea typeface="標楷體" pitchFamily="65" charset="-120"/>
              </a:rPr>
              <a:t>的偶數，都可以寫成兩個質數的和 － 尚未解決。</a:t>
            </a:r>
          </a:p>
          <a:p>
            <a:pPr eaLnBrk="1" hangingPunct="1"/>
            <a:r>
              <a:rPr lang="zh-TW" altLang="en-US" b="1" dirty="0" smtClean="0"/>
              <a:t>以此一猜想為主題的數學小說有</a:t>
            </a:r>
            <a:r>
              <a:rPr lang="en-US" altLang="zh-TW" b="1" dirty="0" smtClean="0"/>
              <a:t>《</a:t>
            </a:r>
            <a:r>
              <a:rPr lang="zh-TW" altLang="en-US" b="1" dirty="0" smtClean="0"/>
              <a:t>遇見哥德巴赫猜想</a:t>
            </a:r>
            <a:r>
              <a:rPr lang="en-US" altLang="zh-TW" b="1" dirty="0" smtClean="0"/>
              <a:t>》</a:t>
            </a:r>
            <a:r>
              <a:rPr lang="zh-TW" altLang="en-US" b="1" dirty="0" smtClean="0"/>
              <a:t>。</a:t>
            </a:r>
          </a:p>
          <a:p>
            <a:pPr eaLnBrk="1" hangingPunct="1"/>
            <a:endParaRPr lang="en-US" altLang="zh-TW" dirty="0" smtClean="0"/>
          </a:p>
        </p:txBody>
      </p:sp>
      <p:sp>
        <p:nvSpPr>
          <p:cNvPr id="11268" name="投影片編號版面配置區 3"/>
          <p:cNvSpPr>
            <a:spLocks noGrp="1"/>
          </p:cNvSpPr>
          <p:nvPr>
            <p:ph type="sldNum" sz="quarter" idx="12"/>
          </p:nvPr>
        </p:nvSpPr>
        <p:spPr>
          <a:noFill/>
          <a:ln>
            <a:miter lim="800000"/>
            <a:headEnd/>
            <a:tailEnd/>
          </a:ln>
        </p:spPr>
        <p:txBody>
          <a:bodyPr/>
          <a:lstStyle/>
          <a:p>
            <a:fld id="{39924E0F-7EE3-477C-9F9F-F603384A3E86}" type="slidenum">
              <a:rPr lang="en-US" altLang="zh-TW" smtClean="0"/>
              <a:pPr/>
              <a:t>9</a:t>
            </a:fld>
            <a:endParaRPr lang="en-US" altLang="zh-TW"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8254</Words>
  <Application>Microsoft Office PowerPoint</Application>
  <PresentationFormat>如螢幕大小 (16:9)</PresentationFormat>
  <Paragraphs>555</Paragraphs>
  <Slides>82</Slides>
  <Notes>2</Notes>
  <HiddenSlides>0</HiddenSlides>
  <MMClips>0</MMClips>
  <ScaleCrop>false</ScaleCrop>
  <HeadingPairs>
    <vt:vector size="4" baseType="variant">
      <vt:variant>
        <vt:lpstr>佈景主題</vt:lpstr>
      </vt:variant>
      <vt:variant>
        <vt:i4>1</vt:i4>
      </vt:variant>
      <vt:variant>
        <vt:lpstr>投影片標題</vt:lpstr>
      </vt:variant>
      <vt:variant>
        <vt:i4>82</vt:i4>
      </vt:variant>
    </vt:vector>
  </HeadingPairs>
  <TitlesOfParts>
    <vt:vector size="83" baseType="lpstr">
      <vt:lpstr>預設簡報設計</vt:lpstr>
      <vt:lpstr>數學與文化:以數學小說閱讀為進路</vt:lpstr>
      <vt:lpstr>《鸚鵡定理》導讀及討論</vt:lpstr>
      <vt:lpstr>PowerPoint 簡報</vt:lpstr>
      <vt:lpstr> 鸚鵡定理：跨越兩千年的數學之旅 </vt:lpstr>
      <vt:lpstr>英文版出版資料</vt:lpstr>
      <vt:lpstr>前言</vt:lpstr>
      <vt:lpstr>內容簡介</vt:lpstr>
      <vt:lpstr>PowerPoint 簡報</vt:lpstr>
      <vt:lpstr>本書情節（plot） 之一</vt:lpstr>
      <vt:lpstr>PowerPoint 簡報</vt:lpstr>
      <vt:lpstr>故事場景轉換</vt:lpstr>
      <vt:lpstr>故事梗概</vt:lpstr>
      <vt:lpstr>數學知識範圍</vt:lpstr>
      <vt:lpstr>中文版編輯</vt:lpstr>
      <vt:lpstr>PowerPoint 簡報</vt:lpstr>
      <vt:lpstr>本書各章標題</vt:lpstr>
      <vt:lpstr>作者所謂的數學的三個年代</vt:lpstr>
      <vt:lpstr>PowerPoint 簡報</vt:lpstr>
      <vt:lpstr>PowerPoint 簡報</vt:lpstr>
      <vt:lpstr>PowerPoint 簡報</vt:lpstr>
      <vt:lpstr>PowerPoint 簡報</vt:lpstr>
      <vt:lpstr>PowerPoint 簡報</vt:lpstr>
      <vt:lpstr>觀察與評論</vt:lpstr>
      <vt:lpstr>比喻</vt:lpstr>
      <vt:lpstr>比喻</vt:lpstr>
      <vt:lpstr>比喻</vt:lpstr>
      <vt:lpstr>角色安排</vt:lpstr>
      <vt:lpstr>數學（史）知識內容</vt:lpstr>
      <vt:lpstr>PowerPoint 簡報</vt:lpstr>
      <vt:lpstr>數學史與文學創作素養</vt:lpstr>
      <vt:lpstr>阿拉伯數學史</vt:lpstr>
      <vt:lpstr>阿爾‧花拉子模（密、摩）</vt:lpstr>
      <vt:lpstr>PowerPoint 簡報</vt:lpstr>
      <vt:lpstr>阿拉伯歷史</vt:lpstr>
      <vt:lpstr>PowerPoint 簡報</vt:lpstr>
      <vt:lpstr>PowerPoint 簡報</vt:lpstr>
      <vt:lpstr>PowerPoint 簡報</vt:lpstr>
      <vt:lpstr>阿爾•花剌子模</vt:lpstr>
      <vt:lpstr>PowerPoint 簡報</vt:lpstr>
      <vt:lpstr>PowerPoint 簡報</vt:lpstr>
      <vt:lpstr>PowerPoint 簡報</vt:lpstr>
      <vt:lpstr> 奧瑪‧珈音 (歐瑪‧海雅姆)</vt:lpstr>
      <vt:lpstr> 《魯拜集》57  </vt:lpstr>
      <vt:lpstr>阿爾•卡西（Al-Kashi）</vt:lpstr>
      <vt:lpstr>PowerPoint 簡報</vt:lpstr>
      <vt:lpstr>PowerPoint 簡報</vt:lpstr>
      <vt:lpstr>科學與贊助：阿拉伯的例子</vt:lpstr>
      <vt:lpstr>數學與文化:以數學小說閱讀為進路</vt:lpstr>
      <vt:lpstr>數學普及與數學史： 以遠藤寬子的《算法少女》為例</vt:lpstr>
      <vt:lpstr>《算法少女》</vt:lpstr>
      <vt:lpstr>《算法少女》中譯本封面</vt:lpstr>
      <vt:lpstr>本事</vt:lpstr>
      <vt:lpstr>故事梗概</vt:lpstr>
      <vt:lpstr>有馬賴徸 (1714-1784) 大名 </vt:lpstr>
      <vt:lpstr>武士關孝和</vt:lpstr>
      <vt:lpstr>算學家群像</vt:lpstr>
      <vt:lpstr>算學家群像</vt:lpstr>
      <vt:lpstr>寺子屋</vt:lpstr>
      <vt:lpstr>江戶文化推手的更迭</vt:lpstr>
      <vt:lpstr>向數學史取經</vt:lpstr>
      <vt:lpstr>PowerPoint 簡報</vt:lpstr>
      <vt:lpstr>PowerPoint 簡報</vt:lpstr>
      <vt:lpstr>羅浮宮收藏的埃及書記</vt:lpstr>
      <vt:lpstr>PowerPoint 簡報</vt:lpstr>
      <vt:lpstr>趙友欽：全真教中的數學家</vt:lpstr>
      <vt:lpstr>PowerPoint 簡報</vt:lpstr>
      <vt:lpstr>塔塔里亞 (N. Tartaglia)</vt:lpstr>
      <vt:lpstr>韓國李朝時期中人階級</vt:lpstr>
      <vt:lpstr>PowerPoint 簡報</vt:lpstr>
      <vt:lpstr>Sofia Kavalevskia</vt:lpstr>
      <vt:lpstr>十九世紀哥廷根學派大師Felix Klein：幾何與不變量 國際數學教育委員會（ICMI）第一任會長(1908) </vt:lpstr>
      <vt:lpstr>阿貝爾 (1802-1829)</vt:lpstr>
      <vt:lpstr>版權聲明</vt:lpstr>
      <vt:lpstr>版權聲明</vt:lpstr>
      <vt:lpstr>版權聲明</vt:lpstr>
      <vt:lpstr>版權聲明</vt:lpstr>
      <vt:lpstr>版權聲明</vt:lpstr>
      <vt:lpstr>版權聲明</vt:lpstr>
      <vt:lpstr>版權聲明</vt:lpstr>
      <vt:lpstr>版權聲明</vt:lpstr>
      <vt:lpstr>版權聲明</vt:lpstr>
      <vt:lpstr>版權聲明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《鸚鵡定理》導讀及討論</dc:title>
  <dc:creator>Horng Wann-Sheng</dc:creator>
  <cp:lastModifiedBy>user</cp:lastModifiedBy>
  <cp:revision>104</cp:revision>
  <dcterms:created xsi:type="dcterms:W3CDTF">2010-11-22T15:43:04Z</dcterms:created>
  <dcterms:modified xsi:type="dcterms:W3CDTF">2013-01-18T02:27:50Z</dcterms:modified>
</cp:coreProperties>
</file>